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43" r:id="rId2"/>
    <p:sldId id="275" r:id="rId3"/>
    <p:sldId id="406" r:id="rId4"/>
    <p:sldId id="404" r:id="rId5"/>
    <p:sldId id="393" r:id="rId6"/>
    <p:sldId id="276" r:id="rId7"/>
    <p:sldId id="394" r:id="rId8"/>
    <p:sldId id="277" r:id="rId9"/>
    <p:sldId id="344" r:id="rId10"/>
    <p:sldId id="280" r:id="rId11"/>
    <p:sldId id="377" r:id="rId12"/>
    <p:sldId id="378" r:id="rId13"/>
    <p:sldId id="379" r:id="rId14"/>
    <p:sldId id="327" r:id="rId15"/>
    <p:sldId id="288" r:id="rId16"/>
    <p:sldId id="345" r:id="rId17"/>
    <p:sldId id="384" r:id="rId18"/>
    <p:sldId id="395" r:id="rId19"/>
    <p:sldId id="346" r:id="rId20"/>
    <p:sldId id="332" r:id="rId21"/>
    <p:sldId id="349" r:id="rId22"/>
    <p:sldId id="386" r:id="rId23"/>
    <p:sldId id="385" r:id="rId24"/>
    <p:sldId id="351" r:id="rId25"/>
    <p:sldId id="341" r:id="rId26"/>
    <p:sldId id="365" r:id="rId27"/>
    <p:sldId id="366" r:id="rId28"/>
    <p:sldId id="407" r:id="rId29"/>
    <p:sldId id="396" r:id="rId30"/>
    <p:sldId id="397" r:id="rId31"/>
    <p:sldId id="398" r:id="rId32"/>
    <p:sldId id="399" r:id="rId33"/>
    <p:sldId id="400" r:id="rId34"/>
    <p:sldId id="405" r:id="rId35"/>
    <p:sldId id="401" r:id="rId36"/>
    <p:sldId id="402" r:id="rId37"/>
    <p:sldId id="403" r:id="rId38"/>
    <p:sldId id="369" r:id="rId39"/>
    <p:sldId id="368" r:id="rId40"/>
    <p:sldId id="339" r:id="rId41"/>
    <p:sldId id="389" r:id="rId42"/>
    <p:sldId id="390" r:id="rId4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" charset="0"/>
        <a:ea typeface="ヒラギノ明朝 ProN W3" charset="-128"/>
        <a:cs typeface="+mn-cs"/>
        <a:sym typeface="Time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2352">
          <p15:clr>
            <a:srgbClr val="A4A3A4"/>
          </p15:clr>
        </p15:guide>
        <p15:guide id="3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C"/>
    <a:srgbClr val="FFF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14"/>
    <p:restoredTop sz="93692"/>
  </p:normalViewPr>
  <p:slideViewPr>
    <p:cSldViewPr>
      <p:cViewPr varScale="1">
        <p:scale>
          <a:sx n="66" d="100"/>
          <a:sy n="66" d="100"/>
        </p:scale>
        <p:origin x="208" y="192"/>
      </p:cViewPr>
      <p:guideLst>
        <p:guide orient="horz" pos="3072"/>
        <p:guide pos="2352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Times" pitchFamily="-84" charset="0"/>
                <a:ea typeface="ヒラギノ明朝 ProN W3" pitchFamily="-84" charset="-128"/>
                <a:cs typeface="+mn-cs"/>
                <a:sym typeface="Times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75FA208-95A8-1D44-AA9C-E744233E850C}" type="datetimeFigureOut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Times" pitchFamily="-84" charset="0"/>
                <a:ea typeface="ヒラギノ明朝 ProN W3" pitchFamily="-84" charset="-128"/>
                <a:cs typeface="+mn-cs"/>
                <a:sym typeface="Times" pitchFamily="-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0374A89-0FEF-9444-8178-C6CBD6D6BF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3244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6E1DBE5D-869B-1B4E-834D-0006AC918526}" type="datetimeFigureOut">
              <a:rPr lang="en-US" altLang="x-none"/>
              <a:pPr>
                <a:defRPr/>
              </a:pPr>
              <a:t>4/11/19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Times" charset="0"/>
                <a:ea typeface="ヒラギノ明朝 ProN W3" charset="0"/>
                <a:cs typeface="ヒラギノ明朝 ProN W3" charset="0"/>
                <a:sym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46F5614A-05DC-4540-B033-4D2EBA8FF71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4936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There are three equivalent conditions.</a:t>
            </a:r>
          </a:p>
          <a:p>
            <a:pPr eaLnBrk="1" hangingPunct="1">
              <a:spcBef>
                <a:spcPct val="0"/>
              </a:spcBef>
            </a:pPr>
            <a:r>
              <a:rPr lang="en-US" altLang="x-none">
                <a:ea typeface="MS PGothic" charset="-128"/>
              </a:rPr>
              <a:t>The second and third ones each leads to a class of spanning-tree algorithms.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A4FFE86E-0618-A94B-BD35-CB1F0C0702EA}" type="slidenum">
              <a:rPr lang="en-US" altLang="x-none" sz="1300">
                <a:solidFill>
                  <a:srgbClr val="000000"/>
                </a:solidFill>
                <a:latin typeface="Times" charset="0"/>
                <a:ea typeface="ヒラギノ明朝 ProN W3" charset="-128"/>
              </a:rPr>
              <a:pPr>
                <a:spcBef>
                  <a:spcPct val="0"/>
                </a:spcBef>
              </a:pPr>
              <a:t>8</a:t>
            </a:fld>
            <a:endParaRPr lang="en-US" altLang="x-none" sz="1300">
              <a:solidFill>
                <a:srgbClr val="000000"/>
              </a:solidFill>
              <a:latin typeface="Times" charset="0"/>
              <a:ea typeface="ヒラギノ明朝 ProN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>
              <a:ea typeface="MS PGothic" charset="-128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fld id="{88CDD300-848E-5D4A-815B-A5D5536EBE6B}" type="slidenum">
              <a:rPr lang="en-US" altLang="x-none" sz="1300"/>
              <a:pPr/>
              <a:t>23</a:t>
            </a:fld>
            <a:endParaRPr lang="en-US" altLang="x-non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5288-38B1-9D42-B3CA-3E831891A53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17652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C3C4A-31B0-5046-820D-5E9E0C66C18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473768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35E39-5899-0244-8244-3B9CA2A3489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87256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DC25-520A-1F49-A10E-A607529B0C3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406320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229A-504E-744B-9DD9-B1D47D391C3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70412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80E3-9A24-1747-8C0F-22C72738AF6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392043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00E9-D4D1-2747-809D-5DD7FBDB787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63913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C12A3-7892-7F46-8408-AEB5FBAF4E1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24996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726-3697-FB44-A538-4EEF65E9731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1556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DFE33-455C-2442-8944-1F4A66968E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06584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D297B-28B2-8448-A540-B1DB1442905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56516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Time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>
                <a:sym typeface="Times" charset="0"/>
              </a:rPr>
              <a:t>Click to edit Master text styles</a:t>
            </a:r>
          </a:p>
          <a:p>
            <a:pPr lvl="1"/>
            <a:r>
              <a:rPr lang="en-US" altLang="x-none">
                <a:sym typeface="Times" charset="0"/>
              </a:rPr>
              <a:t>Second level</a:t>
            </a:r>
          </a:p>
          <a:p>
            <a:pPr lvl="2"/>
            <a:r>
              <a:rPr lang="en-US" altLang="x-none">
                <a:sym typeface="Times" charset="0"/>
              </a:rPr>
              <a:t>Third level</a:t>
            </a:r>
          </a:p>
          <a:p>
            <a:pPr lvl="3"/>
            <a:r>
              <a:rPr lang="en-US" altLang="x-none">
                <a:sym typeface="Times" charset="0"/>
              </a:rPr>
              <a:t>Fourth level</a:t>
            </a:r>
          </a:p>
          <a:p>
            <a:pPr lvl="4"/>
            <a:r>
              <a:rPr lang="en-US" altLang="x-none">
                <a:sym typeface="Times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248400"/>
            <a:ext cx="292100" cy="330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ea typeface="MS PGothic" charset="-128"/>
              </a:defRPr>
            </a:lvl1pPr>
          </a:lstStyle>
          <a:p>
            <a:pPr>
              <a:defRPr/>
            </a:pPr>
            <a:fld id="{752A7BB6-6E2F-5D4D-990C-28B5B7F23F6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altLang="x-none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6651CBE-3C3B-F742-8602-ABF3E03B58A7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76200" y="4267200"/>
            <a:ext cx="838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39688" indent="-39688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39688" indent="-39688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39688" indent="-39688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39688" indent="-39688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4968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9540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14112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1868488" indent="-39688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3600" dirty="0">
                <a:solidFill>
                  <a:srgbClr val="800000"/>
                </a:solidFill>
                <a:latin typeface="Tw Cen MT" charset="0"/>
                <a:ea typeface="Tw Cen MT" charset="0"/>
                <a:cs typeface="Tw Cen MT" charset="0"/>
              </a:rPr>
              <a:t>Spanning Trees, greedy algorithms</a:t>
            </a:r>
          </a:p>
        </p:txBody>
      </p:sp>
      <p:sp>
        <p:nvSpPr>
          <p:cNvPr id="16389" name="Rectangle 3"/>
          <p:cNvSpPr txBox="1">
            <a:spLocks noChangeArrowheads="1"/>
          </p:cNvSpPr>
          <p:nvPr/>
        </p:nvSpPr>
        <p:spPr bwMode="auto">
          <a:xfrm>
            <a:off x="1752600" y="5715000"/>
            <a:ext cx="6858000" cy="990600"/>
          </a:xfrm>
          <a:prstGeom prst="rect">
            <a:avLst/>
          </a:prstGeom>
          <a:solidFill>
            <a:srgbClr val="FF6600">
              <a:alpha val="49803"/>
            </a:srgbClr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50800" tIns="50800" rIns="132080" bIns="50800"/>
          <a:lstStyle>
            <a:lvl1pPr marL="39688" indent="-3429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w Cen MT" charset="0"/>
              </a:rPr>
              <a:t>Lecture 21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w Cen MT" charset="0"/>
              </a:rPr>
              <a:t>CS2110 – Spring 2019</a:t>
            </a:r>
          </a:p>
        </p:txBody>
      </p:sp>
      <p:sp>
        <p:nvSpPr>
          <p:cNvPr id="16390" name="Slide Number Placeholder 4"/>
          <p:cNvSpPr txBox="1">
            <a:spLocks/>
          </p:cNvSpPr>
          <p:nvPr/>
        </p:nvSpPr>
        <p:spPr bwMode="auto"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68C852AC-19C7-EE40-AC21-B9A45E15BDFE}" type="slidenum">
              <a:rPr lang="en-US" altLang="x-none" sz="1400">
                <a:solidFill>
                  <a:schemeClr val="tx2"/>
                </a:solidFill>
                <a:latin typeface="Arial" charset="0"/>
                <a:ea typeface="ヒラギノ角ゴ ProN W3" charset="-128"/>
                <a:sym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x-none" sz="1400">
              <a:solidFill>
                <a:schemeClr val="tx2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pic>
        <p:nvPicPr>
          <p:cNvPr id="16391" name="Picture 6" descr="732px--MAZE_30x20_Prim.og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609600"/>
            <a:ext cx="5867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D3EB6D6-5B66-0143-9BE6-3468EF11422B}"/>
              </a:ext>
            </a:extLst>
          </p:cNvPr>
          <p:cNvSpPr/>
          <p:nvPr/>
        </p:nvSpPr>
        <p:spPr>
          <a:xfrm>
            <a:off x="3886200" y="2550568"/>
            <a:ext cx="4572000" cy="830997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b="1" dirty="0">
                <a:solidFill>
                  <a:srgbClr val="0070C0"/>
                </a:solidFill>
              </a:rPr>
              <a:t>HEY, SIGN UP FOR LUNCH. LOTS OF OPENINGS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/>
          </p:cNvSpPr>
          <p:nvPr/>
        </p:nvSpPr>
        <p:spPr bwMode="auto">
          <a:xfrm>
            <a:off x="685800" y="1371600"/>
            <a:ext cx="4286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the whole graph – it is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connected</a:t>
            </a:r>
          </a:p>
        </p:txBody>
      </p:sp>
      <p:sp>
        <p:nvSpPr>
          <p:cNvPr id="23554" name="Oval 3"/>
          <p:cNvSpPr>
            <a:spLocks/>
          </p:cNvSpPr>
          <p:nvPr/>
        </p:nvSpPr>
        <p:spPr bwMode="auto">
          <a:xfrm>
            <a:off x="1319213" y="4529138"/>
            <a:ext cx="90487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5" name="Oval 4"/>
          <p:cNvSpPr>
            <a:spLocks/>
          </p:cNvSpPr>
          <p:nvPr/>
        </p:nvSpPr>
        <p:spPr bwMode="auto">
          <a:xfrm>
            <a:off x="1146175" y="53181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6" name="Oval 5"/>
          <p:cNvSpPr>
            <a:spLocks/>
          </p:cNvSpPr>
          <p:nvPr/>
        </p:nvSpPr>
        <p:spPr bwMode="auto">
          <a:xfrm>
            <a:off x="1863725" y="58007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7" name="Oval 6"/>
          <p:cNvSpPr>
            <a:spLocks/>
          </p:cNvSpPr>
          <p:nvPr/>
        </p:nvSpPr>
        <p:spPr bwMode="auto">
          <a:xfrm>
            <a:off x="1173163" y="62198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8" name="Oval 7"/>
          <p:cNvSpPr>
            <a:spLocks/>
          </p:cNvSpPr>
          <p:nvPr/>
        </p:nvSpPr>
        <p:spPr bwMode="auto">
          <a:xfrm>
            <a:off x="2259013" y="5299075"/>
            <a:ext cx="90487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59" name="Oval 8"/>
          <p:cNvSpPr>
            <a:spLocks/>
          </p:cNvSpPr>
          <p:nvPr/>
        </p:nvSpPr>
        <p:spPr bwMode="auto">
          <a:xfrm>
            <a:off x="2355850" y="62214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0" name="Oval 9"/>
          <p:cNvSpPr>
            <a:spLocks/>
          </p:cNvSpPr>
          <p:nvPr/>
        </p:nvSpPr>
        <p:spPr bwMode="auto">
          <a:xfrm>
            <a:off x="2743200" y="5711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1" name="Oval 10"/>
          <p:cNvSpPr>
            <a:spLocks/>
          </p:cNvSpPr>
          <p:nvPr/>
        </p:nvSpPr>
        <p:spPr bwMode="auto">
          <a:xfrm>
            <a:off x="2463800" y="4411663"/>
            <a:ext cx="90488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2" name="Oval 11"/>
          <p:cNvSpPr>
            <a:spLocks/>
          </p:cNvSpPr>
          <p:nvPr/>
        </p:nvSpPr>
        <p:spPr bwMode="auto">
          <a:xfrm>
            <a:off x="3043238" y="5027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3" name="Oval 12"/>
          <p:cNvSpPr>
            <a:spLocks/>
          </p:cNvSpPr>
          <p:nvPr/>
        </p:nvSpPr>
        <p:spPr bwMode="auto">
          <a:xfrm>
            <a:off x="3557588" y="5789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4" name="Oval 13"/>
          <p:cNvSpPr>
            <a:spLocks/>
          </p:cNvSpPr>
          <p:nvPr/>
        </p:nvSpPr>
        <p:spPr bwMode="auto">
          <a:xfrm>
            <a:off x="3790950" y="46529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5" name="Oval 14"/>
          <p:cNvSpPr>
            <a:spLocks/>
          </p:cNvSpPr>
          <p:nvPr/>
        </p:nvSpPr>
        <p:spPr bwMode="auto">
          <a:xfrm>
            <a:off x="406400" y="5113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66" name="AutoShape 15"/>
          <p:cNvSpPr>
            <a:spLocks/>
          </p:cNvSpPr>
          <p:nvPr/>
        </p:nvSpPr>
        <p:spPr bwMode="auto">
          <a:xfrm>
            <a:off x="496888" y="5159375"/>
            <a:ext cx="649287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7" name="AutoShape 16"/>
          <p:cNvSpPr>
            <a:spLocks/>
          </p:cNvSpPr>
          <p:nvPr/>
        </p:nvSpPr>
        <p:spPr bwMode="auto">
          <a:xfrm rot="10800000" flipH="1">
            <a:off x="1192213" y="4619625"/>
            <a:ext cx="173037" cy="698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8" name="AutoShape 17"/>
          <p:cNvSpPr>
            <a:spLocks/>
          </p:cNvSpPr>
          <p:nvPr/>
        </p:nvSpPr>
        <p:spPr bwMode="auto">
          <a:xfrm>
            <a:off x="1223963" y="5395913"/>
            <a:ext cx="652462" cy="4175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9" name="AutoShape 18"/>
          <p:cNvSpPr>
            <a:spLocks/>
          </p:cNvSpPr>
          <p:nvPr/>
        </p:nvSpPr>
        <p:spPr bwMode="auto">
          <a:xfrm rot="10800000" flipH="1">
            <a:off x="1250950" y="5878513"/>
            <a:ext cx="625475" cy="3540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0" name="AutoShape 19"/>
          <p:cNvSpPr>
            <a:spLocks/>
          </p:cNvSpPr>
          <p:nvPr/>
        </p:nvSpPr>
        <p:spPr bwMode="auto">
          <a:xfrm rot="10800000" flipH="1">
            <a:off x="1941513" y="5376863"/>
            <a:ext cx="330200" cy="4365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1" name="AutoShape 20"/>
          <p:cNvSpPr>
            <a:spLocks/>
          </p:cNvSpPr>
          <p:nvPr/>
        </p:nvSpPr>
        <p:spPr bwMode="auto">
          <a:xfrm>
            <a:off x="2336800" y="5376863"/>
            <a:ext cx="419100" cy="3476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2" name="AutoShape 21"/>
          <p:cNvSpPr>
            <a:spLocks/>
          </p:cNvSpPr>
          <p:nvPr/>
        </p:nvSpPr>
        <p:spPr bwMode="auto">
          <a:xfrm rot="10800000" flipH="1">
            <a:off x="2433638" y="5789613"/>
            <a:ext cx="322262" cy="444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3" name="AutoShape 22"/>
          <p:cNvSpPr>
            <a:spLocks/>
          </p:cNvSpPr>
          <p:nvPr/>
        </p:nvSpPr>
        <p:spPr bwMode="auto">
          <a:xfrm rot="10800000" flipH="1">
            <a:off x="2305050" y="4502150"/>
            <a:ext cx="204788" cy="796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4" name="AutoShape 23"/>
          <p:cNvSpPr>
            <a:spLocks/>
          </p:cNvSpPr>
          <p:nvPr/>
        </p:nvSpPr>
        <p:spPr bwMode="auto">
          <a:xfrm rot="10800000" flipH="1">
            <a:off x="2820988" y="5118100"/>
            <a:ext cx="268287" cy="6064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5" name="AutoShape 24"/>
          <p:cNvSpPr>
            <a:spLocks/>
          </p:cNvSpPr>
          <p:nvPr/>
        </p:nvSpPr>
        <p:spPr bwMode="auto">
          <a:xfrm rot="10800000" flipH="1">
            <a:off x="3121025" y="4730750"/>
            <a:ext cx="682625" cy="3095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6" name="AutoShape 25"/>
          <p:cNvSpPr>
            <a:spLocks/>
          </p:cNvSpPr>
          <p:nvPr/>
        </p:nvSpPr>
        <p:spPr bwMode="auto">
          <a:xfrm>
            <a:off x="2833688" y="5757863"/>
            <a:ext cx="723900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7" name="AutoShape 26"/>
          <p:cNvSpPr>
            <a:spLocks/>
          </p:cNvSpPr>
          <p:nvPr/>
        </p:nvSpPr>
        <p:spPr bwMode="auto">
          <a:xfrm rot="10800000" flipH="1">
            <a:off x="2541588" y="4165600"/>
            <a:ext cx="222250" cy="2587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78" name="Oval 27"/>
          <p:cNvSpPr>
            <a:spLocks/>
          </p:cNvSpPr>
          <p:nvPr/>
        </p:nvSpPr>
        <p:spPr bwMode="auto">
          <a:xfrm>
            <a:off x="2095500" y="407987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79" name="Oval 28"/>
          <p:cNvSpPr>
            <a:spLocks/>
          </p:cNvSpPr>
          <p:nvPr/>
        </p:nvSpPr>
        <p:spPr bwMode="auto">
          <a:xfrm>
            <a:off x="2751138" y="40878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0" name="Oval 29"/>
          <p:cNvSpPr>
            <a:spLocks/>
          </p:cNvSpPr>
          <p:nvPr/>
        </p:nvSpPr>
        <p:spPr bwMode="auto">
          <a:xfrm>
            <a:off x="4152900" y="53879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1" name="AutoShape 30"/>
          <p:cNvSpPr>
            <a:spLocks/>
          </p:cNvSpPr>
          <p:nvPr/>
        </p:nvSpPr>
        <p:spPr bwMode="auto">
          <a:xfrm>
            <a:off x="2173288" y="4157663"/>
            <a:ext cx="303212" cy="266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2" name="AutoShape 31"/>
          <p:cNvSpPr>
            <a:spLocks/>
          </p:cNvSpPr>
          <p:nvPr/>
        </p:nvSpPr>
        <p:spPr bwMode="auto">
          <a:xfrm rot="10800000" flipH="1">
            <a:off x="3635375" y="5465763"/>
            <a:ext cx="530225" cy="336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3" name="AutoShape 32"/>
          <p:cNvSpPr>
            <a:spLocks/>
          </p:cNvSpPr>
          <p:nvPr/>
        </p:nvSpPr>
        <p:spPr bwMode="auto">
          <a:xfrm rot="10800000">
            <a:off x="3603625" y="5880100"/>
            <a:ext cx="246063" cy="4302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4" name="Oval 33"/>
          <p:cNvSpPr>
            <a:spLocks/>
          </p:cNvSpPr>
          <p:nvPr/>
        </p:nvSpPr>
        <p:spPr bwMode="auto">
          <a:xfrm>
            <a:off x="3803650" y="63103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3585" name="AutoShape 34"/>
          <p:cNvSpPr>
            <a:spLocks/>
          </p:cNvSpPr>
          <p:nvPr/>
        </p:nvSpPr>
        <p:spPr bwMode="auto">
          <a:xfrm rot="10800000" flipH="1">
            <a:off x="1397000" y="4157663"/>
            <a:ext cx="711200" cy="384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6" name="AutoShape 35"/>
          <p:cNvSpPr>
            <a:spLocks/>
          </p:cNvSpPr>
          <p:nvPr/>
        </p:nvSpPr>
        <p:spPr bwMode="auto">
          <a:xfrm rot="10800000" flipH="1">
            <a:off x="1223963" y="4489450"/>
            <a:ext cx="1252537" cy="8413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>
            <a:off x="2185988" y="4125913"/>
            <a:ext cx="56515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AutoShape 37"/>
          <p:cNvSpPr>
            <a:spLocks/>
          </p:cNvSpPr>
          <p:nvPr/>
        </p:nvSpPr>
        <p:spPr bwMode="auto">
          <a:xfrm>
            <a:off x="1397000" y="4606925"/>
            <a:ext cx="874713" cy="704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89" name="AutoShape 38"/>
          <p:cNvSpPr>
            <a:spLocks/>
          </p:cNvSpPr>
          <p:nvPr/>
        </p:nvSpPr>
        <p:spPr bwMode="auto">
          <a:xfrm rot="10800000" flipH="1">
            <a:off x="484188" y="4606925"/>
            <a:ext cx="847725" cy="5191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0" name="AutoShape 39"/>
          <p:cNvSpPr>
            <a:spLocks/>
          </p:cNvSpPr>
          <p:nvPr/>
        </p:nvSpPr>
        <p:spPr bwMode="auto">
          <a:xfrm>
            <a:off x="484188" y="5191125"/>
            <a:ext cx="701675" cy="1041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1" name="AutoShape 40"/>
          <p:cNvSpPr>
            <a:spLocks/>
          </p:cNvSpPr>
          <p:nvPr/>
        </p:nvSpPr>
        <p:spPr bwMode="auto">
          <a:xfrm rot="10800000">
            <a:off x="1192213" y="5408613"/>
            <a:ext cx="26987" cy="811212"/>
          </a:xfrm>
          <a:custGeom>
            <a:avLst/>
            <a:gdLst>
              <a:gd name="T0" fmla="*/ 0 w 21600"/>
              <a:gd name="T1" fmla="*/ 0 h 21600"/>
              <a:gd name="T2" fmla="*/ 951419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2" name="Line 41"/>
          <p:cNvSpPr>
            <a:spLocks noChangeShapeType="1"/>
          </p:cNvSpPr>
          <p:nvPr/>
        </p:nvSpPr>
        <p:spPr bwMode="auto">
          <a:xfrm>
            <a:off x="1263650" y="6265863"/>
            <a:ext cx="1092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AutoShape 42"/>
          <p:cNvSpPr>
            <a:spLocks/>
          </p:cNvSpPr>
          <p:nvPr/>
        </p:nvSpPr>
        <p:spPr bwMode="auto">
          <a:xfrm rot="10800000" flipH="1">
            <a:off x="1954213" y="5757863"/>
            <a:ext cx="788987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4" name="AutoShape 43"/>
          <p:cNvSpPr>
            <a:spLocks/>
          </p:cNvSpPr>
          <p:nvPr/>
        </p:nvSpPr>
        <p:spPr bwMode="auto">
          <a:xfrm rot="10800000">
            <a:off x="2541588" y="4489450"/>
            <a:ext cx="514350" cy="550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5" name="AutoShape 44"/>
          <p:cNvSpPr>
            <a:spLocks/>
          </p:cNvSpPr>
          <p:nvPr/>
        </p:nvSpPr>
        <p:spPr bwMode="auto">
          <a:xfrm>
            <a:off x="2828925" y="4165600"/>
            <a:ext cx="974725" cy="5000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6" name="AutoShape 45"/>
          <p:cNvSpPr>
            <a:spLocks/>
          </p:cNvSpPr>
          <p:nvPr/>
        </p:nvSpPr>
        <p:spPr bwMode="auto">
          <a:xfrm>
            <a:off x="3121025" y="5105400"/>
            <a:ext cx="449263" cy="6969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7" name="AutoShape 46"/>
          <p:cNvSpPr>
            <a:spLocks/>
          </p:cNvSpPr>
          <p:nvPr/>
        </p:nvSpPr>
        <p:spPr bwMode="auto">
          <a:xfrm>
            <a:off x="2446338" y="6267450"/>
            <a:ext cx="1357312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8" name="AutoShape 47"/>
          <p:cNvSpPr>
            <a:spLocks/>
          </p:cNvSpPr>
          <p:nvPr/>
        </p:nvSpPr>
        <p:spPr bwMode="auto">
          <a:xfrm rot="10800000" flipH="1">
            <a:off x="3881438" y="5478463"/>
            <a:ext cx="317500" cy="844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99" name="AutoShape 48"/>
          <p:cNvSpPr>
            <a:spLocks/>
          </p:cNvSpPr>
          <p:nvPr/>
        </p:nvSpPr>
        <p:spPr bwMode="auto">
          <a:xfrm>
            <a:off x="3868738" y="4730750"/>
            <a:ext cx="296862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0" name="AutoShape 49"/>
          <p:cNvSpPr>
            <a:spLocks/>
          </p:cNvSpPr>
          <p:nvPr/>
        </p:nvSpPr>
        <p:spPr bwMode="auto">
          <a:xfrm rot="10800000">
            <a:off x="2797175" y="4178300"/>
            <a:ext cx="292100" cy="8493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1" name="AutoShape 50"/>
          <p:cNvSpPr>
            <a:spLocks/>
          </p:cNvSpPr>
          <p:nvPr/>
        </p:nvSpPr>
        <p:spPr bwMode="auto">
          <a:xfrm rot="10800000" flipH="1">
            <a:off x="2349500" y="5105400"/>
            <a:ext cx="706438" cy="2397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2" name="AutoShape 51"/>
          <p:cNvSpPr>
            <a:spLocks/>
          </p:cNvSpPr>
          <p:nvPr/>
        </p:nvSpPr>
        <p:spPr bwMode="auto">
          <a:xfrm>
            <a:off x="1941513" y="5878513"/>
            <a:ext cx="427037" cy="355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3" name="AutoShape 52"/>
          <p:cNvSpPr>
            <a:spLocks/>
          </p:cNvSpPr>
          <p:nvPr/>
        </p:nvSpPr>
        <p:spPr bwMode="auto">
          <a:xfrm>
            <a:off x="2349500" y="5345113"/>
            <a:ext cx="1803400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4" name="AutoShape 53"/>
          <p:cNvSpPr>
            <a:spLocks/>
          </p:cNvSpPr>
          <p:nvPr/>
        </p:nvSpPr>
        <p:spPr bwMode="auto">
          <a:xfrm rot="10800000" flipH="1">
            <a:off x="1236663" y="5345113"/>
            <a:ext cx="1022350" cy="190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55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605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Subtractive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21209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there is a cycle: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Pick an edge of a cycle and throw it out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is still connected (why?)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895600" y="3581400"/>
            <a:ext cx="5562600" cy="2819400"/>
            <a:chOff x="2895600" y="2949575"/>
            <a:chExt cx="5562600" cy="2819400"/>
          </a:xfrm>
        </p:grpSpPr>
        <p:grpSp>
          <p:nvGrpSpPr>
            <p:cNvPr id="23610" name="Group 58"/>
            <p:cNvGrpSpPr>
              <a:grpSpLocks/>
            </p:cNvGrpSpPr>
            <p:nvPr/>
          </p:nvGrpSpPr>
          <p:grpSpPr bwMode="auto">
            <a:xfrm>
              <a:off x="4621212" y="3448050"/>
              <a:ext cx="3836988" cy="2320925"/>
              <a:chOff x="3987800" y="3448050"/>
              <a:chExt cx="3836988" cy="2320925"/>
            </a:xfrm>
          </p:grpSpPr>
          <p:sp>
            <p:nvSpPr>
              <p:cNvPr id="23612" name="Oval 3"/>
              <p:cNvSpPr>
                <a:spLocks/>
              </p:cNvSpPr>
              <p:nvPr/>
            </p:nvSpPr>
            <p:spPr bwMode="auto">
              <a:xfrm>
                <a:off x="4900613" y="3897313"/>
                <a:ext cx="90487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3" name="Oval 4"/>
              <p:cNvSpPr>
                <a:spLocks/>
              </p:cNvSpPr>
              <p:nvPr/>
            </p:nvSpPr>
            <p:spPr bwMode="auto">
              <a:xfrm>
                <a:off x="4727575" y="46863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4" name="Oval 5"/>
              <p:cNvSpPr>
                <a:spLocks/>
              </p:cNvSpPr>
              <p:nvPr/>
            </p:nvSpPr>
            <p:spPr bwMode="auto">
              <a:xfrm>
                <a:off x="5445125" y="51689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5" name="Oval 6"/>
              <p:cNvSpPr>
                <a:spLocks/>
              </p:cNvSpPr>
              <p:nvPr/>
            </p:nvSpPr>
            <p:spPr bwMode="auto">
              <a:xfrm>
                <a:off x="4754563" y="5588000"/>
                <a:ext cx="90487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6" name="Oval 7"/>
              <p:cNvSpPr>
                <a:spLocks/>
              </p:cNvSpPr>
              <p:nvPr/>
            </p:nvSpPr>
            <p:spPr bwMode="auto">
              <a:xfrm>
                <a:off x="5840413" y="4667250"/>
                <a:ext cx="90487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7" name="Oval 8"/>
              <p:cNvSpPr>
                <a:spLocks/>
              </p:cNvSpPr>
              <p:nvPr/>
            </p:nvSpPr>
            <p:spPr bwMode="auto">
              <a:xfrm>
                <a:off x="5937250" y="55895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8" name="Oval 9"/>
              <p:cNvSpPr>
                <a:spLocks/>
              </p:cNvSpPr>
              <p:nvPr/>
            </p:nvSpPr>
            <p:spPr bwMode="auto">
              <a:xfrm>
                <a:off x="6324600" y="508000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9" name="Oval 10"/>
              <p:cNvSpPr>
                <a:spLocks/>
              </p:cNvSpPr>
              <p:nvPr/>
            </p:nvSpPr>
            <p:spPr bwMode="auto">
              <a:xfrm>
                <a:off x="6045200" y="3779838"/>
                <a:ext cx="90488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0" name="Oval 11"/>
              <p:cNvSpPr>
                <a:spLocks/>
              </p:cNvSpPr>
              <p:nvPr/>
            </p:nvSpPr>
            <p:spPr bwMode="auto">
              <a:xfrm>
                <a:off x="6624638" y="4395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1" name="Oval 12"/>
              <p:cNvSpPr>
                <a:spLocks/>
              </p:cNvSpPr>
              <p:nvPr/>
            </p:nvSpPr>
            <p:spPr bwMode="auto">
              <a:xfrm>
                <a:off x="7138988" y="5157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2" name="Oval 13"/>
              <p:cNvSpPr>
                <a:spLocks/>
              </p:cNvSpPr>
              <p:nvPr/>
            </p:nvSpPr>
            <p:spPr bwMode="auto">
              <a:xfrm>
                <a:off x="7372350" y="402113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3" name="Oval 14"/>
              <p:cNvSpPr>
                <a:spLocks/>
              </p:cNvSpPr>
              <p:nvPr/>
            </p:nvSpPr>
            <p:spPr bwMode="auto">
              <a:xfrm>
                <a:off x="3987800" y="4481513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4" name="AutoShape 15"/>
              <p:cNvSpPr>
                <a:spLocks/>
              </p:cNvSpPr>
              <p:nvPr/>
            </p:nvSpPr>
            <p:spPr bwMode="auto">
              <a:xfrm>
                <a:off x="4078288" y="4527550"/>
                <a:ext cx="649287" cy="20478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5" name="AutoShape 16"/>
              <p:cNvSpPr>
                <a:spLocks/>
              </p:cNvSpPr>
              <p:nvPr/>
            </p:nvSpPr>
            <p:spPr bwMode="auto">
              <a:xfrm rot="10800000" flipH="1">
                <a:off x="4773613" y="3987800"/>
                <a:ext cx="173037" cy="698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6" name="AutoShape 17"/>
              <p:cNvSpPr>
                <a:spLocks/>
              </p:cNvSpPr>
              <p:nvPr/>
            </p:nvSpPr>
            <p:spPr bwMode="auto">
              <a:xfrm>
                <a:off x="4805363" y="4764088"/>
                <a:ext cx="652462" cy="4175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7" name="AutoShape 18"/>
              <p:cNvSpPr>
                <a:spLocks/>
              </p:cNvSpPr>
              <p:nvPr/>
            </p:nvSpPr>
            <p:spPr bwMode="auto">
              <a:xfrm rot="10800000" flipH="1">
                <a:off x="4832350" y="5246688"/>
                <a:ext cx="625475" cy="3540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8" name="AutoShape 19"/>
              <p:cNvSpPr>
                <a:spLocks/>
              </p:cNvSpPr>
              <p:nvPr/>
            </p:nvSpPr>
            <p:spPr bwMode="auto">
              <a:xfrm rot="10800000" flipH="1">
                <a:off x="5522913" y="4745038"/>
                <a:ext cx="330200" cy="4365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29" name="AutoShape 20"/>
              <p:cNvSpPr>
                <a:spLocks/>
              </p:cNvSpPr>
              <p:nvPr/>
            </p:nvSpPr>
            <p:spPr bwMode="auto">
              <a:xfrm>
                <a:off x="5918200" y="4745038"/>
                <a:ext cx="419100" cy="3476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0" name="AutoShape 21"/>
              <p:cNvSpPr>
                <a:spLocks/>
              </p:cNvSpPr>
              <p:nvPr/>
            </p:nvSpPr>
            <p:spPr bwMode="auto">
              <a:xfrm rot="10800000" flipH="1">
                <a:off x="6015038" y="5157788"/>
                <a:ext cx="322262" cy="444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1" name="AutoShape 22"/>
              <p:cNvSpPr>
                <a:spLocks/>
              </p:cNvSpPr>
              <p:nvPr/>
            </p:nvSpPr>
            <p:spPr bwMode="auto">
              <a:xfrm rot="10800000" flipH="1">
                <a:off x="5886450" y="3870325"/>
                <a:ext cx="204788" cy="796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2" name="AutoShape 23"/>
              <p:cNvSpPr>
                <a:spLocks/>
              </p:cNvSpPr>
              <p:nvPr/>
            </p:nvSpPr>
            <p:spPr bwMode="auto">
              <a:xfrm rot="10800000" flipH="1">
                <a:off x="6402388" y="4486275"/>
                <a:ext cx="268287" cy="6064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3" name="AutoShape 24"/>
              <p:cNvSpPr>
                <a:spLocks/>
              </p:cNvSpPr>
              <p:nvPr/>
            </p:nvSpPr>
            <p:spPr bwMode="auto">
              <a:xfrm rot="10800000" flipH="1">
                <a:off x="6702425" y="4098925"/>
                <a:ext cx="682625" cy="3095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4" name="AutoShape 25"/>
              <p:cNvSpPr>
                <a:spLocks/>
              </p:cNvSpPr>
              <p:nvPr/>
            </p:nvSpPr>
            <p:spPr bwMode="auto">
              <a:xfrm>
                <a:off x="6415088" y="5126038"/>
                <a:ext cx="723900" cy="77787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5" name="AutoShape 26"/>
              <p:cNvSpPr>
                <a:spLocks/>
              </p:cNvSpPr>
              <p:nvPr/>
            </p:nvSpPr>
            <p:spPr bwMode="auto">
              <a:xfrm rot="10800000" flipH="1">
                <a:off x="6122988" y="3533775"/>
                <a:ext cx="222250" cy="2587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36" name="Oval 27"/>
              <p:cNvSpPr>
                <a:spLocks/>
              </p:cNvSpPr>
              <p:nvPr/>
            </p:nvSpPr>
            <p:spPr bwMode="auto">
              <a:xfrm>
                <a:off x="5676900" y="344805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7" name="Oval 28"/>
              <p:cNvSpPr>
                <a:spLocks/>
              </p:cNvSpPr>
              <p:nvPr/>
            </p:nvSpPr>
            <p:spPr bwMode="auto">
              <a:xfrm>
                <a:off x="6332538" y="34559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8" name="Oval 29"/>
              <p:cNvSpPr>
                <a:spLocks/>
              </p:cNvSpPr>
              <p:nvPr/>
            </p:nvSpPr>
            <p:spPr bwMode="auto">
              <a:xfrm>
                <a:off x="7734300" y="4756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39" name="AutoShape 30"/>
              <p:cNvSpPr>
                <a:spLocks/>
              </p:cNvSpPr>
              <p:nvPr/>
            </p:nvSpPr>
            <p:spPr bwMode="auto">
              <a:xfrm>
                <a:off x="5754688" y="3525838"/>
                <a:ext cx="303212" cy="2667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0" name="AutoShape 31"/>
              <p:cNvSpPr>
                <a:spLocks/>
              </p:cNvSpPr>
              <p:nvPr/>
            </p:nvSpPr>
            <p:spPr bwMode="auto">
              <a:xfrm rot="10800000" flipH="1">
                <a:off x="7216775" y="4833938"/>
                <a:ext cx="530225" cy="336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1" name="AutoShape 32"/>
              <p:cNvSpPr>
                <a:spLocks/>
              </p:cNvSpPr>
              <p:nvPr/>
            </p:nvSpPr>
            <p:spPr bwMode="auto">
              <a:xfrm rot="10800000">
                <a:off x="7185025" y="5248275"/>
                <a:ext cx="246063" cy="4302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2" name="Oval 33"/>
              <p:cNvSpPr>
                <a:spLocks/>
              </p:cNvSpPr>
              <p:nvPr/>
            </p:nvSpPr>
            <p:spPr bwMode="auto">
              <a:xfrm>
                <a:off x="7385050" y="56784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643" name="AutoShape 34"/>
              <p:cNvSpPr>
                <a:spLocks/>
              </p:cNvSpPr>
              <p:nvPr/>
            </p:nvSpPr>
            <p:spPr bwMode="auto">
              <a:xfrm rot="10800000" flipH="1">
                <a:off x="4805363" y="3857625"/>
                <a:ext cx="1252537" cy="84137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4" name="Line 35"/>
              <p:cNvSpPr>
                <a:spLocks noChangeShapeType="1"/>
              </p:cNvSpPr>
              <p:nvPr/>
            </p:nvSpPr>
            <p:spPr bwMode="auto">
              <a:xfrm>
                <a:off x="5767388" y="3494088"/>
                <a:ext cx="565150" cy="79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5" name="AutoShape 36"/>
              <p:cNvSpPr>
                <a:spLocks/>
              </p:cNvSpPr>
              <p:nvPr/>
            </p:nvSpPr>
            <p:spPr bwMode="auto">
              <a:xfrm>
                <a:off x="4978400" y="3975100"/>
                <a:ext cx="874713" cy="7048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6" name="AutoShape 37"/>
              <p:cNvSpPr>
                <a:spLocks/>
              </p:cNvSpPr>
              <p:nvPr/>
            </p:nvSpPr>
            <p:spPr bwMode="auto">
              <a:xfrm rot="10800000" flipH="1">
                <a:off x="4065588" y="3975100"/>
                <a:ext cx="847725" cy="5191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7" name="AutoShape 38"/>
              <p:cNvSpPr>
                <a:spLocks/>
              </p:cNvSpPr>
              <p:nvPr/>
            </p:nvSpPr>
            <p:spPr bwMode="auto">
              <a:xfrm>
                <a:off x="4065588" y="4559300"/>
                <a:ext cx="701675" cy="10414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8" name="AutoShape 39"/>
              <p:cNvSpPr>
                <a:spLocks/>
              </p:cNvSpPr>
              <p:nvPr/>
            </p:nvSpPr>
            <p:spPr bwMode="auto">
              <a:xfrm rot="10800000">
                <a:off x="4773613" y="4776788"/>
                <a:ext cx="26987" cy="811212"/>
              </a:xfrm>
              <a:custGeom>
                <a:avLst/>
                <a:gdLst>
                  <a:gd name="T0" fmla="*/ 0 w 21600"/>
                  <a:gd name="T1" fmla="*/ 0 h 21600"/>
                  <a:gd name="T2" fmla="*/ 951419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49" name="Line 40"/>
              <p:cNvSpPr>
                <a:spLocks noChangeShapeType="1"/>
              </p:cNvSpPr>
              <p:nvPr/>
            </p:nvSpPr>
            <p:spPr bwMode="auto">
              <a:xfrm>
                <a:off x="4845050" y="5634038"/>
                <a:ext cx="1092200" cy="1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0" name="AutoShape 41"/>
              <p:cNvSpPr>
                <a:spLocks/>
              </p:cNvSpPr>
              <p:nvPr/>
            </p:nvSpPr>
            <p:spPr bwMode="auto">
              <a:xfrm rot="10800000" flipH="1">
                <a:off x="5535613" y="5126038"/>
                <a:ext cx="788987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1" name="AutoShape 42"/>
              <p:cNvSpPr>
                <a:spLocks/>
              </p:cNvSpPr>
              <p:nvPr/>
            </p:nvSpPr>
            <p:spPr bwMode="auto">
              <a:xfrm rot="10800000">
                <a:off x="6122988" y="3857625"/>
                <a:ext cx="514350" cy="5508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2" name="AutoShape 43"/>
              <p:cNvSpPr>
                <a:spLocks/>
              </p:cNvSpPr>
              <p:nvPr/>
            </p:nvSpPr>
            <p:spPr bwMode="auto">
              <a:xfrm>
                <a:off x="6410325" y="3533775"/>
                <a:ext cx="974725" cy="5000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3" name="AutoShape 44"/>
              <p:cNvSpPr>
                <a:spLocks/>
              </p:cNvSpPr>
              <p:nvPr/>
            </p:nvSpPr>
            <p:spPr bwMode="auto">
              <a:xfrm>
                <a:off x="6702425" y="4473575"/>
                <a:ext cx="449263" cy="6969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4" name="AutoShape 45"/>
              <p:cNvSpPr>
                <a:spLocks/>
              </p:cNvSpPr>
              <p:nvPr/>
            </p:nvSpPr>
            <p:spPr bwMode="auto">
              <a:xfrm>
                <a:off x="6027738" y="5635625"/>
                <a:ext cx="1357312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5" name="AutoShape 46"/>
              <p:cNvSpPr>
                <a:spLocks/>
              </p:cNvSpPr>
              <p:nvPr/>
            </p:nvSpPr>
            <p:spPr bwMode="auto">
              <a:xfrm rot="10800000" flipH="1">
                <a:off x="7462838" y="4846638"/>
                <a:ext cx="317500" cy="844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6" name="AutoShape 47"/>
              <p:cNvSpPr>
                <a:spLocks/>
              </p:cNvSpPr>
              <p:nvPr/>
            </p:nvSpPr>
            <p:spPr bwMode="auto">
              <a:xfrm>
                <a:off x="7450138" y="4098925"/>
                <a:ext cx="296862" cy="669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7" name="AutoShape 48"/>
              <p:cNvSpPr>
                <a:spLocks/>
              </p:cNvSpPr>
              <p:nvPr/>
            </p:nvSpPr>
            <p:spPr bwMode="auto">
              <a:xfrm rot="10800000">
                <a:off x="6378575" y="3546475"/>
                <a:ext cx="292100" cy="8493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8" name="AutoShape 49"/>
              <p:cNvSpPr>
                <a:spLocks/>
              </p:cNvSpPr>
              <p:nvPr/>
            </p:nvSpPr>
            <p:spPr bwMode="auto">
              <a:xfrm rot="10800000" flipH="1">
                <a:off x="5930900" y="4473575"/>
                <a:ext cx="706438" cy="2397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59" name="AutoShape 50"/>
              <p:cNvSpPr>
                <a:spLocks/>
              </p:cNvSpPr>
              <p:nvPr/>
            </p:nvSpPr>
            <p:spPr bwMode="auto">
              <a:xfrm>
                <a:off x="5522913" y="5246688"/>
                <a:ext cx="427037" cy="3556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60" name="AutoShape 51"/>
              <p:cNvSpPr>
                <a:spLocks/>
              </p:cNvSpPr>
              <p:nvPr/>
            </p:nvSpPr>
            <p:spPr bwMode="auto">
              <a:xfrm>
                <a:off x="5930900" y="4713288"/>
                <a:ext cx="1803400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3661" name="AutoShape 52"/>
              <p:cNvSpPr>
                <a:spLocks/>
              </p:cNvSpPr>
              <p:nvPr/>
            </p:nvSpPr>
            <p:spPr bwMode="auto">
              <a:xfrm rot="10800000" flipH="1">
                <a:off x="4818063" y="4713288"/>
                <a:ext cx="1022350" cy="190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553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3611" name="TextBox 1"/>
            <p:cNvSpPr txBox="1">
              <a:spLocks noChangeArrowheads="1"/>
            </p:cNvSpPr>
            <p:nvPr/>
          </p:nvSpPr>
          <p:spPr bwMode="auto">
            <a:xfrm>
              <a:off x="2895600" y="2949575"/>
              <a:ext cx="33300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3366FF"/>
                  </a:solidFill>
                </a:rPr>
                <a:t>One step of the algorithm</a:t>
              </a:r>
            </a:p>
          </p:txBody>
        </p:sp>
      </p:grpSp>
      <p:sp>
        <p:nvSpPr>
          <p:cNvPr id="23608" name="Rectangle 55"/>
          <p:cNvSpPr>
            <a:spLocks/>
          </p:cNvSpPr>
          <p:nvPr/>
        </p:nvSpPr>
        <p:spPr bwMode="auto">
          <a:xfrm>
            <a:off x="6477000" y="1371600"/>
            <a:ext cx="19812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nondeterministic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98438" y="1219200"/>
            <a:ext cx="827722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defTabSz="365760" eaLnBrk="1" hangingPunct="1"/>
            <a:r>
              <a:rPr lang="en-US" altLang="x-none" dirty="0">
                <a:solidFill>
                  <a:srgbClr val="008000"/>
                </a:solidFill>
              </a:rPr>
              <a:t>/** Visit all nodes reachable along unvisited paths from u.</a:t>
            </a:r>
            <a:br>
              <a:rPr lang="en-US" altLang="x-none" dirty="0">
                <a:solidFill>
                  <a:srgbClr val="008000"/>
                </a:solidFill>
              </a:rPr>
            </a:br>
            <a:r>
              <a:rPr lang="en-US" altLang="x-none" dirty="0">
                <a:solidFill>
                  <a:srgbClr val="008000"/>
                </a:solidFill>
              </a:rPr>
              <a:t>    *  Pre: u is unvisited. */</a:t>
            </a:r>
          </a:p>
          <a:p>
            <a:pPr defTabSz="365760" eaLnBrk="1" hangingPunct="1"/>
            <a:r>
              <a:rPr lang="en-US" altLang="x-none" b="1" dirty="0">
                <a:solidFill>
                  <a:srgbClr val="800000"/>
                </a:solidFill>
              </a:rPr>
              <a:t>public static void</a:t>
            </a:r>
            <a:r>
              <a:rPr lang="en-US" altLang="x-none" dirty="0">
                <a:solidFill>
                  <a:srgbClr val="800000"/>
                </a:solidFill>
              </a:rPr>
              <a:t> </a:t>
            </a:r>
            <a:r>
              <a:rPr lang="en-US" altLang="x-none" dirty="0" err="1">
                <a:solidFill>
                  <a:srgbClr val="800000"/>
                </a:solidFill>
              </a:rPr>
              <a:t>dfs</a:t>
            </a:r>
            <a:r>
              <a:rPr lang="en-US" altLang="x-none" dirty="0">
                <a:solidFill>
                  <a:srgbClr val="800000"/>
                </a:solidFill>
              </a:rPr>
              <a:t>(</a:t>
            </a:r>
            <a:r>
              <a:rPr lang="en-US" altLang="x-none" dirty="0" err="1">
                <a:solidFill>
                  <a:srgbClr val="800000"/>
                </a:solidFill>
              </a:rPr>
              <a:t>int</a:t>
            </a:r>
            <a:r>
              <a:rPr lang="en-US" altLang="x-none" dirty="0">
                <a:solidFill>
                  <a:srgbClr val="800000"/>
                </a:solidFill>
              </a:rPr>
              <a:t> u)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// </a:t>
            </a:r>
            <a:r>
              <a:rPr lang="en-US" altLang="x-none" dirty="0" err="1">
                <a:solidFill>
                  <a:srgbClr val="800000"/>
                </a:solidFill>
              </a:rPr>
              <a:t>inv</a:t>
            </a:r>
            <a:r>
              <a:rPr lang="en-US" altLang="x-none" dirty="0">
                <a:solidFill>
                  <a:srgbClr val="800000"/>
                </a:solidFill>
              </a:rPr>
              <a:t>: All nodes to be visited are reachable along an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    //        unvisited path from a node in s.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  <a:endParaRPr lang="en-US" altLang="x-none" dirty="0">
              <a:solidFill>
                <a:srgbClr val="008000"/>
              </a:solidFill>
            </a:endParaRP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800000"/>
                </a:solidFill>
              </a:rPr>
              <a:t>if</a:t>
            </a:r>
            <a:r>
              <a:rPr lang="en-US" altLang="x-none" dirty="0">
                <a:solidFill>
                  <a:srgbClr val="800000"/>
                </a:solidFill>
              </a:rPr>
              <a:t> (u has not been visited)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visit u;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5602" name="Group 3"/>
          <p:cNvGrpSpPr>
            <a:grpSpLocks/>
          </p:cNvGrpSpPr>
          <p:nvPr/>
        </p:nvGrpSpPr>
        <p:grpSpPr bwMode="auto">
          <a:xfrm>
            <a:off x="4926012" y="3505200"/>
            <a:ext cx="3836988" cy="2320925"/>
            <a:chOff x="406400" y="4079875"/>
            <a:chExt cx="3836988" cy="2320925"/>
          </a:xfrm>
        </p:grpSpPr>
        <p:sp>
          <p:nvSpPr>
            <p:cNvPr id="25605" name="Oval 3"/>
            <p:cNvSpPr>
              <a:spLocks/>
            </p:cNvSpPr>
            <p:nvPr/>
          </p:nvSpPr>
          <p:spPr bwMode="auto">
            <a:xfrm>
              <a:off x="1319213" y="4529138"/>
              <a:ext cx="90487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6" name="Oval 4"/>
            <p:cNvSpPr>
              <a:spLocks/>
            </p:cNvSpPr>
            <p:nvPr/>
          </p:nvSpPr>
          <p:spPr bwMode="auto">
            <a:xfrm>
              <a:off x="1146175" y="53181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7" name="Oval 5"/>
            <p:cNvSpPr>
              <a:spLocks/>
            </p:cNvSpPr>
            <p:nvPr/>
          </p:nvSpPr>
          <p:spPr bwMode="auto">
            <a:xfrm>
              <a:off x="1863725" y="58007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8" name="Oval 6"/>
            <p:cNvSpPr>
              <a:spLocks/>
            </p:cNvSpPr>
            <p:nvPr/>
          </p:nvSpPr>
          <p:spPr bwMode="auto">
            <a:xfrm>
              <a:off x="1173163" y="6219825"/>
              <a:ext cx="90487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09" name="Oval 7"/>
            <p:cNvSpPr>
              <a:spLocks/>
            </p:cNvSpPr>
            <p:nvPr/>
          </p:nvSpPr>
          <p:spPr bwMode="auto">
            <a:xfrm>
              <a:off x="2259013" y="5299075"/>
              <a:ext cx="90487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0" name="Oval 8"/>
            <p:cNvSpPr>
              <a:spLocks/>
            </p:cNvSpPr>
            <p:nvPr/>
          </p:nvSpPr>
          <p:spPr bwMode="auto">
            <a:xfrm>
              <a:off x="2355850" y="62214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1" name="Oval 9"/>
            <p:cNvSpPr>
              <a:spLocks/>
            </p:cNvSpPr>
            <p:nvPr/>
          </p:nvSpPr>
          <p:spPr bwMode="auto">
            <a:xfrm>
              <a:off x="2743200" y="571182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2" name="Oval 10"/>
            <p:cNvSpPr>
              <a:spLocks/>
            </p:cNvSpPr>
            <p:nvPr/>
          </p:nvSpPr>
          <p:spPr bwMode="auto">
            <a:xfrm>
              <a:off x="2463800" y="4411663"/>
              <a:ext cx="90488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3" name="Oval 11"/>
            <p:cNvSpPr>
              <a:spLocks/>
            </p:cNvSpPr>
            <p:nvPr/>
          </p:nvSpPr>
          <p:spPr bwMode="auto">
            <a:xfrm>
              <a:off x="3043238" y="5027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4" name="Oval 12"/>
            <p:cNvSpPr>
              <a:spLocks/>
            </p:cNvSpPr>
            <p:nvPr/>
          </p:nvSpPr>
          <p:spPr bwMode="auto">
            <a:xfrm>
              <a:off x="3557588" y="5789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5" name="Oval 13"/>
            <p:cNvSpPr>
              <a:spLocks/>
            </p:cNvSpPr>
            <p:nvPr/>
          </p:nvSpPr>
          <p:spPr bwMode="auto">
            <a:xfrm>
              <a:off x="3790950" y="465296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6" name="Oval 14"/>
            <p:cNvSpPr>
              <a:spLocks/>
            </p:cNvSpPr>
            <p:nvPr/>
          </p:nvSpPr>
          <p:spPr bwMode="auto">
            <a:xfrm>
              <a:off x="406400" y="5113338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17" name="AutoShape 15"/>
            <p:cNvSpPr>
              <a:spLocks/>
            </p:cNvSpPr>
            <p:nvPr/>
          </p:nvSpPr>
          <p:spPr bwMode="auto">
            <a:xfrm>
              <a:off x="496888" y="5159375"/>
              <a:ext cx="649287" cy="20478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18" name="AutoShape 16"/>
            <p:cNvSpPr>
              <a:spLocks/>
            </p:cNvSpPr>
            <p:nvPr/>
          </p:nvSpPr>
          <p:spPr bwMode="auto">
            <a:xfrm rot="10800000" flipH="1">
              <a:off x="1192213" y="4619625"/>
              <a:ext cx="173037" cy="698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19" name="AutoShape 17"/>
            <p:cNvSpPr>
              <a:spLocks/>
            </p:cNvSpPr>
            <p:nvPr/>
          </p:nvSpPr>
          <p:spPr bwMode="auto">
            <a:xfrm>
              <a:off x="1223963" y="5395913"/>
              <a:ext cx="652462" cy="4175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0" name="AutoShape 18"/>
            <p:cNvSpPr>
              <a:spLocks/>
            </p:cNvSpPr>
            <p:nvPr/>
          </p:nvSpPr>
          <p:spPr bwMode="auto">
            <a:xfrm rot="10800000" flipH="1">
              <a:off x="1250950" y="5878513"/>
              <a:ext cx="625475" cy="3540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1" name="AutoShape 19"/>
            <p:cNvSpPr>
              <a:spLocks/>
            </p:cNvSpPr>
            <p:nvPr/>
          </p:nvSpPr>
          <p:spPr bwMode="auto">
            <a:xfrm rot="10800000" flipH="1">
              <a:off x="1941513" y="5376863"/>
              <a:ext cx="330200" cy="4365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2" name="AutoShape 20"/>
            <p:cNvSpPr>
              <a:spLocks/>
            </p:cNvSpPr>
            <p:nvPr/>
          </p:nvSpPr>
          <p:spPr bwMode="auto">
            <a:xfrm>
              <a:off x="2336800" y="5376863"/>
              <a:ext cx="419100" cy="3476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3" name="AutoShape 21"/>
            <p:cNvSpPr>
              <a:spLocks/>
            </p:cNvSpPr>
            <p:nvPr/>
          </p:nvSpPr>
          <p:spPr bwMode="auto">
            <a:xfrm rot="10800000" flipH="1">
              <a:off x="2433638" y="5789613"/>
              <a:ext cx="322262" cy="444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4" name="AutoShape 22"/>
            <p:cNvSpPr>
              <a:spLocks/>
            </p:cNvSpPr>
            <p:nvPr/>
          </p:nvSpPr>
          <p:spPr bwMode="auto">
            <a:xfrm rot="10800000" flipH="1">
              <a:off x="2305050" y="4502150"/>
              <a:ext cx="204788" cy="796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5" name="AutoShape 23"/>
            <p:cNvSpPr>
              <a:spLocks/>
            </p:cNvSpPr>
            <p:nvPr/>
          </p:nvSpPr>
          <p:spPr bwMode="auto">
            <a:xfrm rot="10800000" flipH="1">
              <a:off x="2820988" y="5118100"/>
              <a:ext cx="268287" cy="6064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6" name="AutoShape 24"/>
            <p:cNvSpPr>
              <a:spLocks/>
            </p:cNvSpPr>
            <p:nvPr/>
          </p:nvSpPr>
          <p:spPr bwMode="auto">
            <a:xfrm rot="10800000" flipH="1">
              <a:off x="3121025" y="4730750"/>
              <a:ext cx="682625" cy="3095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7" name="AutoShape 25"/>
            <p:cNvSpPr>
              <a:spLocks/>
            </p:cNvSpPr>
            <p:nvPr/>
          </p:nvSpPr>
          <p:spPr bwMode="auto">
            <a:xfrm>
              <a:off x="2833688" y="5757863"/>
              <a:ext cx="723900" cy="77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8" name="AutoShape 26"/>
            <p:cNvSpPr>
              <a:spLocks/>
            </p:cNvSpPr>
            <p:nvPr/>
          </p:nvSpPr>
          <p:spPr bwMode="auto">
            <a:xfrm rot="10800000" flipH="1">
              <a:off x="2541588" y="4165600"/>
              <a:ext cx="222250" cy="2587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29" name="Oval 27"/>
            <p:cNvSpPr>
              <a:spLocks/>
            </p:cNvSpPr>
            <p:nvPr/>
          </p:nvSpPr>
          <p:spPr bwMode="auto">
            <a:xfrm>
              <a:off x="2095500" y="407987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0" name="Oval 28"/>
            <p:cNvSpPr>
              <a:spLocks/>
            </p:cNvSpPr>
            <p:nvPr/>
          </p:nvSpPr>
          <p:spPr bwMode="auto">
            <a:xfrm>
              <a:off x="2751138" y="40878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1" name="Oval 29"/>
            <p:cNvSpPr>
              <a:spLocks/>
            </p:cNvSpPr>
            <p:nvPr/>
          </p:nvSpPr>
          <p:spPr bwMode="auto">
            <a:xfrm>
              <a:off x="4152900" y="538797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2" name="AutoShape 30"/>
            <p:cNvSpPr>
              <a:spLocks/>
            </p:cNvSpPr>
            <p:nvPr/>
          </p:nvSpPr>
          <p:spPr bwMode="auto">
            <a:xfrm>
              <a:off x="2173288" y="4157663"/>
              <a:ext cx="303212" cy="2667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3" name="AutoShape 31"/>
            <p:cNvSpPr>
              <a:spLocks/>
            </p:cNvSpPr>
            <p:nvPr/>
          </p:nvSpPr>
          <p:spPr bwMode="auto">
            <a:xfrm rot="10800000" flipH="1">
              <a:off x="3635375" y="5465763"/>
              <a:ext cx="530225" cy="336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4" name="AutoShape 32"/>
            <p:cNvSpPr>
              <a:spLocks/>
            </p:cNvSpPr>
            <p:nvPr/>
          </p:nvSpPr>
          <p:spPr bwMode="auto">
            <a:xfrm rot="10800000">
              <a:off x="3603625" y="5880100"/>
              <a:ext cx="246063" cy="4302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5" name="Oval 33"/>
            <p:cNvSpPr>
              <a:spLocks/>
            </p:cNvSpPr>
            <p:nvPr/>
          </p:nvSpPr>
          <p:spPr bwMode="auto">
            <a:xfrm>
              <a:off x="3803650" y="63103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5636" name="AutoShape 34"/>
            <p:cNvSpPr>
              <a:spLocks/>
            </p:cNvSpPr>
            <p:nvPr/>
          </p:nvSpPr>
          <p:spPr bwMode="auto">
            <a:xfrm rot="10800000" flipH="1">
              <a:off x="1397000" y="4157663"/>
              <a:ext cx="711200" cy="3841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7" name="AutoShape 35"/>
            <p:cNvSpPr>
              <a:spLocks/>
            </p:cNvSpPr>
            <p:nvPr/>
          </p:nvSpPr>
          <p:spPr bwMode="auto">
            <a:xfrm rot="10800000" flipH="1">
              <a:off x="1223963" y="4489450"/>
              <a:ext cx="1252537" cy="841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38" name="Line 36"/>
            <p:cNvSpPr>
              <a:spLocks noChangeShapeType="1"/>
            </p:cNvSpPr>
            <p:nvPr/>
          </p:nvSpPr>
          <p:spPr bwMode="auto">
            <a:xfrm>
              <a:off x="2185988" y="4125913"/>
              <a:ext cx="565150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AutoShape 37"/>
            <p:cNvSpPr>
              <a:spLocks/>
            </p:cNvSpPr>
            <p:nvPr/>
          </p:nvSpPr>
          <p:spPr bwMode="auto">
            <a:xfrm>
              <a:off x="1397000" y="4606925"/>
              <a:ext cx="874713" cy="7048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0" name="AutoShape 38"/>
            <p:cNvSpPr>
              <a:spLocks/>
            </p:cNvSpPr>
            <p:nvPr/>
          </p:nvSpPr>
          <p:spPr bwMode="auto">
            <a:xfrm rot="10800000" flipH="1">
              <a:off x="484188" y="4606925"/>
              <a:ext cx="847725" cy="5191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1" name="AutoShape 39"/>
            <p:cNvSpPr>
              <a:spLocks/>
            </p:cNvSpPr>
            <p:nvPr/>
          </p:nvSpPr>
          <p:spPr bwMode="auto">
            <a:xfrm>
              <a:off x="484188" y="5191125"/>
              <a:ext cx="701675" cy="1041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2" name="AutoShape 40"/>
            <p:cNvSpPr>
              <a:spLocks/>
            </p:cNvSpPr>
            <p:nvPr/>
          </p:nvSpPr>
          <p:spPr bwMode="auto">
            <a:xfrm rot="10800000">
              <a:off x="1192213" y="5408613"/>
              <a:ext cx="26987" cy="811212"/>
            </a:xfrm>
            <a:custGeom>
              <a:avLst/>
              <a:gdLst>
                <a:gd name="T0" fmla="*/ 0 w 21600"/>
                <a:gd name="T1" fmla="*/ 0 h 21600"/>
                <a:gd name="T2" fmla="*/ 951419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3" name="Line 41"/>
            <p:cNvSpPr>
              <a:spLocks noChangeShapeType="1"/>
            </p:cNvSpPr>
            <p:nvPr/>
          </p:nvSpPr>
          <p:spPr bwMode="auto">
            <a:xfrm>
              <a:off x="1263650" y="6265863"/>
              <a:ext cx="10922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AutoShape 42"/>
            <p:cNvSpPr>
              <a:spLocks/>
            </p:cNvSpPr>
            <p:nvPr/>
          </p:nvSpPr>
          <p:spPr bwMode="auto">
            <a:xfrm rot="10800000" flipH="1">
              <a:off x="1954213" y="5757863"/>
              <a:ext cx="788987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5" name="AutoShape 43"/>
            <p:cNvSpPr>
              <a:spLocks/>
            </p:cNvSpPr>
            <p:nvPr/>
          </p:nvSpPr>
          <p:spPr bwMode="auto">
            <a:xfrm rot="10800000">
              <a:off x="2541588" y="4489450"/>
              <a:ext cx="514350" cy="550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6" name="AutoShape 44"/>
            <p:cNvSpPr>
              <a:spLocks/>
            </p:cNvSpPr>
            <p:nvPr/>
          </p:nvSpPr>
          <p:spPr bwMode="auto">
            <a:xfrm>
              <a:off x="2828925" y="4165600"/>
              <a:ext cx="974725" cy="5000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7" name="AutoShape 45"/>
            <p:cNvSpPr>
              <a:spLocks/>
            </p:cNvSpPr>
            <p:nvPr/>
          </p:nvSpPr>
          <p:spPr bwMode="auto">
            <a:xfrm>
              <a:off x="3121025" y="5105400"/>
              <a:ext cx="449263" cy="6969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8" name="AutoShape 46"/>
            <p:cNvSpPr>
              <a:spLocks/>
            </p:cNvSpPr>
            <p:nvPr/>
          </p:nvSpPr>
          <p:spPr bwMode="auto">
            <a:xfrm>
              <a:off x="2446338" y="6267450"/>
              <a:ext cx="1357312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49" name="AutoShape 47"/>
            <p:cNvSpPr>
              <a:spLocks/>
            </p:cNvSpPr>
            <p:nvPr/>
          </p:nvSpPr>
          <p:spPr bwMode="auto">
            <a:xfrm rot="10800000" flipH="1">
              <a:off x="3881438" y="5478463"/>
              <a:ext cx="317500" cy="844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0" name="AutoShape 48"/>
            <p:cNvSpPr>
              <a:spLocks/>
            </p:cNvSpPr>
            <p:nvPr/>
          </p:nvSpPr>
          <p:spPr bwMode="auto">
            <a:xfrm>
              <a:off x="3868738" y="4730750"/>
              <a:ext cx="296862" cy="669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1" name="AutoShape 49"/>
            <p:cNvSpPr>
              <a:spLocks/>
            </p:cNvSpPr>
            <p:nvPr/>
          </p:nvSpPr>
          <p:spPr bwMode="auto">
            <a:xfrm rot="10800000">
              <a:off x="2797175" y="4178300"/>
              <a:ext cx="292100" cy="8493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2" name="AutoShape 50"/>
            <p:cNvSpPr>
              <a:spLocks/>
            </p:cNvSpPr>
            <p:nvPr/>
          </p:nvSpPr>
          <p:spPr bwMode="auto">
            <a:xfrm rot="10800000" flipH="1">
              <a:off x="2349500" y="5105400"/>
              <a:ext cx="706438" cy="2397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3" name="AutoShape 51"/>
            <p:cNvSpPr>
              <a:spLocks/>
            </p:cNvSpPr>
            <p:nvPr/>
          </p:nvSpPr>
          <p:spPr bwMode="auto">
            <a:xfrm>
              <a:off x="1941513" y="5878513"/>
              <a:ext cx="427037" cy="355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4" name="AutoShape 52"/>
            <p:cNvSpPr>
              <a:spLocks/>
            </p:cNvSpPr>
            <p:nvPr/>
          </p:nvSpPr>
          <p:spPr bwMode="auto">
            <a:xfrm>
              <a:off x="2349500" y="5345113"/>
              <a:ext cx="1803400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655" name="AutoShape 53"/>
            <p:cNvSpPr>
              <a:spLocks/>
            </p:cNvSpPr>
            <p:nvPr/>
          </p:nvSpPr>
          <p:spPr bwMode="auto">
            <a:xfrm rot="10800000" flipH="1">
              <a:off x="1236663" y="5345113"/>
              <a:ext cx="1022350" cy="190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553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5603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8153400" cy="754062"/>
          </a:xfrm>
        </p:spPr>
        <p:txBody>
          <a:bodyPr rIns="132080"/>
          <a:lstStyle/>
          <a:p>
            <a:pPr eaLnBrk="1" hangingPunct="1"/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Aside: Test whether an undirected graph has a cycle</a:t>
            </a:r>
            <a:endParaRPr lang="en-US" altLang="x-none" sz="2800" b="1" dirty="0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1181" y="1588910"/>
            <a:ext cx="33528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modify iterative </a:t>
            </a:r>
            <a:r>
              <a:rPr lang="en-US" dirty="0" err="1"/>
              <a:t>dfs</a:t>
            </a:r>
            <a:r>
              <a:rPr lang="en-US" dirty="0"/>
              <a:t> to calculate whether the graph has a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4150" y="1233488"/>
            <a:ext cx="857885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defTabSz="365760" eaLnBrk="1" hangingPunct="1"/>
            <a:r>
              <a:rPr lang="en-US" altLang="x-none" dirty="0">
                <a:solidFill>
                  <a:srgbClr val="FF0000"/>
                </a:solidFill>
              </a:rPr>
              <a:t>/**</a:t>
            </a:r>
            <a:r>
              <a:rPr lang="en-US" altLang="x-none" dirty="0">
                <a:solidFill>
                  <a:srgbClr val="008000"/>
                </a:solidFill>
              </a:rPr>
              <a:t> Return true if the nodes reachable from u have a cycle. </a:t>
            </a:r>
            <a:r>
              <a:rPr lang="en-US" altLang="x-none" dirty="0">
                <a:solidFill>
                  <a:srgbClr val="FF0000"/>
                </a:solidFill>
              </a:rPr>
              <a:t>*/</a:t>
            </a:r>
          </a:p>
          <a:p>
            <a:pPr defTabSz="365760" eaLnBrk="1" hangingPunct="1"/>
            <a:r>
              <a:rPr lang="en-US" altLang="x-none" b="1" dirty="0">
                <a:solidFill>
                  <a:srgbClr val="800000"/>
                </a:solidFill>
              </a:rPr>
              <a:t>public static </a:t>
            </a:r>
            <a:r>
              <a:rPr lang="en-US" altLang="x-none" b="1" dirty="0" err="1">
                <a:solidFill>
                  <a:srgbClr val="FF0000"/>
                </a:solidFill>
              </a:rPr>
              <a:t>boolean</a:t>
            </a:r>
            <a:r>
              <a:rPr lang="en-US" altLang="x-none" b="1" dirty="0">
                <a:solidFill>
                  <a:srgbClr val="800000"/>
                </a:solidFill>
              </a:rPr>
              <a:t> </a:t>
            </a:r>
            <a:r>
              <a:rPr lang="en-US" altLang="x-none" dirty="0" err="1">
                <a:solidFill>
                  <a:srgbClr val="800000"/>
                </a:solidFill>
              </a:rPr>
              <a:t>hasCycle</a:t>
            </a:r>
            <a:r>
              <a:rPr lang="en-US" altLang="x-none" dirty="0">
                <a:solidFill>
                  <a:srgbClr val="800000"/>
                </a:solidFill>
              </a:rPr>
              <a:t>(</a:t>
            </a:r>
            <a:r>
              <a:rPr lang="en-US" altLang="x-none" dirty="0" err="1">
                <a:solidFill>
                  <a:srgbClr val="800000"/>
                </a:solidFill>
              </a:rPr>
              <a:t>int</a:t>
            </a:r>
            <a:r>
              <a:rPr lang="en-US" altLang="x-none" dirty="0">
                <a:solidFill>
                  <a:srgbClr val="800000"/>
                </a:solidFill>
              </a:rPr>
              <a:t> u)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Stack s= (u);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     // </a:t>
            </a:r>
            <a:r>
              <a:rPr lang="en-US" altLang="x-none" dirty="0" err="1">
                <a:solidFill>
                  <a:srgbClr val="800000"/>
                </a:solidFill>
              </a:rPr>
              <a:t>inv</a:t>
            </a:r>
            <a:r>
              <a:rPr lang="en-US" altLang="x-none" dirty="0">
                <a:solidFill>
                  <a:srgbClr val="800000"/>
                </a:solidFill>
              </a:rPr>
              <a:t>: All nodes to be visited are reachable along an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    //        unvisited path from a node in s.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	</a:t>
            </a:r>
            <a:r>
              <a:rPr lang="en-US" altLang="x-none" b="1" dirty="0">
                <a:solidFill>
                  <a:srgbClr val="800000"/>
                </a:solidFill>
              </a:rPr>
              <a:t>while</a:t>
            </a:r>
            <a:r>
              <a:rPr lang="en-US" altLang="x-none" dirty="0">
                <a:solidFill>
                  <a:srgbClr val="800000"/>
                </a:solidFill>
              </a:rPr>
              <a:t> (s is not empty)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u= </a:t>
            </a:r>
            <a:r>
              <a:rPr lang="en-US" altLang="x-none" dirty="0" err="1">
                <a:solidFill>
                  <a:srgbClr val="800000"/>
                </a:solidFill>
              </a:rPr>
              <a:t>s.pop</a:t>
            </a:r>
            <a:r>
              <a:rPr lang="en-US" altLang="x-none" dirty="0">
                <a:solidFill>
                  <a:srgbClr val="800000"/>
                </a:solidFill>
              </a:rPr>
              <a:t>();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          </a:t>
            </a:r>
            <a:r>
              <a:rPr lang="en-US" altLang="x-none" b="1" dirty="0">
                <a:solidFill>
                  <a:srgbClr val="800000"/>
                </a:solidFill>
              </a:rPr>
              <a:t>if</a:t>
            </a:r>
            <a:r>
              <a:rPr lang="en-US" altLang="x-none" dirty="0">
                <a:solidFill>
                  <a:srgbClr val="800000"/>
                </a:solidFill>
              </a:rPr>
              <a:t> (u has been visited)</a:t>
            </a:r>
            <a:endParaRPr lang="en-US" altLang="x-none" dirty="0">
              <a:solidFill>
                <a:srgbClr val="008000"/>
              </a:solidFill>
            </a:endParaRPr>
          </a:p>
          <a:p>
            <a:pPr defTabSz="365760" eaLnBrk="1" hangingPunct="1"/>
            <a:r>
              <a:rPr lang="en-US" altLang="x-none" dirty="0">
                <a:solidFill>
                  <a:srgbClr val="FF0000"/>
                </a:solidFill>
              </a:rPr>
              <a:t>	</a:t>
            </a:r>
            <a:r>
              <a:rPr lang="en-US" altLang="x-none" dirty="0">
                <a:solidFill>
                  <a:srgbClr val="800000"/>
                </a:solidFill>
              </a:rPr>
              <a:t>	visit u;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</a:t>
            </a:r>
            <a:r>
              <a:rPr lang="en-US" altLang="x-none" b="1" dirty="0">
                <a:solidFill>
                  <a:srgbClr val="800000"/>
                </a:solidFill>
              </a:rPr>
              <a:t>for </a:t>
            </a:r>
            <a:r>
              <a:rPr lang="en-US" altLang="x-none" dirty="0">
                <a:solidFill>
                  <a:srgbClr val="800000"/>
                </a:solidFill>
              </a:rPr>
              <a:t>each edge (u, v) leaving u {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	</a:t>
            </a:r>
            <a:r>
              <a:rPr lang="en-US" altLang="x-none" dirty="0" err="1">
                <a:solidFill>
                  <a:srgbClr val="800000"/>
                </a:solidFill>
              </a:rPr>
              <a:t>s.push</a:t>
            </a:r>
            <a:r>
              <a:rPr lang="en-US" altLang="x-none" dirty="0">
                <a:solidFill>
                  <a:srgbClr val="800000"/>
                </a:solidFill>
              </a:rPr>
              <a:t>(v);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}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	</a:t>
            </a:r>
          </a:p>
          <a:p>
            <a:pPr defTabSz="365760" eaLnBrk="1" hangingPunct="1"/>
            <a:r>
              <a:rPr lang="en-US" altLang="x-none" dirty="0">
                <a:solidFill>
                  <a:srgbClr val="800000"/>
                </a:solidFill>
              </a:rPr>
              <a:t>}</a:t>
            </a:r>
          </a:p>
          <a:p>
            <a:pPr eaLnBrk="1" hangingPunct="1"/>
            <a:endParaRPr lang="en-US" altLang="x-none" dirty="0">
              <a:solidFill>
                <a:srgbClr val="800000"/>
              </a:solidFill>
              <a:latin typeface="Calibri" charset="0"/>
            </a:endParaRPr>
          </a:p>
        </p:txBody>
      </p:sp>
      <p:grpSp>
        <p:nvGrpSpPr>
          <p:cNvPr id="26626" name="Group 3"/>
          <p:cNvGrpSpPr>
            <a:grpSpLocks/>
          </p:cNvGrpSpPr>
          <p:nvPr/>
        </p:nvGrpSpPr>
        <p:grpSpPr bwMode="auto">
          <a:xfrm>
            <a:off x="4621212" y="4079875"/>
            <a:ext cx="3836988" cy="2320925"/>
            <a:chOff x="406400" y="4079875"/>
            <a:chExt cx="3836988" cy="2320925"/>
          </a:xfrm>
        </p:grpSpPr>
        <p:sp>
          <p:nvSpPr>
            <p:cNvPr id="26629" name="Oval 3"/>
            <p:cNvSpPr>
              <a:spLocks/>
            </p:cNvSpPr>
            <p:nvPr/>
          </p:nvSpPr>
          <p:spPr bwMode="auto">
            <a:xfrm>
              <a:off x="1319213" y="4529138"/>
              <a:ext cx="90487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0" name="Oval 4"/>
            <p:cNvSpPr>
              <a:spLocks/>
            </p:cNvSpPr>
            <p:nvPr/>
          </p:nvSpPr>
          <p:spPr bwMode="auto">
            <a:xfrm>
              <a:off x="1146175" y="53181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1" name="Oval 5"/>
            <p:cNvSpPr>
              <a:spLocks/>
            </p:cNvSpPr>
            <p:nvPr/>
          </p:nvSpPr>
          <p:spPr bwMode="auto">
            <a:xfrm>
              <a:off x="1863725" y="580072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2" name="Oval 6"/>
            <p:cNvSpPr>
              <a:spLocks/>
            </p:cNvSpPr>
            <p:nvPr/>
          </p:nvSpPr>
          <p:spPr bwMode="auto">
            <a:xfrm>
              <a:off x="1173163" y="6219825"/>
              <a:ext cx="90487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3" name="Oval 7"/>
            <p:cNvSpPr>
              <a:spLocks/>
            </p:cNvSpPr>
            <p:nvPr/>
          </p:nvSpPr>
          <p:spPr bwMode="auto">
            <a:xfrm>
              <a:off x="2259013" y="5299075"/>
              <a:ext cx="90487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4" name="Oval 8"/>
            <p:cNvSpPr>
              <a:spLocks/>
            </p:cNvSpPr>
            <p:nvPr/>
          </p:nvSpPr>
          <p:spPr bwMode="auto">
            <a:xfrm>
              <a:off x="2355850" y="62214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5" name="Oval 9"/>
            <p:cNvSpPr>
              <a:spLocks/>
            </p:cNvSpPr>
            <p:nvPr/>
          </p:nvSpPr>
          <p:spPr bwMode="auto">
            <a:xfrm>
              <a:off x="2743200" y="571182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6" name="Oval 10"/>
            <p:cNvSpPr>
              <a:spLocks/>
            </p:cNvSpPr>
            <p:nvPr/>
          </p:nvSpPr>
          <p:spPr bwMode="auto">
            <a:xfrm>
              <a:off x="2463800" y="4411663"/>
              <a:ext cx="90488" cy="9048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7" name="Oval 11"/>
            <p:cNvSpPr>
              <a:spLocks/>
            </p:cNvSpPr>
            <p:nvPr/>
          </p:nvSpPr>
          <p:spPr bwMode="auto">
            <a:xfrm>
              <a:off x="3043238" y="5027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8" name="Oval 12"/>
            <p:cNvSpPr>
              <a:spLocks/>
            </p:cNvSpPr>
            <p:nvPr/>
          </p:nvSpPr>
          <p:spPr bwMode="auto">
            <a:xfrm>
              <a:off x="3557588" y="57896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39" name="Oval 13"/>
            <p:cNvSpPr>
              <a:spLocks/>
            </p:cNvSpPr>
            <p:nvPr/>
          </p:nvSpPr>
          <p:spPr bwMode="auto">
            <a:xfrm>
              <a:off x="3790950" y="465296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40" name="Oval 14"/>
            <p:cNvSpPr>
              <a:spLocks/>
            </p:cNvSpPr>
            <p:nvPr/>
          </p:nvSpPr>
          <p:spPr bwMode="auto">
            <a:xfrm>
              <a:off x="406400" y="5113338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41" name="AutoShape 15"/>
            <p:cNvSpPr>
              <a:spLocks/>
            </p:cNvSpPr>
            <p:nvPr/>
          </p:nvSpPr>
          <p:spPr bwMode="auto">
            <a:xfrm>
              <a:off x="496888" y="5159375"/>
              <a:ext cx="649287" cy="204788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2" name="AutoShape 16"/>
            <p:cNvSpPr>
              <a:spLocks/>
            </p:cNvSpPr>
            <p:nvPr/>
          </p:nvSpPr>
          <p:spPr bwMode="auto">
            <a:xfrm rot="10800000" flipH="1">
              <a:off x="1192213" y="4619625"/>
              <a:ext cx="173037" cy="698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3" name="AutoShape 17"/>
            <p:cNvSpPr>
              <a:spLocks/>
            </p:cNvSpPr>
            <p:nvPr/>
          </p:nvSpPr>
          <p:spPr bwMode="auto">
            <a:xfrm>
              <a:off x="1223963" y="5395913"/>
              <a:ext cx="652462" cy="4175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4" name="AutoShape 18"/>
            <p:cNvSpPr>
              <a:spLocks/>
            </p:cNvSpPr>
            <p:nvPr/>
          </p:nvSpPr>
          <p:spPr bwMode="auto">
            <a:xfrm rot="10800000" flipH="1">
              <a:off x="1250950" y="5878513"/>
              <a:ext cx="625475" cy="35401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5" name="AutoShape 19"/>
            <p:cNvSpPr>
              <a:spLocks/>
            </p:cNvSpPr>
            <p:nvPr/>
          </p:nvSpPr>
          <p:spPr bwMode="auto">
            <a:xfrm rot="10800000" flipH="1">
              <a:off x="1941513" y="5376863"/>
              <a:ext cx="330200" cy="4365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6" name="AutoShape 20"/>
            <p:cNvSpPr>
              <a:spLocks/>
            </p:cNvSpPr>
            <p:nvPr/>
          </p:nvSpPr>
          <p:spPr bwMode="auto">
            <a:xfrm>
              <a:off x="2336800" y="5376863"/>
              <a:ext cx="419100" cy="347662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7" name="AutoShape 21"/>
            <p:cNvSpPr>
              <a:spLocks/>
            </p:cNvSpPr>
            <p:nvPr/>
          </p:nvSpPr>
          <p:spPr bwMode="auto">
            <a:xfrm rot="10800000" flipH="1">
              <a:off x="2433638" y="5789613"/>
              <a:ext cx="322262" cy="4445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8" name="AutoShape 22"/>
            <p:cNvSpPr>
              <a:spLocks/>
            </p:cNvSpPr>
            <p:nvPr/>
          </p:nvSpPr>
          <p:spPr bwMode="auto">
            <a:xfrm rot="10800000" flipH="1">
              <a:off x="2305050" y="4502150"/>
              <a:ext cx="204788" cy="796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49" name="AutoShape 23"/>
            <p:cNvSpPr>
              <a:spLocks/>
            </p:cNvSpPr>
            <p:nvPr/>
          </p:nvSpPr>
          <p:spPr bwMode="auto">
            <a:xfrm rot="10800000" flipH="1">
              <a:off x="2820988" y="5118100"/>
              <a:ext cx="268287" cy="6064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0" name="AutoShape 24"/>
            <p:cNvSpPr>
              <a:spLocks/>
            </p:cNvSpPr>
            <p:nvPr/>
          </p:nvSpPr>
          <p:spPr bwMode="auto">
            <a:xfrm rot="10800000" flipH="1">
              <a:off x="3121025" y="4730750"/>
              <a:ext cx="682625" cy="3095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1" name="AutoShape 25"/>
            <p:cNvSpPr>
              <a:spLocks/>
            </p:cNvSpPr>
            <p:nvPr/>
          </p:nvSpPr>
          <p:spPr bwMode="auto">
            <a:xfrm>
              <a:off x="2833688" y="5757863"/>
              <a:ext cx="723900" cy="77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2" name="AutoShape 26"/>
            <p:cNvSpPr>
              <a:spLocks/>
            </p:cNvSpPr>
            <p:nvPr/>
          </p:nvSpPr>
          <p:spPr bwMode="auto">
            <a:xfrm rot="10800000" flipH="1">
              <a:off x="2541588" y="4165600"/>
              <a:ext cx="222250" cy="2587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3" name="Oval 27"/>
            <p:cNvSpPr>
              <a:spLocks/>
            </p:cNvSpPr>
            <p:nvPr/>
          </p:nvSpPr>
          <p:spPr bwMode="auto">
            <a:xfrm>
              <a:off x="2095500" y="4079875"/>
              <a:ext cx="90488" cy="90488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4" name="Oval 28"/>
            <p:cNvSpPr>
              <a:spLocks/>
            </p:cNvSpPr>
            <p:nvPr/>
          </p:nvSpPr>
          <p:spPr bwMode="auto">
            <a:xfrm>
              <a:off x="2751138" y="4087813"/>
              <a:ext cx="90487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5" name="Oval 29"/>
            <p:cNvSpPr>
              <a:spLocks/>
            </p:cNvSpPr>
            <p:nvPr/>
          </p:nvSpPr>
          <p:spPr bwMode="auto">
            <a:xfrm>
              <a:off x="4152900" y="5387975"/>
              <a:ext cx="90488" cy="90488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56" name="AutoShape 30"/>
            <p:cNvSpPr>
              <a:spLocks/>
            </p:cNvSpPr>
            <p:nvPr/>
          </p:nvSpPr>
          <p:spPr bwMode="auto">
            <a:xfrm>
              <a:off x="2173288" y="4157663"/>
              <a:ext cx="303212" cy="2667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7" name="AutoShape 31"/>
            <p:cNvSpPr>
              <a:spLocks/>
            </p:cNvSpPr>
            <p:nvPr/>
          </p:nvSpPr>
          <p:spPr bwMode="auto">
            <a:xfrm rot="10800000" flipH="1">
              <a:off x="3635375" y="5465763"/>
              <a:ext cx="530225" cy="336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8" name="AutoShape 32"/>
            <p:cNvSpPr>
              <a:spLocks/>
            </p:cNvSpPr>
            <p:nvPr/>
          </p:nvSpPr>
          <p:spPr bwMode="auto">
            <a:xfrm rot="10800000">
              <a:off x="3603625" y="5880100"/>
              <a:ext cx="246063" cy="4302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59" name="Oval 33"/>
            <p:cNvSpPr>
              <a:spLocks/>
            </p:cNvSpPr>
            <p:nvPr/>
          </p:nvSpPr>
          <p:spPr bwMode="auto">
            <a:xfrm>
              <a:off x="3803650" y="6310313"/>
              <a:ext cx="90488" cy="9048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6660" name="AutoShape 34"/>
            <p:cNvSpPr>
              <a:spLocks/>
            </p:cNvSpPr>
            <p:nvPr/>
          </p:nvSpPr>
          <p:spPr bwMode="auto">
            <a:xfrm rot="10800000" flipH="1">
              <a:off x="1397000" y="4157663"/>
              <a:ext cx="711200" cy="3841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4925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1" name="AutoShape 35"/>
            <p:cNvSpPr>
              <a:spLocks/>
            </p:cNvSpPr>
            <p:nvPr/>
          </p:nvSpPr>
          <p:spPr bwMode="auto">
            <a:xfrm rot="10800000" flipH="1">
              <a:off x="1223963" y="4489450"/>
              <a:ext cx="1252537" cy="841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2" name="Line 36"/>
            <p:cNvSpPr>
              <a:spLocks noChangeShapeType="1"/>
            </p:cNvSpPr>
            <p:nvPr/>
          </p:nvSpPr>
          <p:spPr bwMode="auto">
            <a:xfrm>
              <a:off x="2185988" y="4125913"/>
              <a:ext cx="565150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AutoShape 37"/>
            <p:cNvSpPr>
              <a:spLocks/>
            </p:cNvSpPr>
            <p:nvPr/>
          </p:nvSpPr>
          <p:spPr bwMode="auto">
            <a:xfrm>
              <a:off x="1397000" y="4606925"/>
              <a:ext cx="874713" cy="7048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4" name="AutoShape 38"/>
            <p:cNvSpPr>
              <a:spLocks/>
            </p:cNvSpPr>
            <p:nvPr/>
          </p:nvSpPr>
          <p:spPr bwMode="auto">
            <a:xfrm rot="10800000" flipH="1">
              <a:off x="484188" y="4606925"/>
              <a:ext cx="847725" cy="5191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5" name="AutoShape 39"/>
            <p:cNvSpPr>
              <a:spLocks/>
            </p:cNvSpPr>
            <p:nvPr/>
          </p:nvSpPr>
          <p:spPr bwMode="auto">
            <a:xfrm>
              <a:off x="484188" y="5191125"/>
              <a:ext cx="701675" cy="1041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6" name="AutoShape 40"/>
            <p:cNvSpPr>
              <a:spLocks/>
            </p:cNvSpPr>
            <p:nvPr/>
          </p:nvSpPr>
          <p:spPr bwMode="auto">
            <a:xfrm rot="10800000">
              <a:off x="1192213" y="5408613"/>
              <a:ext cx="26987" cy="811212"/>
            </a:xfrm>
            <a:custGeom>
              <a:avLst/>
              <a:gdLst>
                <a:gd name="T0" fmla="*/ 0 w 21600"/>
                <a:gd name="T1" fmla="*/ 0 h 21600"/>
                <a:gd name="T2" fmla="*/ 951419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7" name="Line 41"/>
            <p:cNvSpPr>
              <a:spLocks noChangeShapeType="1"/>
            </p:cNvSpPr>
            <p:nvPr/>
          </p:nvSpPr>
          <p:spPr bwMode="auto">
            <a:xfrm>
              <a:off x="1263650" y="6265863"/>
              <a:ext cx="10922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AutoShape 42"/>
            <p:cNvSpPr>
              <a:spLocks/>
            </p:cNvSpPr>
            <p:nvPr/>
          </p:nvSpPr>
          <p:spPr bwMode="auto">
            <a:xfrm rot="10800000" flipH="1">
              <a:off x="1954213" y="5757863"/>
              <a:ext cx="788987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69" name="AutoShape 43"/>
            <p:cNvSpPr>
              <a:spLocks/>
            </p:cNvSpPr>
            <p:nvPr/>
          </p:nvSpPr>
          <p:spPr bwMode="auto">
            <a:xfrm rot="10800000">
              <a:off x="2541588" y="4489450"/>
              <a:ext cx="514350" cy="5508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0" name="AutoShape 44"/>
            <p:cNvSpPr>
              <a:spLocks/>
            </p:cNvSpPr>
            <p:nvPr/>
          </p:nvSpPr>
          <p:spPr bwMode="auto">
            <a:xfrm>
              <a:off x="2828925" y="4165600"/>
              <a:ext cx="974725" cy="50006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1" name="AutoShape 45"/>
            <p:cNvSpPr>
              <a:spLocks/>
            </p:cNvSpPr>
            <p:nvPr/>
          </p:nvSpPr>
          <p:spPr bwMode="auto">
            <a:xfrm>
              <a:off x="3121025" y="5105400"/>
              <a:ext cx="449263" cy="6969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2" name="AutoShape 46"/>
            <p:cNvSpPr>
              <a:spLocks/>
            </p:cNvSpPr>
            <p:nvPr/>
          </p:nvSpPr>
          <p:spPr bwMode="auto">
            <a:xfrm>
              <a:off x="2446338" y="6267450"/>
              <a:ext cx="1357312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3" name="AutoShape 47"/>
            <p:cNvSpPr>
              <a:spLocks/>
            </p:cNvSpPr>
            <p:nvPr/>
          </p:nvSpPr>
          <p:spPr bwMode="auto">
            <a:xfrm rot="10800000" flipH="1">
              <a:off x="3881438" y="5478463"/>
              <a:ext cx="317500" cy="8445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4" name="AutoShape 48"/>
            <p:cNvSpPr>
              <a:spLocks/>
            </p:cNvSpPr>
            <p:nvPr/>
          </p:nvSpPr>
          <p:spPr bwMode="auto">
            <a:xfrm>
              <a:off x="3868738" y="4730750"/>
              <a:ext cx="296862" cy="66992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5" name="AutoShape 49"/>
            <p:cNvSpPr>
              <a:spLocks/>
            </p:cNvSpPr>
            <p:nvPr/>
          </p:nvSpPr>
          <p:spPr bwMode="auto">
            <a:xfrm rot="10800000">
              <a:off x="2797175" y="4178300"/>
              <a:ext cx="292100" cy="8493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6" name="AutoShape 50"/>
            <p:cNvSpPr>
              <a:spLocks/>
            </p:cNvSpPr>
            <p:nvPr/>
          </p:nvSpPr>
          <p:spPr bwMode="auto">
            <a:xfrm rot="10800000" flipH="1">
              <a:off x="2349500" y="5105400"/>
              <a:ext cx="706438" cy="239713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7" name="AutoShape 51"/>
            <p:cNvSpPr>
              <a:spLocks/>
            </p:cNvSpPr>
            <p:nvPr/>
          </p:nvSpPr>
          <p:spPr bwMode="auto">
            <a:xfrm>
              <a:off x="1941513" y="5878513"/>
              <a:ext cx="427037" cy="355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8" name="AutoShape 52"/>
            <p:cNvSpPr>
              <a:spLocks/>
            </p:cNvSpPr>
            <p:nvPr/>
          </p:nvSpPr>
          <p:spPr bwMode="auto">
            <a:xfrm>
              <a:off x="2349500" y="5345113"/>
              <a:ext cx="1803400" cy="889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79" name="AutoShape 53"/>
            <p:cNvSpPr>
              <a:spLocks/>
            </p:cNvSpPr>
            <p:nvPr/>
          </p:nvSpPr>
          <p:spPr bwMode="auto">
            <a:xfrm rot="10800000" flipH="1">
              <a:off x="1236663" y="5345113"/>
              <a:ext cx="1022350" cy="1905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553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6627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823913"/>
          </a:xfrm>
        </p:spPr>
        <p:txBody>
          <a:bodyPr rIns="132080"/>
          <a:lstStyle/>
          <a:p>
            <a:pPr eaLnBrk="1" hangingPunct="1"/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Aside: Test whether an undirected graph has a cycle</a:t>
            </a:r>
            <a:endParaRPr lang="en-US" altLang="x-none" sz="2800" b="1" dirty="0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FD685F-FB94-4941-9057-5EE56312619E}"/>
              </a:ext>
            </a:extLst>
          </p:cNvPr>
          <p:cNvSpPr/>
          <p:nvPr/>
        </p:nvSpPr>
        <p:spPr>
          <a:xfrm>
            <a:off x="3673404" y="3805535"/>
            <a:ext cx="1742208" cy="461665"/>
          </a:xfrm>
          <a:prstGeom prst="rect">
            <a:avLst/>
          </a:prstGeom>
          <a:solidFill>
            <a:schemeClr val="lt1"/>
          </a:solidFill>
        </p:spPr>
        <p:txBody>
          <a:bodyPr wrap="none">
            <a:spAutoFit/>
          </a:bodyPr>
          <a:lstStyle/>
          <a:p>
            <a:pPr defTabSz="365760" eaLnBrk="1" hangingPunct="1"/>
            <a:r>
              <a:rPr lang="en-US" altLang="x-none" b="1" dirty="0">
                <a:solidFill>
                  <a:srgbClr val="FF0000"/>
                </a:solidFill>
              </a:rPr>
              <a:t>return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b="1" dirty="0">
                <a:solidFill>
                  <a:srgbClr val="FF0000"/>
                </a:solidFill>
              </a:rPr>
              <a:t>true</a:t>
            </a:r>
            <a:r>
              <a:rPr lang="en-US" altLang="x-none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408919-5447-C94F-9935-726E30F22FD2}"/>
              </a:ext>
            </a:extLst>
          </p:cNvPr>
          <p:cNvSpPr/>
          <p:nvPr/>
        </p:nvSpPr>
        <p:spPr>
          <a:xfrm>
            <a:off x="557688" y="6034236"/>
            <a:ext cx="1793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65760" eaLnBrk="1" hangingPunct="1"/>
            <a:r>
              <a:rPr lang="en-US" altLang="x-none" b="1" dirty="0">
                <a:solidFill>
                  <a:srgbClr val="FF0000"/>
                </a:solidFill>
              </a:rPr>
              <a:t>return</a:t>
            </a:r>
            <a:r>
              <a:rPr lang="en-US" altLang="x-none" dirty="0">
                <a:solidFill>
                  <a:srgbClr val="FF0000"/>
                </a:solidFill>
              </a:rPr>
              <a:t> </a:t>
            </a:r>
            <a:r>
              <a:rPr lang="en-US" altLang="x-none" b="1" dirty="0">
                <a:solidFill>
                  <a:srgbClr val="FF0000"/>
                </a:solidFill>
              </a:rPr>
              <a:t>false</a:t>
            </a:r>
            <a:r>
              <a:rPr lang="en-US" altLang="x-none" dirty="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/>
          </p:cNvSpPr>
          <p:nvPr/>
        </p:nvSpPr>
        <p:spPr bwMode="auto">
          <a:xfrm>
            <a:off x="685800" y="1371600"/>
            <a:ext cx="4286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the whole graph – it is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connected</a:t>
            </a:r>
          </a:p>
        </p:txBody>
      </p:sp>
      <p:sp>
        <p:nvSpPr>
          <p:cNvPr id="27650" name="Oval 3"/>
          <p:cNvSpPr>
            <a:spLocks/>
          </p:cNvSpPr>
          <p:nvPr/>
        </p:nvSpPr>
        <p:spPr bwMode="auto">
          <a:xfrm>
            <a:off x="1319213" y="4529138"/>
            <a:ext cx="90487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1" name="Oval 4"/>
          <p:cNvSpPr>
            <a:spLocks/>
          </p:cNvSpPr>
          <p:nvPr/>
        </p:nvSpPr>
        <p:spPr bwMode="auto">
          <a:xfrm>
            <a:off x="1146175" y="53181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2" name="Oval 5"/>
          <p:cNvSpPr>
            <a:spLocks/>
          </p:cNvSpPr>
          <p:nvPr/>
        </p:nvSpPr>
        <p:spPr bwMode="auto">
          <a:xfrm>
            <a:off x="1863725" y="580072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3" name="Oval 6"/>
          <p:cNvSpPr>
            <a:spLocks/>
          </p:cNvSpPr>
          <p:nvPr/>
        </p:nvSpPr>
        <p:spPr bwMode="auto">
          <a:xfrm>
            <a:off x="1173163" y="62198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4" name="Oval 7"/>
          <p:cNvSpPr>
            <a:spLocks/>
          </p:cNvSpPr>
          <p:nvPr/>
        </p:nvSpPr>
        <p:spPr bwMode="auto">
          <a:xfrm>
            <a:off x="2259013" y="5299075"/>
            <a:ext cx="90487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5" name="Oval 8"/>
          <p:cNvSpPr>
            <a:spLocks/>
          </p:cNvSpPr>
          <p:nvPr/>
        </p:nvSpPr>
        <p:spPr bwMode="auto">
          <a:xfrm>
            <a:off x="2355850" y="62214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6" name="Oval 9"/>
          <p:cNvSpPr>
            <a:spLocks/>
          </p:cNvSpPr>
          <p:nvPr/>
        </p:nvSpPr>
        <p:spPr bwMode="auto">
          <a:xfrm>
            <a:off x="2743200" y="5711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7" name="Oval 10"/>
          <p:cNvSpPr>
            <a:spLocks/>
          </p:cNvSpPr>
          <p:nvPr/>
        </p:nvSpPr>
        <p:spPr bwMode="auto">
          <a:xfrm>
            <a:off x="2463800" y="4411663"/>
            <a:ext cx="90488" cy="90487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8" name="Oval 11"/>
          <p:cNvSpPr>
            <a:spLocks/>
          </p:cNvSpPr>
          <p:nvPr/>
        </p:nvSpPr>
        <p:spPr bwMode="auto">
          <a:xfrm>
            <a:off x="3043238" y="5027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59" name="Oval 12"/>
          <p:cNvSpPr>
            <a:spLocks/>
          </p:cNvSpPr>
          <p:nvPr/>
        </p:nvSpPr>
        <p:spPr bwMode="auto">
          <a:xfrm>
            <a:off x="3557588" y="57896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0" name="Oval 13"/>
          <p:cNvSpPr>
            <a:spLocks/>
          </p:cNvSpPr>
          <p:nvPr/>
        </p:nvSpPr>
        <p:spPr bwMode="auto">
          <a:xfrm>
            <a:off x="3790950" y="46529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1" name="Oval 14"/>
          <p:cNvSpPr>
            <a:spLocks/>
          </p:cNvSpPr>
          <p:nvPr/>
        </p:nvSpPr>
        <p:spPr bwMode="auto">
          <a:xfrm>
            <a:off x="406400" y="5113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62" name="AutoShape 15"/>
          <p:cNvSpPr>
            <a:spLocks/>
          </p:cNvSpPr>
          <p:nvPr/>
        </p:nvSpPr>
        <p:spPr bwMode="auto">
          <a:xfrm>
            <a:off x="496888" y="5159375"/>
            <a:ext cx="649287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6"/>
          <p:cNvSpPr>
            <a:spLocks/>
          </p:cNvSpPr>
          <p:nvPr/>
        </p:nvSpPr>
        <p:spPr bwMode="auto">
          <a:xfrm rot="10800000" flipH="1">
            <a:off x="1192213" y="4619625"/>
            <a:ext cx="173037" cy="698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17"/>
          <p:cNvSpPr>
            <a:spLocks/>
          </p:cNvSpPr>
          <p:nvPr/>
        </p:nvSpPr>
        <p:spPr bwMode="auto">
          <a:xfrm>
            <a:off x="1223963" y="5395913"/>
            <a:ext cx="652462" cy="4175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18"/>
          <p:cNvSpPr>
            <a:spLocks/>
          </p:cNvSpPr>
          <p:nvPr/>
        </p:nvSpPr>
        <p:spPr bwMode="auto">
          <a:xfrm rot="10800000" flipH="1">
            <a:off x="1250950" y="5878513"/>
            <a:ext cx="625475" cy="35401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19"/>
          <p:cNvSpPr>
            <a:spLocks/>
          </p:cNvSpPr>
          <p:nvPr/>
        </p:nvSpPr>
        <p:spPr bwMode="auto">
          <a:xfrm rot="10800000" flipH="1">
            <a:off x="1941513" y="5376863"/>
            <a:ext cx="330200" cy="4365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0"/>
          <p:cNvSpPr>
            <a:spLocks/>
          </p:cNvSpPr>
          <p:nvPr/>
        </p:nvSpPr>
        <p:spPr bwMode="auto">
          <a:xfrm>
            <a:off x="2336800" y="5376863"/>
            <a:ext cx="419100" cy="347662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1"/>
          <p:cNvSpPr>
            <a:spLocks/>
          </p:cNvSpPr>
          <p:nvPr/>
        </p:nvSpPr>
        <p:spPr bwMode="auto">
          <a:xfrm rot="10800000" flipH="1">
            <a:off x="2433638" y="5789613"/>
            <a:ext cx="322262" cy="4445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2"/>
          <p:cNvSpPr>
            <a:spLocks/>
          </p:cNvSpPr>
          <p:nvPr/>
        </p:nvSpPr>
        <p:spPr bwMode="auto">
          <a:xfrm rot="10800000" flipH="1">
            <a:off x="2305050" y="4502150"/>
            <a:ext cx="204788" cy="796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3"/>
          <p:cNvSpPr>
            <a:spLocks/>
          </p:cNvSpPr>
          <p:nvPr/>
        </p:nvSpPr>
        <p:spPr bwMode="auto">
          <a:xfrm rot="10800000" flipH="1">
            <a:off x="2820988" y="5118100"/>
            <a:ext cx="268287" cy="6064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4"/>
          <p:cNvSpPr>
            <a:spLocks/>
          </p:cNvSpPr>
          <p:nvPr/>
        </p:nvSpPr>
        <p:spPr bwMode="auto">
          <a:xfrm rot="10800000" flipH="1">
            <a:off x="3121025" y="4730750"/>
            <a:ext cx="682625" cy="3095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5"/>
          <p:cNvSpPr>
            <a:spLocks/>
          </p:cNvSpPr>
          <p:nvPr/>
        </p:nvSpPr>
        <p:spPr bwMode="auto">
          <a:xfrm>
            <a:off x="2833688" y="5757863"/>
            <a:ext cx="723900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3" name="AutoShape 26"/>
          <p:cNvSpPr>
            <a:spLocks/>
          </p:cNvSpPr>
          <p:nvPr/>
        </p:nvSpPr>
        <p:spPr bwMode="auto">
          <a:xfrm rot="10800000" flipH="1">
            <a:off x="2541588" y="4165600"/>
            <a:ext cx="222250" cy="2587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4" name="Oval 27"/>
          <p:cNvSpPr>
            <a:spLocks/>
          </p:cNvSpPr>
          <p:nvPr/>
        </p:nvSpPr>
        <p:spPr bwMode="auto">
          <a:xfrm>
            <a:off x="2095500" y="4079875"/>
            <a:ext cx="90488" cy="90488"/>
          </a:xfrm>
          <a:prstGeom prst="ellipse">
            <a:avLst/>
          </a:prstGeom>
          <a:solidFill>
            <a:srgbClr val="FF3300"/>
          </a:solidFill>
          <a:ln w="25400">
            <a:solidFill>
              <a:srgbClr val="FF33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5" name="Oval 28"/>
          <p:cNvSpPr>
            <a:spLocks/>
          </p:cNvSpPr>
          <p:nvPr/>
        </p:nvSpPr>
        <p:spPr bwMode="auto">
          <a:xfrm>
            <a:off x="2751138" y="40878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6" name="Oval 29"/>
          <p:cNvSpPr>
            <a:spLocks/>
          </p:cNvSpPr>
          <p:nvPr/>
        </p:nvSpPr>
        <p:spPr bwMode="auto">
          <a:xfrm>
            <a:off x="4152900" y="53879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77" name="AutoShape 30"/>
          <p:cNvSpPr>
            <a:spLocks/>
          </p:cNvSpPr>
          <p:nvPr/>
        </p:nvSpPr>
        <p:spPr bwMode="auto">
          <a:xfrm>
            <a:off x="2173288" y="4157663"/>
            <a:ext cx="303212" cy="2667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8" name="AutoShape 31"/>
          <p:cNvSpPr>
            <a:spLocks/>
          </p:cNvSpPr>
          <p:nvPr/>
        </p:nvSpPr>
        <p:spPr bwMode="auto">
          <a:xfrm rot="10800000" flipH="1">
            <a:off x="3635375" y="5465763"/>
            <a:ext cx="530225" cy="336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9" name="AutoShape 32"/>
          <p:cNvSpPr>
            <a:spLocks/>
          </p:cNvSpPr>
          <p:nvPr/>
        </p:nvSpPr>
        <p:spPr bwMode="auto">
          <a:xfrm rot="10800000">
            <a:off x="3603625" y="5880100"/>
            <a:ext cx="246063" cy="4302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0" name="Oval 33"/>
          <p:cNvSpPr>
            <a:spLocks/>
          </p:cNvSpPr>
          <p:nvPr/>
        </p:nvSpPr>
        <p:spPr bwMode="auto">
          <a:xfrm>
            <a:off x="3803650" y="63103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27681" name="AutoShape 34"/>
          <p:cNvSpPr>
            <a:spLocks/>
          </p:cNvSpPr>
          <p:nvPr/>
        </p:nvSpPr>
        <p:spPr bwMode="auto">
          <a:xfrm rot="10800000" flipH="1">
            <a:off x="1397000" y="4157663"/>
            <a:ext cx="711200" cy="3841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4925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2" name="AutoShape 35"/>
          <p:cNvSpPr>
            <a:spLocks/>
          </p:cNvSpPr>
          <p:nvPr/>
        </p:nvSpPr>
        <p:spPr bwMode="auto">
          <a:xfrm rot="10800000" flipH="1">
            <a:off x="1223963" y="4489450"/>
            <a:ext cx="1252537" cy="8413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2185988" y="4125913"/>
            <a:ext cx="56515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AutoShape 37"/>
          <p:cNvSpPr>
            <a:spLocks/>
          </p:cNvSpPr>
          <p:nvPr/>
        </p:nvSpPr>
        <p:spPr bwMode="auto">
          <a:xfrm>
            <a:off x="1397000" y="4606925"/>
            <a:ext cx="874713" cy="704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5" name="AutoShape 38"/>
          <p:cNvSpPr>
            <a:spLocks/>
          </p:cNvSpPr>
          <p:nvPr/>
        </p:nvSpPr>
        <p:spPr bwMode="auto">
          <a:xfrm rot="10800000" flipH="1">
            <a:off x="484188" y="4606925"/>
            <a:ext cx="847725" cy="5191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6" name="AutoShape 39"/>
          <p:cNvSpPr>
            <a:spLocks/>
          </p:cNvSpPr>
          <p:nvPr/>
        </p:nvSpPr>
        <p:spPr bwMode="auto">
          <a:xfrm>
            <a:off x="484188" y="5191125"/>
            <a:ext cx="701675" cy="1041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7" name="AutoShape 40"/>
          <p:cNvSpPr>
            <a:spLocks/>
          </p:cNvSpPr>
          <p:nvPr/>
        </p:nvSpPr>
        <p:spPr bwMode="auto">
          <a:xfrm rot="10800000">
            <a:off x="1192213" y="5408613"/>
            <a:ext cx="26987" cy="811212"/>
          </a:xfrm>
          <a:custGeom>
            <a:avLst/>
            <a:gdLst>
              <a:gd name="T0" fmla="*/ 0 w 21600"/>
              <a:gd name="T1" fmla="*/ 0 h 21600"/>
              <a:gd name="T2" fmla="*/ 951419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88" name="Line 41"/>
          <p:cNvSpPr>
            <a:spLocks noChangeShapeType="1"/>
          </p:cNvSpPr>
          <p:nvPr/>
        </p:nvSpPr>
        <p:spPr bwMode="auto">
          <a:xfrm>
            <a:off x="1263650" y="6265863"/>
            <a:ext cx="1092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AutoShape 42"/>
          <p:cNvSpPr>
            <a:spLocks/>
          </p:cNvSpPr>
          <p:nvPr/>
        </p:nvSpPr>
        <p:spPr bwMode="auto">
          <a:xfrm rot="10800000" flipH="1">
            <a:off x="1954213" y="5757863"/>
            <a:ext cx="788987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0" name="AutoShape 43"/>
          <p:cNvSpPr>
            <a:spLocks/>
          </p:cNvSpPr>
          <p:nvPr/>
        </p:nvSpPr>
        <p:spPr bwMode="auto">
          <a:xfrm rot="10800000">
            <a:off x="2541588" y="4489450"/>
            <a:ext cx="514350" cy="5508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1" name="AutoShape 44"/>
          <p:cNvSpPr>
            <a:spLocks/>
          </p:cNvSpPr>
          <p:nvPr/>
        </p:nvSpPr>
        <p:spPr bwMode="auto">
          <a:xfrm>
            <a:off x="2828925" y="4165600"/>
            <a:ext cx="974725" cy="50006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2" name="AutoShape 45"/>
          <p:cNvSpPr>
            <a:spLocks/>
          </p:cNvSpPr>
          <p:nvPr/>
        </p:nvSpPr>
        <p:spPr bwMode="auto">
          <a:xfrm>
            <a:off x="3121025" y="5105400"/>
            <a:ext cx="449263" cy="6969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3" name="AutoShape 46"/>
          <p:cNvSpPr>
            <a:spLocks/>
          </p:cNvSpPr>
          <p:nvPr/>
        </p:nvSpPr>
        <p:spPr bwMode="auto">
          <a:xfrm>
            <a:off x="2446338" y="6267450"/>
            <a:ext cx="1357312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4" name="AutoShape 47"/>
          <p:cNvSpPr>
            <a:spLocks/>
          </p:cNvSpPr>
          <p:nvPr/>
        </p:nvSpPr>
        <p:spPr bwMode="auto">
          <a:xfrm rot="10800000" flipH="1">
            <a:off x="3881438" y="5478463"/>
            <a:ext cx="317500" cy="8445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5" name="AutoShape 48"/>
          <p:cNvSpPr>
            <a:spLocks/>
          </p:cNvSpPr>
          <p:nvPr/>
        </p:nvSpPr>
        <p:spPr bwMode="auto">
          <a:xfrm>
            <a:off x="3868738" y="4730750"/>
            <a:ext cx="296862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6" name="AutoShape 49"/>
          <p:cNvSpPr>
            <a:spLocks/>
          </p:cNvSpPr>
          <p:nvPr/>
        </p:nvSpPr>
        <p:spPr bwMode="auto">
          <a:xfrm rot="10800000">
            <a:off x="2797175" y="4178300"/>
            <a:ext cx="292100" cy="8493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7" name="AutoShape 50"/>
          <p:cNvSpPr>
            <a:spLocks/>
          </p:cNvSpPr>
          <p:nvPr/>
        </p:nvSpPr>
        <p:spPr bwMode="auto">
          <a:xfrm rot="10800000" flipH="1">
            <a:off x="2349500" y="5105400"/>
            <a:ext cx="706438" cy="239713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8" name="AutoShape 51"/>
          <p:cNvSpPr>
            <a:spLocks/>
          </p:cNvSpPr>
          <p:nvPr/>
        </p:nvSpPr>
        <p:spPr bwMode="auto">
          <a:xfrm>
            <a:off x="1941513" y="5878513"/>
            <a:ext cx="427037" cy="355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99" name="AutoShape 52"/>
          <p:cNvSpPr>
            <a:spLocks/>
          </p:cNvSpPr>
          <p:nvPr/>
        </p:nvSpPr>
        <p:spPr bwMode="auto">
          <a:xfrm>
            <a:off x="2349500" y="5345113"/>
            <a:ext cx="1803400" cy="889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700" name="AutoShape 53"/>
          <p:cNvSpPr>
            <a:spLocks/>
          </p:cNvSpPr>
          <p:nvPr/>
        </p:nvSpPr>
        <p:spPr bwMode="auto">
          <a:xfrm rot="10800000" flipH="1">
            <a:off x="1236663" y="5345113"/>
            <a:ext cx="1022350" cy="190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55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701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Subtractive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21209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there is a cycle: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Pick an edge of a cycle and throw it out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is still connected (why?)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0" y="3657600"/>
            <a:ext cx="5410200" cy="2743200"/>
            <a:chOff x="3048000" y="3025775"/>
            <a:chExt cx="5410200" cy="2743200"/>
          </a:xfrm>
        </p:grpSpPr>
        <p:grpSp>
          <p:nvGrpSpPr>
            <p:cNvPr id="27706" name="Group 58"/>
            <p:cNvGrpSpPr>
              <a:grpSpLocks/>
            </p:cNvGrpSpPr>
            <p:nvPr/>
          </p:nvGrpSpPr>
          <p:grpSpPr bwMode="auto">
            <a:xfrm>
              <a:off x="4621212" y="3448050"/>
              <a:ext cx="3836988" cy="2320925"/>
              <a:chOff x="3987800" y="3448050"/>
              <a:chExt cx="3836988" cy="2320925"/>
            </a:xfrm>
          </p:grpSpPr>
          <p:sp>
            <p:nvSpPr>
              <p:cNvPr id="27708" name="Oval 3"/>
              <p:cNvSpPr>
                <a:spLocks/>
              </p:cNvSpPr>
              <p:nvPr/>
            </p:nvSpPr>
            <p:spPr bwMode="auto">
              <a:xfrm>
                <a:off x="4900613" y="3897313"/>
                <a:ext cx="90487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09" name="Oval 4"/>
              <p:cNvSpPr>
                <a:spLocks/>
              </p:cNvSpPr>
              <p:nvPr/>
            </p:nvSpPr>
            <p:spPr bwMode="auto">
              <a:xfrm>
                <a:off x="4727575" y="46863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0" name="Oval 5"/>
              <p:cNvSpPr>
                <a:spLocks/>
              </p:cNvSpPr>
              <p:nvPr/>
            </p:nvSpPr>
            <p:spPr bwMode="auto">
              <a:xfrm>
                <a:off x="5445125" y="516890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1" name="Oval 6"/>
              <p:cNvSpPr>
                <a:spLocks/>
              </p:cNvSpPr>
              <p:nvPr/>
            </p:nvSpPr>
            <p:spPr bwMode="auto">
              <a:xfrm>
                <a:off x="4754563" y="5588000"/>
                <a:ext cx="90487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2" name="Oval 7"/>
              <p:cNvSpPr>
                <a:spLocks/>
              </p:cNvSpPr>
              <p:nvPr/>
            </p:nvSpPr>
            <p:spPr bwMode="auto">
              <a:xfrm>
                <a:off x="5840413" y="4667250"/>
                <a:ext cx="90487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3" name="Oval 8"/>
              <p:cNvSpPr>
                <a:spLocks/>
              </p:cNvSpPr>
              <p:nvPr/>
            </p:nvSpPr>
            <p:spPr bwMode="auto">
              <a:xfrm>
                <a:off x="5937250" y="55895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4" name="Oval 9"/>
              <p:cNvSpPr>
                <a:spLocks/>
              </p:cNvSpPr>
              <p:nvPr/>
            </p:nvSpPr>
            <p:spPr bwMode="auto">
              <a:xfrm>
                <a:off x="6324600" y="508000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5" name="Oval 10"/>
              <p:cNvSpPr>
                <a:spLocks/>
              </p:cNvSpPr>
              <p:nvPr/>
            </p:nvSpPr>
            <p:spPr bwMode="auto">
              <a:xfrm>
                <a:off x="6045200" y="3779838"/>
                <a:ext cx="90488" cy="90487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6" name="Oval 11"/>
              <p:cNvSpPr>
                <a:spLocks/>
              </p:cNvSpPr>
              <p:nvPr/>
            </p:nvSpPr>
            <p:spPr bwMode="auto">
              <a:xfrm>
                <a:off x="6624638" y="4395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7" name="Oval 12"/>
              <p:cNvSpPr>
                <a:spLocks/>
              </p:cNvSpPr>
              <p:nvPr/>
            </p:nvSpPr>
            <p:spPr bwMode="auto">
              <a:xfrm>
                <a:off x="7138988" y="51577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8" name="Oval 13"/>
              <p:cNvSpPr>
                <a:spLocks/>
              </p:cNvSpPr>
              <p:nvPr/>
            </p:nvSpPr>
            <p:spPr bwMode="auto">
              <a:xfrm>
                <a:off x="7372350" y="402113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19" name="Oval 14"/>
              <p:cNvSpPr>
                <a:spLocks/>
              </p:cNvSpPr>
              <p:nvPr/>
            </p:nvSpPr>
            <p:spPr bwMode="auto">
              <a:xfrm>
                <a:off x="3987800" y="4481513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20" name="AutoShape 15"/>
              <p:cNvSpPr>
                <a:spLocks/>
              </p:cNvSpPr>
              <p:nvPr/>
            </p:nvSpPr>
            <p:spPr bwMode="auto">
              <a:xfrm>
                <a:off x="4078288" y="4527550"/>
                <a:ext cx="649287" cy="20478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1" name="AutoShape 16"/>
              <p:cNvSpPr>
                <a:spLocks/>
              </p:cNvSpPr>
              <p:nvPr/>
            </p:nvSpPr>
            <p:spPr bwMode="auto">
              <a:xfrm rot="10800000" flipH="1">
                <a:off x="4773613" y="3987800"/>
                <a:ext cx="173037" cy="698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2" name="AutoShape 17"/>
              <p:cNvSpPr>
                <a:spLocks/>
              </p:cNvSpPr>
              <p:nvPr/>
            </p:nvSpPr>
            <p:spPr bwMode="auto">
              <a:xfrm>
                <a:off x="4805363" y="4764088"/>
                <a:ext cx="652462" cy="4175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3" name="AutoShape 18"/>
              <p:cNvSpPr>
                <a:spLocks/>
              </p:cNvSpPr>
              <p:nvPr/>
            </p:nvSpPr>
            <p:spPr bwMode="auto">
              <a:xfrm rot="10800000" flipH="1">
                <a:off x="4832350" y="5246688"/>
                <a:ext cx="625475" cy="35401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4" name="AutoShape 19"/>
              <p:cNvSpPr>
                <a:spLocks/>
              </p:cNvSpPr>
              <p:nvPr/>
            </p:nvSpPr>
            <p:spPr bwMode="auto">
              <a:xfrm rot="10800000" flipH="1">
                <a:off x="5522913" y="4745038"/>
                <a:ext cx="330200" cy="4365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5" name="AutoShape 20"/>
              <p:cNvSpPr>
                <a:spLocks/>
              </p:cNvSpPr>
              <p:nvPr/>
            </p:nvSpPr>
            <p:spPr bwMode="auto">
              <a:xfrm>
                <a:off x="5918200" y="4745038"/>
                <a:ext cx="419100" cy="347662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6" name="AutoShape 21"/>
              <p:cNvSpPr>
                <a:spLocks/>
              </p:cNvSpPr>
              <p:nvPr/>
            </p:nvSpPr>
            <p:spPr bwMode="auto">
              <a:xfrm rot="10800000" flipH="1">
                <a:off x="6015038" y="5157788"/>
                <a:ext cx="322262" cy="4445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7" name="AutoShape 22"/>
              <p:cNvSpPr>
                <a:spLocks/>
              </p:cNvSpPr>
              <p:nvPr/>
            </p:nvSpPr>
            <p:spPr bwMode="auto">
              <a:xfrm rot="10800000" flipH="1">
                <a:off x="5886450" y="3870325"/>
                <a:ext cx="204788" cy="796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8" name="AutoShape 23"/>
              <p:cNvSpPr>
                <a:spLocks/>
              </p:cNvSpPr>
              <p:nvPr/>
            </p:nvSpPr>
            <p:spPr bwMode="auto">
              <a:xfrm rot="10800000" flipH="1">
                <a:off x="6402388" y="4486275"/>
                <a:ext cx="268287" cy="6064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29" name="AutoShape 24"/>
              <p:cNvSpPr>
                <a:spLocks/>
              </p:cNvSpPr>
              <p:nvPr/>
            </p:nvSpPr>
            <p:spPr bwMode="auto">
              <a:xfrm rot="10800000" flipH="1">
                <a:off x="6702425" y="4098925"/>
                <a:ext cx="682625" cy="3095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0" name="AutoShape 25"/>
              <p:cNvSpPr>
                <a:spLocks/>
              </p:cNvSpPr>
              <p:nvPr/>
            </p:nvSpPr>
            <p:spPr bwMode="auto">
              <a:xfrm>
                <a:off x="6415088" y="5126038"/>
                <a:ext cx="723900" cy="77787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1" name="AutoShape 26"/>
              <p:cNvSpPr>
                <a:spLocks/>
              </p:cNvSpPr>
              <p:nvPr/>
            </p:nvSpPr>
            <p:spPr bwMode="auto">
              <a:xfrm rot="10800000" flipH="1">
                <a:off x="6122988" y="3533775"/>
                <a:ext cx="222250" cy="2587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2" name="Oval 27"/>
              <p:cNvSpPr>
                <a:spLocks/>
              </p:cNvSpPr>
              <p:nvPr/>
            </p:nvSpPr>
            <p:spPr bwMode="auto">
              <a:xfrm>
                <a:off x="5676900" y="3448050"/>
                <a:ext cx="90488" cy="90488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3" name="Oval 28"/>
              <p:cNvSpPr>
                <a:spLocks/>
              </p:cNvSpPr>
              <p:nvPr/>
            </p:nvSpPr>
            <p:spPr bwMode="auto">
              <a:xfrm>
                <a:off x="6332538" y="3455988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4" name="Oval 29"/>
              <p:cNvSpPr>
                <a:spLocks/>
              </p:cNvSpPr>
              <p:nvPr/>
            </p:nvSpPr>
            <p:spPr bwMode="auto">
              <a:xfrm>
                <a:off x="7734300" y="4756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5" name="AutoShape 30"/>
              <p:cNvSpPr>
                <a:spLocks/>
              </p:cNvSpPr>
              <p:nvPr/>
            </p:nvSpPr>
            <p:spPr bwMode="auto">
              <a:xfrm>
                <a:off x="5754688" y="3525838"/>
                <a:ext cx="303212" cy="2667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6" name="AutoShape 31"/>
              <p:cNvSpPr>
                <a:spLocks/>
              </p:cNvSpPr>
              <p:nvPr/>
            </p:nvSpPr>
            <p:spPr bwMode="auto">
              <a:xfrm rot="10800000" flipH="1">
                <a:off x="7216775" y="4833938"/>
                <a:ext cx="530225" cy="336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7" name="AutoShape 32"/>
              <p:cNvSpPr>
                <a:spLocks/>
              </p:cNvSpPr>
              <p:nvPr/>
            </p:nvSpPr>
            <p:spPr bwMode="auto">
              <a:xfrm rot="10800000">
                <a:off x="7185025" y="5248275"/>
                <a:ext cx="246063" cy="4302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38" name="Oval 33"/>
              <p:cNvSpPr>
                <a:spLocks/>
              </p:cNvSpPr>
              <p:nvPr/>
            </p:nvSpPr>
            <p:spPr bwMode="auto">
              <a:xfrm>
                <a:off x="7385050" y="5678488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739" name="AutoShape 34"/>
              <p:cNvSpPr>
                <a:spLocks/>
              </p:cNvSpPr>
              <p:nvPr/>
            </p:nvSpPr>
            <p:spPr bwMode="auto">
              <a:xfrm rot="10800000" flipH="1">
                <a:off x="4805363" y="3857625"/>
                <a:ext cx="1252537" cy="84137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0" name="Line 35"/>
              <p:cNvSpPr>
                <a:spLocks noChangeShapeType="1"/>
              </p:cNvSpPr>
              <p:nvPr/>
            </p:nvSpPr>
            <p:spPr bwMode="auto">
              <a:xfrm>
                <a:off x="5767388" y="3494088"/>
                <a:ext cx="565150" cy="79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AutoShape 36"/>
              <p:cNvSpPr>
                <a:spLocks/>
              </p:cNvSpPr>
              <p:nvPr/>
            </p:nvSpPr>
            <p:spPr bwMode="auto">
              <a:xfrm>
                <a:off x="4978400" y="3975100"/>
                <a:ext cx="874713" cy="7048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2" name="AutoShape 37"/>
              <p:cNvSpPr>
                <a:spLocks/>
              </p:cNvSpPr>
              <p:nvPr/>
            </p:nvSpPr>
            <p:spPr bwMode="auto">
              <a:xfrm rot="10800000" flipH="1">
                <a:off x="4065588" y="3975100"/>
                <a:ext cx="847725" cy="5191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3" name="AutoShape 38"/>
              <p:cNvSpPr>
                <a:spLocks/>
              </p:cNvSpPr>
              <p:nvPr/>
            </p:nvSpPr>
            <p:spPr bwMode="auto">
              <a:xfrm>
                <a:off x="4065588" y="4559300"/>
                <a:ext cx="701675" cy="10414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4" name="AutoShape 39"/>
              <p:cNvSpPr>
                <a:spLocks/>
              </p:cNvSpPr>
              <p:nvPr/>
            </p:nvSpPr>
            <p:spPr bwMode="auto">
              <a:xfrm rot="10800000">
                <a:off x="4773613" y="4776788"/>
                <a:ext cx="26987" cy="811212"/>
              </a:xfrm>
              <a:custGeom>
                <a:avLst/>
                <a:gdLst>
                  <a:gd name="T0" fmla="*/ 0 w 21600"/>
                  <a:gd name="T1" fmla="*/ 0 h 21600"/>
                  <a:gd name="T2" fmla="*/ 951419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5" name="Line 40"/>
              <p:cNvSpPr>
                <a:spLocks noChangeShapeType="1"/>
              </p:cNvSpPr>
              <p:nvPr/>
            </p:nvSpPr>
            <p:spPr bwMode="auto">
              <a:xfrm>
                <a:off x="4845050" y="5634038"/>
                <a:ext cx="1092200" cy="15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6" name="AutoShape 41"/>
              <p:cNvSpPr>
                <a:spLocks/>
              </p:cNvSpPr>
              <p:nvPr/>
            </p:nvSpPr>
            <p:spPr bwMode="auto">
              <a:xfrm rot="10800000" flipH="1">
                <a:off x="5535613" y="5126038"/>
                <a:ext cx="788987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7" name="AutoShape 42"/>
              <p:cNvSpPr>
                <a:spLocks/>
              </p:cNvSpPr>
              <p:nvPr/>
            </p:nvSpPr>
            <p:spPr bwMode="auto">
              <a:xfrm rot="10800000">
                <a:off x="6122988" y="3857625"/>
                <a:ext cx="514350" cy="5508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8" name="AutoShape 43"/>
              <p:cNvSpPr>
                <a:spLocks/>
              </p:cNvSpPr>
              <p:nvPr/>
            </p:nvSpPr>
            <p:spPr bwMode="auto">
              <a:xfrm>
                <a:off x="6410325" y="3533775"/>
                <a:ext cx="974725" cy="50006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49" name="AutoShape 44"/>
              <p:cNvSpPr>
                <a:spLocks/>
              </p:cNvSpPr>
              <p:nvPr/>
            </p:nvSpPr>
            <p:spPr bwMode="auto">
              <a:xfrm>
                <a:off x="6702425" y="4473575"/>
                <a:ext cx="449263" cy="6969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0" name="AutoShape 45"/>
              <p:cNvSpPr>
                <a:spLocks/>
              </p:cNvSpPr>
              <p:nvPr/>
            </p:nvSpPr>
            <p:spPr bwMode="auto">
              <a:xfrm>
                <a:off x="6027738" y="5635625"/>
                <a:ext cx="1357312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1" name="AutoShape 46"/>
              <p:cNvSpPr>
                <a:spLocks/>
              </p:cNvSpPr>
              <p:nvPr/>
            </p:nvSpPr>
            <p:spPr bwMode="auto">
              <a:xfrm rot="10800000" flipH="1">
                <a:off x="7462838" y="4846638"/>
                <a:ext cx="317500" cy="8445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2" name="AutoShape 47"/>
              <p:cNvSpPr>
                <a:spLocks/>
              </p:cNvSpPr>
              <p:nvPr/>
            </p:nvSpPr>
            <p:spPr bwMode="auto">
              <a:xfrm>
                <a:off x="7450138" y="4098925"/>
                <a:ext cx="296862" cy="669925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3" name="AutoShape 48"/>
              <p:cNvSpPr>
                <a:spLocks/>
              </p:cNvSpPr>
              <p:nvPr/>
            </p:nvSpPr>
            <p:spPr bwMode="auto">
              <a:xfrm rot="10800000">
                <a:off x="6378575" y="3546475"/>
                <a:ext cx="292100" cy="8493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4" name="AutoShape 49"/>
              <p:cNvSpPr>
                <a:spLocks/>
              </p:cNvSpPr>
              <p:nvPr/>
            </p:nvSpPr>
            <p:spPr bwMode="auto">
              <a:xfrm rot="10800000" flipH="1">
                <a:off x="5930900" y="4473575"/>
                <a:ext cx="706438" cy="239713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5" name="AutoShape 50"/>
              <p:cNvSpPr>
                <a:spLocks/>
              </p:cNvSpPr>
              <p:nvPr/>
            </p:nvSpPr>
            <p:spPr bwMode="auto">
              <a:xfrm>
                <a:off x="5522913" y="5246688"/>
                <a:ext cx="427037" cy="3556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6" name="AutoShape 51"/>
              <p:cNvSpPr>
                <a:spLocks/>
              </p:cNvSpPr>
              <p:nvPr/>
            </p:nvSpPr>
            <p:spPr bwMode="auto">
              <a:xfrm>
                <a:off x="5930900" y="4713288"/>
                <a:ext cx="1803400" cy="8890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757" name="AutoShape 52"/>
              <p:cNvSpPr>
                <a:spLocks/>
              </p:cNvSpPr>
              <p:nvPr/>
            </p:nvSpPr>
            <p:spPr bwMode="auto">
              <a:xfrm rot="10800000" flipH="1">
                <a:off x="4818063" y="4713288"/>
                <a:ext cx="1022350" cy="19050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553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27707" name="TextBox 1"/>
            <p:cNvSpPr txBox="1">
              <a:spLocks noChangeArrowheads="1"/>
            </p:cNvSpPr>
            <p:nvPr/>
          </p:nvSpPr>
          <p:spPr bwMode="auto">
            <a:xfrm>
              <a:off x="3048000" y="3025775"/>
              <a:ext cx="33300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3366FF"/>
                  </a:solidFill>
                </a:rPr>
                <a:t>One step of the algorithm</a:t>
              </a:r>
            </a:p>
          </p:txBody>
        </p:sp>
      </p:grpSp>
      <p:sp>
        <p:nvSpPr>
          <p:cNvPr id="27704" name="Rectangle 55"/>
          <p:cNvSpPr>
            <a:spLocks/>
          </p:cNvSpPr>
          <p:nvPr/>
        </p:nvSpPr>
        <p:spPr bwMode="auto">
          <a:xfrm>
            <a:off x="6477000" y="1371600"/>
            <a:ext cx="19812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3405214" y="3223028"/>
            <a:ext cx="5052986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How many edges have to be discarded?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B7C7219-EBE1-974F-ACD0-FC8C55415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40" y="3864997"/>
            <a:ext cx="5144186" cy="2677656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Starts with e edges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Get down to n-1 edge.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Throw out e – (n-1</a:t>
            </a:r>
            <a:r>
              <a:rPr lang="en-US" altLang="x-none" sz="2400">
                <a:solidFill>
                  <a:srgbClr val="000000"/>
                </a:solidFill>
              </a:rPr>
              <a:t>) edges.</a:t>
            </a:r>
            <a:endParaRPr lang="en-US" altLang="x-none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Dense graph? Throw out O(n*n) edges! In general, too many to throw out!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Don’t use!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13" grpId="0" animBg="1"/>
      <p:bldP spid="1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685800" y="1371600"/>
            <a:ext cx="261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Start with no edges</a:t>
            </a:r>
          </a:p>
        </p:txBody>
      </p:sp>
      <p:sp>
        <p:nvSpPr>
          <p:cNvPr id="28674" name="Rectangle 5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spanning tree: </a:t>
            </a:r>
            <a:r>
              <a:rPr lang="en-US" altLang="x-none" sz="2800" b="1">
                <a:solidFill>
                  <a:srgbClr val="FF0000"/>
                </a:solidFill>
                <a:latin typeface="Tw Cen MT" charset="0"/>
              </a:rPr>
              <a:t>Additive method</a:t>
            </a:r>
          </a:p>
        </p:txBody>
      </p:sp>
      <p:sp>
        <p:nvSpPr>
          <p:cNvPr id="58" name="Rectangle 55"/>
          <p:cNvSpPr>
            <a:spLocks/>
          </p:cNvSpPr>
          <p:nvPr/>
        </p:nvSpPr>
        <p:spPr bwMode="auto">
          <a:xfrm>
            <a:off x="685800" y="1905000"/>
            <a:ext cx="7391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4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While the graph is not connected: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Choose an edge that connects 2 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</a:t>
            </a:r>
            <a:r>
              <a:rPr lang="en-US" altLang="x-none" sz="2400" b="1">
                <a:solidFill>
                  <a:srgbClr val="800000"/>
                </a:solidFill>
              </a:rPr>
              <a:t>connected components</a:t>
            </a:r>
            <a:r>
              <a:rPr lang="en-US" altLang="x-none" sz="2400">
                <a:solidFill>
                  <a:srgbClr val="800000"/>
                </a:solidFill>
              </a:rPr>
              <a:t> and add it</a:t>
            </a:r>
            <a:br>
              <a:rPr lang="en-US" altLang="x-none" sz="2400">
                <a:solidFill>
                  <a:srgbClr val="800000"/>
                </a:solidFill>
              </a:rPr>
            </a:br>
            <a:r>
              <a:rPr lang="en-US" altLang="x-none" sz="2400">
                <a:solidFill>
                  <a:srgbClr val="800000"/>
                </a:solidFill>
              </a:rPr>
              <a:t>    – the graph still has no cycle (why?)</a:t>
            </a:r>
          </a:p>
        </p:txBody>
      </p:sp>
      <p:sp>
        <p:nvSpPr>
          <p:cNvPr id="28676" name="Rectangle 55"/>
          <p:cNvSpPr>
            <a:spLocks/>
          </p:cNvSpPr>
          <p:nvPr/>
        </p:nvSpPr>
        <p:spPr bwMode="auto">
          <a:xfrm>
            <a:off x="6629400" y="13716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grpSp>
        <p:nvGrpSpPr>
          <p:cNvPr id="28677" name="Group 3"/>
          <p:cNvGrpSpPr>
            <a:grpSpLocks/>
          </p:cNvGrpSpPr>
          <p:nvPr/>
        </p:nvGrpSpPr>
        <p:grpSpPr bwMode="auto">
          <a:xfrm>
            <a:off x="457200" y="5224463"/>
            <a:ext cx="1408113" cy="1328737"/>
            <a:chOff x="466" y="0"/>
            <a:chExt cx="887" cy="837"/>
          </a:xfrm>
        </p:grpSpPr>
        <p:sp>
          <p:nvSpPr>
            <p:cNvPr id="28732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3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4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5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6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7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8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39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0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1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2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43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2" name="Group 3"/>
          <p:cNvGrpSpPr>
            <a:grpSpLocks/>
          </p:cNvGrpSpPr>
          <p:nvPr/>
        </p:nvGrpSpPr>
        <p:grpSpPr bwMode="auto">
          <a:xfrm>
            <a:off x="2057400" y="5224463"/>
            <a:ext cx="1408113" cy="1328737"/>
            <a:chOff x="466" y="0"/>
            <a:chExt cx="887" cy="837"/>
          </a:xfrm>
        </p:grpSpPr>
        <p:sp>
          <p:nvSpPr>
            <p:cNvPr id="28720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1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2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3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4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5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6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27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8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29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0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31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65" name="Group 3"/>
          <p:cNvGrpSpPr>
            <a:grpSpLocks/>
          </p:cNvGrpSpPr>
          <p:nvPr/>
        </p:nvGrpSpPr>
        <p:grpSpPr bwMode="auto">
          <a:xfrm>
            <a:off x="3621088" y="5224463"/>
            <a:ext cx="1408112" cy="1328737"/>
            <a:chOff x="466" y="0"/>
            <a:chExt cx="887" cy="837"/>
          </a:xfrm>
        </p:grpSpPr>
        <p:sp>
          <p:nvSpPr>
            <p:cNvPr id="28708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9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0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1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2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3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4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15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6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7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8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19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8680" name="TextBox 3"/>
          <p:cNvSpPr txBox="1">
            <a:spLocks noChangeArrowheads="1"/>
          </p:cNvSpPr>
          <p:nvPr/>
        </p:nvSpPr>
        <p:spPr bwMode="auto">
          <a:xfrm>
            <a:off x="457200" y="3810000"/>
            <a:ext cx="734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Tree edges will be red.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Dashed lines show original edges.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Left tree consists of 5 connected components, each a node</a:t>
            </a:r>
          </a:p>
        </p:txBody>
      </p:sp>
      <p:grpSp>
        <p:nvGrpSpPr>
          <p:cNvPr id="191" name="Group 3"/>
          <p:cNvGrpSpPr>
            <a:grpSpLocks/>
          </p:cNvGrpSpPr>
          <p:nvPr/>
        </p:nvGrpSpPr>
        <p:grpSpPr bwMode="auto">
          <a:xfrm>
            <a:off x="5181600" y="5191125"/>
            <a:ext cx="1408113" cy="1328738"/>
            <a:chOff x="466" y="0"/>
            <a:chExt cx="887" cy="837"/>
          </a:xfrm>
        </p:grpSpPr>
        <p:sp>
          <p:nvSpPr>
            <p:cNvPr id="28696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7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8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9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0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1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2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703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4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5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6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707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204" name="Group 3"/>
          <p:cNvGrpSpPr>
            <a:grpSpLocks/>
          </p:cNvGrpSpPr>
          <p:nvPr/>
        </p:nvGrpSpPr>
        <p:grpSpPr bwMode="auto">
          <a:xfrm>
            <a:off x="6745288" y="5191125"/>
            <a:ext cx="1408112" cy="1328738"/>
            <a:chOff x="466" y="0"/>
            <a:chExt cx="887" cy="837"/>
          </a:xfrm>
        </p:grpSpPr>
        <p:sp>
          <p:nvSpPr>
            <p:cNvPr id="28684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5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6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7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88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89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0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8691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2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3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4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695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05538" y="3048000"/>
            <a:ext cx="2252662" cy="8302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nondeterministic</a:t>
            </a:r>
          </a:p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algorithm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7377C09-5C14-A648-87C4-9957D701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4078279"/>
            <a:ext cx="1980029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Add n-1 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" grpId="0" animBg="1"/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Minimum spanning trees</a:t>
            </a:r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914400" y="1295400"/>
            <a:ext cx="77597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3333CC"/>
                </a:solidFill>
              </a:rPr>
              <a:t>Suppose edges are weighted (&gt; 0)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3333CC"/>
                </a:solidFill>
              </a:rPr>
              <a:t>We want a spanning tree of </a:t>
            </a:r>
            <a:r>
              <a:rPr lang="en-US" altLang="x-none" sz="2800" i="1">
                <a:solidFill>
                  <a:srgbClr val="FF3300"/>
                </a:solidFill>
              </a:rPr>
              <a:t>minimum cost</a:t>
            </a:r>
            <a:r>
              <a:rPr lang="en-US" altLang="x-none" sz="2800">
                <a:solidFill>
                  <a:srgbClr val="3333CC"/>
                </a:solidFill>
              </a:rPr>
              <a:t> (sum of edge weights)</a:t>
            </a:r>
          </a:p>
        </p:txBody>
      </p:sp>
      <p:sp>
        <p:nvSpPr>
          <p:cNvPr id="33795" name="Rectangle 87"/>
          <p:cNvSpPr>
            <a:spLocks/>
          </p:cNvSpPr>
          <p:nvPr/>
        </p:nvSpPr>
        <p:spPr bwMode="auto">
          <a:xfrm>
            <a:off x="914400" y="2819400"/>
            <a:ext cx="78787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008000"/>
                </a:solidFill>
              </a:rPr>
              <a:t>Some graphs have exactly one minimum spanning tree.  Others have several trees with the same minimum cost, each of which is a minimum spanning tree</a:t>
            </a:r>
          </a:p>
        </p:txBody>
      </p:sp>
      <p:sp>
        <p:nvSpPr>
          <p:cNvPr id="33796" name="Slide Number Placeholder 91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B822F84-5D81-AF4B-8211-4FD90C139C2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33797" name="Rectangle 87"/>
          <p:cNvSpPr>
            <a:spLocks/>
          </p:cNvSpPr>
          <p:nvPr/>
        </p:nvSpPr>
        <p:spPr bwMode="auto">
          <a:xfrm>
            <a:off x="914400" y="5181600"/>
            <a:ext cx="73453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800">
                <a:solidFill>
                  <a:srgbClr val="800000"/>
                </a:solidFill>
              </a:rPr>
              <a:t>Useful in network routing &amp; other applications. For example, to stream a video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0C1E693-D9F9-FA4E-BD5E-994D7B1B5B83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latin typeface="Tw Cen MT" charset="0"/>
              </a:rPr>
              <a:t>Greedy algorithm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533400" y="16002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indent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greedy algorithm follows the heuristic of making a locally optimal choice at each stage, with the hope of finding a global optimum.</a:t>
            </a:r>
          </a:p>
        </p:txBody>
      </p:sp>
      <p:sp>
        <p:nvSpPr>
          <p:cNvPr id="34820" name="TextBox 1"/>
          <p:cNvSpPr txBox="1">
            <a:spLocks noChangeArrowheads="1"/>
          </p:cNvSpPr>
          <p:nvPr/>
        </p:nvSpPr>
        <p:spPr bwMode="auto">
          <a:xfrm>
            <a:off x="452438" y="2785408"/>
            <a:ext cx="730680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Example. Make change using the fewest number of coins.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Make change for n cents, n &lt; 100 (i.e. &lt; $1)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Greedy: At each step, choose the largest possible coin</a:t>
            </a:r>
            <a:endParaRPr lang="en-US" altLang="x-none" sz="2400" dirty="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If n &gt;= 50 choose a half dollar and reduce n by 50;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CAF5A1-A46E-2D45-A213-9F920E4E132F}"/>
              </a:ext>
            </a:extLst>
          </p:cNvPr>
          <p:cNvSpPr txBox="1"/>
          <p:nvPr/>
        </p:nvSpPr>
        <p:spPr>
          <a:xfrm>
            <a:off x="452438" y="4643735"/>
            <a:ext cx="6022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If n &gt;= 25 choose a quarter and reduce n by 25;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70DD05-D10E-1146-8325-CE20CE218CCD}"/>
              </a:ext>
            </a:extLst>
          </p:cNvPr>
          <p:cNvSpPr txBox="1"/>
          <p:nvPr/>
        </p:nvSpPr>
        <p:spPr>
          <a:xfrm>
            <a:off x="425006" y="5029200"/>
            <a:ext cx="6938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As long as n &gt;= 10, choose a dime and reduce n by 10;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3468A2-4081-2C4B-98A1-C5DD349E3A3D}"/>
              </a:ext>
            </a:extLst>
          </p:cNvPr>
          <p:cNvSpPr txBox="1"/>
          <p:nvPr/>
        </p:nvSpPr>
        <p:spPr>
          <a:xfrm>
            <a:off x="418910" y="5470850"/>
            <a:ext cx="5671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If n &gt;= 5, choose a nickel and reduce n by 5;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26C24B-0ED9-3C4D-9071-E0E24E0F77E6}"/>
              </a:ext>
            </a:extLst>
          </p:cNvPr>
          <p:cNvSpPr txBox="1"/>
          <p:nvPr/>
        </p:nvSpPr>
        <p:spPr>
          <a:xfrm>
            <a:off x="418910" y="5930944"/>
            <a:ext cx="2432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altLang="x-none" dirty="0">
                <a:latin typeface="Times New Roman" charset="0"/>
                <a:ea typeface="ヒラギノ角ゴ ProN W3" charset="-128"/>
                <a:sym typeface="Arial" charset="0"/>
              </a:rPr>
              <a:t>Choose n pennies.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 dirty="0">
                <a:solidFill>
                  <a:srgbClr val="800000"/>
                </a:solidFill>
                <a:ea typeface="ＭＳ Ｐゴシック" charset="-128"/>
              </a:rPr>
              <a:t>Greediness works here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01CB704-A830-1049-8004-A8E6BB865EEF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9350" y="4025900"/>
            <a:ext cx="6623050" cy="2451100"/>
          </a:xfrm>
          <a:custGeom>
            <a:avLst/>
            <a:gdLst>
              <a:gd name="connsiteX0" fmla="*/ 0 w 6623071"/>
              <a:gd name="connsiteY0" fmla="*/ 2450958 h 2450958"/>
              <a:gd name="connsiteX1" fmla="*/ 626534 w 6623071"/>
              <a:gd name="connsiteY1" fmla="*/ 486691 h 2450958"/>
              <a:gd name="connsiteX2" fmla="*/ 778934 w 6623071"/>
              <a:gd name="connsiteY2" fmla="*/ 215758 h 2450958"/>
              <a:gd name="connsiteX3" fmla="*/ 1168400 w 6623071"/>
              <a:gd name="connsiteY3" fmla="*/ 12558 h 2450958"/>
              <a:gd name="connsiteX4" fmla="*/ 1557867 w 6623071"/>
              <a:gd name="connsiteY4" fmla="*/ 63358 h 2450958"/>
              <a:gd name="connsiteX5" fmla="*/ 1964267 w 6623071"/>
              <a:gd name="connsiteY5" fmla="*/ 402025 h 2450958"/>
              <a:gd name="connsiteX6" fmla="*/ 2235200 w 6623071"/>
              <a:gd name="connsiteY6" fmla="*/ 774558 h 2450958"/>
              <a:gd name="connsiteX7" fmla="*/ 2455334 w 6623071"/>
              <a:gd name="connsiteY7" fmla="*/ 1197891 h 2450958"/>
              <a:gd name="connsiteX8" fmla="*/ 2540000 w 6623071"/>
              <a:gd name="connsiteY8" fmla="*/ 1553491 h 2450958"/>
              <a:gd name="connsiteX9" fmla="*/ 2692400 w 6623071"/>
              <a:gd name="connsiteY9" fmla="*/ 1926025 h 2450958"/>
              <a:gd name="connsiteX10" fmla="*/ 3098800 w 6623071"/>
              <a:gd name="connsiteY10" fmla="*/ 2044558 h 2450958"/>
              <a:gd name="connsiteX11" fmla="*/ 3556000 w 6623071"/>
              <a:gd name="connsiteY11" fmla="*/ 1926025 h 2450958"/>
              <a:gd name="connsiteX12" fmla="*/ 3759200 w 6623071"/>
              <a:gd name="connsiteY12" fmla="*/ 1705891 h 2450958"/>
              <a:gd name="connsiteX13" fmla="*/ 3894667 w 6623071"/>
              <a:gd name="connsiteY13" fmla="*/ 1604291 h 2450958"/>
              <a:gd name="connsiteX14" fmla="*/ 4080934 w 6623071"/>
              <a:gd name="connsiteY14" fmla="*/ 1282558 h 2450958"/>
              <a:gd name="connsiteX15" fmla="*/ 4131734 w 6623071"/>
              <a:gd name="connsiteY15" fmla="*/ 1164025 h 2450958"/>
              <a:gd name="connsiteX16" fmla="*/ 4284134 w 6623071"/>
              <a:gd name="connsiteY16" fmla="*/ 1028558 h 2450958"/>
              <a:gd name="connsiteX17" fmla="*/ 4318000 w 6623071"/>
              <a:gd name="connsiteY17" fmla="*/ 926958 h 2450958"/>
              <a:gd name="connsiteX18" fmla="*/ 4504267 w 6623071"/>
              <a:gd name="connsiteY18" fmla="*/ 656025 h 2450958"/>
              <a:gd name="connsiteX19" fmla="*/ 4572000 w 6623071"/>
              <a:gd name="connsiteY19" fmla="*/ 639091 h 2450958"/>
              <a:gd name="connsiteX20" fmla="*/ 4741334 w 6623071"/>
              <a:gd name="connsiteY20" fmla="*/ 605225 h 2450958"/>
              <a:gd name="connsiteX21" fmla="*/ 5012267 w 6623071"/>
              <a:gd name="connsiteY21" fmla="*/ 723758 h 2450958"/>
              <a:gd name="connsiteX22" fmla="*/ 5181600 w 6623071"/>
              <a:gd name="connsiteY22" fmla="*/ 994691 h 2450958"/>
              <a:gd name="connsiteX23" fmla="*/ 5317067 w 6623071"/>
              <a:gd name="connsiteY23" fmla="*/ 1180958 h 2450958"/>
              <a:gd name="connsiteX24" fmla="*/ 5401734 w 6623071"/>
              <a:gd name="connsiteY24" fmla="*/ 1401091 h 2450958"/>
              <a:gd name="connsiteX25" fmla="*/ 5638800 w 6623071"/>
              <a:gd name="connsiteY25" fmla="*/ 1604291 h 2450958"/>
              <a:gd name="connsiteX26" fmla="*/ 5825067 w 6623071"/>
              <a:gd name="connsiteY26" fmla="*/ 1807491 h 2450958"/>
              <a:gd name="connsiteX27" fmla="*/ 6079067 w 6623071"/>
              <a:gd name="connsiteY27" fmla="*/ 1909091 h 2450958"/>
              <a:gd name="connsiteX28" fmla="*/ 6366934 w 6623071"/>
              <a:gd name="connsiteY28" fmla="*/ 2027625 h 2450958"/>
              <a:gd name="connsiteX29" fmla="*/ 6519334 w 6623071"/>
              <a:gd name="connsiteY29" fmla="*/ 2078425 h 2450958"/>
              <a:gd name="connsiteX30" fmla="*/ 6620934 w 6623071"/>
              <a:gd name="connsiteY30" fmla="*/ 2078425 h 2450958"/>
              <a:gd name="connsiteX31" fmla="*/ 6587067 w 6623071"/>
              <a:gd name="connsiteY31" fmla="*/ 2061491 h 2450958"/>
              <a:gd name="connsiteX32" fmla="*/ 6570134 w 6623071"/>
              <a:gd name="connsiteY32" fmla="*/ 2061491 h 245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23071" h="2450958">
                <a:moveTo>
                  <a:pt x="0" y="2450958"/>
                </a:moveTo>
                <a:cubicBezTo>
                  <a:pt x="248356" y="1655091"/>
                  <a:pt x="496712" y="859224"/>
                  <a:pt x="626534" y="486691"/>
                </a:cubicBezTo>
                <a:cubicBezTo>
                  <a:pt x="756356" y="114158"/>
                  <a:pt x="688623" y="294780"/>
                  <a:pt x="778934" y="215758"/>
                </a:cubicBezTo>
                <a:cubicBezTo>
                  <a:pt x="869245" y="136736"/>
                  <a:pt x="1038578" y="37958"/>
                  <a:pt x="1168400" y="12558"/>
                </a:cubicBezTo>
                <a:cubicBezTo>
                  <a:pt x="1298222" y="-12842"/>
                  <a:pt x="1425223" y="-1553"/>
                  <a:pt x="1557867" y="63358"/>
                </a:cubicBezTo>
                <a:cubicBezTo>
                  <a:pt x="1690511" y="128269"/>
                  <a:pt x="1851378" y="283492"/>
                  <a:pt x="1964267" y="402025"/>
                </a:cubicBezTo>
                <a:cubicBezTo>
                  <a:pt x="2077156" y="520558"/>
                  <a:pt x="2153356" y="641914"/>
                  <a:pt x="2235200" y="774558"/>
                </a:cubicBezTo>
                <a:cubicBezTo>
                  <a:pt x="2317044" y="907202"/>
                  <a:pt x="2404534" y="1068069"/>
                  <a:pt x="2455334" y="1197891"/>
                </a:cubicBezTo>
                <a:cubicBezTo>
                  <a:pt x="2506134" y="1327713"/>
                  <a:pt x="2500489" y="1432135"/>
                  <a:pt x="2540000" y="1553491"/>
                </a:cubicBezTo>
                <a:cubicBezTo>
                  <a:pt x="2579511" y="1674847"/>
                  <a:pt x="2599267" y="1844181"/>
                  <a:pt x="2692400" y="1926025"/>
                </a:cubicBezTo>
                <a:cubicBezTo>
                  <a:pt x="2785533" y="2007869"/>
                  <a:pt x="2954867" y="2044558"/>
                  <a:pt x="3098800" y="2044558"/>
                </a:cubicBezTo>
                <a:cubicBezTo>
                  <a:pt x="3242733" y="2044558"/>
                  <a:pt x="3445933" y="1982470"/>
                  <a:pt x="3556000" y="1926025"/>
                </a:cubicBezTo>
                <a:cubicBezTo>
                  <a:pt x="3666067" y="1869580"/>
                  <a:pt x="3702756" y="1759513"/>
                  <a:pt x="3759200" y="1705891"/>
                </a:cubicBezTo>
                <a:cubicBezTo>
                  <a:pt x="3815645" y="1652269"/>
                  <a:pt x="3841045" y="1674846"/>
                  <a:pt x="3894667" y="1604291"/>
                </a:cubicBezTo>
                <a:cubicBezTo>
                  <a:pt x="3948289" y="1533736"/>
                  <a:pt x="4041423" y="1355936"/>
                  <a:pt x="4080934" y="1282558"/>
                </a:cubicBezTo>
                <a:cubicBezTo>
                  <a:pt x="4120445" y="1209180"/>
                  <a:pt x="4097867" y="1206358"/>
                  <a:pt x="4131734" y="1164025"/>
                </a:cubicBezTo>
                <a:cubicBezTo>
                  <a:pt x="4165601" y="1121692"/>
                  <a:pt x="4253090" y="1068069"/>
                  <a:pt x="4284134" y="1028558"/>
                </a:cubicBezTo>
                <a:cubicBezTo>
                  <a:pt x="4315178" y="989047"/>
                  <a:pt x="4281311" y="989047"/>
                  <a:pt x="4318000" y="926958"/>
                </a:cubicBezTo>
                <a:cubicBezTo>
                  <a:pt x="4354689" y="864869"/>
                  <a:pt x="4461934" y="704003"/>
                  <a:pt x="4504267" y="656025"/>
                </a:cubicBezTo>
                <a:cubicBezTo>
                  <a:pt x="4546600" y="608047"/>
                  <a:pt x="4532489" y="647558"/>
                  <a:pt x="4572000" y="639091"/>
                </a:cubicBezTo>
                <a:cubicBezTo>
                  <a:pt x="4611511" y="630624"/>
                  <a:pt x="4667956" y="591114"/>
                  <a:pt x="4741334" y="605225"/>
                </a:cubicBezTo>
                <a:cubicBezTo>
                  <a:pt x="4814712" y="619336"/>
                  <a:pt x="4938889" y="658847"/>
                  <a:pt x="5012267" y="723758"/>
                </a:cubicBezTo>
                <a:cubicBezTo>
                  <a:pt x="5085645" y="788669"/>
                  <a:pt x="5130800" y="918491"/>
                  <a:pt x="5181600" y="994691"/>
                </a:cubicBezTo>
                <a:cubicBezTo>
                  <a:pt x="5232400" y="1070891"/>
                  <a:pt x="5280378" y="1113225"/>
                  <a:pt x="5317067" y="1180958"/>
                </a:cubicBezTo>
                <a:cubicBezTo>
                  <a:pt x="5353756" y="1248691"/>
                  <a:pt x="5348112" y="1330535"/>
                  <a:pt x="5401734" y="1401091"/>
                </a:cubicBezTo>
                <a:cubicBezTo>
                  <a:pt x="5455356" y="1471647"/>
                  <a:pt x="5568244" y="1536558"/>
                  <a:pt x="5638800" y="1604291"/>
                </a:cubicBezTo>
                <a:cubicBezTo>
                  <a:pt x="5709356" y="1672024"/>
                  <a:pt x="5751689" y="1756691"/>
                  <a:pt x="5825067" y="1807491"/>
                </a:cubicBezTo>
                <a:cubicBezTo>
                  <a:pt x="5898445" y="1858291"/>
                  <a:pt x="6079067" y="1909091"/>
                  <a:pt x="6079067" y="1909091"/>
                </a:cubicBezTo>
                <a:lnTo>
                  <a:pt x="6366934" y="2027625"/>
                </a:lnTo>
                <a:cubicBezTo>
                  <a:pt x="6440312" y="2055847"/>
                  <a:pt x="6477001" y="2069958"/>
                  <a:pt x="6519334" y="2078425"/>
                </a:cubicBezTo>
                <a:cubicBezTo>
                  <a:pt x="6561667" y="2086892"/>
                  <a:pt x="6609645" y="2081247"/>
                  <a:pt x="6620934" y="2078425"/>
                </a:cubicBezTo>
                <a:cubicBezTo>
                  <a:pt x="6632223" y="2075603"/>
                  <a:pt x="6595534" y="2064313"/>
                  <a:pt x="6587067" y="2061491"/>
                </a:cubicBezTo>
                <a:cubicBezTo>
                  <a:pt x="6578600" y="2058669"/>
                  <a:pt x="6574367" y="2060080"/>
                  <a:pt x="6570134" y="2061491"/>
                </a:cubicBezTo>
              </a:path>
            </a:pathLst>
          </a:custGeom>
          <a:ln w="349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33400" y="1345820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You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re standing at point x. Your goal is to climb the highest mountain.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  <a:latin typeface="Arial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Two possible steps: down the hill or up the hill. The greedy step is to walk up hill. That is a local optimum choice, not a global one. Greediness works in this case.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3429000" y="4645819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29409-9888-D743-B2AC-97B010328D88}"/>
              </a:ext>
            </a:extLst>
          </p:cNvPr>
          <p:cNvSpPr txBox="1"/>
          <p:nvPr/>
        </p:nvSpPr>
        <p:spPr>
          <a:xfrm>
            <a:off x="4648200" y="4267200"/>
            <a:ext cx="3733800" cy="2209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BF050B-7A10-224E-B801-F2F692D0D976}"/>
              </a:ext>
            </a:extLst>
          </p:cNvPr>
          <p:cNvSpPr/>
          <p:nvPr/>
        </p:nvSpPr>
        <p:spPr bwMode="auto">
          <a:xfrm>
            <a:off x="3124200" y="4419600"/>
            <a:ext cx="914400" cy="9906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Greediness doesn</a:t>
            </a:r>
            <a:r>
              <a:rPr lang="en-US" altLang="en-US" sz="3600">
                <a:solidFill>
                  <a:srgbClr val="800000"/>
                </a:solidFill>
                <a:ea typeface="ＭＳ Ｐゴシック" charset="-128"/>
              </a:rPr>
              <a:t>’</a:t>
            </a:r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t work here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01CB704-A830-1049-8004-A8E6BB865EEF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49350" y="4025900"/>
            <a:ext cx="6623050" cy="2451100"/>
          </a:xfrm>
          <a:custGeom>
            <a:avLst/>
            <a:gdLst>
              <a:gd name="connsiteX0" fmla="*/ 0 w 6623071"/>
              <a:gd name="connsiteY0" fmla="*/ 2450958 h 2450958"/>
              <a:gd name="connsiteX1" fmla="*/ 626534 w 6623071"/>
              <a:gd name="connsiteY1" fmla="*/ 486691 h 2450958"/>
              <a:gd name="connsiteX2" fmla="*/ 778934 w 6623071"/>
              <a:gd name="connsiteY2" fmla="*/ 215758 h 2450958"/>
              <a:gd name="connsiteX3" fmla="*/ 1168400 w 6623071"/>
              <a:gd name="connsiteY3" fmla="*/ 12558 h 2450958"/>
              <a:gd name="connsiteX4" fmla="*/ 1557867 w 6623071"/>
              <a:gd name="connsiteY4" fmla="*/ 63358 h 2450958"/>
              <a:gd name="connsiteX5" fmla="*/ 1964267 w 6623071"/>
              <a:gd name="connsiteY5" fmla="*/ 402025 h 2450958"/>
              <a:gd name="connsiteX6" fmla="*/ 2235200 w 6623071"/>
              <a:gd name="connsiteY6" fmla="*/ 774558 h 2450958"/>
              <a:gd name="connsiteX7" fmla="*/ 2455334 w 6623071"/>
              <a:gd name="connsiteY7" fmla="*/ 1197891 h 2450958"/>
              <a:gd name="connsiteX8" fmla="*/ 2540000 w 6623071"/>
              <a:gd name="connsiteY8" fmla="*/ 1553491 h 2450958"/>
              <a:gd name="connsiteX9" fmla="*/ 2692400 w 6623071"/>
              <a:gd name="connsiteY9" fmla="*/ 1926025 h 2450958"/>
              <a:gd name="connsiteX10" fmla="*/ 3098800 w 6623071"/>
              <a:gd name="connsiteY10" fmla="*/ 2044558 h 2450958"/>
              <a:gd name="connsiteX11" fmla="*/ 3556000 w 6623071"/>
              <a:gd name="connsiteY11" fmla="*/ 1926025 h 2450958"/>
              <a:gd name="connsiteX12" fmla="*/ 3759200 w 6623071"/>
              <a:gd name="connsiteY12" fmla="*/ 1705891 h 2450958"/>
              <a:gd name="connsiteX13" fmla="*/ 3894667 w 6623071"/>
              <a:gd name="connsiteY13" fmla="*/ 1604291 h 2450958"/>
              <a:gd name="connsiteX14" fmla="*/ 4080934 w 6623071"/>
              <a:gd name="connsiteY14" fmla="*/ 1282558 h 2450958"/>
              <a:gd name="connsiteX15" fmla="*/ 4131734 w 6623071"/>
              <a:gd name="connsiteY15" fmla="*/ 1164025 h 2450958"/>
              <a:gd name="connsiteX16" fmla="*/ 4284134 w 6623071"/>
              <a:gd name="connsiteY16" fmla="*/ 1028558 h 2450958"/>
              <a:gd name="connsiteX17" fmla="*/ 4318000 w 6623071"/>
              <a:gd name="connsiteY17" fmla="*/ 926958 h 2450958"/>
              <a:gd name="connsiteX18" fmla="*/ 4504267 w 6623071"/>
              <a:gd name="connsiteY18" fmla="*/ 656025 h 2450958"/>
              <a:gd name="connsiteX19" fmla="*/ 4572000 w 6623071"/>
              <a:gd name="connsiteY19" fmla="*/ 639091 h 2450958"/>
              <a:gd name="connsiteX20" fmla="*/ 4741334 w 6623071"/>
              <a:gd name="connsiteY20" fmla="*/ 605225 h 2450958"/>
              <a:gd name="connsiteX21" fmla="*/ 5012267 w 6623071"/>
              <a:gd name="connsiteY21" fmla="*/ 723758 h 2450958"/>
              <a:gd name="connsiteX22" fmla="*/ 5181600 w 6623071"/>
              <a:gd name="connsiteY22" fmla="*/ 994691 h 2450958"/>
              <a:gd name="connsiteX23" fmla="*/ 5317067 w 6623071"/>
              <a:gd name="connsiteY23" fmla="*/ 1180958 h 2450958"/>
              <a:gd name="connsiteX24" fmla="*/ 5401734 w 6623071"/>
              <a:gd name="connsiteY24" fmla="*/ 1401091 h 2450958"/>
              <a:gd name="connsiteX25" fmla="*/ 5638800 w 6623071"/>
              <a:gd name="connsiteY25" fmla="*/ 1604291 h 2450958"/>
              <a:gd name="connsiteX26" fmla="*/ 5825067 w 6623071"/>
              <a:gd name="connsiteY26" fmla="*/ 1807491 h 2450958"/>
              <a:gd name="connsiteX27" fmla="*/ 6079067 w 6623071"/>
              <a:gd name="connsiteY27" fmla="*/ 1909091 h 2450958"/>
              <a:gd name="connsiteX28" fmla="*/ 6366934 w 6623071"/>
              <a:gd name="connsiteY28" fmla="*/ 2027625 h 2450958"/>
              <a:gd name="connsiteX29" fmla="*/ 6519334 w 6623071"/>
              <a:gd name="connsiteY29" fmla="*/ 2078425 h 2450958"/>
              <a:gd name="connsiteX30" fmla="*/ 6620934 w 6623071"/>
              <a:gd name="connsiteY30" fmla="*/ 2078425 h 2450958"/>
              <a:gd name="connsiteX31" fmla="*/ 6587067 w 6623071"/>
              <a:gd name="connsiteY31" fmla="*/ 2061491 h 2450958"/>
              <a:gd name="connsiteX32" fmla="*/ 6570134 w 6623071"/>
              <a:gd name="connsiteY32" fmla="*/ 2061491 h 245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23071" h="2450958">
                <a:moveTo>
                  <a:pt x="0" y="2450958"/>
                </a:moveTo>
                <a:cubicBezTo>
                  <a:pt x="248356" y="1655091"/>
                  <a:pt x="496712" y="859224"/>
                  <a:pt x="626534" y="486691"/>
                </a:cubicBezTo>
                <a:cubicBezTo>
                  <a:pt x="756356" y="114158"/>
                  <a:pt x="688623" y="294780"/>
                  <a:pt x="778934" y="215758"/>
                </a:cubicBezTo>
                <a:cubicBezTo>
                  <a:pt x="869245" y="136736"/>
                  <a:pt x="1038578" y="37958"/>
                  <a:pt x="1168400" y="12558"/>
                </a:cubicBezTo>
                <a:cubicBezTo>
                  <a:pt x="1298222" y="-12842"/>
                  <a:pt x="1425223" y="-1553"/>
                  <a:pt x="1557867" y="63358"/>
                </a:cubicBezTo>
                <a:cubicBezTo>
                  <a:pt x="1690511" y="128269"/>
                  <a:pt x="1851378" y="283492"/>
                  <a:pt x="1964267" y="402025"/>
                </a:cubicBezTo>
                <a:cubicBezTo>
                  <a:pt x="2077156" y="520558"/>
                  <a:pt x="2153356" y="641914"/>
                  <a:pt x="2235200" y="774558"/>
                </a:cubicBezTo>
                <a:cubicBezTo>
                  <a:pt x="2317044" y="907202"/>
                  <a:pt x="2404534" y="1068069"/>
                  <a:pt x="2455334" y="1197891"/>
                </a:cubicBezTo>
                <a:cubicBezTo>
                  <a:pt x="2506134" y="1327713"/>
                  <a:pt x="2500489" y="1432135"/>
                  <a:pt x="2540000" y="1553491"/>
                </a:cubicBezTo>
                <a:cubicBezTo>
                  <a:pt x="2579511" y="1674847"/>
                  <a:pt x="2599267" y="1844181"/>
                  <a:pt x="2692400" y="1926025"/>
                </a:cubicBezTo>
                <a:cubicBezTo>
                  <a:pt x="2785533" y="2007869"/>
                  <a:pt x="2954867" y="2044558"/>
                  <a:pt x="3098800" y="2044558"/>
                </a:cubicBezTo>
                <a:cubicBezTo>
                  <a:pt x="3242733" y="2044558"/>
                  <a:pt x="3445933" y="1982470"/>
                  <a:pt x="3556000" y="1926025"/>
                </a:cubicBezTo>
                <a:cubicBezTo>
                  <a:pt x="3666067" y="1869580"/>
                  <a:pt x="3702756" y="1759513"/>
                  <a:pt x="3759200" y="1705891"/>
                </a:cubicBezTo>
                <a:cubicBezTo>
                  <a:pt x="3815645" y="1652269"/>
                  <a:pt x="3841045" y="1674846"/>
                  <a:pt x="3894667" y="1604291"/>
                </a:cubicBezTo>
                <a:cubicBezTo>
                  <a:pt x="3948289" y="1533736"/>
                  <a:pt x="4041423" y="1355936"/>
                  <a:pt x="4080934" y="1282558"/>
                </a:cubicBezTo>
                <a:cubicBezTo>
                  <a:pt x="4120445" y="1209180"/>
                  <a:pt x="4097867" y="1206358"/>
                  <a:pt x="4131734" y="1164025"/>
                </a:cubicBezTo>
                <a:cubicBezTo>
                  <a:pt x="4165601" y="1121692"/>
                  <a:pt x="4253090" y="1068069"/>
                  <a:pt x="4284134" y="1028558"/>
                </a:cubicBezTo>
                <a:cubicBezTo>
                  <a:pt x="4315178" y="989047"/>
                  <a:pt x="4281311" y="989047"/>
                  <a:pt x="4318000" y="926958"/>
                </a:cubicBezTo>
                <a:cubicBezTo>
                  <a:pt x="4354689" y="864869"/>
                  <a:pt x="4461934" y="704003"/>
                  <a:pt x="4504267" y="656025"/>
                </a:cubicBezTo>
                <a:cubicBezTo>
                  <a:pt x="4546600" y="608047"/>
                  <a:pt x="4532489" y="647558"/>
                  <a:pt x="4572000" y="639091"/>
                </a:cubicBezTo>
                <a:cubicBezTo>
                  <a:pt x="4611511" y="630624"/>
                  <a:pt x="4667956" y="591114"/>
                  <a:pt x="4741334" y="605225"/>
                </a:cubicBezTo>
                <a:cubicBezTo>
                  <a:pt x="4814712" y="619336"/>
                  <a:pt x="4938889" y="658847"/>
                  <a:pt x="5012267" y="723758"/>
                </a:cubicBezTo>
                <a:cubicBezTo>
                  <a:pt x="5085645" y="788669"/>
                  <a:pt x="5130800" y="918491"/>
                  <a:pt x="5181600" y="994691"/>
                </a:cubicBezTo>
                <a:cubicBezTo>
                  <a:pt x="5232400" y="1070891"/>
                  <a:pt x="5280378" y="1113225"/>
                  <a:pt x="5317067" y="1180958"/>
                </a:cubicBezTo>
                <a:cubicBezTo>
                  <a:pt x="5353756" y="1248691"/>
                  <a:pt x="5348112" y="1330535"/>
                  <a:pt x="5401734" y="1401091"/>
                </a:cubicBezTo>
                <a:cubicBezTo>
                  <a:pt x="5455356" y="1471647"/>
                  <a:pt x="5568244" y="1536558"/>
                  <a:pt x="5638800" y="1604291"/>
                </a:cubicBezTo>
                <a:cubicBezTo>
                  <a:pt x="5709356" y="1672024"/>
                  <a:pt x="5751689" y="1756691"/>
                  <a:pt x="5825067" y="1807491"/>
                </a:cubicBezTo>
                <a:cubicBezTo>
                  <a:pt x="5898445" y="1858291"/>
                  <a:pt x="6079067" y="1909091"/>
                  <a:pt x="6079067" y="1909091"/>
                </a:cubicBezTo>
                <a:lnTo>
                  <a:pt x="6366934" y="2027625"/>
                </a:lnTo>
                <a:cubicBezTo>
                  <a:pt x="6440312" y="2055847"/>
                  <a:pt x="6477001" y="2069958"/>
                  <a:pt x="6519334" y="2078425"/>
                </a:cubicBezTo>
                <a:cubicBezTo>
                  <a:pt x="6561667" y="2086892"/>
                  <a:pt x="6609645" y="2081247"/>
                  <a:pt x="6620934" y="2078425"/>
                </a:cubicBezTo>
                <a:cubicBezTo>
                  <a:pt x="6632223" y="2075603"/>
                  <a:pt x="6595534" y="2064313"/>
                  <a:pt x="6587067" y="2061491"/>
                </a:cubicBezTo>
                <a:cubicBezTo>
                  <a:pt x="6578600" y="2058669"/>
                  <a:pt x="6574367" y="2060080"/>
                  <a:pt x="6570134" y="2061491"/>
                </a:cubicBezTo>
              </a:path>
            </a:pathLst>
          </a:custGeom>
          <a:ln w="349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33400" y="1577975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You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re standing at point x, and your goal is to climb the highest mountain.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Arial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Two possible steps: down the hill or up the hill. The greedy step is to walk up hill. But that is a local optimum choice, not a global one. Greediness fails in this case.</a:t>
            </a: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4876800" y="4872038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Arial" charset="0"/>
                <a:ea typeface="ヒラギノ角ゴ ProN W3" charset="-128"/>
                <a:sym typeface="Arial" charset="0"/>
              </a:rPr>
              <a:t>x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799E09-6717-404A-8D06-8343B489C9CE}"/>
              </a:ext>
            </a:extLst>
          </p:cNvPr>
          <p:cNvSpPr/>
          <p:nvPr/>
        </p:nvSpPr>
        <p:spPr bwMode="auto">
          <a:xfrm>
            <a:off x="4648200" y="4756150"/>
            <a:ext cx="955675" cy="88265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31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9ABF5E4-F1C0-8C46-B954-D970DFD5C86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Greedy algorithm —doesn</a:t>
            </a:r>
            <a:r>
              <a:rPr lang="en-US" altLang="en-US" sz="3200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3200">
                <a:solidFill>
                  <a:srgbClr val="800000"/>
                </a:solidFill>
                <a:latin typeface="Tw Cen MT" charset="0"/>
              </a:rPr>
              <a:t>t always work!</a:t>
            </a:r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533400" y="1600200"/>
            <a:ext cx="8382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indent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greedy algorithm follows the heuristic of making a locally optimal choice at each stage, with the hope of finding a global optimum. </a:t>
            </a:r>
            <a:r>
              <a:rPr lang="en-US" altLang="x-none" sz="2400">
                <a:solidFill>
                  <a:srgbClr val="FF0000"/>
                </a:solidFill>
              </a:rPr>
              <a:t>Doesn</a:t>
            </a:r>
            <a:r>
              <a:rPr lang="en-US" altLang="en-US" sz="2400">
                <a:solidFill>
                  <a:srgbClr val="FF0000"/>
                </a:solidFill>
              </a:rPr>
              <a:t>’</a:t>
            </a:r>
            <a:r>
              <a:rPr lang="en-US" altLang="x-none" sz="2400">
                <a:solidFill>
                  <a:srgbClr val="FF0000"/>
                </a:solidFill>
              </a:rPr>
              <a:t>t always work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457200" y="3482975"/>
            <a:ext cx="838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Example. Make change using the fewest number of coins.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Coins have these values: </a:t>
            </a: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7, 5, 1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ヒラギノ角ゴ ProN W3" charset="-128"/>
                <a:sym typeface="Arial" charset="0"/>
              </a:rPr>
              <a:t>Greedy: At each step, choose the largest possible coin</a:t>
            </a: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  <a:latin typeface="Times New Roman" charset="0"/>
              <a:ea typeface="ヒラギノ角ゴ ProN W3" charset="-128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Consider making change for 10.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The greedy choice would choose: </a:t>
            </a: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7, 1, 1, 1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But </a:t>
            </a: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ヒラギノ角ゴ ProN W3" charset="-128"/>
                <a:sym typeface="Arial" charset="0"/>
              </a:rPr>
              <a:t>5, 5 </a:t>
            </a:r>
            <a:r>
              <a:rPr lang="en-US" altLang="x-none" sz="2400">
                <a:solidFill>
                  <a:srgbClr val="000000"/>
                </a:solidFill>
                <a:latin typeface="Times New Roman" charset="0"/>
                <a:ea typeface="ヒラギノ角ゴ ProN W3" charset="-128"/>
                <a:sym typeface="Arial" charset="0"/>
              </a:rPr>
              <a:t>is only 2 coins.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781800" cy="533400"/>
          </a:xfrm>
        </p:spPr>
        <p:txBody>
          <a:bodyPr rIns="132080"/>
          <a:lstStyle/>
          <a:p>
            <a:pPr eaLnBrk="1" hangingPunct="1"/>
            <a:r>
              <a:rPr lang="en-US" altLang="x-none" sz="3600" b="1" dirty="0">
                <a:solidFill>
                  <a:srgbClr val="800000"/>
                </a:solidFill>
                <a:latin typeface="Tw Cen MT" charset="0"/>
              </a:rPr>
              <a:t>About A6, Prelim 2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38200" y="14478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dirty="0"/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>
                <a:solidFill>
                  <a:srgbClr val="C00000"/>
                </a:solidFill>
              </a:rPr>
              <a:t>Prelim 2: Thursday, 23 April.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>
                <a:solidFill>
                  <a:srgbClr val="C00000"/>
                </a:solidFill>
              </a:rPr>
              <a:t>Visit exams page of course website and read carefully to find out when you take it (5:30 or 7:30) and what to do if you have a conflict.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b="1" dirty="0">
                <a:solidFill>
                  <a:srgbClr val="0070C0"/>
                </a:solidFill>
              </a:rPr>
              <a:t>Time assignments the opposite of Prelim 1! </a:t>
            </a:r>
            <a:endParaRPr lang="en-US" altLang="x-none" sz="2400" dirty="0">
              <a:solidFill>
                <a:srgbClr val="C0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b="1" dirty="0">
                <a:solidFill>
                  <a:srgbClr val="FF0000"/>
                </a:solidFill>
              </a:rPr>
              <a:t>Time assignments the opposite of Prelim 1! </a:t>
            </a:r>
            <a:endParaRPr lang="en-US" altLang="x-none" sz="2400" dirty="0">
              <a:solidFill>
                <a:srgbClr val="C0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b="1" dirty="0"/>
              <a:t>Time assignments the opposite of Prelim 1! </a:t>
            </a:r>
            <a:endParaRPr lang="en-US" altLang="x-none" sz="2400" dirty="0">
              <a:solidFill>
                <a:srgbClr val="C0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b="1" dirty="0">
                <a:solidFill>
                  <a:srgbClr val="C00000"/>
                </a:solidFill>
              </a:rPr>
              <a:t>Time assignments the </a:t>
            </a:r>
            <a:r>
              <a:rPr lang="en-US" altLang="x-none" sz="2400" b="1">
                <a:solidFill>
                  <a:srgbClr val="C00000"/>
                </a:solidFill>
              </a:rPr>
              <a:t>opposite of Prelim </a:t>
            </a:r>
            <a:r>
              <a:rPr lang="en-US" altLang="x-none" sz="2400" b="1" dirty="0">
                <a:solidFill>
                  <a:srgbClr val="C00000"/>
                </a:solidFill>
              </a:rPr>
              <a:t>1! 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C0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b="1" dirty="0">
                <a:solidFill>
                  <a:srgbClr val="0070C0"/>
                </a:solidFill>
              </a:rPr>
              <a:t>HEY, SIGN UP FOR LUNCH. LOTS OF OPENINGS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/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x-none" sz="2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4770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Finding a minimal spanning tree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990600" y="1066800"/>
            <a:ext cx="7162800" cy="830263"/>
          </a:xfrm>
          <a:prstGeom prst="rect">
            <a:avLst/>
          </a:prstGeom>
          <a:solidFill>
            <a:srgbClr val="FFFDE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Suppose edges have &gt; 0 weights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Minimal spanning tree</a:t>
            </a:r>
            <a:r>
              <a:rPr lang="en-US" altLang="x-none" sz="2400">
                <a:solidFill>
                  <a:srgbClr val="800000"/>
                </a:solidFill>
              </a:rPr>
              <a:t>: sum of weights is a minimum</a:t>
            </a:r>
          </a:p>
        </p:txBody>
      </p:sp>
      <p:sp>
        <p:nvSpPr>
          <p:cNvPr id="37891" name="TextBox 1"/>
          <p:cNvSpPr txBox="1">
            <a:spLocks noChangeArrowheads="1"/>
          </p:cNvSpPr>
          <p:nvPr/>
        </p:nvSpPr>
        <p:spPr bwMode="auto">
          <a:xfrm>
            <a:off x="457200" y="21336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800000"/>
                </a:solidFill>
              </a:rPr>
              <a:t>We show two greedy algorithms for finding a minimal spanning tree. They are abstract, at a </a:t>
            </a:r>
            <a:r>
              <a:rPr lang="en-US" altLang="x-none" sz="2400">
                <a:solidFill>
                  <a:srgbClr val="800000"/>
                </a:solidFill>
              </a:rPr>
              <a:t>high level.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800000"/>
                </a:solidFill>
              </a:rPr>
              <a:t>They are versions of the basic additive method we have already seen</a:t>
            </a:r>
            <a:r>
              <a:rPr lang="en-US" altLang="x-none" sz="2400" dirty="0">
                <a:solidFill>
                  <a:srgbClr val="FF0000"/>
                </a:solidFill>
              </a:rPr>
              <a:t>: at each step add an edge that does not create a cycle</a:t>
            </a:r>
            <a:r>
              <a:rPr lang="en-US" altLang="x-none" sz="2400" dirty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647700" y="4419600"/>
            <a:ext cx="7848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Kruskal: add an edge with minimum weight. Can have a forest of trees.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Prim (JPD): add an edge with minimum weight but so that the added edges (and the nodes at their ends) form </a:t>
            </a:r>
            <a:r>
              <a:rPr lang="en-US" altLang="x-none" sz="2400" i="1">
                <a:solidFill>
                  <a:srgbClr val="800000"/>
                </a:solidFill>
              </a:rPr>
              <a:t>one</a:t>
            </a:r>
            <a:r>
              <a:rPr lang="en-US" altLang="x-none" sz="2400">
                <a:solidFill>
                  <a:srgbClr val="800000"/>
                </a:solidFill>
              </a:rPr>
              <a:t> tree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586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At each step, add an edge (that does not form a cycle) with minimum weight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38916" name="Group 1"/>
          <p:cNvGrpSpPr>
            <a:grpSpLocks/>
          </p:cNvGrpSpPr>
          <p:nvPr/>
        </p:nvGrpSpPr>
        <p:grpSpPr bwMode="auto">
          <a:xfrm>
            <a:off x="1600200" y="2362196"/>
            <a:ext cx="1981200" cy="1905002"/>
            <a:chOff x="762000" y="2738438"/>
            <a:chExt cx="1981200" cy="1905342"/>
          </a:xfrm>
        </p:grpSpPr>
        <p:grpSp>
          <p:nvGrpSpPr>
            <p:cNvPr id="38999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9006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7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8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09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0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1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2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3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4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5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016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000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9001" name="TextBox 26"/>
            <p:cNvSpPr txBox="1">
              <a:spLocks noChangeArrowheads="1"/>
            </p:cNvSpPr>
            <p:nvPr/>
          </p:nvSpPr>
          <p:spPr bwMode="auto">
            <a:xfrm>
              <a:off x="1600200" y="418181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9002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9003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9004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9005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221773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2</a:t>
            </a:r>
          </a:p>
        </p:txBody>
      </p:sp>
      <p:grpSp>
        <p:nvGrpSpPr>
          <p:cNvPr id="57" name="Group 1"/>
          <p:cNvGrpSpPr>
            <a:grpSpLocks/>
          </p:cNvGrpSpPr>
          <p:nvPr/>
        </p:nvGrpSpPr>
        <p:grpSpPr bwMode="auto">
          <a:xfrm>
            <a:off x="5029200" y="2354263"/>
            <a:ext cx="1981200" cy="1836738"/>
            <a:chOff x="762000" y="2738438"/>
            <a:chExt cx="1981200" cy="1835199"/>
          </a:xfrm>
        </p:grpSpPr>
        <p:grpSp>
          <p:nvGrpSpPr>
            <p:cNvPr id="38981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88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9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0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1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2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3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4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95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6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7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98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82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83" name="TextBox 26"/>
            <p:cNvSpPr txBox="1">
              <a:spLocks noChangeArrowheads="1"/>
            </p:cNvSpPr>
            <p:nvPr/>
          </p:nvSpPr>
          <p:spPr bwMode="auto">
            <a:xfrm>
              <a:off x="1676400" y="4111675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84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85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86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87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162800" y="24384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3</a:t>
            </a:r>
          </a:p>
        </p:txBody>
      </p:sp>
      <p:grpSp>
        <p:nvGrpSpPr>
          <p:cNvPr id="79" name="Group 1"/>
          <p:cNvGrpSpPr>
            <a:grpSpLocks/>
          </p:cNvGrpSpPr>
          <p:nvPr/>
        </p:nvGrpSpPr>
        <p:grpSpPr bwMode="auto">
          <a:xfrm>
            <a:off x="1295400" y="4457697"/>
            <a:ext cx="1981200" cy="1790701"/>
            <a:chOff x="762000" y="2738438"/>
            <a:chExt cx="1981200" cy="1791020"/>
          </a:xfrm>
        </p:grpSpPr>
        <p:grpSp>
          <p:nvGrpSpPr>
            <p:cNvPr id="38963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70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1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2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3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4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5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6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7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8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79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80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64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65" name="TextBox 26"/>
            <p:cNvSpPr txBox="1">
              <a:spLocks noChangeArrowheads="1"/>
            </p:cNvSpPr>
            <p:nvPr/>
          </p:nvSpPr>
          <p:spPr bwMode="auto">
            <a:xfrm>
              <a:off x="1676400" y="4067496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66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67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68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69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57200" y="42672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One of the 4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99" name="Group 1"/>
          <p:cNvGrpSpPr>
            <a:grpSpLocks/>
          </p:cNvGrpSpPr>
          <p:nvPr/>
        </p:nvGrpSpPr>
        <p:grpSpPr bwMode="auto">
          <a:xfrm>
            <a:off x="3733800" y="4419598"/>
            <a:ext cx="1981200" cy="1752600"/>
            <a:chOff x="762000" y="2738438"/>
            <a:chExt cx="1981200" cy="1752912"/>
          </a:xfrm>
        </p:grpSpPr>
        <p:grpSp>
          <p:nvGrpSpPr>
            <p:cNvPr id="38945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52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3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4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5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6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57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58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59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0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1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62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46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47" name="TextBox 26"/>
            <p:cNvSpPr txBox="1">
              <a:spLocks noChangeArrowheads="1"/>
            </p:cNvSpPr>
            <p:nvPr/>
          </p:nvSpPr>
          <p:spPr bwMode="auto">
            <a:xfrm>
              <a:off x="1676400" y="402938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48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49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50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51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276600" y="434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The 5</a:t>
            </a:r>
          </a:p>
        </p:txBody>
      </p:sp>
      <p:grpSp>
        <p:nvGrpSpPr>
          <p:cNvPr id="119" name="Group 1"/>
          <p:cNvGrpSpPr>
            <a:grpSpLocks/>
          </p:cNvGrpSpPr>
          <p:nvPr/>
        </p:nvGrpSpPr>
        <p:grpSpPr bwMode="auto">
          <a:xfrm>
            <a:off x="6172200" y="4419597"/>
            <a:ext cx="1981200" cy="1828801"/>
            <a:chOff x="762000" y="2738438"/>
            <a:chExt cx="1981200" cy="1829127"/>
          </a:xfrm>
        </p:grpSpPr>
        <p:grpSp>
          <p:nvGrpSpPr>
            <p:cNvPr id="38927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38934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5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6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7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38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39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0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41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2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3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8944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8928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8929" name="TextBox 26"/>
            <p:cNvSpPr txBox="1">
              <a:spLocks noChangeArrowheads="1"/>
            </p:cNvSpPr>
            <p:nvPr/>
          </p:nvSpPr>
          <p:spPr bwMode="auto">
            <a:xfrm>
              <a:off x="1600200" y="4105603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8930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8931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8932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8933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38925" name="Rectangle 54"/>
          <p:cNvSpPr txBox="1">
            <a:spLocks noChangeArrowheads="1"/>
          </p:cNvSpPr>
          <p:nvPr/>
        </p:nvSpPr>
        <p:spPr bwMode="auto">
          <a:xfrm>
            <a:off x="381000" y="381000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MST using Kruskal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s algorithm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8926" name="TextBox 2"/>
          <p:cNvSpPr txBox="1">
            <a:spLocks noChangeArrowheads="1"/>
          </p:cNvSpPr>
          <p:nvPr/>
        </p:nvSpPr>
        <p:spPr bwMode="auto">
          <a:xfrm>
            <a:off x="838200" y="6172200"/>
            <a:ext cx="516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Red edges need not form tree (until end)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8" grpId="0"/>
      <p:bldP spid="98" grpId="0"/>
      <p:bldP spid="1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477000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9938" name="Rectangle 55"/>
          <p:cNvSpPr>
            <a:spLocks/>
          </p:cNvSpPr>
          <p:nvPr/>
        </p:nvSpPr>
        <p:spPr bwMode="auto">
          <a:xfrm>
            <a:off x="6324600" y="6858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381000" y="1143000"/>
            <a:ext cx="7315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Start with the all the nodes and no edges, so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there is a forest of trees, each of which is a</a:t>
            </a:r>
            <a:br>
              <a:rPr lang="en-US" altLang="x-none" sz="2400">
                <a:solidFill>
                  <a:srgbClr val="000000"/>
                </a:solidFill>
              </a:rPr>
            </a:br>
            <a:r>
              <a:rPr lang="en-US" altLang="x-none" sz="2400">
                <a:solidFill>
                  <a:srgbClr val="000000"/>
                </a:solidFill>
              </a:rPr>
              <a:t>single node (a leaf).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66FF"/>
                </a:solidFill>
              </a:rPr>
              <a:t>At each step, add an edge (that does not form a cycle) with minimum weight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sp>
        <p:nvSpPr>
          <p:cNvPr id="39940" name="TextBox 1"/>
          <p:cNvSpPr txBox="1">
            <a:spLocks noChangeArrowheads="1"/>
          </p:cNvSpPr>
          <p:nvPr/>
        </p:nvSpPr>
        <p:spPr bwMode="auto">
          <a:xfrm>
            <a:off x="381000" y="3581400"/>
            <a:ext cx="7543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We do not look more closely at how best to implement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algorithm —which data structures can be used to get a really efficient algorithm.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Leave that for later courses, or you can look them up online </a:t>
            </a:r>
            <a:r>
              <a:rPr lang="en-US" altLang="x-none" sz="2400">
                <a:solidFill>
                  <a:srgbClr val="FF0000"/>
                </a:solidFill>
              </a:rPr>
              <a:t>yourself.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We now investigate Prim</a:t>
            </a:r>
            <a:r>
              <a:rPr lang="en-US" altLang="en-US" sz="2400">
                <a:solidFill>
                  <a:srgbClr val="FF0000"/>
                </a:solidFill>
              </a:rPr>
              <a:t>’</a:t>
            </a:r>
            <a:r>
              <a:rPr lang="en-US" altLang="x-none" sz="2400">
                <a:solidFill>
                  <a:srgbClr val="FF0000"/>
                </a:solidFill>
              </a:rPr>
              <a:t>s algorithm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066800"/>
          </a:xfrm>
        </p:spPr>
        <p:txBody>
          <a:bodyPr rIns="132080"/>
          <a:lstStyle/>
          <a:p>
            <a:pPr marL="0" indent="0" eaLnBrk="1" hangingPunct="1"/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MST using </a:t>
            </a: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“</a:t>
            </a:r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Prim</a:t>
            </a: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 dirty="0">
                <a:solidFill>
                  <a:srgbClr val="800000"/>
                </a:solidFill>
                <a:latin typeface="Tw Cen MT" charset="0"/>
              </a:rPr>
              <a:t>s algorithm</a:t>
            </a: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”</a:t>
            </a:r>
            <a:b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</a:br>
            <a:r>
              <a:rPr lang="en-US" altLang="en-US" sz="2800" b="1" dirty="0">
                <a:solidFill>
                  <a:srgbClr val="800000"/>
                </a:solidFill>
                <a:latin typeface="Tw Cen MT" charset="0"/>
              </a:rPr>
              <a:t>(should be called “JPD algorithm”)</a:t>
            </a:r>
            <a:endParaRPr lang="en-US" altLang="x-none" sz="2800" b="1" dirty="0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09815" y="4851400"/>
            <a:ext cx="5618163" cy="1397000"/>
            <a:chOff x="1143000" y="2895600"/>
            <a:chExt cx="5618322" cy="1397000"/>
          </a:xfrm>
        </p:grpSpPr>
        <p:pic>
          <p:nvPicPr>
            <p:cNvPr id="4096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895600"/>
              <a:ext cx="4445000" cy="1397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5" name="Rectangle 2"/>
            <p:cNvSpPr>
              <a:spLocks noChangeArrowheads="1"/>
            </p:cNvSpPr>
            <p:nvPr/>
          </p:nvSpPr>
          <p:spPr bwMode="auto">
            <a:xfrm>
              <a:off x="5600700" y="3184604"/>
              <a:ext cx="1160622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/>
              <a:r>
                <a:rPr lang="en-US" altLang="x-none" sz="6600"/>
                <a:t>🙏</a:t>
              </a:r>
            </a:p>
          </p:txBody>
        </p:sp>
      </p:grp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6200" y="1269206"/>
            <a:ext cx="7772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Developed in 1930 by Czech mathematician </a:t>
            </a:r>
            <a:r>
              <a:rPr lang="en-US" altLang="x-none" sz="2400" b="1" dirty="0" err="1">
                <a:solidFill>
                  <a:srgbClr val="000000"/>
                </a:solidFill>
              </a:rPr>
              <a:t>Vojtěch</a:t>
            </a:r>
            <a:r>
              <a:rPr lang="en-US" altLang="x-none" sz="2400" b="1" dirty="0">
                <a:solidFill>
                  <a:srgbClr val="000000"/>
                </a:solidFill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</a:rPr>
              <a:t>Jarník</a:t>
            </a:r>
            <a:r>
              <a:rPr lang="en-US" altLang="x-none" sz="2400" dirty="0">
                <a:solidFill>
                  <a:srgbClr val="000000"/>
                </a:solidFill>
              </a:rPr>
              <a:t>.</a:t>
            </a:r>
            <a:br>
              <a:rPr lang="en-US" altLang="x-none" sz="2400" dirty="0">
                <a:solidFill>
                  <a:srgbClr val="000000"/>
                </a:solidFill>
              </a:rPr>
            </a:br>
            <a:r>
              <a:rPr lang="en-US" altLang="x-none" sz="2400" dirty="0" err="1">
                <a:solidFill>
                  <a:srgbClr val="000000"/>
                </a:solidFill>
              </a:rPr>
              <a:t>Práce</a:t>
            </a: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Moravské</a:t>
            </a: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Přírodovědecké</a:t>
            </a: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Společnosti</a:t>
            </a:r>
            <a:r>
              <a:rPr lang="en-US" altLang="x-none" sz="2400" dirty="0">
                <a:solidFill>
                  <a:srgbClr val="000000"/>
                </a:solidFill>
              </a:rPr>
              <a:t>, 6, 1930, pp. 57–63. (in Czech)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Developed in 1957 by computer scientist </a:t>
            </a:r>
            <a:r>
              <a:rPr lang="en-US" altLang="x-none" sz="2400" b="1" dirty="0">
                <a:solidFill>
                  <a:srgbClr val="000000"/>
                </a:solidFill>
              </a:rPr>
              <a:t>Robert C. Prim</a:t>
            </a:r>
            <a:r>
              <a:rPr lang="en-US" altLang="x-none" sz="2400" dirty="0">
                <a:solidFill>
                  <a:srgbClr val="000000"/>
                </a:solidFill>
              </a:rPr>
              <a:t>.</a:t>
            </a:r>
            <a:br>
              <a:rPr lang="en-US" altLang="x-none" sz="2400" dirty="0">
                <a:solidFill>
                  <a:srgbClr val="000000"/>
                </a:solidFill>
              </a:rPr>
            </a:br>
            <a:r>
              <a:rPr lang="en-US" altLang="x-none" sz="2400" i="1" dirty="0">
                <a:solidFill>
                  <a:srgbClr val="000000"/>
                </a:solidFill>
              </a:rPr>
              <a:t>Bell System Technical Journal</a:t>
            </a:r>
            <a:r>
              <a:rPr lang="en-US" altLang="x-none" sz="2400" dirty="0">
                <a:solidFill>
                  <a:srgbClr val="000000"/>
                </a:solidFill>
              </a:rPr>
              <a:t>, 36 (1957), pp. 1389–1401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 dirty="0">
                <a:solidFill>
                  <a:srgbClr val="000000"/>
                </a:solidFill>
              </a:rPr>
              <a:t>Developed about 1956 by </a:t>
            </a:r>
            <a:r>
              <a:rPr lang="en-US" altLang="x-none" sz="2400" b="1" dirty="0" err="1">
                <a:solidFill>
                  <a:srgbClr val="000000"/>
                </a:solidFill>
              </a:rPr>
              <a:t>Edsger</a:t>
            </a:r>
            <a:r>
              <a:rPr lang="en-US" altLang="x-none" sz="2400" b="1" dirty="0">
                <a:solidFill>
                  <a:srgbClr val="000000"/>
                </a:solidFill>
              </a:rPr>
              <a:t> Dijkstra</a:t>
            </a:r>
            <a:r>
              <a:rPr lang="en-US" altLang="x-none" sz="2400" dirty="0">
                <a:solidFill>
                  <a:srgbClr val="000000"/>
                </a:solidFill>
              </a:rPr>
              <a:t> and published in  in 1959. </a:t>
            </a:r>
            <a:r>
              <a:rPr lang="en-US" altLang="x-none" sz="2400" i="1" dirty="0" err="1">
                <a:solidFill>
                  <a:srgbClr val="000000"/>
                </a:solidFill>
                <a:latin typeface="Times New Roman" charset="0"/>
              </a:rPr>
              <a:t>Numerische</a:t>
            </a:r>
            <a:r>
              <a:rPr lang="en-US" altLang="x-none" sz="2400" i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x-none" sz="2400" i="1" dirty="0" err="1">
                <a:solidFill>
                  <a:srgbClr val="000000"/>
                </a:solidFill>
                <a:latin typeface="Times New Roman" charset="0"/>
              </a:rPr>
              <a:t>Mathematik</a:t>
            </a:r>
            <a:r>
              <a:rPr lang="en-US" altLang="x-none" sz="2400" i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altLang="x-none" sz="2400" dirty="0">
                <a:solidFill>
                  <a:srgbClr val="000000"/>
                </a:solidFill>
                <a:latin typeface="Times New Roman" charset="0"/>
              </a:rPr>
              <a:t>1, 269–271 (1959)</a:t>
            </a:r>
            <a:endParaRPr lang="en-US" altLang="x-none" sz="24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121400"/>
            <a:ext cx="5325806" cy="50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-1219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1986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586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At each step, add an edge (that does not form a cycle) with minimum weight, but keep added edge connected to the start (red) node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1988" name="Group 1"/>
          <p:cNvGrpSpPr>
            <a:grpSpLocks/>
          </p:cNvGrpSpPr>
          <p:nvPr/>
        </p:nvGrpSpPr>
        <p:grpSpPr bwMode="auto">
          <a:xfrm>
            <a:off x="1600200" y="2362200"/>
            <a:ext cx="1981200" cy="1562100"/>
            <a:chOff x="762000" y="2738438"/>
            <a:chExt cx="1981200" cy="1562377"/>
          </a:xfrm>
        </p:grpSpPr>
        <p:grpSp>
          <p:nvGrpSpPr>
            <p:cNvPr id="42070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77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8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79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0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1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2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3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84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5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6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87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71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72" name="TextBox 26"/>
            <p:cNvSpPr txBox="1">
              <a:spLocks noChangeArrowheads="1"/>
            </p:cNvSpPr>
            <p:nvPr/>
          </p:nvSpPr>
          <p:spPr bwMode="auto">
            <a:xfrm>
              <a:off x="1871663" y="37290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73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74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75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76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221773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3</a:t>
            </a:r>
          </a:p>
        </p:txBody>
      </p:sp>
      <p:grpSp>
        <p:nvGrpSpPr>
          <p:cNvPr id="57" name="Group 1"/>
          <p:cNvGrpSpPr>
            <a:grpSpLocks/>
          </p:cNvGrpSpPr>
          <p:nvPr/>
        </p:nvGrpSpPr>
        <p:grpSpPr bwMode="auto">
          <a:xfrm>
            <a:off x="5029200" y="2354263"/>
            <a:ext cx="1981200" cy="1563687"/>
            <a:chOff x="762000" y="2738438"/>
            <a:chExt cx="1981200" cy="1562377"/>
          </a:xfrm>
        </p:grpSpPr>
        <p:grpSp>
          <p:nvGrpSpPr>
            <p:cNvPr id="42052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59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0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1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2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3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4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5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66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7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8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69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53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54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55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56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57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58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162800" y="24384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edge with weight 5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457200" y="4267200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One of the 4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</a:t>
            </a:r>
          </a:p>
        </p:txBody>
      </p:sp>
      <p:grpSp>
        <p:nvGrpSpPr>
          <p:cNvPr id="99" name="Group 1"/>
          <p:cNvGrpSpPr>
            <a:grpSpLocks/>
          </p:cNvGrpSpPr>
          <p:nvPr/>
        </p:nvGrpSpPr>
        <p:grpSpPr bwMode="auto">
          <a:xfrm>
            <a:off x="3733800" y="4419600"/>
            <a:ext cx="1981200" cy="1562100"/>
            <a:chOff x="762000" y="2738438"/>
            <a:chExt cx="1981200" cy="1562377"/>
          </a:xfrm>
        </p:grpSpPr>
        <p:grpSp>
          <p:nvGrpSpPr>
            <p:cNvPr id="42034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41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2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3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4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5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6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7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48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49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50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51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35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36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37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38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39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40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276600" y="4343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The 2</a:t>
            </a:r>
          </a:p>
        </p:txBody>
      </p:sp>
      <p:grpSp>
        <p:nvGrpSpPr>
          <p:cNvPr id="119" name="Group 1"/>
          <p:cNvGrpSpPr>
            <a:grpSpLocks/>
          </p:cNvGrpSpPr>
          <p:nvPr/>
        </p:nvGrpSpPr>
        <p:grpSpPr bwMode="auto">
          <a:xfrm>
            <a:off x="6172200" y="4419600"/>
            <a:ext cx="1981200" cy="1562100"/>
            <a:chOff x="762000" y="2738438"/>
            <a:chExt cx="1981200" cy="1562377"/>
          </a:xfrm>
        </p:grpSpPr>
        <p:grpSp>
          <p:nvGrpSpPr>
            <p:cNvPr id="42016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23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4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5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6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27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28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29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30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1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2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33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17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18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19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20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21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22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1996" name="Rectangle 54"/>
          <p:cNvSpPr txBox="1">
            <a:spLocks noChangeArrowheads="1"/>
          </p:cNvSpPr>
          <p:nvPr/>
        </p:nvSpPr>
        <p:spPr bwMode="auto">
          <a:xfrm>
            <a:off x="304800" y="228600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50800" tIns="50800" rIns="132080" bIns="50800" anchor="ctr"/>
          <a:lstStyle>
            <a:lvl1pPr marL="39688" indent="-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Prim</a:t>
            </a:r>
            <a:r>
              <a:rPr lang="en-US" altLang="en-US" sz="2800" b="1">
                <a:solidFill>
                  <a:srgbClr val="800000"/>
                </a:solidFill>
                <a:latin typeface="Tw Cen MT" charset="0"/>
              </a:rPr>
              <a:t>’</a:t>
            </a:r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s algorithm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grpSp>
        <p:nvGrpSpPr>
          <p:cNvPr id="105" name="Group 1"/>
          <p:cNvGrpSpPr>
            <a:grpSpLocks/>
          </p:cNvGrpSpPr>
          <p:nvPr/>
        </p:nvGrpSpPr>
        <p:grpSpPr bwMode="auto">
          <a:xfrm>
            <a:off x="1295400" y="4379913"/>
            <a:ext cx="1981200" cy="1563687"/>
            <a:chOff x="762000" y="2738438"/>
            <a:chExt cx="1981200" cy="1562377"/>
          </a:xfrm>
        </p:grpSpPr>
        <p:grpSp>
          <p:nvGrpSpPr>
            <p:cNvPr id="41998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42005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6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7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8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09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0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1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2" name="AutoShape 31"/>
              <p:cNvSpPr>
                <a:spLocks/>
              </p:cNvSpPr>
              <p:nvPr/>
            </p:nvSpPr>
            <p:spPr bwMode="auto">
              <a:xfrm>
                <a:off x="1090" y="2"/>
                <a:ext cx="214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3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4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5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1999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000" name="TextBox 26"/>
            <p:cNvSpPr txBox="1">
              <a:spLocks noChangeArrowheads="1"/>
            </p:cNvSpPr>
            <p:nvPr/>
          </p:nvSpPr>
          <p:spPr bwMode="auto">
            <a:xfrm>
              <a:off x="1795463" y="3736241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001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2002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2003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2004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8" grpId="0"/>
      <p:bldP spid="98" grpId="0"/>
      <p:bldP spid="1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3010" name="TextBox 3"/>
          <p:cNvSpPr txBox="1">
            <a:spLocks noChangeArrowheads="1"/>
          </p:cNvSpPr>
          <p:nvPr/>
        </p:nvSpPr>
        <p:spPr bwMode="auto">
          <a:xfrm>
            <a:off x="228600" y="3219450"/>
            <a:ext cx="3624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1) Kruskal chooses (3, 4)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3011" name="Group 1"/>
          <p:cNvGrpSpPr>
            <a:grpSpLocks/>
          </p:cNvGrpSpPr>
          <p:nvPr/>
        </p:nvGrpSpPr>
        <p:grpSpPr bwMode="auto">
          <a:xfrm>
            <a:off x="762000" y="4030663"/>
            <a:ext cx="2090738" cy="2522537"/>
            <a:chOff x="762000" y="2278856"/>
            <a:chExt cx="2090738" cy="2521744"/>
          </a:xfrm>
        </p:grpSpPr>
        <p:grpSp>
          <p:nvGrpSpPr>
            <p:cNvPr id="43040" name="Group 2"/>
            <p:cNvGrpSpPr>
              <a:grpSpLocks/>
            </p:cNvGrpSpPr>
            <p:nvPr/>
          </p:nvGrpSpPr>
          <p:grpSpPr bwMode="auto">
            <a:xfrm>
              <a:off x="762000" y="2278856"/>
              <a:ext cx="2090738" cy="2290762"/>
              <a:chOff x="304800" y="4191109"/>
              <a:chExt cx="2091154" cy="2290356"/>
            </a:xfrm>
          </p:grpSpPr>
          <p:grpSp>
            <p:nvGrpSpPr>
              <p:cNvPr id="43047" name="Group 3"/>
              <p:cNvGrpSpPr>
                <a:grpSpLocks/>
              </p:cNvGrpSpPr>
              <p:nvPr/>
            </p:nvGrpSpPr>
            <p:grpSpPr bwMode="auto">
              <a:xfrm>
                <a:off x="609600" y="4541838"/>
                <a:ext cx="1409701" cy="1816100"/>
                <a:chOff x="466" y="-307"/>
                <a:chExt cx="888" cy="1144"/>
              </a:xfrm>
            </p:grpSpPr>
            <p:sp>
              <p:nvSpPr>
                <p:cNvPr id="43053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4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5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6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57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58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59" name="Oval 28"/>
                <p:cNvSpPr>
                  <a:spLocks/>
                </p:cNvSpPr>
                <p:nvPr/>
              </p:nvSpPr>
              <p:spPr bwMode="auto">
                <a:xfrm>
                  <a:off x="994" y="-307"/>
                  <a:ext cx="115" cy="115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60" name="AutoShape 31"/>
                <p:cNvSpPr>
                  <a:spLocks/>
                </p:cNvSpPr>
                <p:nvPr/>
              </p:nvSpPr>
              <p:spPr bwMode="auto">
                <a:xfrm>
                  <a:off x="1090" y="-192"/>
                  <a:ext cx="214" cy="4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1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-192"/>
                  <a:ext cx="370" cy="48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2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3063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3048" name="TextBox 1"/>
              <p:cNvSpPr txBox="1">
                <a:spLocks noChangeArrowheads="1"/>
              </p:cNvSpPr>
              <p:nvPr/>
            </p:nvSpPr>
            <p:spPr bwMode="auto">
              <a:xfrm>
                <a:off x="1185690" y="419110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43049" name="TextBox 19"/>
              <p:cNvSpPr txBox="1">
                <a:spLocks noChangeArrowheads="1"/>
              </p:cNvSpPr>
              <p:nvPr/>
            </p:nvSpPr>
            <p:spPr bwMode="auto">
              <a:xfrm>
                <a:off x="533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3050" name="TextBox 20"/>
              <p:cNvSpPr txBox="1">
                <a:spLocks noChangeArrowheads="1"/>
              </p:cNvSpPr>
              <p:nvPr/>
            </p:nvSpPr>
            <p:spPr bwMode="auto">
              <a:xfrm>
                <a:off x="2057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3051" name="TextBox 21"/>
              <p:cNvSpPr txBox="1">
                <a:spLocks noChangeArrowheads="1"/>
              </p:cNvSpPr>
              <p:nvPr/>
            </p:nvSpPr>
            <p:spPr bwMode="auto">
              <a:xfrm>
                <a:off x="304800" y="59436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3052" name="TextBox 22"/>
              <p:cNvSpPr txBox="1">
                <a:spLocks noChangeArrowheads="1"/>
              </p:cNvSpPr>
              <p:nvPr/>
            </p:nvSpPr>
            <p:spPr bwMode="auto">
              <a:xfrm>
                <a:off x="1905000" y="60198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3041" name="TextBox 1"/>
            <p:cNvSpPr txBox="1">
              <a:spLocks noChangeArrowheads="1"/>
            </p:cNvSpPr>
            <p:nvPr/>
          </p:nvSpPr>
          <p:spPr bwMode="auto">
            <a:xfrm>
              <a:off x="1295400" y="25908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3042" name="TextBox 26"/>
            <p:cNvSpPr txBox="1">
              <a:spLocks noChangeArrowheads="1"/>
            </p:cNvSpPr>
            <p:nvPr/>
          </p:nvSpPr>
          <p:spPr bwMode="auto">
            <a:xfrm>
              <a:off x="1566863" y="43386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043" name="TextBox 28"/>
            <p:cNvSpPr txBox="1">
              <a:spLocks noChangeArrowheads="1"/>
            </p:cNvSpPr>
            <p:nvPr/>
          </p:nvSpPr>
          <p:spPr bwMode="auto">
            <a:xfrm>
              <a:off x="2328863" y="25908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3044" name="TextBox 30"/>
            <p:cNvSpPr txBox="1">
              <a:spLocks noChangeArrowheads="1"/>
            </p:cNvSpPr>
            <p:nvPr/>
          </p:nvSpPr>
          <p:spPr bwMode="auto">
            <a:xfrm>
              <a:off x="2405063" y="35814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3045" name="TextBox 31"/>
            <p:cNvSpPr txBox="1">
              <a:spLocks noChangeArrowheads="1"/>
            </p:cNvSpPr>
            <p:nvPr/>
          </p:nvSpPr>
          <p:spPr bwMode="auto">
            <a:xfrm>
              <a:off x="762000" y="3579018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3046" name="TextBox 32"/>
            <p:cNvSpPr txBox="1">
              <a:spLocks noChangeArrowheads="1"/>
            </p:cNvSpPr>
            <p:nvPr/>
          </p:nvSpPr>
          <p:spPr bwMode="auto">
            <a:xfrm>
              <a:off x="1676400" y="32766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3012" name="Group 2"/>
          <p:cNvGrpSpPr>
            <a:grpSpLocks/>
          </p:cNvGrpSpPr>
          <p:nvPr/>
        </p:nvGrpSpPr>
        <p:grpSpPr bwMode="auto">
          <a:xfrm>
            <a:off x="4843463" y="3957638"/>
            <a:ext cx="2090737" cy="2290762"/>
            <a:chOff x="304800" y="4191109"/>
            <a:chExt cx="2091154" cy="2290356"/>
          </a:xfrm>
        </p:grpSpPr>
        <p:grpSp>
          <p:nvGrpSpPr>
            <p:cNvPr id="43023" name="Group 3"/>
            <p:cNvGrpSpPr>
              <a:grpSpLocks/>
            </p:cNvGrpSpPr>
            <p:nvPr/>
          </p:nvGrpSpPr>
          <p:grpSpPr bwMode="auto">
            <a:xfrm>
              <a:off x="609600" y="4541838"/>
              <a:ext cx="1409701" cy="1816100"/>
              <a:chOff x="466" y="-307"/>
              <a:chExt cx="888" cy="1144"/>
            </a:xfrm>
          </p:grpSpPr>
          <p:sp>
            <p:nvSpPr>
              <p:cNvPr id="43029" name="Oval 4"/>
              <p:cNvSpPr>
                <a:spLocks/>
              </p:cNvSpPr>
              <p:nvPr/>
            </p:nvSpPr>
            <p:spPr bwMode="auto">
              <a:xfrm>
                <a:off x="575" y="283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0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1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4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55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5" name="Oval 28"/>
              <p:cNvSpPr>
                <a:spLocks/>
              </p:cNvSpPr>
              <p:nvPr/>
            </p:nvSpPr>
            <p:spPr bwMode="auto">
              <a:xfrm>
                <a:off x="994" y="-307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6" name="AutoShape 31"/>
              <p:cNvSpPr>
                <a:spLocks/>
              </p:cNvSpPr>
              <p:nvPr/>
            </p:nvSpPr>
            <p:spPr bwMode="auto">
              <a:xfrm>
                <a:off x="1090" y="-192"/>
                <a:ext cx="214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7" name="AutoShape 35"/>
              <p:cNvSpPr>
                <a:spLocks/>
              </p:cNvSpPr>
              <p:nvPr/>
            </p:nvSpPr>
            <p:spPr bwMode="auto">
              <a:xfrm rot="10800000" flipH="1">
                <a:off x="624" y="-192"/>
                <a:ext cx="370" cy="4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412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8" name="AutoShape 36"/>
              <p:cNvSpPr>
                <a:spLocks/>
              </p:cNvSpPr>
              <p:nvPr/>
            </p:nvSpPr>
            <p:spPr bwMode="auto">
              <a:xfrm rot="10800000" flipH="1">
                <a:off x="515" y="291"/>
                <a:ext cx="788" cy="49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039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3024" name="TextBox 1"/>
            <p:cNvSpPr txBox="1">
              <a:spLocks noChangeArrowheads="1"/>
            </p:cNvSpPr>
            <p:nvPr/>
          </p:nvSpPr>
          <p:spPr bwMode="auto">
            <a:xfrm>
              <a:off x="1185690" y="4191109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3025" name="TextBox 19"/>
            <p:cNvSpPr txBox="1">
              <a:spLocks noChangeArrowheads="1"/>
            </p:cNvSpPr>
            <p:nvPr/>
          </p:nvSpPr>
          <p:spPr bwMode="auto">
            <a:xfrm>
              <a:off x="533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3026" name="TextBox 20"/>
            <p:cNvSpPr txBox="1">
              <a:spLocks noChangeArrowheads="1"/>
            </p:cNvSpPr>
            <p:nvPr/>
          </p:nvSpPr>
          <p:spPr bwMode="auto">
            <a:xfrm>
              <a:off x="2057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3027" name="TextBox 21"/>
            <p:cNvSpPr txBox="1">
              <a:spLocks noChangeArrowheads="1"/>
            </p:cNvSpPr>
            <p:nvPr/>
          </p:nvSpPr>
          <p:spPr bwMode="auto">
            <a:xfrm>
              <a:off x="304800" y="59436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3028" name="TextBox 22"/>
            <p:cNvSpPr txBox="1">
              <a:spLocks noChangeArrowheads="1"/>
            </p:cNvSpPr>
            <p:nvPr/>
          </p:nvSpPr>
          <p:spPr bwMode="auto">
            <a:xfrm>
              <a:off x="1905000" y="60198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3013" name="TextBox 51"/>
          <p:cNvSpPr txBox="1">
            <a:spLocks noChangeArrowheads="1"/>
          </p:cNvSpPr>
          <p:nvPr/>
        </p:nvSpPr>
        <p:spPr bwMode="auto">
          <a:xfrm>
            <a:off x="54102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14" name="TextBox 52"/>
          <p:cNvSpPr txBox="1">
            <a:spLocks noChangeArrowheads="1"/>
          </p:cNvSpPr>
          <p:nvPr/>
        </p:nvSpPr>
        <p:spPr bwMode="auto">
          <a:xfrm>
            <a:off x="5638800" y="6172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15" name="TextBox 53"/>
          <p:cNvSpPr txBox="1">
            <a:spLocks noChangeArrowheads="1"/>
          </p:cNvSpPr>
          <p:nvPr/>
        </p:nvSpPr>
        <p:spPr bwMode="auto">
          <a:xfrm>
            <a:off x="64008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3016" name="TextBox 54"/>
          <p:cNvSpPr txBox="1">
            <a:spLocks noChangeArrowheads="1"/>
          </p:cNvSpPr>
          <p:nvPr/>
        </p:nvSpPr>
        <p:spPr bwMode="auto">
          <a:xfrm>
            <a:off x="6553200" y="5486400"/>
            <a:ext cx="4572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17" name="TextBox 55"/>
          <p:cNvSpPr txBox="1">
            <a:spLocks noChangeArrowheads="1"/>
          </p:cNvSpPr>
          <p:nvPr/>
        </p:nvSpPr>
        <p:spPr bwMode="auto">
          <a:xfrm>
            <a:off x="4876800" y="5410200"/>
            <a:ext cx="3048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3018" name="TextBox 56"/>
          <p:cNvSpPr txBox="1">
            <a:spLocks noChangeArrowheads="1"/>
          </p:cNvSpPr>
          <p:nvPr/>
        </p:nvSpPr>
        <p:spPr bwMode="auto">
          <a:xfrm>
            <a:off x="5867400" y="5029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19" name="TextBox 57"/>
          <p:cNvSpPr txBox="1">
            <a:spLocks noChangeArrowheads="1"/>
          </p:cNvSpPr>
          <p:nvPr/>
        </p:nvSpPr>
        <p:spPr bwMode="auto">
          <a:xfrm>
            <a:off x="4191000" y="31242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2)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 chooses (3, 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/>
              <a:t>Prim requires that the constructed red tree</a:t>
            </a:r>
            <a:br>
              <a:rPr lang="en-US" altLang="x-none"/>
            </a:br>
            <a:r>
              <a:rPr lang="en-US" altLang="x-none"/>
              <a:t>always be connected.</a:t>
            </a:r>
          </a:p>
          <a:p>
            <a:pPr eaLnBrk="1" hangingPunct="1">
              <a:defRPr/>
            </a:pPr>
            <a:r>
              <a:rPr lang="en-US" altLang="x-none"/>
              <a:t>Kruskal doesn</a:t>
            </a:r>
            <a:r>
              <a:rPr lang="en-US" altLang="en-US"/>
              <a:t>’</a:t>
            </a:r>
            <a:r>
              <a:rPr lang="en-US" altLang="x-none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/>
              <a:t>But: Both algorithms find a minimal spanning tree</a:t>
            </a:r>
          </a:p>
        </p:txBody>
      </p:sp>
      <p:cxnSp>
        <p:nvCxnSpPr>
          <p:cNvPr id="43021" name="Straight Connector 4"/>
          <p:cNvCxnSpPr>
            <a:cxnSpLocks noChangeShapeType="1"/>
          </p:cNvCxnSpPr>
          <p:nvPr/>
        </p:nvCxnSpPr>
        <p:spPr bwMode="auto">
          <a:xfrm>
            <a:off x="3733800" y="3124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43022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228600" y="3219450"/>
            <a:ext cx="3624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1) Kruskal chooses (3, 4)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</p:txBody>
      </p:sp>
      <p:grpSp>
        <p:nvGrpSpPr>
          <p:cNvPr id="44035" name="Group 1"/>
          <p:cNvGrpSpPr>
            <a:grpSpLocks/>
          </p:cNvGrpSpPr>
          <p:nvPr/>
        </p:nvGrpSpPr>
        <p:grpSpPr bwMode="auto">
          <a:xfrm>
            <a:off x="762000" y="4030663"/>
            <a:ext cx="2090738" cy="2522537"/>
            <a:chOff x="762000" y="2278856"/>
            <a:chExt cx="2090738" cy="2521744"/>
          </a:xfrm>
        </p:grpSpPr>
        <p:grpSp>
          <p:nvGrpSpPr>
            <p:cNvPr id="44064" name="Group 2"/>
            <p:cNvGrpSpPr>
              <a:grpSpLocks/>
            </p:cNvGrpSpPr>
            <p:nvPr/>
          </p:nvGrpSpPr>
          <p:grpSpPr bwMode="auto">
            <a:xfrm>
              <a:off x="762000" y="2278856"/>
              <a:ext cx="2090738" cy="2290762"/>
              <a:chOff x="304800" y="4191109"/>
              <a:chExt cx="2091154" cy="2290356"/>
            </a:xfrm>
          </p:grpSpPr>
          <p:grpSp>
            <p:nvGrpSpPr>
              <p:cNvPr id="44071" name="Group 3"/>
              <p:cNvGrpSpPr>
                <a:grpSpLocks/>
              </p:cNvGrpSpPr>
              <p:nvPr/>
            </p:nvGrpSpPr>
            <p:grpSpPr bwMode="auto">
              <a:xfrm>
                <a:off x="609600" y="4541838"/>
                <a:ext cx="1409701" cy="1816100"/>
                <a:chOff x="466" y="-307"/>
                <a:chExt cx="888" cy="1144"/>
              </a:xfrm>
            </p:grpSpPr>
            <p:sp>
              <p:nvSpPr>
                <p:cNvPr id="44077" name="Oval 4"/>
                <p:cNvSpPr>
                  <a:spLocks/>
                </p:cNvSpPr>
                <p:nvPr/>
              </p:nvSpPr>
              <p:spPr bwMode="auto">
                <a:xfrm>
                  <a:off x="575" y="283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78" name="Oval 5"/>
                <p:cNvSpPr>
                  <a:spLocks/>
                </p:cNvSpPr>
                <p:nvPr/>
              </p:nvSpPr>
              <p:spPr bwMode="auto">
                <a:xfrm>
                  <a:off x="466" y="780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79" name="Oval 8"/>
                <p:cNvSpPr>
                  <a:spLocks/>
                </p:cNvSpPr>
                <p:nvPr/>
              </p:nvSpPr>
              <p:spPr bwMode="auto">
                <a:xfrm>
                  <a:off x="1167" y="768"/>
                  <a:ext cx="57" cy="57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0" name="Oval 11"/>
                <p:cNvSpPr>
                  <a:spLocks/>
                </p:cNvSpPr>
                <p:nvPr/>
              </p:nvSpPr>
              <p:spPr bwMode="auto">
                <a:xfrm>
                  <a:off x="1296" y="209"/>
                  <a:ext cx="58" cy="58"/>
                </a:xfrm>
                <a:prstGeom prst="ellipse">
                  <a:avLst/>
                </a:prstGeom>
                <a:solidFill>
                  <a:srgbClr val="00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1" name="AutoShape 17"/>
                <p:cNvSpPr>
                  <a:spLocks/>
                </p:cNvSpPr>
                <p:nvPr/>
              </p:nvSpPr>
              <p:spPr bwMode="auto">
                <a:xfrm rot="10800000" flipH="1">
                  <a:off x="495" y="340"/>
                  <a:ext cx="109" cy="4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2" name="AutoShape 23"/>
                <p:cNvSpPr>
                  <a:spLocks/>
                </p:cNvSpPr>
                <p:nvPr/>
              </p:nvSpPr>
              <p:spPr bwMode="auto">
                <a:xfrm rot="10800000" flipH="1">
                  <a:off x="1196" y="243"/>
                  <a:ext cx="134" cy="52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3" name="Oval 28"/>
                <p:cNvSpPr>
                  <a:spLocks/>
                </p:cNvSpPr>
                <p:nvPr/>
              </p:nvSpPr>
              <p:spPr bwMode="auto">
                <a:xfrm>
                  <a:off x="994" y="-307"/>
                  <a:ext cx="115" cy="115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spcBef>
                      <a:spcPts val="800"/>
                    </a:spcBef>
                    <a:buSzPct val="100000"/>
                    <a:buFont typeface="Times" charset="0"/>
                    <a:buChar char="•"/>
                    <a:defRPr sz="32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1pPr>
                  <a:lvl2pPr marL="742950" indent="-285750">
                    <a:spcBef>
                      <a:spcPts val="700"/>
                    </a:spcBef>
                    <a:buSzPct val="100000"/>
                    <a:buFont typeface="Times" charset="0"/>
                    <a:buChar char="–"/>
                    <a:defRPr sz="28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2pPr>
                  <a:lvl3pPr marL="1143000" indent="-228600">
                    <a:spcBef>
                      <a:spcPts val="600"/>
                    </a:spcBef>
                    <a:buSzPct val="100000"/>
                    <a:buFont typeface="Times" charset="0"/>
                    <a:buChar char="•"/>
                    <a:defRPr sz="24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3pPr>
                  <a:lvl4pPr marL="1600200" indent="-228600">
                    <a:spcBef>
                      <a:spcPts val="500"/>
                    </a:spcBef>
                    <a:buSzPct val="100000"/>
                    <a:buFont typeface="Times" charset="0"/>
                    <a:buChar char="–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4pPr>
                  <a:lvl5pPr marL="2057400" indent="-228600">
                    <a:spcBef>
                      <a:spcPts val="500"/>
                    </a:spcBef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5pPr>
                  <a:lvl6pPr marL="25146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6pPr>
                  <a:lvl7pPr marL="29718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7pPr>
                  <a:lvl8pPr marL="34290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8pPr>
                  <a:lvl9pPr marL="3886200" indent="-228600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SzPct val="100000"/>
                    <a:buFont typeface="Times" charset="0"/>
                    <a:buChar char="»"/>
                    <a:defRPr sz="2000">
                      <a:solidFill>
                        <a:schemeClr val="tx1"/>
                      </a:solidFill>
                      <a:latin typeface="Times" charset="0"/>
                      <a:ea typeface="ヒラギノ明朝 ProN W3" charset="-128"/>
                      <a:sym typeface="Times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fr-BE" altLang="x-non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084" name="AutoShape 31"/>
                <p:cNvSpPr>
                  <a:spLocks/>
                </p:cNvSpPr>
                <p:nvPr/>
              </p:nvSpPr>
              <p:spPr bwMode="auto">
                <a:xfrm>
                  <a:off x="1090" y="-192"/>
                  <a:ext cx="214" cy="40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5" name="AutoShape 35"/>
                <p:cNvSpPr>
                  <a:spLocks/>
                </p:cNvSpPr>
                <p:nvPr/>
              </p:nvSpPr>
              <p:spPr bwMode="auto">
                <a:xfrm rot="10800000" flipH="1">
                  <a:off x="624" y="-192"/>
                  <a:ext cx="370" cy="48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6" name="AutoShape 36"/>
                <p:cNvSpPr>
                  <a:spLocks/>
                </p:cNvSpPr>
                <p:nvPr/>
              </p:nvSpPr>
              <p:spPr bwMode="auto">
                <a:xfrm rot="10800000" flipH="1">
                  <a:off x="515" y="243"/>
                  <a:ext cx="815" cy="54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4087" name="AutoShape 54"/>
                <p:cNvSpPr>
                  <a:spLocks/>
                </p:cNvSpPr>
                <p:nvPr/>
              </p:nvSpPr>
              <p:spPr bwMode="auto">
                <a:xfrm rot="10800000" flipH="1">
                  <a:off x="523" y="797"/>
                  <a:ext cx="644" cy="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60000 65536"/>
                    <a:gd name="T5" fmla="*/ 0 60000 65536"/>
                    <a:gd name="T6" fmla="*/ 0 w 21600"/>
                    <a:gd name="T7" fmla="*/ 0 h 21600"/>
                    <a:gd name="T8" fmla="*/ 21600 w 21600"/>
                    <a:gd name="T9" fmla="*/ 21600 h 216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4072" name="TextBox 1"/>
              <p:cNvSpPr txBox="1">
                <a:spLocks noChangeArrowheads="1"/>
              </p:cNvSpPr>
              <p:nvPr/>
            </p:nvSpPr>
            <p:spPr bwMode="auto">
              <a:xfrm>
                <a:off x="1185690" y="419110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44073" name="TextBox 19"/>
              <p:cNvSpPr txBox="1">
                <a:spLocks noChangeArrowheads="1"/>
              </p:cNvSpPr>
              <p:nvPr/>
            </p:nvSpPr>
            <p:spPr bwMode="auto">
              <a:xfrm>
                <a:off x="533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4074" name="TextBox 20"/>
              <p:cNvSpPr txBox="1">
                <a:spLocks noChangeArrowheads="1"/>
              </p:cNvSpPr>
              <p:nvPr/>
            </p:nvSpPr>
            <p:spPr bwMode="auto">
              <a:xfrm>
                <a:off x="2057400" y="50292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44075" name="TextBox 21"/>
              <p:cNvSpPr txBox="1">
                <a:spLocks noChangeArrowheads="1"/>
              </p:cNvSpPr>
              <p:nvPr/>
            </p:nvSpPr>
            <p:spPr bwMode="auto">
              <a:xfrm>
                <a:off x="304800" y="59436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44076" name="TextBox 22"/>
              <p:cNvSpPr txBox="1">
                <a:spLocks noChangeArrowheads="1"/>
              </p:cNvSpPr>
              <p:nvPr/>
            </p:nvSpPr>
            <p:spPr bwMode="auto">
              <a:xfrm>
                <a:off x="1905000" y="601980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x-none" sz="24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44065" name="TextBox 1"/>
            <p:cNvSpPr txBox="1">
              <a:spLocks noChangeArrowheads="1"/>
            </p:cNvSpPr>
            <p:nvPr/>
          </p:nvSpPr>
          <p:spPr bwMode="auto">
            <a:xfrm>
              <a:off x="1295400" y="25908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4066" name="TextBox 26"/>
            <p:cNvSpPr txBox="1">
              <a:spLocks noChangeArrowheads="1"/>
            </p:cNvSpPr>
            <p:nvPr/>
          </p:nvSpPr>
          <p:spPr bwMode="auto">
            <a:xfrm>
              <a:off x="1566863" y="4338638"/>
              <a:ext cx="338137" cy="46196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4067" name="TextBox 28"/>
            <p:cNvSpPr txBox="1">
              <a:spLocks noChangeArrowheads="1"/>
            </p:cNvSpPr>
            <p:nvPr/>
          </p:nvSpPr>
          <p:spPr bwMode="auto">
            <a:xfrm>
              <a:off x="2328863" y="25908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44068" name="TextBox 30"/>
            <p:cNvSpPr txBox="1">
              <a:spLocks noChangeArrowheads="1"/>
            </p:cNvSpPr>
            <p:nvPr/>
          </p:nvSpPr>
          <p:spPr bwMode="auto">
            <a:xfrm>
              <a:off x="2405063" y="3581400"/>
              <a:ext cx="338137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44069" name="TextBox 31"/>
            <p:cNvSpPr txBox="1">
              <a:spLocks noChangeArrowheads="1"/>
            </p:cNvSpPr>
            <p:nvPr/>
          </p:nvSpPr>
          <p:spPr bwMode="auto">
            <a:xfrm>
              <a:off x="762000" y="3579018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44070" name="TextBox 32"/>
            <p:cNvSpPr txBox="1">
              <a:spLocks noChangeArrowheads="1"/>
            </p:cNvSpPr>
            <p:nvPr/>
          </p:nvSpPr>
          <p:spPr bwMode="auto">
            <a:xfrm>
              <a:off x="1676400" y="3276600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4036" name="Group 2"/>
          <p:cNvGrpSpPr>
            <a:grpSpLocks/>
          </p:cNvGrpSpPr>
          <p:nvPr/>
        </p:nvGrpSpPr>
        <p:grpSpPr bwMode="auto">
          <a:xfrm>
            <a:off x="4843463" y="3957638"/>
            <a:ext cx="2090737" cy="2290762"/>
            <a:chOff x="304800" y="4191109"/>
            <a:chExt cx="2091154" cy="2290356"/>
          </a:xfrm>
        </p:grpSpPr>
        <p:grpSp>
          <p:nvGrpSpPr>
            <p:cNvPr id="44047" name="Group 3"/>
            <p:cNvGrpSpPr>
              <a:grpSpLocks/>
            </p:cNvGrpSpPr>
            <p:nvPr/>
          </p:nvGrpSpPr>
          <p:grpSpPr bwMode="auto">
            <a:xfrm>
              <a:off x="609600" y="4541838"/>
              <a:ext cx="1409701" cy="1816100"/>
              <a:chOff x="466" y="-307"/>
              <a:chExt cx="888" cy="1144"/>
            </a:xfrm>
          </p:grpSpPr>
          <p:sp>
            <p:nvSpPr>
              <p:cNvPr id="44053" name="Oval 4"/>
              <p:cNvSpPr>
                <a:spLocks/>
              </p:cNvSpPr>
              <p:nvPr/>
            </p:nvSpPr>
            <p:spPr bwMode="auto">
              <a:xfrm>
                <a:off x="575" y="283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4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5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6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57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58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55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59" name="Oval 28"/>
              <p:cNvSpPr>
                <a:spLocks/>
              </p:cNvSpPr>
              <p:nvPr/>
            </p:nvSpPr>
            <p:spPr bwMode="auto">
              <a:xfrm>
                <a:off x="994" y="-307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060" name="AutoShape 31"/>
              <p:cNvSpPr>
                <a:spLocks/>
              </p:cNvSpPr>
              <p:nvPr/>
            </p:nvSpPr>
            <p:spPr bwMode="auto">
              <a:xfrm>
                <a:off x="1090" y="-192"/>
                <a:ext cx="214" cy="40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1" name="AutoShape 35"/>
              <p:cNvSpPr>
                <a:spLocks/>
              </p:cNvSpPr>
              <p:nvPr/>
            </p:nvSpPr>
            <p:spPr bwMode="auto">
              <a:xfrm rot="10800000" flipH="1">
                <a:off x="624" y="-192"/>
                <a:ext cx="370" cy="48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41275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2" name="AutoShape 36"/>
              <p:cNvSpPr>
                <a:spLocks/>
              </p:cNvSpPr>
              <p:nvPr/>
            </p:nvSpPr>
            <p:spPr bwMode="auto">
              <a:xfrm rot="10800000" flipH="1">
                <a:off x="515" y="291"/>
                <a:ext cx="788" cy="49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4063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4048" name="TextBox 1"/>
            <p:cNvSpPr txBox="1">
              <a:spLocks noChangeArrowheads="1"/>
            </p:cNvSpPr>
            <p:nvPr/>
          </p:nvSpPr>
          <p:spPr bwMode="auto">
            <a:xfrm>
              <a:off x="1185690" y="4191109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4049" name="TextBox 19"/>
            <p:cNvSpPr txBox="1">
              <a:spLocks noChangeArrowheads="1"/>
            </p:cNvSpPr>
            <p:nvPr/>
          </p:nvSpPr>
          <p:spPr bwMode="auto">
            <a:xfrm>
              <a:off x="533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4050" name="TextBox 20"/>
            <p:cNvSpPr txBox="1">
              <a:spLocks noChangeArrowheads="1"/>
            </p:cNvSpPr>
            <p:nvPr/>
          </p:nvSpPr>
          <p:spPr bwMode="auto">
            <a:xfrm>
              <a:off x="2057400" y="5029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4051" name="TextBox 21"/>
            <p:cNvSpPr txBox="1">
              <a:spLocks noChangeArrowheads="1"/>
            </p:cNvSpPr>
            <p:nvPr/>
          </p:nvSpPr>
          <p:spPr bwMode="auto">
            <a:xfrm>
              <a:off x="304800" y="59436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4052" name="TextBox 22"/>
            <p:cNvSpPr txBox="1">
              <a:spLocks noChangeArrowheads="1"/>
            </p:cNvSpPr>
            <p:nvPr/>
          </p:nvSpPr>
          <p:spPr bwMode="auto">
            <a:xfrm>
              <a:off x="1905000" y="60198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sp>
        <p:nvSpPr>
          <p:cNvPr id="44037" name="TextBox 51"/>
          <p:cNvSpPr txBox="1">
            <a:spLocks noChangeArrowheads="1"/>
          </p:cNvSpPr>
          <p:nvPr/>
        </p:nvSpPr>
        <p:spPr bwMode="auto">
          <a:xfrm>
            <a:off x="54102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038" name="TextBox 52"/>
          <p:cNvSpPr txBox="1">
            <a:spLocks noChangeArrowheads="1"/>
          </p:cNvSpPr>
          <p:nvPr/>
        </p:nvSpPr>
        <p:spPr bwMode="auto">
          <a:xfrm>
            <a:off x="5638800" y="6172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039" name="TextBox 53"/>
          <p:cNvSpPr txBox="1">
            <a:spLocks noChangeArrowheads="1"/>
          </p:cNvSpPr>
          <p:nvPr/>
        </p:nvSpPr>
        <p:spPr bwMode="auto">
          <a:xfrm>
            <a:off x="6400800" y="44196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4040" name="TextBox 54"/>
          <p:cNvSpPr txBox="1">
            <a:spLocks noChangeArrowheads="1"/>
          </p:cNvSpPr>
          <p:nvPr/>
        </p:nvSpPr>
        <p:spPr bwMode="auto">
          <a:xfrm>
            <a:off x="6553200" y="5486400"/>
            <a:ext cx="4572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041" name="TextBox 55"/>
          <p:cNvSpPr txBox="1">
            <a:spLocks noChangeArrowheads="1"/>
          </p:cNvSpPr>
          <p:nvPr/>
        </p:nvSpPr>
        <p:spPr bwMode="auto">
          <a:xfrm>
            <a:off x="4876800" y="5410200"/>
            <a:ext cx="304800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4042" name="TextBox 56"/>
          <p:cNvSpPr txBox="1">
            <a:spLocks noChangeArrowheads="1"/>
          </p:cNvSpPr>
          <p:nvPr/>
        </p:nvSpPr>
        <p:spPr bwMode="auto">
          <a:xfrm>
            <a:off x="5867400" y="50292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043" name="TextBox 57"/>
          <p:cNvSpPr txBox="1">
            <a:spLocks noChangeArrowheads="1"/>
          </p:cNvSpPr>
          <p:nvPr/>
        </p:nvSpPr>
        <p:spPr bwMode="auto">
          <a:xfrm>
            <a:off x="4191000" y="3124200"/>
            <a:ext cx="3581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Here, Prim chooses (0, 2)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Kruskal chooses (3, 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/>
              <a:t>Prim requires that the constructed red tree</a:t>
            </a:r>
            <a:br>
              <a:rPr lang="en-US" altLang="x-none"/>
            </a:br>
            <a:r>
              <a:rPr lang="en-US" altLang="x-none"/>
              <a:t>always be connected.</a:t>
            </a:r>
          </a:p>
          <a:p>
            <a:pPr eaLnBrk="1" hangingPunct="1">
              <a:defRPr/>
            </a:pPr>
            <a:r>
              <a:rPr lang="en-US" altLang="x-none"/>
              <a:t>Kruskal doesn</a:t>
            </a:r>
            <a:r>
              <a:rPr lang="en-US" altLang="en-US"/>
              <a:t>’</a:t>
            </a:r>
            <a:r>
              <a:rPr lang="en-US" altLang="x-none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/>
              <a:t>But: Both algorithms find a minimal spanning tree</a:t>
            </a:r>
          </a:p>
        </p:txBody>
      </p:sp>
      <p:cxnSp>
        <p:nvCxnSpPr>
          <p:cNvPr id="44045" name="Straight Connector 4"/>
          <p:cNvCxnSpPr>
            <a:cxnSpLocks noChangeShapeType="1"/>
          </p:cNvCxnSpPr>
          <p:nvPr/>
        </p:nvCxnSpPr>
        <p:spPr bwMode="auto">
          <a:xfrm>
            <a:off x="3733800" y="3124200"/>
            <a:ext cx="0" cy="3124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</p:cxnSp>
      <p:sp>
        <p:nvSpPr>
          <p:cNvPr id="44046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4"/>
          <p:cNvSpPr>
            <a:spLocks noGrp="1" noChangeArrowheads="1"/>
          </p:cNvSpPr>
          <p:nvPr>
            <p:ph type="title"/>
          </p:nvPr>
        </p:nvSpPr>
        <p:spPr>
          <a:xfrm>
            <a:off x="-17463" y="457200"/>
            <a:ext cx="6477001" cy="685800"/>
          </a:xfrm>
        </p:spPr>
        <p:txBody>
          <a:bodyPr rIns="132080"/>
          <a:lstStyle/>
          <a:p>
            <a:pPr eaLnBrk="1" hangingPunct="1"/>
            <a:r>
              <a:rPr lang="en-US" altLang="x-none" sz="2800" b="1">
                <a:solidFill>
                  <a:srgbClr val="800000"/>
                </a:solidFill>
                <a:latin typeface="Tw Cen MT" charset="0"/>
              </a:rPr>
              <a:t>Difference between Prim and Kruskal</a:t>
            </a:r>
            <a:endParaRPr lang="en-US" altLang="x-none" sz="2800" b="1">
              <a:solidFill>
                <a:srgbClr val="FF0000"/>
              </a:solidFill>
              <a:latin typeface="Tw Cen M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934200" cy="1724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defRPr/>
            </a:pPr>
            <a:r>
              <a:rPr lang="en-US" altLang="x-none"/>
              <a:t>Prim requires that the constructed red tree</a:t>
            </a:r>
            <a:br>
              <a:rPr lang="en-US" altLang="x-none"/>
            </a:br>
            <a:r>
              <a:rPr lang="en-US" altLang="x-none"/>
              <a:t>always be connected.</a:t>
            </a:r>
          </a:p>
          <a:p>
            <a:pPr eaLnBrk="1" hangingPunct="1">
              <a:defRPr/>
            </a:pPr>
            <a:r>
              <a:rPr lang="en-US" altLang="x-none"/>
              <a:t>Kruskal doesn</a:t>
            </a:r>
            <a:r>
              <a:rPr lang="en-US" altLang="en-US"/>
              <a:t>’</a:t>
            </a:r>
            <a:r>
              <a:rPr lang="en-US" altLang="x-none"/>
              <a:t>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x-none"/>
              <a:t>But: Both algorithms find a minimal spanning tree</a:t>
            </a:r>
          </a:p>
        </p:txBody>
      </p:sp>
      <p:sp>
        <p:nvSpPr>
          <p:cNvPr id="45059" name="Rectangle 55"/>
          <p:cNvSpPr>
            <a:spLocks/>
          </p:cNvSpPr>
          <p:nvPr/>
        </p:nvSpPr>
        <p:spPr bwMode="auto">
          <a:xfrm>
            <a:off x="6553200" y="533400"/>
            <a:ext cx="18288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ts val="1000"/>
              </a:spcBef>
              <a:buClr>
                <a:srgbClr val="008000"/>
              </a:buClr>
              <a:buFontTx/>
              <a:buNone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1219200" y="3581400"/>
            <a:ext cx="6307138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If the edge weights are all different, the Prim and Kruskal algorithms construct the same tree.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A082-09C1-E948-8BA3-05F10CD1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6553200" cy="762000"/>
          </a:xfrm>
        </p:spPr>
        <p:txBody>
          <a:bodyPr/>
          <a:lstStyle/>
          <a:p>
            <a:pPr marL="39688" indent="0">
              <a:buNone/>
            </a:pPr>
            <a:r>
              <a:rPr lang="en-US" sz="2400" dirty="0"/>
              <a:t>The graph is a grid. Each node is connected by an edge to its neighbors.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28</a:t>
            </a:fld>
            <a:endParaRPr lang="en-US" altLang="x-none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FBD9DE-C8CA-8042-9C0D-73A11B69F1A1}"/>
              </a:ext>
            </a:extLst>
          </p:cNvPr>
          <p:cNvSpPr txBox="1"/>
          <p:nvPr/>
        </p:nvSpPr>
        <p:spPr>
          <a:xfrm>
            <a:off x="4563893" y="2591306"/>
            <a:ext cx="3799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now use the JPD algorithm to construct a random maze.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Only difference, instead of choosing an edge with </a:t>
            </a:r>
            <a:r>
              <a:rPr lang="en-US">
                <a:solidFill>
                  <a:srgbClr val="C00000"/>
                </a:solidFill>
              </a:rPr>
              <a:t>minimum weight, </a:t>
            </a:r>
            <a:br>
              <a:rPr lang="en-US">
                <a:solidFill>
                  <a:srgbClr val="C00000"/>
                </a:solidFill>
              </a:rPr>
            </a:br>
            <a:r>
              <a:rPr lang="en-US">
                <a:solidFill>
                  <a:srgbClr val="C00000"/>
                </a:solidFill>
              </a:rPr>
              <a:t>choose </a:t>
            </a:r>
            <a:r>
              <a:rPr lang="en-US" dirty="0">
                <a:solidFill>
                  <a:srgbClr val="C00000"/>
                </a:solidFill>
              </a:rPr>
              <a:t>an edge at random.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E654164-7935-BE4E-A563-D8BB8BC7436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0F14695-BE1F-924C-A5D4-E0F856980CFC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505EF22-DF42-6F42-A10C-D0E2302EACAA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15FFF55-290B-CA43-9A8D-99F5275973AF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8C70F4A-14FF-D949-ABF5-4589CEB85570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3DF864F-D33C-1546-8BA8-D3D6015BD565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D03840E-F083-FE43-834A-DB52CD282181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3528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A90D32E-9E99-E349-A9E7-6898F5983FCB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D5E4AB2-13E6-6F42-94CD-7900B0F2798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130E886-A5C2-FE43-8911-00ED7E8F652B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E8C18F4-1784-7647-82F2-4B84542E950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35387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A082-09C1-E948-8BA3-05F10CD1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6553200" cy="762000"/>
          </a:xfrm>
        </p:spPr>
        <p:txBody>
          <a:bodyPr/>
          <a:lstStyle/>
          <a:p>
            <a:pPr marL="39688" indent="0">
              <a:buNone/>
            </a:pPr>
            <a:r>
              <a:rPr lang="en-US" sz="2400" dirty="0"/>
              <a:t>The graph is a grid. Each node is connected by an edge to its neighbors.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29</a:t>
            </a:fld>
            <a:endParaRPr lang="en-US" altLang="x-none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FBD9DE-C8CA-8042-9C0D-73A11B69F1A1}"/>
              </a:ext>
            </a:extLst>
          </p:cNvPr>
          <p:cNvSpPr txBox="1"/>
          <p:nvPr/>
        </p:nvSpPr>
        <p:spPr>
          <a:xfrm>
            <a:off x="5339443" y="2732038"/>
            <a:ext cx="3799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There is no need to</a:t>
            </a:r>
          </a:p>
          <a:p>
            <a:r>
              <a:rPr lang="en-US" dirty="0">
                <a:solidFill>
                  <a:srgbClr val="C00000"/>
                </a:solidFill>
              </a:rPr>
              <a:t>implement edges. </a:t>
            </a:r>
            <a:r>
              <a:rPr lang="en-US" dirty="0"/>
              <a:t>Each node has an edge to its North, East, West, and South neighbors: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N, E, W, S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E654164-7935-BE4E-A563-D8BB8BC7436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0F14695-BE1F-924C-A5D4-E0F856980CFC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505EF22-DF42-6F42-A10C-D0E2302EACAA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715FFF55-290B-CA43-9A8D-99F5275973AF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8C70F4A-14FF-D949-ABF5-4589CEB85570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3DF864F-D33C-1546-8BA8-D3D6015BD565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D03840E-F083-FE43-834A-DB52CD282181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3528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A90D32E-9E99-E349-A9E7-6898F5983FCB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D5E4AB2-13E6-6F42-94CD-7900B0F2798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130E886-A5C2-FE43-8911-00ED7E8F652B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E8C18F4-1784-7647-82F2-4B84542E950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2A9E3374-1CA2-F24C-B535-A8165DBDE2B5}"/>
              </a:ext>
            </a:extLst>
          </p:cNvPr>
          <p:cNvSpPr txBox="1"/>
          <p:nvPr/>
        </p:nvSpPr>
        <p:spPr>
          <a:xfrm>
            <a:off x="4883286" y="5252937"/>
            <a:ext cx="3628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being drawn in a GUI, draw a black line between adjacent nodes.</a:t>
            </a:r>
          </a:p>
        </p:txBody>
      </p:sp>
    </p:spTree>
    <p:extLst>
      <p:ext uri="{BB962C8B-B14F-4D97-AF65-F5344CB8AC3E}">
        <p14:creationId xmlns:p14="http://schemas.microsoft.com/office/powerpoint/2010/main" val="2110699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1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781800" cy="533400"/>
          </a:xfrm>
        </p:spPr>
        <p:txBody>
          <a:bodyPr rIns="132080"/>
          <a:lstStyle/>
          <a:p>
            <a:pPr eaLnBrk="1" hangingPunct="1"/>
            <a:r>
              <a:rPr lang="en-US" altLang="x-none" sz="3600" b="1" dirty="0" err="1">
                <a:solidFill>
                  <a:srgbClr val="800000"/>
                </a:solidFill>
                <a:latin typeface="Tw Cen MT" charset="0"/>
              </a:rPr>
              <a:t>JavaHyperText</a:t>
            </a:r>
            <a:r>
              <a:rPr lang="en-US" altLang="x-none" sz="3600" b="1" dirty="0">
                <a:solidFill>
                  <a:srgbClr val="800000"/>
                </a:solidFill>
                <a:latin typeface="Tw Cen MT" charset="0"/>
              </a:rPr>
              <a:t> material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38200" y="14478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Look at entries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    spanning</a:t>
            </a:r>
            <a:br>
              <a:rPr lang="en-US" altLang="x-none" sz="2400" dirty="0"/>
            </a:br>
            <a:r>
              <a:rPr lang="en-US" altLang="x-none" sz="2400" dirty="0"/>
              <a:t>    This one gives you a .zip file that contains a Java app to</a:t>
            </a:r>
            <a:br>
              <a:rPr lang="en-US" altLang="x-none" sz="2400" dirty="0"/>
            </a:br>
            <a:r>
              <a:rPr lang="en-US" altLang="x-none" sz="2400" dirty="0"/>
              <a:t>    create random mazes.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    greedy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dirty="0"/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>
                <a:solidFill>
                  <a:srgbClr val="0070C0"/>
                </a:solidFill>
              </a:rPr>
              <a:t>We go over two algorithms for generating a spanning tree of a graph. You have to know them only at a high level of abstraction.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b="1" dirty="0">
                <a:solidFill>
                  <a:srgbClr val="C00000"/>
                </a:solidFill>
              </a:rPr>
              <a:t>   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C0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/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366144126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A082-09C1-E948-8BA3-05F10CD1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6553200" cy="762000"/>
          </a:xfrm>
        </p:spPr>
        <p:txBody>
          <a:bodyPr/>
          <a:lstStyle/>
          <a:p>
            <a:pPr marL="39688" indent="0">
              <a:buNone/>
            </a:pPr>
            <a:r>
              <a:rPr lang="en-US" sz="2400" dirty="0"/>
              <a:t>The graph is a grid. Each node is connected by an edge to its neighbors.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30</a:t>
            </a:fld>
            <a:endParaRPr lang="en-US" altLang="x-none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FBD9DE-C8CA-8042-9C0D-73A11B69F1A1}"/>
              </a:ext>
            </a:extLst>
          </p:cNvPr>
          <p:cNvSpPr txBox="1"/>
          <p:nvPr/>
        </p:nvSpPr>
        <p:spPr>
          <a:xfrm>
            <a:off x="4663950" y="2873276"/>
            <a:ext cx="3799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There is no need to</a:t>
            </a:r>
          </a:p>
          <a:p>
            <a:r>
              <a:rPr lang="en-US" dirty="0">
                <a:solidFill>
                  <a:srgbClr val="C00000"/>
                </a:solidFill>
              </a:rPr>
              <a:t>implement edges. </a:t>
            </a:r>
            <a:r>
              <a:rPr lang="en-US" dirty="0"/>
              <a:t>Automatically, each node has an edge to its North, East, West, and South neighbors: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N, E, W,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1489477" y="5941496"/>
            <a:ext cx="6381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Choose beginning node b randomly, make it white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200" y="2895600"/>
            <a:ext cx="533400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3528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4260048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A082-09C1-E948-8BA3-05F10CD1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6553200" cy="762000"/>
          </a:xfrm>
        </p:spPr>
        <p:txBody>
          <a:bodyPr/>
          <a:lstStyle/>
          <a:p>
            <a:pPr marL="39688" indent="0">
              <a:buNone/>
            </a:pPr>
            <a:r>
              <a:rPr lang="en-US" sz="2400" dirty="0"/>
              <a:t>The graph is a grid. Each node is connected by an edge to its neighbors.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4364238" y="2853034"/>
            <a:ext cx="4322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nodes that have been added to</a:t>
            </a:r>
          </a:p>
          <a:p>
            <a:r>
              <a:rPr lang="en-US" dirty="0"/>
              <a:t>the spanning tree are white. They have in them a letter b, N, E, W, or S  ---as will be seen later.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199" y="2895601"/>
            <a:ext cx="5334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3528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6375546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DA082-09C1-E948-8BA3-05F10CD1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6553200" cy="762000"/>
          </a:xfrm>
        </p:spPr>
        <p:txBody>
          <a:bodyPr/>
          <a:lstStyle/>
          <a:p>
            <a:pPr marL="39688" indent="0">
              <a:buNone/>
            </a:pPr>
            <a:r>
              <a:rPr lang="en-US" sz="2400" dirty="0"/>
              <a:t>The graph is a grid. Each node is connected by an edge to its neighbors.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32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4364238" y="2853034"/>
            <a:ext cx="4322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nodes that have been added to</a:t>
            </a:r>
          </a:p>
          <a:p>
            <a:r>
              <a:rPr lang="en-US" dirty="0"/>
              <a:t>the spanning tree are white. They have in them the letter b, N, E, W, or S  ---as will be seen later.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199" y="2895601"/>
            <a:ext cx="5334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FAC91-1C56-7848-A873-D87B7E5CAF8F}"/>
              </a:ext>
            </a:extLst>
          </p:cNvPr>
          <p:cNvSpPr txBox="1"/>
          <p:nvPr/>
        </p:nvSpPr>
        <p:spPr>
          <a:xfrm>
            <a:off x="4747789" y="4638971"/>
            <a:ext cx="35554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frontier set are nodes that are adjacent to white nodes. They are in an </a:t>
            </a:r>
            <a:r>
              <a:rPr lang="en-US" dirty="0" err="1"/>
              <a:t>ArrayList</a:t>
            </a:r>
            <a:r>
              <a:rPr lang="en-US" dirty="0"/>
              <a:t> F. We make them blue.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7FB0A-206B-8745-8979-21CBA246827F}"/>
              </a:ext>
            </a:extLst>
          </p:cNvPr>
          <p:cNvSpPr/>
          <p:nvPr/>
        </p:nvSpPr>
        <p:spPr bwMode="auto">
          <a:xfrm>
            <a:off x="2133600" y="289560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E350C-EC90-224E-99B7-A4E0322CF59A}"/>
              </a:ext>
            </a:extLst>
          </p:cNvPr>
          <p:cNvSpPr/>
          <p:nvPr/>
        </p:nvSpPr>
        <p:spPr bwMode="auto">
          <a:xfrm>
            <a:off x="1600200" y="3357266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238625-F3F0-5341-B11F-6113DCDDD91A}"/>
              </a:ext>
            </a:extLst>
          </p:cNvPr>
          <p:cNvSpPr/>
          <p:nvPr/>
        </p:nvSpPr>
        <p:spPr bwMode="auto">
          <a:xfrm>
            <a:off x="1060197" y="2885061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3528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788739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74174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59650" y="5715000"/>
            <a:ext cx="292100" cy="330200"/>
          </a:xfrm>
        </p:spPr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33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4249938" y="1155174"/>
            <a:ext cx="44749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Here’s ONE step of the algorithm.</a:t>
            </a:r>
          </a:p>
          <a:p>
            <a:pPr marL="457200" indent="-457200">
              <a:buAutoNum type="arabicPeriod"/>
            </a:pPr>
            <a:r>
              <a:rPr lang="en-US" dirty="0"/>
              <a:t>Choose a random Frontier (blue) node, </a:t>
            </a:r>
          </a:p>
          <a:p>
            <a:pPr marL="457200" indent="-457200">
              <a:buAutoNum type="arabicPeriod"/>
            </a:pPr>
            <a:r>
              <a:rPr lang="en-US" dirty="0"/>
              <a:t>Make it white (put in spanning tree), remove it from Frontier.</a:t>
            </a:r>
          </a:p>
          <a:p>
            <a:pPr marL="457200" indent="-457200">
              <a:buAutoNum type="arabicPeriod" startAt="3"/>
            </a:pPr>
            <a:r>
              <a:rPr lang="en-US" dirty="0"/>
              <a:t>Put in it a letter to indicate edge to the white node to which it was adjacent.</a:t>
            </a:r>
          </a:p>
          <a:p>
            <a:pPr marL="457200" indent="-457200">
              <a:buAutoNum type="arabicPeriod" startAt="3"/>
            </a:pPr>
            <a:r>
              <a:rPr lang="en-US" dirty="0"/>
              <a:t>Remove black line between the the two nodes.</a:t>
            </a:r>
          </a:p>
          <a:p>
            <a:pPr marL="457200" indent="-457200">
              <a:buAutoNum type="arabicPeriod" startAt="3"/>
            </a:pPr>
            <a:r>
              <a:rPr lang="en-US" dirty="0"/>
              <a:t>Add adjacent nodes to the Frontier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3622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191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648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199" y="2362201"/>
            <a:ext cx="5334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7FB0A-206B-8745-8979-21CBA246827F}"/>
              </a:ext>
            </a:extLst>
          </p:cNvPr>
          <p:cNvSpPr/>
          <p:nvPr/>
        </p:nvSpPr>
        <p:spPr bwMode="auto">
          <a:xfrm>
            <a:off x="2133600" y="236220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E350C-EC90-224E-99B7-A4E0322CF59A}"/>
              </a:ext>
            </a:extLst>
          </p:cNvPr>
          <p:cNvSpPr/>
          <p:nvPr/>
        </p:nvSpPr>
        <p:spPr bwMode="auto">
          <a:xfrm>
            <a:off x="1600200" y="2823866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238625-F3F0-5341-B11F-6113DCDDD91A}"/>
              </a:ext>
            </a:extLst>
          </p:cNvPr>
          <p:cNvSpPr/>
          <p:nvPr/>
        </p:nvSpPr>
        <p:spPr bwMode="auto">
          <a:xfrm>
            <a:off x="1060197" y="2351661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31ECE4-FC4A-8848-A145-CF9DE5DCF176}"/>
              </a:ext>
            </a:extLst>
          </p:cNvPr>
          <p:cNvSpPr/>
          <p:nvPr/>
        </p:nvSpPr>
        <p:spPr bwMode="auto">
          <a:xfrm>
            <a:off x="1578599" y="2800543"/>
            <a:ext cx="533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CBEF9-78E9-5C4B-9B5B-038D9144EF9D}"/>
              </a:ext>
            </a:extLst>
          </p:cNvPr>
          <p:cNvSpPr txBox="1"/>
          <p:nvPr/>
        </p:nvSpPr>
        <p:spPr>
          <a:xfrm>
            <a:off x="1646634" y="2776011"/>
            <a:ext cx="443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D25237-66B0-024C-AF6B-3CB931C5C031}"/>
              </a:ext>
            </a:extLst>
          </p:cNvPr>
          <p:cNvGrpSpPr/>
          <p:nvPr/>
        </p:nvGrpSpPr>
        <p:grpSpPr>
          <a:xfrm>
            <a:off x="1044190" y="2792648"/>
            <a:ext cx="1622810" cy="941152"/>
            <a:chOff x="1044190" y="3326048"/>
            <a:chExt cx="1622810" cy="9411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7C4F38-25DA-C141-A265-D3B8579E1E95}"/>
                </a:ext>
              </a:extLst>
            </p:cNvPr>
            <p:cNvSpPr/>
            <p:nvPr/>
          </p:nvSpPr>
          <p:spPr bwMode="auto">
            <a:xfrm>
              <a:off x="2133600" y="33528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B84F061-A13D-C448-A9A3-741A4DF3AFE8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3326B8A-A7C6-CF4B-A965-CF592CC5B0A9}"/>
                </a:ext>
              </a:extLst>
            </p:cNvPr>
            <p:cNvSpPr/>
            <p:nvPr/>
          </p:nvSpPr>
          <p:spPr bwMode="auto">
            <a:xfrm>
              <a:off x="1044190" y="3326048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37338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44190" y="2792648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276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DC339A-C1D9-CE4A-9631-9C0E72784C69}"/>
              </a:ext>
            </a:extLst>
          </p:cNvPr>
          <p:cNvCxnSpPr/>
          <p:nvPr/>
        </p:nvCxnSpPr>
        <p:spPr bwMode="auto">
          <a:xfrm>
            <a:off x="1624891" y="2792648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77C8C05-FCC0-3C4F-9E30-FF4963671552}"/>
              </a:ext>
            </a:extLst>
          </p:cNvPr>
          <p:cNvSpPr txBox="1"/>
          <p:nvPr/>
        </p:nvSpPr>
        <p:spPr>
          <a:xfrm>
            <a:off x="1044190" y="6015335"/>
            <a:ext cx="3982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(Remember, don’t add a cycle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1524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74174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59650" y="5715000"/>
            <a:ext cx="292100" cy="330200"/>
          </a:xfrm>
        </p:spPr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4511289" y="2351038"/>
            <a:ext cx="44749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know about </a:t>
            </a:r>
            <a:r>
              <a:rPr lang="en-US" dirty="0">
                <a:solidFill>
                  <a:srgbClr val="FF0000"/>
                </a:solidFill>
              </a:rPr>
              <a:t>backpointers</a:t>
            </a:r>
            <a:r>
              <a:rPr lang="en-US" dirty="0"/>
              <a:t> from the shortest path algorithm.</a:t>
            </a:r>
          </a:p>
          <a:p>
            <a:endParaRPr lang="en-US" dirty="0"/>
          </a:p>
          <a:p>
            <a:r>
              <a:rPr lang="en-US" dirty="0"/>
              <a:t>Think of start node b as the root of the tree. The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is a </a:t>
            </a:r>
            <a:r>
              <a:rPr lang="en-US" dirty="0">
                <a:solidFill>
                  <a:srgbClr val="FF0000"/>
                </a:solidFill>
              </a:rPr>
              <a:t>backpointer</a:t>
            </a:r>
            <a:r>
              <a:rPr lang="en-US" dirty="0"/>
              <a:t> for the path from root b of the tree to this node. It point to the node’s parent.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3622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191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648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199" y="2362201"/>
            <a:ext cx="5334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7FB0A-206B-8745-8979-21CBA246827F}"/>
              </a:ext>
            </a:extLst>
          </p:cNvPr>
          <p:cNvSpPr/>
          <p:nvPr/>
        </p:nvSpPr>
        <p:spPr bwMode="auto">
          <a:xfrm>
            <a:off x="2133600" y="236220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E350C-EC90-224E-99B7-A4E0322CF59A}"/>
              </a:ext>
            </a:extLst>
          </p:cNvPr>
          <p:cNvSpPr/>
          <p:nvPr/>
        </p:nvSpPr>
        <p:spPr bwMode="auto">
          <a:xfrm>
            <a:off x="1600200" y="2823866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238625-F3F0-5341-B11F-6113DCDDD91A}"/>
              </a:ext>
            </a:extLst>
          </p:cNvPr>
          <p:cNvSpPr/>
          <p:nvPr/>
        </p:nvSpPr>
        <p:spPr bwMode="auto">
          <a:xfrm>
            <a:off x="1060197" y="2351661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31ECE4-FC4A-8848-A145-CF9DE5DCF176}"/>
              </a:ext>
            </a:extLst>
          </p:cNvPr>
          <p:cNvSpPr/>
          <p:nvPr/>
        </p:nvSpPr>
        <p:spPr bwMode="auto">
          <a:xfrm>
            <a:off x="1578599" y="2800543"/>
            <a:ext cx="533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CBEF9-78E9-5C4B-9B5B-038D9144EF9D}"/>
              </a:ext>
            </a:extLst>
          </p:cNvPr>
          <p:cNvSpPr txBox="1"/>
          <p:nvPr/>
        </p:nvSpPr>
        <p:spPr>
          <a:xfrm>
            <a:off x="1646634" y="2776011"/>
            <a:ext cx="443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D25237-66B0-024C-AF6B-3CB931C5C031}"/>
              </a:ext>
            </a:extLst>
          </p:cNvPr>
          <p:cNvGrpSpPr/>
          <p:nvPr/>
        </p:nvGrpSpPr>
        <p:grpSpPr>
          <a:xfrm>
            <a:off x="1044190" y="2792648"/>
            <a:ext cx="1622810" cy="941152"/>
            <a:chOff x="1044190" y="3326048"/>
            <a:chExt cx="1622810" cy="9411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7C4F38-25DA-C141-A265-D3B8579E1E95}"/>
                </a:ext>
              </a:extLst>
            </p:cNvPr>
            <p:cNvSpPr/>
            <p:nvPr/>
          </p:nvSpPr>
          <p:spPr bwMode="auto">
            <a:xfrm>
              <a:off x="2133600" y="33528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B84F061-A13D-C448-A9A3-741A4DF3AFE8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3326B8A-A7C6-CF4B-A965-CF592CC5B0A9}"/>
                </a:ext>
              </a:extLst>
            </p:cNvPr>
            <p:cNvSpPr/>
            <p:nvPr/>
          </p:nvSpPr>
          <p:spPr bwMode="auto">
            <a:xfrm>
              <a:off x="1044190" y="3326048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37338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44190" y="2792648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276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3622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DC339A-C1D9-CE4A-9631-9C0E72784C69}"/>
              </a:ext>
            </a:extLst>
          </p:cNvPr>
          <p:cNvCxnSpPr/>
          <p:nvPr/>
        </p:nvCxnSpPr>
        <p:spPr bwMode="auto">
          <a:xfrm>
            <a:off x="1624891" y="2792648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DD5DD64-894E-834E-9191-9BF7B100BCDD}"/>
              </a:ext>
            </a:extLst>
          </p:cNvPr>
          <p:cNvSpPr txBox="1"/>
          <p:nvPr/>
        </p:nvSpPr>
        <p:spPr>
          <a:xfrm>
            <a:off x="1671656" y="2738735"/>
            <a:ext cx="40887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↑</a:t>
            </a:r>
          </a:p>
        </p:txBody>
      </p:sp>
    </p:spTree>
    <p:extLst>
      <p:ext uri="{BB962C8B-B14F-4D97-AF65-F5344CB8AC3E}">
        <p14:creationId xmlns:p14="http://schemas.microsoft.com/office/powerpoint/2010/main" val="2294372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4249938" y="1688574"/>
            <a:ext cx="44749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Here’s ONE step of the algorithm.</a:t>
            </a:r>
          </a:p>
          <a:p>
            <a:pPr marL="457200" indent="-457200">
              <a:buAutoNum type="arabicPeriod"/>
            </a:pPr>
            <a:r>
              <a:rPr lang="en-US" dirty="0"/>
              <a:t>Choose a random Frontier (blue) node, </a:t>
            </a:r>
          </a:p>
          <a:p>
            <a:pPr marL="457200" indent="-457200">
              <a:buAutoNum type="arabicPeriod"/>
            </a:pPr>
            <a:r>
              <a:rPr lang="en-US" dirty="0"/>
              <a:t>Make it white (put in spanning tree), remove it from Frontier.</a:t>
            </a:r>
          </a:p>
          <a:p>
            <a:pPr marL="457200" indent="-457200">
              <a:buAutoNum type="arabicPeriod" startAt="3"/>
            </a:pPr>
            <a:r>
              <a:rPr lang="en-US" dirty="0"/>
              <a:t>Put in it a letter to indicate edge to the white node to which it was adjacent.</a:t>
            </a:r>
          </a:p>
          <a:p>
            <a:pPr marL="457200" indent="-457200">
              <a:buAutoNum type="arabicPeriod" startAt="3"/>
            </a:pPr>
            <a:r>
              <a:rPr lang="en-US" dirty="0"/>
              <a:t>Remove black line between the the two nodes.</a:t>
            </a:r>
          </a:p>
          <a:p>
            <a:pPr marL="457200" indent="-457200">
              <a:buAutoNum type="arabicPeriod" startAt="3"/>
            </a:pPr>
            <a:r>
              <a:rPr lang="en-US" dirty="0"/>
              <a:t>Add adjacent nodes to the Frontier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199" y="2895601"/>
            <a:ext cx="5334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7FB0A-206B-8745-8979-21CBA246827F}"/>
              </a:ext>
            </a:extLst>
          </p:cNvPr>
          <p:cNvSpPr/>
          <p:nvPr/>
        </p:nvSpPr>
        <p:spPr bwMode="auto">
          <a:xfrm>
            <a:off x="2133600" y="289560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E350C-EC90-224E-99B7-A4E0322CF59A}"/>
              </a:ext>
            </a:extLst>
          </p:cNvPr>
          <p:cNvSpPr/>
          <p:nvPr/>
        </p:nvSpPr>
        <p:spPr bwMode="auto">
          <a:xfrm>
            <a:off x="1600200" y="3357266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238625-F3F0-5341-B11F-6113DCDDD91A}"/>
              </a:ext>
            </a:extLst>
          </p:cNvPr>
          <p:cNvSpPr/>
          <p:nvPr/>
        </p:nvSpPr>
        <p:spPr bwMode="auto">
          <a:xfrm>
            <a:off x="1060197" y="2885061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31ECE4-FC4A-8848-A145-CF9DE5DCF176}"/>
              </a:ext>
            </a:extLst>
          </p:cNvPr>
          <p:cNvSpPr/>
          <p:nvPr/>
        </p:nvSpPr>
        <p:spPr bwMode="auto">
          <a:xfrm>
            <a:off x="1578599" y="3333943"/>
            <a:ext cx="533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CBEF9-78E9-5C4B-9B5B-038D9144EF9D}"/>
              </a:ext>
            </a:extLst>
          </p:cNvPr>
          <p:cNvSpPr txBox="1"/>
          <p:nvPr/>
        </p:nvSpPr>
        <p:spPr>
          <a:xfrm>
            <a:off x="1690121" y="3309411"/>
            <a:ext cx="443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D25237-66B0-024C-AF6B-3CB931C5C031}"/>
              </a:ext>
            </a:extLst>
          </p:cNvPr>
          <p:cNvGrpSpPr/>
          <p:nvPr/>
        </p:nvGrpSpPr>
        <p:grpSpPr>
          <a:xfrm>
            <a:off x="1066800" y="3326048"/>
            <a:ext cx="1622810" cy="941152"/>
            <a:chOff x="1044190" y="3326048"/>
            <a:chExt cx="1622810" cy="9411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7C4F38-25DA-C141-A265-D3B8579E1E95}"/>
                </a:ext>
              </a:extLst>
            </p:cNvPr>
            <p:cNvSpPr/>
            <p:nvPr/>
          </p:nvSpPr>
          <p:spPr bwMode="auto">
            <a:xfrm>
              <a:off x="2133600" y="33528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B84F061-A13D-C448-A9A3-741A4DF3AFE8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3326B8A-A7C6-CF4B-A965-CF592CC5B0A9}"/>
                </a:ext>
              </a:extLst>
            </p:cNvPr>
            <p:cNvSpPr/>
            <p:nvPr/>
          </p:nvSpPr>
          <p:spPr bwMode="auto">
            <a:xfrm>
              <a:off x="1044190" y="3326048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44190" y="3326048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DC339A-C1D9-CE4A-9631-9C0E72784C69}"/>
              </a:ext>
            </a:extLst>
          </p:cNvPr>
          <p:cNvCxnSpPr/>
          <p:nvPr/>
        </p:nvCxnSpPr>
        <p:spPr bwMode="auto">
          <a:xfrm>
            <a:off x="1624891" y="3326048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617EE5D-FA4B-274B-A9A2-DA52BF63E080}"/>
              </a:ext>
            </a:extLst>
          </p:cNvPr>
          <p:cNvSpPr txBox="1"/>
          <p:nvPr/>
        </p:nvSpPr>
        <p:spPr>
          <a:xfrm>
            <a:off x="1580219" y="3801682"/>
            <a:ext cx="545590" cy="472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E100BB-C788-2E42-B1ED-4A686C3868C6}"/>
              </a:ext>
            </a:extLst>
          </p:cNvPr>
          <p:cNvSpPr txBox="1"/>
          <p:nvPr/>
        </p:nvSpPr>
        <p:spPr>
          <a:xfrm>
            <a:off x="1659766" y="3826373"/>
            <a:ext cx="401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6689DB3-9CFB-8C40-B7E1-D6602B0BB727}"/>
              </a:ext>
            </a:extLst>
          </p:cNvPr>
          <p:cNvCxnSpPr/>
          <p:nvPr/>
        </p:nvCxnSpPr>
        <p:spPr bwMode="auto">
          <a:xfrm>
            <a:off x="1616264" y="3810000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A416A19-64C2-D843-A823-3267C10F777C}"/>
              </a:ext>
            </a:extLst>
          </p:cNvPr>
          <p:cNvGrpSpPr/>
          <p:nvPr/>
        </p:nvGrpSpPr>
        <p:grpSpPr>
          <a:xfrm>
            <a:off x="1066800" y="3810000"/>
            <a:ext cx="1600200" cy="919677"/>
            <a:chOff x="1066800" y="3347523"/>
            <a:chExt cx="1600200" cy="91967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7666BF5-869C-7347-8CFD-3DF6F002E35A}"/>
                </a:ext>
              </a:extLst>
            </p:cNvPr>
            <p:cNvSpPr/>
            <p:nvPr/>
          </p:nvSpPr>
          <p:spPr bwMode="auto">
            <a:xfrm>
              <a:off x="2133600" y="3347523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D9A33F3-AB59-2F40-87BB-A4258ED5612F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513B57D-CFB6-9746-BA02-D76728AB2D4F}"/>
                </a:ext>
              </a:extLst>
            </p:cNvPr>
            <p:cNvSpPr/>
            <p:nvPr/>
          </p:nvSpPr>
          <p:spPr bwMode="auto">
            <a:xfrm>
              <a:off x="1066800" y="3347523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31482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36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4249938" y="1688574"/>
            <a:ext cx="44749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Here’s ONE step of the algorithm.</a:t>
            </a:r>
          </a:p>
          <a:p>
            <a:pPr marL="457200" indent="-457200">
              <a:buAutoNum type="arabicPeriod"/>
            </a:pPr>
            <a:r>
              <a:rPr lang="en-US" dirty="0"/>
              <a:t>Choose a random Frontier (blue) node, </a:t>
            </a:r>
          </a:p>
          <a:p>
            <a:pPr marL="457200" indent="-457200">
              <a:buAutoNum type="arabicPeriod"/>
            </a:pPr>
            <a:r>
              <a:rPr lang="en-US" dirty="0"/>
              <a:t>Make it white (put in spanning tree), remove it from Frontier.</a:t>
            </a:r>
          </a:p>
          <a:p>
            <a:pPr marL="457200" indent="-457200">
              <a:buAutoNum type="arabicPeriod" startAt="3"/>
            </a:pPr>
            <a:r>
              <a:rPr lang="en-US" dirty="0"/>
              <a:t>Put in it a letter to indicate edge to the white node to which it was adjacent.</a:t>
            </a:r>
          </a:p>
          <a:p>
            <a:pPr marL="457200" indent="-457200">
              <a:buAutoNum type="arabicPeriod" startAt="3"/>
            </a:pPr>
            <a:r>
              <a:rPr lang="en-US" dirty="0"/>
              <a:t>Remove black line between the the two nodes</a:t>
            </a:r>
          </a:p>
          <a:p>
            <a:pPr marL="457200" indent="-457200">
              <a:buAutoNum type="arabicPeriod" startAt="3"/>
            </a:pPr>
            <a:r>
              <a:rPr lang="en-US" dirty="0"/>
              <a:t>Add adjacent nodes to the Frontier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199" y="2895601"/>
            <a:ext cx="5334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7FB0A-206B-8745-8979-21CBA246827F}"/>
              </a:ext>
            </a:extLst>
          </p:cNvPr>
          <p:cNvSpPr/>
          <p:nvPr/>
        </p:nvSpPr>
        <p:spPr bwMode="auto">
          <a:xfrm>
            <a:off x="2133600" y="289560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E350C-EC90-224E-99B7-A4E0322CF59A}"/>
              </a:ext>
            </a:extLst>
          </p:cNvPr>
          <p:cNvSpPr/>
          <p:nvPr/>
        </p:nvSpPr>
        <p:spPr bwMode="auto">
          <a:xfrm>
            <a:off x="1600200" y="3357266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238625-F3F0-5341-B11F-6113DCDDD91A}"/>
              </a:ext>
            </a:extLst>
          </p:cNvPr>
          <p:cNvSpPr/>
          <p:nvPr/>
        </p:nvSpPr>
        <p:spPr bwMode="auto">
          <a:xfrm>
            <a:off x="1060197" y="2885061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31ECE4-FC4A-8848-A145-CF9DE5DCF176}"/>
              </a:ext>
            </a:extLst>
          </p:cNvPr>
          <p:cNvSpPr/>
          <p:nvPr/>
        </p:nvSpPr>
        <p:spPr bwMode="auto">
          <a:xfrm>
            <a:off x="1578599" y="3333943"/>
            <a:ext cx="533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CBEF9-78E9-5C4B-9B5B-038D9144EF9D}"/>
              </a:ext>
            </a:extLst>
          </p:cNvPr>
          <p:cNvSpPr txBox="1"/>
          <p:nvPr/>
        </p:nvSpPr>
        <p:spPr>
          <a:xfrm>
            <a:off x="1690121" y="3309411"/>
            <a:ext cx="443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D25237-66B0-024C-AF6B-3CB931C5C031}"/>
              </a:ext>
            </a:extLst>
          </p:cNvPr>
          <p:cNvGrpSpPr/>
          <p:nvPr/>
        </p:nvGrpSpPr>
        <p:grpSpPr>
          <a:xfrm>
            <a:off x="1066800" y="3326048"/>
            <a:ext cx="1622810" cy="941152"/>
            <a:chOff x="1044190" y="3326048"/>
            <a:chExt cx="1622810" cy="9411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7C4F38-25DA-C141-A265-D3B8579E1E95}"/>
                </a:ext>
              </a:extLst>
            </p:cNvPr>
            <p:cNvSpPr/>
            <p:nvPr/>
          </p:nvSpPr>
          <p:spPr bwMode="auto">
            <a:xfrm>
              <a:off x="2133600" y="33528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B84F061-A13D-C448-A9A3-741A4DF3AFE8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3326B8A-A7C6-CF4B-A965-CF592CC5B0A9}"/>
                </a:ext>
              </a:extLst>
            </p:cNvPr>
            <p:cNvSpPr/>
            <p:nvPr/>
          </p:nvSpPr>
          <p:spPr bwMode="auto">
            <a:xfrm>
              <a:off x="1044190" y="3326048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617EE5D-FA4B-274B-A9A2-DA52BF63E080}"/>
              </a:ext>
            </a:extLst>
          </p:cNvPr>
          <p:cNvSpPr txBox="1"/>
          <p:nvPr/>
        </p:nvSpPr>
        <p:spPr>
          <a:xfrm>
            <a:off x="1580219" y="3801682"/>
            <a:ext cx="545590" cy="472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E100BB-C788-2E42-B1ED-4A686C3868C6}"/>
              </a:ext>
            </a:extLst>
          </p:cNvPr>
          <p:cNvSpPr txBox="1"/>
          <p:nvPr/>
        </p:nvSpPr>
        <p:spPr>
          <a:xfrm>
            <a:off x="1659766" y="3826373"/>
            <a:ext cx="401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A416A19-64C2-D843-A823-3267C10F777C}"/>
              </a:ext>
            </a:extLst>
          </p:cNvPr>
          <p:cNvGrpSpPr/>
          <p:nvPr/>
        </p:nvGrpSpPr>
        <p:grpSpPr>
          <a:xfrm>
            <a:off x="1066800" y="3810000"/>
            <a:ext cx="1600200" cy="919677"/>
            <a:chOff x="1066800" y="3347523"/>
            <a:chExt cx="1600200" cy="91967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7666BF5-869C-7347-8CFD-3DF6F002E35A}"/>
                </a:ext>
              </a:extLst>
            </p:cNvPr>
            <p:cNvSpPr/>
            <p:nvPr/>
          </p:nvSpPr>
          <p:spPr bwMode="auto">
            <a:xfrm>
              <a:off x="2133600" y="3347523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D9A33F3-AB59-2F40-87BB-A4258ED5612F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513B57D-CFB6-9746-BA02-D76728AB2D4F}"/>
                </a:ext>
              </a:extLst>
            </p:cNvPr>
            <p:cNvSpPr/>
            <p:nvPr/>
          </p:nvSpPr>
          <p:spPr bwMode="auto">
            <a:xfrm>
              <a:off x="1066800" y="3347523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D70DDB8-E93F-544C-8AE9-EB0307CD347E}"/>
              </a:ext>
            </a:extLst>
          </p:cNvPr>
          <p:cNvSpPr txBox="1"/>
          <p:nvPr/>
        </p:nvSpPr>
        <p:spPr>
          <a:xfrm>
            <a:off x="2140203" y="3312680"/>
            <a:ext cx="545590" cy="472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D0619E-5430-8B4A-8125-C77E3D06DC16}"/>
              </a:ext>
            </a:extLst>
          </p:cNvPr>
          <p:cNvSpPr txBox="1"/>
          <p:nvPr/>
        </p:nvSpPr>
        <p:spPr>
          <a:xfrm>
            <a:off x="2216278" y="3338993"/>
            <a:ext cx="3492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44190" y="3326048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6689DB3-9CFB-8C40-B7E1-D6602B0BB727}"/>
              </a:ext>
            </a:extLst>
          </p:cNvPr>
          <p:cNvCxnSpPr/>
          <p:nvPr/>
        </p:nvCxnSpPr>
        <p:spPr bwMode="auto">
          <a:xfrm>
            <a:off x="1621071" y="3810000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DC339A-C1D9-CE4A-9631-9C0E72784C69}"/>
              </a:ext>
            </a:extLst>
          </p:cNvPr>
          <p:cNvCxnSpPr/>
          <p:nvPr/>
        </p:nvCxnSpPr>
        <p:spPr bwMode="auto">
          <a:xfrm>
            <a:off x="1621071" y="3313491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7D6643-D3CA-C34B-B0AC-BA8C53A5ED68}"/>
              </a:ext>
            </a:extLst>
          </p:cNvPr>
          <p:cNvCxnSpPr>
            <a:cxnSpLocks/>
          </p:cNvCxnSpPr>
          <p:nvPr/>
        </p:nvCxnSpPr>
        <p:spPr bwMode="auto">
          <a:xfrm>
            <a:off x="2126997" y="3309411"/>
            <a:ext cx="6603" cy="481732"/>
          </a:xfrm>
          <a:prstGeom prst="line">
            <a:avLst/>
          </a:prstGeom>
          <a:solidFill>
            <a:srgbClr val="BBE0E3"/>
          </a:solidFill>
          <a:ln w="666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0A1E1FE-9674-D24E-A029-49B7EE30B774}"/>
              </a:ext>
            </a:extLst>
          </p:cNvPr>
          <p:cNvSpPr/>
          <p:nvPr/>
        </p:nvSpPr>
        <p:spPr bwMode="auto">
          <a:xfrm>
            <a:off x="2659423" y="333274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84409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" grpId="0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C09-FFA0-5A4A-BBBF-A46E4FAC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20076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Implement JPD to create a maze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17806-97A1-464C-BCD2-BBDFF906E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ADC25-520A-1F49-A10E-A607529B0C3D}" type="slidenum">
              <a:rPr lang="en-US" altLang="x-none" smtClean="0"/>
              <a:pPr>
                <a:defRPr/>
              </a:pPr>
              <a:t>37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B46A2-2B07-724B-AACB-6B65B441B6A3}"/>
              </a:ext>
            </a:extLst>
          </p:cNvPr>
          <p:cNvSpPr txBox="1"/>
          <p:nvPr/>
        </p:nvSpPr>
        <p:spPr>
          <a:xfrm>
            <a:off x="4267200" y="1387697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implementation of edges. </a:t>
            </a:r>
            <a:br>
              <a:rPr lang="en-US" dirty="0"/>
            </a:br>
            <a:r>
              <a:rPr lang="en-US" dirty="0"/>
              <a:t>They are in our head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D11B114-5EC4-0E4A-AC47-E318BC58ACB7}"/>
              </a:ext>
            </a:extLst>
          </p:cNvPr>
          <p:cNvSpPr/>
          <p:nvPr/>
        </p:nvSpPr>
        <p:spPr bwMode="auto">
          <a:xfrm>
            <a:off x="1066800" y="2895600"/>
            <a:ext cx="3048000" cy="2743200"/>
          </a:xfrm>
          <a:prstGeom prst="rect">
            <a:avLst/>
          </a:prstGeom>
          <a:solidFill>
            <a:srgbClr val="BBE0E3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A7FF89-C5C7-2D48-B771-B6C71CF9CAD0}"/>
              </a:ext>
            </a:extLst>
          </p:cNvPr>
          <p:cNvCxnSpPr/>
          <p:nvPr/>
        </p:nvCxnSpPr>
        <p:spPr bwMode="auto">
          <a:xfrm>
            <a:off x="3657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41DD767-25F8-D047-A8B7-06700C5235ED}"/>
              </a:ext>
            </a:extLst>
          </p:cNvPr>
          <p:cNvCxnSpPr>
            <a:cxnSpLocks/>
          </p:cNvCxnSpPr>
          <p:nvPr/>
        </p:nvCxnSpPr>
        <p:spPr bwMode="auto">
          <a:xfrm>
            <a:off x="1066800" y="51816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FDC899-FC78-EB44-AB46-405BD966F560}"/>
              </a:ext>
            </a:extLst>
          </p:cNvPr>
          <p:cNvSpPr txBox="1"/>
          <p:nvPr/>
        </p:nvSpPr>
        <p:spPr>
          <a:xfrm>
            <a:off x="1600199" y="2895601"/>
            <a:ext cx="53340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7FB0A-206B-8745-8979-21CBA246827F}"/>
              </a:ext>
            </a:extLst>
          </p:cNvPr>
          <p:cNvSpPr/>
          <p:nvPr/>
        </p:nvSpPr>
        <p:spPr bwMode="auto">
          <a:xfrm>
            <a:off x="2133600" y="289560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E350C-EC90-224E-99B7-A4E0322CF59A}"/>
              </a:ext>
            </a:extLst>
          </p:cNvPr>
          <p:cNvSpPr/>
          <p:nvPr/>
        </p:nvSpPr>
        <p:spPr bwMode="auto">
          <a:xfrm>
            <a:off x="1600200" y="3357266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238625-F3F0-5341-B11F-6113DCDDD91A}"/>
              </a:ext>
            </a:extLst>
          </p:cNvPr>
          <p:cNvSpPr/>
          <p:nvPr/>
        </p:nvSpPr>
        <p:spPr bwMode="auto">
          <a:xfrm>
            <a:off x="1060197" y="2885061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31ECE4-FC4A-8848-A145-CF9DE5DCF176}"/>
              </a:ext>
            </a:extLst>
          </p:cNvPr>
          <p:cNvSpPr/>
          <p:nvPr/>
        </p:nvSpPr>
        <p:spPr bwMode="auto">
          <a:xfrm>
            <a:off x="1578599" y="3333943"/>
            <a:ext cx="533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CBEF9-78E9-5C4B-9B5B-038D9144EF9D}"/>
              </a:ext>
            </a:extLst>
          </p:cNvPr>
          <p:cNvSpPr txBox="1"/>
          <p:nvPr/>
        </p:nvSpPr>
        <p:spPr>
          <a:xfrm>
            <a:off x="1690121" y="3309411"/>
            <a:ext cx="4434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D25237-66B0-024C-AF6B-3CB931C5C031}"/>
              </a:ext>
            </a:extLst>
          </p:cNvPr>
          <p:cNvGrpSpPr/>
          <p:nvPr/>
        </p:nvGrpSpPr>
        <p:grpSpPr>
          <a:xfrm>
            <a:off x="1066800" y="3326048"/>
            <a:ext cx="1622810" cy="941152"/>
            <a:chOff x="1044190" y="3326048"/>
            <a:chExt cx="1622810" cy="9411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7C4F38-25DA-C141-A265-D3B8579E1E95}"/>
                </a:ext>
              </a:extLst>
            </p:cNvPr>
            <p:cNvSpPr/>
            <p:nvPr/>
          </p:nvSpPr>
          <p:spPr bwMode="auto">
            <a:xfrm>
              <a:off x="2133600" y="33528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B84F061-A13D-C448-A9A3-741A4DF3AFE8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3326B8A-A7C6-CF4B-A965-CF592CC5B0A9}"/>
                </a:ext>
              </a:extLst>
            </p:cNvPr>
            <p:cNvSpPr/>
            <p:nvPr/>
          </p:nvSpPr>
          <p:spPr bwMode="auto">
            <a:xfrm>
              <a:off x="1044190" y="3326048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617EE5D-FA4B-274B-A9A2-DA52BF63E080}"/>
              </a:ext>
            </a:extLst>
          </p:cNvPr>
          <p:cNvSpPr txBox="1"/>
          <p:nvPr/>
        </p:nvSpPr>
        <p:spPr>
          <a:xfrm>
            <a:off x="1580219" y="3801682"/>
            <a:ext cx="545590" cy="472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E100BB-C788-2E42-B1ED-4A686C3868C6}"/>
              </a:ext>
            </a:extLst>
          </p:cNvPr>
          <p:cNvSpPr txBox="1"/>
          <p:nvPr/>
        </p:nvSpPr>
        <p:spPr>
          <a:xfrm>
            <a:off x="1659766" y="3826373"/>
            <a:ext cx="401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A416A19-64C2-D843-A823-3267C10F777C}"/>
              </a:ext>
            </a:extLst>
          </p:cNvPr>
          <p:cNvGrpSpPr/>
          <p:nvPr/>
        </p:nvGrpSpPr>
        <p:grpSpPr>
          <a:xfrm>
            <a:off x="1066800" y="3810000"/>
            <a:ext cx="1600200" cy="919677"/>
            <a:chOff x="1066800" y="3347523"/>
            <a:chExt cx="1600200" cy="91967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7666BF5-869C-7347-8CFD-3DF6F002E35A}"/>
                </a:ext>
              </a:extLst>
            </p:cNvPr>
            <p:cNvSpPr/>
            <p:nvPr/>
          </p:nvSpPr>
          <p:spPr bwMode="auto">
            <a:xfrm>
              <a:off x="2133600" y="3347523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D9A33F3-AB59-2F40-87BB-A4258ED5612F}"/>
                </a:ext>
              </a:extLst>
            </p:cNvPr>
            <p:cNvSpPr/>
            <p:nvPr/>
          </p:nvSpPr>
          <p:spPr bwMode="auto">
            <a:xfrm>
              <a:off x="1600200" y="3810000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513B57D-CFB6-9746-BA02-D76728AB2D4F}"/>
                </a:ext>
              </a:extLst>
            </p:cNvPr>
            <p:cNvSpPr/>
            <p:nvPr/>
          </p:nvSpPr>
          <p:spPr bwMode="auto">
            <a:xfrm>
              <a:off x="1066800" y="3347523"/>
              <a:ext cx="533400" cy="4572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ヒラギノ明朝 ProN W3" charset="0"/>
                <a:cs typeface="ヒラギノ明朝 ProN W3" charset="0"/>
                <a:sym typeface="Times" charset="0"/>
              </a:endParaRP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1F0834F-EBF7-8548-838A-54EF03628C8B}"/>
              </a:ext>
            </a:extLst>
          </p:cNvPr>
          <p:cNvCxnSpPr/>
          <p:nvPr/>
        </p:nvCxnSpPr>
        <p:spPr bwMode="auto">
          <a:xfrm>
            <a:off x="16002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5DE0E5-9200-2F4E-B46B-B7C5751542A0}"/>
              </a:ext>
            </a:extLst>
          </p:cNvPr>
          <p:cNvCxnSpPr>
            <a:cxnSpLocks/>
          </p:cNvCxnSpPr>
          <p:nvPr/>
        </p:nvCxnSpPr>
        <p:spPr bwMode="auto">
          <a:xfrm>
            <a:off x="1066800" y="47244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80EF24-0B22-7E4E-A03F-014379CB19E5}"/>
              </a:ext>
            </a:extLst>
          </p:cNvPr>
          <p:cNvCxnSpPr>
            <a:cxnSpLocks/>
          </p:cNvCxnSpPr>
          <p:nvPr/>
        </p:nvCxnSpPr>
        <p:spPr bwMode="auto">
          <a:xfrm>
            <a:off x="1104900" y="42672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D70DDB8-E93F-544C-8AE9-EB0307CD347E}"/>
              </a:ext>
            </a:extLst>
          </p:cNvPr>
          <p:cNvSpPr txBox="1"/>
          <p:nvPr/>
        </p:nvSpPr>
        <p:spPr>
          <a:xfrm>
            <a:off x="2140203" y="3312680"/>
            <a:ext cx="545590" cy="472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D0619E-5430-8B4A-8125-C77E3D06DC16}"/>
              </a:ext>
            </a:extLst>
          </p:cNvPr>
          <p:cNvSpPr txBox="1"/>
          <p:nvPr/>
        </p:nvSpPr>
        <p:spPr>
          <a:xfrm>
            <a:off x="2216278" y="3338993"/>
            <a:ext cx="3492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72E8A3B-2F2C-C441-9C98-2FC951DCD024}"/>
              </a:ext>
            </a:extLst>
          </p:cNvPr>
          <p:cNvCxnSpPr/>
          <p:nvPr/>
        </p:nvCxnSpPr>
        <p:spPr bwMode="auto">
          <a:xfrm>
            <a:off x="21336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DF14CC9-EE5D-3743-9280-D907E86254A6}"/>
              </a:ext>
            </a:extLst>
          </p:cNvPr>
          <p:cNvCxnSpPr>
            <a:cxnSpLocks/>
          </p:cNvCxnSpPr>
          <p:nvPr/>
        </p:nvCxnSpPr>
        <p:spPr bwMode="auto">
          <a:xfrm>
            <a:off x="1066800" y="3810000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36F5F54-00B5-8248-99AB-8EC1D5EB06B1}"/>
              </a:ext>
            </a:extLst>
          </p:cNvPr>
          <p:cNvCxnSpPr>
            <a:cxnSpLocks/>
          </p:cNvCxnSpPr>
          <p:nvPr/>
        </p:nvCxnSpPr>
        <p:spPr bwMode="auto">
          <a:xfrm>
            <a:off x="1044190" y="3326048"/>
            <a:ext cx="3009900" cy="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6689DB3-9CFB-8C40-B7E1-D6602B0BB727}"/>
              </a:ext>
            </a:extLst>
          </p:cNvPr>
          <p:cNvCxnSpPr/>
          <p:nvPr/>
        </p:nvCxnSpPr>
        <p:spPr bwMode="auto">
          <a:xfrm>
            <a:off x="1621071" y="3810000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DC339A-C1D9-CE4A-9631-9C0E72784C69}"/>
              </a:ext>
            </a:extLst>
          </p:cNvPr>
          <p:cNvCxnSpPr/>
          <p:nvPr/>
        </p:nvCxnSpPr>
        <p:spPr bwMode="auto">
          <a:xfrm>
            <a:off x="1621071" y="3313491"/>
            <a:ext cx="488441" cy="0"/>
          </a:xfrm>
          <a:prstGeom prst="line">
            <a:avLst/>
          </a:prstGeom>
          <a:solidFill>
            <a:srgbClr val="BBE0E3"/>
          </a:solidFill>
          <a:ln w="539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7D6643-D3CA-C34B-B0AC-BA8C53A5ED68}"/>
              </a:ext>
            </a:extLst>
          </p:cNvPr>
          <p:cNvCxnSpPr>
            <a:cxnSpLocks/>
          </p:cNvCxnSpPr>
          <p:nvPr/>
        </p:nvCxnSpPr>
        <p:spPr bwMode="auto">
          <a:xfrm>
            <a:off x="2126997" y="3309411"/>
            <a:ext cx="6603" cy="481732"/>
          </a:xfrm>
          <a:prstGeom prst="line">
            <a:avLst/>
          </a:prstGeom>
          <a:solidFill>
            <a:srgbClr val="BBE0E3"/>
          </a:solidFill>
          <a:ln w="666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0A1E1FE-9674-D24E-A029-49B7EE30B774}"/>
              </a:ext>
            </a:extLst>
          </p:cNvPr>
          <p:cNvSpPr/>
          <p:nvPr/>
        </p:nvSpPr>
        <p:spPr bwMode="auto">
          <a:xfrm>
            <a:off x="2659423" y="3332740"/>
            <a:ext cx="533400" cy="457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ヒラギノ明朝 ProN W3" charset="0"/>
              <a:cs typeface="ヒラギノ明朝 ProN W3" charset="0"/>
              <a:sym typeface="Times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6589D-3AFF-834F-9F04-2D68C8559ECB}"/>
              </a:ext>
            </a:extLst>
          </p:cNvPr>
          <p:cNvCxnSpPr/>
          <p:nvPr/>
        </p:nvCxnSpPr>
        <p:spPr bwMode="auto">
          <a:xfrm>
            <a:off x="32004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C35FD58-BCDB-654C-8DFB-DD940EF0C9D5}"/>
              </a:ext>
            </a:extLst>
          </p:cNvPr>
          <p:cNvCxnSpPr/>
          <p:nvPr/>
        </p:nvCxnSpPr>
        <p:spPr bwMode="auto">
          <a:xfrm>
            <a:off x="2667000" y="2895600"/>
            <a:ext cx="0" cy="2743200"/>
          </a:xfrm>
          <a:prstGeom prst="line">
            <a:avLst/>
          </a:prstGeom>
          <a:solidFill>
            <a:srgbClr val="BBE0E3"/>
          </a:solidFill>
          <a:ln w="349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CD5CB53-EDA8-6C4A-9994-658365E193D8}"/>
              </a:ext>
            </a:extLst>
          </p:cNvPr>
          <p:cNvSpPr txBox="1"/>
          <p:nvPr/>
        </p:nvSpPr>
        <p:spPr>
          <a:xfrm>
            <a:off x="792910" y="1387697"/>
            <a:ext cx="3321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Important pts about implementation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CF26E9-130C-CB4B-92A0-1D39CE459236}"/>
              </a:ext>
            </a:extLst>
          </p:cNvPr>
          <p:cNvSpPr txBox="1"/>
          <p:nvPr/>
        </p:nvSpPr>
        <p:spPr>
          <a:xfrm>
            <a:off x="4267200" y="2218694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Nodes with a letter in them are in the spanning tree.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1749538-5013-604B-90AD-C2898731F957}"/>
              </a:ext>
            </a:extLst>
          </p:cNvPr>
          <p:cNvSpPr txBox="1"/>
          <p:nvPr/>
        </p:nvSpPr>
        <p:spPr>
          <a:xfrm>
            <a:off x="4290063" y="3073558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indicates an edge of spanning tree –to node to North</a:t>
            </a:r>
          </a:p>
          <a:p>
            <a:r>
              <a:rPr lang="en-US" dirty="0"/>
              <a:t>(similar for E, W, S)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A7ADEB-CE61-AE4B-8AE5-6709ADF3BF12}"/>
              </a:ext>
            </a:extLst>
          </p:cNvPr>
          <p:cNvSpPr txBox="1"/>
          <p:nvPr/>
        </p:nvSpPr>
        <p:spPr>
          <a:xfrm>
            <a:off x="4343400" y="429774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Frontier set (blue nodes) is an </a:t>
            </a:r>
            <a:r>
              <a:rPr lang="en-US" dirty="0" err="1"/>
              <a:t>ArrayList</a:t>
            </a:r>
            <a:r>
              <a:rPr lang="en-US" dirty="0"/>
              <a:t>. Efficient to choose one at random and to remove it from set</a:t>
            </a:r>
          </a:p>
        </p:txBody>
      </p:sp>
    </p:spTree>
    <p:extLst>
      <p:ext uri="{BB962C8B-B14F-4D97-AF65-F5344CB8AC3E}">
        <p14:creationId xmlns:p14="http://schemas.microsoft.com/office/powerpoint/2010/main" val="679843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2" grpId="0"/>
      <p:bldP spid="4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7F0FF1E-47F4-F543-8C3F-81C18E1F2EAF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38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685800"/>
          </a:xfrm>
        </p:spPr>
        <p:txBody>
          <a:bodyPr/>
          <a:lstStyle/>
          <a:p>
            <a:r>
              <a:rPr lang="en-US" altLang="x-none" sz="3200" dirty="0">
                <a:solidFill>
                  <a:srgbClr val="800000"/>
                </a:solidFill>
                <a:latin typeface="Tw Cen MT" charset="0"/>
              </a:rPr>
              <a:t>Maze generation using Prim’s algorithm</a:t>
            </a:r>
          </a:p>
        </p:txBody>
      </p:sp>
      <p:pic>
        <p:nvPicPr>
          <p:cNvPr id="53252" name="Picture 6" descr="732px--MAZE_30x20_Prim.og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910" y="838200"/>
            <a:ext cx="58674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842010" y="5568695"/>
            <a:ext cx="6172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 dirty="0">
                <a:solidFill>
                  <a:srgbClr val="0000FF"/>
                </a:solidFill>
              </a:rPr>
              <a:t>https://</a:t>
            </a:r>
            <a:r>
              <a:rPr lang="en-US" altLang="x-none" sz="2000" dirty="0" err="1">
                <a:solidFill>
                  <a:srgbClr val="0000FF"/>
                </a:solidFill>
              </a:rPr>
              <a:t>en.wikipedia.org</a:t>
            </a:r>
            <a:r>
              <a:rPr lang="en-US" altLang="x-none" sz="2000" dirty="0">
                <a:solidFill>
                  <a:srgbClr val="0000FF"/>
                </a:solidFill>
              </a:rPr>
              <a:t>/wiki/</a:t>
            </a:r>
            <a:r>
              <a:rPr lang="en-US" altLang="x-none" sz="2000" dirty="0" err="1">
                <a:solidFill>
                  <a:srgbClr val="0000FF"/>
                </a:solidFill>
              </a:rPr>
              <a:t>Maze_generation_algorithm</a:t>
            </a:r>
            <a:endParaRPr lang="en-US" altLang="x-none" sz="2000" dirty="0">
              <a:solidFill>
                <a:srgbClr val="0000FF"/>
              </a:solidFill>
            </a:endParaRPr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842010" y="4876800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 dirty="0">
                <a:solidFill>
                  <a:srgbClr val="000000"/>
                </a:solidFill>
              </a:rPr>
              <a:t>The generation of a maze using Prim's algorithm on a randomly weighted grid graph that is 30x20 in size.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7365FE-C219-8D40-B002-EA1B5DB18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7689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000" dirty="0" err="1">
                <a:solidFill>
                  <a:srgbClr val="0000FF"/>
                </a:solidFill>
              </a:rPr>
              <a:t>jonathanzong.com</a:t>
            </a:r>
            <a:r>
              <a:rPr lang="en-US" altLang="x-none" sz="2000" dirty="0">
                <a:solidFill>
                  <a:srgbClr val="0000FF"/>
                </a:solidFill>
              </a:rPr>
              <a:t>/blog/2012/11/06/maze-generation-with-prims-algorithm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BCBE6B16-FF34-DC48-AE8F-586B8B8EA81C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39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altLang="x-none" sz="2800" b="1">
                <a:solidFill>
                  <a:srgbClr val="800000"/>
                </a:solidFill>
              </a:rPr>
              <a:t>Greedy algorithms</a:t>
            </a:r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Suppose the weights are all 1.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Then 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shortest-path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algorithm does a breath-first search!</a:t>
            </a:r>
          </a:p>
        </p:txBody>
      </p:sp>
      <p:grpSp>
        <p:nvGrpSpPr>
          <p:cNvPr id="55300" name="Group 1"/>
          <p:cNvGrpSpPr>
            <a:grpSpLocks/>
          </p:cNvGrpSpPr>
          <p:nvPr/>
        </p:nvGrpSpPr>
        <p:grpSpPr bwMode="auto">
          <a:xfrm>
            <a:off x="5562600" y="1524000"/>
            <a:ext cx="1981200" cy="1562100"/>
            <a:chOff x="762000" y="2738438"/>
            <a:chExt cx="1981616" cy="1562377"/>
          </a:xfrm>
        </p:grpSpPr>
        <p:grpSp>
          <p:nvGrpSpPr>
            <p:cNvPr id="55314" name="Group 3"/>
            <p:cNvGrpSpPr>
              <a:grpSpLocks/>
            </p:cNvGrpSpPr>
            <p:nvPr/>
          </p:nvGrpSpPr>
          <p:grpSpPr bwMode="auto">
            <a:xfrm>
              <a:off x="1066739" y="2865460"/>
              <a:ext cx="1409420" cy="1435355"/>
              <a:chOff x="466" y="-67"/>
              <a:chExt cx="888" cy="904"/>
            </a:xfrm>
          </p:grpSpPr>
          <p:sp>
            <p:nvSpPr>
              <p:cNvPr id="55321" name="Oval 4"/>
              <p:cNvSpPr>
                <a:spLocks/>
              </p:cNvSpPr>
              <p:nvPr/>
            </p:nvSpPr>
            <p:spPr bwMode="auto">
              <a:xfrm>
                <a:off x="575" y="283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2" name="Oval 5"/>
              <p:cNvSpPr>
                <a:spLocks/>
              </p:cNvSpPr>
              <p:nvPr/>
            </p:nvSpPr>
            <p:spPr bwMode="auto">
              <a:xfrm>
                <a:off x="466" y="780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3" name="Oval 8"/>
              <p:cNvSpPr>
                <a:spLocks/>
              </p:cNvSpPr>
              <p:nvPr/>
            </p:nvSpPr>
            <p:spPr bwMode="auto">
              <a:xfrm>
                <a:off x="1167" y="768"/>
                <a:ext cx="57" cy="5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4" name="Oval 11"/>
              <p:cNvSpPr>
                <a:spLocks/>
              </p:cNvSpPr>
              <p:nvPr/>
            </p:nvSpPr>
            <p:spPr bwMode="auto">
              <a:xfrm>
                <a:off x="1296" y="209"/>
                <a:ext cx="58" cy="5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5" name="AutoShape 17"/>
              <p:cNvSpPr>
                <a:spLocks/>
              </p:cNvSpPr>
              <p:nvPr/>
            </p:nvSpPr>
            <p:spPr bwMode="auto">
              <a:xfrm rot="10800000" flipH="1">
                <a:off x="495" y="340"/>
                <a:ext cx="109" cy="4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6" name="AutoShape 23"/>
              <p:cNvSpPr>
                <a:spLocks/>
              </p:cNvSpPr>
              <p:nvPr/>
            </p:nvSpPr>
            <p:spPr bwMode="auto">
              <a:xfrm rot="10800000" flipH="1">
                <a:off x="1196" y="243"/>
                <a:ext cx="134" cy="5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7" name="Oval 28"/>
              <p:cNvSpPr>
                <a:spLocks/>
              </p:cNvSpPr>
              <p:nvPr/>
            </p:nvSpPr>
            <p:spPr bwMode="auto">
              <a:xfrm>
                <a:off x="994" y="-67"/>
                <a:ext cx="96" cy="67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328" name="AutoShape 31"/>
              <p:cNvSpPr>
                <a:spLocks/>
              </p:cNvSpPr>
              <p:nvPr/>
            </p:nvSpPr>
            <p:spPr bwMode="auto">
              <a:xfrm>
                <a:off x="1042" y="-3"/>
                <a:ext cx="262" cy="2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29" name="AutoShape 35"/>
              <p:cNvSpPr>
                <a:spLocks/>
              </p:cNvSpPr>
              <p:nvPr/>
            </p:nvSpPr>
            <p:spPr bwMode="auto">
              <a:xfrm rot="10800000" flipH="1">
                <a:off x="624" y="0"/>
                <a:ext cx="370" cy="2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30" name="AutoShape 36"/>
              <p:cNvSpPr>
                <a:spLocks/>
              </p:cNvSpPr>
              <p:nvPr/>
            </p:nvSpPr>
            <p:spPr bwMode="auto">
              <a:xfrm rot="10800000" flipH="1">
                <a:off x="515" y="243"/>
                <a:ext cx="815" cy="5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5331" name="AutoShape 54"/>
              <p:cNvSpPr>
                <a:spLocks/>
              </p:cNvSpPr>
              <p:nvPr/>
            </p:nvSpPr>
            <p:spPr bwMode="auto">
              <a:xfrm rot="10800000" flipH="1">
                <a:off x="523" y="797"/>
                <a:ext cx="644" cy="1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ysDash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5315" name="TextBox 1"/>
            <p:cNvSpPr txBox="1">
              <a:spLocks noChangeArrowheads="1"/>
            </p:cNvSpPr>
            <p:nvPr/>
          </p:nvSpPr>
          <p:spPr bwMode="auto">
            <a:xfrm>
              <a:off x="1262063" y="2743200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6" name="TextBox 26"/>
            <p:cNvSpPr txBox="1">
              <a:spLocks noChangeArrowheads="1"/>
            </p:cNvSpPr>
            <p:nvPr/>
          </p:nvSpPr>
          <p:spPr bwMode="auto">
            <a:xfrm>
              <a:off x="1871663" y="3729038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7" name="TextBox 28"/>
            <p:cNvSpPr txBox="1">
              <a:spLocks noChangeArrowheads="1"/>
            </p:cNvSpPr>
            <p:nvPr/>
          </p:nvSpPr>
          <p:spPr bwMode="auto">
            <a:xfrm>
              <a:off x="2252663" y="2738438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8" name="TextBox 30"/>
            <p:cNvSpPr txBox="1">
              <a:spLocks noChangeArrowheads="1"/>
            </p:cNvSpPr>
            <p:nvPr/>
          </p:nvSpPr>
          <p:spPr bwMode="auto">
            <a:xfrm>
              <a:off x="2405062" y="3509962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19" name="TextBox 31"/>
            <p:cNvSpPr txBox="1">
              <a:spLocks noChangeArrowheads="1"/>
            </p:cNvSpPr>
            <p:nvPr/>
          </p:nvSpPr>
          <p:spPr bwMode="auto">
            <a:xfrm>
              <a:off x="762000" y="3586162"/>
              <a:ext cx="338554" cy="46174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5320" name="TextBox 32"/>
            <p:cNvSpPr txBox="1">
              <a:spLocks noChangeArrowheads="1"/>
            </p:cNvSpPr>
            <p:nvPr/>
          </p:nvSpPr>
          <p:spPr bwMode="auto">
            <a:xfrm>
              <a:off x="1676400" y="3205162"/>
              <a:ext cx="338138" cy="4619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x-none" sz="240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5301" name="AutoShape 54"/>
          <p:cNvSpPr>
            <a:spLocks/>
          </p:cNvSpPr>
          <p:nvPr/>
        </p:nvSpPr>
        <p:spPr bwMode="auto">
          <a:xfrm rot="10800000" flipH="1">
            <a:off x="6858000" y="3048000"/>
            <a:ext cx="152400" cy="9906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2" name="Oval 8"/>
          <p:cNvSpPr>
            <a:spLocks/>
          </p:cNvSpPr>
          <p:nvPr/>
        </p:nvSpPr>
        <p:spPr bwMode="auto">
          <a:xfrm>
            <a:off x="6781800" y="40386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3" name="Oval 8"/>
          <p:cNvSpPr>
            <a:spLocks/>
          </p:cNvSpPr>
          <p:nvPr/>
        </p:nvSpPr>
        <p:spPr bwMode="auto">
          <a:xfrm>
            <a:off x="5715000" y="40386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4" name="AutoShape 54"/>
          <p:cNvSpPr>
            <a:spLocks/>
          </p:cNvSpPr>
          <p:nvPr/>
        </p:nvSpPr>
        <p:spPr bwMode="auto">
          <a:xfrm rot="10800000" flipH="1">
            <a:off x="5791200" y="3048000"/>
            <a:ext cx="76200" cy="10668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Oval 28"/>
          <p:cNvSpPr>
            <a:spLocks/>
          </p:cNvSpPr>
          <p:nvPr/>
        </p:nvSpPr>
        <p:spPr bwMode="auto">
          <a:xfrm>
            <a:off x="6019800" y="2179638"/>
            <a:ext cx="152400" cy="106362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0" name="Oval 28"/>
          <p:cNvSpPr>
            <a:spLocks/>
          </p:cNvSpPr>
          <p:nvPr/>
        </p:nvSpPr>
        <p:spPr bwMode="auto">
          <a:xfrm>
            <a:off x="7162800" y="2057400"/>
            <a:ext cx="152400" cy="106363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307" name="TextBox 51"/>
          <p:cNvSpPr txBox="1">
            <a:spLocks noChangeArrowheads="1"/>
          </p:cNvSpPr>
          <p:nvPr/>
        </p:nvSpPr>
        <p:spPr bwMode="auto">
          <a:xfrm>
            <a:off x="7086600" y="3195638"/>
            <a:ext cx="338138" cy="4619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308" name="TextBox 52"/>
          <p:cNvSpPr txBox="1">
            <a:spLocks noChangeArrowheads="1"/>
          </p:cNvSpPr>
          <p:nvPr/>
        </p:nvSpPr>
        <p:spPr bwMode="auto">
          <a:xfrm>
            <a:off x="5867400" y="3200400"/>
            <a:ext cx="338138" cy="46196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" name="Oval 28"/>
          <p:cNvSpPr>
            <a:spLocks/>
          </p:cNvSpPr>
          <p:nvPr/>
        </p:nvSpPr>
        <p:spPr bwMode="auto">
          <a:xfrm>
            <a:off x="5715000" y="2819400"/>
            <a:ext cx="304800" cy="3048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5" name="Oval 28"/>
          <p:cNvSpPr>
            <a:spLocks/>
          </p:cNvSpPr>
          <p:nvPr/>
        </p:nvSpPr>
        <p:spPr bwMode="auto">
          <a:xfrm>
            <a:off x="6858000" y="2819400"/>
            <a:ext cx="381000" cy="3048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6" name="Oval 28"/>
          <p:cNvSpPr>
            <a:spLocks/>
          </p:cNvSpPr>
          <p:nvPr/>
        </p:nvSpPr>
        <p:spPr bwMode="auto">
          <a:xfrm>
            <a:off x="5638800" y="3886200"/>
            <a:ext cx="304800" cy="304800"/>
          </a:xfrm>
          <a:prstGeom prst="ellipse">
            <a:avLst/>
          </a:prstGeom>
          <a:solidFill>
            <a:srgbClr val="3366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7" name="Oval 28"/>
          <p:cNvSpPr>
            <a:spLocks/>
          </p:cNvSpPr>
          <p:nvPr/>
        </p:nvSpPr>
        <p:spPr bwMode="auto">
          <a:xfrm>
            <a:off x="6705600" y="3962400"/>
            <a:ext cx="304800" cy="304800"/>
          </a:xfrm>
          <a:prstGeom prst="ellipse">
            <a:avLst/>
          </a:prstGeom>
          <a:solidFill>
            <a:srgbClr val="3366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58" name="TextBox 2"/>
          <p:cNvSpPr txBox="1">
            <a:spLocks noChangeArrowheads="1"/>
          </p:cNvSpPr>
          <p:nvPr/>
        </p:nvSpPr>
        <p:spPr bwMode="auto">
          <a:xfrm>
            <a:off x="838200" y="44958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and Prim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algorithms look similar.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The steps taken are similar, but at each step</a:t>
            </a:r>
          </a:p>
          <a:p>
            <a:pPr eaLnBrk="1" hangingPunct="1"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Dijkstra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chooses an edge whose end node has a minimum path length from start node</a:t>
            </a:r>
          </a:p>
          <a:p>
            <a:pPr eaLnBrk="1" hangingPunct="1">
              <a:spcBef>
                <a:spcPct val="0"/>
              </a:spcBef>
              <a:buSzTx/>
              <a:buFont typeface="Arial" charset="0"/>
              <a:buChar char="•"/>
            </a:pPr>
            <a:r>
              <a:rPr lang="en-US" altLang="x-none" sz="2400">
                <a:solidFill>
                  <a:srgbClr val="800000"/>
                </a:solidFill>
              </a:rPr>
              <a:t>Prim</a:t>
            </a:r>
            <a:r>
              <a:rPr lang="en-US" altLang="en-US" sz="2400">
                <a:solidFill>
                  <a:srgbClr val="800000"/>
                </a:solidFill>
              </a:rPr>
              <a:t>’</a:t>
            </a:r>
            <a:r>
              <a:rPr lang="en-US" altLang="x-none" sz="2400">
                <a:solidFill>
                  <a:srgbClr val="800000"/>
                </a:solidFill>
              </a:rPr>
              <a:t>s chooses an edge with minimum length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781800" cy="533400"/>
          </a:xfrm>
        </p:spPr>
        <p:txBody>
          <a:bodyPr rIns="132080"/>
          <a:lstStyle/>
          <a:p>
            <a:pPr eaLnBrk="1" hangingPunct="1"/>
            <a:r>
              <a:rPr lang="en-US" altLang="x-none" sz="3600" b="1" dirty="0">
                <a:solidFill>
                  <a:srgbClr val="800000"/>
                </a:solidFill>
                <a:latin typeface="Tw Cen MT" charset="0"/>
              </a:rPr>
              <a:t>Amortized time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35659" y="1047381"/>
            <a:ext cx="7010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>
                <a:solidFill>
                  <a:srgbClr val="C00000"/>
                </a:solidFill>
              </a:rPr>
              <a:t>Visit </a:t>
            </a:r>
            <a:r>
              <a:rPr lang="en-US" altLang="x-none" sz="2400" dirty="0" err="1">
                <a:solidFill>
                  <a:srgbClr val="C00000"/>
                </a:solidFill>
              </a:rPr>
              <a:t>JavaHyperText</a:t>
            </a:r>
            <a:r>
              <a:rPr lang="en-US" altLang="x-none" sz="2400" dirty="0">
                <a:solidFill>
                  <a:srgbClr val="C00000"/>
                </a:solidFill>
              </a:rPr>
              <a:t>, put “amort” into Filter Field, read the first ---one-page--- pdf file.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In A5 –</a:t>
            </a:r>
            <a:r>
              <a:rPr lang="en-US" altLang="x-none" sz="2400" dirty="0" err="1"/>
              <a:t>Heap.java</a:t>
            </a:r>
            <a:r>
              <a:rPr lang="en-US" altLang="x-none" sz="2400" dirty="0"/>
              <a:t>, insert takes </a:t>
            </a:r>
            <a:r>
              <a:rPr lang="en-US" altLang="x-none" sz="2400" i="1" dirty="0"/>
              <a:t>amortized</a:t>
            </a:r>
            <a:r>
              <a:rPr lang="en-US" altLang="x-none" sz="2400" dirty="0"/>
              <a:t> time O(1).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r>
              <a:rPr lang="en-US" altLang="x-none" sz="2400" dirty="0"/>
              <a:t>WHAT DOES THAT MEAN?</a:t>
            </a: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  <a:buClr>
                <a:srgbClr val="000000"/>
              </a:buClr>
              <a:buFontTx/>
              <a:buNone/>
            </a:pPr>
            <a:endParaRPr lang="en-US" altLang="x-none" sz="24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155721895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90BBC202-083C-8A4F-BF56-AD5BB88696F9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40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en-US" altLang="x-none" sz="2800" b="1">
                <a:solidFill>
                  <a:srgbClr val="800000"/>
                </a:solidFill>
              </a:rPr>
              <a:t>Breadth-first search, Shortest-path, Prim</a:t>
            </a:r>
          </a:p>
        </p:txBody>
      </p:sp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457200" y="1295400"/>
            <a:ext cx="83820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FF0000"/>
                </a:solidFill>
              </a:rPr>
              <a:t>G</a:t>
            </a:r>
            <a:r>
              <a:rPr lang="en-US" altLang="x-none" sz="2400" b="1">
                <a:solidFill>
                  <a:srgbClr val="FF0000"/>
                </a:solidFill>
              </a:rPr>
              <a:t>reedy algorithm</a:t>
            </a:r>
            <a:r>
              <a:rPr lang="en-US" altLang="x-none" sz="2400">
                <a:solidFill>
                  <a:srgbClr val="000000"/>
                </a:solidFill>
              </a:rPr>
              <a:t>: An algorithm that uses the heuristic of making the locally optimal choice at each stage with the hope of finding the global optimum.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Dijkstra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shortest-path algorithm makes a locally optimal choice: choosing the node in the Frontier with minimum L value and moving it to the Settled set. And, it is proven that it is not just a hope but a fact that it leads to the global optimum.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Similarly, Prim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and Kruskal</a:t>
            </a:r>
            <a:r>
              <a:rPr lang="en-US" altLang="en-US" sz="2400">
                <a:solidFill>
                  <a:srgbClr val="000000"/>
                </a:solidFill>
              </a:rPr>
              <a:t>’</a:t>
            </a:r>
            <a:r>
              <a:rPr lang="en-US" altLang="x-none" sz="2400">
                <a:solidFill>
                  <a:srgbClr val="000000"/>
                </a:solidFill>
              </a:rPr>
              <a:t>s locally optimum choices of adding a minimum-weight edge have been proven to yield the global optimum: a minimum spanning tree.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x-none" sz="2400">
              <a:solidFill>
                <a:srgbClr val="800000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800000"/>
                </a:solidFill>
              </a:rPr>
              <a:t>BUT: Greediness does not always work!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002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ea typeface="ＭＳ Ｐゴシック" charset="-128"/>
              </a:rPr>
              <a:t>Similar code structures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3962400" cy="2895600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sym typeface="Courier New" charset="0"/>
              </a:rPr>
              <a:t>while (a vertex is unmarked) {</a:t>
            </a:r>
            <a:endParaRPr lang="en-US" altLang="x-none" sz="2400">
              <a:latin typeface="Times New Roman" charset="0"/>
              <a:ea typeface="ヒラギノ角ゴ ProN W6" charset="-128"/>
              <a:cs typeface="Times New Roman" charset="0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Times New Roman" charset="0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v= </a:t>
            </a:r>
            <a:r>
              <a:rPr lang="en-US" altLang="x-none" sz="2400" i="1">
                <a:latin typeface="Times New Roman" charset="0"/>
                <a:sym typeface="Courier New" charset="0"/>
              </a:rPr>
              <a:t>best</a:t>
            </a:r>
            <a:r>
              <a:rPr lang="en-US" altLang="x-none" sz="2400">
                <a:latin typeface="Times New Roman" charset="0"/>
                <a:sym typeface="Courier New" charset="0"/>
              </a:rPr>
              <a:t> unmarked vertex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mark v;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</a:t>
            </a:r>
            <a:r>
              <a:rPr lang="en-US" altLang="x-none" sz="2400">
                <a:latin typeface="Times New Roman" charset="0"/>
                <a:sym typeface="Courier New" charset="0"/>
              </a:rPr>
              <a:t>for (each w adj to v)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ea typeface="ヒラギノ角ゴ ProN W6" charset="-128"/>
                <a:cs typeface="ヒラギノ角ゴ ProN W6" charset="-128"/>
                <a:sym typeface="Courier New" charset="0"/>
              </a:rPr>
              <a:t>		</a:t>
            </a:r>
            <a:r>
              <a:rPr lang="en-US" altLang="x-none" sz="2400">
                <a:latin typeface="Times New Roman" charset="0"/>
                <a:sym typeface="Courier New" charset="0"/>
              </a:rPr>
              <a:t>update D[w];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  <a:p>
            <a:pPr marL="319088" indent="-319088" eaLnBrk="1" hangingPunct="1">
              <a:buFont typeface="Arial" charset="0"/>
              <a:buNone/>
            </a:pPr>
            <a:r>
              <a:rPr lang="en-US" altLang="x-none" sz="2400">
                <a:latin typeface="Times New Roman" charset="0"/>
                <a:sym typeface="Courier New" charset="0"/>
              </a:rPr>
              <a:t>}</a:t>
            </a:r>
            <a:endParaRPr lang="en-US" altLang="x-none" sz="2400">
              <a:latin typeface="Times New Roman" charset="0"/>
              <a:ea typeface="ヒラギノ角ゴ ProN W6" charset="-128"/>
              <a:cs typeface="ヒラギノ角ゴ ProN W6" charset="-128"/>
              <a:sym typeface="Courier New" charset="0"/>
            </a:endParaRPr>
          </a:p>
        </p:txBody>
      </p:sp>
      <p:sp>
        <p:nvSpPr>
          <p:cNvPr id="57347" name="Rectangle 3"/>
          <p:cNvSpPr>
            <a:spLocks/>
          </p:cNvSpPr>
          <p:nvPr/>
        </p:nvSpPr>
        <p:spPr bwMode="auto">
          <a:xfrm>
            <a:off x="4224338" y="1752600"/>
            <a:ext cx="4691062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09550" indent="-169863">
              <a:spcBef>
                <a:spcPts val="8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Breadth-first-search (bfs)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D[v]+1</a:t>
            </a:r>
          </a:p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Dijkstra</a:t>
            </a:r>
            <a:r>
              <a:rPr lang="en-US" altLang="en-US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s algorithm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priority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min(D[w], D[v]+c(v,w))</a:t>
            </a:r>
          </a:p>
          <a:p>
            <a:pPr eaLnBrk="1" hangingPunct="1">
              <a:spcBef>
                <a:spcPts val="55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Prim</a:t>
            </a:r>
            <a:r>
              <a:rPr lang="en-US" altLang="en-US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’</a:t>
            </a:r>
            <a:r>
              <a:rPr lang="en-US" altLang="x-none" sz="2400">
                <a:solidFill>
                  <a:srgbClr val="3333CC"/>
                </a:solidFill>
                <a:latin typeface="Arial" charset="0"/>
                <a:ea typeface="ヒラギノ角ゴ ProN W3" charset="-128"/>
                <a:sym typeface="Arial" charset="0"/>
              </a:rPr>
              <a:t>s algorithm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best: next in priority queue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Arial" charset="0"/>
              <a:buChar char="–"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update: D[w] = min(D[w], c(v,w))</a:t>
            </a:r>
          </a:p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Wingdings" charset="2"/>
              <a:buNone/>
            </a:pPr>
            <a:endParaRPr lang="en-US" altLang="x-none" sz="2400" b="1" i="1">
              <a:solidFill>
                <a:srgbClr val="008000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F51B65D6-153F-9044-AA86-E297A551594B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41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57349" name="Rectangle 1"/>
          <p:cNvSpPr>
            <a:spLocks noChangeArrowheads="1"/>
          </p:cNvSpPr>
          <p:nvPr/>
        </p:nvSpPr>
        <p:spPr bwMode="auto">
          <a:xfrm>
            <a:off x="533400" y="52578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9550" indent="-169863">
              <a:spcBef>
                <a:spcPts val="8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tabLst>
                <a:tab pos="215900" algn="l"/>
                <a:tab pos="952500" algn="l"/>
              </a:tabLst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tabLst>
                <a:tab pos="215900" algn="l"/>
                <a:tab pos="952500" algn="l"/>
              </a:tabLst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8000"/>
              </a:buClr>
              <a:buFont typeface="Wingdings" charset="2"/>
              <a:buNone/>
            </a:pP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c(v,w) is the </a:t>
            </a:r>
            <a:b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</a:b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v</a:t>
            </a: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Symbol" charset="2"/>
              </a:rPr>
              <a:t>w</a:t>
            </a:r>
            <a:r>
              <a:rPr lang="en-US" altLang="x-none" sz="2400">
                <a:solidFill>
                  <a:srgbClr val="008000"/>
                </a:solidFill>
                <a:latin typeface="Arial" charset="0"/>
                <a:ea typeface="ヒラギノ角ゴ ProN W3" charset="-128"/>
                <a:sym typeface="Arial" charset="0"/>
              </a:rPr>
              <a:t> edge weight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latin typeface="Calibri" charset="0"/>
              </a:rPr>
              <a:t>Graph Algorithms</a:t>
            </a:r>
          </a:p>
        </p:txBody>
      </p:sp>
      <p:sp>
        <p:nvSpPr>
          <p:cNvPr id="6246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Search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Depth-first search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Breadth-first search</a:t>
            </a:r>
          </a:p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Shortest paths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Dijkstra's algorithm</a:t>
            </a:r>
          </a:p>
          <a:p>
            <a:pPr eaLnBrk="1" hangingPunct="1"/>
            <a:r>
              <a:rPr lang="en-US" altLang="x-none">
                <a:solidFill>
                  <a:srgbClr val="0000FF"/>
                </a:solidFill>
                <a:latin typeface="Calibri" charset="0"/>
                <a:sym typeface="Arial" charset="0"/>
              </a:rPr>
              <a:t>Minimum spanning trees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Prim's algorithm</a:t>
            </a:r>
          </a:p>
          <a:p>
            <a:pPr lvl="1" eaLnBrk="1" hangingPunct="1"/>
            <a:r>
              <a:rPr lang="en-US" altLang="x-none">
                <a:latin typeface="Calibri" charset="0"/>
                <a:sym typeface="Arial" charset="0"/>
              </a:rPr>
              <a:t>Kruskal's algorithm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6858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Undirected trees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38200" y="1600200"/>
            <a:ext cx="6896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An undirected graph is a </a:t>
            </a:r>
            <a:r>
              <a:rPr lang="en-US" altLang="x-none" sz="2800" i="1">
                <a:solidFill>
                  <a:srgbClr val="FF3300"/>
                </a:solidFill>
              </a:rPr>
              <a:t>tree</a:t>
            </a:r>
            <a:r>
              <a:rPr lang="en-US" altLang="x-none" sz="2800"/>
              <a:t> if there is exactly one simple path between any pair of vertices</a:t>
            </a:r>
          </a:p>
        </p:txBody>
      </p:sp>
      <p:sp>
        <p:nvSpPr>
          <p:cNvPr id="18435" name="Oval 3"/>
          <p:cNvSpPr>
            <a:spLocks/>
          </p:cNvSpPr>
          <p:nvPr/>
        </p:nvSpPr>
        <p:spPr bwMode="auto">
          <a:xfrm>
            <a:off x="5087938" y="37798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6" name="Oval 4"/>
          <p:cNvSpPr>
            <a:spLocks/>
          </p:cNvSpPr>
          <p:nvPr/>
        </p:nvSpPr>
        <p:spPr bwMode="auto">
          <a:xfrm>
            <a:off x="4914900" y="45688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7" name="Oval 5"/>
          <p:cNvSpPr>
            <a:spLocks/>
          </p:cNvSpPr>
          <p:nvPr/>
        </p:nvSpPr>
        <p:spPr bwMode="auto">
          <a:xfrm>
            <a:off x="5632450" y="50514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8" name="Oval 6"/>
          <p:cNvSpPr>
            <a:spLocks/>
          </p:cNvSpPr>
          <p:nvPr/>
        </p:nvSpPr>
        <p:spPr bwMode="auto">
          <a:xfrm>
            <a:off x="4941888" y="547052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39" name="Oval 7"/>
          <p:cNvSpPr>
            <a:spLocks/>
          </p:cNvSpPr>
          <p:nvPr/>
        </p:nvSpPr>
        <p:spPr bwMode="auto">
          <a:xfrm>
            <a:off x="6027738" y="4549775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0" name="Oval 8"/>
          <p:cNvSpPr>
            <a:spLocks/>
          </p:cNvSpPr>
          <p:nvPr/>
        </p:nvSpPr>
        <p:spPr bwMode="auto">
          <a:xfrm>
            <a:off x="6124575" y="54721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1" name="Oval 9"/>
          <p:cNvSpPr>
            <a:spLocks/>
          </p:cNvSpPr>
          <p:nvPr/>
        </p:nvSpPr>
        <p:spPr bwMode="auto">
          <a:xfrm>
            <a:off x="6511925" y="496252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2" name="Oval 10"/>
          <p:cNvSpPr>
            <a:spLocks/>
          </p:cNvSpPr>
          <p:nvPr/>
        </p:nvSpPr>
        <p:spPr bwMode="auto">
          <a:xfrm>
            <a:off x="6232525" y="36623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3" name="Oval 11"/>
          <p:cNvSpPr>
            <a:spLocks/>
          </p:cNvSpPr>
          <p:nvPr/>
        </p:nvSpPr>
        <p:spPr bwMode="auto">
          <a:xfrm>
            <a:off x="6811963" y="42783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4" name="Oval 12"/>
          <p:cNvSpPr>
            <a:spLocks/>
          </p:cNvSpPr>
          <p:nvPr/>
        </p:nvSpPr>
        <p:spPr bwMode="auto">
          <a:xfrm>
            <a:off x="7326313" y="50403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5" name="Oval 13"/>
          <p:cNvSpPr>
            <a:spLocks/>
          </p:cNvSpPr>
          <p:nvPr/>
        </p:nvSpPr>
        <p:spPr bwMode="auto">
          <a:xfrm>
            <a:off x="7559675" y="39036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6" name="Oval 14"/>
          <p:cNvSpPr>
            <a:spLocks/>
          </p:cNvSpPr>
          <p:nvPr/>
        </p:nvSpPr>
        <p:spPr bwMode="auto">
          <a:xfrm>
            <a:off x="4175125" y="43640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>
            <a:off x="4279900" y="4410075"/>
            <a:ext cx="620713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 rot="10800000" flipH="1">
            <a:off x="4960938" y="3884613"/>
            <a:ext cx="173037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>
            <a:off x="4992688" y="4660900"/>
            <a:ext cx="652462" cy="3889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 rot="10800000" flipH="1">
            <a:off x="5019675" y="5143500"/>
            <a:ext cx="625475" cy="3254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1" name="AutoShape 19"/>
          <p:cNvSpPr>
            <a:spLocks/>
          </p:cNvSpPr>
          <p:nvPr/>
        </p:nvSpPr>
        <p:spPr bwMode="auto">
          <a:xfrm rot="10800000" flipH="1">
            <a:off x="5710238" y="4641850"/>
            <a:ext cx="330200" cy="4079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2" name="AutoShape 20"/>
          <p:cNvSpPr>
            <a:spLocks/>
          </p:cNvSpPr>
          <p:nvPr/>
        </p:nvSpPr>
        <p:spPr bwMode="auto">
          <a:xfrm>
            <a:off x="6105525" y="4641850"/>
            <a:ext cx="419100" cy="3190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 rot="10800000" flipH="1">
            <a:off x="6202363" y="5054600"/>
            <a:ext cx="322262" cy="415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4" name="AutoShape 22"/>
          <p:cNvSpPr>
            <a:spLocks/>
          </p:cNvSpPr>
          <p:nvPr/>
        </p:nvSpPr>
        <p:spPr bwMode="auto">
          <a:xfrm rot="10800000" flipH="1">
            <a:off x="6073775" y="3767138"/>
            <a:ext cx="204788" cy="7683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5" name="AutoShape 23"/>
          <p:cNvSpPr>
            <a:spLocks/>
          </p:cNvSpPr>
          <p:nvPr/>
        </p:nvSpPr>
        <p:spPr bwMode="auto">
          <a:xfrm rot="10800000" flipH="1">
            <a:off x="6589713" y="4383088"/>
            <a:ext cx="268287" cy="577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6" name="AutoShape 24"/>
          <p:cNvSpPr>
            <a:spLocks/>
          </p:cNvSpPr>
          <p:nvPr/>
        </p:nvSpPr>
        <p:spPr bwMode="auto">
          <a:xfrm rot="10800000" flipH="1">
            <a:off x="6889750" y="3995738"/>
            <a:ext cx="682625" cy="2809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7" name="AutoShape 25"/>
          <p:cNvSpPr>
            <a:spLocks/>
          </p:cNvSpPr>
          <p:nvPr/>
        </p:nvSpPr>
        <p:spPr bwMode="auto">
          <a:xfrm>
            <a:off x="6616700" y="5008563"/>
            <a:ext cx="695325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8" name="AutoShape 26"/>
          <p:cNvSpPr>
            <a:spLocks/>
          </p:cNvSpPr>
          <p:nvPr/>
        </p:nvSpPr>
        <p:spPr bwMode="auto">
          <a:xfrm rot="10800000" flipH="1">
            <a:off x="6310313" y="3430588"/>
            <a:ext cx="222250" cy="2301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59" name="Oval 27"/>
          <p:cNvSpPr>
            <a:spLocks/>
          </p:cNvSpPr>
          <p:nvPr/>
        </p:nvSpPr>
        <p:spPr bwMode="auto">
          <a:xfrm>
            <a:off x="5864225" y="33305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0" name="Oval 28"/>
          <p:cNvSpPr>
            <a:spLocks/>
          </p:cNvSpPr>
          <p:nvPr/>
        </p:nvSpPr>
        <p:spPr bwMode="auto">
          <a:xfrm>
            <a:off x="6519863" y="333851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1" name="Oval 29"/>
          <p:cNvSpPr>
            <a:spLocks/>
          </p:cNvSpPr>
          <p:nvPr/>
        </p:nvSpPr>
        <p:spPr bwMode="auto">
          <a:xfrm>
            <a:off x="7921625" y="4638675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2" name="AutoShape 30"/>
          <p:cNvSpPr>
            <a:spLocks/>
          </p:cNvSpPr>
          <p:nvPr/>
        </p:nvSpPr>
        <p:spPr bwMode="auto">
          <a:xfrm>
            <a:off x="5942013" y="3422650"/>
            <a:ext cx="303212" cy="2381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3" name="AutoShape 31"/>
          <p:cNvSpPr>
            <a:spLocks/>
          </p:cNvSpPr>
          <p:nvPr/>
        </p:nvSpPr>
        <p:spPr bwMode="auto">
          <a:xfrm rot="10800000" flipH="1">
            <a:off x="7404100" y="4730750"/>
            <a:ext cx="530225" cy="3079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4" name="AutoShape 32"/>
          <p:cNvSpPr>
            <a:spLocks/>
          </p:cNvSpPr>
          <p:nvPr/>
        </p:nvSpPr>
        <p:spPr bwMode="auto">
          <a:xfrm rot="10800000">
            <a:off x="7372350" y="5145088"/>
            <a:ext cx="246063" cy="40163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65" name="Oval 33"/>
          <p:cNvSpPr>
            <a:spLocks/>
          </p:cNvSpPr>
          <p:nvPr/>
        </p:nvSpPr>
        <p:spPr bwMode="auto">
          <a:xfrm>
            <a:off x="7572375" y="556101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8466" name="Rectangle 2"/>
          <p:cNvSpPr>
            <a:spLocks/>
          </p:cNvSpPr>
          <p:nvPr/>
        </p:nvSpPr>
        <p:spPr bwMode="auto">
          <a:xfrm>
            <a:off x="685800" y="3276600"/>
            <a:ext cx="3124200" cy="20574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What’s the root?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x-none" sz="2800"/>
              <a:t>It doesn</a:t>
            </a:r>
            <a:r>
              <a:rPr lang="en-US" altLang="en-US" sz="2800"/>
              <a:t>’</a:t>
            </a:r>
            <a:r>
              <a:rPr lang="en-US" altLang="x-none" sz="2800"/>
              <a:t>t matter!</a:t>
            </a:r>
            <a:br>
              <a:rPr lang="en-US" altLang="x-none" sz="2800"/>
            </a:br>
            <a:r>
              <a:rPr lang="en-US" altLang="x-none" sz="2800"/>
              <a:t>Any vertex can be root.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x-none" sz="2800"/>
          </a:p>
        </p:txBody>
      </p:sp>
    </p:spTree>
    <p:extLst>
      <p:ext uri="{BB962C8B-B14F-4D97-AF65-F5344CB8AC3E}">
        <p14:creationId xmlns:p14="http://schemas.microsoft.com/office/powerpoint/2010/main" val="745993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Facts about trees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38200" y="1752600"/>
            <a:ext cx="2921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#E = #V – 1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connected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no cycles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884238" y="3544888"/>
            <a:ext cx="34544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>
                <a:solidFill>
                  <a:srgbClr val="008000"/>
                </a:solidFill>
              </a:rPr>
              <a:t>Any two of these properties imply the third and thus imply that the graph is a tree</a:t>
            </a:r>
          </a:p>
        </p:txBody>
      </p:sp>
      <p:sp>
        <p:nvSpPr>
          <p:cNvPr id="19484" name="Oval 28"/>
          <p:cNvSpPr>
            <a:spLocks/>
          </p:cNvSpPr>
          <p:nvPr/>
        </p:nvSpPr>
        <p:spPr bwMode="auto">
          <a:xfrm>
            <a:off x="4038600" y="16002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91" name="Slide Number Placeholder 3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23D73DA3-674B-E840-ADAC-AB75F3DA331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C299D4-6ADB-4F4A-B934-012F406408B9}"/>
              </a:ext>
            </a:extLst>
          </p:cNvPr>
          <p:cNvSpPr txBox="1"/>
          <p:nvPr/>
        </p:nvSpPr>
        <p:spPr>
          <a:xfrm>
            <a:off x="4645694" y="1394122"/>
            <a:ext cx="3265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Tree with #V = 1, #E = 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D0C2C3-8C50-EA4C-A4E9-7C2DDA8C8A72}"/>
              </a:ext>
            </a:extLst>
          </p:cNvPr>
          <p:cNvGrpSpPr/>
          <p:nvPr/>
        </p:nvGrpSpPr>
        <p:grpSpPr>
          <a:xfrm>
            <a:off x="3505200" y="2542382"/>
            <a:ext cx="4387082" cy="581818"/>
            <a:chOff x="3505200" y="2542382"/>
            <a:chExt cx="4387082" cy="58181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AA6367-65E5-C545-878E-BECF10D3E537}"/>
                </a:ext>
              </a:extLst>
            </p:cNvPr>
            <p:cNvGrpSpPr/>
            <p:nvPr/>
          </p:nvGrpSpPr>
          <p:grpSpPr>
            <a:xfrm>
              <a:off x="3505200" y="2542382"/>
              <a:ext cx="700088" cy="581818"/>
              <a:chOff x="4608512" y="3375820"/>
              <a:chExt cx="700088" cy="581818"/>
            </a:xfrm>
          </p:grpSpPr>
          <p:sp>
            <p:nvSpPr>
              <p:cNvPr id="19460" name="Oval 4"/>
              <p:cNvSpPr>
                <a:spLocks/>
              </p:cNvSpPr>
              <p:nvPr/>
            </p:nvSpPr>
            <p:spPr bwMode="auto">
              <a:xfrm>
                <a:off x="5218113" y="3375820"/>
                <a:ext cx="90487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1" name="Oval 5"/>
              <p:cNvSpPr>
                <a:spLocks/>
              </p:cNvSpPr>
              <p:nvPr/>
            </p:nvSpPr>
            <p:spPr bwMode="auto">
              <a:xfrm>
                <a:off x="5057775" y="3867150"/>
                <a:ext cx="90488" cy="9048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1" name="Oval 15"/>
              <p:cNvSpPr>
                <a:spLocks/>
              </p:cNvSpPr>
              <p:nvPr/>
            </p:nvSpPr>
            <p:spPr bwMode="auto">
              <a:xfrm>
                <a:off x="4608512" y="3680620"/>
                <a:ext cx="90488" cy="90487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>
                  <a:spcBef>
                    <a:spcPts val="800"/>
                  </a:spcBef>
                  <a:buSzPct val="100000"/>
                  <a:buFont typeface="Times" charset="0"/>
                  <a:buChar char="•"/>
                  <a:defRPr sz="32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1pPr>
                <a:lvl2pPr marL="742950" indent="-285750">
                  <a:spcBef>
                    <a:spcPts val="700"/>
                  </a:spcBef>
                  <a:buSzPct val="100000"/>
                  <a:buFont typeface="Times" charset="0"/>
                  <a:buChar char="–"/>
                  <a:defRPr sz="28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2pPr>
                <a:lvl3pPr marL="1143000" indent="-228600">
                  <a:spcBef>
                    <a:spcPts val="600"/>
                  </a:spcBef>
                  <a:buSzPct val="100000"/>
                  <a:buFont typeface="Times" charset="0"/>
                  <a:buChar char="•"/>
                  <a:defRPr sz="24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3pPr>
                <a:lvl4pPr marL="1600200" indent="-228600">
                  <a:spcBef>
                    <a:spcPts val="500"/>
                  </a:spcBef>
                  <a:buSzPct val="100000"/>
                  <a:buFont typeface="Times" charset="0"/>
                  <a:buChar char="–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4pPr>
                <a:lvl5pPr marL="2057400" indent="-228600">
                  <a:spcBef>
                    <a:spcPts val="500"/>
                  </a:spcBef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5pPr>
                <a:lvl6pPr marL="25146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6pPr>
                <a:lvl7pPr marL="29718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7pPr>
                <a:lvl8pPr marL="34290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8pPr>
                <a:lvl9pPr marL="3886200" indent="-228600" eaLnBrk="0" fontAlgn="base" hangingPunct="0">
                  <a:spcBef>
                    <a:spcPts val="500"/>
                  </a:spcBef>
                  <a:spcAft>
                    <a:spcPct val="0"/>
                  </a:spcAft>
                  <a:buSzPct val="100000"/>
                  <a:buFont typeface="Times" charset="0"/>
                  <a:buChar char="»"/>
                  <a:defRPr sz="2000">
                    <a:solidFill>
                      <a:schemeClr val="tx1"/>
                    </a:solidFill>
                    <a:latin typeface="Times" charset="0"/>
                    <a:ea typeface="ヒラギノ明朝 ProN W3" charset="-128"/>
                    <a:sym typeface="Times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fr-BE" altLang="x-non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2" name="AutoShape 16"/>
              <p:cNvSpPr>
                <a:spLocks/>
              </p:cNvSpPr>
              <p:nvPr/>
            </p:nvSpPr>
            <p:spPr bwMode="auto">
              <a:xfrm>
                <a:off x="4622800" y="3752850"/>
                <a:ext cx="420688" cy="160338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9473" name="AutoShape 17"/>
              <p:cNvSpPr>
                <a:spLocks/>
              </p:cNvSpPr>
              <p:nvPr/>
            </p:nvSpPr>
            <p:spPr bwMode="auto">
              <a:xfrm rot="10800000" flipH="1">
                <a:off x="5103813" y="3439318"/>
                <a:ext cx="126081" cy="413544"/>
              </a:xfrm>
              <a:custGeom>
                <a:avLst/>
                <a:gdLst>
                  <a:gd name="T0" fmla="*/ 0 w 21600"/>
                  <a:gd name="T1" fmla="*/ 0 h 21600"/>
                  <a:gd name="T2" fmla="*/ 2147483646 w 21600"/>
                  <a:gd name="T3" fmla="*/ 2147483646 h 21600"/>
                  <a:gd name="T4" fmla="*/ 0 60000 65536"/>
                  <a:gd name="T5" fmla="*/ 0 60000 65536"/>
                  <a:gd name="T6" fmla="*/ 0 w 21600"/>
                  <a:gd name="T7" fmla="*/ 0 h 21600"/>
                  <a:gd name="T8" fmla="*/ 21600 w 21600"/>
                  <a:gd name="T9" fmla="*/ 21600 h 216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E94763-7145-8543-90EA-976A0EC1F9B9}"/>
                </a:ext>
              </a:extLst>
            </p:cNvPr>
            <p:cNvSpPr txBox="1"/>
            <p:nvPr/>
          </p:nvSpPr>
          <p:spPr>
            <a:xfrm>
              <a:off x="4626644" y="2662535"/>
              <a:ext cx="3265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Tree with #V = 3, #E = 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Facts about trees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38200" y="1752600"/>
            <a:ext cx="2921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#E = #V – 1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connected</a:t>
            </a:r>
          </a:p>
          <a:p>
            <a:pPr eaLnBrk="1" hangingPunct="1">
              <a:spcBef>
                <a:spcPct val="0"/>
              </a:spcBef>
              <a:buClr>
                <a:srgbClr val="3333CC"/>
              </a:buClr>
              <a:buFont typeface="Arial" charset="0"/>
              <a:buChar char="•"/>
            </a:pPr>
            <a:r>
              <a:rPr lang="en-US" altLang="x-none">
                <a:solidFill>
                  <a:srgbClr val="3333CC"/>
                </a:solidFill>
              </a:rPr>
              <a:t>no cycles</a:t>
            </a: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884238" y="3544888"/>
            <a:ext cx="34544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800">
                <a:solidFill>
                  <a:srgbClr val="008000"/>
                </a:solidFill>
              </a:rPr>
              <a:t>Any two of these properties imply the third and thus imply that the graph is a tree</a:t>
            </a:r>
          </a:p>
        </p:txBody>
      </p:sp>
      <p:sp>
        <p:nvSpPr>
          <p:cNvPr id="19460" name="Oval 4"/>
          <p:cNvSpPr>
            <a:spLocks/>
          </p:cNvSpPr>
          <p:nvPr/>
        </p:nvSpPr>
        <p:spPr bwMode="auto">
          <a:xfrm>
            <a:off x="5230813" y="3078163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1" name="Oval 5"/>
          <p:cNvSpPr>
            <a:spLocks/>
          </p:cNvSpPr>
          <p:nvPr/>
        </p:nvSpPr>
        <p:spPr bwMode="auto">
          <a:xfrm>
            <a:off x="5057775" y="38671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2" name="Oval 6"/>
          <p:cNvSpPr>
            <a:spLocks/>
          </p:cNvSpPr>
          <p:nvPr/>
        </p:nvSpPr>
        <p:spPr bwMode="auto">
          <a:xfrm>
            <a:off x="5775325" y="43497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3" name="Oval 7"/>
          <p:cNvSpPr>
            <a:spLocks/>
          </p:cNvSpPr>
          <p:nvPr/>
        </p:nvSpPr>
        <p:spPr bwMode="auto">
          <a:xfrm>
            <a:off x="5084763" y="4768850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4" name="Oval 8"/>
          <p:cNvSpPr>
            <a:spLocks/>
          </p:cNvSpPr>
          <p:nvPr/>
        </p:nvSpPr>
        <p:spPr bwMode="auto">
          <a:xfrm>
            <a:off x="6170613" y="3848100"/>
            <a:ext cx="90487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5" name="Oval 9"/>
          <p:cNvSpPr>
            <a:spLocks/>
          </p:cNvSpPr>
          <p:nvPr/>
        </p:nvSpPr>
        <p:spPr bwMode="auto">
          <a:xfrm>
            <a:off x="6267450" y="47704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6" name="Oval 10"/>
          <p:cNvSpPr>
            <a:spLocks/>
          </p:cNvSpPr>
          <p:nvPr/>
        </p:nvSpPr>
        <p:spPr bwMode="auto">
          <a:xfrm>
            <a:off x="6654800" y="426085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7" name="Oval 11"/>
          <p:cNvSpPr>
            <a:spLocks/>
          </p:cNvSpPr>
          <p:nvPr/>
        </p:nvSpPr>
        <p:spPr bwMode="auto">
          <a:xfrm>
            <a:off x="6375400" y="296068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8" name="Oval 12"/>
          <p:cNvSpPr>
            <a:spLocks/>
          </p:cNvSpPr>
          <p:nvPr/>
        </p:nvSpPr>
        <p:spPr bwMode="auto">
          <a:xfrm>
            <a:off x="6954838" y="35766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69" name="Oval 13"/>
          <p:cNvSpPr>
            <a:spLocks/>
          </p:cNvSpPr>
          <p:nvPr/>
        </p:nvSpPr>
        <p:spPr bwMode="auto">
          <a:xfrm>
            <a:off x="7469188" y="43386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0" name="Oval 14"/>
          <p:cNvSpPr>
            <a:spLocks/>
          </p:cNvSpPr>
          <p:nvPr/>
        </p:nvSpPr>
        <p:spPr bwMode="auto">
          <a:xfrm>
            <a:off x="7702550" y="320198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1" name="Oval 15"/>
          <p:cNvSpPr>
            <a:spLocks/>
          </p:cNvSpPr>
          <p:nvPr/>
        </p:nvSpPr>
        <p:spPr bwMode="auto">
          <a:xfrm>
            <a:off x="4318000" y="3662363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72" name="AutoShape 16"/>
          <p:cNvSpPr>
            <a:spLocks/>
          </p:cNvSpPr>
          <p:nvPr/>
        </p:nvSpPr>
        <p:spPr bwMode="auto">
          <a:xfrm>
            <a:off x="4422775" y="3708400"/>
            <a:ext cx="620713" cy="2047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 rot="10800000" flipH="1">
            <a:off x="5103813" y="3182938"/>
            <a:ext cx="173037" cy="669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5135563" y="3959225"/>
            <a:ext cx="652462" cy="3889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19"/>
          <p:cNvSpPr>
            <a:spLocks/>
          </p:cNvSpPr>
          <p:nvPr/>
        </p:nvSpPr>
        <p:spPr bwMode="auto">
          <a:xfrm rot="10800000" flipH="1">
            <a:off x="5162550" y="4441825"/>
            <a:ext cx="625475" cy="3254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0"/>
          <p:cNvSpPr>
            <a:spLocks/>
          </p:cNvSpPr>
          <p:nvPr/>
        </p:nvSpPr>
        <p:spPr bwMode="auto">
          <a:xfrm rot="10800000" flipH="1">
            <a:off x="5853113" y="3940175"/>
            <a:ext cx="330200" cy="4079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1"/>
          <p:cNvSpPr>
            <a:spLocks/>
          </p:cNvSpPr>
          <p:nvPr/>
        </p:nvSpPr>
        <p:spPr bwMode="auto">
          <a:xfrm>
            <a:off x="6248400" y="3940175"/>
            <a:ext cx="419100" cy="31908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2"/>
          <p:cNvSpPr>
            <a:spLocks/>
          </p:cNvSpPr>
          <p:nvPr/>
        </p:nvSpPr>
        <p:spPr bwMode="auto">
          <a:xfrm rot="10800000" flipH="1">
            <a:off x="6345238" y="4352925"/>
            <a:ext cx="322262" cy="4159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3"/>
          <p:cNvSpPr>
            <a:spLocks/>
          </p:cNvSpPr>
          <p:nvPr/>
        </p:nvSpPr>
        <p:spPr bwMode="auto">
          <a:xfrm rot="10800000" flipH="1">
            <a:off x="6216650" y="3065463"/>
            <a:ext cx="204788" cy="7683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4"/>
          <p:cNvSpPr>
            <a:spLocks/>
          </p:cNvSpPr>
          <p:nvPr/>
        </p:nvSpPr>
        <p:spPr bwMode="auto">
          <a:xfrm rot="10800000" flipH="1">
            <a:off x="6732588" y="3681413"/>
            <a:ext cx="268287" cy="57785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AutoShape 25"/>
          <p:cNvSpPr>
            <a:spLocks/>
          </p:cNvSpPr>
          <p:nvPr/>
        </p:nvSpPr>
        <p:spPr bwMode="auto">
          <a:xfrm rot="10800000" flipH="1">
            <a:off x="7032625" y="3294063"/>
            <a:ext cx="682625" cy="2809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2" name="AutoShape 26"/>
          <p:cNvSpPr>
            <a:spLocks/>
          </p:cNvSpPr>
          <p:nvPr/>
        </p:nvSpPr>
        <p:spPr bwMode="auto">
          <a:xfrm>
            <a:off x="6759575" y="4306888"/>
            <a:ext cx="695325" cy="777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10800000" flipH="1">
            <a:off x="6453188" y="2728913"/>
            <a:ext cx="222250" cy="23018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4" name="Oval 28"/>
          <p:cNvSpPr>
            <a:spLocks/>
          </p:cNvSpPr>
          <p:nvPr/>
        </p:nvSpPr>
        <p:spPr bwMode="auto">
          <a:xfrm>
            <a:off x="6007100" y="26289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5" name="Oval 29"/>
          <p:cNvSpPr>
            <a:spLocks/>
          </p:cNvSpPr>
          <p:nvPr/>
        </p:nvSpPr>
        <p:spPr bwMode="auto">
          <a:xfrm>
            <a:off x="6662738" y="2636838"/>
            <a:ext cx="90487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6" name="Oval 30"/>
          <p:cNvSpPr>
            <a:spLocks/>
          </p:cNvSpPr>
          <p:nvPr/>
        </p:nvSpPr>
        <p:spPr bwMode="auto">
          <a:xfrm>
            <a:off x="8064500" y="3937000"/>
            <a:ext cx="90488" cy="90488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87" name="AutoShape 31"/>
          <p:cNvSpPr>
            <a:spLocks/>
          </p:cNvSpPr>
          <p:nvPr/>
        </p:nvSpPr>
        <p:spPr bwMode="auto">
          <a:xfrm>
            <a:off x="6084888" y="2720975"/>
            <a:ext cx="303212" cy="2381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8" name="AutoShape 32"/>
          <p:cNvSpPr>
            <a:spLocks/>
          </p:cNvSpPr>
          <p:nvPr/>
        </p:nvSpPr>
        <p:spPr bwMode="auto">
          <a:xfrm rot="10800000" flipH="1">
            <a:off x="7546975" y="4029075"/>
            <a:ext cx="530225" cy="30797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10800000">
            <a:off x="7515225" y="4443413"/>
            <a:ext cx="246063" cy="401637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90" name="Oval 34"/>
          <p:cNvSpPr>
            <a:spLocks/>
          </p:cNvSpPr>
          <p:nvPr/>
        </p:nvSpPr>
        <p:spPr bwMode="auto">
          <a:xfrm>
            <a:off x="7715250" y="4859338"/>
            <a:ext cx="90488" cy="90487"/>
          </a:xfrm>
          <a:prstGeom prst="ellipse">
            <a:avLst/>
          </a:prstGeom>
          <a:solidFill>
            <a:srgbClr val="0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BE" altLang="x-none" sz="2400">
              <a:solidFill>
                <a:srgbClr val="000000"/>
              </a:solidFill>
            </a:endParaRPr>
          </a:p>
        </p:txBody>
      </p:sp>
      <p:sp>
        <p:nvSpPr>
          <p:cNvPr id="19491" name="Slide Number Placeholder 3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23D73DA3-674B-E840-ADAC-AB75F3DA331A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917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533400"/>
          </a:xfrm>
        </p:spPr>
        <p:txBody>
          <a:bodyPr rIns="132080"/>
          <a:lstStyle/>
          <a:p>
            <a:pPr eaLnBrk="1" hangingPunct="1"/>
            <a:r>
              <a:rPr lang="en-US" altLang="x-none" sz="3600" b="1">
                <a:solidFill>
                  <a:srgbClr val="800000"/>
                </a:solidFill>
                <a:latin typeface="Tw Cen MT" charset="0"/>
              </a:rPr>
              <a:t>Spanning trees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914400" y="762000"/>
            <a:ext cx="74295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3333CC"/>
                </a:solidFill>
              </a:rPr>
              <a:t>A </a:t>
            </a:r>
            <a:r>
              <a:rPr lang="en-US" altLang="x-none" sz="2400" b="1" i="1">
                <a:solidFill>
                  <a:srgbClr val="FF3300"/>
                </a:solidFill>
              </a:rPr>
              <a:t>spanning tree</a:t>
            </a:r>
            <a:r>
              <a:rPr lang="en-US" altLang="x-none" sz="2400" b="1">
                <a:solidFill>
                  <a:srgbClr val="3333CC"/>
                </a:solidFill>
              </a:rPr>
              <a:t> </a:t>
            </a:r>
            <a:r>
              <a:rPr lang="en-US" altLang="x-none" sz="2400">
                <a:solidFill>
                  <a:srgbClr val="3333CC"/>
                </a:solidFill>
              </a:rPr>
              <a:t>of a </a:t>
            </a:r>
            <a:r>
              <a:rPr lang="en-US" altLang="x-none" sz="2400" b="1">
                <a:solidFill>
                  <a:srgbClr val="800000"/>
                </a:solidFill>
              </a:rPr>
              <a:t>connected undirected </a:t>
            </a:r>
            <a:r>
              <a:rPr lang="en-US" altLang="x-none" sz="2400">
                <a:solidFill>
                  <a:srgbClr val="3333CC"/>
                </a:solidFill>
              </a:rPr>
              <a:t>graph (V, E) is a subgraph (V, E') that is a tree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6242050" y="1828800"/>
            <a:ext cx="1987550" cy="1328738"/>
            <a:chOff x="466" y="0"/>
            <a:chExt cx="1252" cy="837"/>
          </a:xfrm>
        </p:grpSpPr>
        <p:sp>
          <p:nvSpPr>
            <p:cNvPr id="20529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0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1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2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3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4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5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6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37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8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39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0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1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2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4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5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6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47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484" name="Slide Number Placeholder 55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fld id="{683A2D9F-DC99-C642-BB37-A3FF767D5ACB}" type="slidenum">
              <a:rPr lang="en-US" altLang="x-none" sz="1200">
                <a:solidFill>
                  <a:srgbClr val="FFFFFF"/>
                </a:solidFill>
                <a:latin typeface="Arial" charset="0"/>
                <a:ea typeface="ヒラギノ角ゴ ProN W3" charset="-128"/>
                <a:sym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x-none" sz="1200">
              <a:solidFill>
                <a:srgbClr val="FFFFFF"/>
              </a:solidFill>
              <a:latin typeface="Arial" charset="0"/>
              <a:ea typeface="ヒラギノ角ゴ ProN W3" charset="-128"/>
              <a:sym typeface="Arial" charset="0"/>
            </a:endParaRPr>
          </a:p>
        </p:txBody>
      </p:sp>
      <p:sp>
        <p:nvSpPr>
          <p:cNvPr id="20485" name="Rectangle 55"/>
          <p:cNvSpPr>
            <a:spLocks/>
          </p:cNvSpPr>
          <p:nvPr/>
        </p:nvSpPr>
        <p:spPr bwMode="auto">
          <a:xfrm>
            <a:off x="914400" y="1600200"/>
            <a:ext cx="4267200" cy="1447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E' ⊆ E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(V, E') is a tree</a:t>
            </a:r>
          </a:p>
        </p:txBody>
      </p:sp>
      <p:grpSp>
        <p:nvGrpSpPr>
          <p:cNvPr id="58" name="Group 3"/>
          <p:cNvGrpSpPr>
            <a:grpSpLocks/>
          </p:cNvGrpSpPr>
          <p:nvPr/>
        </p:nvGrpSpPr>
        <p:grpSpPr bwMode="auto">
          <a:xfrm>
            <a:off x="6324600" y="5029200"/>
            <a:ext cx="1987550" cy="1328738"/>
            <a:chOff x="466" y="0"/>
            <a:chExt cx="1252" cy="837"/>
          </a:xfrm>
        </p:grpSpPr>
        <p:sp>
          <p:nvSpPr>
            <p:cNvPr id="20510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1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2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3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4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5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6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7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18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19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20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1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2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3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5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6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7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28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8" name="Group 3"/>
          <p:cNvGrpSpPr>
            <a:grpSpLocks/>
          </p:cNvGrpSpPr>
          <p:nvPr/>
        </p:nvGrpSpPr>
        <p:grpSpPr bwMode="auto">
          <a:xfrm>
            <a:off x="6242050" y="3429000"/>
            <a:ext cx="1987550" cy="1328738"/>
            <a:chOff x="466" y="0"/>
            <a:chExt cx="1252" cy="837"/>
          </a:xfrm>
        </p:grpSpPr>
        <p:sp>
          <p:nvSpPr>
            <p:cNvPr id="20491" name="Oval 4"/>
            <p:cNvSpPr>
              <a:spLocks/>
            </p:cNvSpPr>
            <p:nvPr/>
          </p:nvSpPr>
          <p:spPr bwMode="auto">
            <a:xfrm>
              <a:off x="575" y="283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2" name="Oval 5"/>
            <p:cNvSpPr>
              <a:spLocks/>
            </p:cNvSpPr>
            <p:nvPr/>
          </p:nvSpPr>
          <p:spPr bwMode="auto">
            <a:xfrm>
              <a:off x="466" y="78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3" name="Oval 8"/>
            <p:cNvSpPr>
              <a:spLocks/>
            </p:cNvSpPr>
            <p:nvPr/>
          </p:nvSpPr>
          <p:spPr bwMode="auto">
            <a:xfrm>
              <a:off x="1167" y="768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4" name="Oval 11"/>
            <p:cNvSpPr>
              <a:spLocks/>
            </p:cNvSpPr>
            <p:nvPr/>
          </p:nvSpPr>
          <p:spPr bwMode="auto">
            <a:xfrm>
              <a:off x="1296" y="209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5" name="Oval 12"/>
            <p:cNvSpPr>
              <a:spLocks/>
            </p:cNvSpPr>
            <p:nvPr/>
          </p:nvSpPr>
          <p:spPr bwMode="auto">
            <a:xfrm>
              <a:off x="1661" y="597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496" name="AutoShape 17"/>
            <p:cNvSpPr>
              <a:spLocks/>
            </p:cNvSpPr>
            <p:nvPr/>
          </p:nvSpPr>
          <p:spPr bwMode="auto">
            <a:xfrm rot="10800000" flipH="1">
              <a:off x="495" y="340"/>
              <a:ext cx="109" cy="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7" name="AutoShape 23"/>
            <p:cNvSpPr>
              <a:spLocks/>
            </p:cNvSpPr>
            <p:nvPr/>
          </p:nvSpPr>
          <p:spPr bwMode="auto">
            <a:xfrm rot="10800000" flipH="1">
              <a:off x="1196" y="266"/>
              <a:ext cx="129" cy="5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275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8" name="AutoShape 27"/>
            <p:cNvSpPr>
              <a:spLocks/>
            </p:cNvSpPr>
            <p:nvPr/>
          </p:nvSpPr>
          <p:spPr bwMode="auto">
            <a:xfrm rot="10800000" flipH="1">
              <a:off x="1345" y="54"/>
              <a:ext cx="140" cy="1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499" name="Oval 28"/>
            <p:cNvSpPr>
              <a:spLocks/>
            </p:cNvSpPr>
            <p:nvPr/>
          </p:nvSpPr>
          <p:spPr bwMode="auto">
            <a:xfrm>
              <a:off x="1064" y="0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00" name="Oval 29"/>
            <p:cNvSpPr>
              <a:spLocks/>
            </p:cNvSpPr>
            <p:nvPr/>
          </p:nvSpPr>
          <p:spPr bwMode="auto">
            <a:xfrm>
              <a:off x="1477" y="5"/>
              <a:ext cx="57" cy="57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spcBef>
                  <a:spcPts val="800"/>
                </a:spcBef>
                <a:buSzPct val="100000"/>
                <a:buFont typeface="Times" charset="0"/>
                <a:buChar char="•"/>
                <a:defRPr sz="32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1pPr>
              <a:lvl2pPr marL="742950" indent="-285750">
                <a:spcBef>
                  <a:spcPts val="700"/>
                </a:spcBef>
                <a:buSzPct val="100000"/>
                <a:buFont typeface="Times" charset="0"/>
                <a:buChar char="–"/>
                <a:defRPr sz="28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2pPr>
              <a:lvl3pPr marL="1143000" indent="-228600">
                <a:spcBef>
                  <a:spcPts val="600"/>
                </a:spcBef>
                <a:buSzPct val="100000"/>
                <a:buFont typeface="Times" charset="0"/>
                <a:buChar char="•"/>
                <a:defRPr sz="24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3pPr>
              <a:lvl4pPr marL="1600200" indent="-228600">
                <a:spcBef>
                  <a:spcPts val="500"/>
                </a:spcBef>
                <a:buSzPct val="100000"/>
                <a:buFont typeface="Times" charset="0"/>
                <a:buChar char="–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4pPr>
              <a:lvl5pPr marL="2057400" indent="-228600">
                <a:spcBef>
                  <a:spcPts val="500"/>
                </a:spcBef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Times" charset="0"/>
                <a:buChar char="»"/>
                <a:defRPr sz="2000">
                  <a:solidFill>
                    <a:schemeClr val="tx1"/>
                  </a:solidFill>
                  <a:latin typeface="Times" charset="0"/>
                  <a:ea typeface="ヒラギノ明朝 ProN W3" charset="-128"/>
                  <a:sym typeface="Times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fr-BE" altLang="x-none" sz="2400">
                <a:solidFill>
                  <a:srgbClr val="000000"/>
                </a:solidFill>
              </a:endParaRPr>
            </a:p>
          </p:txBody>
        </p:sp>
        <p:sp>
          <p:nvSpPr>
            <p:cNvPr id="20501" name="AutoShape 31"/>
            <p:cNvSpPr>
              <a:spLocks/>
            </p:cNvSpPr>
            <p:nvPr/>
          </p:nvSpPr>
          <p:spPr bwMode="auto">
            <a:xfrm>
              <a:off x="1113" y="49"/>
              <a:ext cx="191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2" name="AutoShape 35"/>
            <p:cNvSpPr>
              <a:spLocks/>
            </p:cNvSpPr>
            <p:nvPr/>
          </p:nvSpPr>
          <p:spPr bwMode="auto">
            <a:xfrm rot="10800000" flipH="1">
              <a:off x="624" y="49"/>
              <a:ext cx="448" cy="2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3" name="AutoShape 36"/>
            <p:cNvSpPr>
              <a:spLocks/>
            </p:cNvSpPr>
            <p:nvPr/>
          </p:nvSpPr>
          <p:spPr bwMode="auto">
            <a:xfrm rot="10800000" flipH="1">
              <a:off x="515" y="258"/>
              <a:ext cx="789" cy="5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4" name="Line 37"/>
            <p:cNvSpPr>
              <a:spLocks noChangeShapeType="1"/>
            </p:cNvSpPr>
            <p:nvPr/>
          </p:nvSpPr>
          <p:spPr bwMode="auto">
            <a:xfrm>
              <a:off x="1121" y="29"/>
              <a:ext cx="356" cy="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AutoShape 38"/>
            <p:cNvSpPr>
              <a:spLocks/>
            </p:cNvSpPr>
            <p:nvPr/>
          </p:nvSpPr>
          <p:spPr bwMode="auto">
            <a:xfrm>
              <a:off x="624" y="332"/>
              <a:ext cx="551" cy="4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6" name="AutoShape 44"/>
            <p:cNvSpPr>
              <a:spLocks/>
            </p:cNvSpPr>
            <p:nvPr/>
          </p:nvSpPr>
          <p:spPr bwMode="auto">
            <a:xfrm rot="10800000">
              <a:off x="1345" y="258"/>
              <a:ext cx="324" cy="3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7" name="AutoShape 50"/>
            <p:cNvSpPr>
              <a:spLocks/>
            </p:cNvSpPr>
            <p:nvPr/>
          </p:nvSpPr>
          <p:spPr bwMode="auto">
            <a:xfrm rot="10800000">
              <a:off x="1506" y="62"/>
              <a:ext cx="184" cy="5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8" name="AutoShape 51"/>
            <p:cNvSpPr>
              <a:spLocks/>
            </p:cNvSpPr>
            <p:nvPr/>
          </p:nvSpPr>
          <p:spPr bwMode="auto">
            <a:xfrm rot="10800000" flipH="1">
              <a:off x="1224" y="646"/>
              <a:ext cx="445" cy="1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9" name="AutoShape 54"/>
            <p:cNvSpPr>
              <a:spLocks/>
            </p:cNvSpPr>
            <p:nvPr/>
          </p:nvSpPr>
          <p:spPr bwMode="auto">
            <a:xfrm rot="10800000" flipH="1">
              <a:off x="523" y="797"/>
              <a:ext cx="644" cy="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98" name="Rectangle 55"/>
          <p:cNvSpPr>
            <a:spLocks/>
          </p:cNvSpPr>
          <p:nvPr/>
        </p:nvSpPr>
        <p:spPr bwMode="auto">
          <a:xfrm>
            <a:off x="914400" y="3276600"/>
            <a:ext cx="4267200" cy="129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Maximal set of edges that contains no cycle</a:t>
            </a:r>
          </a:p>
        </p:txBody>
      </p:sp>
      <p:sp>
        <p:nvSpPr>
          <p:cNvPr id="99" name="Rectangle 55"/>
          <p:cNvSpPr>
            <a:spLocks/>
          </p:cNvSpPr>
          <p:nvPr/>
        </p:nvSpPr>
        <p:spPr bwMode="auto">
          <a:xfrm>
            <a:off x="914400" y="4800600"/>
            <a:ext cx="4267200" cy="1295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40639" bIns="0"/>
          <a:lstStyle>
            <a:lvl1pPr marL="269875" indent="-2301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ts val="16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Same set of vertices V</a:t>
            </a:r>
          </a:p>
          <a:p>
            <a:pPr eaLnBrk="1" hangingPunct="1">
              <a:spcBef>
                <a:spcPts val="100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altLang="x-none" sz="2400">
                <a:solidFill>
                  <a:srgbClr val="008000"/>
                </a:solidFill>
              </a:rPr>
              <a:t>Minimal set of edges that connect all vertices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6172200"/>
            <a:ext cx="3636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2400">
                <a:solidFill>
                  <a:srgbClr val="000000"/>
                </a:solidFill>
              </a:rPr>
              <a:t>Three equivalent definitions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6D50384-FE2A-9B4C-8F5D-8B0FA597D557}" type="slidenum">
              <a:rPr lang="en-US" altLang="x-none" sz="1400">
                <a:ea typeface="MS PGothic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x-none" sz="1400">
              <a:ea typeface="MS PGothic" charset="-128"/>
            </a:endParaRPr>
          </a:p>
        </p:txBody>
      </p:sp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altLang="x-none" sz="3600">
                <a:solidFill>
                  <a:srgbClr val="800000"/>
                </a:solidFill>
                <a:latin typeface="Tw Cen MT" charset="0"/>
              </a:rPr>
              <a:t>Spanning trees: examples</a:t>
            </a: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2971800" y="6003925"/>
            <a:ext cx="53641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800"/>
              </a:spcBef>
              <a:buSzPct val="100000"/>
              <a:buFont typeface="Times" charset="0"/>
              <a:buChar char="•"/>
              <a:defRPr sz="32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1pPr>
            <a:lvl2pPr marL="742950" indent="-285750">
              <a:spcBef>
                <a:spcPts val="700"/>
              </a:spcBef>
              <a:buSzPct val="100000"/>
              <a:buFont typeface="Times" charset="0"/>
              <a:buChar char="–"/>
              <a:defRPr sz="28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2pPr>
            <a:lvl3pPr marL="1143000" indent="-228600">
              <a:spcBef>
                <a:spcPts val="600"/>
              </a:spcBef>
              <a:buSzPct val="100000"/>
              <a:buFont typeface="Times" charset="0"/>
              <a:buChar char="•"/>
              <a:defRPr sz="24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3pPr>
            <a:lvl4pPr marL="1600200" indent="-228600">
              <a:spcBef>
                <a:spcPts val="500"/>
              </a:spcBef>
              <a:buSzPct val="100000"/>
              <a:buFont typeface="Times" charset="0"/>
              <a:buChar char="–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4pPr>
            <a:lvl5pPr marL="2057400" indent="-228600">
              <a:spcBef>
                <a:spcPts val="500"/>
              </a:spcBef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Times" charset="0"/>
              <a:buChar char="»"/>
              <a:defRPr sz="2000">
                <a:solidFill>
                  <a:schemeClr val="tx1"/>
                </a:solidFill>
                <a:latin typeface="Times" charset="0"/>
                <a:ea typeface="ヒラギノ明朝 ProN W3" charset="-128"/>
                <a:sym typeface="Times" charset="0"/>
              </a:defRPr>
            </a:lvl9pPr>
          </a:lstStyle>
          <a:p>
            <a:pPr algn="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x-none" sz="1600">
                <a:solidFill>
                  <a:srgbClr val="3333CC"/>
                </a:solidFill>
              </a:rPr>
              <a:t>http://mathworld.wolfram.com/SpanningTree.html</a:t>
            </a:r>
          </a:p>
        </p:txBody>
      </p:sp>
      <p:pic>
        <p:nvPicPr>
          <p:cNvPr id="22532" name="Picture 1" descr="SpanningTrees_100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6200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ヒラギノ明朝 ProN W3" charset="0"/>
            <a:cs typeface="ヒラギノ明朝 ProN W3" charset="0"/>
            <a:sym typeface="Time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26508</TotalTime>
  <Pages>0</Pages>
  <Words>2622</Words>
  <Characters>0</Characters>
  <Application>Microsoft Macintosh PowerPoint</Application>
  <PresentationFormat>On-screen Show (4:3)</PresentationFormat>
  <Lines>0</Lines>
  <Paragraphs>484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6" baseType="lpstr">
      <vt:lpstr>MS PGothic</vt:lpstr>
      <vt:lpstr>MS PGothic</vt:lpstr>
      <vt:lpstr>ヒラギノ明朝 ProN W3</vt:lpstr>
      <vt:lpstr>ヒラギノ角ゴ ProN W3</vt:lpstr>
      <vt:lpstr>ヒラギノ角ゴ ProN W6</vt:lpstr>
      <vt:lpstr>Arial</vt:lpstr>
      <vt:lpstr>Calibri</vt:lpstr>
      <vt:lpstr>Courier New</vt:lpstr>
      <vt:lpstr>Symbol</vt:lpstr>
      <vt:lpstr>Times</vt:lpstr>
      <vt:lpstr>Times New Roman</vt:lpstr>
      <vt:lpstr>Tw Cen MT</vt:lpstr>
      <vt:lpstr>Wingdings</vt:lpstr>
      <vt:lpstr>Title &amp; Bullets</vt:lpstr>
      <vt:lpstr>PowerPoint Presentation</vt:lpstr>
      <vt:lpstr>About A6, Prelim 2</vt:lpstr>
      <vt:lpstr>JavaHyperText material</vt:lpstr>
      <vt:lpstr>Amortized time</vt:lpstr>
      <vt:lpstr>Undirected trees</vt:lpstr>
      <vt:lpstr>Facts about trees</vt:lpstr>
      <vt:lpstr>Facts about trees</vt:lpstr>
      <vt:lpstr>Spanning trees</vt:lpstr>
      <vt:lpstr>Spanning trees: examples</vt:lpstr>
      <vt:lpstr>Finding a spanning tree: Subtractive method</vt:lpstr>
      <vt:lpstr>Aside: Test whether an undirected graph has a cycle</vt:lpstr>
      <vt:lpstr>Aside: Test whether an undirected graph has a cycle</vt:lpstr>
      <vt:lpstr>Finding a spanning tree: Subtractive method</vt:lpstr>
      <vt:lpstr>Finding a spanning tree: Additive method</vt:lpstr>
      <vt:lpstr>Minimum spanning trees</vt:lpstr>
      <vt:lpstr>Greedy algorithm</vt:lpstr>
      <vt:lpstr>Greediness works here</vt:lpstr>
      <vt:lpstr>Greediness doesn’t work here</vt:lpstr>
      <vt:lpstr>Greedy algorithm —doesn’t always work!</vt:lpstr>
      <vt:lpstr>Finding a minimal spanning tree</vt:lpstr>
      <vt:lpstr>PowerPoint Presentation</vt:lpstr>
      <vt:lpstr>Kruskal</vt:lpstr>
      <vt:lpstr>MST using “Prim’s algorithm” (should be called “JPD algorithm”)</vt:lpstr>
      <vt:lpstr>Kruskal</vt:lpstr>
      <vt:lpstr>Difference between Prim and Kruskal</vt:lpstr>
      <vt:lpstr>Difference between Prim and Kruskal</vt:lpstr>
      <vt:lpstr>Difference between Prim and Kruskal</vt:lpstr>
      <vt:lpstr>Implement JPD to create a maze</vt:lpstr>
      <vt:lpstr>Implement JPD to create a maze</vt:lpstr>
      <vt:lpstr>Implement JPD to create a maze</vt:lpstr>
      <vt:lpstr>Implement JPD to create a maze</vt:lpstr>
      <vt:lpstr>Implement JPD to create a maze</vt:lpstr>
      <vt:lpstr>Implement JPD to create a maze</vt:lpstr>
      <vt:lpstr>Implement JPD to create a maze</vt:lpstr>
      <vt:lpstr>Implement JPD to create a maze</vt:lpstr>
      <vt:lpstr>Implement JPD to create a maze</vt:lpstr>
      <vt:lpstr>Implement JPD to create a maze</vt:lpstr>
      <vt:lpstr>Maze generation using Prim’s algorithm</vt:lpstr>
      <vt:lpstr>Greedy algorithms</vt:lpstr>
      <vt:lpstr>Breadth-first search, Shortest-path, Prim</vt:lpstr>
      <vt:lpstr>Similar code structures</vt:lpstr>
      <vt:lpstr>Graph Algorithms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Whither Programming Methodology? Don’t let it wither.  David Gries Computer Science Department Cornell University CCSNE2004</dc:title>
  <dc:creator>Trial User</dc:creator>
  <cp:lastModifiedBy>David Joseph Gries</cp:lastModifiedBy>
  <cp:revision>452</cp:revision>
  <cp:lastPrinted>2018-04-11T19:55:12Z</cp:lastPrinted>
  <dcterms:modified xsi:type="dcterms:W3CDTF">2019-04-11T17:05:15Z</dcterms:modified>
</cp:coreProperties>
</file>