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398" r:id="rId3"/>
    <p:sldId id="404" r:id="rId4"/>
    <p:sldId id="399" r:id="rId5"/>
    <p:sldId id="400" r:id="rId6"/>
    <p:sldId id="401" r:id="rId7"/>
    <p:sldId id="402" r:id="rId8"/>
    <p:sldId id="403" r:id="rId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5pPr>
    <a:lvl6pPr marL="2286000" algn="l" defTabSz="457200" rtl="0" eaLnBrk="1" latinLnBrk="0" hangingPunct="1"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6pPr>
    <a:lvl7pPr marL="2743200" algn="l" defTabSz="457200" rtl="0" eaLnBrk="1" latinLnBrk="0" hangingPunct="1"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7pPr>
    <a:lvl8pPr marL="3200400" algn="l" defTabSz="457200" rtl="0" eaLnBrk="1" latinLnBrk="0" hangingPunct="1"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8pPr>
    <a:lvl9pPr marL="3657600" algn="l" defTabSz="457200" rtl="0" eaLnBrk="1" latinLnBrk="0" hangingPunct="1"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264">
          <p15:clr>
            <a:srgbClr val="A4A3A4"/>
          </p15:clr>
        </p15:guide>
        <p15:guide id="2" pos="16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6FF"/>
    <a:srgbClr val="CC00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83"/>
    <p:restoredTop sz="86916" autoAdjust="0"/>
  </p:normalViewPr>
  <p:slideViewPr>
    <p:cSldViewPr showGuides="1">
      <p:cViewPr varScale="1">
        <p:scale>
          <a:sx n="57" d="100"/>
          <a:sy n="57" d="100"/>
        </p:scale>
        <p:origin x="1688" y="160"/>
      </p:cViewPr>
      <p:guideLst>
        <p:guide orient="horz" pos="3264"/>
        <p:guide pos="16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>
                <a:latin typeface="Arial" pitchFamily="34" charset="0"/>
                <a:sym typeface="Arial" pitchFamily="34" charset="0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30CD9BB5-DC3A-E44C-A5B4-59FC9AD6DDC7}" type="datetimeFigureOut">
              <a:rPr lang="fr-FR"/>
              <a:pPr>
                <a:defRPr/>
              </a:pPr>
              <a:t>08/04/2019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>
                <a:latin typeface="Arial" pitchFamily="34" charset="0"/>
                <a:sym typeface="Arial" pitchFamily="34" charset="0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2DDDE512-14F6-0C48-9252-B1D855934E3F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89385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>
                <a:latin typeface="Arial" charset="0"/>
                <a:sym typeface="Arial" charset="0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4E0A3512-E3A9-344F-A81C-D68C2CE84016}" type="datetimeFigureOut">
              <a:rPr lang="fr-FR"/>
              <a:pPr>
                <a:defRPr/>
              </a:pPr>
              <a:t>08/04/2019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fr-BE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fr-BE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>
                <a:latin typeface="Arial" charset="0"/>
                <a:sym typeface="Arial" charset="0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705D9E8D-4DE7-6544-B702-28A61A711E20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132539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5D9E8D-4DE7-6544-B702-28A61A711E20}" type="slidenum">
              <a:rPr lang="fr-BE" smtClean="0"/>
              <a:pPr>
                <a:defRPr/>
              </a:pPr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102862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5D9E8D-4DE7-6544-B702-28A61A711E20}" type="slidenum">
              <a:rPr lang="fr-BE" smtClean="0"/>
              <a:pPr>
                <a:defRPr/>
              </a:pPr>
              <a:t>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667520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5D9E8D-4DE7-6544-B702-28A61A711E20}" type="slidenum">
              <a:rPr lang="fr-BE" smtClean="0"/>
              <a:pPr>
                <a:defRPr/>
              </a:pPr>
              <a:t>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738968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5D9E8D-4DE7-6544-B702-28A61A711E20}" type="slidenum">
              <a:rPr lang="fr-BE" smtClean="0"/>
              <a:pPr>
                <a:defRPr/>
              </a:pPr>
              <a:t>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449420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5D9E8D-4DE7-6544-B702-28A61A711E20}" type="slidenum">
              <a:rPr lang="fr-BE" smtClean="0"/>
              <a:pPr>
                <a:defRPr/>
              </a:pPr>
              <a:t>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245546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5D9E8D-4DE7-6544-B702-28A61A711E20}" type="slidenum">
              <a:rPr lang="fr-BE" smtClean="0"/>
              <a:pPr>
                <a:defRPr/>
              </a:pPr>
              <a:t>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385807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5D9E8D-4DE7-6544-B702-28A61A711E20}" type="slidenum">
              <a:rPr lang="fr-BE" smtClean="0"/>
              <a:pPr>
                <a:defRPr/>
              </a:pPr>
              <a:t>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25709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r-FR"/>
              <a:t>11/2/2009</a:t>
            </a:r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47B420B-195F-0442-A8A5-F4179774B2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8144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11/2/2009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D6AD2-325A-9443-9913-67AF5F9640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179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11/2/2009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8A8BD-32D3-1841-A54D-7187FBE85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309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11/2/2009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908CC-40F7-3747-95EE-A129A49B7F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315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11/2/2009</a:t>
            </a:r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3D0BE2CE-334E-4D4B-BC30-1D95F7FBDB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4147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11/2/2009</a:t>
            </a:r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B9E9C-F49F-6F43-A8E9-9D9CC75ED0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905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11/2/2009</a:t>
            </a:r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447BB-306D-A042-85B6-806459F394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890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11/2/2009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087BD-9CC0-2148-AB06-4BAE4B4BAD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662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11/2/2009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D13822A-2859-C148-9156-42994AEF78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89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11/2/2009</a:t>
            </a: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3F80A-217A-A04F-98A3-5A278DAC9D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034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11/2/2009</a:t>
            </a:r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958681BF-D3DD-EC49-8207-E0191DF890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0584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  <a:latin typeface="Arial" charset="0"/>
                <a:sym typeface="Arial" charset="0"/>
              </a:defRPr>
            </a:lvl1pPr>
          </a:lstStyle>
          <a:p>
            <a:pPr>
              <a:defRPr/>
            </a:pPr>
            <a:r>
              <a:rPr lang="fr-FR"/>
              <a:t>11/2/2009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charset="0"/>
                <a:sym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F0F15E4-15B3-E243-B852-86FEADC53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5" r:id="rId1"/>
    <p:sldLayoutId id="2147484021" r:id="rId2"/>
    <p:sldLayoutId id="2147484026" r:id="rId3"/>
    <p:sldLayoutId id="2147484027" r:id="rId4"/>
    <p:sldLayoutId id="2147484028" r:id="rId5"/>
    <p:sldLayoutId id="2147484022" r:id="rId6"/>
    <p:sldLayoutId id="2147484029" r:id="rId7"/>
    <p:sldLayoutId id="2147484023" r:id="rId8"/>
    <p:sldLayoutId id="2147484030" r:id="rId9"/>
    <p:sldLayoutId id="2147484024" r:id="rId10"/>
    <p:sldLayoutId id="214748403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"/>
        <a:defRPr sz="29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charset="0"/>
        <a:buChar char=""/>
        <a:defRPr sz="26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"/>
        <a:defRPr sz="23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charset="0"/>
        <a:buChar char="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charset="0"/>
        <a:buChar char="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2743200"/>
            <a:ext cx="6477000" cy="2362200"/>
          </a:xfrm>
        </p:spPr>
        <p:txBody>
          <a:bodyPr rIns="132080"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  <a:cs typeface="+mj-cs"/>
              </a:rPr>
              <a:t>Separation of Concerns</a:t>
            </a:r>
            <a:br>
              <a:rPr lang="en-US" dirty="0">
                <a:ea typeface="+mj-ea"/>
                <a:cs typeface="+mj-cs"/>
              </a:rPr>
            </a:br>
            <a:br>
              <a:rPr lang="en-US" dirty="0">
                <a:ea typeface="+mj-ea"/>
                <a:cs typeface="+mj-cs"/>
              </a:rPr>
            </a:br>
            <a:r>
              <a:rPr lang="en-US" dirty="0">
                <a:solidFill>
                  <a:srgbClr val="FFFFFF"/>
                </a:solidFill>
                <a:latin typeface="Tw Cen MT" charset="0"/>
              </a:rPr>
              <a:t>  </a:t>
            </a:r>
            <a:br>
              <a:rPr lang="en-US" dirty="0">
                <a:ea typeface="+mj-ea"/>
                <a:cs typeface="+mj-cs"/>
              </a:rPr>
            </a:br>
            <a:endParaRPr lang="en-US" dirty="0">
              <a:ea typeface="+mj-ea"/>
              <a:cs typeface="+mj-cs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  <a:solidFill>
            <a:srgbClr val="808080">
              <a:alpha val="49803"/>
            </a:srgbClr>
          </a:solidFill>
        </p:spPr>
        <p:txBody>
          <a:bodyPr rIns="132080"/>
          <a:lstStyle/>
          <a:p>
            <a:pPr marL="39688" eaLnBrk="1" hangingPunct="1">
              <a:lnSpc>
                <a:spcPct val="90000"/>
              </a:lnSpc>
              <a:buFont typeface="Arial" charset="0"/>
              <a:buNone/>
            </a:pPr>
            <a:r>
              <a:rPr lang="en-US" sz="1700" dirty="0">
                <a:latin typeface="Tw Cen MT" charset="0"/>
              </a:rPr>
              <a:t>Lecture 20</a:t>
            </a:r>
          </a:p>
          <a:p>
            <a:pPr marL="39688" eaLnBrk="1" hangingPunct="1">
              <a:lnSpc>
                <a:spcPct val="90000"/>
              </a:lnSpc>
            </a:pPr>
            <a:r>
              <a:rPr lang="en-US" sz="1700" dirty="0">
                <a:latin typeface="Tw Cen MT" charset="0"/>
              </a:rPr>
              <a:t>CS2110.    Spring 2019</a:t>
            </a:r>
          </a:p>
        </p:txBody>
      </p:sp>
      <p:sp>
        <p:nvSpPr>
          <p:cNvPr id="1536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/>
            <a:fld id="{1225411D-021E-FF44-B6A0-E4F6AFBFEE2D}" type="slidenum">
              <a:rPr lang="en-US" sz="1400">
                <a:solidFill>
                  <a:schemeClr val="tx2"/>
                </a:solidFill>
              </a:rPr>
              <a:pPr eaLnBrk="1" hangingPunct="1"/>
              <a:t>1</a:t>
            </a:fld>
            <a:endParaRPr lang="en-US" sz="14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>
                <a:solidFill>
                  <a:srgbClr val="800000"/>
                </a:solidFill>
              </a:rPr>
              <a:t>Separation of concerns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7432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latin typeface="Times New Roman"/>
                <a:cs typeface="Times New Roman"/>
              </a:rPr>
              <a:t>Term used by </a:t>
            </a:r>
            <a:r>
              <a:rPr lang="en-US" sz="2400" dirty="0" err="1">
                <a:latin typeface="Times New Roman"/>
                <a:cs typeface="Times New Roman"/>
              </a:rPr>
              <a:t>Edsger</a:t>
            </a:r>
            <a:r>
              <a:rPr lang="en-US" sz="2400" dirty="0">
                <a:latin typeface="Times New Roman"/>
                <a:cs typeface="Times New Roman"/>
              </a:rPr>
              <a:t> Dijkstra in discussing the development of algorithms and mathematical proofs.</a:t>
            </a:r>
          </a:p>
          <a:p>
            <a:pPr marL="0" indent="0">
              <a:buNone/>
            </a:pPr>
            <a:endParaRPr lang="en-US" sz="2400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400" dirty="0">
                <a:latin typeface="Times New Roman"/>
                <a:cs typeface="Times New Roman"/>
              </a:rPr>
              <a:t>Rarely discussed, but its use is crucial in some situations. </a:t>
            </a:r>
          </a:p>
          <a:p>
            <a:pPr marL="0" indent="0">
              <a:buNone/>
            </a:pPr>
            <a:endParaRPr lang="en-US" sz="2400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400" dirty="0">
                <a:latin typeface="Times New Roman"/>
                <a:cs typeface="Times New Roman"/>
              </a:rPr>
              <a:t>Illustrate with the development of bubble down.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87908CC-40F7-3747-95EE-A129A49B7FD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F6E7B27-5718-834D-920E-5A02F8B65935}"/>
              </a:ext>
            </a:extLst>
          </p:cNvPr>
          <p:cNvSpPr txBox="1">
            <a:spLocks/>
          </p:cNvSpPr>
          <p:nvPr/>
        </p:nvSpPr>
        <p:spPr bwMode="auto">
          <a:xfrm>
            <a:off x="609600" y="4724400"/>
            <a:ext cx="81534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0" fontAlgn="base" hangingPunct="0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charset="0"/>
              <a:buChar char=""/>
              <a:defRPr sz="29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39763" indent="-273050" algn="l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charset="0"/>
              <a:buChar char=""/>
              <a:defRPr sz="26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charset="0"/>
              <a:buChar char=""/>
              <a:defRPr sz="23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3716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5AB81"/>
              </a:buClr>
              <a:buSzPct val="75000"/>
              <a:buFont typeface="Wingdings" charset="0"/>
              <a:buChar char="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18288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0"/>
              <a:buChar char="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charset="0"/>
              <a:buNone/>
            </a:pPr>
            <a:r>
              <a:rPr lang="en-US" sz="2400" dirty="0">
                <a:latin typeface="Times New Roman"/>
                <a:cs typeface="Times New Roman"/>
              </a:rPr>
              <a:t>/** class invariant –array b, integer size, HashMap map– is true,  </a:t>
            </a:r>
          </a:p>
          <a:p>
            <a:pPr marL="0" indent="0">
              <a:buFont typeface="Wingdings" charset="0"/>
              <a:buNone/>
            </a:pPr>
            <a:r>
              <a:rPr lang="en-US" sz="2400" dirty="0">
                <a:latin typeface="Times New Roman"/>
                <a:cs typeface="Times New Roman"/>
              </a:rPr>
              <a:t>      except that b[k] may be out of place. </a:t>
            </a:r>
          </a:p>
          <a:p>
            <a:pPr marL="0" indent="0">
              <a:buFont typeface="Wingdings" charset="0"/>
              <a:buNone/>
            </a:pPr>
            <a:r>
              <a:rPr lang="en-US" sz="2400" dirty="0">
                <a:latin typeface="Times New Roman"/>
                <a:cs typeface="Times New Roman"/>
              </a:rPr>
              <a:t>      Bubble b[k] down. */</a:t>
            </a:r>
          </a:p>
          <a:p>
            <a:pPr marL="0" indent="0">
              <a:buFont typeface="Wingdings" charset="0"/>
              <a:buNone/>
            </a:pPr>
            <a:r>
              <a:rPr lang="en-US" sz="2400" dirty="0">
                <a:latin typeface="Times New Roman"/>
                <a:cs typeface="Times New Roman"/>
              </a:rPr>
              <a:t>public void  </a:t>
            </a:r>
            <a:r>
              <a:rPr lang="en-US" sz="2400" dirty="0" err="1">
                <a:latin typeface="Times New Roman"/>
                <a:cs typeface="Times New Roman"/>
              </a:rPr>
              <a:t>bubbleDown</a:t>
            </a:r>
            <a:r>
              <a:rPr lang="en-US" sz="2400" dirty="0">
                <a:latin typeface="Times New Roman"/>
                <a:cs typeface="Times New Roman"/>
              </a:rPr>
              <a:t>(</a:t>
            </a:r>
            <a:r>
              <a:rPr lang="en-US" sz="2400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k)</a:t>
            </a:r>
          </a:p>
        </p:txBody>
      </p:sp>
    </p:spTree>
    <p:extLst>
      <p:ext uri="{BB962C8B-B14F-4D97-AF65-F5344CB8AC3E}">
        <p14:creationId xmlns:p14="http://schemas.microsoft.com/office/powerpoint/2010/main" val="2633776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474785"/>
            <a:ext cx="8153400" cy="6324600"/>
          </a:xfrm>
          <a:solidFill>
            <a:schemeClr val="bg1"/>
          </a:solidFill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2 * k + 2; 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2 * k + 1;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 (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size &amp;&amp;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size + 1)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if (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compareTo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== 0) { // same priority for left and right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if (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compareTo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(k,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&lt; 0)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swap(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k);k=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2 * k + 2;  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2 * k + 1;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} else if (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compareTo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(k,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&gt;= 0) { return;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} else if (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compareTo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&gt; 0 || !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map.containsValue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&amp;&amp; …){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// left has higher priority, or just left exists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if (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compareTo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(k,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&lt; 0)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swap(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k); k=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2 * k + 2;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2 * k + 1;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} else if (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compareTo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(k,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&gt;= 0) { return;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} else if (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compareTo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&gt; 0 || !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map.containsValue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&amp;&amp; … 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// right has higher priority, or just right exists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if (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compareTo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(k,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&lt; 0)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swap(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k); k=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2 * k + 2;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2 * k + 1;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} else if (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compareTo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(k,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&gt;= 0) { return;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9600" y="304800"/>
            <a:ext cx="4346448" cy="762000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rgbClr val="800000"/>
                </a:solidFill>
              </a:rPr>
              <a:t>Simplicity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87908CC-40F7-3747-95EE-A129A49B7FD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80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>
                <a:solidFill>
                  <a:srgbClr val="800000"/>
                </a:solidFill>
              </a:rPr>
              <a:t>Separation of concerns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87908CC-40F7-3747-95EE-A129A49B7FD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6F82E8A-8F9F-814A-9CA0-2FA06FC220E0}"/>
              </a:ext>
            </a:extLst>
          </p:cNvPr>
          <p:cNvSpPr txBox="1"/>
          <p:nvPr/>
        </p:nvSpPr>
        <p:spPr>
          <a:xfrm>
            <a:off x="430923" y="4768262"/>
            <a:ext cx="15888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Concerns: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269EBD0-3A37-D942-BCEE-93F02D8FF5A6}"/>
              </a:ext>
            </a:extLst>
          </p:cNvPr>
          <p:cNvSpPr txBox="1"/>
          <p:nvPr/>
        </p:nvSpPr>
        <p:spPr>
          <a:xfrm>
            <a:off x="414196" y="5301733"/>
            <a:ext cx="40703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When to stop bubbling:</a:t>
            </a:r>
          </a:p>
          <a:p>
            <a:pPr marL="457200" indent="-457200"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k has no children.</a:t>
            </a:r>
          </a:p>
          <a:p>
            <a:pPr marL="457200" indent="-457200"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! k belongs below a child.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7FF4F84-660F-1D43-A34A-D057C3A122C7}"/>
              </a:ext>
            </a:extLst>
          </p:cNvPr>
          <p:cNvSpPr txBox="1"/>
          <p:nvPr/>
        </p:nvSpPr>
        <p:spPr>
          <a:xfrm>
            <a:off x="5019510" y="5301733"/>
            <a:ext cx="39180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Which child to bubble with?</a:t>
            </a:r>
          </a:p>
          <a:p>
            <a:r>
              <a:rPr lang="en-US" dirty="0">
                <a:solidFill>
                  <a:srgbClr val="0070C0"/>
                </a:solidFill>
              </a:rPr>
              <a:t>How to do the bubbling?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C7183EB-1A9D-6841-84F8-B7B9F0D679B0}"/>
              </a:ext>
            </a:extLst>
          </p:cNvPr>
          <p:cNvSpPr txBox="1"/>
          <p:nvPr/>
        </p:nvSpPr>
        <p:spPr>
          <a:xfrm>
            <a:off x="652114" y="1447800"/>
            <a:ext cx="788228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// </a:t>
            </a:r>
            <a:r>
              <a:rPr lang="en-US" dirty="0" err="1"/>
              <a:t>inv</a:t>
            </a:r>
            <a:r>
              <a:rPr lang="en-US" dirty="0"/>
              <a:t>: class invariant is true except k may be out of place</a:t>
            </a:r>
          </a:p>
          <a:p>
            <a:r>
              <a:rPr lang="en-US" b="1" dirty="0"/>
              <a:t>while</a:t>
            </a:r>
            <a:r>
              <a:rPr lang="en-US" dirty="0"/>
              <a:t> (                                                                       ) {</a:t>
            </a:r>
          </a:p>
          <a:p>
            <a:r>
              <a:rPr lang="en-US" dirty="0"/>
              <a:t>     bubble down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}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DF44105-9ED1-394D-BBAD-00FF77C78008}"/>
              </a:ext>
            </a:extLst>
          </p:cNvPr>
          <p:cNvSpPr txBox="1"/>
          <p:nvPr/>
        </p:nvSpPr>
        <p:spPr>
          <a:xfrm>
            <a:off x="1670185" y="1828800"/>
            <a:ext cx="17588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2k+1 &lt; size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D7BE027-D3E0-654A-B4DD-1F452DED5C9C}"/>
              </a:ext>
            </a:extLst>
          </p:cNvPr>
          <p:cNvSpPr txBox="1"/>
          <p:nvPr/>
        </p:nvSpPr>
        <p:spPr>
          <a:xfrm>
            <a:off x="3659518" y="1828800"/>
            <a:ext cx="40366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&amp;&amp;   k belongs below a child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543B23F-4957-0E45-BA58-757AF92DB3EE}"/>
              </a:ext>
            </a:extLst>
          </p:cNvPr>
          <p:cNvSpPr txBox="1"/>
          <p:nvPr/>
        </p:nvSpPr>
        <p:spPr>
          <a:xfrm>
            <a:off x="2196264" y="3050765"/>
            <a:ext cx="6468437" cy="193899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Checking </a:t>
            </a:r>
            <a:r>
              <a:rPr lang="en-US" dirty="0">
                <a:solidFill>
                  <a:schemeClr val="tx1"/>
                </a:solidFill>
              </a:rPr>
              <a:t>k belongs below a child </a:t>
            </a:r>
            <a:r>
              <a:rPr lang="en-US" dirty="0">
                <a:solidFill>
                  <a:srgbClr val="C00000"/>
                </a:solidFill>
              </a:rPr>
              <a:t>requires</a:t>
            </a:r>
          </a:p>
          <a:p>
            <a:r>
              <a:rPr lang="en-US" dirty="0">
                <a:solidFill>
                  <a:srgbClr val="C00000"/>
                </a:solidFill>
              </a:rPr>
              <a:t>a lot of initialization, perhaps a helper method.</a:t>
            </a:r>
          </a:p>
          <a:p>
            <a:r>
              <a:rPr lang="en-US" dirty="0">
                <a:solidFill>
                  <a:srgbClr val="C00000"/>
                </a:solidFill>
              </a:rPr>
              <a:t>It may require knowing which child to bubble.</a:t>
            </a:r>
          </a:p>
          <a:p>
            <a:r>
              <a:rPr lang="en-US" dirty="0">
                <a:solidFill>
                  <a:srgbClr val="FF0000"/>
                </a:solidFill>
              </a:rPr>
              <a:t>But that’s another concern!</a:t>
            </a:r>
          </a:p>
          <a:p>
            <a:r>
              <a:rPr lang="en-US" dirty="0">
                <a:solidFill>
                  <a:srgbClr val="0070C0"/>
                </a:solidFill>
              </a:rPr>
              <a:t>Try developing without it here!</a:t>
            </a:r>
          </a:p>
        </p:txBody>
      </p:sp>
    </p:spTree>
    <p:extLst>
      <p:ext uri="{BB962C8B-B14F-4D97-AF65-F5344CB8AC3E}">
        <p14:creationId xmlns:p14="http://schemas.microsoft.com/office/powerpoint/2010/main" val="692915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3" grpId="0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>
                <a:solidFill>
                  <a:srgbClr val="800000"/>
                </a:solidFill>
              </a:rPr>
              <a:t>Separation of concerns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87908CC-40F7-3747-95EE-A129A49B7FD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6F82E8A-8F9F-814A-9CA0-2FA06FC220E0}"/>
              </a:ext>
            </a:extLst>
          </p:cNvPr>
          <p:cNvSpPr txBox="1"/>
          <p:nvPr/>
        </p:nvSpPr>
        <p:spPr>
          <a:xfrm>
            <a:off x="430923" y="4768262"/>
            <a:ext cx="15888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Concerns: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269EBD0-3A37-D942-BCEE-93F02D8FF5A6}"/>
              </a:ext>
            </a:extLst>
          </p:cNvPr>
          <p:cNvSpPr txBox="1"/>
          <p:nvPr/>
        </p:nvSpPr>
        <p:spPr>
          <a:xfrm>
            <a:off x="414196" y="5301733"/>
            <a:ext cx="41735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When to stop bubbling:</a:t>
            </a:r>
          </a:p>
          <a:p>
            <a:pPr marL="457200" indent="-457200"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k has no children.</a:t>
            </a:r>
          </a:p>
          <a:p>
            <a:pPr marL="457200" indent="-457200"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! k belongs below a child.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7FF4F84-660F-1D43-A34A-D057C3A122C7}"/>
              </a:ext>
            </a:extLst>
          </p:cNvPr>
          <p:cNvSpPr txBox="1"/>
          <p:nvPr/>
        </p:nvSpPr>
        <p:spPr>
          <a:xfrm>
            <a:off x="5019510" y="5301733"/>
            <a:ext cx="39180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Which child to bubble with?</a:t>
            </a:r>
          </a:p>
          <a:p>
            <a:r>
              <a:rPr lang="en-US" dirty="0">
                <a:solidFill>
                  <a:srgbClr val="0070C0"/>
                </a:solidFill>
              </a:rPr>
              <a:t>How to do the bubbling?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C7183EB-1A9D-6841-84F8-B7B9F0D679B0}"/>
              </a:ext>
            </a:extLst>
          </p:cNvPr>
          <p:cNvSpPr txBox="1"/>
          <p:nvPr/>
        </p:nvSpPr>
        <p:spPr>
          <a:xfrm>
            <a:off x="652114" y="1447800"/>
            <a:ext cx="7882286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// </a:t>
            </a:r>
            <a:r>
              <a:rPr lang="en-US" dirty="0" err="1"/>
              <a:t>inv</a:t>
            </a:r>
            <a:r>
              <a:rPr lang="en-US" dirty="0"/>
              <a:t>: class invariant is true except k may be out of place</a:t>
            </a:r>
          </a:p>
          <a:p>
            <a:r>
              <a:rPr lang="en-US" b="1" dirty="0"/>
              <a:t>while</a:t>
            </a:r>
            <a:r>
              <a:rPr lang="en-US" dirty="0"/>
              <a:t> ( 2*k+1 &lt; size) {</a:t>
            </a:r>
          </a:p>
          <a:p>
            <a:r>
              <a:rPr lang="en-US" dirty="0"/>
              <a:t>     // bubble down if possible, return if not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}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DCF26B5-161C-BC4B-8D73-35B8FA3279AD}"/>
              </a:ext>
            </a:extLst>
          </p:cNvPr>
          <p:cNvSpPr txBox="1"/>
          <p:nvPr/>
        </p:nvSpPr>
        <p:spPr>
          <a:xfrm>
            <a:off x="5029200" y="5341203"/>
            <a:ext cx="3918060" cy="83099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Which child to bubble with?</a:t>
            </a:r>
          </a:p>
          <a:p>
            <a:r>
              <a:rPr lang="en-US" dirty="0">
                <a:solidFill>
                  <a:srgbClr val="0070C0"/>
                </a:solidFill>
              </a:rPr>
              <a:t>How to do the bubbling?</a:t>
            </a:r>
          </a:p>
        </p:txBody>
      </p:sp>
    </p:spTree>
    <p:extLst>
      <p:ext uri="{BB962C8B-B14F-4D97-AF65-F5344CB8AC3E}">
        <p14:creationId xmlns:p14="http://schemas.microsoft.com/office/powerpoint/2010/main" val="112813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>
                <a:solidFill>
                  <a:srgbClr val="800000"/>
                </a:solidFill>
              </a:rPr>
              <a:t>Separation of concerns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87908CC-40F7-3747-95EE-A129A49B7FD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6F82E8A-8F9F-814A-9CA0-2FA06FC220E0}"/>
              </a:ext>
            </a:extLst>
          </p:cNvPr>
          <p:cNvSpPr txBox="1"/>
          <p:nvPr/>
        </p:nvSpPr>
        <p:spPr>
          <a:xfrm>
            <a:off x="430923" y="4768262"/>
            <a:ext cx="15888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Concerns: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269EBD0-3A37-D942-BCEE-93F02D8FF5A6}"/>
              </a:ext>
            </a:extLst>
          </p:cNvPr>
          <p:cNvSpPr txBox="1"/>
          <p:nvPr/>
        </p:nvSpPr>
        <p:spPr>
          <a:xfrm>
            <a:off x="414196" y="5301733"/>
            <a:ext cx="41735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When to stop bubbling:</a:t>
            </a:r>
          </a:p>
          <a:p>
            <a:pPr marL="457200" indent="-457200"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k has no children.</a:t>
            </a:r>
          </a:p>
          <a:p>
            <a:pPr marL="457200" indent="-457200"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! k belongs below a child.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7FF4F84-660F-1D43-A34A-D057C3A122C7}"/>
              </a:ext>
            </a:extLst>
          </p:cNvPr>
          <p:cNvSpPr txBox="1"/>
          <p:nvPr/>
        </p:nvSpPr>
        <p:spPr>
          <a:xfrm>
            <a:off x="5019510" y="5301733"/>
            <a:ext cx="39180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Which child to bubble with?</a:t>
            </a:r>
          </a:p>
          <a:p>
            <a:r>
              <a:rPr lang="en-US" dirty="0">
                <a:solidFill>
                  <a:srgbClr val="0070C0"/>
                </a:solidFill>
              </a:rPr>
              <a:t>How to do the bubbling?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C7183EB-1A9D-6841-84F8-B7B9F0D679B0}"/>
              </a:ext>
            </a:extLst>
          </p:cNvPr>
          <p:cNvSpPr txBox="1"/>
          <p:nvPr/>
        </p:nvSpPr>
        <p:spPr>
          <a:xfrm>
            <a:off x="652114" y="1447800"/>
            <a:ext cx="788228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// </a:t>
            </a:r>
            <a:r>
              <a:rPr lang="en-US" dirty="0" err="1"/>
              <a:t>inv</a:t>
            </a:r>
            <a:r>
              <a:rPr lang="en-US" dirty="0"/>
              <a:t>: class invariant is true except k may be out of place</a:t>
            </a:r>
          </a:p>
          <a:p>
            <a:r>
              <a:rPr lang="en-US" b="1" dirty="0"/>
              <a:t>while</a:t>
            </a:r>
            <a:r>
              <a:rPr lang="en-US" dirty="0"/>
              <a:t> ( 2*k+1 &lt; size) {</a:t>
            </a:r>
          </a:p>
          <a:p>
            <a:r>
              <a:rPr lang="en-US" dirty="0"/>
              <a:t>    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}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DCF26B5-161C-BC4B-8D73-35B8FA3279AD}"/>
              </a:ext>
            </a:extLst>
          </p:cNvPr>
          <p:cNvSpPr txBox="1"/>
          <p:nvPr/>
        </p:nvSpPr>
        <p:spPr>
          <a:xfrm>
            <a:off x="5029200" y="5341203"/>
            <a:ext cx="3918060" cy="83099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Which child to bubble with?</a:t>
            </a:r>
          </a:p>
          <a:p>
            <a:r>
              <a:rPr lang="en-US" dirty="0">
                <a:solidFill>
                  <a:srgbClr val="0070C0"/>
                </a:solidFill>
              </a:rPr>
              <a:t>How to do the bubbling?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54FB4FE-172E-6A4B-90A0-A207F3AB3DFC}"/>
              </a:ext>
            </a:extLst>
          </p:cNvPr>
          <p:cNvSpPr txBox="1"/>
          <p:nvPr/>
        </p:nvSpPr>
        <p:spPr>
          <a:xfrm>
            <a:off x="990600" y="2286000"/>
            <a:ext cx="46153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//Set c to the child to bubble with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67FAD66-8148-2A4A-937F-4404158B24DB}"/>
              </a:ext>
            </a:extLst>
          </p:cNvPr>
          <p:cNvSpPr txBox="1"/>
          <p:nvPr/>
        </p:nvSpPr>
        <p:spPr>
          <a:xfrm>
            <a:off x="990600" y="2667000"/>
            <a:ext cx="34996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C00000"/>
                </a:solidFill>
              </a:rPr>
              <a:t>int</a:t>
            </a:r>
            <a:r>
              <a:rPr lang="en-US" dirty="0">
                <a:solidFill>
                  <a:srgbClr val="C00000"/>
                </a:solidFill>
              </a:rPr>
              <a:t> c= 2*k+1;  </a:t>
            </a:r>
            <a:r>
              <a:rPr lang="en-US" dirty="0">
                <a:solidFill>
                  <a:srgbClr val="00B050"/>
                </a:solidFill>
              </a:rPr>
              <a:t>// left child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F1DC092-AF33-EF44-AAE5-C5EB2D4D8569}"/>
              </a:ext>
            </a:extLst>
          </p:cNvPr>
          <p:cNvSpPr txBox="1"/>
          <p:nvPr/>
        </p:nvSpPr>
        <p:spPr>
          <a:xfrm>
            <a:off x="999382" y="3124200"/>
            <a:ext cx="71668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if</a:t>
            </a:r>
            <a:r>
              <a:rPr lang="en-US" dirty="0">
                <a:solidFill>
                  <a:srgbClr val="C00000"/>
                </a:solidFill>
              </a:rPr>
              <a:t> (c+1 &lt; size  &amp;&amp; </a:t>
            </a:r>
            <a:r>
              <a:rPr lang="en-US" dirty="0" err="1">
                <a:solidFill>
                  <a:srgbClr val="C00000"/>
                </a:solidFill>
              </a:rPr>
              <a:t>compareTo</a:t>
            </a:r>
            <a:r>
              <a:rPr lang="en-US" dirty="0">
                <a:solidFill>
                  <a:srgbClr val="C00000"/>
                </a:solidFill>
              </a:rPr>
              <a:t>(c+1, c) &gt;= 0)  c= c+1;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072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>
                <a:solidFill>
                  <a:srgbClr val="800000"/>
                </a:solidFill>
              </a:rPr>
              <a:t>Separation of concerns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87908CC-40F7-3747-95EE-A129A49B7FD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269EBD0-3A37-D942-BCEE-93F02D8FF5A6}"/>
              </a:ext>
            </a:extLst>
          </p:cNvPr>
          <p:cNvSpPr txBox="1"/>
          <p:nvPr/>
        </p:nvSpPr>
        <p:spPr>
          <a:xfrm>
            <a:off x="414196" y="5301733"/>
            <a:ext cx="41735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When to stop bubbling:</a:t>
            </a:r>
          </a:p>
          <a:p>
            <a:pPr marL="457200" indent="-457200"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k has no children.</a:t>
            </a:r>
          </a:p>
          <a:p>
            <a:pPr marL="457200" indent="-457200">
              <a:buAutoNum type="arabicPeriod"/>
            </a:pPr>
            <a:r>
              <a:rPr lang="en-US" dirty="0">
                <a:solidFill>
                  <a:srgbClr val="C00000"/>
                </a:solidFill>
              </a:rPr>
              <a:t>! k belongs below a child.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7FF4F84-660F-1D43-A34A-D057C3A122C7}"/>
              </a:ext>
            </a:extLst>
          </p:cNvPr>
          <p:cNvSpPr txBox="1"/>
          <p:nvPr/>
        </p:nvSpPr>
        <p:spPr>
          <a:xfrm>
            <a:off x="5019510" y="5301733"/>
            <a:ext cx="39180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Which child to bubble with?</a:t>
            </a:r>
          </a:p>
          <a:p>
            <a:r>
              <a:rPr lang="en-US" dirty="0">
                <a:solidFill>
                  <a:srgbClr val="0070C0"/>
                </a:solidFill>
              </a:rPr>
              <a:t>How to do the bubbling?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C7183EB-1A9D-6841-84F8-B7B9F0D679B0}"/>
              </a:ext>
            </a:extLst>
          </p:cNvPr>
          <p:cNvSpPr txBox="1"/>
          <p:nvPr/>
        </p:nvSpPr>
        <p:spPr>
          <a:xfrm>
            <a:off x="652114" y="1447800"/>
            <a:ext cx="7882286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// </a:t>
            </a:r>
            <a:r>
              <a:rPr lang="en-US" dirty="0" err="1"/>
              <a:t>inv</a:t>
            </a:r>
            <a:r>
              <a:rPr lang="en-US" dirty="0"/>
              <a:t>: class invariant is true except k may be out of place</a:t>
            </a:r>
          </a:p>
          <a:p>
            <a:r>
              <a:rPr lang="en-US" b="1" dirty="0"/>
              <a:t>while</a:t>
            </a:r>
            <a:r>
              <a:rPr lang="en-US" dirty="0"/>
              <a:t> ( 2*k+1 &lt; size) {</a:t>
            </a:r>
          </a:p>
          <a:p>
            <a:r>
              <a:rPr lang="en-US" dirty="0"/>
              <a:t>     </a:t>
            </a:r>
            <a:r>
              <a:rPr lang="en-US" dirty="0">
                <a:solidFill>
                  <a:srgbClr val="00B050"/>
                </a:solidFill>
              </a:rPr>
              <a:t>//Set c to the child to bubble with</a:t>
            </a:r>
          </a:p>
          <a:p>
            <a:r>
              <a:rPr lang="en-US" b="1" dirty="0">
                <a:solidFill>
                  <a:schemeClr val="tx1"/>
                </a:solidFill>
              </a:rPr>
              <a:t>     </a:t>
            </a:r>
            <a:r>
              <a:rPr lang="en-US" b="1" dirty="0" err="1">
                <a:solidFill>
                  <a:schemeClr val="tx1"/>
                </a:solidFill>
              </a:rPr>
              <a:t>int</a:t>
            </a:r>
            <a:r>
              <a:rPr lang="en-US" dirty="0">
                <a:solidFill>
                  <a:schemeClr val="tx1"/>
                </a:solidFill>
              </a:rPr>
              <a:t> c= 2*k+1;  // left child</a:t>
            </a:r>
          </a:p>
          <a:p>
            <a:r>
              <a:rPr lang="en-US" b="1" dirty="0">
                <a:solidFill>
                  <a:schemeClr val="tx1"/>
                </a:solidFill>
              </a:rPr>
              <a:t>     if</a:t>
            </a:r>
            <a:r>
              <a:rPr lang="en-US" dirty="0">
                <a:solidFill>
                  <a:schemeClr val="tx1"/>
                </a:solidFill>
              </a:rPr>
              <a:t> (c+1 &lt; size  &amp;&amp; </a:t>
            </a:r>
            <a:r>
              <a:rPr lang="en-US" dirty="0" err="1">
                <a:solidFill>
                  <a:schemeClr val="tx1"/>
                </a:solidFill>
              </a:rPr>
              <a:t>compareTo</a:t>
            </a:r>
            <a:r>
              <a:rPr lang="en-US" dirty="0">
                <a:solidFill>
                  <a:schemeClr val="tx1"/>
                </a:solidFill>
              </a:rPr>
              <a:t>(c+1, c) &gt;= 0)  c= c+1;</a:t>
            </a:r>
            <a:endParaRPr lang="en-US" b="1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}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DCF26B5-161C-BC4B-8D73-35B8FA3279AD}"/>
              </a:ext>
            </a:extLst>
          </p:cNvPr>
          <p:cNvSpPr txBox="1"/>
          <p:nvPr/>
        </p:nvSpPr>
        <p:spPr>
          <a:xfrm>
            <a:off x="5029200" y="5341203"/>
            <a:ext cx="3918060" cy="83099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Which child to bubble with?</a:t>
            </a:r>
          </a:p>
          <a:p>
            <a:r>
              <a:rPr lang="en-US" dirty="0">
                <a:solidFill>
                  <a:srgbClr val="0070C0"/>
                </a:solidFill>
              </a:rPr>
              <a:t>How to do the bubbling?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54FB4FE-172E-6A4B-90A0-A207F3AB3DFC}"/>
              </a:ext>
            </a:extLst>
          </p:cNvPr>
          <p:cNvSpPr txBox="1"/>
          <p:nvPr/>
        </p:nvSpPr>
        <p:spPr>
          <a:xfrm>
            <a:off x="1066800" y="3654146"/>
            <a:ext cx="46806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if</a:t>
            </a:r>
            <a:r>
              <a:rPr lang="en-US" dirty="0">
                <a:solidFill>
                  <a:srgbClr val="C00000"/>
                </a:solidFill>
              </a:rPr>
              <a:t> (</a:t>
            </a:r>
            <a:r>
              <a:rPr lang="en-US" dirty="0" err="1">
                <a:solidFill>
                  <a:srgbClr val="C00000"/>
                </a:solidFill>
              </a:rPr>
              <a:t>compareTo</a:t>
            </a:r>
            <a:r>
              <a:rPr lang="en-US" dirty="0">
                <a:solidFill>
                  <a:srgbClr val="C00000"/>
                </a:solidFill>
              </a:rPr>
              <a:t>(k, c) &gt;= 0)  return; 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242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>
                <a:solidFill>
                  <a:srgbClr val="800000"/>
                </a:solidFill>
              </a:rPr>
              <a:t>Separation of concerns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87908CC-40F7-3747-95EE-A129A49B7FD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269EBD0-3A37-D942-BCEE-93F02D8FF5A6}"/>
              </a:ext>
            </a:extLst>
          </p:cNvPr>
          <p:cNvSpPr txBox="1"/>
          <p:nvPr/>
        </p:nvSpPr>
        <p:spPr>
          <a:xfrm>
            <a:off x="414196" y="5301733"/>
            <a:ext cx="41735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When to stop bubbling:</a:t>
            </a:r>
          </a:p>
          <a:p>
            <a:pPr marL="457200" indent="-457200"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k has no children.</a:t>
            </a:r>
          </a:p>
          <a:p>
            <a:pPr marL="457200" indent="-457200"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! k belongs below a child.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7FF4F84-660F-1D43-A34A-D057C3A122C7}"/>
              </a:ext>
            </a:extLst>
          </p:cNvPr>
          <p:cNvSpPr txBox="1"/>
          <p:nvPr/>
        </p:nvSpPr>
        <p:spPr>
          <a:xfrm>
            <a:off x="5019510" y="5301733"/>
            <a:ext cx="39180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Which child to bubble with?</a:t>
            </a:r>
          </a:p>
          <a:p>
            <a:r>
              <a:rPr lang="en-US" dirty="0">
                <a:solidFill>
                  <a:srgbClr val="0070C0"/>
                </a:solidFill>
              </a:rPr>
              <a:t>How to do the bubbling?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C7183EB-1A9D-6841-84F8-B7B9F0D679B0}"/>
              </a:ext>
            </a:extLst>
          </p:cNvPr>
          <p:cNvSpPr txBox="1"/>
          <p:nvPr/>
        </p:nvSpPr>
        <p:spPr>
          <a:xfrm>
            <a:off x="652114" y="1447800"/>
            <a:ext cx="7882286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// </a:t>
            </a:r>
            <a:r>
              <a:rPr lang="en-US" dirty="0" err="1"/>
              <a:t>inv</a:t>
            </a:r>
            <a:r>
              <a:rPr lang="en-US" dirty="0"/>
              <a:t>: class invariant is true except k may be out of place</a:t>
            </a:r>
          </a:p>
          <a:p>
            <a:r>
              <a:rPr lang="en-US" b="1" dirty="0"/>
              <a:t>while</a:t>
            </a:r>
            <a:r>
              <a:rPr lang="en-US" dirty="0"/>
              <a:t> ( 2*k+1 &lt; size) {</a:t>
            </a:r>
          </a:p>
          <a:p>
            <a:r>
              <a:rPr lang="en-US" dirty="0"/>
              <a:t>     </a:t>
            </a:r>
            <a:r>
              <a:rPr lang="en-US" dirty="0">
                <a:solidFill>
                  <a:srgbClr val="00B050"/>
                </a:solidFill>
              </a:rPr>
              <a:t>//Set c to the child to bubble with</a:t>
            </a:r>
          </a:p>
          <a:p>
            <a:r>
              <a:rPr lang="en-US" b="1" dirty="0">
                <a:solidFill>
                  <a:schemeClr val="tx1"/>
                </a:solidFill>
              </a:rPr>
              <a:t>     </a:t>
            </a:r>
            <a:r>
              <a:rPr lang="en-US" b="1" dirty="0" err="1">
                <a:solidFill>
                  <a:schemeClr val="tx1"/>
                </a:solidFill>
              </a:rPr>
              <a:t>int</a:t>
            </a:r>
            <a:r>
              <a:rPr lang="en-US" dirty="0">
                <a:solidFill>
                  <a:schemeClr val="tx1"/>
                </a:solidFill>
              </a:rPr>
              <a:t> c= 2*k+1;  // left child</a:t>
            </a:r>
          </a:p>
          <a:p>
            <a:r>
              <a:rPr lang="en-US" b="1" dirty="0">
                <a:solidFill>
                  <a:schemeClr val="tx1"/>
                </a:solidFill>
              </a:rPr>
              <a:t>     if</a:t>
            </a:r>
            <a:r>
              <a:rPr lang="en-US" dirty="0">
                <a:solidFill>
                  <a:schemeClr val="tx1"/>
                </a:solidFill>
              </a:rPr>
              <a:t> (c+1 &lt; size  &amp;&amp; </a:t>
            </a:r>
            <a:r>
              <a:rPr lang="en-US" dirty="0" err="1">
                <a:solidFill>
                  <a:schemeClr val="tx1"/>
                </a:solidFill>
              </a:rPr>
              <a:t>compareTo</a:t>
            </a:r>
            <a:r>
              <a:rPr lang="en-US" dirty="0">
                <a:solidFill>
                  <a:schemeClr val="tx1"/>
                </a:solidFill>
              </a:rPr>
              <a:t>(c+1, c) &gt;= 0)  c= c+1;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     </a:t>
            </a:r>
            <a:r>
              <a:rPr lang="en-US" b="1" dirty="0">
                <a:solidFill>
                  <a:schemeClr val="tx1"/>
                </a:solidFill>
              </a:rPr>
              <a:t>if</a:t>
            </a:r>
            <a:r>
              <a:rPr lang="en-US" dirty="0">
                <a:solidFill>
                  <a:schemeClr val="tx1"/>
                </a:solidFill>
              </a:rPr>
              <a:t> (</a:t>
            </a:r>
            <a:r>
              <a:rPr lang="en-US" dirty="0" err="1">
                <a:solidFill>
                  <a:schemeClr val="tx1"/>
                </a:solidFill>
              </a:rPr>
              <a:t>compareTo</a:t>
            </a:r>
            <a:r>
              <a:rPr lang="en-US" dirty="0">
                <a:solidFill>
                  <a:schemeClr val="tx1"/>
                </a:solidFill>
              </a:rPr>
              <a:t>(k, c) &gt;= 0)  return; </a:t>
            </a:r>
            <a:endParaRPr lang="en-US" b="1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}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DCF26B5-161C-BC4B-8D73-35B8FA3279AD}"/>
              </a:ext>
            </a:extLst>
          </p:cNvPr>
          <p:cNvSpPr txBox="1"/>
          <p:nvPr/>
        </p:nvSpPr>
        <p:spPr>
          <a:xfrm>
            <a:off x="5029200" y="5341203"/>
            <a:ext cx="3918060" cy="83099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Which child to bubble with?</a:t>
            </a:r>
          </a:p>
          <a:p>
            <a:r>
              <a:rPr lang="en-US" dirty="0">
                <a:solidFill>
                  <a:srgbClr val="FF0000"/>
                </a:solidFill>
              </a:rPr>
              <a:t>How to do the bubbling?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54FB4FE-172E-6A4B-90A0-A207F3AB3DFC}"/>
              </a:ext>
            </a:extLst>
          </p:cNvPr>
          <p:cNvSpPr txBox="1"/>
          <p:nvPr/>
        </p:nvSpPr>
        <p:spPr>
          <a:xfrm>
            <a:off x="1066800" y="4114800"/>
            <a:ext cx="16722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swap(k, c);</a:t>
            </a:r>
          </a:p>
          <a:p>
            <a:r>
              <a:rPr lang="en-US" dirty="0">
                <a:solidFill>
                  <a:srgbClr val="C00000"/>
                </a:solidFill>
              </a:rPr>
              <a:t>k= c; 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383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49929</TotalTime>
  <Pages>0</Pages>
  <Words>987</Words>
  <Characters>0</Characters>
  <Application>Microsoft Macintosh PowerPoint</Application>
  <PresentationFormat>On-screen Show (4:3)</PresentationFormat>
  <Lines>0</Lines>
  <Paragraphs>145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ＭＳ Ｐゴシック</vt:lpstr>
      <vt:lpstr>ヒラギノ角ゴ ProN W3</vt:lpstr>
      <vt:lpstr>Arial</vt:lpstr>
      <vt:lpstr>Calibri</vt:lpstr>
      <vt:lpstr>Times New Roman</vt:lpstr>
      <vt:lpstr>Tw Cen MT</vt:lpstr>
      <vt:lpstr>Wingdings</vt:lpstr>
      <vt:lpstr>Wingdings 2</vt:lpstr>
      <vt:lpstr>Median</vt:lpstr>
      <vt:lpstr>Separation of Concerns     </vt:lpstr>
      <vt:lpstr>Separation of concerns</vt:lpstr>
      <vt:lpstr>Simplicity</vt:lpstr>
      <vt:lpstr>Separation of concerns</vt:lpstr>
      <vt:lpstr>Separation of concerns</vt:lpstr>
      <vt:lpstr>Separation of concerns</vt:lpstr>
      <vt:lpstr>Separation of concerns</vt:lpstr>
      <vt:lpstr>Separation of concerns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Priority Queue</dc:title>
  <dc:creator>Dexter Kozen</dc:creator>
  <cp:lastModifiedBy>David Joseph Gries</cp:lastModifiedBy>
  <cp:revision>440</cp:revision>
  <cp:lastPrinted>2017-04-16T18:50:12Z</cp:lastPrinted>
  <dcterms:modified xsi:type="dcterms:W3CDTF">2019-04-08T10:27:07Z</dcterms:modified>
</cp:coreProperties>
</file>