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12" r:id="rId2"/>
    <p:sldId id="463" r:id="rId3"/>
    <p:sldId id="507" r:id="rId4"/>
    <p:sldId id="510" r:id="rId5"/>
    <p:sldId id="512" r:id="rId6"/>
    <p:sldId id="511" r:id="rId7"/>
    <p:sldId id="468" r:id="rId8"/>
    <p:sldId id="508" r:id="rId9"/>
    <p:sldId id="509" r:id="rId10"/>
    <p:sldId id="276" r:id="rId11"/>
    <p:sldId id="277" r:id="rId12"/>
    <p:sldId id="285" r:id="rId13"/>
    <p:sldId id="471" r:id="rId14"/>
    <p:sldId id="296" r:id="rId15"/>
    <p:sldId id="287" r:id="rId16"/>
    <p:sldId id="497" r:id="rId17"/>
    <p:sldId id="502" r:id="rId18"/>
    <p:sldId id="501" r:id="rId19"/>
    <p:sldId id="503" r:id="rId20"/>
    <p:sldId id="505" r:id="rId21"/>
    <p:sldId id="504" r:id="rId22"/>
    <p:sldId id="297" r:id="rId23"/>
    <p:sldId id="295" r:id="rId24"/>
    <p:sldId id="499" r:id="rId25"/>
    <p:sldId id="500" r:id="rId26"/>
    <p:sldId id="472" r:id="rId27"/>
    <p:sldId id="319" r:id="rId28"/>
    <p:sldId id="506" r:id="rId29"/>
    <p:sldId id="492" r:id="rId30"/>
    <p:sldId id="321" r:id="rId31"/>
    <p:sldId id="325" r:id="rId32"/>
    <p:sldId id="326" r:id="rId33"/>
    <p:sldId id="513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FFCC"/>
    <a:srgbClr val="FF9300"/>
    <a:srgbClr val="7A81FF"/>
    <a:srgbClr val="F3F3F3"/>
    <a:srgbClr val="EFF3F7"/>
    <a:srgbClr val="942093"/>
    <a:srgbClr val="945200"/>
    <a:srgbClr val="FF2F92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3"/>
    <p:restoredTop sz="74403" autoAdjust="0"/>
  </p:normalViewPr>
  <p:slideViewPr>
    <p:cSldViewPr>
      <p:cViewPr varScale="1">
        <p:scale>
          <a:sx n="109" d="100"/>
          <a:sy n="109" d="100"/>
        </p:scale>
        <p:origin x="1552" y="192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3/28/19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3/28/19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ava_Island_seen_from_Bali_Barat_National_Park.jpg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0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2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1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47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9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61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worked together coincidentally. Hopcroft took a </a:t>
            </a:r>
            <a:r>
              <a:rPr lang="en-US" sz="2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sabbatic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Stanford. There was little room. So he and </a:t>
            </a:r>
            <a:r>
              <a:rPr lang="en-US" sz="2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Tarjan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PhD student, were asked to share a room, since </a:t>
            </a:r>
            <a:r>
              <a:rPr lang="en-US" sz="2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Tarjan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interested in data structures. And they started talking. The result was several algorithms, including their famous planarity checker.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05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Later, </a:t>
            </a:r>
            <a:r>
              <a:rPr lang="en-US" sz="2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Gries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looked at their algorithm and had great difficulty understanding it. He and a postdoc developed it afresh using stepwise refinement and loop invariants and other sound principles. They published a tech report on it in 1986.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22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https://commons.wikimedia.org/wiki/File:Java_Island_seen_from_Bali_Barat_National_Park.jpg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0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is electrical signal</a:t>
            </a:r>
          </a:p>
          <a:p>
            <a:r>
              <a:rPr lang="en-US" dirty="0"/>
              <a:t>Send out signals along edges called synapses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3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vertex a neuron</a:t>
            </a:r>
          </a:p>
          <a:p>
            <a:r>
              <a:rPr lang="en-US" dirty="0"/>
              <a:t>Receives input, possibly fires to next layer</a:t>
            </a:r>
          </a:p>
          <a:p>
            <a:r>
              <a:rPr lang="en-US" dirty="0"/>
              <a:t>Have to </a:t>
            </a:r>
            <a:r>
              <a:rPr lang="en-US" i="1" dirty="0"/>
              <a:t>train</a:t>
            </a:r>
            <a:r>
              <a:rPr lang="en-US" i="0" dirty="0"/>
              <a:t> the network to </a:t>
            </a:r>
            <a:r>
              <a:rPr lang="en-US" i="1" dirty="0"/>
              <a:t>weight</a:t>
            </a:r>
            <a:r>
              <a:rPr lang="en-US" i="0" dirty="0"/>
              <a:t> the amount by which each neuron ”listens” to </a:t>
            </a:r>
            <a:r>
              <a:rPr lang="en-US" i="0"/>
              <a:t>its predecessors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3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Show:  the CS </a:t>
            </a:r>
            <a:r>
              <a:rPr lang="en-US" dirty="0" err="1"/>
              <a:t>prereq</a:t>
            </a:r>
            <a:r>
              <a:rPr lang="en-US" dirty="0"/>
              <a:t> PDF in this directory</a:t>
            </a:r>
          </a:p>
          <a:p>
            <a:endParaRPr lang="en-US" dirty="0"/>
          </a:p>
          <a:p>
            <a:r>
              <a:rPr lang="en-US" dirty="0"/>
              <a:t>Other motivations:  job scheduling, robot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2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19D4083-0E68-744B-84D1-4C484E5030A6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19D4083-0E68-744B-84D1-4C484E5030A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3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Maps</a:t>
            </a:r>
          </a:p>
          <a:p>
            <a:r>
              <a:rPr lang="en-US" dirty="0"/>
              <a:t>2. Round-robin sports scheduling</a:t>
            </a:r>
          </a:p>
          <a:p>
            <a:r>
              <a:rPr lang="en-US" dirty="0"/>
              <a:t>3. Placement of cameras in a security system</a:t>
            </a:r>
          </a:p>
          <a:p>
            <a:r>
              <a:rPr lang="en-US" dirty="0"/>
              <a:t>4. Compilers even use graph coloring to figure out storage for local variables!  (i.e., register allocation: which variables can be stored in registers vs. spilled to stack frame.  No need to go into that though.)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4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ijcit.org/ijcit_papers/vol3no2/IJCIT-130101.pdf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Grundy_number#/media/File:Greedy_colourings.sv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9/03/27/technology/turing-award-ai.html" TargetMode="External"/><Relationship Id="rId2" Type="http://schemas.openxmlformats.org/officeDocument/2006/relationships/hyperlink" Target="https://amturing.acm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Lecture 19</a:t>
            </a:r>
          </a:p>
          <a:p>
            <a:r>
              <a:rPr lang="en-US" dirty="0"/>
              <a:t>CS 2110 — Spring 2019</a:t>
            </a:r>
          </a:p>
        </p:txBody>
      </p:sp>
    </p:spTree>
    <p:extLst>
      <p:ext uri="{BB962C8B-B14F-4D97-AF65-F5344CB8AC3E}">
        <p14:creationId xmlns:p14="http://schemas.microsoft.com/office/powerpoint/2010/main" val="425136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 directed graph can be topologically ordered if and only if it has no cycles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7030A0"/>
                </a:solidFill>
              </a:rPr>
              <a:t>cycle</a:t>
            </a:r>
            <a:r>
              <a:rPr lang="en-US" dirty="0"/>
              <a:t> is a path v</a:t>
            </a:r>
            <a:r>
              <a:rPr lang="en-US" baseline="-25000" dirty="0"/>
              <a:t>0</a:t>
            </a:r>
            <a:r>
              <a:rPr lang="en-US" dirty="0"/>
              <a:t>, v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v</a:t>
            </a:r>
            <a:r>
              <a:rPr lang="en-US" baseline="-25000" dirty="0" err="1"/>
              <a:t>p</a:t>
            </a:r>
            <a:r>
              <a:rPr lang="en-US" dirty="0"/>
              <a:t> such that v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p</a:t>
            </a:r>
            <a:endParaRPr lang="en-US" baseline="-25000" dirty="0"/>
          </a:p>
          <a:p>
            <a:r>
              <a:rPr lang="en-US" dirty="0"/>
              <a:t>A graph is </a:t>
            </a:r>
            <a:r>
              <a:rPr lang="en-US" b="1" dirty="0">
                <a:solidFill>
                  <a:srgbClr val="7030A0"/>
                </a:solidFill>
              </a:rPr>
              <a:t>acyclic</a:t>
            </a:r>
            <a:r>
              <a:rPr lang="en-US" dirty="0"/>
              <a:t> if it has no cycles</a:t>
            </a:r>
          </a:p>
          <a:p>
            <a:r>
              <a:rPr lang="en-US" dirty="0"/>
              <a:t>A </a:t>
            </a:r>
            <a:r>
              <a:rPr lang="en-US" u="sng" dirty="0"/>
              <a:t>d</a:t>
            </a:r>
            <a:r>
              <a:rPr lang="en-US" dirty="0"/>
              <a:t>irected </a:t>
            </a:r>
            <a:r>
              <a:rPr lang="en-US" u="sng" dirty="0"/>
              <a:t>a</a:t>
            </a:r>
            <a:r>
              <a:rPr lang="en-US" dirty="0"/>
              <a:t>cyclic </a:t>
            </a:r>
            <a:r>
              <a:rPr lang="en-US" u="sng" dirty="0"/>
              <a:t>g</a:t>
            </a:r>
            <a:r>
              <a:rPr lang="en-US" dirty="0"/>
              <a:t>raph is a </a:t>
            </a:r>
            <a:r>
              <a:rPr lang="en-US" b="1" dirty="0">
                <a:solidFill>
                  <a:srgbClr val="7030A0"/>
                </a:solidFill>
              </a:rPr>
              <a:t>DAG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58727" y="4296920"/>
            <a:ext cx="1665153" cy="1996579"/>
            <a:chOff x="6835179" y="1770121"/>
            <a:chExt cx="2429098" cy="2912576"/>
          </a:xfrm>
        </p:grpSpPr>
        <p:sp>
          <p:nvSpPr>
            <p:cNvPr id="5" name="Oval 4"/>
            <p:cNvSpPr/>
            <p:nvPr/>
          </p:nvSpPr>
          <p:spPr>
            <a:xfrm>
              <a:off x="7660199" y="1770121"/>
              <a:ext cx="570016" cy="57001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035182" y="279258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694260" y="2994115"/>
              <a:ext cx="570017" cy="57001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660199" y="3942664"/>
              <a:ext cx="570016" cy="57001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835179" y="4112681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Arrow Connector 9"/>
            <p:cNvCxnSpPr>
              <a:stCxn id="6" idx="7"/>
              <a:endCxn id="5" idx="3"/>
            </p:cNvCxnSpPr>
            <p:nvPr/>
          </p:nvCxnSpPr>
          <p:spPr>
            <a:xfrm flipV="1">
              <a:off x="7521721" y="2256660"/>
              <a:ext cx="221955" cy="61940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5"/>
              <a:endCxn id="7" idx="0"/>
            </p:cNvCxnSpPr>
            <p:nvPr/>
          </p:nvCxnSpPr>
          <p:spPr>
            <a:xfrm>
              <a:off x="8146736" y="2256660"/>
              <a:ext cx="832532" cy="73745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6"/>
              <a:endCxn id="7" idx="1"/>
            </p:cNvCxnSpPr>
            <p:nvPr/>
          </p:nvCxnSpPr>
          <p:spPr>
            <a:xfrm>
              <a:off x="7605198" y="3077592"/>
              <a:ext cx="117254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6" idx="4"/>
              <a:endCxn id="8" idx="1"/>
            </p:cNvCxnSpPr>
            <p:nvPr/>
          </p:nvCxnSpPr>
          <p:spPr>
            <a:xfrm>
              <a:off x="7320191" y="3362600"/>
              <a:ext cx="423485" cy="66354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7" idx="5"/>
              <a:endCxn id="8" idx="6"/>
            </p:cNvCxnSpPr>
            <p:nvPr/>
          </p:nvCxnSpPr>
          <p:spPr>
            <a:xfrm rot="5400000">
              <a:off x="8331999" y="3378870"/>
              <a:ext cx="747018" cy="950586"/>
            </a:xfrm>
            <a:prstGeom prst="curvedConnector2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81600" y="4333055"/>
            <a:ext cx="1665153" cy="1996579"/>
            <a:chOff x="6835179" y="1770121"/>
            <a:chExt cx="2429098" cy="2912576"/>
          </a:xfrm>
        </p:grpSpPr>
        <p:sp>
          <p:nvSpPr>
            <p:cNvPr id="36" name="Oval 35"/>
            <p:cNvSpPr/>
            <p:nvPr/>
          </p:nvSpPr>
          <p:spPr>
            <a:xfrm>
              <a:off x="7660199" y="1770121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035182" y="279258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8694260" y="2994115"/>
              <a:ext cx="570017" cy="57001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660199" y="394266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6835179" y="4112681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41" name="Straight Arrow Connector 40"/>
            <p:cNvCxnSpPr>
              <a:stCxn id="37" idx="7"/>
              <a:endCxn id="36" idx="3"/>
            </p:cNvCxnSpPr>
            <p:nvPr/>
          </p:nvCxnSpPr>
          <p:spPr>
            <a:xfrm flipV="1">
              <a:off x="7521721" y="2256660"/>
              <a:ext cx="221955" cy="61940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6" idx="5"/>
              <a:endCxn id="38" idx="0"/>
            </p:cNvCxnSpPr>
            <p:nvPr/>
          </p:nvCxnSpPr>
          <p:spPr>
            <a:xfrm>
              <a:off x="8146736" y="2256660"/>
              <a:ext cx="832532" cy="73745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7" idx="6"/>
              <a:endCxn id="38" idx="1"/>
            </p:cNvCxnSpPr>
            <p:nvPr/>
          </p:nvCxnSpPr>
          <p:spPr>
            <a:xfrm>
              <a:off x="7605198" y="3077592"/>
              <a:ext cx="117254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37" idx="4"/>
              <a:endCxn id="39" idx="1"/>
            </p:cNvCxnSpPr>
            <p:nvPr/>
          </p:nvCxnSpPr>
          <p:spPr>
            <a:xfrm>
              <a:off x="7320191" y="3362600"/>
              <a:ext cx="423485" cy="663541"/>
            </a:xfrm>
            <a:prstGeom prst="straightConnector1">
              <a:avLst/>
            </a:prstGeom>
            <a:ln w="34925">
              <a:solidFill>
                <a:srgbClr val="0432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38" idx="5"/>
              <a:endCxn id="39" idx="6"/>
            </p:cNvCxnSpPr>
            <p:nvPr/>
          </p:nvCxnSpPr>
          <p:spPr>
            <a:xfrm rot="5400000">
              <a:off x="8331999" y="3378870"/>
              <a:ext cx="747018" cy="950586"/>
            </a:xfrm>
            <a:prstGeom prst="curvedConnector2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284110" y="6417117"/>
            <a:ext cx="77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w Cen MT" panose="020B0602020104020603" pitchFamily="34" charset="77"/>
              </a:rPr>
              <a:t>DAG</a:t>
            </a:r>
            <a:endParaRPr lang="en-US" dirty="0">
              <a:latin typeface="Tw Cen MT" panose="020B0602020104020603" pitchFamily="34" charset="7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94064" y="6417117"/>
            <a:ext cx="1560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w Cen MT" panose="020B0602020104020603" pitchFamily="34" charset="77"/>
              </a:rPr>
              <a:t>Not a DAG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164ECC-3F81-3540-8CCE-F0648F5B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graph a DAG?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612648" y="4118682"/>
            <a:ext cx="8153400" cy="1977318"/>
          </a:xfrm>
        </p:spPr>
        <p:txBody>
          <a:bodyPr/>
          <a:lstStyle/>
          <a:p>
            <a:r>
              <a:rPr lang="en-US" dirty="0"/>
              <a:t>Deleting a </a:t>
            </a:r>
            <a:r>
              <a:rPr lang="en-US" altLang="ja-JP" dirty="0"/>
              <a:t>vertex with indegree zero would not remove any cycles</a:t>
            </a:r>
          </a:p>
          <a:p>
            <a:r>
              <a:rPr lang="en-US" altLang="ja-JP" dirty="0"/>
              <a:t>Keep deleting such vertices and see whether graph “disappears”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021969" y="3007429"/>
            <a:ext cx="390747" cy="390748"/>
          </a:xfrm>
          <a:prstGeom prst="ellipse">
            <a:avLst/>
          </a:prstGeom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C0A142-8579-EC44-86EF-260C1D51F490}"/>
              </a:ext>
            </a:extLst>
          </p:cNvPr>
          <p:cNvGrpSpPr/>
          <p:nvPr/>
        </p:nvGrpSpPr>
        <p:grpSpPr>
          <a:xfrm>
            <a:off x="3100398" y="1605583"/>
            <a:ext cx="2447605" cy="1916707"/>
            <a:chOff x="3100398" y="1605583"/>
            <a:chExt cx="2447605" cy="1916707"/>
          </a:xfrm>
        </p:grpSpPr>
        <p:sp>
          <p:nvSpPr>
            <p:cNvPr id="31" name="Oval 30"/>
            <p:cNvSpPr/>
            <p:nvPr/>
          </p:nvSpPr>
          <p:spPr>
            <a:xfrm>
              <a:off x="3100398" y="1605583"/>
              <a:ext cx="390747" cy="390748"/>
            </a:xfrm>
            <a:prstGeom prst="ellipse">
              <a:avLst/>
            </a:prstGeom>
            <a:ln w="222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5" name="Straight Arrow Connector 4"/>
            <p:cNvCxnSpPr>
              <a:stCxn id="31" idx="7"/>
              <a:endCxn id="33" idx="1"/>
            </p:cNvCxnSpPr>
            <p:nvPr/>
          </p:nvCxnSpPr>
          <p:spPr>
            <a:xfrm>
              <a:off x="3433921" y="1662807"/>
              <a:ext cx="2114082" cy="12157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31" idx="6"/>
              <a:endCxn id="32" idx="1"/>
            </p:cNvCxnSpPr>
            <p:nvPr/>
          </p:nvCxnSpPr>
          <p:spPr>
            <a:xfrm>
              <a:off x="3491145" y="1800957"/>
              <a:ext cx="1017463" cy="618328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31" idx="5"/>
              <a:endCxn id="34" idx="1"/>
            </p:cNvCxnSpPr>
            <p:nvPr/>
          </p:nvCxnSpPr>
          <p:spPr>
            <a:xfrm>
              <a:off x="3433921" y="1939107"/>
              <a:ext cx="1212837" cy="1583183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A18C2-DD1B-4140-A3DD-526FCB97A507}"/>
              </a:ext>
            </a:extLst>
          </p:cNvPr>
          <p:cNvGrpSpPr/>
          <p:nvPr/>
        </p:nvGrpSpPr>
        <p:grpSpPr>
          <a:xfrm>
            <a:off x="2905025" y="1939107"/>
            <a:ext cx="1684509" cy="1721333"/>
            <a:chOff x="2905025" y="1939107"/>
            <a:chExt cx="1684509" cy="1721333"/>
          </a:xfrm>
        </p:grpSpPr>
        <p:sp>
          <p:nvSpPr>
            <p:cNvPr id="30" name="Oval 29"/>
            <p:cNvSpPr/>
            <p:nvPr/>
          </p:nvSpPr>
          <p:spPr>
            <a:xfrm>
              <a:off x="2905025" y="2993136"/>
              <a:ext cx="390747" cy="390748"/>
            </a:xfrm>
            <a:prstGeom prst="ellipse">
              <a:avLst/>
            </a:prstGeom>
            <a:ln w="222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cxnSp>
          <p:nvCxnSpPr>
            <p:cNvPr id="11" name="Straight Arrow Connector 10"/>
            <p:cNvCxnSpPr>
              <a:stCxn id="30" idx="7"/>
              <a:endCxn id="32" idx="2"/>
            </p:cNvCxnSpPr>
            <p:nvPr/>
          </p:nvCxnSpPr>
          <p:spPr>
            <a:xfrm flipV="1">
              <a:off x="3238548" y="2557435"/>
              <a:ext cx="1212836" cy="492925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30" idx="0"/>
              <a:endCxn id="31" idx="3"/>
            </p:cNvCxnSpPr>
            <p:nvPr/>
          </p:nvCxnSpPr>
          <p:spPr>
            <a:xfrm flipV="1">
              <a:off x="3100399" y="1939107"/>
              <a:ext cx="57223" cy="1054029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0" idx="5"/>
              <a:endCxn id="34" idx="2"/>
            </p:cNvCxnSpPr>
            <p:nvPr/>
          </p:nvCxnSpPr>
          <p:spPr>
            <a:xfrm>
              <a:off x="3238548" y="3326660"/>
              <a:ext cx="1350986" cy="333780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4E6D23E-AF82-BB4A-BCA7-30929804A602}"/>
              </a:ext>
            </a:extLst>
          </p:cNvPr>
          <p:cNvGrpSpPr/>
          <p:nvPr/>
        </p:nvGrpSpPr>
        <p:grpSpPr>
          <a:xfrm>
            <a:off x="4451384" y="1951264"/>
            <a:ext cx="1627809" cy="1113389"/>
            <a:chOff x="4451384" y="1951264"/>
            <a:chExt cx="1627809" cy="1113389"/>
          </a:xfrm>
        </p:grpSpPr>
        <p:sp>
          <p:nvSpPr>
            <p:cNvPr id="32" name="Oval 31"/>
            <p:cNvSpPr/>
            <p:nvPr/>
          </p:nvSpPr>
          <p:spPr>
            <a:xfrm>
              <a:off x="4451384" y="2362061"/>
              <a:ext cx="390748" cy="390748"/>
            </a:xfrm>
            <a:prstGeom prst="ellipse">
              <a:avLst/>
            </a:prstGeom>
            <a:ln w="222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20" name="Straight Arrow Connector 19"/>
            <p:cNvCxnSpPr>
              <a:stCxn id="32" idx="6"/>
              <a:endCxn id="42" idx="1"/>
            </p:cNvCxnSpPr>
            <p:nvPr/>
          </p:nvCxnSpPr>
          <p:spPr>
            <a:xfrm>
              <a:off x="4842132" y="2557435"/>
              <a:ext cx="1237061" cy="507218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32" idx="7"/>
              <a:endCxn id="33" idx="3"/>
            </p:cNvCxnSpPr>
            <p:nvPr/>
          </p:nvCxnSpPr>
          <p:spPr>
            <a:xfrm flipV="1">
              <a:off x="4784908" y="1951264"/>
              <a:ext cx="763095" cy="468021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5DC88F-CAA2-EC4D-8D3B-EB657DD26B8E}"/>
              </a:ext>
            </a:extLst>
          </p:cNvPr>
          <p:cNvGrpSpPr/>
          <p:nvPr/>
        </p:nvGrpSpPr>
        <p:grpSpPr>
          <a:xfrm>
            <a:off x="4923057" y="1617740"/>
            <a:ext cx="1294286" cy="1904550"/>
            <a:chOff x="4923057" y="1617740"/>
            <a:chExt cx="1294286" cy="1904550"/>
          </a:xfrm>
        </p:grpSpPr>
        <p:sp>
          <p:nvSpPr>
            <p:cNvPr id="33" name="Oval 32"/>
            <p:cNvSpPr/>
            <p:nvPr/>
          </p:nvSpPr>
          <p:spPr>
            <a:xfrm>
              <a:off x="5490779" y="1617740"/>
              <a:ext cx="390747" cy="390748"/>
            </a:xfrm>
            <a:prstGeom prst="ellipse">
              <a:avLst/>
            </a:prstGeom>
            <a:ln w="222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2" name="Straight Arrow Connector 21"/>
            <p:cNvCxnSpPr>
              <a:stCxn id="33" idx="5"/>
              <a:endCxn id="42" idx="0"/>
            </p:cNvCxnSpPr>
            <p:nvPr/>
          </p:nvCxnSpPr>
          <p:spPr>
            <a:xfrm>
              <a:off x="5824302" y="1951264"/>
              <a:ext cx="393041" cy="1056165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3" idx="4"/>
              <a:endCxn id="34" idx="7"/>
            </p:cNvCxnSpPr>
            <p:nvPr/>
          </p:nvCxnSpPr>
          <p:spPr>
            <a:xfrm flipH="1">
              <a:off x="4923057" y="2008488"/>
              <a:ext cx="763096" cy="1513802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392B94-28AD-FA43-B165-EA859DE8B3FE}"/>
              </a:ext>
            </a:extLst>
          </p:cNvPr>
          <p:cNvGrpSpPr/>
          <p:nvPr/>
        </p:nvGrpSpPr>
        <p:grpSpPr>
          <a:xfrm>
            <a:off x="4589534" y="3340953"/>
            <a:ext cx="1489659" cy="514861"/>
            <a:chOff x="4589534" y="3340953"/>
            <a:chExt cx="1489659" cy="514861"/>
          </a:xfrm>
        </p:grpSpPr>
        <p:sp>
          <p:nvSpPr>
            <p:cNvPr id="34" name="Oval 33"/>
            <p:cNvSpPr/>
            <p:nvPr/>
          </p:nvSpPr>
          <p:spPr>
            <a:xfrm>
              <a:off x="4589534" y="3465066"/>
              <a:ext cx="390747" cy="390748"/>
            </a:xfrm>
            <a:prstGeom prst="ellipse">
              <a:avLst/>
            </a:prstGeom>
            <a:ln w="222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8" name="Straight Arrow Connector 27"/>
            <p:cNvCxnSpPr>
              <a:stCxn id="34" idx="6"/>
              <a:endCxn id="42" idx="3"/>
            </p:cNvCxnSpPr>
            <p:nvPr/>
          </p:nvCxnSpPr>
          <p:spPr>
            <a:xfrm flipV="1">
              <a:off x="4980281" y="3340953"/>
              <a:ext cx="1098912" cy="319487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A6A13F9-DD50-BE45-A52C-53FFCA5FC706}"/>
              </a:ext>
            </a:extLst>
          </p:cNvPr>
          <p:cNvSpPr/>
          <p:nvPr/>
        </p:nvSpPr>
        <p:spPr>
          <a:xfrm>
            <a:off x="6804759" y="2602988"/>
            <a:ext cx="21100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Tw Cen MT" panose="020B0602020104020603" pitchFamily="34" charset="77"/>
              </a:rPr>
              <a:t>Yes! </a:t>
            </a:r>
          </a:p>
          <a:p>
            <a:pPr algn="ctr"/>
            <a:r>
              <a:rPr lang="en-US" sz="2800" i="1" dirty="0">
                <a:solidFill>
                  <a:srgbClr val="0000FF"/>
                </a:solidFill>
                <a:latin typeface="Tw Cen MT" panose="020B0602020104020603" pitchFamily="34" charset="77"/>
              </a:rPr>
              <a:t>It was a DAG.</a:t>
            </a:r>
            <a:endParaRPr lang="en-US" sz="2800" dirty="0">
              <a:latin typeface="Tw Cen MT" panose="020B0602020104020603" pitchFamily="34" charset="77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6526500-B465-244C-BC24-31C8058E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C19746-15C4-9942-8A07-193251D53871}"/>
              </a:ext>
            </a:extLst>
          </p:cNvPr>
          <p:cNvSpPr txBox="1"/>
          <p:nvPr/>
        </p:nvSpPr>
        <p:spPr>
          <a:xfrm>
            <a:off x="327851" y="6228386"/>
            <a:ext cx="863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w Cen MT" panose="020B0602020104020603" pitchFamily="34" charset="77"/>
              </a:rPr>
              <a:t>And the order in which we removed vertices was a topological order!</a:t>
            </a:r>
          </a:p>
        </p:txBody>
      </p:sp>
    </p:spTree>
    <p:extLst>
      <p:ext uri="{BB962C8B-B14F-4D97-AF65-F5344CB8AC3E}">
        <p14:creationId xmlns:p14="http://schemas.microsoft.com/office/powerpoint/2010/main" val="1822132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46515" y="1459991"/>
            <a:ext cx="8543046" cy="35692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Tw Cen MT" panose="020B0602020104020603" pitchFamily="34" charset="77"/>
              </a:rPr>
              <a:t>k= 0;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8000"/>
                </a:solidFill>
                <a:latin typeface="Tw Cen MT" panose="020B0602020104020603" pitchFamily="34" charset="77"/>
              </a:rPr>
              <a:t>// </a:t>
            </a:r>
            <a:r>
              <a:rPr lang="en-US" sz="2400" dirty="0" err="1">
                <a:solidFill>
                  <a:srgbClr val="008000"/>
                </a:solidFill>
                <a:latin typeface="Tw Cen MT" panose="020B0602020104020603" pitchFamily="34" charset="77"/>
              </a:rPr>
              <a:t>inv</a:t>
            </a:r>
            <a:r>
              <a:rPr lang="en-US" sz="2400" dirty="0">
                <a:solidFill>
                  <a:srgbClr val="008000"/>
                </a:solidFill>
                <a:latin typeface="Tw Cen MT" panose="020B0602020104020603" pitchFamily="34" charset="77"/>
              </a:rPr>
              <a:t>: k nodes have been given numbers in 1..k in such a way that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8000"/>
                </a:solidFill>
                <a:latin typeface="Tw Cen MT" panose="020B0602020104020603" pitchFamily="34" charset="77"/>
              </a:rPr>
              <a:t>            if n1 &lt;= n2, there is no edge from n2 to n1.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w Cen MT" panose="020B0602020104020603" pitchFamily="34" charset="77"/>
              </a:rPr>
              <a:t>while (there is a node of </a:t>
            </a:r>
            <a:r>
              <a:rPr lang="en-US" sz="2400" dirty="0">
                <a:solidFill>
                  <a:srgbClr val="0432FF"/>
                </a:solidFill>
                <a:latin typeface="Tw Cen MT" panose="020B0602020104020603" pitchFamily="34" charset="77"/>
              </a:rPr>
              <a:t>in-degree</a:t>
            </a:r>
            <a:r>
              <a:rPr lang="en-US" sz="2400" dirty="0">
                <a:latin typeface="Tw Cen MT" panose="020B0602020104020603" pitchFamily="34" charset="77"/>
              </a:rPr>
              <a:t> 0) {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w Cen MT" panose="020B0602020104020603" pitchFamily="34" charset="77"/>
              </a:rPr>
              <a:t>     Let n be a node of in-degree 0;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w Cen MT" panose="020B0602020104020603" pitchFamily="34" charset="77"/>
              </a:rPr>
              <a:t>     Give it number k;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w Cen MT" panose="020B0602020104020603" pitchFamily="34" charset="77"/>
              </a:rPr>
              <a:t>     Delete n and all edges leaving it from the graph.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w Cen MT" panose="020B0602020104020603" pitchFamily="34" charset="77"/>
              </a:rPr>
              <a:t>     k= k+1;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w Cen MT" panose="020B0602020104020603" pitchFamily="34" charset="77"/>
              </a:rPr>
              <a:t>}</a:t>
            </a:r>
          </a:p>
          <a:p>
            <a:pPr marL="0" indent="0">
              <a:buNone/>
              <a:defRPr/>
            </a:pPr>
            <a:endParaRPr lang="en-US" sz="2400" dirty="0">
              <a:latin typeface="Tw Cen MT" panose="020B0602020104020603" pitchFamily="34" charset="77"/>
            </a:endParaRPr>
          </a:p>
          <a:p>
            <a:pPr marL="0" indent="0">
              <a:buNone/>
              <a:defRPr/>
            </a:pPr>
            <a:endParaRPr lang="en-US" sz="2400" dirty="0">
              <a:latin typeface="Tw Cen MT" panose="020B0602020104020603" pitchFamily="34" charset="7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059740"/>
            <a:ext cx="4324047" cy="1200329"/>
          </a:xfrm>
          <a:prstGeom prst="rect">
            <a:avLst/>
          </a:prstGeom>
          <a:solidFill>
            <a:srgbClr val="FFFFCC"/>
          </a:solidFill>
          <a:ln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800000"/>
                </a:solidFill>
                <a:latin typeface="Tw Cen MT" panose="020B0602020104020603" pitchFamily="34" charset="77"/>
                <a:cs typeface="Times New Roman"/>
              </a:rPr>
              <a:t>JavaHyperText</a:t>
            </a:r>
            <a:r>
              <a:rPr lang="en-US" sz="2400" dirty="0">
                <a:solidFill>
                  <a:srgbClr val="800000"/>
                </a:solidFill>
                <a:latin typeface="Tw Cen MT" panose="020B0602020104020603" pitchFamily="34" charset="77"/>
                <a:cs typeface="Times New Roman"/>
              </a:rPr>
              <a:t> shows how to implement efficiently:  </a:t>
            </a:r>
            <a:br>
              <a:rPr lang="en-US" sz="2400" dirty="0">
                <a:solidFill>
                  <a:srgbClr val="800000"/>
                </a:solidFill>
                <a:latin typeface="Tw Cen MT" panose="020B0602020104020603" pitchFamily="34" charset="77"/>
                <a:cs typeface="Times New Roman"/>
              </a:rPr>
            </a:br>
            <a:r>
              <a:rPr lang="en-US" sz="2400" dirty="0">
                <a:solidFill>
                  <a:srgbClr val="800000"/>
                </a:solidFill>
                <a:latin typeface="Tw Cen MT" panose="020B0602020104020603" pitchFamily="34" charset="77"/>
                <a:cs typeface="Times New Roman"/>
              </a:rPr>
              <a:t>O(V+E) running time.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16A8AB6-91FF-B047-8424-77B778C1E4A8}"/>
              </a:ext>
            </a:extLst>
          </p:cNvPr>
          <p:cNvSpPr/>
          <p:nvPr/>
        </p:nvSpPr>
        <p:spPr>
          <a:xfrm>
            <a:off x="8600853" y="5864191"/>
            <a:ext cx="390747" cy="390748"/>
          </a:xfrm>
          <a:prstGeom prst="ellipse">
            <a:avLst/>
          </a:prstGeom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w Cen MT" panose="020B0602020104020603" pitchFamily="34" charset="77"/>
              </a:rPr>
              <a:t>F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FD6CCFE-3E2B-B245-BE63-9B86C6909FC2}"/>
              </a:ext>
            </a:extLst>
          </p:cNvPr>
          <p:cNvGrpSpPr/>
          <p:nvPr/>
        </p:nvGrpSpPr>
        <p:grpSpPr>
          <a:xfrm>
            <a:off x="5679282" y="4462345"/>
            <a:ext cx="2447605" cy="1792594"/>
            <a:chOff x="3100398" y="1605583"/>
            <a:chExt cx="2447605" cy="1792594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F9E85E7-3046-ED43-9C15-998BC047CCE4}"/>
                </a:ext>
              </a:extLst>
            </p:cNvPr>
            <p:cNvSpPr/>
            <p:nvPr/>
          </p:nvSpPr>
          <p:spPr>
            <a:xfrm>
              <a:off x="3100398" y="1605583"/>
              <a:ext cx="390747" cy="390748"/>
            </a:xfrm>
            <a:prstGeom prst="ellipse">
              <a:avLst/>
            </a:prstGeom>
            <a:ln w="222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w Cen MT" panose="020B0602020104020603" pitchFamily="34" charset="77"/>
                </a:rPr>
                <a:t>B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6815CAB-8154-C841-A439-3280C1E162CB}"/>
                </a:ext>
              </a:extLst>
            </p:cNvPr>
            <p:cNvCxnSpPr>
              <a:stCxn id="63" idx="7"/>
              <a:endCxn id="77" idx="1"/>
            </p:cNvCxnSpPr>
            <p:nvPr/>
          </p:nvCxnSpPr>
          <p:spPr>
            <a:xfrm>
              <a:off x="3433921" y="1662807"/>
              <a:ext cx="2114082" cy="12157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CDA1184-CC54-9D4F-90A8-CAB890C3DDE7}"/>
                </a:ext>
              </a:extLst>
            </p:cNvPr>
            <p:cNvCxnSpPr>
              <a:stCxn id="63" idx="6"/>
              <a:endCxn id="73" idx="1"/>
            </p:cNvCxnSpPr>
            <p:nvPr/>
          </p:nvCxnSpPr>
          <p:spPr>
            <a:xfrm>
              <a:off x="3491145" y="1800957"/>
              <a:ext cx="1017463" cy="618328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36C5839-C444-074A-B768-A8E9B5A68958}"/>
                </a:ext>
              </a:extLst>
            </p:cNvPr>
            <p:cNvCxnSpPr>
              <a:stCxn id="63" idx="5"/>
              <a:endCxn id="81" idx="1"/>
            </p:cNvCxnSpPr>
            <p:nvPr/>
          </p:nvCxnSpPr>
          <p:spPr>
            <a:xfrm>
              <a:off x="3433921" y="1939107"/>
              <a:ext cx="1212837" cy="1459070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8052CFA-FCC3-D64A-B4A5-FED13FC3582B}"/>
              </a:ext>
            </a:extLst>
          </p:cNvPr>
          <p:cNvGrpSpPr/>
          <p:nvPr/>
        </p:nvGrpSpPr>
        <p:grpSpPr>
          <a:xfrm>
            <a:off x="5483909" y="4853093"/>
            <a:ext cx="1684509" cy="1539996"/>
            <a:chOff x="2905025" y="1996331"/>
            <a:chExt cx="1684509" cy="1539996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46926EB-6707-0B4A-BFDC-00BBD73F8E0D}"/>
                </a:ext>
              </a:extLst>
            </p:cNvPr>
            <p:cNvSpPr/>
            <p:nvPr/>
          </p:nvSpPr>
          <p:spPr>
            <a:xfrm>
              <a:off x="2905025" y="2993136"/>
              <a:ext cx="390747" cy="390748"/>
            </a:xfrm>
            <a:prstGeom prst="ellipse">
              <a:avLst/>
            </a:prstGeom>
            <a:ln w="222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w Cen MT" panose="020B0602020104020603" pitchFamily="34" charset="77"/>
                </a:rPr>
                <a:t>A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1F1522B-FB1F-9B4C-B091-AA48B94ADFD5}"/>
                </a:ext>
              </a:extLst>
            </p:cNvPr>
            <p:cNvCxnSpPr>
              <a:stCxn id="68" idx="7"/>
              <a:endCxn id="73" idx="2"/>
            </p:cNvCxnSpPr>
            <p:nvPr/>
          </p:nvCxnSpPr>
          <p:spPr>
            <a:xfrm flipV="1">
              <a:off x="3238548" y="2557435"/>
              <a:ext cx="1212836" cy="492925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49F673B-E2F8-E34E-BA85-59985CFD654F}"/>
                </a:ext>
              </a:extLst>
            </p:cNvPr>
            <p:cNvCxnSpPr>
              <a:cxnSpLocks/>
              <a:stCxn id="68" idx="0"/>
            </p:cNvCxnSpPr>
            <p:nvPr/>
          </p:nvCxnSpPr>
          <p:spPr>
            <a:xfrm flipV="1">
              <a:off x="3100399" y="1996331"/>
              <a:ext cx="138149" cy="996805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130B866-62C2-D941-9292-554216F72146}"/>
                </a:ext>
              </a:extLst>
            </p:cNvPr>
            <p:cNvCxnSpPr>
              <a:stCxn id="68" idx="5"/>
              <a:endCxn id="81" idx="2"/>
            </p:cNvCxnSpPr>
            <p:nvPr/>
          </p:nvCxnSpPr>
          <p:spPr>
            <a:xfrm>
              <a:off x="3238548" y="3326660"/>
              <a:ext cx="1350986" cy="209667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2CD65D5-B7DB-C743-B5A4-CD00A200A6A4}"/>
              </a:ext>
            </a:extLst>
          </p:cNvPr>
          <p:cNvGrpSpPr/>
          <p:nvPr/>
        </p:nvGrpSpPr>
        <p:grpSpPr>
          <a:xfrm>
            <a:off x="7030268" y="4808026"/>
            <a:ext cx="1627809" cy="1201948"/>
            <a:chOff x="4451384" y="1951264"/>
            <a:chExt cx="1627809" cy="120194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F212F49-5A96-F64A-AC72-1BF23C8C4BB3}"/>
                </a:ext>
              </a:extLst>
            </p:cNvPr>
            <p:cNvSpPr/>
            <p:nvPr/>
          </p:nvSpPr>
          <p:spPr>
            <a:xfrm>
              <a:off x="4451384" y="2362061"/>
              <a:ext cx="390748" cy="390748"/>
            </a:xfrm>
            <a:prstGeom prst="ellipse">
              <a:avLst/>
            </a:prstGeom>
            <a:ln w="222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w Cen MT" panose="020B0602020104020603" pitchFamily="34" charset="77"/>
                </a:rPr>
                <a:t>C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ACE0825-7133-6348-99FA-9E0A1EFE5CA8}"/>
                </a:ext>
              </a:extLst>
            </p:cNvPr>
            <p:cNvCxnSpPr>
              <a:cxnSpLocks/>
              <a:stCxn id="73" idx="6"/>
              <a:endCxn id="61" idx="1"/>
            </p:cNvCxnSpPr>
            <p:nvPr/>
          </p:nvCxnSpPr>
          <p:spPr>
            <a:xfrm>
              <a:off x="4842132" y="2557435"/>
              <a:ext cx="1237061" cy="595777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61B78B6-CE81-E842-8CD5-9E288742C7D3}"/>
                </a:ext>
              </a:extLst>
            </p:cNvPr>
            <p:cNvCxnSpPr>
              <a:stCxn id="73" idx="7"/>
              <a:endCxn id="77" idx="3"/>
            </p:cNvCxnSpPr>
            <p:nvPr/>
          </p:nvCxnSpPr>
          <p:spPr>
            <a:xfrm flipV="1">
              <a:off x="4784908" y="1951264"/>
              <a:ext cx="763095" cy="468021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83AF409-C113-D242-9AEF-7D735B3D079C}"/>
              </a:ext>
            </a:extLst>
          </p:cNvPr>
          <p:cNvGrpSpPr/>
          <p:nvPr/>
        </p:nvGrpSpPr>
        <p:grpSpPr>
          <a:xfrm>
            <a:off x="7501941" y="4474502"/>
            <a:ext cx="1294286" cy="1780437"/>
            <a:chOff x="4923057" y="1617740"/>
            <a:chExt cx="1294286" cy="1780437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2E1A3EA-AF41-EF48-A208-11749740C6C5}"/>
                </a:ext>
              </a:extLst>
            </p:cNvPr>
            <p:cNvSpPr/>
            <p:nvPr/>
          </p:nvSpPr>
          <p:spPr>
            <a:xfrm>
              <a:off x="5490779" y="1617740"/>
              <a:ext cx="390747" cy="390748"/>
            </a:xfrm>
            <a:prstGeom prst="ellipse">
              <a:avLst/>
            </a:prstGeom>
            <a:ln w="222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w Cen MT" panose="020B0602020104020603" pitchFamily="34" charset="77"/>
                </a:rPr>
                <a:t>D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A8832C4-DA67-3B4F-BB80-2C4C14C256A6}"/>
                </a:ext>
              </a:extLst>
            </p:cNvPr>
            <p:cNvCxnSpPr>
              <a:cxnSpLocks/>
              <a:stCxn id="77" idx="5"/>
              <a:endCxn id="61" idx="0"/>
            </p:cNvCxnSpPr>
            <p:nvPr/>
          </p:nvCxnSpPr>
          <p:spPr>
            <a:xfrm>
              <a:off x="5824302" y="1951264"/>
              <a:ext cx="393041" cy="1144724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2DD24C8-085D-F242-98ED-24B4C8C8DDE7}"/>
                </a:ext>
              </a:extLst>
            </p:cNvPr>
            <p:cNvCxnSpPr>
              <a:stCxn id="77" idx="4"/>
              <a:endCxn id="81" idx="7"/>
            </p:cNvCxnSpPr>
            <p:nvPr/>
          </p:nvCxnSpPr>
          <p:spPr>
            <a:xfrm flipH="1">
              <a:off x="4923057" y="2008488"/>
              <a:ext cx="763096" cy="1389689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E66DA35-2678-DB4A-8690-231CD65DA15E}"/>
              </a:ext>
            </a:extLst>
          </p:cNvPr>
          <p:cNvGrpSpPr/>
          <p:nvPr/>
        </p:nvGrpSpPr>
        <p:grpSpPr>
          <a:xfrm>
            <a:off x="7168418" y="6197715"/>
            <a:ext cx="1489659" cy="390748"/>
            <a:chOff x="4589534" y="3465066"/>
            <a:chExt cx="1489659" cy="390748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86CEA86-3E3E-D947-AE5B-C723859A3D93}"/>
                </a:ext>
              </a:extLst>
            </p:cNvPr>
            <p:cNvSpPr/>
            <p:nvPr/>
          </p:nvSpPr>
          <p:spPr>
            <a:xfrm>
              <a:off x="4589534" y="3465066"/>
              <a:ext cx="390747" cy="390748"/>
            </a:xfrm>
            <a:prstGeom prst="ellipse">
              <a:avLst/>
            </a:prstGeom>
            <a:ln w="2222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w Cen MT" panose="020B0602020104020603" pitchFamily="34" charset="77"/>
                </a:rPr>
                <a:t>E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057F786-9271-CC4C-95EC-5AC31F434FC6}"/>
                </a:ext>
              </a:extLst>
            </p:cNvPr>
            <p:cNvCxnSpPr>
              <a:cxnSpLocks/>
              <a:stCxn id="81" idx="6"/>
              <a:endCxn id="61" idx="3"/>
            </p:cNvCxnSpPr>
            <p:nvPr/>
          </p:nvCxnSpPr>
          <p:spPr>
            <a:xfrm flipV="1">
              <a:off x="4980281" y="3553625"/>
              <a:ext cx="1098912" cy="106815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50" name="Rectangle 35849">
            <a:extLst>
              <a:ext uri="{FF2B5EF4-FFF2-40B4-BE49-F238E27FC236}">
                <a16:creationId xmlns:a16="http://schemas.microsoft.com/office/drawing/2014/main" id="{95172DEC-730A-7D4A-AEDB-3266F27331C5}"/>
              </a:ext>
            </a:extLst>
          </p:cNvPr>
          <p:cNvSpPr/>
          <p:nvPr/>
        </p:nvSpPr>
        <p:spPr>
          <a:xfrm>
            <a:off x="5458618" y="619771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A040D5E-D7CE-A64B-BBCE-A9BB6CD2EB64}"/>
              </a:ext>
            </a:extLst>
          </p:cNvPr>
          <p:cNvSpPr/>
          <p:nvPr/>
        </p:nvSpPr>
        <p:spPr>
          <a:xfrm>
            <a:off x="6934200" y="647253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1B67B4A-1A81-5744-B980-934E29717674}"/>
              </a:ext>
            </a:extLst>
          </p:cNvPr>
          <p:cNvSpPr/>
          <p:nvPr/>
        </p:nvSpPr>
        <p:spPr>
          <a:xfrm>
            <a:off x="8774628" y="618763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3166662-F541-CA43-9CBD-0FA2DE01091B}"/>
              </a:ext>
            </a:extLst>
          </p:cNvPr>
          <p:cNvSpPr/>
          <p:nvPr/>
        </p:nvSpPr>
        <p:spPr>
          <a:xfrm>
            <a:off x="5328059" y="405235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1249774-C908-B842-8E04-9F2D2DC20AF7}"/>
              </a:ext>
            </a:extLst>
          </p:cNvPr>
          <p:cNvSpPr/>
          <p:nvPr/>
        </p:nvSpPr>
        <p:spPr>
          <a:xfrm>
            <a:off x="6858000" y="47244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D6C3033-13DE-D041-BED5-2D50F92A26A1}"/>
              </a:ext>
            </a:extLst>
          </p:cNvPr>
          <p:cNvSpPr/>
          <p:nvPr/>
        </p:nvSpPr>
        <p:spPr>
          <a:xfrm>
            <a:off x="8104222" y="40416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0949541-89C7-8F40-A190-6E3781E01302}"/>
              </a:ext>
            </a:extLst>
          </p:cNvPr>
          <p:cNvSpPr/>
          <p:nvPr/>
        </p:nvSpPr>
        <p:spPr>
          <a:xfrm>
            <a:off x="5517268" y="4060297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  <a:sym typeface="Wingdings" pitchFamily="2" charset="2"/>
              </a:rPr>
              <a:t></a:t>
            </a:r>
            <a:endParaRPr lang="en-US" dirty="0">
              <a:solidFill>
                <a:srgbClr val="0432FF"/>
              </a:solidFill>
              <a:latin typeface="Tw Cen MT" panose="020B0602020104020603" pitchFamily="34" charset="77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5D0300B-A5CA-CB4A-B6C8-8BE6869849C6}"/>
              </a:ext>
            </a:extLst>
          </p:cNvPr>
          <p:cNvSpPr/>
          <p:nvPr/>
        </p:nvSpPr>
        <p:spPr>
          <a:xfrm>
            <a:off x="7068489" y="4729729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  <a:sym typeface="Wingdings" pitchFamily="2" charset="2"/>
              </a:rPr>
              <a:t>1</a:t>
            </a:r>
            <a:endParaRPr lang="en-US" dirty="0">
              <a:solidFill>
                <a:srgbClr val="0432FF"/>
              </a:solidFill>
              <a:latin typeface="Tw Cen MT" panose="020B0602020104020603" pitchFamily="34" charset="77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B7A89D-6A81-A644-A41B-36DF732B32D1}"/>
              </a:ext>
            </a:extLst>
          </p:cNvPr>
          <p:cNvSpPr/>
          <p:nvPr/>
        </p:nvSpPr>
        <p:spPr>
          <a:xfrm>
            <a:off x="7191048" y="6477000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  <a:sym typeface="Wingdings" pitchFamily="2" charset="2"/>
              </a:rPr>
              <a:t>2</a:t>
            </a:r>
            <a:endParaRPr lang="en-US" dirty="0">
              <a:solidFill>
                <a:srgbClr val="0432FF"/>
              </a:solidFill>
              <a:latin typeface="Tw Cen MT" panose="020B0602020104020603" pitchFamily="34" charset="77"/>
            </a:endParaRPr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16D7B44D-0362-B247-A2E7-87C5E0EA8DC1}"/>
              </a:ext>
            </a:extLst>
          </p:cNvPr>
          <p:cNvSpPr/>
          <p:nvPr/>
        </p:nvSpPr>
        <p:spPr>
          <a:xfrm>
            <a:off x="8114177" y="1631889"/>
            <a:ext cx="3706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w Cen MT" panose="020B0602020104020603" pitchFamily="34" charset="77"/>
              </a:rPr>
              <a:t>A</a:t>
            </a:r>
          </a:p>
          <a:p>
            <a:r>
              <a:rPr lang="en-US" dirty="0">
                <a:solidFill>
                  <a:schemeClr val="tx1"/>
                </a:solidFill>
                <a:latin typeface="Tw Cen MT" panose="020B0602020104020603" pitchFamily="34" charset="77"/>
              </a:rPr>
              <a:t>B</a:t>
            </a:r>
          </a:p>
          <a:p>
            <a:r>
              <a:rPr lang="en-US" dirty="0">
                <a:solidFill>
                  <a:schemeClr val="tx1"/>
                </a:solidFill>
                <a:latin typeface="Tw Cen MT" panose="020B0602020104020603" pitchFamily="34" charset="77"/>
              </a:rPr>
              <a:t>C</a:t>
            </a:r>
          </a:p>
          <a:p>
            <a:r>
              <a:rPr lang="en-US" dirty="0">
                <a:solidFill>
                  <a:schemeClr val="tx1"/>
                </a:solidFill>
                <a:latin typeface="Tw Cen MT" panose="020B0602020104020603" pitchFamily="34" charset="77"/>
              </a:rPr>
              <a:t>D</a:t>
            </a:r>
          </a:p>
          <a:p>
            <a:r>
              <a:rPr lang="en-US" dirty="0">
                <a:solidFill>
                  <a:schemeClr val="tx1"/>
                </a:solidFill>
                <a:latin typeface="Tw Cen MT" panose="020B0602020104020603" pitchFamily="34" charset="77"/>
              </a:rPr>
              <a:t>E</a:t>
            </a:r>
          </a:p>
          <a:p>
            <a:r>
              <a:rPr lang="en-US" dirty="0">
                <a:solidFill>
                  <a:schemeClr val="tx1"/>
                </a:solidFill>
                <a:latin typeface="Tw Cen MT" panose="020B0602020104020603" pitchFamily="34" charset="77"/>
              </a:rPr>
              <a:t>F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4608F3F-9621-8D4D-B970-D61628D2598C}"/>
              </a:ext>
            </a:extLst>
          </p:cNvPr>
          <p:cNvSpPr/>
          <p:nvPr/>
        </p:nvSpPr>
        <p:spPr>
          <a:xfrm>
            <a:off x="8450900" y="163188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8A4F3CE-7AA7-1B4E-929C-F39AC39E99BD}"/>
              </a:ext>
            </a:extLst>
          </p:cNvPr>
          <p:cNvSpPr/>
          <p:nvPr/>
        </p:nvSpPr>
        <p:spPr>
          <a:xfrm>
            <a:off x="5872110" y="40602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  <a:sym typeface="Wingdings" pitchFamily="2" charset="2"/>
              </a:rPr>
              <a:t>0</a:t>
            </a:r>
            <a:endParaRPr lang="en-US" dirty="0">
              <a:solidFill>
                <a:srgbClr val="0432FF"/>
              </a:solidFill>
              <a:latin typeface="Tw Cen MT" panose="020B0602020104020603" pitchFamily="34" charset="77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7C33BF8-371F-354D-AEE8-57B2ED27ACC6}"/>
              </a:ext>
            </a:extLst>
          </p:cNvPr>
          <p:cNvSpPr/>
          <p:nvPr/>
        </p:nvSpPr>
        <p:spPr>
          <a:xfrm>
            <a:off x="8450900" y="198673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94E692A-8175-1644-89F7-95B4D98A688F}"/>
              </a:ext>
            </a:extLst>
          </p:cNvPr>
          <p:cNvSpPr/>
          <p:nvPr/>
        </p:nvSpPr>
        <p:spPr>
          <a:xfrm>
            <a:off x="5891935" y="27719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0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4FC403C-B373-A44B-A1EE-B860A0BFF209}"/>
              </a:ext>
            </a:extLst>
          </p:cNvPr>
          <p:cNvSpPr/>
          <p:nvPr/>
        </p:nvSpPr>
        <p:spPr>
          <a:xfrm>
            <a:off x="5518918" y="2755702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w Cen MT" panose="020B0602020104020603" pitchFamily="34" charset="77"/>
              </a:rPr>
              <a:t>k=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40B08D1-39A7-EB45-970F-6994EDF1B6BA}"/>
              </a:ext>
            </a:extLst>
          </p:cNvPr>
          <p:cNvSpPr/>
          <p:nvPr/>
        </p:nvSpPr>
        <p:spPr>
          <a:xfrm>
            <a:off x="6151243" y="2771960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  <a:sym typeface="Wingdings" pitchFamily="2" charset="2"/>
              </a:rPr>
              <a:t></a:t>
            </a:r>
            <a:r>
              <a:rPr lang="en-US" dirty="0">
                <a:solidFill>
                  <a:srgbClr val="0432FF"/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35854" name="Title 35853">
            <a:extLst>
              <a:ext uri="{FF2B5EF4-FFF2-40B4-BE49-F238E27FC236}">
                <a16:creationId xmlns:a16="http://schemas.microsoft.com/office/drawing/2014/main" id="{5D7D52F5-22A3-B249-B657-0DD01B3E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Algorithm: topological sort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C06B9-6656-394B-87D8-2BD5B5FB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>
                <a:latin typeface="Tw Cen MT" panose="020B0602020104020603" pitchFamily="34" charset="77"/>
              </a:rPr>
              <a:pPr>
                <a:defRPr/>
              </a:pPr>
              <a:t>12</a:t>
            </a:fld>
            <a:endParaRPr lang="en-US" dirty="0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8973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850" grpId="0"/>
      <p:bldP spid="96" grpId="0"/>
      <p:bldP spid="102" grpId="0"/>
      <p:bldP spid="102" grpId="1"/>
      <p:bldP spid="106" grpId="0"/>
      <p:bldP spid="107" grpId="0"/>
      <p:bldP spid="109" grpId="0"/>
      <p:bldP spid="110" grpId="0"/>
      <p:bldP spid="110" grpId="1"/>
      <p:bldP spid="111" grpId="0"/>
      <p:bldP spid="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A6A9A-1B2B-6047-B2C9-E31ACF106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4BDC01-B049-8642-BDD7-432FC766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091EC-A97E-574D-B99E-0E358A759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C3A305-BAF1-4E4C-98F8-3816292B6BF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9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coloring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colors are needed to ensure adjacent states have different colors?</a:t>
            </a:r>
          </a:p>
        </p:txBody>
      </p:sp>
      <p:pic>
        <p:nvPicPr>
          <p:cNvPr id="2" name="Picture 1" descr="us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667000"/>
            <a:ext cx="6408604" cy="4029257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FF883BE-CF07-DD4F-A6D9-4014E01C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9" name="Picture 18" descr="usa2.jpg">
            <a:extLst>
              <a:ext uri="{FF2B5EF4-FFF2-40B4-BE49-F238E27FC236}">
                <a16:creationId xmlns:a16="http://schemas.microsoft.com/office/drawing/2014/main" id="{2738F898-99A0-1B4F-939D-12EFBFC789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2667000"/>
            <a:ext cx="6412148" cy="402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coloring</a:t>
            </a:r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Coloring: </a:t>
            </a:r>
            <a:r>
              <a:rPr lang="en-US" dirty="0"/>
              <a:t>assignment of color to each vertex. Adjacent vertices must have different colors.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92912" y="3378404"/>
            <a:ext cx="3507691" cy="2250231"/>
            <a:chOff x="2905025" y="1605583"/>
            <a:chExt cx="3507691" cy="2250231"/>
          </a:xfrm>
          <a:effectLst/>
        </p:grpSpPr>
        <p:sp>
          <p:nvSpPr>
            <p:cNvPr id="25" name="Oval 24"/>
            <p:cNvSpPr/>
            <p:nvPr/>
          </p:nvSpPr>
          <p:spPr>
            <a:xfrm>
              <a:off x="2905025" y="2993136"/>
              <a:ext cx="390747" cy="39074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100398" y="1605583"/>
              <a:ext cx="390747" cy="39074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451384" y="2362061"/>
              <a:ext cx="390748" cy="39074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490779" y="1617740"/>
              <a:ext cx="390747" cy="39074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589534" y="3465066"/>
              <a:ext cx="390747" cy="39074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021969" y="3017430"/>
              <a:ext cx="390747" cy="39074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31" name="Straight Arrow Connector 30"/>
            <p:cNvCxnSpPr>
              <a:stCxn id="26" idx="7"/>
              <a:endCxn id="28" idx="1"/>
            </p:cNvCxnSpPr>
            <p:nvPr/>
          </p:nvCxnSpPr>
          <p:spPr>
            <a:xfrm>
              <a:off x="3433921" y="1662807"/>
              <a:ext cx="2114082" cy="1215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7" idx="1"/>
            </p:cNvCxnSpPr>
            <p:nvPr/>
          </p:nvCxnSpPr>
          <p:spPr>
            <a:xfrm>
              <a:off x="3491145" y="1800957"/>
              <a:ext cx="1017463" cy="618328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5"/>
              <a:endCxn id="29" idx="1"/>
            </p:cNvCxnSpPr>
            <p:nvPr/>
          </p:nvCxnSpPr>
          <p:spPr>
            <a:xfrm>
              <a:off x="3433921" y="1939107"/>
              <a:ext cx="1212837" cy="1583183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5" idx="7"/>
              <a:endCxn id="27" idx="2"/>
            </p:cNvCxnSpPr>
            <p:nvPr/>
          </p:nvCxnSpPr>
          <p:spPr>
            <a:xfrm flipV="1">
              <a:off x="3238548" y="2557435"/>
              <a:ext cx="1212836" cy="492925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5" idx="0"/>
              <a:endCxn id="26" idx="3"/>
            </p:cNvCxnSpPr>
            <p:nvPr/>
          </p:nvCxnSpPr>
          <p:spPr>
            <a:xfrm flipV="1">
              <a:off x="3100399" y="1939107"/>
              <a:ext cx="57223" cy="1054029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5" idx="5"/>
              <a:endCxn id="29" idx="2"/>
            </p:cNvCxnSpPr>
            <p:nvPr/>
          </p:nvCxnSpPr>
          <p:spPr>
            <a:xfrm>
              <a:off x="3238548" y="3326660"/>
              <a:ext cx="1350986" cy="33378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30" idx="1"/>
            </p:cNvCxnSpPr>
            <p:nvPr/>
          </p:nvCxnSpPr>
          <p:spPr>
            <a:xfrm>
              <a:off x="4842132" y="2557435"/>
              <a:ext cx="1237061" cy="517219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5"/>
              <a:endCxn id="30" idx="0"/>
            </p:cNvCxnSpPr>
            <p:nvPr/>
          </p:nvCxnSpPr>
          <p:spPr>
            <a:xfrm>
              <a:off x="5824302" y="1951264"/>
              <a:ext cx="393041" cy="1066166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7"/>
              <a:endCxn id="28" idx="3"/>
            </p:cNvCxnSpPr>
            <p:nvPr/>
          </p:nvCxnSpPr>
          <p:spPr>
            <a:xfrm flipV="1">
              <a:off x="4784908" y="1951264"/>
              <a:ext cx="763095" cy="468021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4"/>
              <a:endCxn id="29" idx="7"/>
            </p:cNvCxnSpPr>
            <p:nvPr/>
          </p:nvCxnSpPr>
          <p:spPr>
            <a:xfrm flipH="1">
              <a:off x="4923057" y="2008488"/>
              <a:ext cx="763096" cy="1513802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980281" y="3360955"/>
              <a:ext cx="1098912" cy="309486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9F0602-4B03-E04D-BD90-17A2C1C0DCC1}"/>
              </a:ext>
            </a:extLst>
          </p:cNvPr>
          <p:cNvSpPr/>
          <p:nvPr/>
        </p:nvSpPr>
        <p:spPr>
          <a:xfrm>
            <a:off x="2403348" y="59568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77"/>
              </a:rPr>
              <a:t>How many colors needed?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C160DA-5B23-3747-85F6-DE40AEF6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180E93-96EE-5B44-962A-097CBDFF00B0}"/>
              </a:ext>
            </a:extLst>
          </p:cNvPr>
          <p:cNvGrpSpPr/>
          <p:nvPr/>
        </p:nvGrpSpPr>
        <p:grpSpPr>
          <a:xfrm>
            <a:off x="2880799" y="3388605"/>
            <a:ext cx="3507691" cy="2250231"/>
            <a:chOff x="2905025" y="1605583"/>
            <a:chExt cx="3507691" cy="2250231"/>
          </a:xfrm>
          <a:effectLst/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0402992-AA29-8648-9816-581B0C364137}"/>
                </a:ext>
              </a:extLst>
            </p:cNvPr>
            <p:cNvSpPr/>
            <p:nvPr/>
          </p:nvSpPr>
          <p:spPr>
            <a:xfrm>
              <a:off x="2905025" y="2993136"/>
              <a:ext cx="390747" cy="390748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41490E2-7D95-F147-96D2-913FF4514A45}"/>
                </a:ext>
              </a:extLst>
            </p:cNvPr>
            <p:cNvSpPr/>
            <p:nvPr/>
          </p:nvSpPr>
          <p:spPr>
            <a:xfrm>
              <a:off x="3100398" y="1605583"/>
              <a:ext cx="390747" cy="390748"/>
            </a:xfrm>
            <a:prstGeom prst="ellipse">
              <a:avLst/>
            </a:prstGeom>
            <a:solidFill>
              <a:srgbClr val="0432FF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BB0E392-3190-6F4D-913A-9E1DAD86228D}"/>
                </a:ext>
              </a:extLst>
            </p:cNvPr>
            <p:cNvSpPr/>
            <p:nvPr/>
          </p:nvSpPr>
          <p:spPr>
            <a:xfrm>
              <a:off x="4451384" y="2362061"/>
              <a:ext cx="390748" cy="390748"/>
            </a:xfrm>
            <a:prstGeom prst="ellipse">
              <a:avLst/>
            </a:prstGeom>
            <a:solidFill>
              <a:srgbClr val="FF93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E72B31B-46A9-5E48-855F-86561D5C91CE}"/>
                </a:ext>
              </a:extLst>
            </p:cNvPr>
            <p:cNvSpPr/>
            <p:nvPr/>
          </p:nvSpPr>
          <p:spPr>
            <a:xfrm>
              <a:off x="5490779" y="1617740"/>
              <a:ext cx="390747" cy="390748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9015C7B-64C3-564A-9022-C2B4E7F6DB2E}"/>
                </a:ext>
              </a:extLst>
            </p:cNvPr>
            <p:cNvSpPr/>
            <p:nvPr/>
          </p:nvSpPr>
          <p:spPr>
            <a:xfrm>
              <a:off x="4589534" y="3465066"/>
              <a:ext cx="390747" cy="390748"/>
            </a:xfrm>
            <a:prstGeom prst="ellipse">
              <a:avLst/>
            </a:prstGeom>
            <a:solidFill>
              <a:srgbClr val="FF93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952E30C-924D-6E4C-81B3-0D016350E7FB}"/>
                </a:ext>
              </a:extLst>
            </p:cNvPr>
            <p:cNvSpPr/>
            <p:nvPr/>
          </p:nvSpPr>
          <p:spPr>
            <a:xfrm>
              <a:off x="6021969" y="3017430"/>
              <a:ext cx="390747" cy="390748"/>
            </a:xfrm>
            <a:prstGeom prst="ellipse">
              <a:avLst/>
            </a:prstGeom>
            <a:solidFill>
              <a:srgbClr val="0432FF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F88FBB9-8502-2942-A18D-408E7E94CD07}"/>
                </a:ext>
              </a:extLst>
            </p:cNvPr>
            <p:cNvCxnSpPr>
              <a:stCxn id="43" idx="7"/>
              <a:endCxn id="45" idx="1"/>
            </p:cNvCxnSpPr>
            <p:nvPr/>
          </p:nvCxnSpPr>
          <p:spPr>
            <a:xfrm>
              <a:off x="3433921" y="1662807"/>
              <a:ext cx="2114082" cy="1215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BA7723A-FC7E-2D43-981B-8D65BBF1B5F3}"/>
                </a:ext>
              </a:extLst>
            </p:cNvPr>
            <p:cNvCxnSpPr>
              <a:stCxn id="43" idx="6"/>
              <a:endCxn id="44" idx="1"/>
            </p:cNvCxnSpPr>
            <p:nvPr/>
          </p:nvCxnSpPr>
          <p:spPr>
            <a:xfrm>
              <a:off x="3491145" y="1800957"/>
              <a:ext cx="1017463" cy="618328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D8CDE0B-2269-E640-87A0-0F52043B1BF7}"/>
                </a:ext>
              </a:extLst>
            </p:cNvPr>
            <p:cNvCxnSpPr>
              <a:stCxn id="43" idx="5"/>
              <a:endCxn id="46" idx="1"/>
            </p:cNvCxnSpPr>
            <p:nvPr/>
          </p:nvCxnSpPr>
          <p:spPr>
            <a:xfrm>
              <a:off x="3433921" y="1939107"/>
              <a:ext cx="1212837" cy="1583183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A921076-5947-884B-82A2-39D1FEC7114B}"/>
                </a:ext>
              </a:extLst>
            </p:cNvPr>
            <p:cNvCxnSpPr>
              <a:stCxn id="42" idx="7"/>
              <a:endCxn id="44" idx="2"/>
            </p:cNvCxnSpPr>
            <p:nvPr/>
          </p:nvCxnSpPr>
          <p:spPr>
            <a:xfrm flipV="1">
              <a:off x="3238548" y="2557435"/>
              <a:ext cx="1212836" cy="492925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0C0E3CF-F34E-044D-B2F0-47DF19868491}"/>
                </a:ext>
              </a:extLst>
            </p:cNvPr>
            <p:cNvCxnSpPr>
              <a:stCxn id="42" idx="0"/>
              <a:endCxn id="43" idx="3"/>
            </p:cNvCxnSpPr>
            <p:nvPr/>
          </p:nvCxnSpPr>
          <p:spPr>
            <a:xfrm flipV="1">
              <a:off x="3100399" y="1939107"/>
              <a:ext cx="57223" cy="1054029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0F562C1-5824-F448-B994-D8997AE5B0A5}"/>
                </a:ext>
              </a:extLst>
            </p:cNvPr>
            <p:cNvCxnSpPr>
              <a:stCxn id="42" idx="5"/>
              <a:endCxn id="46" idx="2"/>
            </p:cNvCxnSpPr>
            <p:nvPr/>
          </p:nvCxnSpPr>
          <p:spPr>
            <a:xfrm>
              <a:off x="3238548" y="3326660"/>
              <a:ext cx="1350986" cy="33378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F9985C4-8023-7046-AF41-F485143C28FA}"/>
                </a:ext>
              </a:extLst>
            </p:cNvPr>
            <p:cNvCxnSpPr>
              <a:stCxn id="44" idx="6"/>
              <a:endCxn id="47" idx="1"/>
            </p:cNvCxnSpPr>
            <p:nvPr/>
          </p:nvCxnSpPr>
          <p:spPr>
            <a:xfrm>
              <a:off x="4842132" y="2557435"/>
              <a:ext cx="1237061" cy="517219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647A0B1-039B-8249-8D46-0EAABBAA2A97}"/>
                </a:ext>
              </a:extLst>
            </p:cNvPr>
            <p:cNvCxnSpPr>
              <a:stCxn id="45" idx="5"/>
              <a:endCxn id="47" idx="0"/>
            </p:cNvCxnSpPr>
            <p:nvPr/>
          </p:nvCxnSpPr>
          <p:spPr>
            <a:xfrm>
              <a:off x="5824302" y="1951264"/>
              <a:ext cx="393041" cy="1066166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59237ED-31EF-5B40-91C4-6294109B142F}"/>
                </a:ext>
              </a:extLst>
            </p:cNvPr>
            <p:cNvCxnSpPr>
              <a:stCxn id="44" idx="7"/>
              <a:endCxn id="45" idx="3"/>
            </p:cNvCxnSpPr>
            <p:nvPr/>
          </p:nvCxnSpPr>
          <p:spPr>
            <a:xfrm flipV="1">
              <a:off x="4784908" y="1951264"/>
              <a:ext cx="763095" cy="468021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89ED9BE-F6C3-E346-902A-68F195661021}"/>
                </a:ext>
              </a:extLst>
            </p:cNvPr>
            <p:cNvCxnSpPr>
              <a:stCxn id="45" idx="4"/>
              <a:endCxn id="46" idx="7"/>
            </p:cNvCxnSpPr>
            <p:nvPr/>
          </p:nvCxnSpPr>
          <p:spPr>
            <a:xfrm flipH="1">
              <a:off x="4923057" y="2008488"/>
              <a:ext cx="763096" cy="1513802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0006CE4-B8D6-4442-8039-DE25769A8E3B}"/>
                </a:ext>
              </a:extLst>
            </p:cNvPr>
            <p:cNvCxnSpPr/>
            <p:nvPr/>
          </p:nvCxnSpPr>
          <p:spPr>
            <a:xfrm flipV="1">
              <a:off x="4980281" y="3360955"/>
              <a:ext cx="1098912" cy="309486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329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217A-D57F-E045-BD6A-12439643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 of graph coloring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E0E79-27FF-D045-B826-A416700B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8368C94-F10D-4FE3-9244-F21A0996878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D94F59-4049-FC48-8B20-CB6E571C6EAC}"/>
              </a:ext>
            </a:extLst>
          </p:cNvPr>
          <p:cNvSpPr txBox="1"/>
          <p:nvPr/>
        </p:nvSpPr>
        <p:spPr>
          <a:xfrm>
            <a:off x="914400" y="6484186"/>
            <a:ext cx="719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w Cen MT" panose="020B0602020104020603" pitchFamily="34" charset="77"/>
              </a:rPr>
              <a:t>And more!  </a:t>
            </a:r>
            <a:r>
              <a:rPr lang="en-US" sz="1800" dirty="0">
                <a:latin typeface="American Typewriter" panose="02090604020004020304" pitchFamily="18" charset="77"/>
                <a:hlinkClick r:id="rId3"/>
              </a:rPr>
              <a:t>http://ijcit.org/ijcit_papers/vol3no2/IJCIT-130101.pdf</a:t>
            </a:r>
            <a:endParaRPr lang="en-US" sz="1800" dirty="0">
              <a:latin typeface="American Typewriter" panose="02090604020004020304" pitchFamily="18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93AE8F-D6B4-F04F-B798-C868269E1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24" y="4338170"/>
            <a:ext cx="2209800" cy="1718733"/>
          </a:xfrm>
          <a:prstGeom prst="rect">
            <a:avLst/>
          </a:prstGeom>
        </p:spPr>
      </p:pic>
      <p:pic>
        <p:nvPicPr>
          <p:cNvPr id="18" name="Picture 17" descr="usa1.jpg">
            <a:extLst>
              <a:ext uri="{FF2B5EF4-FFF2-40B4-BE49-F238E27FC236}">
                <a16:creationId xmlns:a16="http://schemas.microsoft.com/office/drawing/2014/main" id="{130D7BCF-BEF7-384A-AE1C-72944A3A7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28800"/>
            <a:ext cx="2666344" cy="16764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0FC0A78-A9CF-1D46-8368-0A93F2F87D45}"/>
              </a:ext>
            </a:extLst>
          </p:cNvPr>
          <p:cNvGrpSpPr/>
          <p:nvPr/>
        </p:nvGrpSpPr>
        <p:grpSpPr>
          <a:xfrm>
            <a:off x="4869091" y="1668895"/>
            <a:ext cx="2957696" cy="2286187"/>
            <a:chOff x="533400" y="3722202"/>
            <a:chExt cx="3492500" cy="2692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D86DDB-3C7B-3845-990E-BCF38DFB1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3722202"/>
              <a:ext cx="3492500" cy="26924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496A054-1D66-CC40-958A-3660BEFE0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0000" y="4155853"/>
              <a:ext cx="1485900" cy="99060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12C3710-3719-F84B-BF83-6842FB563F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179632"/>
            <a:ext cx="1113479" cy="20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C6D2-1712-674A-A466-DA4B6A6D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color a graph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4746F6-C9D1-C648-AD50-F63494CA09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merican Typewriter" panose="02090604020004020304" pitchFamily="18" charset="77"/>
              </a:rPr>
              <a:t>void</a:t>
            </a:r>
            <a:r>
              <a:rPr lang="en-US" sz="2000" dirty="0">
                <a:latin typeface="American Typewriter" panose="02090604020004020304" pitchFamily="18" charset="77"/>
              </a:rPr>
              <a:t> color() {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b="1" dirty="0">
                <a:latin typeface="American Typewriter" panose="02090604020004020304" pitchFamily="18" charset="77"/>
              </a:rPr>
              <a:t>for each </a:t>
            </a:r>
            <a:r>
              <a:rPr lang="en-US" sz="2000" dirty="0">
                <a:latin typeface="American Typewriter" panose="02090604020004020304" pitchFamily="18" charset="77"/>
              </a:rPr>
              <a:t>vertex v in graph: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c= </a:t>
            </a:r>
            <a:r>
              <a:rPr lang="en-US" sz="2000" dirty="0" err="1">
                <a:latin typeface="American Typewriter" panose="02090604020004020304" pitchFamily="18" charset="77"/>
              </a:rPr>
              <a:t>find_color</a:t>
            </a:r>
            <a:r>
              <a:rPr lang="en-US" sz="2000" dirty="0">
                <a:latin typeface="American Typewriter" panose="02090604020004020304" pitchFamily="18" charset="77"/>
              </a:rPr>
              <a:t>(neighbors of v);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color v with c;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}</a:t>
            </a:r>
          </a:p>
          <a:p>
            <a:pPr marL="0" indent="0">
              <a:buNone/>
            </a:pPr>
            <a:r>
              <a:rPr lang="en-US" sz="2000" b="1" dirty="0" err="1"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find_color</a:t>
            </a:r>
            <a:r>
              <a:rPr lang="en-US" sz="2000" dirty="0">
                <a:latin typeface="American Typewriter" panose="02090604020004020304" pitchFamily="18" charset="77"/>
              </a:rPr>
              <a:t>(vs) {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dirty="0" err="1"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latin typeface="American Typewriter" panose="02090604020004020304" pitchFamily="18" charset="77"/>
              </a:rPr>
              <a:t>[] used;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assign used[c] the number of vertices in vs that are colored c</a:t>
            </a:r>
          </a:p>
          <a:p>
            <a:pPr marL="0" indent="0">
              <a:buNone/>
            </a:pPr>
            <a:endParaRPr lang="en-US" sz="20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n-US" sz="20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n-US" sz="20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r>
              <a:rPr lang="en-US" sz="2000" b="1" dirty="0">
                <a:latin typeface="American Typewriter" panose="02090604020004020304" pitchFamily="18" charset="77"/>
              </a:rPr>
              <a:t>  return</a:t>
            </a:r>
            <a:r>
              <a:rPr lang="en-US" sz="2000" dirty="0">
                <a:latin typeface="American Typewriter" panose="02090604020004020304" pitchFamily="18" charset="77"/>
              </a:rPr>
              <a:t> smallest c such that used[c] == 0;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American Typewriter" panose="02090604020004020304" pitchFamily="18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6D9E8-E063-4149-8CB1-769E8157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1F83E-9827-0F46-B324-798345BA6DFE}"/>
              </a:ext>
            </a:extLst>
          </p:cNvPr>
          <p:cNvSpPr/>
          <p:nvPr/>
        </p:nvSpPr>
        <p:spPr>
          <a:xfrm>
            <a:off x="3962400" y="3429000"/>
            <a:ext cx="4648200" cy="41910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Assume colors are integers 0, 1, …</a:t>
            </a:r>
          </a:p>
        </p:txBody>
      </p:sp>
    </p:spTree>
    <p:extLst>
      <p:ext uri="{BB962C8B-B14F-4D97-AF65-F5344CB8AC3E}">
        <p14:creationId xmlns:p14="http://schemas.microsoft.com/office/powerpoint/2010/main" val="39159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C6D2-1712-674A-A466-DA4B6A6D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color a graph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4746F6-C9D1-C648-AD50-F63494CA09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merican Typewriter" panose="02090604020004020304" pitchFamily="18" charset="77"/>
              </a:rPr>
              <a:t>void</a:t>
            </a:r>
            <a:r>
              <a:rPr lang="en-US" sz="2000" dirty="0">
                <a:latin typeface="American Typewriter" panose="02090604020004020304" pitchFamily="18" charset="77"/>
              </a:rPr>
              <a:t> color() {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b="1" dirty="0">
                <a:latin typeface="American Typewriter" panose="02090604020004020304" pitchFamily="18" charset="77"/>
              </a:rPr>
              <a:t>for each </a:t>
            </a:r>
            <a:r>
              <a:rPr lang="en-US" sz="2000" dirty="0">
                <a:latin typeface="American Typewriter" panose="02090604020004020304" pitchFamily="18" charset="77"/>
              </a:rPr>
              <a:t>vertex v in graph: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c= </a:t>
            </a:r>
            <a:r>
              <a:rPr lang="en-US" sz="2000" dirty="0" err="1">
                <a:latin typeface="American Typewriter" panose="02090604020004020304" pitchFamily="18" charset="77"/>
              </a:rPr>
              <a:t>find_color</a:t>
            </a:r>
            <a:r>
              <a:rPr lang="en-US" sz="2000" dirty="0">
                <a:latin typeface="American Typewriter" panose="02090604020004020304" pitchFamily="18" charset="77"/>
              </a:rPr>
              <a:t>(neighbors of v);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color v with c;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}</a:t>
            </a:r>
          </a:p>
          <a:p>
            <a:pPr marL="0" indent="0">
              <a:buNone/>
            </a:pPr>
            <a:r>
              <a:rPr lang="en-US" sz="2000" b="1" dirty="0" err="1"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find_color</a:t>
            </a:r>
            <a:r>
              <a:rPr lang="en-US" sz="2000" dirty="0">
                <a:latin typeface="American Typewriter" panose="02090604020004020304" pitchFamily="18" charset="77"/>
              </a:rPr>
              <a:t>(vs) {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dirty="0" err="1"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latin typeface="American Typewriter" panose="02090604020004020304" pitchFamily="18" charset="77"/>
              </a:rPr>
              <a:t>[] used= </a:t>
            </a:r>
            <a:r>
              <a:rPr lang="en-US" sz="20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new </a:t>
            </a:r>
            <a:r>
              <a:rPr lang="en-US" sz="2000" dirty="0" err="1">
                <a:solidFill>
                  <a:srgbClr val="FFC000"/>
                </a:solidFill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[</a:t>
            </a:r>
            <a:r>
              <a:rPr lang="en-US" sz="2000" dirty="0" err="1">
                <a:solidFill>
                  <a:srgbClr val="FFC000"/>
                </a:solidFill>
                <a:latin typeface="American Typewriter" panose="02090604020004020304" pitchFamily="18" charset="77"/>
              </a:rPr>
              <a:t>vs.length</a:t>
            </a:r>
            <a:r>
              <a:rPr lang="en-US" sz="20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() + 1];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for each </a:t>
            </a:r>
            <a:r>
              <a:rPr lang="en-US" sz="20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vertex v in vs: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  </a:t>
            </a:r>
            <a:r>
              <a:rPr lang="en-US" sz="20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if</a:t>
            </a:r>
            <a:r>
              <a:rPr lang="en-US" sz="20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 color(v) &lt;= </a:t>
            </a:r>
            <a:r>
              <a:rPr lang="en-US" sz="2000" dirty="0" err="1">
                <a:solidFill>
                  <a:srgbClr val="FFC000"/>
                </a:solidFill>
                <a:latin typeface="American Typewriter" panose="02090604020004020304" pitchFamily="18" charset="77"/>
              </a:rPr>
              <a:t>vs.length</a:t>
            </a:r>
            <a:r>
              <a:rPr lang="en-US" sz="20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():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    used[color(v)]++;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b="1" dirty="0">
                <a:latin typeface="American Typewriter" panose="02090604020004020304" pitchFamily="18" charset="77"/>
              </a:rPr>
              <a:t>return</a:t>
            </a:r>
            <a:r>
              <a:rPr lang="en-US" sz="2000" dirty="0">
                <a:latin typeface="American Typewriter" panose="02090604020004020304" pitchFamily="18" charset="77"/>
              </a:rPr>
              <a:t> smallest c such that used[c] == 0;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American Typewriter" panose="02090604020004020304" pitchFamily="18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6D9E8-E063-4149-8CB1-769E8157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1F83E-9827-0F46-B324-798345BA6DFE}"/>
              </a:ext>
            </a:extLst>
          </p:cNvPr>
          <p:cNvSpPr/>
          <p:nvPr/>
        </p:nvSpPr>
        <p:spPr>
          <a:xfrm>
            <a:off x="3962400" y="3429000"/>
            <a:ext cx="4648200" cy="41910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Assume colors are integers 0, 1, …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C40CFBA2-D06C-FC46-A035-852D3A3EEB9E}"/>
              </a:ext>
            </a:extLst>
          </p:cNvPr>
          <p:cNvSpPr/>
          <p:nvPr/>
        </p:nvSpPr>
        <p:spPr>
          <a:xfrm>
            <a:off x="6324600" y="4724400"/>
            <a:ext cx="2441448" cy="1600200"/>
          </a:xfrm>
          <a:prstGeom prst="wedgeRectCallout">
            <a:avLst>
              <a:gd name="adj1" fmla="val -108407"/>
              <a:gd name="adj2" fmla="val -75735"/>
            </a:avLst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there are d vertices, need at most d+1 available colors</a:t>
            </a:r>
          </a:p>
        </p:txBody>
      </p:sp>
    </p:spTree>
    <p:extLst>
      <p:ext uri="{BB962C8B-B14F-4D97-AF65-F5344CB8AC3E}">
        <p14:creationId xmlns:p14="http://schemas.microsoft.com/office/powerpoint/2010/main" val="212925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C6D2-1712-674A-A466-DA4B6A6D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4746F6-C9D1-C648-AD50-F63494CA09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merican Typewriter" panose="02090604020004020304" pitchFamily="18" charset="77"/>
              </a:rPr>
              <a:t>void</a:t>
            </a:r>
            <a:r>
              <a:rPr lang="en-US" sz="2000" dirty="0">
                <a:latin typeface="American Typewriter" panose="02090604020004020304" pitchFamily="18" charset="77"/>
              </a:rPr>
              <a:t> color() {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b="1" dirty="0">
                <a:latin typeface="American Typewriter" panose="02090604020004020304" pitchFamily="18" charset="77"/>
              </a:rPr>
              <a:t>for each </a:t>
            </a:r>
            <a:r>
              <a:rPr lang="en-US" sz="2000" dirty="0">
                <a:latin typeface="American Typewriter" panose="02090604020004020304" pitchFamily="18" charset="77"/>
              </a:rPr>
              <a:t>vertex v in graph: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c= </a:t>
            </a:r>
            <a:r>
              <a:rPr lang="en-US" sz="2000" dirty="0" err="1">
                <a:latin typeface="American Typewriter" panose="02090604020004020304" pitchFamily="18" charset="77"/>
              </a:rPr>
              <a:t>find_color</a:t>
            </a:r>
            <a:r>
              <a:rPr lang="en-US" sz="2000" dirty="0">
                <a:latin typeface="American Typewriter" panose="02090604020004020304" pitchFamily="18" charset="77"/>
              </a:rPr>
              <a:t>(neighbors of v);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color v with c;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}</a:t>
            </a:r>
          </a:p>
          <a:p>
            <a:pPr marL="0" indent="0">
              <a:buNone/>
            </a:pPr>
            <a:r>
              <a:rPr lang="en-US" sz="2000" b="1" dirty="0" err="1"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find_color</a:t>
            </a:r>
            <a:r>
              <a:rPr lang="en-US" sz="2000" dirty="0">
                <a:latin typeface="American Typewriter" panose="02090604020004020304" pitchFamily="18" charset="77"/>
              </a:rPr>
              <a:t>(vs) {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dirty="0" err="1"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latin typeface="American Typewriter" panose="02090604020004020304" pitchFamily="18" charset="77"/>
              </a:rPr>
              <a:t>[] used= new </a:t>
            </a:r>
            <a:r>
              <a:rPr lang="en-US" sz="2000" dirty="0" err="1"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latin typeface="American Typewriter" panose="02090604020004020304" pitchFamily="18" charset="77"/>
              </a:rPr>
              <a:t>[</a:t>
            </a:r>
            <a:r>
              <a:rPr lang="en-US" sz="2000" dirty="0" err="1">
                <a:latin typeface="American Typewriter" panose="02090604020004020304" pitchFamily="18" charset="77"/>
              </a:rPr>
              <a:t>vs.length</a:t>
            </a:r>
            <a:r>
              <a:rPr lang="en-US" sz="2000" dirty="0">
                <a:latin typeface="American Typewriter" panose="02090604020004020304" pitchFamily="18" charset="77"/>
              </a:rPr>
              <a:t>() + 1];  </a:t>
            </a:r>
          </a:p>
          <a:p>
            <a:pPr marL="0" indent="0">
              <a:buNone/>
            </a:pPr>
            <a:r>
              <a:rPr lang="en-US" sz="2000" b="1" dirty="0">
                <a:latin typeface="American Typewriter" panose="02090604020004020304" pitchFamily="18" charset="77"/>
              </a:rPr>
              <a:t>  for each </a:t>
            </a:r>
            <a:r>
              <a:rPr lang="en-US" sz="2000" dirty="0">
                <a:latin typeface="American Typewriter" panose="02090604020004020304" pitchFamily="18" charset="77"/>
              </a:rPr>
              <a:t>vertex v in vs: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</a:t>
            </a:r>
            <a:r>
              <a:rPr lang="en-US" sz="2000" b="1" dirty="0">
                <a:latin typeface="American Typewriter" panose="02090604020004020304" pitchFamily="18" charset="77"/>
              </a:rPr>
              <a:t>if</a:t>
            </a:r>
            <a:r>
              <a:rPr lang="en-US" sz="2000" dirty="0">
                <a:latin typeface="American Typewriter" panose="02090604020004020304" pitchFamily="18" charset="77"/>
              </a:rPr>
              <a:t> color(v) &lt;= </a:t>
            </a:r>
            <a:r>
              <a:rPr lang="en-US" sz="2000" dirty="0" err="1">
                <a:latin typeface="American Typewriter" panose="02090604020004020304" pitchFamily="18" charset="77"/>
              </a:rPr>
              <a:t>vs.length</a:t>
            </a:r>
            <a:r>
              <a:rPr lang="en-US" sz="2000" dirty="0">
                <a:latin typeface="American Typewriter" panose="02090604020004020304" pitchFamily="18" charset="77"/>
              </a:rPr>
              <a:t>(): 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  used[color(v)]++;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b="1" dirty="0">
                <a:latin typeface="American Typewriter" panose="02090604020004020304" pitchFamily="18" charset="77"/>
              </a:rPr>
              <a:t>return</a:t>
            </a:r>
            <a:r>
              <a:rPr lang="en-US" sz="2000" dirty="0">
                <a:latin typeface="American Typewriter" panose="02090604020004020304" pitchFamily="18" charset="77"/>
              </a:rPr>
              <a:t> smallest c such that used[c] == 0;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American Typewriter" panose="02090604020004020304" pitchFamily="18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6D9E8-E063-4149-8CB1-769E8157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A1CAE9-799F-4249-B5CD-43B27484C25D}"/>
              </a:ext>
            </a:extLst>
          </p:cNvPr>
          <p:cNvGrpSpPr/>
          <p:nvPr/>
        </p:nvGrpSpPr>
        <p:grpSpPr>
          <a:xfrm>
            <a:off x="1811678" y="4267200"/>
            <a:ext cx="6497170" cy="1752600"/>
            <a:chOff x="1811678" y="4267200"/>
            <a:chExt cx="6497170" cy="1752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254B0-4296-1A41-95D2-97461F73645C}"/>
                </a:ext>
              </a:extLst>
            </p:cNvPr>
            <p:cNvSpPr/>
            <p:nvPr/>
          </p:nvSpPr>
          <p:spPr>
            <a:xfrm>
              <a:off x="5715000" y="4648200"/>
              <a:ext cx="2593848" cy="419100"/>
            </a:xfrm>
            <a:prstGeom prst="rect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Time: O(</a:t>
              </a:r>
              <a:r>
                <a:rPr lang="en-US" dirty="0" err="1">
                  <a:solidFill>
                    <a:schemeClr val="tx1"/>
                  </a:solidFill>
                </a:rPr>
                <a:t>vs.length</a:t>
              </a:r>
              <a:r>
                <a:rPr lang="en-US" dirty="0">
                  <a:solidFill>
                    <a:schemeClr val="tx1"/>
                  </a:solidFill>
                </a:rPr>
                <a:t>())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9BAF59C-5150-A540-9F14-42D520B66B72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2667000" y="4267200"/>
              <a:ext cx="3048000" cy="5905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25B4F2D-81B9-2341-BB94-407DC4B61F3A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1811678" y="4657726"/>
              <a:ext cx="3903322" cy="2000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7746204-27F7-6E4A-80FE-4885716EA1A6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2590800" y="4857750"/>
              <a:ext cx="3124200" cy="11620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17E71A-80B1-B047-9EE4-F9F84BC876F2}"/>
              </a:ext>
            </a:extLst>
          </p:cNvPr>
          <p:cNvGrpSpPr/>
          <p:nvPr/>
        </p:nvGrpSpPr>
        <p:grpSpPr>
          <a:xfrm>
            <a:off x="3657600" y="2737598"/>
            <a:ext cx="4953000" cy="714374"/>
            <a:chOff x="3335678" y="5417204"/>
            <a:chExt cx="4953000" cy="71437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384130-BF14-3341-95CC-D564D8F0352C}"/>
                </a:ext>
              </a:extLst>
            </p:cNvPr>
            <p:cNvSpPr/>
            <p:nvPr/>
          </p:nvSpPr>
          <p:spPr>
            <a:xfrm>
              <a:off x="4859678" y="5712478"/>
              <a:ext cx="3429000" cy="419100"/>
            </a:xfrm>
            <a:prstGeom prst="rect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Time: O(# neighbors of v)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E0D5802-0D42-7F47-A5F4-574E60D6EF3F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3335678" y="5417204"/>
              <a:ext cx="1524000" cy="5048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A9A62C-8D22-B64E-B577-A20DCB115280}"/>
              </a:ext>
            </a:extLst>
          </p:cNvPr>
          <p:cNvGrpSpPr/>
          <p:nvPr/>
        </p:nvGrpSpPr>
        <p:grpSpPr>
          <a:xfrm>
            <a:off x="2209800" y="1590675"/>
            <a:ext cx="6099048" cy="419100"/>
            <a:chOff x="1424582" y="5416923"/>
            <a:chExt cx="6099048" cy="4191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CCB758-17E6-E043-95FB-1D9801432D83}"/>
                </a:ext>
              </a:extLst>
            </p:cNvPr>
            <p:cNvSpPr/>
            <p:nvPr/>
          </p:nvSpPr>
          <p:spPr>
            <a:xfrm>
              <a:off x="4094630" y="5416923"/>
              <a:ext cx="3429000" cy="419100"/>
            </a:xfrm>
            <a:prstGeom prst="rect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Total time: </a:t>
              </a:r>
              <a:r>
                <a:rPr lang="en-US" dirty="0">
                  <a:solidFill>
                    <a:srgbClr val="0432FF"/>
                  </a:solidFill>
                </a:rPr>
                <a:t>O(E) 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A70BA60-507C-9A44-B04B-D5304A48A3DD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1424582" y="5626473"/>
              <a:ext cx="267004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59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9D96-FA45-434D-850D-27FCF30E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JavaHyperText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B7402-D65D-5841-B10C-FD18DB0B5B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“Graphs”, topics:</a:t>
            </a:r>
          </a:p>
          <a:p>
            <a:r>
              <a:rPr lang="en-US" dirty="0"/>
              <a:t>4: DAGs, topological sort</a:t>
            </a:r>
          </a:p>
          <a:p>
            <a:r>
              <a:rPr lang="en-US" dirty="0"/>
              <a:t>5: Planarity</a:t>
            </a:r>
          </a:p>
          <a:p>
            <a:r>
              <a:rPr lang="en-US" dirty="0"/>
              <a:t>6: Graph coloring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9A6DC-50B5-6143-B8E7-366746A1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8368C94-F10D-4FE3-9244-F21A099687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2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C6D2-1712-674A-A466-DA4B6A6D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4746F6-C9D1-C648-AD50-F63494CA09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merican Typewriter" panose="02090604020004020304" pitchFamily="18" charset="77"/>
              </a:rPr>
              <a:t>void</a:t>
            </a:r>
            <a:r>
              <a:rPr lang="en-US" sz="2000" dirty="0">
                <a:latin typeface="American Typewriter" panose="02090604020004020304" pitchFamily="18" charset="77"/>
              </a:rPr>
              <a:t> color() {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b="1" dirty="0">
                <a:latin typeface="American Typewriter" panose="02090604020004020304" pitchFamily="18" charset="77"/>
              </a:rPr>
              <a:t>for each </a:t>
            </a:r>
            <a:r>
              <a:rPr lang="en-US" sz="2000" dirty="0">
                <a:latin typeface="American Typewriter" panose="02090604020004020304" pitchFamily="18" charset="77"/>
              </a:rPr>
              <a:t>vertex v in graph: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c= </a:t>
            </a:r>
            <a:r>
              <a:rPr lang="en-US" sz="2000" dirty="0" err="1">
                <a:latin typeface="American Typewriter" panose="02090604020004020304" pitchFamily="18" charset="77"/>
              </a:rPr>
              <a:t>find_color</a:t>
            </a:r>
            <a:r>
              <a:rPr lang="en-US" sz="2000" dirty="0">
                <a:latin typeface="American Typewriter" panose="02090604020004020304" pitchFamily="18" charset="77"/>
              </a:rPr>
              <a:t>(neighbors of v);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color v with c;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}</a:t>
            </a:r>
          </a:p>
          <a:p>
            <a:pPr marL="0" indent="0">
              <a:buNone/>
            </a:pPr>
            <a:r>
              <a:rPr lang="en-US" sz="2000" b="1" dirty="0" err="1"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find_color</a:t>
            </a:r>
            <a:r>
              <a:rPr lang="en-US" sz="2000" dirty="0">
                <a:latin typeface="American Typewriter" panose="02090604020004020304" pitchFamily="18" charset="77"/>
              </a:rPr>
              <a:t>(vs) {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dirty="0" err="1"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latin typeface="American Typewriter" panose="02090604020004020304" pitchFamily="18" charset="77"/>
              </a:rPr>
              <a:t>[] used= new </a:t>
            </a:r>
            <a:r>
              <a:rPr lang="en-US" sz="2000" dirty="0" err="1">
                <a:latin typeface="American Typewriter" panose="02090604020004020304" pitchFamily="18" charset="77"/>
              </a:rPr>
              <a:t>int</a:t>
            </a:r>
            <a:r>
              <a:rPr lang="en-US" sz="2000" dirty="0">
                <a:latin typeface="American Typewriter" panose="02090604020004020304" pitchFamily="18" charset="77"/>
              </a:rPr>
              <a:t>[</a:t>
            </a:r>
            <a:r>
              <a:rPr lang="en-US" sz="2000" dirty="0" err="1">
                <a:latin typeface="American Typewriter" panose="02090604020004020304" pitchFamily="18" charset="77"/>
              </a:rPr>
              <a:t>vs.length</a:t>
            </a:r>
            <a:r>
              <a:rPr lang="en-US" sz="2000" dirty="0">
                <a:latin typeface="American Typewriter" panose="02090604020004020304" pitchFamily="18" charset="77"/>
              </a:rPr>
              <a:t>() + 1];  </a:t>
            </a:r>
          </a:p>
          <a:p>
            <a:pPr marL="0" indent="0">
              <a:buNone/>
            </a:pPr>
            <a:r>
              <a:rPr lang="en-US" sz="2000" b="1" dirty="0">
                <a:latin typeface="American Typewriter" panose="02090604020004020304" pitchFamily="18" charset="77"/>
              </a:rPr>
              <a:t>  for each </a:t>
            </a:r>
            <a:r>
              <a:rPr lang="en-US" sz="2000" dirty="0">
                <a:latin typeface="American Typewriter" panose="02090604020004020304" pitchFamily="18" charset="77"/>
              </a:rPr>
              <a:t>vertex v in vs: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</a:t>
            </a:r>
            <a:r>
              <a:rPr lang="en-US" sz="2000" b="1" dirty="0">
                <a:latin typeface="American Typewriter" panose="02090604020004020304" pitchFamily="18" charset="77"/>
              </a:rPr>
              <a:t>if</a:t>
            </a:r>
            <a:r>
              <a:rPr lang="en-US" sz="2000" dirty="0">
                <a:latin typeface="American Typewriter" panose="02090604020004020304" pitchFamily="18" charset="77"/>
              </a:rPr>
              <a:t> color(v) &lt;= </a:t>
            </a:r>
            <a:r>
              <a:rPr lang="en-US" sz="2000" dirty="0" err="1">
                <a:latin typeface="American Typewriter" panose="02090604020004020304" pitchFamily="18" charset="77"/>
              </a:rPr>
              <a:t>vs.length</a:t>
            </a:r>
            <a:r>
              <a:rPr lang="en-US" sz="2000" dirty="0">
                <a:latin typeface="American Typewriter" panose="02090604020004020304" pitchFamily="18" charset="77"/>
              </a:rPr>
              <a:t>(): 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    used[color(v)]++;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  </a:t>
            </a:r>
            <a:r>
              <a:rPr lang="en-US" sz="2000" b="1" dirty="0">
                <a:latin typeface="American Typewriter" panose="02090604020004020304" pitchFamily="18" charset="77"/>
              </a:rPr>
              <a:t>return</a:t>
            </a:r>
            <a:r>
              <a:rPr lang="en-US" sz="2000" dirty="0">
                <a:latin typeface="American Typewriter" panose="02090604020004020304" pitchFamily="18" charset="77"/>
              </a:rPr>
              <a:t> smallest c such that used[c] == 0;</a:t>
            </a:r>
          </a:p>
          <a:p>
            <a:pPr marL="0" indent="0">
              <a:buNone/>
            </a:pPr>
            <a:r>
              <a:rPr lang="en-US" sz="2000" dirty="0">
                <a:latin typeface="American Typewriter" panose="02090604020004020304" pitchFamily="18" charset="77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American Typewriter" panose="02090604020004020304" pitchFamily="18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6D9E8-E063-4149-8CB1-769E8157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4254B0-4296-1A41-95D2-97461F73645C}"/>
              </a:ext>
            </a:extLst>
          </p:cNvPr>
          <p:cNvSpPr/>
          <p:nvPr/>
        </p:nvSpPr>
        <p:spPr>
          <a:xfrm>
            <a:off x="5943600" y="1752600"/>
            <a:ext cx="2593848" cy="243840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the minimum number of colors?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Maybe!  Depends on order vertices processed.</a:t>
            </a:r>
          </a:p>
        </p:txBody>
      </p:sp>
    </p:spTree>
    <p:extLst>
      <p:ext uri="{BB962C8B-B14F-4D97-AF65-F5344CB8AC3E}">
        <p14:creationId xmlns:p14="http://schemas.microsoft.com/office/powerpoint/2010/main" val="2078705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C6D2-1712-674A-A466-DA4B6A6D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6D9E8-E063-4149-8CB1-769E8157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CDBDD-0752-6048-B66F-78D4B595C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224777"/>
            <a:ext cx="5105400" cy="3161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840AEA-0DA9-DC48-8B2D-508692A01991}"/>
              </a:ext>
            </a:extLst>
          </p:cNvPr>
          <p:cNvSpPr txBox="1"/>
          <p:nvPr/>
        </p:nvSpPr>
        <p:spPr>
          <a:xfrm>
            <a:off x="133354" y="6505999"/>
            <a:ext cx="9105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merican Typewriter" panose="02090604020004020304" pitchFamily="18" charset="77"/>
              </a:rPr>
              <a:t>Source: </a:t>
            </a:r>
            <a:r>
              <a:rPr lang="en-US" sz="1600" dirty="0">
                <a:latin typeface="American Typewriter" panose="02090604020004020304" pitchFamily="18" charset="77"/>
                <a:hlinkClick r:id="rId4"/>
              </a:rPr>
              <a:t>https://en.wikipedia.org/wiki/Grundy_number#/media/File:Greedy_colourings.svg</a:t>
            </a:r>
            <a:endParaRPr lang="en-US" sz="1600" dirty="0">
              <a:latin typeface="American Typewriter" panose="02090604020004020304" pitchFamily="18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3CEE9-C766-1049-A274-0EA6DEFEFDF4}"/>
              </a:ext>
            </a:extLst>
          </p:cNvPr>
          <p:cNvSpPr txBox="1"/>
          <p:nvPr/>
        </p:nvSpPr>
        <p:spPr>
          <a:xfrm>
            <a:off x="2064955" y="5484433"/>
            <a:ext cx="493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Vertices labeled in order of processing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D62E73-FFE4-A84F-BC9D-055236CC199F}"/>
              </a:ext>
            </a:extLst>
          </p:cNvPr>
          <p:cNvSpPr txBox="1"/>
          <p:nvPr/>
        </p:nvSpPr>
        <p:spPr>
          <a:xfrm>
            <a:off x="2286000" y="151906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Best coloring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FDEF30-7D6C-DB42-A7EC-2073CE0245D1}"/>
              </a:ext>
            </a:extLst>
          </p:cNvPr>
          <p:cNvSpPr txBox="1"/>
          <p:nvPr/>
        </p:nvSpPr>
        <p:spPr>
          <a:xfrm>
            <a:off x="5000457" y="1531765"/>
            <a:ext cx="196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Worst coloring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639B3-9CFF-254B-8CF9-BA6951220F6B}"/>
              </a:ext>
            </a:extLst>
          </p:cNvPr>
          <p:cNvSpPr/>
          <p:nvPr/>
        </p:nvSpPr>
        <p:spPr>
          <a:xfrm>
            <a:off x="533400" y="5920006"/>
            <a:ext cx="8229600" cy="46166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Only 2 colors needed for this special kind of graph…</a:t>
            </a:r>
          </a:p>
        </p:txBody>
      </p:sp>
    </p:spTree>
    <p:extLst>
      <p:ext uri="{BB962C8B-B14F-4D97-AF65-F5344CB8AC3E}">
        <p14:creationId xmlns:p14="http://schemas.microsoft.com/office/powerpoint/2010/main" val="36659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graphs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567"/>
            <a:ext cx="5281992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Bipartite</a:t>
            </a:r>
            <a:r>
              <a:rPr lang="en-US" sz="2800" dirty="0"/>
              <a:t>: vertices can be partitioned into two sets such that no edge connects two vertices in the same set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Matching problems:</a:t>
            </a:r>
          </a:p>
          <a:p>
            <a:r>
              <a:rPr lang="en-US" sz="2800" dirty="0"/>
              <a:t>Med students &amp; hospital residencies</a:t>
            </a:r>
          </a:p>
          <a:p>
            <a:r>
              <a:rPr lang="en-US" sz="2800" dirty="0"/>
              <a:t>TAs to discussion sections</a:t>
            </a:r>
          </a:p>
          <a:p>
            <a:r>
              <a:rPr lang="en-US" sz="2800" dirty="0"/>
              <a:t>Football players to teams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D4BC65-EBE3-AB40-BEF3-3F3B571B4870}"/>
              </a:ext>
            </a:extLst>
          </p:cNvPr>
          <p:cNvGrpSpPr/>
          <p:nvPr/>
        </p:nvGrpSpPr>
        <p:grpSpPr>
          <a:xfrm>
            <a:off x="6400800" y="1828800"/>
            <a:ext cx="1782844" cy="2998951"/>
            <a:chOff x="6295877" y="1785826"/>
            <a:chExt cx="1782844" cy="2998951"/>
          </a:xfrm>
        </p:grpSpPr>
        <p:sp>
          <p:nvSpPr>
            <p:cNvPr id="28" name="Oval 27"/>
            <p:cNvSpPr/>
            <p:nvPr/>
          </p:nvSpPr>
          <p:spPr>
            <a:xfrm>
              <a:off x="6295877" y="2263141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295877" y="3131204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295877" y="4003281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687974" y="1785826"/>
              <a:ext cx="390747" cy="3907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687974" y="2653889"/>
              <a:ext cx="390747" cy="3907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7687974" y="3525966"/>
              <a:ext cx="390747" cy="3907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7650085" y="4394029"/>
              <a:ext cx="390747" cy="3907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" name="Straight Connector 2"/>
            <p:cNvCxnSpPr>
              <a:stCxn id="28" idx="7"/>
              <a:endCxn id="31" idx="2"/>
            </p:cNvCxnSpPr>
            <p:nvPr/>
          </p:nvCxnSpPr>
          <p:spPr>
            <a:xfrm flipV="1">
              <a:off x="6629400" y="1981200"/>
              <a:ext cx="1058574" cy="3391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28" idx="6"/>
              <a:endCxn id="32" idx="2"/>
            </p:cNvCxnSpPr>
            <p:nvPr/>
          </p:nvCxnSpPr>
          <p:spPr>
            <a:xfrm>
              <a:off x="6686624" y="2458515"/>
              <a:ext cx="1001350" cy="390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8" idx="5"/>
              <a:endCxn id="33" idx="1"/>
            </p:cNvCxnSpPr>
            <p:nvPr/>
          </p:nvCxnSpPr>
          <p:spPr>
            <a:xfrm>
              <a:off x="6629400" y="2596665"/>
              <a:ext cx="1115798" cy="9865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9" idx="6"/>
              <a:endCxn id="32" idx="3"/>
            </p:cNvCxnSpPr>
            <p:nvPr/>
          </p:nvCxnSpPr>
          <p:spPr>
            <a:xfrm flipV="1">
              <a:off x="6686624" y="2987413"/>
              <a:ext cx="1058574" cy="3391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9" idx="7"/>
              <a:endCxn id="31" idx="3"/>
            </p:cNvCxnSpPr>
            <p:nvPr/>
          </p:nvCxnSpPr>
          <p:spPr>
            <a:xfrm flipV="1">
              <a:off x="6629400" y="2119350"/>
              <a:ext cx="1115798" cy="10690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0" idx="5"/>
              <a:endCxn id="34" idx="2"/>
            </p:cNvCxnSpPr>
            <p:nvPr/>
          </p:nvCxnSpPr>
          <p:spPr>
            <a:xfrm>
              <a:off x="6629400" y="4336805"/>
              <a:ext cx="1020685" cy="2525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30" idx="7"/>
              <a:endCxn id="31" idx="4"/>
            </p:cNvCxnSpPr>
            <p:nvPr/>
          </p:nvCxnSpPr>
          <p:spPr>
            <a:xfrm flipV="1">
              <a:off x="6629400" y="2176574"/>
              <a:ext cx="1253948" cy="18839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30" idx="6"/>
              <a:endCxn id="33" idx="3"/>
            </p:cNvCxnSpPr>
            <p:nvPr/>
          </p:nvCxnSpPr>
          <p:spPr>
            <a:xfrm flipV="1">
              <a:off x="6686624" y="3859490"/>
              <a:ext cx="1058574" cy="3391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FD4D23-6EB6-2148-9072-1419FFAD846C}"/>
              </a:ext>
            </a:extLst>
          </p:cNvPr>
          <p:cNvSpPr/>
          <p:nvPr/>
        </p:nvSpPr>
        <p:spPr>
          <a:xfrm>
            <a:off x="6086965" y="5118301"/>
            <a:ext cx="2658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w Cen MT" panose="020B0602020104020603" pitchFamily="34" charset="77"/>
              </a:rPr>
              <a:t>Fact:  </a:t>
            </a:r>
            <a:r>
              <a:rPr lang="en-US" dirty="0">
                <a:latin typeface="Tw Cen MT" panose="020B0602020104020603" pitchFamily="34" charset="77"/>
              </a:rPr>
              <a:t>G is bipartite </a:t>
            </a:r>
            <a:r>
              <a:rPr lang="en-US" dirty="0" err="1">
                <a:latin typeface="Tw Cen MT" panose="020B0602020104020603" pitchFamily="34" charset="77"/>
              </a:rPr>
              <a:t>iff</a:t>
            </a:r>
            <a:r>
              <a:rPr lang="en-US" dirty="0">
                <a:latin typeface="Tw Cen MT" panose="020B0602020104020603" pitchFamily="34" charset="77"/>
              </a:rPr>
              <a:t> G is 2-colorable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EB9157-DB90-F644-B2E0-96037E13B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4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Color Theorem</a:t>
            </a:r>
            <a:endParaRPr lang="en-US" dirty="0"/>
          </a:p>
        </p:txBody>
      </p:sp>
      <p:sp>
        <p:nvSpPr>
          <p:cNvPr id="4813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Every “map-like” graph is 4-colorable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[Appel &amp; Haken, 1976]</a:t>
            </a:r>
          </a:p>
        </p:txBody>
      </p:sp>
      <p:sp>
        <p:nvSpPr>
          <p:cNvPr id="48132" name="Rectangle 1"/>
          <p:cNvSpPr>
            <a:spLocks/>
          </p:cNvSpPr>
          <p:nvPr/>
        </p:nvSpPr>
        <p:spPr bwMode="auto">
          <a:xfrm>
            <a:off x="231775" y="3765550"/>
            <a:ext cx="3784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endParaRPr lang="en-US" sz="20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07B17-0DE2-224F-95EB-283F04AF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usa1.jpg">
            <a:extLst>
              <a:ext uri="{FF2B5EF4-FFF2-40B4-BE49-F238E27FC236}">
                <a16:creationId xmlns:a16="http://schemas.microsoft.com/office/drawing/2014/main" id="{A3B660E7-E432-3B47-A34B-9E92FC8BD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673401"/>
            <a:ext cx="6324600" cy="39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7559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Color Theorem</a:t>
            </a:r>
            <a:endParaRPr lang="en-US" dirty="0"/>
          </a:p>
        </p:txBody>
      </p:sp>
      <p:sp>
        <p:nvSpPr>
          <p:cNvPr id="4813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Proof required checking that 1,936 special graphs had a certain property</a:t>
            </a:r>
          </a:p>
          <a:p>
            <a:pPr lvl="1"/>
            <a:r>
              <a:rPr lang="en-US" dirty="0"/>
              <a:t>Appel &amp; Haken used a computer program to check the 1,936 graphs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Does that count as a proof? </a:t>
            </a:r>
          </a:p>
          <a:p>
            <a:pPr lvl="1"/>
            <a:r>
              <a:rPr lang="en-US" dirty="0" err="1"/>
              <a:t>Gries</a:t>
            </a:r>
            <a:r>
              <a:rPr lang="en-US" dirty="0"/>
              <a:t> looked at their computer program and found an error; it could be fixed</a:t>
            </a:r>
          </a:p>
          <a:p>
            <a:pPr lvl="1"/>
            <a:endParaRPr lang="en-US" dirty="0"/>
          </a:p>
          <a:p>
            <a:pPr marL="46038" indent="0">
              <a:buNone/>
            </a:pPr>
            <a:r>
              <a:rPr lang="en-US" dirty="0"/>
              <a:t>In 2008 entire proof formalized in Coq proof assistant </a:t>
            </a:r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Gonthier</a:t>
            </a:r>
            <a:r>
              <a:rPr lang="en-US" dirty="0">
                <a:solidFill>
                  <a:schemeClr val="accent6"/>
                </a:solidFill>
              </a:rPr>
              <a:t> &amp; Werner]</a:t>
            </a:r>
            <a:r>
              <a:rPr lang="en-US" dirty="0"/>
              <a:t>:  see CS 4160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054D5-7BA2-824F-8737-73124742B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5257800"/>
            <a:ext cx="622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5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Color Theorem</a:t>
            </a:r>
            <a:endParaRPr lang="en-US" dirty="0"/>
          </a:p>
        </p:txBody>
      </p:sp>
      <p:sp>
        <p:nvSpPr>
          <p:cNvPr id="4813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Every “map-like” graph is 4-colorable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[Appel &amp; Haken, 1976]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2"/>
                </a:solidFill>
              </a:rPr>
              <a:t>…“map-like”?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accent2"/>
                </a:solidFill>
              </a:rPr>
              <a:t>= planar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8132" name="Rectangle 1"/>
          <p:cNvSpPr>
            <a:spLocks/>
          </p:cNvSpPr>
          <p:nvPr/>
        </p:nvSpPr>
        <p:spPr bwMode="auto">
          <a:xfrm>
            <a:off x="231775" y="3765550"/>
            <a:ext cx="3784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endParaRPr lang="en-US" sz="20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07B17-0DE2-224F-95EB-283F04AF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8041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23F49D-12C1-6848-ACAE-7E461FCCB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F27103-ACD7-344A-8D4C-D647984B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1E4DE-98FB-394D-9278-4010FE8F3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76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Planarity</a:t>
            </a:r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graph is </a:t>
            </a:r>
            <a:r>
              <a:rPr lang="en-US" b="1" dirty="0">
                <a:solidFill>
                  <a:srgbClr val="7030A0"/>
                </a:solidFill>
              </a:rPr>
              <a:t>planar</a:t>
            </a:r>
            <a:r>
              <a:rPr lang="en-US" dirty="0"/>
              <a:t> if it can be drawn in the plane without any edges crossing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593507-5AB1-3949-9F8B-3AF7BE1603DA}"/>
              </a:ext>
            </a:extLst>
          </p:cNvPr>
          <p:cNvGrpSpPr/>
          <p:nvPr/>
        </p:nvGrpSpPr>
        <p:grpSpPr>
          <a:xfrm>
            <a:off x="2880799" y="2911387"/>
            <a:ext cx="3507691" cy="2250231"/>
            <a:chOff x="2905025" y="1605583"/>
            <a:chExt cx="3507691" cy="22502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5D267C9-6318-0540-BDE9-F81F236FE8E5}"/>
                </a:ext>
              </a:extLst>
            </p:cNvPr>
            <p:cNvSpPr/>
            <p:nvPr/>
          </p:nvSpPr>
          <p:spPr>
            <a:xfrm>
              <a:off x="2905025" y="2993136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5026208-8208-974C-BFEB-90877FAB7BEE}"/>
                </a:ext>
              </a:extLst>
            </p:cNvPr>
            <p:cNvSpPr/>
            <p:nvPr/>
          </p:nvSpPr>
          <p:spPr>
            <a:xfrm>
              <a:off x="3100398" y="1605583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5D40B97-404D-314B-BA1A-710FBAC8B7FA}"/>
                </a:ext>
              </a:extLst>
            </p:cNvPr>
            <p:cNvSpPr/>
            <p:nvPr/>
          </p:nvSpPr>
          <p:spPr>
            <a:xfrm>
              <a:off x="4451384" y="2362061"/>
              <a:ext cx="390748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ABBCCFC-C8E8-3645-86FC-99D378AFB5E9}"/>
                </a:ext>
              </a:extLst>
            </p:cNvPr>
            <p:cNvSpPr/>
            <p:nvPr/>
          </p:nvSpPr>
          <p:spPr>
            <a:xfrm>
              <a:off x="5490779" y="1617740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B61E49-B198-F54F-9C2D-B865702709BE}"/>
                </a:ext>
              </a:extLst>
            </p:cNvPr>
            <p:cNvSpPr/>
            <p:nvPr/>
          </p:nvSpPr>
          <p:spPr>
            <a:xfrm>
              <a:off x="4589534" y="3465066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8D5A46-8179-5641-84B0-AAACB66FA625}"/>
                </a:ext>
              </a:extLst>
            </p:cNvPr>
            <p:cNvSpPr/>
            <p:nvPr/>
          </p:nvSpPr>
          <p:spPr>
            <a:xfrm>
              <a:off x="6021969" y="3017430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358FF7D-D755-1942-969A-7E300030D72B}"/>
                </a:ext>
              </a:extLst>
            </p:cNvPr>
            <p:cNvCxnSpPr>
              <a:stCxn id="24" idx="7"/>
              <a:endCxn id="43" idx="1"/>
            </p:cNvCxnSpPr>
            <p:nvPr/>
          </p:nvCxnSpPr>
          <p:spPr>
            <a:xfrm>
              <a:off x="3433921" y="1662807"/>
              <a:ext cx="2114082" cy="1215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4F30B8F-9E09-5A4B-BC10-B81D34BD6FFE}"/>
                </a:ext>
              </a:extLst>
            </p:cNvPr>
            <p:cNvCxnSpPr>
              <a:stCxn id="24" idx="6"/>
              <a:endCxn id="42" idx="1"/>
            </p:cNvCxnSpPr>
            <p:nvPr/>
          </p:nvCxnSpPr>
          <p:spPr>
            <a:xfrm>
              <a:off x="3491145" y="1800957"/>
              <a:ext cx="1017463" cy="618328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D412780-5A1F-7740-8264-E64B141E8898}"/>
                </a:ext>
              </a:extLst>
            </p:cNvPr>
            <p:cNvCxnSpPr>
              <a:stCxn id="24" idx="5"/>
              <a:endCxn id="44" idx="1"/>
            </p:cNvCxnSpPr>
            <p:nvPr/>
          </p:nvCxnSpPr>
          <p:spPr>
            <a:xfrm>
              <a:off x="3433921" y="1939107"/>
              <a:ext cx="1212837" cy="1583183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55D0433-0E67-464D-8CD9-8CBA7D88196F}"/>
                </a:ext>
              </a:extLst>
            </p:cNvPr>
            <p:cNvCxnSpPr>
              <a:stCxn id="23" idx="7"/>
              <a:endCxn id="42" idx="2"/>
            </p:cNvCxnSpPr>
            <p:nvPr/>
          </p:nvCxnSpPr>
          <p:spPr>
            <a:xfrm flipV="1">
              <a:off x="3238548" y="2557435"/>
              <a:ext cx="1212836" cy="492925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99D49BF-49B8-9843-97AB-18ABD85DB55E}"/>
                </a:ext>
              </a:extLst>
            </p:cNvPr>
            <p:cNvCxnSpPr>
              <a:stCxn id="23" idx="0"/>
              <a:endCxn id="24" idx="3"/>
            </p:cNvCxnSpPr>
            <p:nvPr/>
          </p:nvCxnSpPr>
          <p:spPr>
            <a:xfrm flipV="1">
              <a:off x="3100399" y="1939107"/>
              <a:ext cx="57223" cy="1054029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F9983D9-6F58-4640-9CBA-6F3AEA2BC391}"/>
                </a:ext>
              </a:extLst>
            </p:cNvPr>
            <p:cNvCxnSpPr>
              <a:stCxn id="23" idx="5"/>
              <a:endCxn id="44" idx="2"/>
            </p:cNvCxnSpPr>
            <p:nvPr/>
          </p:nvCxnSpPr>
          <p:spPr>
            <a:xfrm>
              <a:off x="3238548" y="3326660"/>
              <a:ext cx="1350986" cy="33378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F077AE3-AC68-174E-B2A1-41C692073DD1}"/>
                </a:ext>
              </a:extLst>
            </p:cNvPr>
            <p:cNvCxnSpPr>
              <a:stCxn id="42" idx="6"/>
              <a:endCxn id="45" idx="1"/>
            </p:cNvCxnSpPr>
            <p:nvPr/>
          </p:nvCxnSpPr>
          <p:spPr>
            <a:xfrm>
              <a:off x="4842132" y="2557435"/>
              <a:ext cx="1237061" cy="517219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0A3E101-7875-9947-B56F-78D06F73745F}"/>
                </a:ext>
              </a:extLst>
            </p:cNvPr>
            <p:cNvCxnSpPr>
              <a:stCxn id="43" idx="5"/>
              <a:endCxn id="45" idx="0"/>
            </p:cNvCxnSpPr>
            <p:nvPr/>
          </p:nvCxnSpPr>
          <p:spPr>
            <a:xfrm>
              <a:off x="5824302" y="1951264"/>
              <a:ext cx="393041" cy="1066166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2DF8BDD-11C3-5841-9A6E-D235FC74B4AD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4784908" y="1951264"/>
              <a:ext cx="763095" cy="468021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4F4C8EE-05C4-9F49-80C2-8B891156B321}"/>
                </a:ext>
              </a:extLst>
            </p:cNvPr>
            <p:cNvCxnSpPr>
              <a:stCxn id="43" idx="4"/>
              <a:endCxn id="44" idx="7"/>
            </p:cNvCxnSpPr>
            <p:nvPr/>
          </p:nvCxnSpPr>
          <p:spPr>
            <a:xfrm flipH="1">
              <a:off x="4923057" y="2008488"/>
              <a:ext cx="763096" cy="1513802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1FC7DA0-F919-C945-9036-99D7FD37A226}"/>
                </a:ext>
              </a:extLst>
            </p:cNvPr>
            <p:cNvCxnSpPr/>
            <p:nvPr/>
          </p:nvCxnSpPr>
          <p:spPr>
            <a:xfrm flipV="1">
              <a:off x="4980281" y="3360955"/>
              <a:ext cx="1098912" cy="309486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29520B4-D30E-4E45-AB2E-69A90704D7D1}"/>
              </a:ext>
            </a:extLst>
          </p:cNvPr>
          <p:cNvSpPr/>
          <p:nvPr/>
        </p:nvSpPr>
        <p:spPr>
          <a:xfrm>
            <a:off x="2684245" y="5724975"/>
            <a:ext cx="3876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w Cen MT" panose="020B0602020104020603" pitchFamily="34" charset="77"/>
              </a:rPr>
              <a:t>Discuss:  </a:t>
            </a:r>
            <a:r>
              <a:rPr lang="en-US" dirty="0">
                <a:latin typeface="Tw Cen MT" panose="020B0602020104020603" pitchFamily="34" charset="77"/>
              </a:rPr>
              <a:t>Is this graph planar?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782D9D-F027-2747-8EC2-B1E3DF11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635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Planarity</a:t>
            </a:r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graph is </a:t>
            </a:r>
            <a:r>
              <a:rPr lang="en-US" b="1" dirty="0">
                <a:solidFill>
                  <a:srgbClr val="7030A0"/>
                </a:solidFill>
              </a:rPr>
              <a:t>planar</a:t>
            </a:r>
            <a:r>
              <a:rPr lang="en-US" dirty="0"/>
              <a:t> if it can be drawn in the plane without any edges crossing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593507-5AB1-3949-9F8B-3AF7BE1603DA}"/>
              </a:ext>
            </a:extLst>
          </p:cNvPr>
          <p:cNvGrpSpPr/>
          <p:nvPr/>
        </p:nvGrpSpPr>
        <p:grpSpPr>
          <a:xfrm>
            <a:off x="2880799" y="2911387"/>
            <a:ext cx="3507691" cy="2250231"/>
            <a:chOff x="2905025" y="1605583"/>
            <a:chExt cx="3507691" cy="22502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5D267C9-6318-0540-BDE9-F81F236FE8E5}"/>
                </a:ext>
              </a:extLst>
            </p:cNvPr>
            <p:cNvSpPr/>
            <p:nvPr/>
          </p:nvSpPr>
          <p:spPr>
            <a:xfrm>
              <a:off x="2905025" y="2993136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5026208-8208-974C-BFEB-90877FAB7BEE}"/>
                </a:ext>
              </a:extLst>
            </p:cNvPr>
            <p:cNvSpPr/>
            <p:nvPr/>
          </p:nvSpPr>
          <p:spPr>
            <a:xfrm>
              <a:off x="3100398" y="1605583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5D40B97-404D-314B-BA1A-710FBAC8B7FA}"/>
                </a:ext>
              </a:extLst>
            </p:cNvPr>
            <p:cNvSpPr/>
            <p:nvPr/>
          </p:nvSpPr>
          <p:spPr>
            <a:xfrm>
              <a:off x="4451384" y="2362061"/>
              <a:ext cx="390748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ABBCCFC-C8E8-3645-86FC-99D378AFB5E9}"/>
                </a:ext>
              </a:extLst>
            </p:cNvPr>
            <p:cNvSpPr/>
            <p:nvPr/>
          </p:nvSpPr>
          <p:spPr>
            <a:xfrm>
              <a:off x="5490779" y="1617740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B61E49-B198-F54F-9C2D-B865702709BE}"/>
                </a:ext>
              </a:extLst>
            </p:cNvPr>
            <p:cNvSpPr/>
            <p:nvPr/>
          </p:nvSpPr>
          <p:spPr>
            <a:xfrm>
              <a:off x="4589534" y="3465066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8D5A46-8179-5641-84B0-AAACB66FA625}"/>
                </a:ext>
              </a:extLst>
            </p:cNvPr>
            <p:cNvSpPr/>
            <p:nvPr/>
          </p:nvSpPr>
          <p:spPr>
            <a:xfrm>
              <a:off x="6021969" y="3017430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358FF7D-D755-1942-969A-7E300030D72B}"/>
                </a:ext>
              </a:extLst>
            </p:cNvPr>
            <p:cNvCxnSpPr>
              <a:stCxn id="24" idx="7"/>
              <a:endCxn id="43" idx="1"/>
            </p:cNvCxnSpPr>
            <p:nvPr/>
          </p:nvCxnSpPr>
          <p:spPr>
            <a:xfrm>
              <a:off x="3433921" y="1662807"/>
              <a:ext cx="2114082" cy="1215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4F30B8F-9E09-5A4B-BC10-B81D34BD6FFE}"/>
                </a:ext>
              </a:extLst>
            </p:cNvPr>
            <p:cNvCxnSpPr>
              <a:stCxn id="24" idx="6"/>
              <a:endCxn id="42" idx="1"/>
            </p:cNvCxnSpPr>
            <p:nvPr/>
          </p:nvCxnSpPr>
          <p:spPr>
            <a:xfrm>
              <a:off x="3491145" y="1800957"/>
              <a:ext cx="1017463" cy="618328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D412780-5A1F-7740-8264-E64B141E8898}"/>
                </a:ext>
              </a:extLst>
            </p:cNvPr>
            <p:cNvCxnSpPr>
              <a:stCxn id="24" idx="5"/>
              <a:endCxn id="44" idx="1"/>
            </p:cNvCxnSpPr>
            <p:nvPr/>
          </p:nvCxnSpPr>
          <p:spPr>
            <a:xfrm>
              <a:off x="3433921" y="1939107"/>
              <a:ext cx="1212837" cy="1583183"/>
            </a:xfrm>
            <a:prstGeom prst="straightConnector1">
              <a:avLst/>
            </a:prstGeom>
            <a:ln w="76200">
              <a:solidFill>
                <a:srgbClr val="FF93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55D0433-0E67-464D-8CD9-8CBA7D88196F}"/>
                </a:ext>
              </a:extLst>
            </p:cNvPr>
            <p:cNvCxnSpPr>
              <a:stCxn id="23" idx="7"/>
              <a:endCxn id="42" idx="2"/>
            </p:cNvCxnSpPr>
            <p:nvPr/>
          </p:nvCxnSpPr>
          <p:spPr>
            <a:xfrm flipV="1">
              <a:off x="3238548" y="2557435"/>
              <a:ext cx="1212836" cy="492925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99D49BF-49B8-9843-97AB-18ABD85DB55E}"/>
                </a:ext>
              </a:extLst>
            </p:cNvPr>
            <p:cNvCxnSpPr>
              <a:stCxn id="23" idx="0"/>
              <a:endCxn id="24" idx="3"/>
            </p:cNvCxnSpPr>
            <p:nvPr/>
          </p:nvCxnSpPr>
          <p:spPr>
            <a:xfrm flipV="1">
              <a:off x="3100399" y="1939107"/>
              <a:ext cx="57223" cy="1054029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F9983D9-6F58-4640-9CBA-6F3AEA2BC391}"/>
                </a:ext>
              </a:extLst>
            </p:cNvPr>
            <p:cNvCxnSpPr>
              <a:stCxn id="23" idx="5"/>
              <a:endCxn id="44" idx="2"/>
            </p:cNvCxnSpPr>
            <p:nvPr/>
          </p:nvCxnSpPr>
          <p:spPr>
            <a:xfrm>
              <a:off x="3238548" y="3326660"/>
              <a:ext cx="1350986" cy="33378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F077AE3-AC68-174E-B2A1-41C692073DD1}"/>
                </a:ext>
              </a:extLst>
            </p:cNvPr>
            <p:cNvCxnSpPr>
              <a:stCxn id="42" idx="6"/>
              <a:endCxn id="45" idx="1"/>
            </p:cNvCxnSpPr>
            <p:nvPr/>
          </p:nvCxnSpPr>
          <p:spPr>
            <a:xfrm>
              <a:off x="4842132" y="2557435"/>
              <a:ext cx="1237061" cy="517219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0A3E101-7875-9947-B56F-78D06F73745F}"/>
                </a:ext>
              </a:extLst>
            </p:cNvPr>
            <p:cNvCxnSpPr>
              <a:stCxn id="43" idx="5"/>
              <a:endCxn id="45" idx="0"/>
            </p:cNvCxnSpPr>
            <p:nvPr/>
          </p:nvCxnSpPr>
          <p:spPr>
            <a:xfrm>
              <a:off x="5824302" y="1951264"/>
              <a:ext cx="393041" cy="1066166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2DF8BDD-11C3-5841-9A6E-D235FC74B4AD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4784908" y="1951264"/>
              <a:ext cx="763095" cy="468021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4F4C8EE-05C4-9F49-80C2-8B891156B321}"/>
                </a:ext>
              </a:extLst>
            </p:cNvPr>
            <p:cNvCxnSpPr>
              <a:stCxn id="43" idx="4"/>
              <a:endCxn id="44" idx="7"/>
            </p:cNvCxnSpPr>
            <p:nvPr/>
          </p:nvCxnSpPr>
          <p:spPr>
            <a:xfrm flipH="1">
              <a:off x="4923057" y="2008488"/>
              <a:ext cx="763096" cy="1513802"/>
            </a:xfrm>
            <a:prstGeom prst="straightConnector1">
              <a:avLst/>
            </a:prstGeom>
            <a:ln w="76200">
              <a:solidFill>
                <a:srgbClr val="FF93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1FC7DA0-F919-C945-9036-99D7FD37A226}"/>
                </a:ext>
              </a:extLst>
            </p:cNvPr>
            <p:cNvCxnSpPr/>
            <p:nvPr/>
          </p:nvCxnSpPr>
          <p:spPr>
            <a:xfrm flipV="1">
              <a:off x="4980281" y="3360955"/>
              <a:ext cx="1098912" cy="309486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9480F-33AB-9740-8E1C-A95051E4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E7D8C3-DF85-F746-B999-A4789070C2F2}"/>
              </a:ext>
            </a:extLst>
          </p:cNvPr>
          <p:cNvSpPr/>
          <p:nvPr/>
        </p:nvSpPr>
        <p:spPr>
          <a:xfrm>
            <a:off x="2684245" y="5724975"/>
            <a:ext cx="3876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w Cen MT" panose="020B0602020104020603" pitchFamily="34" charset="77"/>
              </a:rPr>
              <a:t>Discuss:  </a:t>
            </a:r>
            <a:r>
              <a:rPr lang="en-US" dirty="0">
                <a:latin typeface="Tw Cen MT" panose="020B0602020104020603" pitchFamily="34" charset="77"/>
              </a:rPr>
              <a:t>Is this graph planar?</a:t>
            </a:r>
          </a:p>
        </p:txBody>
      </p:sp>
    </p:spTree>
    <p:extLst>
      <p:ext uri="{BB962C8B-B14F-4D97-AF65-F5344CB8AC3E}">
        <p14:creationId xmlns:p14="http://schemas.microsoft.com/office/powerpoint/2010/main" val="65033947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Planarity</a:t>
            </a:r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graph is </a:t>
            </a:r>
            <a:r>
              <a:rPr lang="en-US" b="1" dirty="0">
                <a:solidFill>
                  <a:srgbClr val="7030A0"/>
                </a:solidFill>
              </a:rPr>
              <a:t>planar</a:t>
            </a:r>
            <a:r>
              <a:rPr lang="en-US" dirty="0"/>
              <a:t> if it can be drawn in the plane without any edges crossing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593507-5AB1-3949-9F8B-3AF7BE1603DA}"/>
              </a:ext>
            </a:extLst>
          </p:cNvPr>
          <p:cNvGrpSpPr/>
          <p:nvPr/>
        </p:nvGrpSpPr>
        <p:grpSpPr>
          <a:xfrm>
            <a:off x="2880799" y="2911387"/>
            <a:ext cx="3507691" cy="2250231"/>
            <a:chOff x="2905025" y="1605583"/>
            <a:chExt cx="3507691" cy="22502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5D267C9-6318-0540-BDE9-F81F236FE8E5}"/>
                </a:ext>
              </a:extLst>
            </p:cNvPr>
            <p:cNvSpPr/>
            <p:nvPr/>
          </p:nvSpPr>
          <p:spPr>
            <a:xfrm>
              <a:off x="2905025" y="2993136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5026208-8208-974C-BFEB-90877FAB7BEE}"/>
                </a:ext>
              </a:extLst>
            </p:cNvPr>
            <p:cNvSpPr/>
            <p:nvPr/>
          </p:nvSpPr>
          <p:spPr>
            <a:xfrm>
              <a:off x="3100398" y="1605583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5D40B97-404D-314B-BA1A-710FBAC8B7FA}"/>
                </a:ext>
              </a:extLst>
            </p:cNvPr>
            <p:cNvSpPr/>
            <p:nvPr/>
          </p:nvSpPr>
          <p:spPr>
            <a:xfrm>
              <a:off x="4451384" y="2362061"/>
              <a:ext cx="390748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ABBCCFC-C8E8-3645-86FC-99D378AFB5E9}"/>
                </a:ext>
              </a:extLst>
            </p:cNvPr>
            <p:cNvSpPr/>
            <p:nvPr/>
          </p:nvSpPr>
          <p:spPr>
            <a:xfrm>
              <a:off x="5490779" y="1617740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B61E49-B198-F54F-9C2D-B865702709BE}"/>
                </a:ext>
              </a:extLst>
            </p:cNvPr>
            <p:cNvSpPr/>
            <p:nvPr/>
          </p:nvSpPr>
          <p:spPr>
            <a:xfrm>
              <a:off x="4589534" y="3465066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8D5A46-8179-5641-84B0-AAACB66FA625}"/>
                </a:ext>
              </a:extLst>
            </p:cNvPr>
            <p:cNvSpPr/>
            <p:nvPr/>
          </p:nvSpPr>
          <p:spPr>
            <a:xfrm>
              <a:off x="6021969" y="3017430"/>
              <a:ext cx="390747" cy="3907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358FF7D-D755-1942-969A-7E300030D72B}"/>
                </a:ext>
              </a:extLst>
            </p:cNvPr>
            <p:cNvCxnSpPr>
              <a:stCxn id="24" idx="7"/>
              <a:endCxn id="43" idx="1"/>
            </p:cNvCxnSpPr>
            <p:nvPr/>
          </p:nvCxnSpPr>
          <p:spPr>
            <a:xfrm>
              <a:off x="3433921" y="1662807"/>
              <a:ext cx="2114082" cy="12157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4F30B8F-9E09-5A4B-BC10-B81D34BD6FFE}"/>
                </a:ext>
              </a:extLst>
            </p:cNvPr>
            <p:cNvCxnSpPr>
              <a:stCxn id="24" idx="6"/>
              <a:endCxn id="42" idx="1"/>
            </p:cNvCxnSpPr>
            <p:nvPr/>
          </p:nvCxnSpPr>
          <p:spPr>
            <a:xfrm>
              <a:off x="3491145" y="1800957"/>
              <a:ext cx="1017463" cy="618328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55D0433-0E67-464D-8CD9-8CBA7D88196F}"/>
                </a:ext>
              </a:extLst>
            </p:cNvPr>
            <p:cNvCxnSpPr>
              <a:stCxn id="23" idx="7"/>
              <a:endCxn id="42" idx="2"/>
            </p:cNvCxnSpPr>
            <p:nvPr/>
          </p:nvCxnSpPr>
          <p:spPr>
            <a:xfrm flipV="1">
              <a:off x="3238548" y="2557435"/>
              <a:ext cx="1212836" cy="492925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99D49BF-49B8-9843-97AB-18ABD85DB55E}"/>
                </a:ext>
              </a:extLst>
            </p:cNvPr>
            <p:cNvCxnSpPr>
              <a:stCxn id="23" idx="0"/>
              <a:endCxn id="24" idx="3"/>
            </p:cNvCxnSpPr>
            <p:nvPr/>
          </p:nvCxnSpPr>
          <p:spPr>
            <a:xfrm flipV="1">
              <a:off x="3100399" y="1939107"/>
              <a:ext cx="57223" cy="1054029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F9983D9-6F58-4640-9CBA-6F3AEA2BC391}"/>
                </a:ext>
              </a:extLst>
            </p:cNvPr>
            <p:cNvCxnSpPr>
              <a:stCxn id="23" idx="5"/>
              <a:endCxn id="44" idx="2"/>
            </p:cNvCxnSpPr>
            <p:nvPr/>
          </p:nvCxnSpPr>
          <p:spPr>
            <a:xfrm>
              <a:off x="3238548" y="3326660"/>
              <a:ext cx="1350986" cy="33378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F077AE3-AC68-174E-B2A1-41C692073DD1}"/>
                </a:ext>
              </a:extLst>
            </p:cNvPr>
            <p:cNvCxnSpPr>
              <a:stCxn id="42" idx="6"/>
              <a:endCxn id="45" idx="1"/>
            </p:cNvCxnSpPr>
            <p:nvPr/>
          </p:nvCxnSpPr>
          <p:spPr>
            <a:xfrm>
              <a:off x="4842132" y="2557435"/>
              <a:ext cx="1237061" cy="517219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0A3E101-7875-9947-B56F-78D06F73745F}"/>
                </a:ext>
              </a:extLst>
            </p:cNvPr>
            <p:cNvCxnSpPr>
              <a:stCxn id="43" idx="5"/>
              <a:endCxn id="45" idx="0"/>
            </p:cNvCxnSpPr>
            <p:nvPr/>
          </p:nvCxnSpPr>
          <p:spPr>
            <a:xfrm>
              <a:off x="5824302" y="1951264"/>
              <a:ext cx="393041" cy="1066166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2DF8BDD-11C3-5841-9A6E-D235FC74B4AD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4784908" y="1951264"/>
              <a:ext cx="763095" cy="468021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1FC7DA0-F919-C945-9036-99D7FD37A226}"/>
                </a:ext>
              </a:extLst>
            </p:cNvPr>
            <p:cNvCxnSpPr/>
            <p:nvPr/>
          </p:nvCxnSpPr>
          <p:spPr>
            <a:xfrm flipV="1">
              <a:off x="4980281" y="3360955"/>
              <a:ext cx="1098912" cy="309486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32">
            <a:extLst>
              <a:ext uri="{FF2B5EF4-FFF2-40B4-BE49-F238E27FC236}">
                <a16:creationId xmlns:a16="http://schemas.microsoft.com/office/drawing/2014/main" id="{38FF6C69-8309-BB40-B8B9-A9925E0B5F38}"/>
              </a:ext>
            </a:extLst>
          </p:cNvPr>
          <p:cNvCxnSpPr/>
          <p:nvPr/>
        </p:nvCxnSpPr>
        <p:spPr>
          <a:xfrm rot="10800000" flipH="1" flipV="1">
            <a:off x="3076172" y="3106760"/>
            <a:ext cx="1546360" cy="1997633"/>
          </a:xfrm>
          <a:prstGeom prst="curvedConnector4">
            <a:avLst>
              <a:gd name="adj1" fmla="val -50438"/>
              <a:gd name="adj2" fmla="val 114308"/>
            </a:avLst>
          </a:prstGeom>
          <a:ln w="57150" cmpd="sng">
            <a:solidFill>
              <a:srgbClr val="FF93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39">
            <a:extLst>
              <a:ext uri="{FF2B5EF4-FFF2-40B4-BE49-F238E27FC236}">
                <a16:creationId xmlns:a16="http://schemas.microsoft.com/office/drawing/2014/main" id="{AAC8C7F3-8A9B-5941-8168-D20AA8142DB0}"/>
              </a:ext>
            </a:extLst>
          </p:cNvPr>
          <p:cNvCxnSpPr/>
          <p:nvPr/>
        </p:nvCxnSpPr>
        <p:spPr>
          <a:xfrm flipH="1">
            <a:off x="4898831" y="3118918"/>
            <a:ext cx="958469" cy="1985476"/>
          </a:xfrm>
          <a:prstGeom prst="curvedConnector4">
            <a:avLst>
              <a:gd name="adj1" fmla="val -128626"/>
              <a:gd name="adj2" fmla="val 114396"/>
            </a:avLst>
          </a:prstGeom>
          <a:ln w="57150" cmpd="sng">
            <a:solidFill>
              <a:srgbClr val="FF93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42FA49A-C74C-514B-82A4-CF7168277F70}"/>
              </a:ext>
            </a:extLst>
          </p:cNvPr>
          <p:cNvSpPr/>
          <p:nvPr/>
        </p:nvSpPr>
        <p:spPr>
          <a:xfrm>
            <a:off x="2822394" y="5705623"/>
            <a:ext cx="3876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w Cen MT" panose="020B0602020104020603" pitchFamily="34" charset="77"/>
              </a:rPr>
              <a:t>Discuss:  </a:t>
            </a:r>
            <a:r>
              <a:rPr lang="en-US" dirty="0">
                <a:latin typeface="Tw Cen MT" panose="020B0602020104020603" pitchFamily="34" charset="77"/>
              </a:rPr>
              <a:t>Is this graph planar?</a:t>
            </a:r>
          </a:p>
          <a:p>
            <a:pPr algn="ctr"/>
            <a:r>
              <a:rPr lang="en-US" dirty="0">
                <a:solidFill>
                  <a:srgbClr val="FF9300"/>
                </a:solidFill>
                <a:latin typeface="Tw Cen MT" panose="020B0602020104020603" pitchFamily="34" charset="77"/>
              </a:rPr>
              <a:t>YES!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A1C52-8C0F-7D4B-8F7D-3F29FB47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879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5187-0FB0-9349-A198-ED6D0C1D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692F-2ACC-424A-A4C5-46DB8C16D6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Monday after Spring Break there will be a </a:t>
            </a:r>
            <a:r>
              <a:rPr lang="en-US" dirty="0">
                <a:solidFill>
                  <a:srgbClr val="0432FF"/>
                </a:solidFill>
              </a:rPr>
              <a:t>CMS quiz </a:t>
            </a:r>
            <a:r>
              <a:rPr lang="en-US" dirty="0"/>
              <a:t>about “Shortest Path” tab of </a:t>
            </a:r>
            <a:r>
              <a:rPr lang="en-US" dirty="0" err="1"/>
              <a:t>JavaHyperText</a:t>
            </a:r>
            <a:r>
              <a:rPr lang="en-US" dirty="0"/>
              <a:t>.  To prepare:</a:t>
            </a:r>
          </a:p>
          <a:p>
            <a:r>
              <a:rPr lang="en-US" dirty="0"/>
              <a:t>Watch the videos (&lt; 15 min) and their associated PDFs (in total 5 pages)</a:t>
            </a:r>
          </a:p>
          <a:p>
            <a:r>
              <a:rPr lang="en-US" dirty="0"/>
              <a:t>Especially try to understand the loop invariant and the development of the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6218C-875C-9442-9BB6-31B17223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99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Planarity</a:t>
            </a:r>
            <a:endParaRPr lang="en-US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Kuratowski's</a:t>
            </a:r>
            <a:r>
              <a:rPr lang="en-US" b="1" dirty="0"/>
              <a:t> Theorem: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graph is planar if and only if it does not contain a copy of K</a:t>
            </a:r>
            <a:r>
              <a:rPr lang="en-US" baseline="-25000" dirty="0"/>
              <a:t>5</a:t>
            </a:r>
            <a:r>
              <a:rPr lang="en-US" dirty="0"/>
              <a:t> or K</a:t>
            </a:r>
            <a:r>
              <a:rPr lang="en-US" baseline="-25000" dirty="0"/>
              <a:t>3,3</a:t>
            </a:r>
            <a:r>
              <a:rPr lang="en-US" dirty="0"/>
              <a:t> (possibly with other nodes along the edges shown).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211425" y="2357105"/>
            <a:ext cx="2656125" cy="2089598"/>
            <a:chOff x="4279900" y="2212975"/>
            <a:chExt cx="1719250" cy="1352550"/>
          </a:xfrm>
        </p:grpSpPr>
        <p:sp>
          <p:nvSpPr>
            <p:cNvPr id="40" name="Oval 42"/>
            <p:cNvSpPr>
              <a:spLocks/>
            </p:cNvSpPr>
            <p:nvPr/>
          </p:nvSpPr>
          <p:spPr bwMode="auto">
            <a:xfrm>
              <a:off x="4279900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Oval 43"/>
            <p:cNvSpPr>
              <a:spLocks/>
            </p:cNvSpPr>
            <p:nvPr/>
          </p:nvSpPr>
          <p:spPr bwMode="auto">
            <a:xfrm>
              <a:off x="4902200" y="22129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Oval 44"/>
            <p:cNvSpPr>
              <a:spLocks/>
            </p:cNvSpPr>
            <p:nvPr/>
          </p:nvSpPr>
          <p:spPr bwMode="auto">
            <a:xfrm>
              <a:off x="5551488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Oval 45"/>
            <p:cNvSpPr>
              <a:spLocks/>
            </p:cNvSpPr>
            <p:nvPr/>
          </p:nvSpPr>
          <p:spPr bwMode="auto">
            <a:xfrm>
              <a:off x="4595813" y="34686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Oval 46"/>
            <p:cNvSpPr>
              <a:spLocks/>
            </p:cNvSpPr>
            <p:nvPr/>
          </p:nvSpPr>
          <p:spPr bwMode="auto">
            <a:xfrm>
              <a:off x="5297488" y="34766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AutoShape 47"/>
            <p:cNvSpPr>
              <a:spLocks/>
            </p:cNvSpPr>
            <p:nvPr/>
          </p:nvSpPr>
          <p:spPr bwMode="auto">
            <a:xfrm rot="10800000" flipH="1">
              <a:off x="4356100" y="2289175"/>
              <a:ext cx="558800" cy="4000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48"/>
            <p:cNvSpPr>
              <a:spLocks/>
            </p:cNvSpPr>
            <p:nvPr/>
          </p:nvSpPr>
          <p:spPr bwMode="auto">
            <a:xfrm>
              <a:off x="4324350" y="2765425"/>
              <a:ext cx="284163" cy="71596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AutoShape 49"/>
            <p:cNvSpPr>
              <a:spLocks/>
            </p:cNvSpPr>
            <p:nvPr/>
          </p:nvSpPr>
          <p:spPr bwMode="auto">
            <a:xfrm>
              <a:off x="4978400" y="2289175"/>
              <a:ext cx="585788" cy="4000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>
              <a:off x="4684713" y="3513138"/>
              <a:ext cx="612775" cy="7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AutoShape 51"/>
            <p:cNvSpPr>
              <a:spLocks/>
            </p:cNvSpPr>
            <p:nvPr/>
          </p:nvSpPr>
          <p:spPr bwMode="auto">
            <a:xfrm rot="10800000" flipH="1">
              <a:off x="5341938" y="2765425"/>
              <a:ext cx="254000" cy="7112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AutoShape 52"/>
            <p:cNvSpPr>
              <a:spLocks/>
            </p:cNvSpPr>
            <p:nvPr/>
          </p:nvSpPr>
          <p:spPr bwMode="auto">
            <a:xfrm>
              <a:off x="4356100" y="2752725"/>
              <a:ext cx="954088" cy="7366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AutoShape 65"/>
            <p:cNvSpPr>
              <a:spLocks/>
            </p:cNvSpPr>
            <p:nvPr/>
          </p:nvSpPr>
          <p:spPr bwMode="auto">
            <a:xfrm rot="10800000" flipH="1">
              <a:off x="4672013" y="2752725"/>
              <a:ext cx="892175" cy="72866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Line 66"/>
            <p:cNvSpPr>
              <a:spLocks noChangeShapeType="1"/>
            </p:cNvSpPr>
            <p:nvPr/>
          </p:nvSpPr>
          <p:spPr bwMode="auto">
            <a:xfrm>
              <a:off x="4368800" y="2720975"/>
              <a:ext cx="1182688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AutoShape 67"/>
            <p:cNvSpPr>
              <a:spLocks/>
            </p:cNvSpPr>
            <p:nvPr/>
          </p:nvSpPr>
          <p:spPr bwMode="auto">
            <a:xfrm rot="10800000" flipH="1">
              <a:off x="4640263" y="2301875"/>
              <a:ext cx="306387" cy="116681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AutoShape 68"/>
            <p:cNvSpPr>
              <a:spLocks/>
            </p:cNvSpPr>
            <p:nvPr/>
          </p:nvSpPr>
          <p:spPr bwMode="auto">
            <a:xfrm rot="10800000">
              <a:off x="4946650" y="2301875"/>
              <a:ext cx="395288" cy="11747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/>
            </p:cNvSpPr>
            <p:nvPr/>
          </p:nvSpPr>
          <p:spPr bwMode="auto">
            <a:xfrm>
              <a:off x="5338750" y="3276662"/>
              <a:ext cx="6604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Arial" charset="0"/>
                  <a:sym typeface="Arial" charset="0"/>
                </a:rPr>
                <a:t>K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Arial" charset="0"/>
                  <a:sym typeface="Arial" charset="0"/>
                </a:rPr>
                <a:t>5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05971" y="2641538"/>
            <a:ext cx="1690956" cy="1886317"/>
            <a:chOff x="7024688" y="2555875"/>
            <a:chExt cx="812800" cy="906705"/>
          </a:xfrm>
        </p:grpSpPr>
        <p:grpSp>
          <p:nvGrpSpPr>
            <p:cNvPr id="57" name="Group 69"/>
            <p:cNvGrpSpPr>
              <a:grpSpLocks/>
            </p:cNvGrpSpPr>
            <p:nvPr/>
          </p:nvGrpSpPr>
          <p:grpSpPr bwMode="auto">
            <a:xfrm>
              <a:off x="7083425" y="2555875"/>
              <a:ext cx="88900" cy="661988"/>
              <a:chOff x="0" y="0"/>
              <a:chExt cx="56" cy="417"/>
            </a:xfrm>
          </p:grpSpPr>
          <p:sp>
            <p:nvSpPr>
              <p:cNvPr id="72" name="Oval 70"/>
              <p:cNvSpPr>
                <a:spLocks/>
              </p:cNvSpPr>
              <p:nvPr/>
            </p:nvSpPr>
            <p:spPr bwMode="auto">
              <a:xfrm>
                <a:off x="0" y="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3" name="Oval 71"/>
              <p:cNvSpPr>
                <a:spLocks/>
              </p:cNvSpPr>
              <p:nvPr/>
            </p:nvSpPr>
            <p:spPr bwMode="auto">
              <a:xfrm>
                <a:off x="0" y="18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4" name="Oval 72"/>
              <p:cNvSpPr>
                <a:spLocks/>
              </p:cNvSpPr>
              <p:nvPr/>
            </p:nvSpPr>
            <p:spPr bwMode="auto">
              <a:xfrm>
                <a:off x="0" y="361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8" name="Group 73"/>
            <p:cNvGrpSpPr>
              <a:grpSpLocks/>
            </p:cNvGrpSpPr>
            <p:nvPr/>
          </p:nvGrpSpPr>
          <p:grpSpPr bwMode="auto">
            <a:xfrm>
              <a:off x="7642225" y="2557463"/>
              <a:ext cx="88900" cy="661987"/>
              <a:chOff x="0" y="0"/>
              <a:chExt cx="56" cy="417"/>
            </a:xfrm>
          </p:grpSpPr>
          <p:sp>
            <p:nvSpPr>
              <p:cNvPr id="69" name="Oval 74"/>
              <p:cNvSpPr>
                <a:spLocks/>
              </p:cNvSpPr>
              <p:nvPr/>
            </p:nvSpPr>
            <p:spPr bwMode="auto">
              <a:xfrm>
                <a:off x="0" y="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" name="Oval 75"/>
              <p:cNvSpPr>
                <a:spLocks/>
              </p:cNvSpPr>
              <p:nvPr/>
            </p:nvSpPr>
            <p:spPr bwMode="auto">
              <a:xfrm>
                <a:off x="0" y="18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Oval 76"/>
              <p:cNvSpPr>
                <a:spLocks/>
              </p:cNvSpPr>
              <p:nvPr/>
            </p:nvSpPr>
            <p:spPr bwMode="auto">
              <a:xfrm>
                <a:off x="0" y="361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9" name="Line 77"/>
            <p:cNvSpPr>
              <a:spLocks noChangeShapeType="1"/>
            </p:cNvSpPr>
            <p:nvPr/>
          </p:nvSpPr>
          <p:spPr bwMode="auto">
            <a:xfrm>
              <a:off x="7172325" y="2600325"/>
              <a:ext cx="4699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8"/>
            <p:cNvSpPr>
              <a:spLocks noChangeShapeType="1"/>
            </p:cNvSpPr>
            <p:nvPr/>
          </p:nvSpPr>
          <p:spPr bwMode="auto">
            <a:xfrm>
              <a:off x="7172325" y="2886075"/>
              <a:ext cx="4699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79"/>
            <p:cNvSpPr>
              <a:spLocks noChangeShapeType="1"/>
            </p:cNvSpPr>
            <p:nvPr/>
          </p:nvSpPr>
          <p:spPr bwMode="auto">
            <a:xfrm>
              <a:off x="7172325" y="3173413"/>
              <a:ext cx="469900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AutoShape 80"/>
            <p:cNvSpPr>
              <a:spLocks/>
            </p:cNvSpPr>
            <p:nvPr/>
          </p:nvSpPr>
          <p:spPr bwMode="auto">
            <a:xfrm>
              <a:off x="7159625" y="2632075"/>
              <a:ext cx="495300" cy="223838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AutoShape 81"/>
            <p:cNvSpPr>
              <a:spLocks/>
            </p:cNvSpPr>
            <p:nvPr/>
          </p:nvSpPr>
          <p:spPr bwMode="auto">
            <a:xfrm>
              <a:off x="7159625" y="2917825"/>
              <a:ext cx="495300" cy="22542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AutoShape 82"/>
            <p:cNvSpPr>
              <a:spLocks/>
            </p:cNvSpPr>
            <p:nvPr/>
          </p:nvSpPr>
          <p:spPr bwMode="auto">
            <a:xfrm>
              <a:off x="7159625" y="2632075"/>
              <a:ext cx="527050" cy="4984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AutoShape 83"/>
            <p:cNvSpPr>
              <a:spLocks/>
            </p:cNvSpPr>
            <p:nvPr/>
          </p:nvSpPr>
          <p:spPr bwMode="auto">
            <a:xfrm rot="10800000" flipH="1">
              <a:off x="7159625" y="2919413"/>
              <a:ext cx="495300" cy="2222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AutoShape 84"/>
            <p:cNvSpPr>
              <a:spLocks/>
            </p:cNvSpPr>
            <p:nvPr/>
          </p:nvSpPr>
          <p:spPr bwMode="auto">
            <a:xfrm rot="10800000" flipH="1">
              <a:off x="7159625" y="2633663"/>
              <a:ext cx="495300" cy="220662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AutoShape 85"/>
            <p:cNvSpPr>
              <a:spLocks/>
            </p:cNvSpPr>
            <p:nvPr/>
          </p:nvSpPr>
          <p:spPr bwMode="auto">
            <a:xfrm rot="10800000" flipH="1">
              <a:off x="7127875" y="2646363"/>
              <a:ext cx="558800" cy="4826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/>
            </p:cNvSpPr>
            <p:nvPr/>
          </p:nvSpPr>
          <p:spPr bwMode="auto">
            <a:xfrm>
              <a:off x="7024688" y="3290888"/>
              <a:ext cx="812800" cy="17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400"/>
                </a:spcBef>
              </a:pPr>
              <a:r>
                <a:rPr lang="en-US" dirty="0">
                  <a:solidFill>
                    <a:srgbClr val="E46C0A"/>
                  </a:solidFill>
                  <a:latin typeface="Arial" charset="0"/>
                  <a:cs typeface="Arial" charset="0"/>
                  <a:sym typeface="Arial" charset="0"/>
                </a:rPr>
                <a:t>K</a:t>
              </a:r>
              <a:r>
                <a:rPr lang="en-US" baseline="-25000" dirty="0">
                  <a:solidFill>
                    <a:srgbClr val="E46C0A"/>
                  </a:solidFill>
                  <a:latin typeface="Arial" charset="0"/>
                  <a:cs typeface="Arial" charset="0"/>
                  <a:sym typeface="Arial" charset="0"/>
                </a:rPr>
                <a:t>3,3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630CC3-1FA0-5D45-9D42-55DD456C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15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2311-28D8-0C40-BFDE-1945BBFE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John Hopcroft &amp; Robert Tarjan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BC776-16C5-B14A-BC75-E1BE11046A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Turing Award in 1986 </a:t>
            </a:r>
            <a:r>
              <a:rPr lang="en-US" dirty="0"/>
              <a:t>“for fundamental achievements in the design and analysis of algorithms and data structures”</a:t>
            </a:r>
          </a:p>
          <a:p>
            <a:endParaRPr lang="en-US" dirty="0"/>
          </a:p>
          <a:p>
            <a:r>
              <a:rPr lang="en-US" dirty="0"/>
              <a:t>One of their fundamental achievements was a O(V) algorithm for determining whether a graph is planar.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FF7ED-1934-844A-AABD-9A3E750A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8368C94-F10D-4FE3-9244-F21A0996878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63574-C3C5-5840-B7D0-8002C9A72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1" y="4699000"/>
            <a:ext cx="142875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EF023B-4091-D944-A38D-3D4A051D7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4699000"/>
            <a:ext cx="127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88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2311-28D8-0C40-BFDE-1945BBFE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Gries</a:t>
            </a:r>
            <a:r>
              <a:rPr lang="en-US" dirty="0"/>
              <a:t> &amp; </a:t>
            </a:r>
            <a:r>
              <a:rPr lang="en-US" dirty="0" err="1"/>
              <a:t>Jinyun</a:t>
            </a:r>
            <a:r>
              <a:rPr lang="en-US" dirty="0"/>
              <a:t> </a:t>
            </a:r>
            <a:r>
              <a:rPr lang="en-US" dirty="0" err="1"/>
              <a:t>Xue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BC776-16C5-B14A-BC75-E1BE11046A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Tech Report, 1988</a:t>
            </a:r>
          </a:p>
          <a:p>
            <a:pPr marL="0" indent="0">
              <a:buNone/>
            </a:pPr>
            <a:r>
              <a:rPr lang="en-US" sz="2800" b="1" dirty="0"/>
              <a:t>Abstract: </a:t>
            </a:r>
            <a:r>
              <a:rPr lang="en-US" sz="2800" dirty="0"/>
              <a:t>We give a rigorous, yet, we hope, readable, presentation of the Hopcroft-</a:t>
            </a:r>
            <a:r>
              <a:rPr lang="en-US" sz="2800" dirty="0" err="1"/>
              <a:t>Tarjan</a:t>
            </a:r>
            <a:r>
              <a:rPr lang="en-US" sz="2800" dirty="0"/>
              <a:t> linear algorithm for testing the planarity of a graph, using more modern principles and techniques for developing and presenting algorithms that have been developed in the past 10-12 years (their algorithm appeared in the early 1970's). Our algorithm not only tests planarity but also constructs a planar embedding, and in a fairly straightforward manner. The paper concludes with a short discussion of the advantages of our approach.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FF7ED-1934-844A-AABD-9A3E750A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10A3C-F95A-3E4A-B0E0-0C0288A4B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659" y="228600"/>
            <a:ext cx="910389" cy="9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51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9E420-E74A-9246-B850-5FC041DE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EB538-B955-A044-A537-3B9F7456E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9FDBC5-D59D-244F-ABAD-441BA3A0296F}"/>
              </a:ext>
            </a:extLst>
          </p:cNvPr>
          <p:cNvSpPr txBox="1"/>
          <p:nvPr/>
        </p:nvSpPr>
        <p:spPr>
          <a:xfrm>
            <a:off x="0" y="396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w Cen MT" panose="020B0602020104020603" pitchFamily="34" charset="77"/>
              </a:rPr>
              <a:t>Happy Spring Break!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F774F-C95F-8A48-AB0D-316129830B48}"/>
              </a:ext>
            </a:extLst>
          </p:cNvPr>
          <p:cNvSpPr txBox="1"/>
          <p:nvPr/>
        </p:nvSpPr>
        <p:spPr>
          <a:xfrm>
            <a:off x="5213303" y="152400"/>
            <a:ext cx="349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Java Island, Southeast Asia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53B662-46C8-EC4F-82E5-5C6C1F0498F4}"/>
              </a:ext>
            </a:extLst>
          </p:cNvPr>
          <p:cNvCxnSpPr/>
          <p:nvPr/>
        </p:nvCxnSpPr>
        <p:spPr>
          <a:xfrm>
            <a:off x="5791200" y="685800"/>
            <a:ext cx="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1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4129-6985-3A44-AC08-0E560E21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8585-375A-2145-8DA2-2B0EB782EA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Yesterday, 2018 </a:t>
            </a:r>
            <a:r>
              <a:rPr lang="en-US" dirty="0">
                <a:hlinkClick r:id="rId2"/>
              </a:rPr>
              <a:t>Turing Award</a:t>
            </a:r>
            <a:r>
              <a:rPr lang="en-US" dirty="0"/>
              <a:t> Winners announced</a:t>
            </a:r>
          </a:p>
          <a:p>
            <a:endParaRPr lang="en-US" dirty="0"/>
          </a:p>
          <a:p>
            <a:r>
              <a:rPr lang="en-US" dirty="0"/>
              <a:t>Won for </a:t>
            </a:r>
            <a:r>
              <a:rPr lang="en-US" b="1" dirty="0">
                <a:solidFill>
                  <a:srgbClr val="7030A0"/>
                </a:solidFill>
              </a:rPr>
              <a:t>deep learning </a:t>
            </a:r>
            <a:r>
              <a:rPr lang="en-US" dirty="0"/>
              <a:t>with </a:t>
            </a:r>
            <a:r>
              <a:rPr lang="en-US" b="1" dirty="0">
                <a:solidFill>
                  <a:srgbClr val="7030A0"/>
                </a:solidFill>
              </a:rPr>
              <a:t>neural networks</a:t>
            </a:r>
          </a:p>
          <a:p>
            <a:pPr lvl="1"/>
            <a:r>
              <a:rPr lang="en-US" dirty="0"/>
              <a:t>Facial recognition</a:t>
            </a:r>
          </a:p>
          <a:p>
            <a:pPr lvl="1"/>
            <a:r>
              <a:rPr lang="en-US" dirty="0"/>
              <a:t>Talking digital assistants</a:t>
            </a:r>
          </a:p>
          <a:p>
            <a:pPr lvl="1"/>
            <a:r>
              <a:rPr lang="en-US" dirty="0"/>
              <a:t>Warehouse robots</a:t>
            </a:r>
          </a:p>
          <a:p>
            <a:pPr lvl="1"/>
            <a:r>
              <a:rPr lang="en-US" dirty="0"/>
              <a:t>Self-driving cars</a:t>
            </a:r>
          </a:p>
          <a:p>
            <a:pPr lvl="1"/>
            <a:r>
              <a:rPr lang="en-US" dirty="0"/>
              <a:t>…see </a:t>
            </a:r>
            <a:r>
              <a:rPr lang="en-US" dirty="0">
                <a:hlinkClick r:id="rId3"/>
              </a:rPr>
              <a:t>NYTimes article</a:t>
            </a:r>
            <a:endParaRPr lang="en-US" dirty="0"/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5ACAF-05AE-9045-AD81-48F7B4AC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16830-5B7F-2B44-89FF-6B602D92CCF1}"/>
              </a:ext>
            </a:extLst>
          </p:cNvPr>
          <p:cNvSpPr txBox="1"/>
          <p:nvPr/>
        </p:nvSpPr>
        <p:spPr>
          <a:xfrm>
            <a:off x="1632061" y="5982476"/>
            <a:ext cx="6114574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</a:rPr>
              <a:t>Neural networks are graphs!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5AA1-631B-F94A-836A-513D542E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1F148-4452-2E49-A228-0B0AD2FA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06E90-9D43-6248-BC2B-A4C7F61CD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00" y="1905000"/>
            <a:ext cx="5842000" cy="370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B9FD7E-35B2-C74B-97B5-C48F8FB77765}"/>
              </a:ext>
            </a:extLst>
          </p:cNvPr>
          <p:cNvSpPr txBox="1"/>
          <p:nvPr/>
        </p:nvSpPr>
        <p:spPr>
          <a:xfrm>
            <a:off x="259773" y="6068367"/>
            <a:ext cx="865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Neurons in brain receive input, maybe fire and activate other neurons</a:t>
            </a:r>
          </a:p>
        </p:txBody>
      </p:sp>
    </p:spTree>
    <p:extLst>
      <p:ext uri="{BB962C8B-B14F-4D97-AF65-F5344CB8AC3E}">
        <p14:creationId xmlns:p14="http://schemas.microsoft.com/office/powerpoint/2010/main" val="335362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5AA1-631B-F94A-836A-513D542E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1F148-4452-2E49-A228-0B0AD2FA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09EBD0-F6A0-1C46-99DD-19C8F3D66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19200"/>
            <a:ext cx="7696200" cy="5445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3AAF7-C139-6948-8991-F279AA226083}"/>
              </a:ext>
            </a:extLst>
          </p:cNvPr>
          <p:cNvSpPr txBox="1"/>
          <p:nvPr/>
        </p:nvSpPr>
        <p:spPr>
          <a:xfrm>
            <a:off x="1828800" y="6096000"/>
            <a:ext cx="14948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Input layer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BDCAA-4424-2C4F-AA22-E09235F8216E}"/>
              </a:ext>
            </a:extLst>
          </p:cNvPr>
          <p:cNvSpPr txBox="1"/>
          <p:nvPr/>
        </p:nvSpPr>
        <p:spPr>
          <a:xfrm>
            <a:off x="3733800" y="5486400"/>
            <a:ext cx="18891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Hidden layers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B55B9-3A30-3746-A11B-CDC9800082AB}"/>
              </a:ext>
            </a:extLst>
          </p:cNvPr>
          <p:cNvSpPr txBox="1"/>
          <p:nvPr/>
        </p:nvSpPr>
        <p:spPr>
          <a:xfrm>
            <a:off x="5486400" y="6012642"/>
            <a:ext cx="16647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Tw Cen MT" panose="020B0602020104020603" pitchFamily="34" charset="77"/>
              </a:rPr>
              <a:t>Ouput</a:t>
            </a:r>
            <a:r>
              <a:rPr lang="en-US" dirty="0">
                <a:latin typeface="Tw Cen MT" panose="020B0602020104020603" pitchFamily="34" charset="77"/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13596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476C93-D892-C342-8EF9-3568B69C2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C30D16-E347-E044-A7CC-E17C0BB7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6ECED-6BEA-B043-94E3-2C9A13BB4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9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455C60-FE72-914C-B984-842D78F3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core course prerequisites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0EA21-E428-3A43-BE4E-3330D78A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C3A305-BAF1-4E4C-98F8-3816292B6BF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D01299-D9FC-5940-BD51-7D85837E3FDB}"/>
              </a:ext>
            </a:extLst>
          </p:cNvPr>
          <p:cNvSpPr/>
          <p:nvPr/>
        </p:nvSpPr>
        <p:spPr>
          <a:xfrm>
            <a:off x="2161097" y="2003624"/>
            <a:ext cx="1295400" cy="762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E288FA-A228-8D46-864C-2BD10F7C6005}"/>
              </a:ext>
            </a:extLst>
          </p:cNvPr>
          <p:cNvSpPr/>
          <p:nvPr/>
        </p:nvSpPr>
        <p:spPr>
          <a:xfrm>
            <a:off x="2168024" y="4087910"/>
            <a:ext cx="1295400" cy="762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2800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9FCE26-BDE7-0F4F-BEF4-15F4EB389383}"/>
              </a:ext>
            </a:extLst>
          </p:cNvPr>
          <p:cNvSpPr/>
          <p:nvPr/>
        </p:nvSpPr>
        <p:spPr>
          <a:xfrm>
            <a:off x="4593138" y="3058616"/>
            <a:ext cx="1295400" cy="762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3110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130345-7A07-3646-B406-F02F97B1FADC}"/>
              </a:ext>
            </a:extLst>
          </p:cNvPr>
          <p:cNvSpPr/>
          <p:nvPr/>
        </p:nvSpPr>
        <p:spPr>
          <a:xfrm>
            <a:off x="4600065" y="2003624"/>
            <a:ext cx="1295400" cy="762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3410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A3DC75-286F-634D-A60E-F4E353D209C4}"/>
              </a:ext>
            </a:extLst>
          </p:cNvPr>
          <p:cNvSpPr/>
          <p:nvPr/>
        </p:nvSpPr>
        <p:spPr>
          <a:xfrm>
            <a:off x="7339008" y="2003624"/>
            <a:ext cx="1295400" cy="762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4410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78615-765B-4844-97B2-72E9660D3624}"/>
              </a:ext>
            </a:extLst>
          </p:cNvPr>
          <p:cNvSpPr/>
          <p:nvPr/>
        </p:nvSpPr>
        <p:spPr>
          <a:xfrm>
            <a:off x="7345935" y="4087910"/>
            <a:ext cx="1295400" cy="762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4820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58E02F-4397-1044-8DC6-8F682F447236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3456497" y="2384624"/>
            <a:ext cx="11435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A01093-3633-F643-86D8-0427FDEEBF93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3463424" y="4468910"/>
            <a:ext cx="38825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703721-C96E-B843-BFF7-C3EE2C5BFFF4}"/>
              </a:ext>
            </a:extLst>
          </p:cNvPr>
          <p:cNvCxnSpPr>
            <a:cxnSpLocks/>
            <a:stCxn id="10" idx="5"/>
            <a:endCxn id="13" idx="1"/>
          </p:cNvCxnSpPr>
          <p:nvPr/>
        </p:nvCxnSpPr>
        <p:spPr>
          <a:xfrm>
            <a:off x="5698831" y="3709024"/>
            <a:ext cx="1836811" cy="4904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A01C54-31FD-5D43-BC2E-813A9612E6F8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5895465" y="2384624"/>
            <a:ext cx="14435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6B9EBD-7552-A240-AFB0-DE75A4D6B5BA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3266790" y="2654032"/>
            <a:ext cx="1516055" cy="5161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2130D2A-F175-4149-90E3-BD8B3AB9938E}"/>
              </a:ext>
            </a:extLst>
          </p:cNvPr>
          <p:cNvSpPr txBox="1"/>
          <p:nvPr/>
        </p:nvSpPr>
        <p:spPr>
          <a:xfrm>
            <a:off x="7349067" y="523845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w Cen MT" panose="020B0602020104020603" pitchFamily="34" charset="77"/>
              </a:rPr>
              <a:t>(simplified)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F99A4C1-7013-674E-AE28-0C7EC9F6192F}"/>
              </a:ext>
            </a:extLst>
          </p:cNvPr>
          <p:cNvSpPr/>
          <p:nvPr/>
        </p:nvSpPr>
        <p:spPr>
          <a:xfrm>
            <a:off x="220602" y="3028564"/>
            <a:ext cx="1295400" cy="762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1110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CEA34F9-1568-2D40-B07C-1E97EFA380B9}"/>
              </a:ext>
            </a:extLst>
          </p:cNvPr>
          <p:cNvCxnSpPr>
            <a:cxnSpLocks/>
            <a:stCxn id="58" idx="7"/>
            <a:endCxn id="8" idx="3"/>
          </p:cNvCxnSpPr>
          <p:nvPr/>
        </p:nvCxnSpPr>
        <p:spPr>
          <a:xfrm flipV="1">
            <a:off x="1326295" y="2654032"/>
            <a:ext cx="1024509" cy="48612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0498724-776E-C74E-97FF-4DB56B70AACD}"/>
              </a:ext>
            </a:extLst>
          </p:cNvPr>
          <p:cNvCxnSpPr>
            <a:cxnSpLocks/>
            <a:stCxn id="58" idx="5"/>
            <a:endCxn id="9" idx="1"/>
          </p:cNvCxnSpPr>
          <p:nvPr/>
        </p:nvCxnSpPr>
        <p:spPr>
          <a:xfrm>
            <a:off x="1326295" y="3678972"/>
            <a:ext cx="1031436" cy="520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A058D58-9473-E141-A7EA-1097911ACB71}"/>
              </a:ext>
            </a:extLst>
          </p:cNvPr>
          <p:cNvSpPr txBox="1"/>
          <p:nvPr/>
        </p:nvSpPr>
        <p:spPr>
          <a:xfrm>
            <a:off x="1542778" y="5384268"/>
            <a:ext cx="6114574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Problem:  </a:t>
            </a:r>
            <a:r>
              <a:rPr lang="en-US" dirty="0"/>
              <a:t>find an order in which you can take courses without violating prerequisites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062FE15-F4CE-4045-B75E-4B027684FBBD}"/>
              </a:ext>
            </a:extLst>
          </p:cNvPr>
          <p:cNvSpPr txBox="1"/>
          <p:nvPr/>
        </p:nvSpPr>
        <p:spPr>
          <a:xfrm>
            <a:off x="1491130" y="6396335"/>
            <a:ext cx="639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e.g. 1110, 2110, 2800, 3110, 3410, 4410, 4820</a:t>
            </a:r>
          </a:p>
        </p:txBody>
      </p:sp>
    </p:spTree>
    <p:extLst>
      <p:ext uri="{BB962C8B-B14F-4D97-AF65-F5344CB8AC3E}">
        <p14:creationId xmlns:p14="http://schemas.microsoft.com/office/powerpoint/2010/main" val="32174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9089-46AC-9A4F-80BF-30B1B867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85159-3CF9-BD4C-BD08-961E8FBE59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7030A0"/>
                </a:solidFill>
              </a:rPr>
              <a:t>topological order </a:t>
            </a:r>
            <a:r>
              <a:rPr lang="en-US" dirty="0"/>
              <a:t>of directed graph G is an ordering of its vertices as 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, such that for every edge (v</a:t>
            </a:r>
            <a:r>
              <a:rPr lang="en-US" baseline="-25000" dirty="0">
                <a:latin typeface="Tw Cen MT" panose="020B0602020104020603" pitchFamily="34" charset="77"/>
                <a:cs typeface="Arial" panose="020B0604020202020204" pitchFamily="34" charset="0"/>
              </a:rPr>
              <a:t>i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/>
              <a:t>), it holds that </a:t>
            </a:r>
            <a:r>
              <a:rPr lang="en-US" dirty="0" err="1">
                <a:latin typeface="Tw Cen MT" panose="020B0602020104020603" pitchFamily="34" charset="77"/>
                <a:cs typeface="Arial" panose="020B0604020202020204" pitchFamily="34" charset="0"/>
              </a:rPr>
              <a:t>i</a:t>
            </a:r>
            <a:r>
              <a:rPr lang="en-US" dirty="0"/>
              <a:t> &lt;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5BA13-DB62-DD4A-899E-651F29C4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294194-4D14-094C-BD6E-721483AFEB0F}"/>
              </a:ext>
            </a:extLst>
          </p:cNvPr>
          <p:cNvSpPr/>
          <p:nvPr/>
        </p:nvSpPr>
        <p:spPr>
          <a:xfrm>
            <a:off x="1366095" y="5181114"/>
            <a:ext cx="1081703" cy="533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2110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5E45FC-A4D3-C942-A69D-60E35C4E5B2B}"/>
              </a:ext>
            </a:extLst>
          </p:cNvPr>
          <p:cNvSpPr/>
          <p:nvPr/>
        </p:nvSpPr>
        <p:spPr>
          <a:xfrm>
            <a:off x="2660394" y="5784935"/>
            <a:ext cx="1081703" cy="533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2800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76BE99-DDFA-AB47-BEEC-AC9B625201B8}"/>
              </a:ext>
            </a:extLst>
          </p:cNvPr>
          <p:cNvSpPr/>
          <p:nvPr/>
        </p:nvSpPr>
        <p:spPr>
          <a:xfrm>
            <a:off x="3954693" y="5363849"/>
            <a:ext cx="1081703" cy="533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3110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60E05-260A-F84E-B136-463D00348FE4}"/>
              </a:ext>
            </a:extLst>
          </p:cNvPr>
          <p:cNvSpPr/>
          <p:nvPr/>
        </p:nvSpPr>
        <p:spPr>
          <a:xfrm>
            <a:off x="5248992" y="4963311"/>
            <a:ext cx="1081703" cy="533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3410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60C774-5872-9E4A-B7D4-F12B024999AB}"/>
              </a:ext>
            </a:extLst>
          </p:cNvPr>
          <p:cNvSpPr/>
          <p:nvPr/>
        </p:nvSpPr>
        <p:spPr>
          <a:xfrm>
            <a:off x="6543291" y="4949456"/>
            <a:ext cx="1081703" cy="533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4410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DD0AC7-7514-D74E-8882-D2D4F3F91E42}"/>
              </a:ext>
            </a:extLst>
          </p:cNvPr>
          <p:cNvSpPr/>
          <p:nvPr/>
        </p:nvSpPr>
        <p:spPr>
          <a:xfrm>
            <a:off x="7837589" y="5482856"/>
            <a:ext cx="1081703" cy="533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4820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F6ABD4-E38A-AF4E-8A3F-B760A0CDEAF2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447798" y="5230011"/>
            <a:ext cx="2801194" cy="21780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DAAF39-393B-4749-9C97-3AE10E729A92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 flipV="1">
            <a:off x="3742097" y="5749556"/>
            <a:ext cx="4095492" cy="3020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6C23F9-C00D-694D-AFFC-0934DFFBD385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 flipV="1">
            <a:off x="5036396" y="5560971"/>
            <a:ext cx="2959605" cy="695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617FEA-AC06-9844-A39D-40687D651498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6330695" y="5216156"/>
            <a:ext cx="212596" cy="138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F3B872-2D16-944A-A03C-B6F9523D7468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 flipV="1">
            <a:off x="2289386" y="5630549"/>
            <a:ext cx="1665307" cy="58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38C7C02-07C8-3143-BE4D-0CAD0CD7BA52}"/>
              </a:ext>
            </a:extLst>
          </p:cNvPr>
          <p:cNvSpPr/>
          <p:nvPr/>
        </p:nvSpPr>
        <p:spPr>
          <a:xfrm>
            <a:off x="71796" y="5418596"/>
            <a:ext cx="1081703" cy="533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1110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AAD096-AC10-3247-8574-0CEED8CCB666}"/>
              </a:ext>
            </a:extLst>
          </p:cNvPr>
          <p:cNvCxnSpPr>
            <a:cxnSpLocks/>
            <a:stCxn id="16" idx="7"/>
            <a:endCxn id="5" idx="2"/>
          </p:cNvCxnSpPr>
          <p:nvPr/>
        </p:nvCxnSpPr>
        <p:spPr>
          <a:xfrm flipV="1">
            <a:off x="995087" y="5447814"/>
            <a:ext cx="371008" cy="4889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D0D09D-D326-9F4B-86A4-1874E8C5096E}"/>
              </a:ext>
            </a:extLst>
          </p:cNvPr>
          <p:cNvCxnSpPr>
            <a:cxnSpLocks/>
            <a:stCxn id="16" idx="5"/>
            <a:endCxn id="6" idx="2"/>
          </p:cNvCxnSpPr>
          <p:nvPr/>
        </p:nvCxnSpPr>
        <p:spPr>
          <a:xfrm>
            <a:off x="995087" y="5873881"/>
            <a:ext cx="1665307" cy="177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E9ACA4B-DA5A-594A-819A-2DFBD6375D82}"/>
              </a:ext>
            </a:extLst>
          </p:cNvPr>
          <p:cNvSpPr txBox="1"/>
          <p:nvPr/>
        </p:nvSpPr>
        <p:spPr>
          <a:xfrm>
            <a:off x="686903" y="3907596"/>
            <a:ext cx="7771297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Intuition:</a:t>
            </a:r>
            <a:r>
              <a:rPr lang="en-US" dirty="0"/>
              <a:t>  line up the vertices with all edges pointing left to right.</a:t>
            </a:r>
          </a:p>
        </p:txBody>
      </p:sp>
    </p:spTree>
    <p:extLst>
      <p:ext uri="{BB962C8B-B14F-4D97-AF65-F5344CB8AC3E}">
        <p14:creationId xmlns:p14="http://schemas.microsoft.com/office/powerpoint/2010/main" val="11072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4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1905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10340</TotalTime>
  <Pages>0</Pages>
  <Words>1785</Words>
  <Characters>0</Characters>
  <Application>Microsoft Macintosh PowerPoint</Application>
  <PresentationFormat>On-screen Show (4:3)</PresentationFormat>
  <Lines>0</Lines>
  <Paragraphs>366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HGPｺﾞｼｯｸE</vt:lpstr>
      <vt:lpstr>ヒラギノ明朝 ProN W3</vt:lpstr>
      <vt:lpstr>ヒラギノ角ゴ ProN W3</vt:lpstr>
      <vt:lpstr>American Typewriter</vt:lpstr>
      <vt:lpstr>Arial</vt:lpstr>
      <vt:lpstr>Calibri</vt:lpstr>
      <vt:lpstr>Times New Roman</vt:lpstr>
      <vt:lpstr>Tw Cen MT</vt:lpstr>
      <vt:lpstr>Wingdings</vt:lpstr>
      <vt:lpstr>Wingdings 2</vt:lpstr>
      <vt:lpstr>Median</vt:lpstr>
      <vt:lpstr>Graph Algorithms</vt:lpstr>
      <vt:lpstr>JavaHyperText Topics</vt:lpstr>
      <vt:lpstr>Announcements</vt:lpstr>
      <vt:lpstr>Announcements</vt:lpstr>
      <vt:lpstr>Neural Network</vt:lpstr>
      <vt:lpstr>Neural Network</vt:lpstr>
      <vt:lpstr>Sorting</vt:lpstr>
      <vt:lpstr>CS core course prerequisites</vt:lpstr>
      <vt:lpstr>Topological order</vt:lpstr>
      <vt:lpstr>Cycles</vt:lpstr>
      <vt:lpstr>Is this graph a DAG?</vt:lpstr>
      <vt:lpstr>Algorithm: topological sort</vt:lpstr>
      <vt:lpstr>Graph Coloring</vt:lpstr>
      <vt:lpstr>Map coloring</vt:lpstr>
      <vt:lpstr>Graph coloring</vt:lpstr>
      <vt:lpstr>Uses of graph coloring</vt:lpstr>
      <vt:lpstr>How to color a graph</vt:lpstr>
      <vt:lpstr>How to color a graph</vt:lpstr>
      <vt:lpstr>Analysis</vt:lpstr>
      <vt:lpstr>Analysis</vt:lpstr>
      <vt:lpstr>Analysis</vt:lpstr>
      <vt:lpstr>Bipartite graphs</vt:lpstr>
      <vt:lpstr>Four Color Theorem</vt:lpstr>
      <vt:lpstr>Four Color Theorem</vt:lpstr>
      <vt:lpstr>Four Color Theorem</vt:lpstr>
      <vt:lpstr>Planar Graphs</vt:lpstr>
      <vt:lpstr>Planarity</vt:lpstr>
      <vt:lpstr>Planarity</vt:lpstr>
      <vt:lpstr>Planarity</vt:lpstr>
      <vt:lpstr>Detecting Planarity</vt:lpstr>
      <vt:lpstr>John Hopcroft &amp; Robert Tarjan</vt:lpstr>
      <vt:lpstr>David Gries &amp; Jinyun Xue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clarksmr@gmail.com</cp:lastModifiedBy>
  <cp:revision>360</cp:revision>
  <cp:lastPrinted>2019-03-28T02:19:53Z</cp:lastPrinted>
  <dcterms:modified xsi:type="dcterms:W3CDTF">2019-03-28T15:04:22Z</dcterms:modified>
</cp:coreProperties>
</file>