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" strictFirstAndLastChars="0" saveSubsetFonts="1" autoCompressPictures="0">
  <p:sldMasterIdLst>
    <p:sldMasterId id="2147483648" r:id="rId1"/>
    <p:sldMasterId id="2147483649" r:id="rId2"/>
  </p:sldMasterIdLst>
  <p:notesMasterIdLst>
    <p:notesMasterId r:id="rId31"/>
  </p:notesMasterIdLst>
  <p:handoutMasterIdLst>
    <p:handoutMasterId r:id="rId32"/>
  </p:handoutMasterIdLst>
  <p:sldIdLst>
    <p:sldId id="306" r:id="rId3"/>
    <p:sldId id="285" r:id="rId4"/>
    <p:sldId id="272" r:id="rId5"/>
    <p:sldId id="327" r:id="rId6"/>
    <p:sldId id="325" r:id="rId7"/>
    <p:sldId id="261" r:id="rId8"/>
    <p:sldId id="275" r:id="rId9"/>
    <p:sldId id="296" r:id="rId10"/>
    <p:sldId id="298" r:id="rId11"/>
    <p:sldId id="326" r:id="rId12"/>
    <p:sldId id="322" r:id="rId13"/>
    <p:sldId id="265" r:id="rId14"/>
    <p:sldId id="320" r:id="rId15"/>
    <p:sldId id="266" r:id="rId16"/>
    <p:sldId id="323" r:id="rId17"/>
    <p:sldId id="267" r:id="rId18"/>
    <p:sldId id="268" r:id="rId19"/>
    <p:sldId id="282" r:id="rId20"/>
    <p:sldId id="276" r:id="rId21"/>
    <p:sldId id="277" r:id="rId22"/>
    <p:sldId id="274" r:id="rId23"/>
    <p:sldId id="269" r:id="rId24"/>
    <p:sldId id="262" r:id="rId25"/>
    <p:sldId id="270" r:id="rId26"/>
    <p:sldId id="278" r:id="rId27"/>
    <p:sldId id="280" r:id="rId28"/>
    <p:sldId id="305" r:id="rId29"/>
    <p:sldId id="281" r:id="rId30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panose="020B0502020104020203" pitchFamily="34" charset="-79"/>
        <a:ea typeface="ＭＳ Ｐゴシック" panose="020B0600070205080204" pitchFamily="34" charset="-128"/>
        <a:cs typeface="+mn-cs"/>
        <a:sym typeface="Gill Sans" panose="020B0502020104020203" pitchFamily="34" charset="-79"/>
      </a:defRPr>
    </a:lvl1pPr>
    <a:lvl2pPr marL="4572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panose="020B0502020104020203" pitchFamily="34" charset="-79"/>
        <a:ea typeface="ＭＳ Ｐゴシック" panose="020B0600070205080204" pitchFamily="34" charset="-128"/>
        <a:cs typeface="+mn-cs"/>
        <a:sym typeface="Gill Sans" panose="020B0502020104020203" pitchFamily="34" charset="-79"/>
      </a:defRPr>
    </a:lvl2pPr>
    <a:lvl3pPr marL="9144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panose="020B0502020104020203" pitchFamily="34" charset="-79"/>
        <a:ea typeface="ＭＳ Ｐゴシック" panose="020B0600070205080204" pitchFamily="34" charset="-128"/>
        <a:cs typeface="+mn-cs"/>
        <a:sym typeface="Gill Sans" panose="020B0502020104020203" pitchFamily="34" charset="-79"/>
      </a:defRPr>
    </a:lvl3pPr>
    <a:lvl4pPr marL="13716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panose="020B0502020104020203" pitchFamily="34" charset="-79"/>
        <a:ea typeface="ＭＳ Ｐゴシック" panose="020B0600070205080204" pitchFamily="34" charset="-128"/>
        <a:cs typeface="+mn-cs"/>
        <a:sym typeface="Gill Sans" panose="020B0502020104020203" pitchFamily="34" charset="-79"/>
      </a:defRPr>
    </a:lvl4pPr>
    <a:lvl5pPr marL="18288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panose="020B0502020104020203" pitchFamily="34" charset="-79"/>
        <a:ea typeface="ＭＳ Ｐゴシック" panose="020B0600070205080204" pitchFamily="34" charset="-128"/>
        <a:cs typeface="+mn-cs"/>
        <a:sym typeface="Gill Sans" panose="020B0502020104020203" pitchFamily="34" charset="-79"/>
      </a:defRPr>
    </a:lvl5pPr>
    <a:lvl6pPr marL="2286000" algn="l" defTabSz="914400" rtl="0" eaLnBrk="1" latinLnBrk="0" hangingPunct="1">
      <a:defRPr sz="3200" kern="1200">
        <a:solidFill>
          <a:srgbClr val="000000"/>
        </a:solidFill>
        <a:latin typeface="Gill Sans" panose="020B0502020104020203" pitchFamily="34" charset="-79"/>
        <a:ea typeface="ＭＳ Ｐゴシック" panose="020B0600070205080204" pitchFamily="34" charset="-128"/>
        <a:cs typeface="+mn-cs"/>
        <a:sym typeface="Gill Sans" panose="020B0502020104020203" pitchFamily="34" charset="-79"/>
      </a:defRPr>
    </a:lvl6pPr>
    <a:lvl7pPr marL="2743200" algn="l" defTabSz="914400" rtl="0" eaLnBrk="1" latinLnBrk="0" hangingPunct="1">
      <a:defRPr sz="3200" kern="1200">
        <a:solidFill>
          <a:srgbClr val="000000"/>
        </a:solidFill>
        <a:latin typeface="Gill Sans" panose="020B0502020104020203" pitchFamily="34" charset="-79"/>
        <a:ea typeface="ＭＳ Ｐゴシック" panose="020B0600070205080204" pitchFamily="34" charset="-128"/>
        <a:cs typeface="+mn-cs"/>
        <a:sym typeface="Gill Sans" panose="020B0502020104020203" pitchFamily="34" charset="-79"/>
      </a:defRPr>
    </a:lvl7pPr>
    <a:lvl8pPr marL="3200400" algn="l" defTabSz="914400" rtl="0" eaLnBrk="1" latinLnBrk="0" hangingPunct="1">
      <a:defRPr sz="3200" kern="1200">
        <a:solidFill>
          <a:srgbClr val="000000"/>
        </a:solidFill>
        <a:latin typeface="Gill Sans" panose="020B0502020104020203" pitchFamily="34" charset="-79"/>
        <a:ea typeface="ＭＳ Ｐゴシック" panose="020B0600070205080204" pitchFamily="34" charset="-128"/>
        <a:cs typeface="+mn-cs"/>
        <a:sym typeface="Gill Sans" panose="020B0502020104020203" pitchFamily="34" charset="-79"/>
      </a:defRPr>
    </a:lvl8pPr>
    <a:lvl9pPr marL="3657600" algn="l" defTabSz="914400" rtl="0" eaLnBrk="1" latinLnBrk="0" hangingPunct="1">
      <a:defRPr sz="3200" kern="1200">
        <a:solidFill>
          <a:srgbClr val="000000"/>
        </a:solidFill>
        <a:latin typeface="Gill Sans" panose="020B0502020104020203" pitchFamily="34" charset="-79"/>
        <a:ea typeface="ＭＳ Ｐゴシック" panose="020B0600070205080204" pitchFamily="34" charset="-128"/>
        <a:cs typeface="+mn-cs"/>
        <a:sym typeface="Gill Sans" panose="020B0502020104020203" pitchFamily="34" charset="-79"/>
      </a:defRPr>
    </a:lvl9pPr>
  </p:defaultTextStyle>
  <p:extLst>
    <p:ext uri="{EFAFB233-063F-42B5-8137-9DF3F51BA10A}">
      <p15:sldGuideLst xmlns:p15="http://schemas.microsoft.com/office/powerpoint/2012/main">
        <p15:guide id="1" orient="horz" pos="5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285"/>
    <p:restoredTop sz="93692"/>
  </p:normalViewPr>
  <p:slideViewPr>
    <p:cSldViewPr showGuides="1">
      <p:cViewPr varScale="1">
        <p:scale>
          <a:sx n="141" d="100"/>
          <a:sy n="141" d="100"/>
        </p:scale>
        <p:origin x="1256" y="168"/>
      </p:cViewPr>
      <p:guideLst>
        <p:guide orient="horz" pos="528"/>
        <p:guide pos="23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8B2892C2-4D0C-274B-BF73-714B3E3A1104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2D026E66-ECCF-5041-A960-61112DD2F9E8}"/>
              </a:ext>
            </a:extLst>
          </p:cNvPr>
          <p:cNvSpPr>
            <a:spLocks noGrp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9E11C4A2-5ABE-8141-913D-1B23EF6F024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927832DA-0A9C-4348-AB91-AB79F1C25E0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3527BA-59D3-0642-9F55-B38302F8422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CFE13758-41A7-C04B-9903-04F0C433EAFD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DA03D4F8-D34F-8541-95E3-CDB50A80E208}"/>
              </a:ext>
            </a:extLst>
          </p:cNvPr>
          <p:cNvSpPr>
            <a:spLocks noGrp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705FF3FD-67EA-7F47-B3ED-FE654CCE4C6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>
            <a:extLst>
              <a:ext uri="{FF2B5EF4-FFF2-40B4-BE49-F238E27FC236}">
                <a16:creationId xmlns:a16="http://schemas.microsoft.com/office/drawing/2014/main" id="{B93F0055-824B-B049-8A1B-02D0F38EB1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8134" name="Rectangle 6">
            <a:extLst>
              <a:ext uri="{FF2B5EF4-FFF2-40B4-BE49-F238E27FC236}">
                <a16:creationId xmlns:a16="http://schemas.microsoft.com/office/drawing/2014/main" id="{C954A857-15B2-AA41-B0A5-B8CE8398C19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>
            <a:extLst>
              <a:ext uri="{FF2B5EF4-FFF2-40B4-BE49-F238E27FC236}">
                <a16:creationId xmlns:a16="http://schemas.microsoft.com/office/drawing/2014/main" id="{C15361A7-D443-A34F-8A08-2D104C063B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E5C763-C6D5-3642-ADD4-5AEEBF632CE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>
            <a:extLst>
              <a:ext uri="{FF2B5EF4-FFF2-40B4-BE49-F238E27FC236}">
                <a16:creationId xmlns:a16="http://schemas.microsoft.com/office/drawing/2014/main" id="{2616D0ED-C864-EF4D-8224-2DFC1C3F1E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5F5E7627-1039-B949-9DAF-E5A6C5ECC296}" type="slidenum">
              <a:rPr lang="en-US" altLang="en-US" sz="1200"/>
              <a:pPr eaLnBrk="1" hangingPunct="1"/>
              <a:t>2</a:t>
            </a:fld>
            <a:endParaRPr lang="en-US" altLang="en-US" sz="1200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F1653347-FCA8-6346-85AC-15A45753D9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66BF214E-FC5B-9B47-8C20-0AC7F86BF4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>
            <a:extLst>
              <a:ext uri="{FF2B5EF4-FFF2-40B4-BE49-F238E27FC236}">
                <a16:creationId xmlns:a16="http://schemas.microsoft.com/office/drawing/2014/main" id="{5EB31ED9-3C91-0A4F-9ECF-281603A7AB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3C77804D-5E53-004E-A50B-1B06F99545F8}" type="slidenum">
              <a:rPr lang="en-US" altLang="en-US" sz="1200"/>
              <a:pPr eaLnBrk="1" hangingPunct="1"/>
              <a:t>11</a:t>
            </a:fld>
            <a:endParaRPr lang="en-US" altLang="en-US" sz="1200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9A7BFBAC-9891-7C42-8361-EBAE281720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88FA6EC-2EB2-F944-8DE5-12AB44FC2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49354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>
            <a:extLst>
              <a:ext uri="{FF2B5EF4-FFF2-40B4-BE49-F238E27FC236}">
                <a16:creationId xmlns:a16="http://schemas.microsoft.com/office/drawing/2014/main" id="{5FCEB92F-A018-9448-926F-1D4E31A41E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755FF542-8CC5-AB4E-B4AC-B26B52D3D285}" type="slidenum">
              <a:rPr lang="en-US" altLang="en-US" sz="1200"/>
              <a:pPr eaLnBrk="1" hangingPunct="1"/>
              <a:t>12</a:t>
            </a:fld>
            <a:endParaRPr lang="en-US" altLang="en-US" sz="1200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211B3E2A-7E5D-8B4B-8F99-C6C6E156C1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411C1078-9C48-8A40-A79B-C1894D0E3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>
            <a:extLst>
              <a:ext uri="{FF2B5EF4-FFF2-40B4-BE49-F238E27FC236}">
                <a16:creationId xmlns:a16="http://schemas.microsoft.com/office/drawing/2014/main" id="{5FCEB92F-A018-9448-926F-1D4E31A41E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755FF542-8CC5-AB4E-B4AC-B26B52D3D285}" type="slidenum">
              <a:rPr lang="en-US" altLang="en-US" sz="1200"/>
              <a:pPr eaLnBrk="1" hangingPunct="1"/>
              <a:t>13</a:t>
            </a:fld>
            <a:endParaRPr lang="en-US" altLang="en-US" sz="1200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211B3E2A-7E5D-8B4B-8F99-C6C6E156C1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411C1078-9C48-8A40-A79B-C1894D0E3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379274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>
            <a:extLst>
              <a:ext uri="{FF2B5EF4-FFF2-40B4-BE49-F238E27FC236}">
                <a16:creationId xmlns:a16="http://schemas.microsoft.com/office/drawing/2014/main" id="{E7C84E0B-7348-BA41-BFD7-68FA3F5D31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C9052BCA-BAE6-3045-AE46-DF836147ED97}" type="slidenum">
              <a:rPr lang="en-US" altLang="en-US" sz="1200"/>
              <a:pPr eaLnBrk="1" hangingPunct="1"/>
              <a:t>14</a:t>
            </a:fld>
            <a:endParaRPr lang="en-US" altLang="en-US" sz="1200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24DC4D5A-5FD3-1445-909C-8D8CD27D8D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BE4E1C42-219A-624F-BDD6-F0F17B464C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>
            <a:extLst>
              <a:ext uri="{FF2B5EF4-FFF2-40B4-BE49-F238E27FC236}">
                <a16:creationId xmlns:a16="http://schemas.microsoft.com/office/drawing/2014/main" id="{576C72D0-4281-BC47-9EE3-2E61BE11BA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B7981BF0-B2AC-8844-9115-2577F9E566C3}" type="slidenum">
              <a:rPr lang="en-US" altLang="en-US" sz="1200"/>
              <a:pPr eaLnBrk="1" hangingPunct="1"/>
              <a:t>16</a:t>
            </a:fld>
            <a:endParaRPr lang="en-US" altLang="en-US" sz="1200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B1930209-7070-2D4D-8E80-15FD4C4A647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A1633882-811D-E347-96C2-A68F80A2A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>
            <a:extLst>
              <a:ext uri="{FF2B5EF4-FFF2-40B4-BE49-F238E27FC236}">
                <a16:creationId xmlns:a16="http://schemas.microsoft.com/office/drawing/2014/main" id="{8BE05570-3C2E-2649-91B6-66FFB85C24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657E9C40-487F-0141-8716-F02A1497F69A}" type="slidenum">
              <a:rPr lang="en-US" altLang="en-US" sz="1200"/>
              <a:pPr eaLnBrk="1" hangingPunct="1"/>
              <a:t>17</a:t>
            </a:fld>
            <a:endParaRPr lang="en-US" altLang="en-US" sz="1200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C76364D5-0B63-C243-BB30-89698CDAC5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0B18CFA4-6C43-B846-9150-09B55C997F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>
            <a:extLst>
              <a:ext uri="{FF2B5EF4-FFF2-40B4-BE49-F238E27FC236}">
                <a16:creationId xmlns:a16="http://schemas.microsoft.com/office/drawing/2014/main" id="{4D71155B-6298-3845-ADA2-4488479A98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D0D3E069-6884-8E41-8F7E-D7485863620B}" type="slidenum">
              <a:rPr lang="en-US" altLang="en-US" sz="1200"/>
              <a:pPr eaLnBrk="1" hangingPunct="1"/>
              <a:t>18</a:t>
            </a:fld>
            <a:endParaRPr lang="en-US" altLang="en-US" sz="1200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FF9ADAE8-3B2F-E641-B5DC-E74E26DAEC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C692AA23-8ECF-3B4D-A7F9-440BAA936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>
            <a:extLst>
              <a:ext uri="{FF2B5EF4-FFF2-40B4-BE49-F238E27FC236}">
                <a16:creationId xmlns:a16="http://schemas.microsoft.com/office/drawing/2014/main" id="{FE5F84C3-6475-AD47-B75F-EF1F4670C0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BC84E276-CCA6-5F49-B311-156D62F0C024}" type="slidenum">
              <a:rPr lang="en-US" altLang="en-US" sz="1200"/>
              <a:pPr eaLnBrk="1" hangingPunct="1"/>
              <a:t>19</a:t>
            </a:fld>
            <a:endParaRPr lang="en-US" altLang="en-US" sz="1200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585889B7-BB8C-6240-B2C3-384289DD17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3970582E-0B73-FD4C-BBE0-BAB9509A13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>
            <a:extLst>
              <a:ext uri="{FF2B5EF4-FFF2-40B4-BE49-F238E27FC236}">
                <a16:creationId xmlns:a16="http://schemas.microsoft.com/office/drawing/2014/main" id="{67BB6BF2-1F75-E845-8083-F6AECFD6F9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4D52D8E4-F724-DC43-88CA-C873BC6AF12B}" type="slidenum">
              <a:rPr lang="en-US" altLang="en-US" sz="1200"/>
              <a:pPr eaLnBrk="1" hangingPunct="1"/>
              <a:t>20</a:t>
            </a:fld>
            <a:endParaRPr lang="en-US" altLang="en-US" sz="1200"/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AB8E979E-4205-9A48-A9AC-DEE0DCCBD7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8201F104-2C79-3E43-8F98-DF9AC5ACBE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7">
            <a:extLst>
              <a:ext uri="{FF2B5EF4-FFF2-40B4-BE49-F238E27FC236}">
                <a16:creationId xmlns:a16="http://schemas.microsoft.com/office/drawing/2014/main" id="{82835D61-4FE9-BA41-954A-DA9E43F38F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0067FA75-2F67-C04B-9512-C4B9D59A9BE7}" type="slidenum">
              <a:rPr lang="en-US" altLang="en-US" sz="1200"/>
              <a:pPr eaLnBrk="1" hangingPunct="1"/>
              <a:t>22</a:t>
            </a:fld>
            <a:endParaRPr lang="en-US" altLang="en-US" sz="1200"/>
          </a:p>
        </p:txBody>
      </p:sp>
      <p:sp>
        <p:nvSpPr>
          <p:cNvPr id="61442" name="Rectangle 2">
            <a:extLst>
              <a:ext uri="{FF2B5EF4-FFF2-40B4-BE49-F238E27FC236}">
                <a16:creationId xmlns:a16="http://schemas.microsoft.com/office/drawing/2014/main" id="{E304E0AE-D200-CE48-B542-91CF74219B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F4B3D064-BCC9-E54F-AF06-3CA2CE3568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>
            <a:extLst>
              <a:ext uri="{FF2B5EF4-FFF2-40B4-BE49-F238E27FC236}">
                <a16:creationId xmlns:a16="http://schemas.microsoft.com/office/drawing/2014/main" id="{5EB31ED9-3C91-0A4F-9ECF-281603A7AB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3C77804D-5E53-004E-A50B-1B06F99545F8}" type="slidenum">
              <a:rPr lang="en-US" altLang="en-US" sz="1200"/>
              <a:pPr eaLnBrk="1" hangingPunct="1"/>
              <a:t>3</a:t>
            </a:fld>
            <a:endParaRPr lang="en-US" altLang="en-US" sz="1200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9A7BFBAC-9891-7C42-8361-EBAE281720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88FA6EC-2EB2-F944-8DE5-12AB44FC2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>
            <a:extLst>
              <a:ext uri="{FF2B5EF4-FFF2-40B4-BE49-F238E27FC236}">
                <a16:creationId xmlns:a16="http://schemas.microsoft.com/office/drawing/2014/main" id="{94117869-E3E9-AE46-9FC7-0511C294C1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FD6158AA-5019-DA43-A9CB-579C0E09E4C4}" type="slidenum">
              <a:rPr lang="en-US" altLang="en-US" sz="1200"/>
              <a:pPr eaLnBrk="1" hangingPunct="1"/>
              <a:t>23</a:t>
            </a:fld>
            <a:endParaRPr lang="en-US" altLang="en-US" sz="1200"/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5C9038BE-2E5E-9943-9852-1634C7F65F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73889B83-80E0-EB4C-AE47-77BE3895A3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7">
            <a:extLst>
              <a:ext uri="{FF2B5EF4-FFF2-40B4-BE49-F238E27FC236}">
                <a16:creationId xmlns:a16="http://schemas.microsoft.com/office/drawing/2014/main" id="{00F16867-B760-094C-8862-5C33B0F875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E86B2DBF-0242-D946-BA76-91FD8F0C01B4}" type="slidenum">
              <a:rPr lang="en-US" altLang="en-US" sz="1200"/>
              <a:pPr eaLnBrk="1" hangingPunct="1"/>
              <a:t>24</a:t>
            </a:fld>
            <a:endParaRPr lang="en-US" altLang="en-US" sz="1200"/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id="{C47AED1B-85C2-2948-B4B1-E5D10DC50A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EE3F729E-BE4A-D54B-AF4A-3687DBB199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>
            <a:extLst>
              <a:ext uri="{FF2B5EF4-FFF2-40B4-BE49-F238E27FC236}">
                <a16:creationId xmlns:a16="http://schemas.microsoft.com/office/drawing/2014/main" id="{5EB31ED9-3C91-0A4F-9ECF-281603A7AB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3C77804D-5E53-004E-A50B-1B06F99545F8}" type="slidenum">
              <a:rPr lang="en-US" altLang="en-US" sz="1200"/>
              <a:pPr eaLnBrk="1" hangingPunct="1"/>
              <a:t>4</a:t>
            </a:fld>
            <a:endParaRPr lang="en-US" altLang="en-US" sz="1200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9A7BFBAC-9891-7C42-8361-EBAE281720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88FA6EC-2EB2-F944-8DE5-12AB44FC2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8865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>
            <a:extLst>
              <a:ext uri="{FF2B5EF4-FFF2-40B4-BE49-F238E27FC236}">
                <a16:creationId xmlns:a16="http://schemas.microsoft.com/office/drawing/2014/main" id="{5EB31ED9-3C91-0A4F-9ECF-281603A7AB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3C77804D-5E53-004E-A50B-1B06F99545F8}" type="slidenum">
              <a:rPr lang="en-US" altLang="en-US" sz="1200"/>
              <a:pPr eaLnBrk="1" hangingPunct="1"/>
              <a:t>5</a:t>
            </a:fld>
            <a:endParaRPr lang="en-US" altLang="en-US" sz="1200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9A7BFBAC-9891-7C42-8361-EBAE281720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88FA6EC-2EB2-F944-8DE5-12AB44FC2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26876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>
            <a:extLst>
              <a:ext uri="{FF2B5EF4-FFF2-40B4-BE49-F238E27FC236}">
                <a16:creationId xmlns:a16="http://schemas.microsoft.com/office/drawing/2014/main" id="{9D8A42B1-486C-A043-ADBF-54F2A0ED75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9E7FDD7D-E63F-6446-B41F-4C75B8926A6B}" type="slidenum">
              <a:rPr lang="en-US" altLang="en-US" sz="1200"/>
              <a:pPr eaLnBrk="1" hangingPunct="1"/>
              <a:t>6</a:t>
            </a:fld>
            <a:endParaRPr lang="en-US" altLang="en-US" sz="1200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94F0C151-6A13-1644-853E-94A0651CF9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D07C36C0-D58C-A047-B911-58C4A9B7C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>
            <a:extLst>
              <a:ext uri="{FF2B5EF4-FFF2-40B4-BE49-F238E27FC236}">
                <a16:creationId xmlns:a16="http://schemas.microsoft.com/office/drawing/2014/main" id="{CEA1CEF3-BCDB-5742-B161-4F8DD2A21D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384AA07E-D895-F943-B355-2ACE66064EA2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39EA01A2-606C-AA4E-91C1-A1EFF4A335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F6C6B95E-C5D0-BF4A-8864-3675EE79D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>
            <a:extLst>
              <a:ext uri="{FF2B5EF4-FFF2-40B4-BE49-F238E27FC236}">
                <a16:creationId xmlns:a16="http://schemas.microsoft.com/office/drawing/2014/main" id="{20B211B9-2CF5-3840-ADCF-C8A7D89BEA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E24642DD-0151-4E46-A1DD-7C75A21D8305}" type="slidenum">
              <a:rPr lang="en-US" altLang="en-US" sz="1200"/>
              <a:pPr eaLnBrk="1" hangingPunct="1"/>
              <a:t>8</a:t>
            </a:fld>
            <a:endParaRPr lang="en-US" altLang="en-US" sz="1200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BE1B3FB7-5791-1245-8556-85EFA4967A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42D270B2-E837-A64C-8DF7-E08214001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>
            <a:extLst>
              <a:ext uri="{FF2B5EF4-FFF2-40B4-BE49-F238E27FC236}">
                <a16:creationId xmlns:a16="http://schemas.microsoft.com/office/drawing/2014/main" id="{E56D9372-DB9D-A74A-ACE9-54E253419D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0F93C6F9-0816-A34C-99DB-11C3530544E4}" type="slidenum">
              <a:rPr lang="en-US" altLang="en-US" sz="1200"/>
              <a:pPr eaLnBrk="1" hangingPunct="1"/>
              <a:t>9</a:t>
            </a:fld>
            <a:endParaRPr lang="en-US" altLang="en-US" sz="1200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924F362D-A5BB-404E-B035-660FD1B50D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299D5EB8-B8E7-DD41-A48B-D4D1897EE5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>
            <a:extLst>
              <a:ext uri="{FF2B5EF4-FFF2-40B4-BE49-F238E27FC236}">
                <a16:creationId xmlns:a16="http://schemas.microsoft.com/office/drawing/2014/main" id="{E56D9372-DB9D-A74A-ACE9-54E253419D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0F93C6F9-0816-A34C-99DB-11C3530544E4}" type="slidenum">
              <a:rPr lang="en-US" altLang="en-US" sz="1200"/>
              <a:pPr eaLnBrk="1" hangingPunct="1"/>
              <a:t>10</a:t>
            </a:fld>
            <a:endParaRPr lang="en-US" altLang="en-US" sz="1200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924F362D-A5BB-404E-B035-660FD1B50D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299D5EB8-B8E7-DD41-A48B-D4D1897EE5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Gill Sans" panose="020B0502020104020203" pitchFamily="34" charset="-79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3270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9CEBE0B4-6009-A94F-8106-C087529D7D51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7E6857-66C6-DA47-BC5F-BD7F87FD03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959282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3AB3F209-4E9C-154E-B62A-6261A07FE5F6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27146A-BD9D-1F4B-8752-50E9A9F556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162635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13500" y="1155700"/>
            <a:ext cx="1839913" cy="31765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0588" y="1155700"/>
            <a:ext cx="5370512" cy="31765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90DCEF94-E438-7543-BC29-0261D82C1D8F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ED0F18-1DE4-2148-AF5B-636CE6D986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809860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A26CABCF-DE3E-A440-B971-DC64EED0DB7F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F868AC-A8B5-F445-923C-4FAB1E4891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638146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141F2019-6DCA-B94A-B745-93780665D79C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248FFD-3E9E-4346-B33C-21CE17471B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3797188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C8602EE5-FCE2-CB40-82B2-DB92C889E061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36BFBC-A25E-5045-BDF6-3D39C9AFAC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0299464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0588" y="1943100"/>
            <a:ext cx="3605212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43100"/>
            <a:ext cx="3605213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F7B6D24A-94AA-A34F-A0C1-B4CF59B61EBE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763CF7-7438-954D-826A-B4E89DA753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536770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A79FCE9A-9A34-DB46-8584-FE84C92E8463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71AF32-4E15-D24B-AC20-4D7B762E13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5062959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47F53D4F-DCAC-AE41-9C3B-688103DF84D3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6C88BC-737D-0D44-A7DF-5A414E1827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1208261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3D67D02B-C729-5541-B3C3-F1B7FC1483FB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6E6A3D-D4FC-3941-AA9D-7B3B662275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7767325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3D26565A-4077-F04E-982E-358880FABBE3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D76092-5394-7C49-ADD3-798BCF13E7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2866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2F9808BB-4F1E-1C44-88EA-0E39A684B8D6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A007DD-2C22-8F42-8C4B-345A2FD60F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5718265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60BBA681-0B09-404E-A463-DEE2EEC8A14E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C1E241-C267-2B4E-9569-0F04299ECB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8282849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F15BED06-EB9A-6B42-8E67-A58F1DB3E42A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AEE2AB-12B6-DD45-AD12-1A7C446BED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457174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13500" y="184150"/>
            <a:ext cx="1839913" cy="57816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0588" y="184150"/>
            <a:ext cx="5370512" cy="5781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6878C874-DA12-E942-A056-49E123F51C8F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1039E2-07E3-0F4B-8820-0E33935720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45711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A6BA2462-A5DC-9C43-A6D1-9B72DBC32D2F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751962-95A5-AD41-8945-BABC104AD8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62602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0588" y="3532188"/>
            <a:ext cx="3605212" cy="800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532188"/>
            <a:ext cx="3605213" cy="800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E92D81B7-180B-A446-961A-E5104FFF1F2E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C943DC-0F48-D54B-A527-774FD45115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282251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C508BE09-9489-BD45-82F0-FEA8D9104B45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52D9BE-F6B1-E945-AADD-4948E8C4EF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963459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75FC0B1E-5796-6B45-93DA-50960A991A07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92592A-0C84-914B-BE4F-DB2F1056B6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054248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12904539-30AE-2140-880F-DF9C6C0D65BA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107323-CB67-714E-9261-8F18198C01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654828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DBFA42DC-5AEF-5740-AEE2-41BE7576BE96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C787A3-772B-4345-8196-C7D4ED0CEA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444107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0E10D889-980F-1E4B-8E1A-7513F0575C3B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F2E023-CDCD-5844-846E-58286B6C88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160893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5D5C0C4E-E7F4-114D-AE7B-2440D34FF3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90588" y="1155700"/>
            <a:ext cx="7362825" cy="231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37160" tIns="0" rIns="164592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title style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D18ACAE3-3D88-8A42-AA23-5C231FA1AD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90588" y="3532188"/>
            <a:ext cx="73628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0" rIns="4572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text styles</a:t>
            </a:r>
          </a:p>
          <a:p>
            <a:pPr lvl="1"/>
            <a:r>
              <a:rPr lang="en-US" altLang="en-US">
                <a:sym typeface="Gill Sans" panose="020B0502020104020203" pitchFamily="34" charset="-79"/>
              </a:rPr>
              <a:t>Second level</a:t>
            </a:r>
          </a:p>
          <a:p>
            <a:pPr lvl="2"/>
            <a:r>
              <a:rPr lang="en-US" altLang="en-US">
                <a:sym typeface="Gill Sans" panose="020B0502020104020203" pitchFamily="34" charset="-79"/>
              </a:rPr>
              <a:t>Third level</a:t>
            </a:r>
          </a:p>
          <a:p>
            <a:pPr lvl="3"/>
            <a:r>
              <a:rPr lang="en-US" altLang="en-US">
                <a:sym typeface="Gill Sans" panose="020B0502020104020203" pitchFamily="34" charset="-79"/>
              </a:rPr>
              <a:t>Fourth level</a:t>
            </a:r>
          </a:p>
          <a:p>
            <a:pPr lvl="4"/>
            <a:r>
              <a:rPr lang="en-US" altLang="en-US">
                <a:sym typeface="Gill Sans" panose="020B0502020104020203" pitchFamily="34" charset="-79"/>
              </a:rPr>
              <a:t>Fifth level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6AF2D64B-AC6B-2D4F-BCDE-56ADB372A35B}"/>
              </a:ext>
            </a:extLst>
          </p:cNvPr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4446588" y="6527800"/>
            <a:ext cx="239712" cy="250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14013032-555C-ED4B-AC31-06A99466A80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/>
  <p:hf hdr="0" ftr="0" dt="0"/>
  <p:txStyles>
    <p:titleStyle>
      <a:lvl1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+mj-lt"/>
          <a:ea typeface="ＭＳ Ｐゴシック" charset="0"/>
          <a:cs typeface="+mj-cs"/>
          <a:sym typeface="Gill Sans" panose="020B0502020104020203" pitchFamily="34" charset="-79"/>
        </a:defRPr>
      </a:lvl1pPr>
      <a:lvl2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ＭＳ Ｐゴシック" charset="0"/>
          <a:cs typeface="Gill Sans" charset="0"/>
          <a:sym typeface="Gill Sans" panose="020B0502020104020203" pitchFamily="34" charset="-79"/>
        </a:defRPr>
      </a:lvl2pPr>
      <a:lvl3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ＭＳ Ｐゴシック" charset="0"/>
          <a:cs typeface="Gill Sans" charset="0"/>
          <a:sym typeface="Gill Sans" panose="020B0502020104020203" pitchFamily="34" charset="-79"/>
        </a:defRPr>
      </a:lvl3pPr>
      <a:lvl4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ＭＳ Ｐゴシック" charset="0"/>
          <a:cs typeface="Gill Sans" charset="0"/>
          <a:sym typeface="Gill Sans" panose="020B0502020104020203" pitchFamily="34" charset="-79"/>
        </a:defRPr>
      </a:lvl4pPr>
      <a:lvl5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ＭＳ Ｐゴシック" charset="0"/>
          <a:cs typeface="Gill Sans" charset="0"/>
          <a:sym typeface="Gill Sans" panose="020B0502020104020203" pitchFamily="34" charset="-79"/>
        </a:defRPr>
      </a:lvl5pPr>
      <a:lvl6pPr marL="4826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Gill Sans" charset="0"/>
          <a:cs typeface="Gill Sans" charset="0"/>
          <a:sym typeface="Gill Sans" charset="0"/>
        </a:defRPr>
      </a:lvl6pPr>
      <a:lvl7pPr marL="9398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Gill Sans" charset="0"/>
          <a:cs typeface="Gill Sans" charset="0"/>
          <a:sym typeface="Gill Sans" charset="0"/>
        </a:defRPr>
      </a:lvl7pPr>
      <a:lvl8pPr marL="13970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Gill Sans" charset="0"/>
          <a:cs typeface="Gill Sans" charset="0"/>
          <a:sym typeface="Gill Sans" charset="0"/>
        </a:defRPr>
      </a:lvl8pPr>
      <a:lvl9pPr marL="18542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Gill Sans" charset="0"/>
          <a:cs typeface="Gill Sans" charset="0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ＭＳ Ｐゴシック" charset="0"/>
          <a:cs typeface="+mn-cs"/>
          <a:sym typeface="Gill Sans" panose="020B0502020104020203" pitchFamily="34" charset="-79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>
            <a:extLst>
              <a:ext uri="{FF2B5EF4-FFF2-40B4-BE49-F238E27FC236}">
                <a16:creationId xmlns:a16="http://schemas.microsoft.com/office/drawing/2014/main" id="{03885A42-1B0C-8245-BDE6-65D023B175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90588" y="184150"/>
            <a:ext cx="736282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37160" tIns="0" rIns="164592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title style</a:t>
            </a: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DB055CC5-66A8-624C-8F32-513E73E8F7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90588" y="1943100"/>
            <a:ext cx="7362825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panose="020B0502020104020203" pitchFamily="34" charset="-79"/>
              </a:rPr>
              <a:t>Click to edit Master text styles</a:t>
            </a:r>
          </a:p>
          <a:p>
            <a:pPr lvl="1"/>
            <a:r>
              <a:rPr lang="en-US" altLang="en-US">
                <a:sym typeface="Gill Sans" panose="020B0502020104020203" pitchFamily="34" charset="-79"/>
              </a:rPr>
              <a:t>Second level</a:t>
            </a:r>
          </a:p>
          <a:p>
            <a:pPr lvl="2"/>
            <a:r>
              <a:rPr lang="en-US" altLang="en-US">
                <a:sym typeface="Gill Sans" panose="020B0502020104020203" pitchFamily="34" charset="-79"/>
              </a:rPr>
              <a:t>Third level</a:t>
            </a:r>
          </a:p>
          <a:p>
            <a:pPr lvl="3"/>
            <a:r>
              <a:rPr lang="en-US" altLang="en-US">
                <a:sym typeface="Gill Sans" panose="020B0502020104020203" pitchFamily="34" charset="-79"/>
              </a:rPr>
              <a:t>Fourth level</a:t>
            </a:r>
          </a:p>
          <a:p>
            <a:pPr lvl="4"/>
            <a:r>
              <a:rPr lang="en-US" altLang="en-US">
                <a:sym typeface="Gill Sans" panose="020B0502020104020203" pitchFamily="34" charset="-79"/>
              </a:rPr>
              <a:t>Fifth level</a:t>
            </a:r>
          </a:p>
        </p:txBody>
      </p:sp>
      <p:sp>
        <p:nvSpPr>
          <p:cNvPr id="2051" name="Text Box 3">
            <a:extLst>
              <a:ext uri="{FF2B5EF4-FFF2-40B4-BE49-F238E27FC236}">
                <a16:creationId xmlns:a16="http://schemas.microsoft.com/office/drawing/2014/main" id="{E829F651-A91E-314F-BC83-4C2D0F6DA708}"/>
              </a:ext>
            </a:extLst>
          </p:cNvPr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4446588" y="6527800"/>
            <a:ext cx="239712" cy="250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43DEF1A5-959F-CD4F-8799-81768E52786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hf hdr="0" ftr="0" dt="0"/>
  <p:txStyles>
    <p:titleStyle>
      <a:lvl1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+mj-lt"/>
          <a:ea typeface="ＭＳ Ｐゴシック" charset="0"/>
          <a:cs typeface="+mj-cs"/>
          <a:sym typeface="Gill Sans" panose="020B0502020104020203" pitchFamily="34" charset="-79"/>
        </a:defRPr>
      </a:lvl1pPr>
      <a:lvl2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ＭＳ Ｐゴシック" charset="0"/>
          <a:cs typeface="Gill Sans" charset="0"/>
          <a:sym typeface="Gill Sans" panose="020B0502020104020203" pitchFamily="34" charset="-79"/>
        </a:defRPr>
      </a:lvl2pPr>
      <a:lvl3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ＭＳ Ｐゴシック" charset="0"/>
          <a:cs typeface="Gill Sans" charset="0"/>
          <a:sym typeface="Gill Sans" panose="020B0502020104020203" pitchFamily="34" charset="-79"/>
        </a:defRPr>
      </a:lvl3pPr>
      <a:lvl4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ＭＳ Ｐゴシック" charset="0"/>
          <a:cs typeface="Gill Sans" charset="0"/>
          <a:sym typeface="Gill Sans" panose="020B0502020104020203" pitchFamily="34" charset="-79"/>
        </a:defRPr>
      </a:lvl4pPr>
      <a:lvl5pPr marL="25400" indent="-25400" algn="ctr" rtl="0" eaLnBrk="0" fontAlgn="base" hangingPunct="0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ＭＳ Ｐゴシック" charset="0"/>
          <a:cs typeface="Gill Sans" charset="0"/>
          <a:sym typeface="Gill Sans" panose="020B0502020104020203" pitchFamily="34" charset="-79"/>
        </a:defRPr>
      </a:lvl5pPr>
      <a:lvl6pPr marL="4826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Gill Sans" charset="0"/>
          <a:cs typeface="Gill Sans" charset="0"/>
          <a:sym typeface="Gill Sans" charset="0"/>
        </a:defRPr>
      </a:lvl6pPr>
      <a:lvl7pPr marL="9398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Gill Sans" charset="0"/>
          <a:cs typeface="Gill Sans" charset="0"/>
          <a:sym typeface="Gill Sans" charset="0"/>
        </a:defRPr>
      </a:lvl7pPr>
      <a:lvl8pPr marL="13970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Gill Sans" charset="0"/>
          <a:cs typeface="Gill Sans" charset="0"/>
          <a:sym typeface="Gill Sans" charset="0"/>
        </a:defRPr>
      </a:lvl8pPr>
      <a:lvl9pPr marL="1854200" algn="ctr" rtl="0" fontAlgn="base"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Gill Sans" charset="0"/>
          <a:ea typeface="Gill Sans" charset="0"/>
          <a:cs typeface="Gill Sans" charset="0"/>
          <a:sym typeface="Gill Sans" charset="0"/>
        </a:defRPr>
      </a:lvl9pPr>
    </p:titleStyle>
    <p:bodyStyle>
      <a:lvl1pPr marL="644525" indent="-436563" algn="l" rtl="0" eaLnBrk="0" fontAlgn="base" hangingPunct="0">
        <a:spcBef>
          <a:spcPts val="1800"/>
        </a:spcBef>
        <a:spcAft>
          <a:spcPct val="0"/>
        </a:spcAft>
        <a:buClr>
          <a:srgbClr val="000000"/>
        </a:buClr>
        <a:buSzPct val="171000"/>
        <a:buFont typeface="Lucida Grande" panose="020B0600040502020204" pitchFamily="34" charset="0"/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  <a:sym typeface="Gill Sans" panose="020B0502020104020203" pitchFamily="34" charset="-79"/>
        </a:defRPr>
      </a:lvl1pPr>
      <a:lvl2pPr marL="987425" indent="-436563" algn="l" rtl="0" eaLnBrk="0" fontAlgn="base" hangingPunct="0">
        <a:spcBef>
          <a:spcPts val="1800"/>
        </a:spcBef>
        <a:spcAft>
          <a:spcPct val="0"/>
        </a:spcAft>
        <a:buClr>
          <a:srgbClr val="000000"/>
        </a:buClr>
        <a:buSzPct val="171000"/>
        <a:buFont typeface="Lucida Grande" panose="020B0600040502020204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2pPr>
      <a:lvl3pPr marL="1330325" indent="-436563" algn="l" rtl="0" eaLnBrk="0" fontAlgn="base" hangingPunct="0">
        <a:spcBef>
          <a:spcPts val="1800"/>
        </a:spcBef>
        <a:spcAft>
          <a:spcPct val="0"/>
        </a:spcAft>
        <a:buClr>
          <a:srgbClr val="000000"/>
        </a:buClr>
        <a:buSzPct val="171000"/>
        <a:buFont typeface="Lucida Grande" panose="020B0600040502020204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3pPr>
      <a:lvl4pPr marL="1685925" indent="-436563" algn="l" rtl="0" eaLnBrk="0" fontAlgn="base" hangingPunct="0">
        <a:spcBef>
          <a:spcPts val="1800"/>
        </a:spcBef>
        <a:spcAft>
          <a:spcPct val="0"/>
        </a:spcAft>
        <a:buClr>
          <a:srgbClr val="000000"/>
        </a:buClr>
        <a:buSzPct val="171000"/>
        <a:buFont typeface="Lucida Grande" panose="020B0600040502020204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4pPr>
      <a:lvl5pPr marL="2028825" indent="-436563" algn="l" rtl="0" eaLnBrk="0" fontAlgn="base" hangingPunct="0">
        <a:spcBef>
          <a:spcPts val="1800"/>
        </a:spcBef>
        <a:spcAft>
          <a:spcPct val="0"/>
        </a:spcAft>
        <a:buClr>
          <a:srgbClr val="000000"/>
        </a:buClr>
        <a:buSzPct val="171000"/>
        <a:buFont typeface="Lucida Grande" panose="020B0600040502020204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panose="020B0502020104020203" pitchFamily="34" charset="-79"/>
        </a:defRPr>
      </a:lvl5pPr>
      <a:lvl6pPr marL="2486025" indent="-436563" algn="l" rtl="0" fontAlgn="base">
        <a:spcBef>
          <a:spcPts val="1800"/>
        </a:spcBef>
        <a:spcAft>
          <a:spcPct val="0"/>
        </a:spcAft>
        <a:buClr>
          <a:srgbClr val="000000"/>
        </a:buClr>
        <a:buSzPct val="171000"/>
        <a:buFont typeface="Lucida Grande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943225" indent="-436563" algn="l" rtl="0" fontAlgn="base">
        <a:spcBef>
          <a:spcPts val="1800"/>
        </a:spcBef>
        <a:spcAft>
          <a:spcPct val="0"/>
        </a:spcAft>
        <a:buClr>
          <a:srgbClr val="000000"/>
        </a:buClr>
        <a:buSzPct val="171000"/>
        <a:buFont typeface="Lucida Grande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400425" indent="-436563" algn="l" rtl="0" fontAlgn="base">
        <a:spcBef>
          <a:spcPts val="1800"/>
        </a:spcBef>
        <a:spcAft>
          <a:spcPct val="0"/>
        </a:spcAft>
        <a:buClr>
          <a:srgbClr val="000000"/>
        </a:buClr>
        <a:buSzPct val="171000"/>
        <a:buFont typeface="Lucida Grande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3857625" indent="-436563" algn="l" rtl="0" fontAlgn="base">
        <a:spcBef>
          <a:spcPts val="1800"/>
        </a:spcBef>
        <a:spcAft>
          <a:spcPct val="0"/>
        </a:spcAft>
        <a:buClr>
          <a:srgbClr val="000000"/>
        </a:buClr>
        <a:buSzPct val="171000"/>
        <a:buFont typeface="Lucida Grande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AFB2F41B-6A21-6E49-8E9C-5EAB9EA39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57200"/>
            <a:ext cx="7362825" cy="596900"/>
          </a:xfrm>
        </p:spPr>
        <p:txBody>
          <a:bodyPr/>
          <a:lstStyle/>
          <a:p>
            <a:r>
              <a:rPr lang="en-US" altLang="en-US" sz="3200">
                <a:solidFill>
                  <a:srgbClr val="800000"/>
                </a:solidFill>
                <a:ea typeface="ＭＳ Ｐゴシック" panose="020B0600070205080204" pitchFamily="34" charset="-128"/>
              </a:rPr>
              <a:t>CS2110.  GUIS: Listening to Events</a:t>
            </a:r>
          </a:p>
        </p:txBody>
      </p:sp>
      <p:sp>
        <p:nvSpPr>
          <p:cNvPr id="27651" name="Slide Number Placeholder 3">
            <a:extLst>
              <a:ext uri="{FF2B5EF4-FFF2-40B4-BE49-F238E27FC236}">
                <a16:creationId xmlns:a16="http://schemas.microsoft.com/office/drawing/2014/main" id="{D7D69458-64F5-E64F-87CA-E753A611D4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BB37C148-0C7E-3140-A332-3A188FDF7695}" type="slidenum">
              <a:rPr lang="en-US" altLang="en-US" sz="1400">
                <a:solidFill>
                  <a:schemeClr val="tx1"/>
                </a:solidFill>
              </a:rPr>
              <a:pPr eaLnBrk="1" hangingPunct="1"/>
              <a:t>1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27652" name="TextBox 4">
            <a:extLst>
              <a:ext uri="{FF2B5EF4-FFF2-40B4-BE49-F238E27FC236}">
                <a16:creationId xmlns:a16="http://schemas.microsoft.com/office/drawing/2014/main" id="{2C64BA23-BFDB-6247-8723-190D73A87B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144" y="1151766"/>
            <a:ext cx="7848600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 b="1" dirty="0">
                <a:solidFill>
                  <a:srgbClr val="FF0000"/>
                </a:solidFill>
              </a:rPr>
              <a:t>I apologize for not making that pinned note </a:t>
            </a:r>
          </a:p>
          <a:p>
            <a:pPr eaLnBrk="1" hangingPunct="1"/>
            <a:r>
              <a:rPr lang="en-US" altLang="en-US" sz="2400" b="1" dirty="0">
                <a:solidFill>
                  <a:srgbClr val="FF0000"/>
                </a:solidFill>
              </a:rPr>
              <a:t>on Prelim 1 public last night!</a:t>
            </a:r>
          </a:p>
          <a:p>
            <a:pPr algn="l" eaLnBrk="1" hangingPunct="1"/>
            <a:endParaRPr lang="en-US" altLang="en-US" sz="2400" dirty="0">
              <a:solidFill>
                <a:schemeClr val="tx1"/>
              </a:solidFill>
            </a:endParaRPr>
          </a:p>
          <a:p>
            <a:pPr algn="l" eaLnBrk="1" hangingPunct="1"/>
            <a:endParaRPr lang="en-US" altLang="en-US" sz="2400" dirty="0">
              <a:solidFill>
                <a:schemeClr val="tx1"/>
              </a:solidFill>
            </a:endParaRPr>
          </a:p>
          <a:p>
            <a:pPr algn="l" eaLnBrk="1" hangingPunct="1"/>
            <a:endParaRPr lang="en-US" altLang="en-US" sz="2400" dirty="0">
              <a:solidFill>
                <a:schemeClr val="tx1"/>
              </a:solidFill>
            </a:endParaRPr>
          </a:p>
          <a:p>
            <a:pPr algn="l" eaLnBrk="1" hangingPunct="1"/>
            <a:r>
              <a:rPr lang="en-US" altLang="en-US" sz="2400" dirty="0">
                <a:solidFill>
                  <a:schemeClr val="tx1"/>
                </a:solidFill>
              </a:rPr>
              <a:t>A4 due tonight.</a:t>
            </a:r>
          </a:p>
          <a:p>
            <a:pPr algn="l" eaLnBrk="1" hangingPunct="1"/>
            <a:endParaRPr lang="en-US" altLang="en-US" sz="2400" dirty="0">
              <a:solidFill>
                <a:schemeClr val="tx1"/>
              </a:solidFill>
            </a:endParaRPr>
          </a:p>
          <a:p>
            <a:pPr algn="l" eaLnBrk="1" hangingPunct="1">
              <a:spcBef>
                <a:spcPts val="600"/>
              </a:spcBef>
            </a:pPr>
            <a:r>
              <a:rPr lang="en-US" altLang="en-US" sz="2400" dirty="0">
                <a:solidFill>
                  <a:srgbClr val="0000FF"/>
                </a:solidFill>
              </a:rPr>
              <a:t>Consider taking course S/U (if allowed) to relieve stress. Need a letter grade of C- or better to get an S.</a:t>
            </a:r>
          </a:p>
          <a:p>
            <a:pPr algn="l" eaLnBrk="1" hangingPunct="1"/>
            <a:endParaRPr lang="en-US" altLang="en-US" sz="2400" dirty="0"/>
          </a:p>
          <a:p>
            <a:pPr algn="l" eaLnBrk="1" hangingPunct="1">
              <a:spcBef>
                <a:spcPts val="600"/>
              </a:spcBef>
            </a:pPr>
            <a:r>
              <a:rPr lang="en-US" altLang="en-US" sz="2400" dirty="0">
                <a:solidFill>
                  <a:srgbClr val="C00000"/>
                </a:solidFill>
              </a:rPr>
              <a:t>Download demo zip file from course website, look at demos of GUI things: sliders, scroll bars, listening to events, etc. We</a:t>
            </a:r>
            <a:r>
              <a:rPr lang="mr-IN" altLang="en-US" sz="2400" dirty="0">
                <a:solidFill>
                  <a:srgbClr val="C00000"/>
                </a:solidFill>
              </a:rPr>
              <a:t>’</a:t>
            </a:r>
            <a:r>
              <a:rPr lang="en-US" altLang="ja-JP" sz="2400" dirty="0" err="1">
                <a:solidFill>
                  <a:srgbClr val="C00000"/>
                </a:solidFill>
              </a:rPr>
              <a:t>ll</a:t>
            </a:r>
            <a:r>
              <a:rPr lang="en-US" altLang="ja-JP" sz="2400" dirty="0">
                <a:solidFill>
                  <a:srgbClr val="C00000"/>
                </a:solidFill>
              </a:rPr>
              <a:t> update it after today</a:t>
            </a:r>
            <a:r>
              <a:rPr lang="en-US" altLang="en-US" sz="2400" dirty="0">
                <a:solidFill>
                  <a:srgbClr val="C00000"/>
                </a:solidFill>
              </a:rPr>
              <a:t>’</a:t>
            </a:r>
            <a:r>
              <a:rPr lang="en-US" altLang="ja-JP" sz="2400" dirty="0">
                <a:solidFill>
                  <a:srgbClr val="C00000"/>
                </a:solidFill>
              </a:rPr>
              <a:t>s lecture.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3">
            <a:extLst>
              <a:ext uri="{FF2B5EF4-FFF2-40B4-BE49-F238E27FC236}">
                <a16:creationId xmlns:a16="http://schemas.microsoft.com/office/drawing/2014/main" id="{5B2D9268-1A0E-6B4E-A177-F86474C457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8B7BA9BF-BAB0-8A49-BB02-0F07E43C4E57}" type="slidenum">
              <a:rPr lang="en-US" altLang="en-US" sz="1400">
                <a:solidFill>
                  <a:schemeClr val="tx1"/>
                </a:solidFill>
              </a:rPr>
              <a:pPr eaLnBrk="1" hangingPunct="1"/>
              <a:t>10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43010" name="Rectangle 1">
            <a:extLst>
              <a:ext uri="{FF2B5EF4-FFF2-40B4-BE49-F238E27FC236}">
                <a16:creationId xmlns:a16="http://schemas.microsoft.com/office/drawing/2014/main" id="{96005FB1-4C0B-D043-8770-2B252D132E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239000" cy="609600"/>
          </a:xfrm>
        </p:spPr>
        <p:txBody>
          <a:bodyPr/>
          <a:lstStyle/>
          <a:p>
            <a:pPr marL="0" indent="0"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Listening to a JButton</a:t>
            </a: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29EF10BB-428E-994D-AE7F-E9F746347A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229600" cy="1600200"/>
          </a:xfrm>
        </p:spPr>
        <p:txBody>
          <a:bodyPr anchor="t"/>
          <a:lstStyle/>
          <a:p>
            <a:pPr marL="206375" indent="0" eaLnBrk="1" hangingPunct="1">
              <a:spcBef>
                <a:spcPct val="10000"/>
              </a:spcBef>
              <a:buSzPct val="99000"/>
              <a:buFont typeface="Lucida Grande" panose="020B0600040502020204" pitchFamily="34" charset="0"/>
              <a:buNone/>
            </a:pPr>
            <a:r>
              <a:rPr lang="en-US" altLang="en-US" sz="2400">
                <a:solidFill>
                  <a:srgbClr val="800000"/>
                </a:solidFill>
                <a:ea typeface="ＭＳ Ｐゴシック" panose="020B0600070205080204" pitchFamily="34" charset="-128"/>
              </a:rPr>
              <a:t>1. Implement interface ActionListener:</a:t>
            </a:r>
            <a:br>
              <a:rPr lang="en-US" altLang="en-US" sz="2400">
                <a:solidFill>
                  <a:srgbClr val="800000"/>
                </a:solidFill>
                <a:ea typeface="ＭＳ Ｐゴシック" panose="020B0600070205080204" pitchFamily="34" charset="-128"/>
              </a:rPr>
            </a:br>
            <a:r>
              <a:rPr lang="en-US" altLang="en-US" sz="2400">
                <a:solidFill>
                  <a:srgbClr val="800000"/>
                </a:solidFill>
                <a:ea typeface="ＭＳ Ｐゴシック" panose="020B0600070205080204" pitchFamily="34" charset="-128"/>
              </a:rPr>
              <a:t>   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public class C extends JFrame</a:t>
            </a:r>
            <a:br>
              <a:rPr lang="en-US" altLang="en-US" sz="2400">
                <a:ea typeface="ＭＳ Ｐゴシック" panose="020B0600070205080204" pitchFamily="34" charset="-128"/>
              </a:rPr>
            </a:br>
            <a:r>
              <a:rPr lang="en-US" altLang="en-US" sz="2400">
                <a:ea typeface="ＭＳ Ｐゴシック" panose="020B0600070205080204" pitchFamily="34" charset="-128"/>
              </a:rPr>
              <a:t>                            </a:t>
            </a:r>
            <a:r>
              <a:rPr lang="en-US" altLang="en-US" sz="2400">
                <a:solidFill>
                  <a:srgbClr val="FF1A7C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implements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ActionListener { </a:t>
            </a:r>
            <a:r>
              <a:rPr lang="mr-IN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…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 }</a:t>
            </a:r>
          </a:p>
        </p:txBody>
      </p:sp>
      <p:sp>
        <p:nvSpPr>
          <p:cNvPr id="43012" name="Rectangle 1">
            <a:extLst>
              <a:ext uri="{FF2B5EF4-FFF2-40B4-BE49-F238E27FC236}">
                <a16:creationId xmlns:a16="http://schemas.microsoft.com/office/drawing/2014/main" id="{CBA01426-D1C6-5B46-BB5A-33753AE580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86000"/>
            <a:ext cx="8610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06375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spcBef>
                <a:spcPts val="1000"/>
              </a:spcBef>
              <a:buSzPct val="99000"/>
            </a:pPr>
            <a:r>
              <a:rPr lang="en-US" altLang="en-US" sz="2400">
                <a:solidFill>
                  <a:srgbClr val="800000"/>
                </a:solidFill>
              </a:rPr>
              <a:t>2. In C override actionPerformed  --called when button is clicked:</a:t>
            </a:r>
            <a:br>
              <a:rPr lang="en-US" altLang="en-US" sz="2400">
                <a:solidFill>
                  <a:srgbClr val="800000"/>
                </a:solidFill>
              </a:rPr>
            </a:br>
            <a:r>
              <a:rPr lang="en-US" altLang="en-US" sz="2400">
                <a:solidFill>
                  <a:srgbClr val="800000"/>
                </a:solidFill>
              </a:rPr>
              <a:t>    </a:t>
            </a:r>
            <a:r>
              <a:rPr lang="en-US" altLang="en-US" sz="2400">
                <a:solidFill>
                  <a:srgbClr val="008000"/>
                </a:solidFill>
              </a:rPr>
              <a:t>/** Process click of button */</a:t>
            </a:r>
            <a:br>
              <a:rPr lang="en-US" altLang="en-US" sz="2400"/>
            </a:br>
            <a:r>
              <a:rPr lang="en-US" altLang="en-US" sz="2400"/>
              <a:t>   </a:t>
            </a:r>
            <a:r>
              <a:rPr lang="en-US" altLang="en-US" sz="2400">
                <a:solidFill>
                  <a:srgbClr val="FF0000"/>
                </a:solidFill>
              </a:rPr>
              <a:t>public void actionPerformed(ActionEvent e) { </a:t>
            </a:r>
            <a:r>
              <a:rPr lang="mr-IN" altLang="en-US" sz="2400">
                <a:solidFill>
                  <a:srgbClr val="FF0000"/>
                </a:solidFill>
              </a:rPr>
              <a:t>…</a:t>
            </a:r>
            <a:r>
              <a:rPr lang="en-US" altLang="en-US" sz="2400">
                <a:solidFill>
                  <a:srgbClr val="FF0000"/>
                </a:solidFill>
              </a:rPr>
              <a:t> }</a:t>
            </a:r>
            <a:endParaRPr lang="en-US" altLang="en-US" sz="24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63CC0CB-DAFF-7843-9527-BBD335F23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627438"/>
            <a:ext cx="8077200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4538" indent="-687388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4538" indent="-687388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spcBef>
                <a:spcPts val="1000"/>
              </a:spcBef>
              <a:buSzPct val="99000"/>
              <a:buFont typeface="Lucida Grande" panose="020B0600040502020204" pitchFamily="34" charset="0"/>
              <a:buNone/>
            </a:pPr>
            <a:r>
              <a:rPr lang="en-US" altLang="en-US" sz="2400" dirty="0"/>
              <a:t>3.  </a:t>
            </a:r>
            <a:r>
              <a:rPr lang="en-US" altLang="en-US" sz="2400" dirty="0">
                <a:solidFill>
                  <a:srgbClr val="800000"/>
                </a:solidFill>
              </a:rPr>
              <a:t>Add an instance of class C an </a:t>
            </a:r>
            <a:r>
              <a:rPr lang="ja-JP" altLang="en-US" sz="2400">
                <a:solidFill>
                  <a:srgbClr val="800000"/>
                </a:solidFill>
              </a:rPr>
              <a:t>“</a:t>
            </a:r>
            <a:r>
              <a:rPr lang="en-US" altLang="ja-JP" sz="2400" dirty="0">
                <a:solidFill>
                  <a:srgbClr val="800000"/>
                </a:solidFill>
              </a:rPr>
              <a:t>action listener</a:t>
            </a:r>
            <a:r>
              <a:rPr lang="ja-JP" altLang="en-US" sz="2400">
                <a:solidFill>
                  <a:srgbClr val="800000"/>
                </a:solidFill>
              </a:rPr>
              <a:t>”</a:t>
            </a:r>
            <a:r>
              <a:rPr lang="en-US" altLang="ja-JP" sz="2400" dirty="0">
                <a:solidFill>
                  <a:srgbClr val="800000"/>
                </a:solidFill>
              </a:rPr>
              <a:t> for button</a:t>
            </a:r>
            <a:r>
              <a:rPr lang="en-US" altLang="ja-JP" sz="2400" dirty="0"/>
              <a:t>:</a:t>
            </a:r>
          </a:p>
          <a:p>
            <a:pPr lvl="1" algn="l" eaLnBrk="1" hangingPunct="1">
              <a:spcBef>
                <a:spcPct val="10000"/>
              </a:spcBef>
              <a:buFont typeface="Lucida Grande" panose="020B0600040502020204" pitchFamily="34" charset="0"/>
              <a:buNone/>
            </a:pPr>
            <a:r>
              <a:rPr lang="en-US" altLang="en-US" sz="2400" dirty="0" err="1">
                <a:solidFill>
                  <a:srgbClr val="FF0000"/>
                </a:solidFill>
              </a:rPr>
              <a:t>button.addActionListener</a:t>
            </a:r>
            <a:r>
              <a:rPr lang="en-US" altLang="en-US" sz="2400" dirty="0">
                <a:solidFill>
                  <a:srgbClr val="FF0000"/>
                </a:solidFill>
              </a:rPr>
              <a:t>(</a:t>
            </a:r>
            <a:r>
              <a:rPr lang="en-US" altLang="en-US" sz="2400" b="1" dirty="0">
                <a:solidFill>
                  <a:srgbClr val="FF0000"/>
                </a:solidFill>
              </a:rPr>
              <a:t>this</a:t>
            </a:r>
            <a:r>
              <a:rPr lang="en-US" altLang="en-US" sz="2400" dirty="0">
                <a:solidFill>
                  <a:srgbClr val="FF0000"/>
                </a:solidFill>
              </a:rPr>
              <a:t>);</a:t>
            </a:r>
          </a:p>
        </p:txBody>
      </p:sp>
      <p:sp>
        <p:nvSpPr>
          <p:cNvPr id="43014" name="TextBox 7">
            <a:extLst>
              <a:ext uri="{FF2B5EF4-FFF2-40B4-BE49-F238E27FC236}">
                <a16:creationId xmlns:a16="http://schemas.microsoft.com/office/drawing/2014/main" id="{40B61FFC-3BBA-D04B-A96B-6D93825591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8700" y="5410200"/>
            <a:ext cx="6159500" cy="908050"/>
          </a:xfrm>
          <a:prstGeom prst="rect">
            <a:avLst/>
          </a:prstGeom>
          <a:noFill/>
          <a:ln w="317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400">
                <a:solidFill>
                  <a:srgbClr val="008000"/>
                </a:solidFill>
                <a:latin typeface="Times New Roman" panose="02020603050405020304" pitchFamily="18" charset="0"/>
              </a:rPr>
              <a:t>Method Jbutton.addActionListener</a:t>
            </a:r>
          </a:p>
          <a:p>
            <a:pPr algn="l" eaLnBrk="1" hangingPunct="1">
              <a:spcBef>
                <a:spcPts val="600"/>
              </a:spcBef>
            </a:pPr>
            <a:r>
              <a:rPr lang="en-US" altLang="en-US" sz="2400">
                <a:solidFill>
                  <a:srgbClr val="800000"/>
                </a:solidFill>
                <a:latin typeface="Times New Roman" panose="02020603050405020304" pitchFamily="18" charset="0"/>
              </a:rPr>
              <a:t>public void addActionListener(ActionListener l)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86BCBE-30AC-184F-8C41-FB8B85E7D886}"/>
              </a:ext>
            </a:extLst>
          </p:cNvPr>
          <p:cNvSpPr txBox="1"/>
          <p:nvPr/>
        </p:nvSpPr>
        <p:spPr>
          <a:xfrm>
            <a:off x="990600" y="4552655"/>
            <a:ext cx="70696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="1" dirty="0"/>
              <a:t>But instead, we use an anonymous function!</a:t>
            </a:r>
          </a:p>
        </p:txBody>
      </p:sp>
    </p:spTree>
    <p:extLst>
      <p:ext uri="{BB962C8B-B14F-4D97-AF65-F5344CB8AC3E}">
        <p14:creationId xmlns:p14="http://schemas.microsoft.com/office/powerpoint/2010/main" val="30328137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3">
            <a:extLst>
              <a:ext uri="{FF2B5EF4-FFF2-40B4-BE49-F238E27FC236}">
                <a16:creationId xmlns:a16="http://schemas.microsoft.com/office/drawing/2014/main" id="{26486FDF-0E4A-0147-B3D2-1B287918F6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0348A063-45DE-EB49-8EB4-74932ADCEAB1}" type="slidenum">
              <a:rPr lang="en-US" altLang="en-US" sz="1400">
                <a:solidFill>
                  <a:schemeClr val="tx1"/>
                </a:solidFill>
              </a:rPr>
              <a:pPr eaLnBrk="1" hangingPunct="1"/>
              <a:t>11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1BD5734D-DBF0-2940-A298-C713197CDB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7538" y="479425"/>
            <a:ext cx="7359650" cy="492125"/>
          </a:xfrm>
        </p:spPr>
        <p:txBody>
          <a:bodyPr/>
          <a:lstStyle/>
          <a:p>
            <a:pPr marL="0" indent="0" eaLnBrk="1" hangingPunct="1"/>
            <a:r>
              <a:rPr lang="en-US" alt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Anonymous functions</a:t>
            </a:r>
            <a:endParaRPr lang="en-US" altLang="en-US" sz="3200" b="1" dirty="0">
              <a:solidFill>
                <a:srgbClr val="C0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B26056A-934F-AE4A-9E75-926795FDE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4887" y="1738312"/>
            <a:ext cx="7362825" cy="4022725"/>
          </a:xfrm>
        </p:spPr>
        <p:txBody>
          <a:bodyPr anchor="t" anchorCtr="0"/>
          <a:lstStyle/>
          <a:p>
            <a:pPr marL="207962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used anonymous functions in A1 to test whether some statement threw an exception.</a:t>
            </a:r>
          </a:p>
          <a:p>
            <a:pPr marL="207962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second argument to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assertThrows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an anonymous function with no parameters. Its body calls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g.setAdvisor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07962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assertThrows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AssertionError.class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-&gt; {g.setAdvisor1(null);}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en-US" dirty="0"/>
          </a:p>
          <a:p>
            <a:pPr marL="207962" indent="0">
              <a:buNone/>
            </a:pPr>
            <a:r>
              <a:rPr lang="en-US" dirty="0">
                <a:solidFill>
                  <a:srgbClr val="0070C0"/>
                </a:solidFill>
              </a:rPr>
              <a:t>We will be using anonymous functions in listening to events.</a:t>
            </a:r>
          </a:p>
        </p:txBody>
      </p:sp>
    </p:spTree>
    <p:extLst>
      <p:ext uri="{BB962C8B-B14F-4D97-AF65-F5344CB8AC3E}">
        <p14:creationId xmlns:p14="http://schemas.microsoft.com/office/powerpoint/2010/main" val="87688602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3">
            <a:extLst>
              <a:ext uri="{FF2B5EF4-FFF2-40B4-BE49-F238E27FC236}">
                <a16:creationId xmlns:a16="http://schemas.microsoft.com/office/drawing/2014/main" id="{F5B90C9C-F466-094A-A201-BE486D841A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55187765-26E0-B946-8D81-B925EDF57225}" type="slidenum">
              <a:rPr lang="en-US" altLang="en-US" sz="1400">
                <a:solidFill>
                  <a:schemeClr val="tx1"/>
                </a:solidFill>
              </a:rPr>
              <a:pPr eaLnBrk="1" hangingPunct="1"/>
              <a:t>12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45058" name="Rectangle 3">
            <a:extLst>
              <a:ext uri="{FF2B5EF4-FFF2-40B4-BE49-F238E27FC236}">
                <a16:creationId xmlns:a16="http://schemas.microsoft.com/office/drawing/2014/main" id="{356DC7C0-77E1-504D-BDBB-58451E08A6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304800"/>
            <a:ext cx="7554913" cy="6248400"/>
          </a:xfrm>
          <a:noFill/>
        </p:spPr>
        <p:txBody>
          <a:bodyPr anchor="t"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/** 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USE anonymous function 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*/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class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ButtonDemo1 </a:t>
            </a: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extends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JFrame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{</a:t>
            </a:r>
          </a:p>
          <a:p>
            <a:pPr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 /** exactly one of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eastB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,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westB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is enabled */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JButton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westB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= </a:t>
            </a: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new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JButton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("west");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JButton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eastB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= </a:t>
            </a: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new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JButton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("east");</a:t>
            </a:r>
          </a:p>
          <a:p>
            <a:pPr eaLnBrk="1" hangingPunct="1">
              <a:lnSpc>
                <a:spcPct val="70000"/>
              </a:lnSpc>
              <a:buFont typeface="Lucida Grande" panose="020B0600040502020204" pitchFamily="34" charset="0"/>
              <a:buNone/>
            </a:pP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 public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ButtonDemo1(String t) {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	</a:t>
            </a: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super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(t);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	add</a:t>
            </a: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(</a:t>
            </a:r>
            <a:r>
              <a:rPr lang="en-US" altLang="en-US" sz="2400" dirty="0" err="1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westB</a:t>
            </a: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, </a:t>
            </a:r>
            <a:r>
              <a:rPr lang="en-US" altLang="en-US" sz="2400" dirty="0" err="1">
                <a:solidFill>
                  <a:srgbClr val="008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BLayout</a:t>
            </a:r>
            <a:r>
              <a:rPr lang="en-US" altLang="en-US" sz="2400" dirty="0" err="1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.WEST</a:t>
            </a: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);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	add(</a:t>
            </a:r>
            <a:r>
              <a:rPr lang="en-US" altLang="en-US" sz="2400" dirty="0" err="1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eastB</a:t>
            </a: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, </a:t>
            </a:r>
            <a:r>
              <a:rPr lang="en-US" altLang="en-US" sz="2400" dirty="0" err="1">
                <a:solidFill>
                  <a:srgbClr val="008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BLayout</a:t>
            </a: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, EAST);</a:t>
            </a:r>
            <a:endParaRPr lang="en-US" altLang="en-US" sz="2400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	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westB.setEnabled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(</a:t>
            </a: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false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);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	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eastB.setEnabled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(</a:t>
            </a: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true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);	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	</a:t>
            </a:r>
          </a:p>
          <a:p>
            <a:pPr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  </a:t>
            </a:r>
          </a:p>
        </p:txBody>
      </p:sp>
      <p:pic>
        <p:nvPicPr>
          <p:cNvPr id="45060" name="Picture 6" descr="window2">
            <a:extLst>
              <a:ext uri="{FF2B5EF4-FFF2-40B4-BE49-F238E27FC236}">
                <a16:creationId xmlns:a16="http://schemas.microsoft.com/office/drawing/2014/main" id="{D44B13D4-A395-5C4C-A36F-BEF9312BF5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1848" y="1024910"/>
            <a:ext cx="2743200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1" name="Text Box 7">
            <a:extLst>
              <a:ext uri="{FF2B5EF4-FFF2-40B4-BE49-F238E27FC236}">
                <a16:creationId xmlns:a16="http://schemas.microsoft.com/office/drawing/2014/main" id="{5F424004-E126-CC41-845C-884AFE21A9C6}"/>
              </a:ext>
            </a:extLst>
          </p:cNvPr>
          <p:cNvSpPr txBox="1">
            <a:spLocks/>
          </p:cNvSpPr>
          <p:nvPr/>
        </p:nvSpPr>
        <p:spPr bwMode="auto">
          <a:xfrm>
            <a:off x="6941070" y="82709"/>
            <a:ext cx="1905000" cy="8540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FF1A7C"/>
                </a:solidFill>
              </a:rPr>
              <a:t>red</a:t>
            </a:r>
            <a:r>
              <a:rPr lang="en-US" altLang="en-US" sz="2000" b="1" dirty="0"/>
              <a:t>: listening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chemeClr val="accent2"/>
                </a:solidFill>
              </a:rPr>
              <a:t>blue</a:t>
            </a:r>
            <a:r>
              <a:rPr lang="en-US" altLang="en-US" sz="2000" b="1" dirty="0"/>
              <a:t>: placing</a:t>
            </a:r>
          </a:p>
        </p:txBody>
      </p:sp>
      <p:sp>
        <p:nvSpPr>
          <p:cNvPr id="45062" name="Rectangle 2">
            <a:extLst>
              <a:ext uri="{FF2B5EF4-FFF2-40B4-BE49-F238E27FC236}">
                <a16:creationId xmlns:a16="http://schemas.microsoft.com/office/drawing/2014/main" id="{C213A319-1F51-CA46-B13F-3E4ADE43C9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05400" y="5943600"/>
            <a:ext cx="3733800" cy="609600"/>
          </a:xfrm>
        </p:spPr>
        <p:txBody>
          <a:bodyPr/>
          <a:lstStyle/>
          <a:p>
            <a:pPr marL="0" indent="0" algn="r" eaLnBrk="1" hangingPunct="1"/>
            <a:r>
              <a:rPr lang="en-US" altLang="en-US" sz="2400" b="1">
                <a:solidFill>
                  <a:srgbClr val="800000"/>
                </a:solidFill>
                <a:ea typeface="ＭＳ Ｐゴシック" panose="020B0600070205080204" pitchFamily="34" charset="-128"/>
              </a:rPr>
              <a:t>Listening to a Button</a:t>
            </a:r>
            <a:endParaRPr lang="en-US" altLang="en-US" sz="3600" b="1">
              <a:solidFill>
                <a:srgbClr val="80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C8F6EC3-EC79-114F-AAE9-BB2EFD26A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399" y="4469698"/>
            <a:ext cx="4876801" cy="1878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eastB.addActionListener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(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 e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boolean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b=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eastB.isEnabled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algn="l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  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eastB.setEnabled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(!b);</a:t>
            </a:r>
          </a:p>
          <a:p>
            <a:pPr algn="l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  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westB.setEnabled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(b);}</a:t>
            </a:r>
          </a:p>
          <a:p>
            <a:pPr algn="l"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</p:txBody>
      </p:sp>
      <p:sp>
        <p:nvSpPr>
          <p:cNvPr id="45065" name="TextBox 9">
            <a:extLst>
              <a:ext uri="{FF2B5EF4-FFF2-40B4-BE49-F238E27FC236}">
                <a16:creationId xmlns:a16="http://schemas.microsoft.com/office/drawing/2014/main" id="{EA5AC4BE-DE69-3A42-8395-CB2CD3376C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399" y="6296819"/>
            <a:ext cx="1979613" cy="461962"/>
          </a:xfrm>
          <a:prstGeom prst="rect">
            <a:avLst/>
          </a:prstGeom>
          <a:solidFill>
            <a:srgbClr val="FFF0F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ButtonDemo1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C4BF43-B4FB-914F-92E7-2F45B9819A8A}"/>
              </a:ext>
            </a:extLst>
          </p:cNvPr>
          <p:cNvSpPr txBox="1"/>
          <p:nvPr/>
        </p:nvSpPr>
        <p:spPr>
          <a:xfrm>
            <a:off x="6040558" y="2690233"/>
            <a:ext cx="2722442" cy="830997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 listener to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westB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same way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3">
            <a:extLst>
              <a:ext uri="{FF2B5EF4-FFF2-40B4-BE49-F238E27FC236}">
                <a16:creationId xmlns:a16="http://schemas.microsoft.com/office/drawing/2014/main" id="{F5B90C9C-F466-094A-A201-BE486D841A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55187765-26E0-B946-8D81-B925EDF57225}" type="slidenum">
              <a:rPr lang="en-US" altLang="en-US" sz="1400">
                <a:solidFill>
                  <a:schemeClr val="tx1"/>
                </a:solidFill>
              </a:rPr>
              <a:pPr eaLnBrk="1" hangingPunct="1"/>
              <a:t>13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45058" name="Rectangle 3">
            <a:extLst>
              <a:ext uri="{FF2B5EF4-FFF2-40B4-BE49-F238E27FC236}">
                <a16:creationId xmlns:a16="http://schemas.microsoft.com/office/drawing/2014/main" id="{356DC7C0-77E1-504D-BDBB-58451E08A6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304800"/>
            <a:ext cx="7554913" cy="6248400"/>
          </a:xfrm>
          <a:noFill/>
        </p:spPr>
        <p:txBody>
          <a:bodyPr anchor="t"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/** 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Save anonymous function in local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var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*/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class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ButtonDemo1 </a:t>
            </a: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extends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JFrame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{</a:t>
            </a:r>
          </a:p>
          <a:p>
            <a:pPr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 /** exactly one of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eastB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,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westB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is enabled */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JButton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westB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= </a:t>
            </a: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new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JButton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("west");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JButton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eastB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= </a:t>
            </a: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new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JButton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("east");</a:t>
            </a:r>
          </a:p>
          <a:p>
            <a:pPr eaLnBrk="1" hangingPunct="1">
              <a:lnSpc>
                <a:spcPct val="70000"/>
              </a:lnSpc>
              <a:buFont typeface="Lucida Grande" panose="020B0600040502020204" pitchFamily="34" charset="0"/>
              <a:buNone/>
            </a:pP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 public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ButtonDemo1(String t) {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	</a:t>
            </a: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super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(t);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	add</a:t>
            </a: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(</a:t>
            </a:r>
            <a:r>
              <a:rPr lang="en-US" altLang="en-US" sz="2400" dirty="0" err="1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westB</a:t>
            </a: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, </a:t>
            </a:r>
            <a:r>
              <a:rPr lang="en-US" altLang="en-US" sz="2400" dirty="0" err="1">
                <a:solidFill>
                  <a:srgbClr val="008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BLayout</a:t>
            </a:r>
            <a:r>
              <a:rPr lang="en-US" altLang="en-US" sz="2400" dirty="0" err="1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.WEST</a:t>
            </a: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);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	add(</a:t>
            </a:r>
            <a:r>
              <a:rPr lang="en-US" altLang="en-US" sz="2400" dirty="0" err="1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eastB</a:t>
            </a: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, </a:t>
            </a:r>
            <a:r>
              <a:rPr lang="en-US" altLang="en-US" sz="2400" dirty="0" err="1">
                <a:solidFill>
                  <a:srgbClr val="008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BLayout</a:t>
            </a: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, EAST);</a:t>
            </a:r>
            <a:endParaRPr lang="en-US" altLang="en-US" sz="2400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	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westB.setEnabled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(</a:t>
            </a: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false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);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	</a:t>
            </a: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eastB.setEnabled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(</a:t>
            </a:r>
            <a:r>
              <a:rPr lang="en-US" altLang="en-US" sz="2400" b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true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);	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</a:p>
          <a:p>
            <a:pPr eaLnBrk="1" hangingPunct="1">
              <a:lnSpc>
                <a:spcPct val="70000"/>
              </a:lnSpc>
              <a:spcBef>
                <a:spcPts val="600"/>
              </a:spcBef>
              <a:buFont typeface="Lucida Grande" panose="020B0600040502020204" pitchFamily="34" charset="0"/>
              <a:buNone/>
            </a:pP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	</a:t>
            </a:r>
          </a:p>
          <a:p>
            <a:pPr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  </a:t>
            </a:r>
          </a:p>
        </p:txBody>
      </p:sp>
      <p:pic>
        <p:nvPicPr>
          <p:cNvPr id="45060" name="Picture 6" descr="window2">
            <a:extLst>
              <a:ext uri="{FF2B5EF4-FFF2-40B4-BE49-F238E27FC236}">
                <a16:creationId xmlns:a16="http://schemas.microsoft.com/office/drawing/2014/main" id="{D44B13D4-A395-5C4C-A36F-BEF9312BF5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3091" y="1270549"/>
            <a:ext cx="2743200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1" name="Text Box 7">
            <a:extLst>
              <a:ext uri="{FF2B5EF4-FFF2-40B4-BE49-F238E27FC236}">
                <a16:creationId xmlns:a16="http://schemas.microsoft.com/office/drawing/2014/main" id="{5F424004-E126-CC41-845C-884AFE21A9C6}"/>
              </a:ext>
            </a:extLst>
          </p:cNvPr>
          <p:cNvSpPr txBox="1">
            <a:spLocks/>
          </p:cNvSpPr>
          <p:nvPr/>
        </p:nvSpPr>
        <p:spPr bwMode="auto">
          <a:xfrm>
            <a:off x="6860048" y="254097"/>
            <a:ext cx="1905000" cy="8540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FF1A7C"/>
                </a:solidFill>
              </a:rPr>
              <a:t>red</a:t>
            </a:r>
            <a:r>
              <a:rPr lang="en-US" altLang="en-US" sz="2000" b="1" dirty="0"/>
              <a:t>: listening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chemeClr val="accent2"/>
                </a:solidFill>
              </a:rPr>
              <a:t>blue</a:t>
            </a:r>
            <a:r>
              <a:rPr lang="en-US" altLang="en-US" sz="2000" b="1" dirty="0"/>
              <a:t>: placing</a:t>
            </a:r>
          </a:p>
        </p:txBody>
      </p:sp>
      <p:sp>
        <p:nvSpPr>
          <p:cNvPr id="45062" name="Rectangle 2">
            <a:extLst>
              <a:ext uri="{FF2B5EF4-FFF2-40B4-BE49-F238E27FC236}">
                <a16:creationId xmlns:a16="http://schemas.microsoft.com/office/drawing/2014/main" id="{C213A319-1F51-CA46-B13F-3E4ADE43C9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05400" y="5943600"/>
            <a:ext cx="3733800" cy="609600"/>
          </a:xfrm>
        </p:spPr>
        <p:txBody>
          <a:bodyPr/>
          <a:lstStyle/>
          <a:p>
            <a:pPr marL="0" indent="0" algn="r" eaLnBrk="1" hangingPunct="1"/>
            <a:r>
              <a:rPr lang="en-US" altLang="en-US" sz="2400" b="1">
                <a:solidFill>
                  <a:srgbClr val="800000"/>
                </a:solidFill>
                <a:ea typeface="ＭＳ Ｐゴシック" panose="020B0600070205080204" pitchFamily="34" charset="-128"/>
              </a:rPr>
              <a:t>Listening to a Button</a:t>
            </a:r>
            <a:endParaRPr lang="en-US" altLang="en-US" sz="3600" b="1">
              <a:solidFill>
                <a:srgbClr val="80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C8F6EC3-EC79-114F-AAE9-BB2EFD26A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1" y="4464980"/>
            <a:ext cx="4876800" cy="150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ActionListener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al= </a:t>
            </a:r>
          </a:p>
          <a:p>
            <a:pPr algn="l" eaLnBrk="1" hangingPunct="1">
              <a:lnSpc>
                <a:spcPct val="70000"/>
              </a:lnSpc>
              <a:spcBef>
                <a:spcPts val="12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   e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boolean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b=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eastB.isEnabled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algn="l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  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eastB.setEnabled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(!b);</a:t>
            </a:r>
          </a:p>
          <a:p>
            <a:pPr algn="l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  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westB.setEnabled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(b);}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45065" name="TextBox 9">
            <a:extLst>
              <a:ext uri="{FF2B5EF4-FFF2-40B4-BE49-F238E27FC236}">
                <a16:creationId xmlns:a16="http://schemas.microsoft.com/office/drawing/2014/main" id="{EA5AC4BE-DE69-3A42-8395-CB2CD3376C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087" y="6140692"/>
            <a:ext cx="1979613" cy="461962"/>
          </a:xfrm>
          <a:prstGeom prst="rect">
            <a:avLst/>
          </a:prstGeom>
          <a:solidFill>
            <a:srgbClr val="FFF0F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ButtonDemo1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C4BF43-B4FB-914F-92E7-2F45B9819A8A}"/>
              </a:ext>
            </a:extLst>
          </p:cNvPr>
          <p:cNvSpPr txBox="1"/>
          <p:nvPr/>
        </p:nvSpPr>
        <p:spPr>
          <a:xfrm>
            <a:off x="4953000" y="3013501"/>
            <a:ext cx="38120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eastB.addActionListener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(al);</a:t>
            </a:r>
          </a:p>
          <a:p>
            <a:pPr algn="l"/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westB.addActionListener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(al);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pack();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setVisible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(true);</a:t>
            </a:r>
          </a:p>
        </p:txBody>
      </p:sp>
    </p:spTree>
    <p:extLst>
      <p:ext uri="{BB962C8B-B14F-4D97-AF65-F5344CB8AC3E}">
        <p14:creationId xmlns:p14="http://schemas.microsoft.com/office/powerpoint/2010/main" val="22644048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Number Placeholder 3">
            <a:extLst>
              <a:ext uri="{FF2B5EF4-FFF2-40B4-BE49-F238E27FC236}">
                <a16:creationId xmlns:a16="http://schemas.microsoft.com/office/drawing/2014/main" id="{7E30C6B1-38D2-E246-9F72-964822B6FD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B7B82247-17FD-AF47-87C2-29D17A7C4A0A}" type="slidenum">
              <a:rPr lang="en-US" altLang="en-US" sz="1400">
                <a:solidFill>
                  <a:schemeClr val="tx1"/>
                </a:solidFill>
              </a:rPr>
              <a:pPr eaLnBrk="1" hangingPunct="1"/>
              <a:t>14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5CAC8F2E-210D-384C-BCFA-BC9616A11F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9132" y="217487"/>
            <a:ext cx="7362825" cy="696913"/>
          </a:xfrm>
        </p:spPr>
        <p:txBody>
          <a:bodyPr/>
          <a:lstStyle/>
          <a:p>
            <a:pPr marL="0" indent="0" eaLnBrk="1" hangingPunct="1"/>
            <a:r>
              <a:rPr lang="en-US" altLang="en-US" sz="2400" b="1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A </a:t>
            </a:r>
            <a:r>
              <a:rPr lang="en-US" altLang="en-US" sz="2400" b="1" dirty="0" err="1">
                <a:solidFill>
                  <a:srgbClr val="C00000"/>
                </a:solidFill>
                <a:ea typeface="ＭＳ Ｐゴシック" panose="020B0600070205080204" pitchFamily="34" charset="-128"/>
              </a:rPr>
              <a:t>JPanel</a:t>
            </a:r>
            <a:r>
              <a:rPr lang="en-US" altLang="en-US" sz="2400" b="1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 that is painted</a:t>
            </a:r>
            <a:endParaRPr lang="en-US" altLang="en-US" sz="3600" b="1" dirty="0">
              <a:solidFill>
                <a:srgbClr val="C0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2BAFE39F-EE8E-D74B-B3F0-02AAE7535B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81100"/>
            <a:ext cx="8081963" cy="5295900"/>
          </a:xfrm>
        </p:spPr>
        <p:txBody>
          <a:bodyPr anchor="t"/>
          <a:lstStyle/>
          <a:p>
            <a:pPr marL="284163" indent="-76200" eaLnBrk="1" hangingPunct="1">
              <a:lnSpc>
                <a:spcPct val="90000"/>
              </a:lnSpc>
              <a:spcBef>
                <a:spcPts val="1000"/>
              </a:spcBef>
              <a:buSzPct val="99000"/>
            </a:pPr>
            <a:r>
              <a:rPr lang="en-US" altLang="en-US" sz="2200">
                <a:ea typeface="ＭＳ Ｐゴシック" panose="020B0600070205080204" pitchFamily="34" charset="-128"/>
              </a:rPr>
              <a:t> The JFrame has a JPanel in its CENTER</a:t>
            </a:r>
            <a:br>
              <a:rPr lang="en-US" altLang="en-US" sz="2200">
                <a:ea typeface="ＭＳ Ｐゴシック" panose="020B0600070205080204" pitchFamily="34" charset="-128"/>
              </a:rPr>
            </a:br>
            <a:r>
              <a:rPr lang="en-US" altLang="en-US" sz="2200">
                <a:ea typeface="ＭＳ Ｐゴシック" panose="020B0600070205080204" pitchFamily="34" charset="-128"/>
              </a:rPr>
              <a:t> and a </a:t>
            </a:r>
            <a:r>
              <a:rPr lang="ja-JP" altLang="en-US" sz="2200">
                <a:ea typeface="ＭＳ Ｐゴシック" panose="020B0600070205080204" pitchFamily="34" charset="-128"/>
              </a:rPr>
              <a:t>“</a:t>
            </a:r>
            <a:r>
              <a:rPr lang="en-US" altLang="ja-JP" sz="2200">
                <a:ea typeface="ＭＳ Ｐゴシック" panose="020B0600070205080204" pitchFamily="34" charset="-128"/>
              </a:rPr>
              <a:t>reset</a:t>
            </a:r>
            <a:r>
              <a:rPr lang="ja-JP" altLang="en-US" sz="2200">
                <a:ea typeface="ＭＳ Ｐゴシック" panose="020B0600070205080204" pitchFamily="34" charset="-128"/>
              </a:rPr>
              <a:t>”</a:t>
            </a:r>
            <a:r>
              <a:rPr lang="en-US" altLang="ja-JP" sz="2200">
                <a:ea typeface="ＭＳ Ｐゴシック" panose="020B0600070205080204" pitchFamily="34" charset="-128"/>
              </a:rPr>
              <a:t> button in its SOUTH.</a:t>
            </a:r>
          </a:p>
          <a:p>
            <a:pPr marL="284163" indent="-76200" eaLnBrk="1" hangingPunct="1">
              <a:lnSpc>
                <a:spcPct val="90000"/>
              </a:lnSpc>
              <a:spcBef>
                <a:spcPts val="1000"/>
              </a:spcBef>
              <a:buSzPct val="99000"/>
            </a:pPr>
            <a:r>
              <a:rPr lang="en-US" altLang="en-US" sz="2200">
                <a:ea typeface="ＭＳ Ｐゴシック" panose="020B0600070205080204" pitchFamily="34" charset="-128"/>
              </a:rPr>
              <a:t> The JPanel has a horizontal box b, which contains</a:t>
            </a:r>
            <a:br>
              <a:rPr lang="en-US" altLang="en-US" sz="2200">
                <a:ea typeface="ＭＳ Ｐゴシック" panose="020B0600070205080204" pitchFamily="34" charset="-128"/>
              </a:rPr>
            </a:br>
            <a:r>
              <a:rPr lang="en-US" altLang="en-US" sz="2200">
                <a:ea typeface="ＭＳ Ｐゴシック" panose="020B0600070205080204" pitchFamily="34" charset="-128"/>
              </a:rPr>
              <a:t>two vertical Boxes.</a:t>
            </a:r>
          </a:p>
          <a:p>
            <a:pPr marL="284163" indent="-76200" eaLnBrk="1" hangingPunct="1">
              <a:lnSpc>
                <a:spcPct val="90000"/>
              </a:lnSpc>
              <a:spcBef>
                <a:spcPts val="1000"/>
              </a:spcBef>
              <a:buSzPct val="99000"/>
            </a:pPr>
            <a:r>
              <a:rPr lang="en-US" altLang="en-US" sz="2200">
                <a:ea typeface="ＭＳ Ｐゴシック" panose="020B0600070205080204" pitchFamily="34" charset="-128"/>
              </a:rPr>
              <a:t> Each vertical Box contains two instances of class Square.</a:t>
            </a:r>
          </a:p>
          <a:p>
            <a:pPr marL="284163" indent="-76200" eaLnBrk="1" hangingPunct="1">
              <a:lnSpc>
                <a:spcPct val="90000"/>
              </a:lnSpc>
              <a:spcBef>
                <a:spcPts val="1000"/>
              </a:spcBef>
              <a:buSzPct val="99000"/>
            </a:pPr>
            <a:r>
              <a:rPr lang="en-US" altLang="en-US" sz="2200">
                <a:ea typeface="ＭＳ Ｐゴシック" panose="020B0600070205080204" pitchFamily="34" charset="-128"/>
              </a:rPr>
              <a:t> Click a Square that has no pink circle, and a pink circle is drawn.</a:t>
            </a:r>
            <a:br>
              <a:rPr lang="en-US" altLang="en-US" sz="2200">
                <a:ea typeface="ＭＳ Ｐゴシック" panose="020B0600070205080204" pitchFamily="34" charset="-128"/>
              </a:rPr>
            </a:br>
            <a:r>
              <a:rPr lang="en-US" altLang="en-US" sz="2200">
                <a:ea typeface="ＭＳ Ｐゴシック" panose="020B0600070205080204" pitchFamily="34" charset="-128"/>
              </a:rPr>
              <a:t>  Click a square that has a pink circle, and the pink circle disappears.</a:t>
            </a:r>
            <a:br>
              <a:rPr lang="en-US" altLang="en-US" sz="2200">
                <a:ea typeface="ＭＳ Ｐゴシック" panose="020B0600070205080204" pitchFamily="34" charset="-128"/>
              </a:rPr>
            </a:br>
            <a:r>
              <a:rPr lang="en-US" altLang="en-US" sz="2200">
                <a:ea typeface="ＭＳ Ｐゴシック" panose="020B0600070205080204" pitchFamily="34" charset="-128"/>
              </a:rPr>
              <a:t>  Click the rest button and all pink circles disappear.</a:t>
            </a:r>
          </a:p>
          <a:p>
            <a:pPr marL="284163" indent="-76200" eaLnBrk="1" hangingPunct="1">
              <a:lnSpc>
                <a:spcPct val="90000"/>
              </a:lnSpc>
              <a:spcBef>
                <a:spcPts val="1000"/>
              </a:spcBef>
              <a:buSzPct val="99000"/>
            </a:pPr>
            <a:r>
              <a:rPr lang="en-US" altLang="en-US" sz="2200">
                <a:ea typeface="ＭＳ Ｐゴシック" panose="020B0600070205080204" pitchFamily="34" charset="-128"/>
              </a:rPr>
              <a:t> This GUI has to listen to:</a:t>
            </a:r>
            <a:br>
              <a:rPr lang="en-US" altLang="en-US" sz="2200">
                <a:ea typeface="ＭＳ Ｐゴシック" panose="020B0600070205080204" pitchFamily="34" charset="-128"/>
              </a:rPr>
            </a:br>
            <a:r>
              <a:rPr lang="en-US" altLang="en-US" sz="2200">
                <a:ea typeface="ＭＳ Ｐゴシック" panose="020B0600070205080204" pitchFamily="34" charset="-128"/>
              </a:rPr>
              <a:t>(1) a click on Button reset</a:t>
            </a:r>
            <a:br>
              <a:rPr lang="en-US" altLang="en-US" sz="2200">
                <a:ea typeface="ＭＳ Ｐゴシック" panose="020B0600070205080204" pitchFamily="34" charset="-128"/>
              </a:rPr>
            </a:br>
            <a:r>
              <a:rPr lang="en-US" altLang="en-US" sz="2200">
                <a:ea typeface="ＭＳ Ｐゴシック" panose="020B0600070205080204" pitchFamily="34" charset="-128"/>
              </a:rPr>
              <a:t>(2) a click on a Square (a Box)</a:t>
            </a:r>
            <a:br>
              <a:rPr lang="en-US" altLang="en-US" sz="2200">
                <a:ea typeface="ＭＳ Ｐゴシック" panose="020B0600070205080204" pitchFamily="34" charset="-128"/>
              </a:rPr>
            </a:br>
            <a:endParaRPr lang="en-US" altLang="en-US" sz="2000">
              <a:ea typeface="ＭＳ Ｐゴシック" panose="020B0600070205080204" pitchFamily="34" charset="-128"/>
            </a:endParaRPr>
          </a:p>
          <a:p>
            <a:pPr marL="284163" indent="-76200" eaLnBrk="1" hangingPunct="1">
              <a:lnSpc>
                <a:spcPct val="90000"/>
              </a:lnSpc>
              <a:buSzPct val="99000"/>
              <a:buFont typeface="Arial" panose="020B0604020202020204" pitchFamily="34" charset="0"/>
              <a:buAutoNum type="arabicParenBoth"/>
            </a:pPr>
            <a:endParaRPr lang="en-US" altLang="en-US" sz="2000">
              <a:ea typeface="ＭＳ Ｐゴシック" panose="020B0600070205080204" pitchFamily="34" charset="-128"/>
            </a:endParaRPr>
          </a:p>
          <a:p>
            <a:pPr marL="284163" indent="-76200" eaLnBrk="1" hangingPunct="1">
              <a:lnSpc>
                <a:spcPct val="90000"/>
              </a:lnSpc>
              <a:buSzPct val="99000"/>
              <a:buFont typeface="Arial" panose="020B0604020202020204" pitchFamily="34" charset="0"/>
              <a:buAutoNum type="arabicParenBoth"/>
            </a:pPr>
            <a:endParaRPr lang="en-US" altLang="en-US" sz="2000">
              <a:ea typeface="ＭＳ Ｐゴシック" panose="020B0600070205080204" pitchFamily="34" charset="-128"/>
            </a:endParaRPr>
          </a:p>
        </p:txBody>
      </p:sp>
      <p:pic>
        <p:nvPicPr>
          <p:cNvPr id="47108" name="Picture 5" descr="window3">
            <a:extLst>
              <a:ext uri="{FF2B5EF4-FFF2-40B4-BE49-F238E27FC236}">
                <a16:creationId xmlns:a16="http://schemas.microsoft.com/office/drawing/2014/main" id="{2CC67D2C-F861-B04C-800C-F9B63545A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038600"/>
            <a:ext cx="17018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9" name="Text Box 6">
            <a:extLst>
              <a:ext uri="{FF2B5EF4-FFF2-40B4-BE49-F238E27FC236}">
                <a16:creationId xmlns:a16="http://schemas.microsoft.com/office/drawing/2014/main" id="{5DDE1BC3-D325-2141-8927-AEF2CE44CABD}"/>
              </a:ext>
            </a:extLst>
          </p:cNvPr>
          <p:cNvSpPr txBox="1">
            <a:spLocks/>
          </p:cNvSpPr>
          <p:nvPr/>
        </p:nvSpPr>
        <p:spPr bwMode="auto">
          <a:xfrm>
            <a:off x="762000" y="5029200"/>
            <a:ext cx="3733800" cy="1200150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tx1"/>
                </a:solidFill>
              </a:rPr>
              <a:t>These are different kinds of events, and they need different listener methods</a:t>
            </a:r>
            <a:endParaRPr lang="en-US" altLang="en-US" sz="2400"/>
          </a:p>
        </p:txBody>
      </p:sp>
      <p:sp>
        <p:nvSpPr>
          <p:cNvPr id="47110" name="TextBox 6">
            <a:extLst>
              <a:ext uri="{FF2B5EF4-FFF2-40B4-BE49-F238E27FC236}">
                <a16:creationId xmlns:a16="http://schemas.microsoft.com/office/drawing/2014/main" id="{8DD2C860-9AFC-9F43-8E25-4FA0633AF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6900" y="452438"/>
            <a:ext cx="1954213" cy="461962"/>
          </a:xfrm>
          <a:prstGeom prst="rect">
            <a:avLst/>
          </a:prstGeom>
          <a:solidFill>
            <a:srgbClr val="FFF0F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/>
              <a:t>MouseDemo2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FC909-94B7-E14A-82CD-D6DD6D2AF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painting works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6B4F4E-C0CA-0041-80CD-5B7661B1D0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248FFD-3E9E-4346-B33C-21CE17471B0E}" type="slidenum">
              <a:rPr lang="en-US" altLang="en-US" smtClean="0"/>
              <a:pPr/>
              <a:t>15</a:t>
            </a:fld>
            <a:endParaRPr lang="en-US" alt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F4838D8-9431-1C47-A9B5-D50496552476}"/>
              </a:ext>
            </a:extLst>
          </p:cNvPr>
          <p:cNvGrpSpPr/>
          <p:nvPr/>
        </p:nvGrpSpPr>
        <p:grpSpPr>
          <a:xfrm>
            <a:off x="4556612" y="1330325"/>
            <a:ext cx="4786313" cy="3711574"/>
            <a:chOff x="3733800" y="2133600"/>
            <a:chExt cx="4786313" cy="3711574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F28A2A4-536F-3D4E-A346-F1B8E93253D6}"/>
                </a:ext>
              </a:extLst>
            </p:cNvPr>
            <p:cNvGrpSpPr/>
            <p:nvPr/>
          </p:nvGrpSpPr>
          <p:grpSpPr>
            <a:xfrm>
              <a:off x="3733800" y="2133600"/>
              <a:ext cx="4786313" cy="3711574"/>
              <a:chOff x="2590800" y="2133600"/>
              <a:chExt cx="4786313" cy="3711574"/>
            </a:xfrm>
          </p:grpSpPr>
          <p:sp>
            <p:nvSpPr>
              <p:cNvPr id="6" name="Rectangle 2">
                <a:extLst>
                  <a:ext uri="{FF2B5EF4-FFF2-40B4-BE49-F238E27FC236}">
                    <a16:creationId xmlns:a16="http://schemas.microsoft.com/office/drawing/2014/main" id="{D1087360-D2DD-5B44-9281-905A51F5A2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90800" y="2667000"/>
                <a:ext cx="4267200" cy="3178174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" name="Rectangle 3">
                <a:extLst>
                  <a:ext uri="{FF2B5EF4-FFF2-40B4-BE49-F238E27FC236}">
                    <a16:creationId xmlns:a16="http://schemas.microsoft.com/office/drawing/2014/main" id="{84A96DCF-D1AC-1E40-8C40-9BFE620462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90800" y="2133600"/>
                <a:ext cx="2667000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>
                    <a:solidFill>
                      <a:srgbClr val="8B008C"/>
                    </a:solidFill>
                  </a:rPr>
                  <a:t>JPanel@25c7</a:t>
                </a:r>
                <a:endParaRPr lang="en-US" sz="2400" dirty="0"/>
              </a:p>
            </p:txBody>
          </p:sp>
          <p:sp>
            <p:nvSpPr>
              <p:cNvPr id="9" name="Rectangle 12">
                <a:extLst>
                  <a:ext uri="{FF2B5EF4-FFF2-40B4-BE49-F238E27FC236}">
                    <a16:creationId xmlns:a16="http://schemas.microsoft.com/office/drawing/2014/main" id="{0038110C-C4DF-4D4D-AFC5-35850E62A7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1313" y="3086100"/>
                <a:ext cx="4495800" cy="609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t" anchorCtr="0"/>
              <a:lstStyle/>
              <a:p>
                <a:pPr algn="l"/>
                <a:endParaRPr lang="en-US" sz="2200" dirty="0"/>
              </a:p>
              <a:p>
                <a:pPr algn="l"/>
                <a:r>
                  <a:rPr lang="en-US" sz="2200" dirty="0"/>
                  <a:t>paint(Graphics g) {…}</a:t>
                </a:r>
              </a:p>
              <a:p>
                <a:pPr algn="l"/>
                <a:r>
                  <a:rPr lang="en-US" sz="2200" dirty="0"/>
                  <a:t>repaint() {paint(gr)}</a:t>
                </a:r>
              </a:p>
            </p:txBody>
          </p:sp>
          <p:sp>
            <p:nvSpPr>
              <p:cNvPr id="11" name="Rectangle 4">
                <a:extLst>
                  <a:ext uri="{FF2B5EF4-FFF2-40B4-BE49-F238E27FC236}">
                    <a16:creationId xmlns:a16="http://schemas.microsoft.com/office/drawing/2014/main" id="{EC3BAB74-8367-284D-B28B-1A88A355FD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34000" y="2667000"/>
                <a:ext cx="15240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/>
                  <a:t>JPanel</a:t>
                </a:r>
                <a:endParaRPr lang="en-US" sz="2400" dirty="0"/>
              </a:p>
            </p:txBody>
          </p:sp>
        </p:grpSp>
        <p:sp>
          <p:nvSpPr>
            <p:cNvPr id="12" name="Rectangle 21">
              <a:extLst>
                <a:ext uri="{FF2B5EF4-FFF2-40B4-BE49-F238E27FC236}">
                  <a16:creationId xmlns:a16="http://schemas.microsoft.com/office/drawing/2014/main" id="{12382218-EE8B-054F-94EA-11E328AE09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2400" y="28194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/>
                <a:t>gr</a:t>
              </a:r>
            </a:p>
          </p:txBody>
        </p:sp>
        <p:sp>
          <p:nvSpPr>
            <p:cNvPr id="14" name="Rectangle 21">
              <a:extLst>
                <a:ext uri="{FF2B5EF4-FFF2-40B4-BE49-F238E27FC236}">
                  <a16:creationId xmlns:a16="http://schemas.microsoft.com/office/drawing/2014/main" id="{C153738F-0347-C842-BD94-C787FD7926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9200" y="3048000"/>
              <a:ext cx="1342103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/>
                <a:t>Graphics</a:t>
              </a:r>
            </a:p>
          </p:txBody>
        </p:sp>
        <p:sp>
          <p:nvSpPr>
            <p:cNvPr id="13" name="Rectangle 22">
              <a:extLst>
                <a:ext uri="{FF2B5EF4-FFF2-40B4-BE49-F238E27FC236}">
                  <a16:creationId xmlns:a16="http://schemas.microsoft.com/office/drawing/2014/main" id="{AE17C573-8A74-E841-9271-A07BA92534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5800" y="28194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A1BDCD2-B80C-2042-8727-2AD7DBF5A637}"/>
              </a:ext>
            </a:extLst>
          </p:cNvPr>
          <p:cNvCxnSpPr/>
          <p:nvPr/>
        </p:nvCxnSpPr>
        <p:spPr bwMode="auto">
          <a:xfrm>
            <a:off x="4556612" y="3425825"/>
            <a:ext cx="4267200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Rectangle 4">
            <a:extLst>
              <a:ext uri="{FF2B5EF4-FFF2-40B4-BE49-F238E27FC236}">
                <a16:creationId xmlns:a16="http://schemas.microsoft.com/office/drawing/2014/main" id="{8B75711B-C381-C04A-93B4-17F29291E3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0147" y="3425825"/>
            <a:ext cx="1524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/>
              <a:t>Square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AB172DB-FC0C-E145-8028-F762EDB4AF5D}"/>
              </a:ext>
            </a:extLst>
          </p:cNvPr>
          <p:cNvSpPr txBox="1"/>
          <p:nvPr/>
        </p:nvSpPr>
        <p:spPr>
          <a:xfrm>
            <a:off x="399252" y="1545650"/>
            <a:ext cx="37917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Graphics has methods for drawing (painting) on the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JPanel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We’ll look at them soon. 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0F7F3A0-0DB7-BF48-B2A2-2B7B844B42F5}"/>
              </a:ext>
            </a:extLst>
          </p:cNvPr>
          <p:cNvGrpSpPr/>
          <p:nvPr/>
        </p:nvGrpSpPr>
        <p:grpSpPr>
          <a:xfrm>
            <a:off x="399252" y="3588603"/>
            <a:ext cx="7964185" cy="830997"/>
            <a:chOff x="399252" y="3268323"/>
            <a:chExt cx="7964185" cy="830997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C4F0052-3A75-5E45-9500-5D452894B7CF}"/>
                </a:ext>
              </a:extLst>
            </p:cNvPr>
            <p:cNvSpPr txBox="1"/>
            <p:nvPr/>
          </p:nvSpPr>
          <p:spPr>
            <a:xfrm>
              <a:off x="399252" y="3268323"/>
              <a:ext cx="379174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Override paint to draw on the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JPanel</a:t>
              </a:r>
              <a:endParaRPr 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6100E9E-9AAD-AF49-A013-749E25BD458C}"/>
                </a:ext>
              </a:extLst>
            </p:cNvPr>
            <p:cNvSpPr/>
            <p:nvPr/>
          </p:nvSpPr>
          <p:spPr>
            <a:xfrm>
              <a:off x="4822083" y="3637655"/>
              <a:ext cx="354135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paint(Graphics g) {…}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7B156FE8-D1CF-8E47-B192-A8C16B7C2B87}"/>
              </a:ext>
            </a:extLst>
          </p:cNvPr>
          <p:cNvSpPr txBox="1"/>
          <p:nvPr/>
        </p:nvSpPr>
        <p:spPr>
          <a:xfrm>
            <a:off x="399252" y="4900267"/>
            <a:ext cx="37917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Whenever you want to call paint to repaint the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Jpanel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call repaint()</a:t>
            </a:r>
          </a:p>
        </p:txBody>
      </p:sp>
    </p:spTree>
    <p:extLst>
      <p:ext uri="{BB962C8B-B14F-4D97-AF65-F5344CB8AC3E}">
        <p14:creationId xmlns:p14="http://schemas.microsoft.com/office/powerpoint/2010/main" val="30775204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Number Placeholder 3">
            <a:extLst>
              <a:ext uri="{FF2B5EF4-FFF2-40B4-BE49-F238E27FC236}">
                <a16:creationId xmlns:a16="http://schemas.microsoft.com/office/drawing/2014/main" id="{FDFCCAD3-D2B6-A04E-A196-E6B19BCCD4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81BC2AB1-10B0-5544-A953-E6DDB1E79EA8}" type="slidenum">
              <a:rPr lang="en-US" altLang="en-US" sz="1400">
                <a:solidFill>
                  <a:schemeClr val="tx1"/>
                </a:solidFill>
              </a:rPr>
              <a:pPr eaLnBrk="1" hangingPunct="1"/>
              <a:t>16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49154" name="Rectangle 3">
            <a:extLst>
              <a:ext uri="{FF2B5EF4-FFF2-40B4-BE49-F238E27FC236}">
                <a16:creationId xmlns:a16="http://schemas.microsoft.com/office/drawing/2014/main" id="{590A88A6-69FB-E04F-B07E-B5F485A2C4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419100"/>
            <a:ext cx="8267700" cy="6210300"/>
          </a:xfrm>
          <a:noFill/>
        </p:spPr>
        <p:txBody>
          <a:bodyPr anchor="t"/>
          <a:lstStyle/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/** Instance: </a:t>
            </a:r>
            <a:r>
              <a:rPr lang="en-US" altLang="en-US" sz="2400" dirty="0" err="1">
                <a:latin typeface="Times" pitchFamily="2" charset="0"/>
                <a:ea typeface="ＭＳ Ｐゴシック" panose="020B0600070205080204" pitchFamily="34" charset="-128"/>
              </a:rPr>
              <a:t>JPanel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of size (WIDTH, HEIGHT).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                  Green or red: */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" pitchFamily="2" charset="0"/>
                <a:ea typeface="ＭＳ Ｐゴシック" panose="020B0600070205080204" pitchFamily="34" charset="-128"/>
              </a:rPr>
              <a:t>public</a:t>
            </a:r>
            <a:r>
              <a:rPr lang="en-US" altLang="en-US" sz="2400" dirty="0">
                <a:solidFill>
                  <a:srgbClr val="FF0000"/>
                </a:solidFill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b="1" dirty="0">
                <a:solidFill>
                  <a:srgbClr val="FF0000"/>
                </a:solidFill>
                <a:latin typeface="Times" pitchFamily="2" charset="0"/>
                <a:ea typeface="ＭＳ Ｐゴシック" panose="020B0600070205080204" pitchFamily="34" charset="-128"/>
              </a:rPr>
              <a:t>class</a:t>
            </a:r>
            <a:r>
              <a:rPr lang="en-US" altLang="en-US" sz="2400" dirty="0">
                <a:solidFill>
                  <a:srgbClr val="FF0000"/>
                </a:solidFill>
                <a:latin typeface="Times" pitchFamily="2" charset="0"/>
                <a:ea typeface="ＭＳ Ｐゴシック" panose="020B0600070205080204" pitchFamily="34" charset="-128"/>
              </a:rPr>
              <a:t> Square </a:t>
            </a: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extends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latin typeface="Times" pitchFamily="2" charset="0"/>
                <a:ea typeface="ＭＳ Ｐゴシック" panose="020B0600070205080204" pitchFamily="34" charset="-128"/>
              </a:rPr>
              <a:t>JPanel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{ 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   public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static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final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b="1" dirty="0" err="1">
                <a:latin typeface="Times" pitchFamily="2" charset="0"/>
                <a:ea typeface="ＭＳ Ｐゴシック" panose="020B0600070205080204" pitchFamily="34" charset="-128"/>
              </a:rPr>
              <a:t>int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HEIGHT= 70;  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   public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static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final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b="1" dirty="0" err="1">
                <a:latin typeface="Times" pitchFamily="2" charset="0"/>
                <a:ea typeface="ＭＳ Ｐゴシック" panose="020B0600070205080204" pitchFamily="34" charset="-128"/>
              </a:rPr>
              <a:t>int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WIDTH= 70; 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   private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b="1" dirty="0" err="1">
                <a:latin typeface="Times" pitchFamily="2" charset="0"/>
                <a:ea typeface="ＭＳ Ｐゴシック" panose="020B0600070205080204" pitchFamily="34" charset="-128"/>
              </a:rPr>
              <a:t>int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x, y; // Panel is at (x, y)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   private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b="1" dirty="0" err="1">
                <a:latin typeface="Times" pitchFamily="2" charset="0"/>
                <a:ea typeface="ＭＳ Ｐゴシック" panose="020B0600070205080204" pitchFamily="34" charset="-128"/>
              </a:rPr>
              <a:t>boolean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latin typeface="Times" pitchFamily="2" charset="0"/>
                <a:ea typeface="ＭＳ Ｐゴシック" panose="020B0600070205080204" pitchFamily="34" charset="-128"/>
              </a:rPr>
              <a:t>hasDisk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= </a:t>
            </a: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false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; 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  /** </a:t>
            </a:r>
            <a:r>
              <a:rPr lang="en-US" altLang="en-US" sz="2400" dirty="0" err="1">
                <a:latin typeface="Times" pitchFamily="2" charset="0"/>
                <a:ea typeface="ＭＳ Ｐゴシック" panose="020B0600070205080204" pitchFamily="34" charset="-128"/>
              </a:rPr>
              <a:t>Const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: square at (x, y). Red/green? Parity of </a:t>
            </a:r>
            <a:r>
              <a:rPr lang="en-US" altLang="en-US" sz="2400" dirty="0" err="1">
                <a:latin typeface="Times" pitchFamily="2" charset="0"/>
                <a:ea typeface="ＭＳ Ｐゴシック" panose="020B0600070205080204" pitchFamily="34" charset="-128"/>
              </a:rPr>
              <a:t>x+y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.  */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 </a:t>
            </a: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public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Square(</a:t>
            </a:r>
            <a:r>
              <a:rPr lang="en-US" altLang="en-US" sz="2400" b="1" dirty="0" err="1">
                <a:latin typeface="Times" pitchFamily="2" charset="0"/>
                <a:ea typeface="ＭＳ Ｐゴシック" panose="020B0600070205080204" pitchFamily="34" charset="-128"/>
              </a:rPr>
              <a:t>int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x, </a:t>
            </a:r>
            <a:r>
              <a:rPr lang="en-US" altLang="en-US" sz="2400" b="1" dirty="0" err="1">
                <a:latin typeface="Times" pitchFamily="2" charset="0"/>
                <a:ea typeface="ＭＳ Ｐゴシック" panose="020B0600070205080204" pitchFamily="34" charset="-128"/>
              </a:rPr>
              <a:t>int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y) {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     </a:t>
            </a:r>
            <a:r>
              <a:rPr lang="en-US" altLang="en-US" sz="2400" b="1" dirty="0" err="1">
                <a:latin typeface="Times" pitchFamily="2" charset="0"/>
                <a:ea typeface="ＭＳ Ｐゴシック" panose="020B0600070205080204" pitchFamily="34" charset="-128"/>
              </a:rPr>
              <a:t>this</a:t>
            </a:r>
            <a:r>
              <a:rPr lang="en-US" altLang="en-US" sz="2400" dirty="0" err="1">
                <a:latin typeface="Times" pitchFamily="2" charset="0"/>
                <a:ea typeface="ＭＳ Ｐゴシック" panose="020B0600070205080204" pitchFamily="34" charset="-128"/>
              </a:rPr>
              <a:t>.x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= x;         </a:t>
            </a:r>
            <a:r>
              <a:rPr lang="en-US" altLang="en-US" sz="2400" b="1" dirty="0" err="1">
                <a:latin typeface="Times" pitchFamily="2" charset="0"/>
                <a:ea typeface="ＭＳ Ｐゴシック" panose="020B0600070205080204" pitchFamily="34" charset="-128"/>
              </a:rPr>
              <a:t>this</a:t>
            </a:r>
            <a:r>
              <a:rPr lang="en-US" altLang="en-US" sz="2400" dirty="0" err="1">
                <a:latin typeface="Times" pitchFamily="2" charset="0"/>
                <a:ea typeface="ＭＳ Ｐゴシック" panose="020B0600070205080204" pitchFamily="34" charset="-128"/>
              </a:rPr>
              <a:t>.y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= y;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     </a:t>
            </a:r>
            <a:r>
              <a:rPr lang="en-US" altLang="en-US" sz="2400" dirty="0" err="1">
                <a:latin typeface="Times" pitchFamily="2" charset="0"/>
                <a:ea typeface="ＭＳ Ｐゴシック" panose="020B0600070205080204" pitchFamily="34" charset="-128"/>
              </a:rPr>
              <a:t>setPreferredSize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(</a:t>
            </a: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new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Dimension(WIDTH, HEIGHT));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 }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 /** Complement the "has pink disk" property */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 </a:t>
            </a: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public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b="1" dirty="0">
                <a:latin typeface="Times" pitchFamily="2" charset="0"/>
                <a:ea typeface="ＭＳ Ｐゴシック" panose="020B0600070205080204" pitchFamily="34" charset="-128"/>
              </a:rPr>
              <a:t>void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latin typeface="Times" pitchFamily="2" charset="0"/>
                <a:ea typeface="ＭＳ Ｐゴシック" panose="020B0600070205080204" pitchFamily="34" charset="-128"/>
              </a:rPr>
              <a:t>complementDisk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() {  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     </a:t>
            </a:r>
            <a:r>
              <a:rPr lang="en-US" altLang="en-US" sz="2400" dirty="0" err="1">
                <a:latin typeface="Times" pitchFamily="2" charset="0"/>
                <a:ea typeface="ＭＳ Ｐゴシック" panose="020B0600070205080204" pitchFamily="34" charset="-128"/>
              </a:rPr>
              <a:t>hasDisk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= ! </a:t>
            </a:r>
            <a:r>
              <a:rPr lang="en-US" altLang="en-US" sz="2400" dirty="0" err="1">
                <a:latin typeface="Times" pitchFamily="2" charset="0"/>
                <a:ea typeface="ＭＳ Ｐゴシック" panose="020B0600070205080204" pitchFamily="34" charset="-128"/>
              </a:rPr>
              <a:t>hasDisk</a:t>
            </a: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;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     repaint(); // Ask the system to repaint the square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" pitchFamily="2" charset="0"/>
                <a:ea typeface="ＭＳ Ｐゴシック" panose="020B0600070205080204" pitchFamily="34" charset="-128"/>
              </a:rPr>
              <a:t>  }  </a:t>
            </a:r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9D168E38-A031-6D46-A306-4790BBF4A2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0150" y="3352800"/>
            <a:ext cx="1393825" cy="695325"/>
          </a:xfrm>
        </p:spPr>
        <p:txBody>
          <a:bodyPr/>
          <a:lstStyle/>
          <a:p>
            <a:pPr marL="0" indent="0" algn="r" eaLnBrk="1" hangingPunct="1"/>
            <a:r>
              <a:rPr lang="en-US" altLang="en-US" sz="24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Class Square</a:t>
            </a:r>
            <a:endParaRPr lang="en-US" altLang="en-US" sz="3600" b="1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49156" name="Picture 4" descr="window3">
            <a:extLst>
              <a:ext uri="{FF2B5EF4-FFF2-40B4-BE49-F238E27FC236}">
                <a16:creationId xmlns:a16="http://schemas.microsoft.com/office/drawing/2014/main" id="{A41A518F-BD05-F04C-9C37-E3C57AE0CB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04800"/>
            <a:ext cx="17049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7" name="Text Box 6">
            <a:extLst>
              <a:ext uri="{FF2B5EF4-FFF2-40B4-BE49-F238E27FC236}">
                <a16:creationId xmlns:a16="http://schemas.microsoft.com/office/drawing/2014/main" id="{8470399B-8595-8445-8A55-AC99282E400C}"/>
              </a:ext>
            </a:extLst>
          </p:cNvPr>
          <p:cNvSpPr txBox="1">
            <a:spLocks/>
          </p:cNvSpPr>
          <p:nvPr/>
        </p:nvSpPr>
        <p:spPr bwMode="auto">
          <a:xfrm>
            <a:off x="5638800" y="5334000"/>
            <a:ext cx="2895600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continued on later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Number Placeholder 3">
            <a:extLst>
              <a:ext uri="{FF2B5EF4-FFF2-40B4-BE49-F238E27FC236}">
                <a16:creationId xmlns:a16="http://schemas.microsoft.com/office/drawing/2014/main" id="{D2492441-2F6C-C340-A0DA-3A06EC3D56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9B1E71D2-0843-5E4A-9052-047FD090E174}" type="slidenum">
              <a:rPr lang="en-US" altLang="en-US" sz="1400">
                <a:solidFill>
                  <a:schemeClr val="tx1"/>
                </a:solidFill>
              </a:rPr>
              <a:pPr eaLnBrk="1" hangingPunct="1"/>
              <a:t>17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961E4AF3-274A-8944-AFDC-EE9384904B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4600" y="304800"/>
            <a:ext cx="3962400" cy="609600"/>
          </a:xfrm>
        </p:spPr>
        <p:txBody>
          <a:bodyPr/>
          <a:lstStyle/>
          <a:p>
            <a:pPr marL="0" indent="0" eaLnBrk="1" hangingPunct="1"/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Class Graphics</a:t>
            </a:r>
            <a:endParaRPr lang="en-US" altLang="en-US" sz="3600" b="1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1203" name="Rectangle 7">
            <a:extLst>
              <a:ext uri="{FF2B5EF4-FFF2-40B4-BE49-F238E27FC236}">
                <a16:creationId xmlns:a16="http://schemas.microsoft.com/office/drawing/2014/main" id="{A3B9C099-2D9E-3141-8047-64FF4E694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066800"/>
            <a:ext cx="736282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tIns="0" rIns="45720" bIns="0"/>
          <a:lstStyle>
            <a:lvl1pPr marL="190500" indent="17463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An object of abstract class </a:t>
            </a:r>
            <a:r>
              <a:rPr lang="en-US" altLang="en-US" sz="2000">
                <a:solidFill>
                  <a:srgbClr val="800000"/>
                </a:solidFill>
                <a:latin typeface="Times" pitchFamily="2" charset="0"/>
              </a:rPr>
              <a:t>Graphics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has methods to draw on a component (e.g. on a JPanel, or canvas). 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endParaRPr lang="en-US" altLang="en-US" sz="2000">
              <a:solidFill>
                <a:schemeClr val="tx1"/>
              </a:solidFill>
              <a:latin typeface="Times" pitchFamily="2" charset="0"/>
            </a:endParaRP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Major methods: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drawString(“</a:t>
            </a:r>
            <a:r>
              <a:rPr lang="en-US" altLang="ja-JP" sz="2000">
                <a:solidFill>
                  <a:schemeClr val="tx1"/>
                </a:solidFill>
                <a:latin typeface="Times" pitchFamily="2" charset="0"/>
              </a:rPr>
              <a:t>abc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”</a:t>
            </a:r>
            <a:r>
              <a:rPr lang="en-US" altLang="ja-JP" sz="2000">
                <a:solidFill>
                  <a:schemeClr val="tx1"/>
                </a:solidFill>
                <a:latin typeface="Times" pitchFamily="2" charset="0"/>
              </a:rPr>
              <a:t>, 20, 30);         drawLine(x1, y1, x2, y2);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drawRect(x, y, width, height);    fillRect(x, y, width, height);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drawOval(x, y, width, height);    fillOval(x, y, width, height);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setColor(Color.red);                    getColor()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getFont()                                      setFont(Font f);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i="1">
                <a:solidFill>
                  <a:schemeClr val="tx1"/>
                </a:solidFill>
                <a:latin typeface="Times" pitchFamily="2" charset="0"/>
              </a:rPr>
              <a:t>More methods</a:t>
            </a:r>
          </a:p>
        </p:txBody>
      </p:sp>
      <p:sp>
        <p:nvSpPr>
          <p:cNvPr id="51204" name="TextBox 2">
            <a:extLst>
              <a:ext uri="{FF2B5EF4-FFF2-40B4-BE49-F238E27FC236}">
                <a16:creationId xmlns:a16="http://schemas.microsoft.com/office/drawing/2014/main" id="{C1F4C43E-28A8-344E-B29F-DDC45DF065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0538" y="5943600"/>
            <a:ext cx="39830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/>
              <a:t>Graphics is in package java.awt</a:t>
            </a:r>
          </a:p>
        </p:txBody>
      </p:sp>
      <p:sp>
        <p:nvSpPr>
          <p:cNvPr id="51205" name="TextBox 2">
            <a:extLst>
              <a:ext uri="{FF2B5EF4-FFF2-40B4-BE49-F238E27FC236}">
                <a16:creationId xmlns:a16="http://schemas.microsoft.com/office/drawing/2014/main" id="{BBDD71E9-66BB-764A-9484-BEFAF1D697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724400"/>
            <a:ext cx="7086600" cy="830263"/>
          </a:xfrm>
          <a:prstGeom prst="rect">
            <a:avLst/>
          </a:prstGeom>
          <a:solidFill>
            <a:srgbClr val="CCFFCC"/>
          </a:solidFill>
          <a:ln w="9525">
            <a:solidFill>
              <a:srgbClr val="CCFFCC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You won’t create an object of Graphics; you will be given one to use when you want to paint a component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3">
            <a:extLst>
              <a:ext uri="{FF2B5EF4-FFF2-40B4-BE49-F238E27FC236}">
                <a16:creationId xmlns:a16="http://schemas.microsoft.com/office/drawing/2014/main" id="{AFC87A6E-1C22-CE4D-98AF-02152F30BC5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F243219D-A47A-084E-9DB2-C53BA47535B5}" type="slidenum">
              <a:rPr lang="en-US" altLang="en-US" sz="1400">
                <a:solidFill>
                  <a:schemeClr val="tx1"/>
                </a:solidFill>
              </a:rPr>
              <a:pPr eaLnBrk="1" hangingPunct="1"/>
              <a:t>18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65045849-27A0-174A-9451-ECF05102A9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32638" y="412750"/>
            <a:ext cx="1393825" cy="695325"/>
          </a:xfrm>
        </p:spPr>
        <p:txBody>
          <a:bodyPr/>
          <a:lstStyle/>
          <a:p>
            <a:pPr marL="0" indent="0" eaLnBrk="1" hangingPunct="1"/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Class Square</a:t>
            </a:r>
            <a:endParaRPr lang="en-US" altLang="en-US" sz="3600" b="1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890507C2-7FB8-E548-B6A9-A69D1870DE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486400" y="1143000"/>
            <a:ext cx="3290888" cy="4994275"/>
          </a:xfrm>
          <a:noFill/>
        </p:spPr>
        <p:txBody>
          <a:bodyPr anchor="t"/>
          <a:lstStyle/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000">
                <a:latin typeface="Times" pitchFamily="2" charset="0"/>
                <a:ea typeface="ＭＳ Ｐゴシック" panose="020B0600070205080204" pitchFamily="34" charset="-128"/>
              </a:rPr>
              <a:t>  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000">
                <a:latin typeface="Times" pitchFamily="2" charset="0"/>
                <a:ea typeface="ＭＳ Ｐゴシック" panose="020B0600070205080204" pitchFamily="34" charset="-128"/>
              </a:rPr>
              <a:t> /** Remove pink disk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000">
                <a:latin typeface="Times" pitchFamily="2" charset="0"/>
                <a:ea typeface="ＭＳ Ｐゴシック" panose="020B0600070205080204" pitchFamily="34" charset="-128"/>
              </a:rPr>
              <a:t>       (if present) */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00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000" b="1">
                <a:latin typeface="Times" pitchFamily="2" charset="0"/>
                <a:ea typeface="ＭＳ Ｐゴシック" panose="020B0600070205080204" pitchFamily="34" charset="-128"/>
              </a:rPr>
              <a:t>public</a:t>
            </a:r>
            <a:r>
              <a:rPr lang="en-US" altLang="en-US" sz="2000">
                <a:latin typeface="Times" pitchFamily="2" charset="0"/>
                <a:ea typeface="ＭＳ Ｐゴシック" panose="020B0600070205080204" pitchFamily="34" charset="-128"/>
              </a:rPr>
              <a:t> </a:t>
            </a:r>
            <a:r>
              <a:rPr lang="en-US" altLang="en-US" sz="2000" b="1">
                <a:latin typeface="Times" pitchFamily="2" charset="0"/>
                <a:ea typeface="ＭＳ Ｐゴシック" panose="020B0600070205080204" pitchFamily="34" charset="-128"/>
              </a:rPr>
              <a:t>void</a:t>
            </a:r>
            <a:r>
              <a:rPr lang="en-US" altLang="en-US" sz="2000">
                <a:latin typeface="Times" pitchFamily="2" charset="0"/>
                <a:ea typeface="ＭＳ Ｐゴシック" panose="020B0600070205080204" pitchFamily="34" charset="-128"/>
              </a:rPr>
              <a:t> clearDisk() {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000">
                <a:latin typeface="Times" pitchFamily="2" charset="0"/>
                <a:ea typeface="ＭＳ Ｐゴシック" panose="020B0600070205080204" pitchFamily="34" charset="-128"/>
              </a:rPr>
              <a:t>    hasDisk= </a:t>
            </a:r>
            <a:r>
              <a:rPr lang="en-US" altLang="en-US" sz="2000" b="1">
                <a:latin typeface="Times" pitchFamily="2" charset="0"/>
                <a:ea typeface="ＭＳ Ｐゴシック" panose="020B0600070205080204" pitchFamily="34" charset="-128"/>
              </a:rPr>
              <a:t>false</a:t>
            </a:r>
            <a:r>
              <a:rPr lang="en-US" altLang="en-US" sz="2000">
                <a:latin typeface="Times" pitchFamily="2" charset="0"/>
                <a:ea typeface="ＭＳ Ｐゴシック" panose="020B0600070205080204" pitchFamily="34" charset="-128"/>
              </a:rPr>
              <a:t>;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000">
                <a:latin typeface="Times" pitchFamily="2" charset="0"/>
                <a:ea typeface="ＭＳ Ｐゴシック" panose="020B0600070205080204" pitchFamily="34" charset="-128"/>
              </a:rPr>
              <a:t>    // Ask system to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000">
                <a:latin typeface="Times" pitchFamily="2" charset="0"/>
                <a:ea typeface="ＭＳ Ｐゴシック" panose="020B0600070205080204" pitchFamily="34" charset="-128"/>
              </a:rPr>
              <a:t>    // repaint square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000">
                <a:latin typeface="Times" pitchFamily="2" charset="0"/>
                <a:ea typeface="ＭＳ Ｐゴシック" panose="020B0600070205080204" pitchFamily="34" charset="-128"/>
              </a:rPr>
              <a:t>    repaint();</a:t>
            </a:r>
          </a:p>
          <a:p>
            <a:pPr marL="190500" indent="17463" eaLnBrk="1" hangingPunct="1">
              <a:lnSpc>
                <a:spcPct val="90000"/>
              </a:lnSpc>
              <a:spcBef>
                <a:spcPts val="300"/>
              </a:spcBef>
              <a:buFont typeface="Lucida Grande" panose="020B0600040502020204" pitchFamily="34" charset="0"/>
              <a:buNone/>
            </a:pPr>
            <a:r>
              <a:rPr lang="en-US" altLang="en-US" sz="2000">
                <a:latin typeface="Times" pitchFamily="2" charset="0"/>
                <a:ea typeface="ＭＳ Ｐゴシック" panose="020B0600070205080204" pitchFamily="34" charset="-128"/>
              </a:rPr>
              <a:t>  } </a:t>
            </a:r>
          </a:p>
        </p:txBody>
      </p:sp>
      <p:pic>
        <p:nvPicPr>
          <p:cNvPr id="53252" name="Picture 4" descr="window3">
            <a:extLst>
              <a:ext uri="{FF2B5EF4-FFF2-40B4-BE49-F238E27FC236}">
                <a16:creationId xmlns:a16="http://schemas.microsoft.com/office/drawing/2014/main" id="{D04B90E0-523D-E741-9DE4-CAEB84F02C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038600"/>
            <a:ext cx="1703388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3" name="Text Box 6">
            <a:extLst>
              <a:ext uri="{FF2B5EF4-FFF2-40B4-BE49-F238E27FC236}">
                <a16:creationId xmlns:a16="http://schemas.microsoft.com/office/drawing/2014/main" id="{8FDBE028-8AA2-9E49-BBC9-BEF132FBC74F}"/>
              </a:ext>
            </a:extLst>
          </p:cNvPr>
          <p:cNvSpPr txBox="1">
            <a:spLocks/>
          </p:cNvSpPr>
          <p:nvPr/>
        </p:nvSpPr>
        <p:spPr bwMode="auto">
          <a:xfrm>
            <a:off x="754063" y="342900"/>
            <a:ext cx="5213350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continuation of class Square</a:t>
            </a:r>
          </a:p>
        </p:txBody>
      </p:sp>
      <p:sp>
        <p:nvSpPr>
          <p:cNvPr id="53254" name="Rectangle 7">
            <a:extLst>
              <a:ext uri="{FF2B5EF4-FFF2-40B4-BE49-F238E27FC236}">
                <a16:creationId xmlns:a16="http://schemas.microsoft.com/office/drawing/2014/main" id="{7631FF7B-B7D6-D845-A978-C27080E87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788" y="533400"/>
            <a:ext cx="7362825" cy="499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tIns="0" rIns="45720" bIns="0"/>
          <a:lstStyle>
            <a:lvl1pPr marL="190500" indent="17463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/** Paint this square using g. System calls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   paint whenever square has to be redrawn.*/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</a:t>
            </a:r>
            <a:r>
              <a:rPr lang="en-US" altLang="en-US" sz="2000" b="1" dirty="0">
                <a:solidFill>
                  <a:schemeClr val="tx1"/>
                </a:solidFill>
                <a:latin typeface="Times" pitchFamily="2" charset="0"/>
              </a:rPr>
              <a:t>public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000" b="1" dirty="0">
                <a:solidFill>
                  <a:schemeClr val="tx1"/>
                </a:solidFill>
                <a:latin typeface="Times" pitchFamily="2" charset="0"/>
              </a:rPr>
              <a:t>void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paint(Graphics g) {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  </a:t>
            </a:r>
            <a:r>
              <a:rPr lang="en-US" altLang="en-US" sz="2000" b="1" dirty="0">
                <a:solidFill>
                  <a:schemeClr val="tx1"/>
                </a:solidFill>
                <a:latin typeface="Times" pitchFamily="2" charset="0"/>
              </a:rPr>
              <a:t>if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((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x+y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)%2 == 0) 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g.setColor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(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Color.green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);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  </a:t>
            </a:r>
            <a:r>
              <a:rPr lang="en-US" altLang="en-US" sz="2000" b="1" dirty="0">
                <a:solidFill>
                  <a:schemeClr val="tx1"/>
                </a:solidFill>
                <a:latin typeface="Times" pitchFamily="2" charset="0"/>
              </a:rPr>
              <a:t>else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g.setColor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(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Color.red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);</a:t>
            </a:r>
          </a:p>
          <a:p>
            <a:pPr algn="l" eaLnBrk="1" hangingPunct="1">
              <a:lnSpc>
                <a:spcPct val="105000"/>
              </a:lnSpc>
              <a:spcBef>
                <a:spcPts val="9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  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g.fillRect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(0, 0, WIDTH-1, HEIGHT-1);</a:t>
            </a:r>
          </a:p>
          <a:p>
            <a:pPr algn="l" eaLnBrk="1" hangingPunct="1">
              <a:lnSpc>
                <a:spcPct val="105000"/>
              </a:lnSpc>
              <a:spcBef>
                <a:spcPts val="10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  </a:t>
            </a:r>
            <a:r>
              <a:rPr lang="en-US" altLang="en-US" sz="2000" b="1" dirty="0">
                <a:solidFill>
                  <a:schemeClr val="tx1"/>
                </a:solidFill>
                <a:latin typeface="Times" pitchFamily="2" charset="0"/>
              </a:rPr>
              <a:t>if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(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hasDisk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) {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    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g.setColor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(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Color.pink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);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    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g.fillOval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(7, 7, WIDTH-14, HEIGHT-14);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  }</a:t>
            </a:r>
          </a:p>
          <a:p>
            <a:pPr algn="l" eaLnBrk="1" hangingPunct="1">
              <a:lnSpc>
                <a:spcPct val="105000"/>
              </a:lnSpc>
              <a:spcBef>
                <a:spcPts val="10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  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g.setColor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(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Color.black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);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  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g.drawRect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(0, 0, WIDTH-1,HEIGHT-1);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  </a:t>
            </a:r>
            <a:r>
              <a:rPr lang="en-US" altLang="en-US" sz="2000" dirty="0" err="1">
                <a:solidFill>
                  <a:schemeClr val="tx1"/>
                </a:solidFill>
                <a:latin typeface="Times" pitchFamily="2" charset="0"/>
              </a:rPr>
              <a:t>g.drawString</a:t>
            </a: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("("+x+", "+y+")", 10, 5+HEIGHT/2);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}    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Number Placeholder 3">
            <a:extLst>
              <a:ext uri="{FF2B5EF4-FFF2-40B4-BE49-F238E27FC236}">
                <a16:creationId xmlns:a16="http://schemas.microsoft.com/office/drawing/2014/main" id="{659CA30C-653C-714D-9D45-981B5100BE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B83EF4E6-E468-B246-B718-2E137193B313}" type="slidenum">
              <a:rPr lang="en-US" altLang="en-US" sz="1400">
                <a:solidFill>
                  <a:schemeClr val="tx1"/>
                </a:solidFill>
              </a:rPr>
              <a:pPr eaLnBrk="1" hangingPunct="1"/>
              <a:t>19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55298" name="Text Box 6">
            <a:extLst>
              <a:ext uri="{FF2B5EF4-FFF2-40B4-BE49-F238E27FC236}">
                <a16:creationId xmlns:a16="http://schemas.microsoft.com/office/drawing/2014/main" id="{A804ABB7-7C37-BA4C-AF9D-ED78098E3E5A}"/>
              </a:ext>
            </a:extLst>
          </p:cNvPr>
          <p:cNvSpPr txBox="1">
            <a:spLocks/>
          </p:cNvSpPr>
          <p:nvPr/>
        </p:nvSpPr>
        <p:spPr bwMode="auto">
          <a:xfrm>
            <a:off x="754063" y="342900"/>
            <a:ext cx="7323137" cy="954088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Listen to mouse event</a:t>
            </a:r>
            <a:br>
              <a:rPr lang="en-US" altLang="en-US" sz="2800">
                <a:solidFill>
                  <a:srgbClr val="FF0000"/>
                </a:solidFill>
              </a:rPr>
            </a:br>
            <a:r>
              <a:rPr lang="en-US" altLang="en-US" sz="2800">
                <a:solidFill>
                  <a:srgbClr val="FF0000"/>
                </a:solidFill>
              </a:rPr>
              <a:t>(click, press, release, enter, leave on a component) </a:t>
            </a:r>
          </a:p>
        </p:txBody>
      </p:sp>
      <p:sp>
        <p:nvSpPr>
          <p:cNvPr id="41990" name="Rectangle 7">
            <a:extLst>
              <a:ext uri="{FF2B5EF4-FFF2-40B4-BE49-F238E27FC236}">
                <a16:creationId xmlns:a16="http://schemas.microsoft.com/office/drawing/2014/main" id="{13FD338D-5FFF-BB4F-BEFD-2F2AFDE661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447800"/>
            <a:ext cx="73628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tIns="0" rIns="45720" bIns="0"/>
          <a:lstStyle/>
          <a:p>
            <a:pPr marL="55563" indent="-55563" algn="l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charset="0"/>
              <a:buNone/>
              <a:defRPr/>
            </a:pPr>
            <a:r>
              <a:rPr lang="en-US" sz="2400" b="1" dirty="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  <a:sym typeface="Gill Sans" charset="0"/>
              </a:rPr>
              <a:t>public</a:t>
            </a:r>
            <a:r>
              <a:rPr lang="en-US" sz="2400" dirty="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  <a:sym typeface="Gill Sans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  <a:sym typeface="Gill Sans" charset="0"/>
              </a:rPr>
              <a:t>interface</a:t>
            </a:r>
            <a:r>
              <a:rPr lang="en-US" sz="2400" dirty="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  <a:sym typeface="Gill Sans" charset="0"/>
              </a:rPr>
              <a:t> </a:t>
            </a:r>
            <a:r>
              <a:rPr lang="en-US" sz="2400" dirty="0" err="1">
                <a:solidFill>
                  <a:srgbClr val="800000"/>
                </a:solidFill>
                <a:latin typeface="Gill Sans" charset="0"/>
                <a:ea typeface="ＭＳ Ｐゴシック" charset="0"/>
                <a:sym typeface="Gill Sans" charset="0"/>
              </a:rPr>
              <a:t>MouseListener</a:t>
            </a:r>
            <a:r>
              <a:rPr lang="en-US" sz="2400" dirty="0">
                <a:solidFill>
                  <a:srgbClr val="800000"/>
                </a:solidFill>
                <a:latin typeface="Gill Sans" charset="0"/>
                <a:ea typeface="ＭＳ Ｐゴシック" charset="0"/>
                <a:sym typeface="Gill Sans" charset="0"/>
              </a:rPr>
              <a:t> {</a:t>
            </a:r>
          </a:p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  <a:sym typeface="Gill Sans" charset="0"/>
              </a:rPr>
              <a:t>      </a:t>
            </a:r>
            <a:r>
              <a:rPr lang="en-US" sz="2400" b="1" dirty="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  <a:sym typeface="Gill Sans" charset="0"/>
              </a:rPr>
              <a:t>void</a:t>
            </a:r>
            <a:r>
              <a:rPr lang="en-US" sz="2400" dirty="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  <a:sym typeface="Gill Sans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mouseClicked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(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MouseEvent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 e);</a:t>
            </a:r>
          </a:p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      </a:t>
            </a:r>
            <a:r>
              <a:rPr lang="en-US" sz="2400" b="1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void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mouseEntered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(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MouseEvent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 e);</a:t>
            </a:r>
          </a:p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      </a:t>
            </a:r>
            <a:r>
              <a:rPr lang="en-US" sz="2400" b="1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void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mouseExited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(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MouseEvent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 e);</a:t>
            </a:r>
          </a:p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      </a:t>
            </a:r>
            <a:r>
              <a:rPr lang="en-US" sz="2400" b="1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void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mousePressed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(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MouseEvent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 e);</a:t>
            </a:r>
          </a:p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      </a:t>
            </a:r>
            <a:r>
              <a:rPr lang="en-US" sz="2400" b="1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void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mouseReleased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(</a:t>
            </a:r>
            <a:r>
              <a:rPr lang="en-US" sz="2400" dirty="0" err="1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MouseEvent</a:t>
            </a:r>
            <a:r>
              <a:rPr lang="en-US" sz="2400" dirty="0">
                <a:solidFill>
                  <a:schemeClr val="tx1"/>
                </a:solidFill>
                <a:latin typeface="Times New Roman"/>
                <a:ea typeface="ＭＳ Ｐゴシック" charset="0"/>
                <a:cs typeface="Times New Roman"/>
                <a:sym typeface="Gill Sans" charset="0"/>
              </a:rPr>
              <a:t> e);</a:t>
            </a:r>
          </a:p>
          <a:p>
            <a:pPr algn="l">
              <a:defRPr/>
            </a:pPr>
            <a:r>
              <a:rPr lang="en-US" sz="2400" dirty="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  <a:sym typeface="Gill Sans" charset="0"/>
              </a:rPr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E0ED11-3363-0D4B-BC63-E1ACD44C1CB4}"/>
              </a:ext>
            </a:extLst>
          </p:cNvPr>
          <p:cNvSpPr txBox="1"/>
          <p:nvPr/>
        </p:nvSpPr>
        <p:spPr>
          <a:xfrm>
            <a:off x="5257800" y="1447800"/>
            <a:ext cx="3506788" cy="4619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Times New Roman"/>
                <a:ea typeface="ＭＳ Ｐゴシック" charset="0"/>
                <a:cs typeface="Times New Roman"/>
                <a:sym typeface="Gill Sans" charset="0"/>
              </a:rPr>
              <a:t>In package </a:t>
            </a:r>
            <a:r>
              <a:rPr lang="en-US" sz="2400" dirty="0" err="1">
                <a:latin typeface="Times New Roman"/>
                <a:ea typeface="ＭＳ Ｐゴシック" charset="0"/>
                <a:cs typeface="Times New Roman"/>
                <a:sym typeface="Gill Sans" charset="0"/>
              </a:rPr>
              <a:t>java.awt.event</a:t>
            </a:r>
            <a:r>
              <a:rPr lang="en-US" sz="2400" b="1" dirty="0">
                <a:latin typeface="Times New Roman"/>
                <a:ea typeface="ＭＳ Ｐゴシック" charset="0"/>
                <a:cs typeface="Times New Roman"/>
                <a:sym typeface="Gill Sans" charset="0"/>
              </a:rPr>
              <a:t> </a:t>
            </a:r>
            <a:endParaRPr lang="en-US" sz="2400" dirty="0">
              <a:latin typeface="Times New Roman"/>
              <a:ea typeface="ＭＳ Ｐゴシック" charset="0"/>
              <a:cs typeface="Times New Roman"/>
              <a:sym typeface="Gill Sans" charset="0"/>
            </a:endParaRPr>
          </a:p>
        </p:txBody>
      </p:sp>
      <p:sp>
        <p:nvSpPr>
          <p:cNvPr id="55301" name="TextBox 4">
            <a:extLst>
              <a:ext uri="{FF2B5EF4-FFF2-40B4-BE49-F238E27FC236}">
                <a16:creationId xmlns:a16="http://schemas.microsoft.com/office/drawing/2014/main" id="{EDB7832D-99DA-7841-B7E9-3092B46C6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572000"/>
            <a:ext cx="7043738" cy="1570038"/>
          </a:xfrm>
          <a:prstGeom prst="rect">
            <a:avLst/>
          </a:prstGeom>
          <a:solidFill>
            <a:srgbClr val="FFF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400" dirty="0">
                <a:latin typeface="Times New Roman" panose="02020603050405020304" pitchFamily="18" charset="0"/>
              </a:rPr>
              <a:t>Having to write all of these in a class that implements </a:t>
            </a:r>
            <a:r>
              <a:rPr lang="en-US" altLang="en-US" sz="2400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MouseListener</a:t>
            </a:r>
            <a:r>
              <a:rPr lang="en-US" altLang="en-US" sz="2400" dirty="0">
                <a:latin typeface="Times New Roman" panose="02020603050405020304" pitchFamily="18" charset="0"/>
              </a:rPr>
              <a:t>, even though you don’t want to use all of them, can be a pain. So, a class is provided that implements them in a painless way.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3">
            <a:extLst>
              <a:ext uri="{FF2B5EF4-FFF2-40B4-BE49-F238E27FC236}">
                <a16:creationId xmlns:a16="http://schemas.microsoft.com/office/drawing/2014/main" id="{73CCC745-5CDE-694A-B554-A4E8B55E3C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5132388" y="6683375"/>
            <a:ext cx="239712" cy="2508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F80398EC-248B-8848-9EB7-25242964C66A}" type="slidenum">
              <a:rPr lang="en-US" altLang="en-US" sz="1400">
                <a:solidFill>
                  <a:schemeClr val="tx1"/>
                </a:solidFill>
              </a:rPr>
              <a:pPr eaLnBrk="1" hangingPunct="1"/>
              <a:t>2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C7085509-2B56-B444-8324-63CC59472B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5200" y="2092325"/>
            <a:ext cx="8377238" cy="350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endParaRPr lang="en-US" altLang="en-US" sz="2000">
              <a:solidFill>
                <a:schemeClr val="tx1"/>
              </a:solidFill>
            </a:endParaRPr>
          </a:p>
        </p:txBody>
      </p:sp>
      <p:grpSp>
        <p:nvGrpSpPr>
          <p:cNvPr id="32771" name="Group 10">
            <a:extLst>
              <a:ext uri="{FF2B5EF4-FFF2-40B4-BE49-F238E27FC236}">
                <a16:creationId xmlns:a16="http://schemas.microsoft.com/office/drawing/2014/main" id="{8164FE46-D7BA-2F49-AEAA-B29A79C4D8BD}"/>
              </a:ext>
            </a:extLst>
          </p:cNvPr>
          <p:cNvGrpSpPr>
            <a:grpSpLocks/>
          </p:cNvGrpSpPr>
          <p:nvPr/>
        </p:nvGrpSpPr>
        <p:grpSpPr bwMode="auto">
          <a:xfrm>
            <a:off x="2108200" y="536575"/>
            <a:ext cx="5414963" cy="1219200"/>
            <a:chOff x="1422152" y="381000"/>
            <a:chExt cx="5415156" cy="1219200"/>
          </a:xfrm>
        </p:grpSpPr>
        <p:sp>
          <p:nvSpPr>
            <p:cNvPr id="32804" name="TextBox 1">
              <a:extLst>
                <a:ext uri="{FF2B5EF4-FFF2-40B4-BE49-F238E27FC236}">
                  <a16:creationId xmlns:a16="http://schemas.microsoft.com/office/drawing/2014/main" id="{063A1640-D1BE-4E41-977E-9F175892C6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53410" y="381000"/>
              <a:ext cx="131318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mainBox</a:t>
              </a:r>
            </a:p>
          </p:txBody>
        </p:sp>
        <p:sp>
          <p:nvSpPr>
            <p:cNvPr id="32805" name="TextBox 5">
              <a:extLst>
                <a:ext uri="{FF2B5EF4-FFF2-40B4-BE49-F238E27FC236}">
                  <a16:creationId xmlns:a16="http://schemas.microsoft.com/office/drawing/2014/main" id="{674F499A-8037-D14A-B303-A369F09CFE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2152" y="1138535"/>
              <a:ext cx="140294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boardBox</a:t>
              </a:r>
            </a:p>
          </p:txBody>
        </p:sp>
        <p:sp>
          <p:nvSpPr>
            <p:cNvPr id="32806" name="TextBox 6">
              <a:extLst>
                <a:ext uri="{FF2B5EF4-FFF2-40B4-BE49-F238E27FC236}">
                  <a16:creationId xmlns:a16="http://schemas.microsoft.com/office/drawing/2014/main" id="{1D6E1676-D146-8A44-BD69-522FA0062E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39544" y="1138535"/>
              <a:ext cx="119776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infoBox</a:t>
              </a:r>
            </a:p>
          </p:txBody>
        </p:sp>
        <p:cxnSp>
          <p:nvCxnSpPr>
            <p:cNvPr id="32807" name="Straight Connector 3">
              <a:extLst>
                <a:ext uri="{FF2B5EF4-FFF2-40B4-BE49-F238E27FC236}">
                  <a16:creationId xmlns:a16="http://schemas.microsoft.com/office/drawing/2014/main" id="{A5EF4AE8-E19B-4641-BC0C-826C8412539A}"/>
                </a:ext>
              </a:extLst>
            </p:cNvPr>
            <p:cNvCxnSpPr>
              <a:cxnSpLocks noChangeShapeType="1"/>
              <a:stCxn id="32804" idx="2"/>
              <a:endCxn id="32805" idx="0"/>
            </p:cNvCxnSpPr>
            <p:nvPr/>
          </p:nvCxnSpPr>
          <p:spPr bwMode="auto">
            <a:xfrm flipH="1">
              <a:off x="2123626" y="842665"/>
              <a:ext cx="1686374" cy="29587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808" name="Straight Connector 9">
              <a:extLst>
                <a:ext uri="{FF2B5EF4-FFF2-40B4-BE49-F238E27FC236}">
                  <a16:creationId xmlns:a16="http://schemas.microsoft.com/office/drawing/2014/main" id="{2EDE21DB-1E3D-E04F-BDA0-5E6373CD5036}"/>
                </a:ext>
              </a:extLst>
            </p:cNvPr>
            <p:cNvCxnSpPr>
              <a:cxnSpLocks noChangeShapeType="1"/>
              <a:stCxn id="32804" idx="2"/>
              <a:endCxn id="32806" idx="0"/>
            </p:cNvCxnSpPr>
            <p:nvPr/>
          </p:nvCxnSpPr>
          <p:spPr bwMode="auto">
            <a:xfrm>
              <a:off x="3810000" y="842665"/>
              <a:ext cx="2428426" cy="29587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2772" name="TextBox 15">
            <a:extLst>
              <a:ext uri="{FF2B5EF4-FFF2-40B4-BE49-F238E27FC236}">
                <a16:creationId xmlns:a16="http://schemas.microsoft.com/office/drawing/2014/main" id="{C21F8759-786F-B049-91E0-B7BB58953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953000"/>
            <a:ext cx="3657600" cy="1570038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boardBox: vertical Box</a:t>
            </a:r>
          </a:p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row: horizontal Box</a:t>
            </a:r>
          </a:p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Square: Canvas or JPanel </a:t>
            </a:r>
          </a:p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infoBox: vertical Box    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3E26A99-BE8C-F140-AA68-DBB91793FE74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1820863"/>
            <a:ext cx="2808288" cy="785812"/>
            <a:chOff x="674617" y="1655736"/>
            <a:chExt cx="2808096" cy="787129"/>
          </a:xfrm>
        </p:grpSpPr>
        <p:cxnSp>
          <p:nvCxnSpPr>
            <p:cNvPr id="32798" name="Straight Connector 12">
              <a:extLst>
                <a:ext uri="{FF2B5EF4-FFF2-40B4-BE49-F238E27FC236}">
                  <a16:creationId xmlns:a16="http://schemas.microsoft.com/office/drawing/2014/main" id="{EB18D66F-CA3A-054E-8BE9-6787214DA78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2095388" y="1655736"/>
              <a:ext cx="1093657" cy="38993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99" name="Straight Connector 14">
              <a:extLst>
                <a:ext uri="{FF2B5EF4-FFF2-40B4-BE49-F238E27FC236}">
                  <a16:creationId xmlns:a16="http://schemas.microsoft.com/office/drawing/2014/main" id="{4B7F488A-06C2-D840-8683-A230CE56467A}"/>
                </a:ext>
              </a:extLst>
            </p:cNvPr>
            <p:cNvCxnSpPr>
              <a:cxnSpLocks noChangeShapeType="1"/>
              <a:stCxn id="32805" idx="2"/>
              <a:endCxn id="32800" idx="0"/>
            </p:cNvCxnSpPr>
            <p:nvPr/>
          </p:nvCxnSpPr>
          <p:spPr bwMode="auto">
            <a:xfrm flipH="1">
              <a:off x="1006273" y="1667532"/>
              <a:ext cx="1106294" cy="30920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800" name="TextBox 18">
              <a:extLst>
                <a:ext uri="{FF2B5EF4-FFF2-40B4-BE49-F238E27FC236}">
                  <a16:creationId xmlns:a16="http://schemas.microsoft.com/office/drawing/2014/main" id="{785056EE-DA1A-FD4B-878A-8819C98049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617" y="1976735"/>
              <a:ext cx="6633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row</a:t>
              </a:r>
            </a:p>
          </p:txBody>
        </p:sp>
        <p:sp>
          <p:nvSpPr>
            <p:cNvPr id="32801" name="TextBox 19">
              <a:extLst>
                <a:ext uri="{FF2B5EF4-FFF2-40B4-BE49-F238E27FC236}">
                  <a16:creationId xmlns:a16="http://schemas.microsoft.com/office/drawing/2014/main" id="{E25CCD18-2866-9D4F-A992-CB169299AB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9400" y="1981200"/>
              <a:ext cx="6633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row</a:t>
              </a:r>
            </a:p>
          </p:txBody>
        </p:sp>
        <p:sp>
          <p:nvSpPr>
            <p:cNvPr id="32802" name="TextBox 20">
              <a:extLst>
                <a:ext uri="{FF2B5EF4-FFF2-40B4-BE49-F238E27FC236}">
                  <a16:creationId xmlns:a16="http://schemas.microsoft.com/office/drawing/2014/main" id="{577ECB29-A92D-FC41-88F1-E05F21EADD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8035" y="1981200"/>
              <a:ext cx="49244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…</a:t>
              </a:r>
            </a:p>
          </p:txBody>
        </p:sp>
        <p:cxnSp>
          <p:nvCxnSpPr>
            <p:cNvPr id="32803" name="Straight Connector 24">
              <a:extLst>
                <a:ext uri="{FF2B5EF4-FFF2-40B4-BE49-F238E27FC236}">
                  <a16:creationId xmlns:a16="http://schemas.microsoft.com/office/drawing/2014/main" id="{57AFD013-6BB5-5D4B-96D2-6F9EB67C5F04}"/>
                </a:ext>
              </a:extLst>
            </p:cNvPr>
            <p:cNvCxnSpPr>
              <a:cxnSpLocks noChangeShapeType="1"/>
              <a:stCxn id="32802" idx="0"/>
              <a:endCxn id="32805" idx="2"/>
            </p:cNvCxnSpPr>
            <p:nvPr/>
          </p:nvCxnSpPr>
          <p:spPr bwMode="auto">
            <a:xfrm flipV="1">
              <a:off x="2084258" y="1667532"/>
              <a:ext cx="28310" cy="31366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1772" name="Group 41">
            <a:extLst>
              <a:ext uri="{FF2B5EF4-FFF2-40B4-BE49-F238E27FC236}">
                <a16:creationId xmlns:a16="http://schemas.microsoft.com/office/drawing/2014/main" id="{6C4A047D-BC34-F540-9027-1D808C54C908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2667000"/>
            <a:ext cx="2355850" cy="1074738"/>
            <a:chOff x="228600" y="2511152"/>
            <a:chExt cx="2355633" cy="1074713"/>
          </a:xfrm>
        </p:grpSpPr>
        <p:sp>
          <p:nvSpPr>
            <p:cNvPr id="32795" name="TextBox 29">
              <a:extLst>
                <a:ext uri="{FF2B5EF4-FFF2-40B4-BE49-F238E27FC236}">
                  <a16:creationId xmlns:a16="http://schemas.microsoft.com/office/drawing/2014/main" id="{084EC5D0-CA7E-224C-833A-245964E124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3124200"/>
              <a:ext cx="235563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Square … Square</a:t>
              </a:r>
            </a:p>
          </p:txBody>
        </p:sp>
        <p:cxnSp>
          <p:nvCxnSpPr>
            <p:cNvPr id="32796" name="Straight Connector 33">
              <a:extLst>
                <a:ext uri="{FF2B5EF4-FFF2-40B4-BE49-F238E27FC236}">
                  <a16:creationId xmlns:a16="http://schemas.microsoft.com/office/drawing/2014/main" id="{D73DC2B1-0458-F744-BDAE-08A9FC3E18E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761986" y="2511152"/>
              <a:ext cx="179257" cy="67687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97" name="Straight Connector 40">
              <a:extLst>
                <a:ext uri="{FF2B5EF4-FFF2-40B4-BE49-F238E27FC236}">
                  <a16:creationId xmlns:a16="http://schemas.microsoft.com/office/drawing/2014/main" id="{AA68119F-B9BF-4D4B-A67A-5F969816DA9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941243" y="2511152"/>
              <a:ext cx="1039943" cy="67687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1766" name="Group 45">
            <a:extLst>
              <a:ext uri="{FF2B5EF4-FFF2-40B4-BE49-F238E27FC236}">
                <a16:creationId xmlns:a16="http://schemas.microsoft.com/office/drawing/2014/main" id="{AB84E66B-3E2E-7844-9A85-1F2AD59381F9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2667000"/>
            <a:ext cx="2355850" cy="1057275"/>
            <a:chOff x="228600" y="2529240"/>
            <a:chExt cx="2355633" cy="1056625"/>
          </a:xfrm>
        </p:grpSpPr>
        <p:sp>
          <p:nvSpPr>
            <p:cNvPr id="32792" name="TextBox 46">
              <a:extLst>
                <a:ext uri="{FF2B5EF4-FFF2-40B4-BE49-F238E27FC236}">
                  <a16:creationId xmlns:a16="http://schemas.microsoft.com/office/drawing/2014/main" id="{1C24BDCC-0013-7346-AFFA-B5496960A9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3124200"/>
              <a:ext cx="235563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Square … Square</a:t>
              </a:r>
            </a:p>
          </p:txBody>
        </p:sp>
        <p:cxnSp>
          <p:nvCxnSpPr>
            <p:cNvPr id="32793" name="Straight Connector 47">
              <a:extLst>
                <a:ext uri="{FF2B5EF4-FFF2-40B4-BE49-F238E27FC236}">
                  <a16:creationId xmlns:a16="http://schemas.microsoft.com/office/drawing/2014/main" id="{66EDFFC3-8061-0A4F-81A4-B9FB972B304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85788" y="2529240"/>
              <a:ext cx="190561" cy="66794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94" name="Straight Connector 48">
              <a:extLst>
                <a:ext uri="{FF2B5EF4-FFF2-40B4-BE49-F238E27FC236}">
                  <a16:creationId xmlns:a16="http://schemas.microsoft.com/office/drawing/2014/main" id="{486CB0A2-0CE3-BE4A-AF1E-E8E3A481FA1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85788" y="2529240"/>
              <a:ext cx="1409760" cy="66794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B0C91015-2F36-C84B-88B4-476318DA2A88}"/>
              </a:ext>
            </a:extLst>
          </p:cNvPr>
          <p:cNvGrpSpPr>
            <a:grpSpLocks/>
          </p:cNvGrpSpPr>
          <p:nvPr/>
        </p:nvGrpSpPr>
        <p:grpSpPr bwMode="auto">
          <a:xfrm>
            <a:off x="5181600" y="1676400"/>
            <a:ext cx="3214688" cy="2824163"/>
            <a:chOff x="4495800" y="1600208"/>
            <a:chExt cx="3214853" cy="2823857"/>
          </a:xfrm>
        </p:grpSpPr>
        <p:cxnSp>
          <p:nvCxnSpPr>
            <p:cNvPr id="32780" name="Straight Connector 13">
              <a:extLst>
                <a:ext uri="{FF2B5EF4-FFF2-40B4-BE49-F238E27FC236}">
                  <a16:creationId xmlns:a16="http://schemas.microsoft.com/office/drawing/2014/main" id="{88EF764F-336E-3745-8946-CA9A7542AF3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5105400" y="1676400"/>
              <a:ext cx="106680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781" name="TextBox 30">
              <a:extLst>
                <a:ext uri="{FF2B5EF4-FFF2-40B4-BE49-F238E27FC236}">
                  <a16:creationId xmlns:a16="http://schemas.microsoft.com/office/drawing/2014/main" id="{E67948DC-D0BC-9A49-ACBD-F5717D78DF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5800" y="1981200"/>
              <a:ext cx="114646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JButton</a:t>
              </a:r>
            </a:p>
          </p:txBody>
        </p:sp>
        <p:sp>
          <p:nvSpPr>
            <p:cNvPr id="32782" name="TextBox 59">
              <a:extLst>
                <a:ext uri="{FF2B5EF4-FFF2-40B4-BE49-F238E27FC236}">
                  <a16:creationId xmlns:a16="http://schemas.microsoft.com/office/drawing/2014/main" id="{8CA70DBA-8E64-714E-B982-BF53519914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3000" y="2438400"/>
              <a:ext cx="114646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JButton</a:t>
              </a:r>
            </a:p>
          </p:txBody>
        </p:sp>
        <p:sp>
          <p:nvSpPr>
            <p:cNvPr id="32783" name="TextBox 60">
              <a:extLst>
                <a:ext uri="{FF2B5EF4-FFF2-40B4-BE49-F238E27FC236}">
                  <a16:creationId xmlns:a16="http://schemas.microsoft.com/office/drawing/2014/main" id="{DE5B2CD2-CF94-7348-A919-232983A1A8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10200" y="2819400"/>
              <a:ext cx="114646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JButton</a:t>
              </a:r>
            </a:p>
          </p:txBody>
        </p:sp>
        <p:sp>
          <p:nvSpPr>
            <p:cNvPr id="32784" name="TextBox 61">
              <a:extLst>
                <a:ext uri="{FF2B5EF4-FFF2-40B4-BE49-F238E27FC236}">
                  <a16:creationId xmlns:a16="http://schemas.microsoft.com/office/drawing/2014/main" id="{D310DA67-0EB5-DF49-BF04-C3F5E3AD1F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67400" y="3200400"/>
              <a:ext cx="100505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JLabel</a:t>
              </a:r>
            </a:p>
          </p:txBody>
        </p:sp>
        <p:sp>
          <p:nvSpPr>
            <p:cNvPr id="32785" name="TextBox 62">
              <a:extLst>
                <a:ext uri="{FF2B5EF4-FFF2-40B4-BE49-F238E27FC236}">
                  <a16:creationId xmlns:a16="http://schemas.microsoft.com/office/drawing/2014/main" id="{AA9C02B6-5DA1-374C-B9E3-4142BA1641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10147" y="3581400"/>
              <a:ext cx="100505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JLabel</a:t>
              </a:r>
            </a:p>
          </p:txBody>
        </p:sp>
        <p:sp>
          <p:nvSpPr>
            <p:cNvPr id="32786" name="TextBox 63">
              <a:extLst>
                <a:ext uri="{FF2B5EF4-FFF2-40B4-BE49-F238E27FC236}">
                  <a16:creationId xmlns:a16="http://schemas.microsoft.com/office/drawing/2014/main" id="{6F5871DC-5A93-704D-939E-DFE86B49D7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05600" y="3962400"/>
              <a:ext cx="100505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JLabel</a:t>
              </a:r>
            </a:p>
          </p:txBody>
        </p:sp>
        <p:cxnSp>
          <p:nvCxnSpPr>
            <p:cNvPr id="32787" name="Straight Connector 65">
              <a:extLst>
                <a:ext uri="{FF2B5EF4-FFF2-40B4-BE49-F238E27FC236}">
                  <a16:creationId xmlns:a16="http://schemas.microsoft.com/office/drawing/2014/main" id="{6B761B0A-4FCC-A640-9F9A-485E7323EA5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5715000" y="1676400"/>
              <a:ext cx="533400" cy="9144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88" name="Straight Connector 68">
              <a:extLst>
                <a:ext uri="{FF2B5EF4-FFF2-40B4-BE49-F238E27FC236}">
                  <a16:creationId xmlns:a16="http://schemas.microsoft.com/office/drawing/2014/main" id="{5F3D6902-C02A-784A-B90E-0A114C008F9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6172200" y="1676400"/>
              <a:ext cx="76200" cy="12954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89" name="Straight Connector 71">
              <a:extLst>
                <a:ext uri="{FF2B5EF4-FFF2-40B4-BE49-F238E27FC236}">
                  <a16:creationId xmlns:a16="http://schemas.microsoft.com/office/drawing/2014/main" id="{81D0D53D-3B20-374F-B766-1998937749E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324600" y="1676400"/>
              <a:ext cx="304800" cy="16002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90" name="Straight Connector 74">
              <a:extLst>
                <a:ext uri="{FF2B5EF4-FFF2-40B4-BE49-F238E27FC236}">
                  <a16:creationId xmlns:a16="http://schemas.microsoft.com/office/drawing/2014/main" id="{38D15482-AD85-6144-8604-155E3276D2E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324600" y="1676400"/>
              <a:ext cx="762000" cy="19812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91" name="Straight Connector 77">
              <a:extLst>
                <a:ext uri="{FF2B5EF4-FFF2-40B4-BE49-F238E27FC236}">
                  <a16:creationId xmlns:a16="http://schemas.microsoft.com/office/drawing/2014/main" id="{5FB8CC1C-691C-4741-8CAB-7CC3A8A08AF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553220" y="1600208"/>
              <a:ext cx="990610" cy="236194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81" name="TextBox 80">
            <a:extLst>
              <a:ext uri="{FF2B5EF4-FFF2-40B4-BE49-F238E27FC236}">
                <a16:creationId xmlns:a16="http://schemas.microsoft.com/office/drawing/2014/main" id="{38150FC5-BDBA-1F43-B81F-2354D15DDC4B}"/>
              </a:ext>
            </a:extLst>
          </p:cNvPr>
          <p:cNvSpPr txBox="1"/>
          <p:nvPr/>
        </p:nvSpPr>
        <p:spPr>
          <a:xfrm>
            <a:off x="363398" y="4983540"/>
            <a:ext cx="4343400" cy="1569660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400" dirty="0">
                <a:latin typeface="Times New Roman"/>
                <a:ea typeface="ＭＳ Ｐゴシック" charset="0"/>
                <a:cs typeface="Times New Roman"/>
                <a:sym typeface="Gill Sans" charset="0"/>
              </a:rPr>
              <a:t>pack(): Traverse the tree, determining the space required for each component and its position in the window</a:t>
            </a:r>
          </a:p>
        </p:txBody>
      </p:sp>
      <p:sp>
        <p:nvSpPr>
          <p:cNvPr id="32778" name="TextBox 4">
            <a:extLst>
              <a:ext uri="{FF2B5EF4-FFF2-40B4-BE49-F238E27FC236}">
                <a16:creationId xmlns:a16="http://schemas.microsoft.com/office/drawing/2014/main" id="{61B02069-2801-CA48-B510-6E8A73ABF6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375" y="3880643"/>
            <a:ext cx="3884613" cy="830263"/>
          </a:xfrm>
          <a:prstGeom prst="rect">
            <a:avLst/>
          </a:prstGeom>
          <a:solidFill>
            <a:srgbClr val="FFF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400" dirty="0">
                <a:latin typeface="Times New Roman" panose="02020603050405020304" pitchFamily="18" charset="0"/>
              </a:rPr>
              <a:t>Layout Manager for Checkers</a:t>
            </a:r>
          </a:p>
          <a:p>
            <a:pPr algn="l" eaLnBrk="1" hangingPunct="1"/>
            <a:r>
              <a:rPr lang="en-US" altLang="en-US" sz="2400" dirty="0">
                <a:latin typeface="Times New Roman" panose="02020603050405020304" pitchFamily="18" charset="0"/>
              </a:rPr>
              <a:t>game has to process a tree</a:t>
            </a:r>
          </a:p>
        </p:txBody>
      </p:sp>
      <p:sp>
        <p:nvSpPr>
          <p:cNvPr id="32779" name="TextBox 1">
            <a:extLst>
              <a:ext uri="{FF2B5EF4-FFF2-40B4-BE49-F238E27FC236}">
                <a16:creationId xmlns:a16="http://schemas.microsoft.com/office/drawing/2014/main" id="{C2AF29D1-2585-F043-B916-AC0463F917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04800"/>
            <a:ext cx="1928813" cy="461963"/>
          </a:xfrm>
          <a:prstGeom prst="rect">
            <a:avLst/>
          </a:prstGeom>
          <a:solidFill>
            <a:srgbClr val="FFF0F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Checkers.java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1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Number Placeholder 3">
            <a:extLst>
              <a:ext uri="{FF2B5EF4-FFF2-40B4-BE49-F238E27FC236}">
                <a16:creationId xmlns:a16="http://schemas.microsoft.com/office/drawing/2014/main" id="{9BC2DA8C-0692-1247-B509-DC227097C7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4BEFA353-58A9-E249-8798-670757A9B585}" type="slidenum">
              <a:rPr lang="en-US" altLang="en-US" sz="1400">
                <a:solidFill>
                  <a:schemeClr val="tx1"/>
                </a:solidFill>
              </a:rPr>
              <a:pPr eaLnBrk="1" hangingPunct="1"/>
              <a:t>20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57346" name="Text Box 6">
            <a:extLst>
              <a:ext uri="{FF2B5EF4-FFF2-40B4-BE49-F238E27FC236}">
                <a16:creationId xmlns:a16="http://schemas.microsoft.com/office/drawing/2014/main" id="{AA94CC87-E849-BE48-AFBD-E16F36F5CB38}"/>
              </a:ext>
            </a:extLst>
          </p:cNvPr>
          <p:cNvSpPr txBox="1">
            <a:spLocks/>
          </p:cNvSpPr>
          <p:nvPr/>
        </p:nvSpPr>
        <p:spPr bwMode="auto">
          <a:xfrm>
            <a:off x="754063" y="342900"/>
            <a:ext cx="7323137" cy="954088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Listen to mouse event</a:t>
            </a:r>
            <a:br>
              <a:rPr lang="en-US" altLang="en-US" sz="2800">
                <a:solidFill>
                  <a:srgbClr val="FF0000"/>
                </a:solidFill>
              </a:rPr>
            </a:br>
            <a:r>
              <a:rPr lang="en-US" altLang="en-US" sz="2800">
                <a:solidFill>
                  <a:srgbClr val="FF0000"/>
                </a:solidFill>
              </a:rPr>
              <a:t>(click, press, release, enter, leave on a component) </a:t>
            </a:r>
          </a:p>
        </p:txBody>
      </p:sp>
      <p:sp>
        <p:nvSpPr>
          <p:cNvPr id="41990" name="Rectangle 7">
            <a:extLst>
              <a:ext uri="{FF2B5EF4-FFF2-40B4-BE49-F238E27FC236}">
                <a16:creationId xmlns:a16="http://schemas.microsoft.com/office/drawing/2014/main" id="{606F9D5F-4273-E24A-80FE-3AA81CCC6B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981200"/>
            <a:ext cx="77724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tIns="0" rIns="45720" bIns="0"/>
          <a:lstStyle>
            <a:lvl1pPr marL="55563" indent="-55563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400" b="1">
                <a:solidFill>
                  <a:schemeClr val="tx1"/>
                </a:solidFill>
                <a:latin typeface="Times" pitchFamily="2" charset="0"/>
              </a:rPr>
              <a:t>public</a:t>
            </a:r>
            <a:r>
              <a:rPr lang="en-US" altLang="en-US" sz="240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400" b="1">
                <a:solidFill>
                  <a:schemeClr val="tx1"/>
                </a:solidFill>
                <a:latin typeface="Times" pitchFamily="2" charset="0"/>
              </a:rPr>
              <a:t>class </a:t>
            </a:r>
            <a:r>
              <a:rPr lang="en-US" altLang="en-US" sz="2400">
                <a:solidFill>
                  <a:schemeClr val="tx1"/>
                </a:solidFill>
                <a:latin typeface="Times" pitchFamily="2" charset="0"/>
              </a:rPr>
              <a:t>MouseInputAdaptor</a:t>
            </a:r>
          </a:p>
          <a:p>
            <a:pPr algn="l" eaLnBrk="1" hangingPunct="1">
              <a:lnSpc>
                <a:spcPct val="105000"/>
              </a:lnSpc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400" b="1">
                <a:solidFill>
                  <a:schemeClr val="tx1"/>
                </a:solidFill>
                <a:latin typeface="Times" pitchFamily="2" charset="0"/>
              </a:rPr>
              <a:t>           implements </a:t>
            </a:r>
            <a:r>
              <a:rPr lang="en-US" altLang="en-US" sz="2400">
                <a:solidFill>
                  <a:schemeClr val="tx1"/>
                </a:solidFill>
              </a:rPr>
              <a:t>MouseListener, MouseInputListener { </a:t>
            </a:r>
            <a:endParaRPr lang="en-US" altLang="en-US" sz="2400">
              <a:solidFill>
                <a:schemeClr val="tx1"/>
              </a:solidFill>
              <a:latin typeface="Times" pitchFamily="2" charset="0"/>
            </a:endParaRPr>
          </a:p>
          <a:p>
            <a:pPr algn="l" eaLnBrk="1" hangingPunct="1"/>
            <a:r>
              <a:rPr lang="en-US" altLang="en-US" sz="2400" b="1">
                <a:solidFill>
                  <a:schemeClr val="tx1"/>
                </a:solidFill>
                <a:latin typeface="Times" pitchFamily="2" charset="0"/>
              </a:rPr>
              <a:t>   public void</a:t>
            </a:r>
            <a:r>
              <a:rPr lang="en-US" altLang="en-US" sz="240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mouseClicked(MouseEvent e) {}</a:t>
            </a:r>
          </a:p>
          <a:p>
            <a:pPr algn="l" eaLnBrk="1" hangingPunct="1"/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2400" b="1">
                <a:solidFill>
                  <a:schemeClr val="tx1"/>
                </a:solidFill>
                <a:latin typeface="Times" pitchFamily="2" charset="0"/>
              </a:rPr>
              <a:t>public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 pitchFamily="18" charset="0"/>
              </a:rPr>
              <a:t>void</a:t>
            </a:r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 mouseEntered(MouseEvent e) {}</a:t>
            </a:r>
          </a:p>
          <a:p>
            <a:pPr algn="l" eaLnBrk="1" hangingPunct="1"/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2400" b="1">
                <a:solidFill>
                  <a:schemeClr val="tx1"/>
                </a:solidFill>
                <a:latin typeface="Times" pitchFamily="2" charset="0"/>
              </a:rPr>
              <a:t>public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 pitchFamily="18" charset="0"/>
              </a:rPr>
              <a:t>void</a:t>
            </a:r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 mouseExited(MouseEvent e) {}</a:t>
            </a:r>
          </a:p>
          <a:p>
            <a:pPr algn="l" eaLnBrk="1" hangingPunct="1"/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2400" b="1">
                <a:solidFill>
                  <a:schemeClr val="tx1"/>
                </a:solidFill>
                <a:latin typeface="Times" pitchFamily="2" charset="0"/>
              </a:rPr>
              <a:t>public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 pitchFamily="18" charset="0"/>
              </a:rPr>
              <a:t>void</a:t>
            </a:r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 mousePressed(MouseEvent e) {}</a:t>
            </a:r>
          </a:p>
          <a:p>
            <a:pPr algn="l" eaLnBrk="1" hangingPunct="1"/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2400" b="1">
                <a:solidFill>
                  <a:schemeClr val="tx1"/>
                </a:solidFill>
                <a:latin typeface="Times" pitchFamily="2" charset="0"/>
              </a:rPr>
              <a:t>public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 pitchFamily="18" charset="0"/>
              </a:rPr>
              <a:t>void</a:t>
            </a:r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 mouseReleased(MouseEvent e) {}</a:t>
            </a:r>
          </a:p>
          <a:p>
            <a:pPr algn="l" eaLnBrk="1" hangingPunct="1"/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   …  others …</a:t>
            </a:r>
          </a:p>
          <a:p>
            <a:pPr algn="l" eaLnBrk="1" hangingPunct="1"/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l" eaLnBrk="1" hangingPunct="1"/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l" eaLnBrk="1" hangingPunct="1"/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l" eaLnBrk="1" hangingPunct="1"/>
            <a:r>
              <a:rPr lang="en-US" altLang="en-US" sz="2400">
                <a:solidFill>
                  <a:schemeClr val="tx1"/>
                </a:solidFill>
                <a:latin typeface="Times" pitchFamily="2" charset="0"/>
              </a:rPr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5E3781-307C-7843-A87E-2BFEAABE66D7}"/>
              </a:ext>
            </a:extLst>
          </p:cNvPr>
          <p:cNvSpPr txBox="1"/>
          <p:nvPr/>
        </p:nvSpPr>
        <p:spPr>
          <a:xfrm>
            <a:off x="685800" y="1371600"/>
            <a:ext cx="3673475" cy="4619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Times New Roman"/>
                <a:ea typeface="ＭＳ Ｐゴシック" charset="0"/>
                <a:cs typeface="Times New Roman"/>
                <a:sym typeface="Gill Sans" charset="0"/>
              </a:rPr>
              <a:t>In package </a:t>
            </a:r>
            <a:r>
              <a:rPr lang="en-US" sz="2400" dirty="0" err="1">
                <a:latin typeface="Times New Roman"/>
                <a:ea typeface="ＭＳ Ｐゴシック" charset="0"/>
                <a:cs typeface="Times New Roman"/>
                <a:sym typeface="Gill Sans" charset="0"/>
              </a:rPr>
              <a:t>java.swing.event</a:t>
            </a:r>
            <a:r>
              <a:rPr lang="en-US" sz="2400" b="1" dirty="0">
                <a:latin typeface="Times New Roman"/>
                <a:ea typeface="ＭＳ Ｐゴシック" charset="0"/>
                <a:cs typeface="Times New Roman"/>
                <a:sym typeface="Gill Sans" charset="0"/>
              </a:rPr>
              <a:t> </a:t>
            </a:r>
            <a:endParaRPr lang="en-US" sz="2400" dirty="0">
              <a:latin typeface="Times New Roman"/>
              <a:ea typeface="ＭＳ Ｐゴシック" charset="0"/>
              <a:cs typeface="Times New Roman"/>
              <a:sym typeface="Gill Sans" charset="0"/>
            </a:endParaRPr>
          </a:p>
        </p:txBody>
      </p:sp>
      <p:sp>
        <p:nvSpPr>
          <p:cNvPr id="57349" name="TextBox 6">
            <a:extLst>
              <a:ext uri="{FF2B5EF4-FFF2-40B4-BE49-F238E27FC236}">
                <a16:creationId xmlns:a16="http://schemas.microsoft.com/office/drawing/2014/main" id="{856E4085-E231-9949-AEEF-DD4F87CB0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562600"/>
            <a:ext cx="7543800" cy="830263"/>
          </a:xfrm>
          <a:prstGeom prst="rect">
            <a:avLst/>
          </a:prstGeom>
          <a:solidFill>
            <a:srgbClr val="FFF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So, just write a subclass of MouseInputAdaptor and override only the methods appropriate for the application</a:t>
            </a:r>
          </a:p>
        </p:txBody>
      </p:sp>
      <p:sp>
        <p:nvSpPr>
          <p:cNvPr id="57350" name="TextBox 7">
            <a:extLst>
              <a:ext uri="{FF2B5EF4-FFF2-40B4-BE49-F238E27FC236}">
                <a16:creationId xmlns:a16="http://schemas.microsoft.com/office/drawing/2014/main" id="{673D7514-ABB9-F54A-BED8-6D848D1BDB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2275" y="1447800"/>
            <a:ext cx="1819275" cy="461963"/>
          </a:xfrm>
          <a:prstGeom prst="rect">
            <a:avLst/>
          </a:prstGeom>
          <a:solidFill>
            <a:srgbClr val="FFF0F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/>
              <a:t>MouseEvents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>
            <a:extLst>
              <a:ext uri="{FF2B5EF4-FFF2-40B4-BE49-F238E27FC236}">
                <a16:creationId xmlns:a16="http://schemas.microsoft.com/office/drawing/2014/main" id="{DD31BE93-D12C-8F4B-B8B7-DDB965F91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04800"/>
            <a:ext cx="7362825" cy="806450"/>
          </a:xfrm>
        </p:spPr>
        <p:txBody>
          <a:bodyPr/>
          <a:lstStyle/>
          <a:p>
            <a:r>
              <a:rPr lang="en-US" altLang="en-US" sz="2400">
                <a:solidFill>
                  <a:srgbClr val="800000"/>
                </a:solidFill>
                <a:ea typeface="ＭＳ Ｐゴシック" panose="020B0600070205080204" pitchFamily="34" charset="-128"/>
              </a:rPr>
              <a:t>Javax.swing.event.MouseInputAdapter</a:t>
            </a:r>
            <a:br>
              <a:rPr lang="en-US" altLang="en-US" sz="2400">
                <a:solidFill>
                  <a:srgbClr val="800000"/>
                </a:solidFill>
                <a:ea typeface="ＭＳ Ｐゴシック" panose="020B0600070205080204" pitchFamily="34" charset="-128"/>
              </a:rPr>
            </a:br>
            <a:r>
              <a:rPr lang="en-US" altLang="en-US" sz="2400">
                <a:solidFill>
                  <a:srgbClr val="800000"/>
                </a:solidFill>
                <a:ea typeface="ＭＳ Ｐゴシック" panose="020B0600070205080204" pitchFamily="34" charset="-128"/>
              </a:rPr>
              <a:t>	                                 implements MouseListener</a:t>
            </a:r>
          </a:p>
        </p:txBody>
      </p:sp>
      <p:sp>
        <p:nvSpPr>
          <p:cNvPr id="59394" name="Slide Number Placeholder 3">
            <a:extLst>
              <a:ext uri="{FF2B5EF4-FFF2-40B4-BE49-F238E27FC236}">
                <a16:creationId xmlns:a16="http://schemas.microsoft.com/office/drawing/2014/main" id="{986169F7-FBF6-924F-AA0E-DD4A976C12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0E916E2B-1162-3E40-A631-2F1907D99939}" type="slidenum">
              <a:rPr lang="en-US" altLang="en-US" sz="1400">
                <a:solidFill>
                  <a:schemeClr val="tx1"/>
                </a:solidFill>
              </a:rPr>
              <a:pPr eaLnBrk="1" hangingPunct="1"/>
              <a:t>21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grpSp>
        <p:nvGrpSpPr>
          <p:cNvPr id="59395" name="Group 2">
            <a:extLst>
              <a:ext uri="{FF2B5EF4-FFF2-40B4-BE49-F238E27FC236}">
                <a16:creationId xmlns:a16="http://schemas.microsoft.com/office/drawing/2014/main" id="{5ECB8AEC-384A-BC4A-8778-009922AFD318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2514600"/>
            <a:ext cx="4495800" cy="3973513"/>
            <a:chOff x="4038600" y="2514600"/>
            <a:chExt cx="4495800" cy="3973513"/>
          </a:xfrm>
        </p:grpSpPr>
        <p:grpSp>
          <p:nvGrpSpPr>
            <p:cNvPr id="59408" name="Group 1">
              <a:extLst>
                <a:ext uri="{FF2B5EF4-FFF2-40B4-BE49-F238E27FC236}">
                  <a16:creationId xmlns:a16="http://schemas.microsoft.com/office/drawing/2014/main" id="{93C16A43-6154-1C47-AD93-8375B4848D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38600" y="2514600"/>
              <a:ext cx="4419603" cy="3973513"/>
              <a:chOff x="4267200" y="1295400"/>
              <a:chExt cx="4419603" cy="3973513"/>
            </a:xfrm>
          </p:grpSpPr>
          <p:sp>
            <p:nvSpPr>
              <p:cNvPr id="59410" name="TextBox 14">
                <a:extLst>
                  <a:ext uri="{FF2B5EF4-FFF2-40B4-BE49-F238E27FC236}">
                    <a16:creationId xmlns:a16="http://schemas.microsoft.com/office/drawing/2014/main" id="{EFAC8D91-70A0-AB4E-867C-E096FB9A77A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67200" y="2590800"/>
                <a:ext cx="4419600" cy="2678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1pPr>
                <a:lvl2pPr marL="742950" indent="-285750" eaLnBrk="0" hangingPunct="0"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2pPr>
                <a:lvl3pPr marL="1143000" indent="-228600" eaLnBrk="0" hangingPunct="0"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3pPr>
                <a:lvl4pPr marL="1600200" indent="-228600" eaLnBrk="0" hangingPunct="0"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4pPr>
                <a:lvl5pPr marL="2057400" indent="-228600" eaLnBrk="0" hangingPunct="0"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9pPr>
              </a:lstStyle>
              <a:p>
                <a:pPr algn="l"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  <a:p>
                <a:pPr algn="l"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  <a:p>
                <a:pPr algn="l"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  <a:p>
                <a:pPr algn="l" eaLnBrk="1" hangingPunct="1"/>
                <a:r>
                  <a:rPr lang="en-US" altLang="en-US" sz="2400">
                    <a:latin typeface="Times New Roman" panose="02020603050405020304" pitchFamily="18" charset="0"/>
                  </a:rPr>
                  <a:t>   MouseDemo2() { …</a:t>
                </a:r>
              </a:p>
              <a:p>
                <a:pPr algn="l"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  <a:p>
                <a:pPr algn="l" eaLnBrk="1" hangingPunct="1"/>
                <a:r>
                  <a:rPr lang="en-US" altLang="en-US" sz="2400">
                    <a:latin typeface="Times New Roman" panose="02020603050405020304" pitchFamily="18" charset="0"/>
                  </a:rPr>
                  <a:t>  …</a:t>
                </a:r>
              </a:p>
              <a:p>
                <a:pPr algn="l" eaLnBrk="1" hangingPunct="1"/>
                <a:r>
                  <a:rPr lang="en-US" altLang="en-US" sz="2400">
                    <a:latin typeface="Times New Roman" panose="02020603050405020304" pitchFamily="18" charset="0"/>
                  </a:rPr>
                  <a:t> }</a:t>
                </a:r>
              </a:p>
            </p:txBody>
          </p:sp>
          <p:sp>
            <p:nvSpPr>
              <p:cNvPr id="59411" name="TextBox 15">
                <a:extLst>
                  <a:ext uri="{FF2B5EF4-FFF2-40B4-BE49-F238E27FC236}">
                    <a16:creationId xmlns:a16="http://schemas.microsoft.com/office/drawing/2014/main" id="{11DAE497-B242-3346-BBDF-99801677C2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81687" y="2590800"/>
                <a:ext cx="280511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1pPr>
                <a:lvl2pPr marL="742950" indent="-285750" eaLnBrk="0" hangingPunct="0"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2pPr>
                <a:lvl3pPr marL="1143000" indent="-228600" eaLnBrk="0" hangingPunct="0"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3pPr>
                <a:lvl4pPr marL="1600200" indent="-228600" eaLnBrk="0" hangingPunct="0"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4pPr>
                <a:lvl5pPr marL="2057400" indent="-228600" eaLnBrk="0" hangingPunct="0"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rgbClr val="000000"/>
                    </a:solidFill>
                    <a:latin typeface="Gill Sans" panose="020B0502020104020203" pitchFamily="34" charset="-79"/>
                    <a:ea typeface="ＭＳ Ｐゴシック" panose="020B0600070205080204" pitchFamily="34" charset="-128"/>
                    <a:sym typeface="Gill Sans" panose="020B0502020104020203" pitchFamily="34" charset="-79"/>
                  </a:defRPr>
                </a:lvl9pPr>
              </a:lstStyle>
              <a:p>
                <a:pPr eaLnBrk="1" hangingPunct="1"/>
                <a:r>
                  <a:rPr lang="en-US" altLang="en-US" sz="2400">
                    <a:latin typeface="Times New Roman" panose="02020603050405020304" pitchFamily="18" charset="0"/>
                  </a:rPr>
                  <a:t>MouseDemo2</a:t>
                </a:r>
              </a:p>
            </p:txBody>
          </p:sp>
          <p:grpSp>
            <p:nvGrpSpPr>
              <p:cNvPr id="59412" name="Group 25">
                <a:extLst>
                  <a:ext uri="{FF2B5EF4-FFF2-40B4-BE49-F238E27FC236}">
                    <a16:creationId xmlns:a16="http://schemas.microsoft.com/office/drawing/2014/main" id="{51E4CA0E-E1FD-A74F-B523-83736494B89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67202" y="1295400"/>
                <a:ext cx="4419601" cy="1295399"/>
                <a:chOff x="4724400" y="1295400"/>
                <a:chExt cx="2709065" cy="1296138"/>
              </a:xfrm>
            </p:grpSpPr>
            <p:sp>
              <p:nvSpPr>
                <p:cNvPr id="59422" name="TextBox 16">
                  <a:extLst>
                    <a:ext uri="{FF2B5EF4-FFF2-40B4-BE49-F238E27FC236}">
                      <a16:creationId xmlns:a16="http://schemas.microsoft.com/office/drawing/2014/main" id="{46B55B1A-E445-5948-ACB6-D9738AEEC84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24400" y="1295400"/>
                  <a:ext cx="475160" cy="46166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a2</a:t>
                  </a:r>
                </a:p>
              </p:txBody>
            </p:sp>
            <p:sp>
              <p:nvSpPr>
                <p:cNvPr id="59423" name="TextBox 17">
                  <a:extLst>
                    <a:ext uri="{FF2B5EF4-FFF2-40B4-BE49-F238E27FC236}">
                      <a16:creationId xmlns:a16="http://schemas.microsoft.com/office/drawing/2014/main" id="{2A55AAE3-E548-4247-9155-E7842C17B87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24400" y="1752599"/>
                  <a:ext cx="2709064" cy="838939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algn="l" eaLnBrk="1" hangingPunct="1"/>
                  <a:endParaRPr lang="en-US" altLang="en-US" sz="2400">
                    <a:latin typeface="Times New Roman" panose="02020603050405020304" pitchFamily="18" charset="0"/>
                  </a:endParaRPr>
                </a:p>
                <a:p>
                  <a:pPr algn="l"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  …</a:t>
                  </a:r>
                </a:p>
              </p:txBody>
            </p:sp>
            <p:sp>
              <p:nvSpPr>
                <p:cNvPr id="59424" name="TextBox 18">
                  <a:extLst>
                    <a:ext uri="{FF2B5EF4-FFF2-40B4-BE49-F238E27FC236}">
                      <a16:creationId xmlns:a16="http://schemas.microsoft.com/office/drawing/2014/main" id="{55092278-16C8-A040-A0DB-389B7B9526B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938808" y="1752600"/>
                  <a:ext cx="1494657" cy="46166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JFrame</a:t>
                  </a:r>
                </a:p>
              </p:txBody>
            </p:sp>
          </p:grpSp>
          <p:grpSp>
            <p:nvGrpSpPr>
              <p:cNvPr id="59413" name="Group 23">
                <a:extLst>
                  <a:ext uri="{FF2B5EF4-FFF2-40B4-BE49-F238E27FC236}">
                    <a16:creationId xmlns:a16="http://schemas.microsoft.com/office/drawing/2014/main" id="{EC95D72A-72C2-9144-B027-64474EEF5A6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00902" y="3200400"/>
                <a:ext cx="1008201" cy="461963"/>
                <a:chOff x="4876662" y="3200400"/>
                <a:chExt cx="1008698" cy="461665"/>
              </a:xfrm>
            </p:grpSpPr>
            <p:sp>
              <p:nvSpPr>
                <p:cNvPr id="59420" name="TextBox 19">
                  <a:extLst>
                    <a:ext uri="{FF2B5EF4-FFF2-40B4-BE49-F238E27FC236}">
                      <a16:creationId xmlns:a16="http://schemas.microsoft.com/office/drawing/2014/main" id="{DA8AEEAF-E96C-3547-8112-D8EBB0F5B60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410200" y="3200400"/>
                  <a:ext cx="475160" cy="46166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a1</a:t>
                  </a:r>
                </a:p>
              </p:txBody>
            </p:sp>
            <p:sp>
              <p:nvSpPr>
                <p:cNvPr id="59421" name="TextBox 20">
                  <a:extLst>
                    <a:ext uri="{FF2B5EF4-FFF2-40B4-BE49-F238E27FC236}">
                      <a16:creationId xmlns:a16="http://schemas.microsoft.com/office/drawing/2014/main" id="{DC9E1A62-7186-4B4F-B08C-E586A201EFC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76662" y="3200400"/>
                  <a:ext cx="560946" cy="4613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me</a:t>
                  </a:r>
                </a:p>
              </p:txBody>
            </p:sp>
          </p:grpSp>
          <p:grpSp>
            <p:nvGrpSpPr>
              <p:cNvPr id="59414" name="Group 24">
                <a:extLst>
                  <a:ext uri="{FF2B5EF4-FFF2-40B4-BE49-F238E27FC236}">
                    <a16:creationId xmlns:a16="http://schemas.microsoft.com/office/drawing/2014/main" id="{35AE6EE4-2CCE-6940-810C-45E42E93CC8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749112" y="3200402"/>
                <a:ext cx="1059815" cy="461665"/>
                <a:chOff x="5672027" y="3810000"/>
                <a:chExt cx="1060284" cy="461367"/>
              </a:xfrm>
            </p:grpSpPr>
            <p:sp>
              <p:nvSpPr>
                <p:cNvPr id="59418" name="TextBox 21">
                  <a:extLst>
                    <a:ext uri="{FF2B5EF4-FFF2-40B4-BE49-F238E27FC236}">
                      <a16:creationId xmlns:a16="http://schemas.microsoft.com/office/drawing/2014/main" id="{0842CEA5-EAA6-F646-B066-644346E58C7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239650" y="3810000"/>
                  <a:ext cx="492661" cy="46136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…</a:t>
                  </a:r>
                </a:p>
              </p:txBody>
            </p:sp>
            <p:sp>
              <p:nvSpPr>
                <p:cNvPr id="59419" name="TextBox 22">
                  <a:extLst>
                    <a:ext uri="{FF2B5EF4-FFF2-40B4-BE49-F238E27FC236}">
                      <a16:creationId xmlns:a16="http://schemas.microsoft.com/office/drawing/2014/main" id="{0ACA67C3-FFA5-E94C-A997-D6DDF8BA579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672027" y="3810000"/>
                  <a:ext cx="646617" cy="4613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b00</a:t>
                  </a:r>
                </a:p>
              </p:txBody>
            </p:sp>
          </p:grpSp>
          <p:grpSp>
            <p:nvGrpSpPr>
              <p:cNvPr id="59415" name="Group 24">
                <a:extLst>
                  <a:ext uri="{FF2B5EF4-FFF2-40B4-BE49-F238E27FC236}">
                    <a16:creationId xmlns:a16="http://schemas.microsoft.com/office/drawing/2014/main" id="{F28F1078-E777-0A41-86EB-25CF89923B1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044512" y="3200402"/>
                <a:ext cx="1059815" cy="461665"/>
                <a:chOff x="5672027" y="3810000"/>
                <a:chExt cx="1060284" cy="461367"/>
              </a:xfrm>
            </p:grpSpPr>
            <p:sp>
              <p:nvSpPr>
                <p:cNvPr id="59416" name="TextBox 21">
                  <a:extLst>
                    <a:ext uri="{FF2B5EF4-FFF2-40B4-BE49-F238E27FC236}">
                      <a16:creationId xmlns:a16="http://schemas.microsoft.com/office/drawing/2014/main" id="{ECF833A0-6CC6-3E45-A36A-C3D6A8135EB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239650" y="3810000"/>
                  <a:ext cx="492661" cy="46136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…</a:t>
                  </a:r>
                </a:p>
              </p:txBody>
            </p:sp>
            <p:sp>
              <p:nvSpPr>
                <p:cNvPr id="59417" name="TextBox 22">
                  <a:extLst>
                    <a:ext uri="{FF2B5EF4-FFF2-40B4-BE49-F238E27FC236}">
                      <a16:creationId xmlns:a16="http://schemas.microsoft.com/office/drawing/2014/main" id="{9565EA40-867B-964C-9F9F-582C6088A1F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672027" y="3810000"/>
                  <a:ext cx="646617" cy="4613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b01</a:t>
                  </a:r>
                </a:p>
              </p:txBody>
            </p:sp>
          </p:grpSp>
        </p:grpSp>
        <p:sp>
          <p:nvSpPr>
            <p:cNvPr id="59409" name="Rectangle 30">
              <a:extLst>
                <a:ext uri="{FF2B5EF4-FFF2-40B4-BE49-F238E27FC236}">
                  <a16:creationId xmlns:a16="http://schemas.microsoft.com/office/drawing/2014/main" id="{6B395EFE-2885-3E4C-8630-5830E962E1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5800" y="5410200"/>
              <a:ext cx="40386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algn="l" eaLnBrk="1" hangingPunct="1"/>
              <a:r>
                <a:rPr lang="en-US" altLang="en-US" sz="2400">
                  <a:latin typeface="Times New Roman" panose="02020603050405020304" pitchFamily="18" charset="0"/>
                </a:rPr>
                <a:t>b00.addMouseListener(me);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CF576F4-97C6-294A-B435-AA407C9CDB90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1447800"/>
            <a:ext cx="4851400" cy="5029200"/>
            <a:chOff x="381000" y="1447800"/>
            <a:chExt cx="4851400" cy="5029200"/>
          </a:xfrm>
        </p:grpSpPr>
        <p:grpSp>
          <p:nvGrpSpPr>
            <p:cNvPr id="59397" name="Group 31">
              <a:extLst>
                <a:ext uri="{FF2B5EF4-FFF2-40B4-BE49-F238E27FC236}">
                  <a16:creationId xmlns:a16="http://schemas.microsoft.com/office/drawing/2014/main" id="{99D65655-7D8B-AB4F-BF22-347EF4BD887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1000" y="1679575"/>
              <a:ext cx="2682875" cy="4797425"/>
              <a:chOff x="533400" y="1120676"/>
              <a:chExt cx="2682266" cy="4796849"/>
            </a:xfrm>
          </p:grpSpPr>
          <p:grpSp>
            <p:nvGrpSpPr>
              <p:cNvPr id="59401" name="Group 7">
                <a:extLst>
                  <a:ext uri="{FF2B5EF4-FFF2-40B4-BE49-F238E27FC236}">
                    <a16:creationId xmlns:a16="http://schemas.microsoft.com/office/drawing/2014/main" id="{187FC3A6-D241-3A48-9ED7-9CA5F190A66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3400" y="1120676"/>
                <a:ext cx="2682266" cy="2765524"/>
                <a:chOff x="1064105" y="762000"/>
                <a:chExt cx="2682266" cy="2765524"/>
              </a:xfrm>
            </p:grpSpPr>
            <p:sp>
              <p:nvSpPr>
                <p:cNvPr id="59405" name="TextBox 6">
                  <a:extLst>
                    <a:ext uri="{FF2B5EF4-FFF2-40B4-BE49-F238E27FC236}">
                      <a16:creationId xmlns:a16="http://schemas.microsoft.com/office/drawing/2014/main" id="{1543C33F-ACEB-3A4D-BF91-E3F83875EA0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66800" y="1219200"/>
                  <a:ext cx="2667000" cy="230832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algn="l" eaLnBrk="1" hangingPunct="1"/>
                  <a:endParaRPr lang="en-US" altLang="en-US" sz="2400">
                    <a:latin typeface="Times New Roman" panose="02020603050405020304" pitchFamily="18" charset="0"/>
                  </a:endParaRPr>
                </a:p>
                <a:p>
                  <a:pPr algn="l"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mouseClicked()</a:t>
                  </a:r>
                </a:p>
                <a:p>
                  <a:pPr algn="l"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mouseEntered()</a:t>
                  </a:r>
                </a:p>
                <a:p>
                  <a:pPr algn="l"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mouseExited()</a:t>
                  </a:r>
                </a:p>
                <a:p>
                  <a:pPr algn="l"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mousePressed()</a:t>
                  </a:r>
                </a:p>
                <a:p>
                  <a:pPr algn="l"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mouseReleased()</a:t>
                  </a:r>
                </a:p>
              </p:txBody>
            </p:sp>
            <p:sp>
              <p:nvSpPr>
                <p:cNvPr id="59406" name="TextBox 4">
                  <a:extLst>
                    <a:ext uri="{FF2B5EF4-FFF2-40B4-BE49-F238E27FC236}">
                      <a16:creationId xmlns:a16="http://schemas.microsoft.com/office/drawing/2014/main" id="{82550949-AE05-7E48-9864-A9637CF5681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71800" y="1219200"/>
                  <a:ext cx="774571" cy="46166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MIA</a:t>
                  </a:r>
                </a:p>
              </p:txBody>
            </p:sp>
            <p:sp>
              <p:nvSpPr>
                <p:cNvPr id="59407" name="TextBox 5">
                  <a:extLst>
                    <a:ext uri="{FF2B5EF4-FFF2-40B4-BE49-F238E27FC236}">
                      <a16:creationId xmlns:a16="http://schemas.microsoft.com/office/drawing/2014/main" id="{2585FCCC-2236-934B-A0DA-3400A51AE41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64105" y="762000"/>
                  <a:ext cx="475160" cy="46166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a1</a:t>
                  </a:r>
                </a:p>
              </p:txBody>
            </p:sp>
          </p:grpSp>
          <p:grpSp>
            <p:nvGrpSpPr>
              <p:cNvPr id="59402" name="Group 12">
                <a:extLst>
                  <a:ext uri="{FF2B5EF4-FFF2-40B4-BE49-F238E27FC236}">
                    <a16:creationId xmlns:a16="http://schemas.microsoft.com/office/drawing/2014/main" id="{1C42AB9D-226F-7A43-9D44-3FF5FED1E4D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3400" y="3886200"/>
                <a:ext cx="2679572" cy="2031325"/>
                <a:chOff x="3888895" y="2819400"/>
                <a:chExt cx="2679572" cy="2031325"/>
              </a:xfrm>
            </p:grpSpPr>
            <p:sp>
              <p:nvSpPr>
                <p:cNvPr id="59403" name="TextBox 9">
                  <a:extLst>
                    <a:ext uri="{FF2B5EF4-FFF2-40B4-BE49-F238E27FC236}">
                      <a16:creationId xmlns:a16="http://schemas.microsoft.com/office/drawing/2014/main" id="{EE0EA1B9-732C-AF4E-A886-2AF42683F42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888895" y="2819400"/>
                  <a:ext cx="2667000" cy="203132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algn="l" eaLnBrk="1" hangingPunct="1">
                    <a:spcBef>
                      <a:spcPts val="1200"/>
                    </a:spcBef>
                  </a:pPr>
                  <a:endParaRPr lang="en-US" altLang="en-US" sz="2400">
                    <a:latin typeface="Times New Roman" panose="02020603050405020304" pitchFamily="18" charset="0"/>
                  </a:endParaRPr>
                </a:p>
                <a:p>
                  <a:pPr algn="l" eaLnBrk="1" hangingPunct="1">
                    <a:spcBef>
                      <a:spcPts val="1200"/>
                    </a:spcBef>
                  </a:pPr>
                  <a:r>
                    <a:rPr lang="en-US" altLang="en-US" sz="2400">
                      <a:latin typeface="Times New Roman" panose="02020603050405020304" pitchFamily="18" charset="0"/>
                    </a:rPr>
                    <a:t>mouseClicked() {</a:t>
                  </a:r>
                </a:p>
                <a:p>
                  <a:pPr algn="l" eaLnBrk="1" hangingPunct="1">
                    <a:spcBef>
                      <a:spcPts val="1200"/>
                    </a:spcBef>
                  </a:pPr>
                  <a:r>
                    <a:rPr lang="en-US" altLang="en-US" sz="2400">
                      <a:latin typeface="Times New Roman" panose="02020603050405020304" pitchFamily="18" charset="0"/>
                    </a:rPr>
                    <a:t>  …</a:t>
                  </a:r>
                </a:p>
                <a:p>
                  <a:pPr algn="l" eaLnBrk="1" hangingPunct="1">
                    <a:spcBef>
                      <a:spcPts val="1200"/>
                    </a:spcBef>
                  </a:pPr>
                  <a:r>
                    <a:rPr lang="en-US" altLang="en-US" sz="2400">
                      <a:latin typeface="Times New Roman" panose="02020603050405020304" pitchFamily="18" charset="0"/>
                    </a:rPr>
                    <a:t>}</a:t>
                  </a:r>
                </a:p>
              </p:txBody>
            </p:sp>
            <p:sp>
              <p:nvSpPr>
                <p:cNvPr id="59404" name="TextBox 10">
                  <a:extLst>
                    <a:ext uri="{FF2B5EF4-FFF2-40B4-BE49-F238E27FC236}">
                      <a16:creationId xmlns:a16="http://schemas.microsoft.com/office/drawing/2014/main" id="{38521BCB-C4CC-1C4B-89E6-EC87E30AE3F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48201" y="2819400"/>
                  <a:ext cx="1920266" cy="46166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1pPr>
                  <a:lvl2pPr marL="742950" indent="-28575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2pPr>
                  <a:lvl3pPr marL="11430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3pPr>
                  <a:lvl4pPr marL="16002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4pPr>
                  <a:lvl5pPr marL="2057400" indent="-228600" eaLnBrk="0" hangingPunct="0"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rgbClr val="000000"/>
                      </a:solidFill>
                      <a:latin typeface="Gill Sans" panose="020B0502020104020203" pitchFamily="34" charset="-79"/>
                      <a:ea typeface="ＭＳ Ｐゴシック" panose="020B0600070205080204" pitchFamily="34" charset="-128"/>
                      <a:sym typeface="Gill Sans" panose="020B0502020104020203" pitchFamily="34" charset="-79"/>
                    </a:defRPr>
                  </a:lvl9pPr>
                </a:lstStyle>
                <a:p>
                  <a:pPr eaLnBrk="1" hangingPunct="1"/>
                  <a:r>
                    <a:rPr lang="en-US" altLang="en-US" sz="2400">
                      <a:latin typeface="Times New Roman" panose="02020603050405020304" pitchFamily="18" charset="0"/>
                    </a:rPr>
                    <a:t>MouseEvents</a:t>
                  </a:r>
                </a:p>
              </p:txBody>
            </p:sp>
          </p:grpSp>
        </p:grpSp>
        <p:cxnSp>
          <p:nvCxnSpPr>
            <p:cNvPr id="59398" name="Straight Connector 4">
              <a:extLst>
                <a:ext uri="{FF2B5EF4-FFF2-40B4-BE49-F238E27FC236}">
                  <a16:creationId xmlns:a16="http://schemas.microsoft.com/office/drawing/2014/main" id="{64E82B89-9C2A-B642-B82C-1634F9DEEB2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3124200" y="1905000"/>
              <a:ext cx="1295400" cy="2286000"/>
            </a:xfrm>
            <a:prstGeom prst="line">
              <a:avLst/>
            </a:prstGeom>
            <a:noFill/>
            <a:ln w="444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399" name="Straight Connector 35">
              <a:extLst>
                <a:ext uri="{FF2B5EF4-FFF2-40B4-BE49-F238E27FC236}">
                  <a16:creationId xmlns:a16="http://schemas.microsoft.com/office/drawing/2014/main" id="{F6796CBC-C4D7-5D4C-BEC5-824C3AAEBD6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3048000" y="1905000"/>
              <a:ext cx="304800" cy="1219200"/>
            </a:xfrm>
            <a:prstGeom prst="line">
              <a:avLst/>
            </a:prstGeom>
            <a:noFill/>
            <a:ln w="444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9400" name="TextBox 7">
              <a:extLst>
                <a:ext uri="{FF2B5EF4-FFF2-40B4-BE49-F238E27FC236}">
                  <a16:creationId xmlns:a16="http://schemas.microsoft.com/office/drawing/2014/main" id="{A4FE4C80-2F33-D746-B294-76BE827DC5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0400" y="1447800"/>
              <a:ext cx="2032000" cy="461963"/>
            </a:xfrm>
            <a:prstGeom prst="rect">
              <a:avLst/>
            </a:prstGeom>
            <a:noFill/>
            <a:ln w="38100">
              <a:solidFill>
                <a:srgbClr val="8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MouseListener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Number Placeholder 3">
            <a:extLst>
              <a:ext uri="{FF2B5EF4-FFF2-40B4-BE49-F238E27FC236}">
                <a16:creationId xmlns:a16="http://schemas.microsoft.com/office/drawing/2014/main" id="{DCB320A1-1802-4C44-B291-C380E5C050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C0CCF3C8-0AF6-CE4B-AA14-0B5BBEF2F141}" type="slidenum">
              <a:rPr lang="en-US" altLang="en-US" sz="1400">
                <a:solidFill>
                  <a:schemeClr val="tx1"/>
                </a:solidFill>
              </a:rPr>
              <a:pPr eaLnBrk="1" hangingPunct="1"/>
              <a:t>22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F81526F9-6046-9843-B2BB-C186CAA0BB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71800" y="304800"/>
            <a:ext cx="4114800" cy="695325"/>
          </a:xfrm>
        </p:spPr>
        <p:txBody>
          <a:bodyPr anchor="t"/>
          <a:lstStyle/>
          <a:p>
            <a:pPr marL="0" indent="0" eaLnBrk="1" hangingPunct="1"/>
            <a:r>
              <a:rPr lang="en-US" altLang="en-US" sz="2400" b="1">
                <a:solidFill>
                  <a:srgbClr val="800000"/>
                </a:solidFill>
                <a:ea typeface="ＭＳ Ｐゴシック" panose="020B0600070205080204" pitchFamily="34" charset="-128"/>
              </a:rPr>
              <a:t>A class that listens to a mouseclick in a Square </a:t>
            </a:r>
            <a:endParaRPr lang="en-US" altLang="en-US" sz="3600" b="1">
              <a:solidFill>
                <a:srgbClr val="800000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60419" name="Picture 4" descr="window3">
            <a:extLst>
              <a:ext uri="{FF2B5EF4-FFF2-40B4-BE49-F238E27FC236}">
                <a16:creationId xmlns:a16="http://schemas.microsoft.com/office/drawing/2014/main" id="{EAD066D0-9D4C-0844-8A01-4418C06172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200" y="228600"/>
            <a:ext cx="17018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0" name="Rectangle 6">
            <a:extLst>
              <a:ext uri="{FF2B5EF4-FFF2-40B4-BE49-F238E27FC236}">
                <a16:creationId xmlns:a16="http://schemas.microsoft.com/office/drawing/2014/main" id="{BCA4D53E-7F91-EC42-99D9-0E1A150C06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81000"/>
            <a:ext cx="7362825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tIns="0" rIns="45720" bIns="0"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import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javax.swing.*;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import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javax.swing.event.*;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import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java.awt.*;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import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java.awt.event.*;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endParaRPr lang="en-US" altLang="en-US" sz="2000">
              <a:solidFill>
                <a:schemeClr val="tx1"/>
              </a:solidFill>
              <a:latin typeface="Times" pitchFamily="2" charset="0"/>
            </a:endParaRP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/** Contains a method that responds to a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 mouse click in a Square */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public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class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MouseEvents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                </a:t>
            </a:r>
            <a:r>
              <a:rPr lang="en-US" altLang="en-US" sz="2000" b="1">
                <a:solidFill>
                  <a:srgbClr val="FF1A7C"/>
                </a:solidFill>
                <a:latin typeface="Times" pitchFamily="2" charset="0"/>
              </a:rPr>
              <a:t>extends</a:t>
            </a: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 MouseInputAdapter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{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// Complement "has pink disk" property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</a:t>
            </a:r>
            <a:r>
              <a:rPr lang="en-US" altLang="en-US" sz="2000" b="1">
                <a:solidFill>
                  <a:srgbClr val="FF1A7C"/>
                </a:solidFill>
                <a:latin typeface="Times" pitchFamily="2" charset="0"/>
              </a:rPr>
              <a:t>public</a:t>
            </a: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 </a:t>
            </a:r>
            <a:r>
              <a:rPr lang="en-US" altLang="en-US" sz="2000" b="1">
                <a:solidFill>
                  <a:srgbClr val="FF1A7C"/>
                </a:solidFill>
                <a:latin typeface="Times" pitchFamily="2" charset="0"/>
              </a:rPr>
              <a:t>void</a:t>
            </a: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 mouseClicked(MouseEvent e)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{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    Object ob= e.getSource();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    </a:t>
            </a: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if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(ob </a:t>
            </a: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instanceof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Square) {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        ((Square)ob).complementDisk();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    }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}</a:t>
            </a:r>
          </a:p>
          <a:p>
            <a:pPr algn="l" eaLnBrk="1" hangingPunct="1">
              <a:spcBef>
                <a:spcPts val="300"/>
              </a:spcBef>
              <a:buClr>
                <a:srgbClr val="000000"/>
              </a:buClr>
              <a:buSzPct val="171000"/>
              <a:buFont typeface="Lucida Grande" panose="020B0600040502020204" pitchFamily="34" charset="0"/>
              <a:buNone/>
            </a:pP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}</a:t>
            </a:r>
          </a:p>
        </p:txBody>
      </p:sp>
      <p:sp>
        <p:nvSpPr>
          <p:cNvPr id="60421" name="Text Box 8">
            <a:extLst>
              <a:ext uri="{FF2B5EF4-FFF2-40B4-BE49-F238E27FC236}">
                <a16:creationId xmlns:a16="http://schemas.microsoft.com/office/drawing/2014/main" id="{879AAAB5-8C51-6442-802D-AA15510D9A0F}"/>
              </a:ext>
            </a:extLst>
          </p:cNvPr>
          <p:cNvSpPr txBox="1">
            <a:spLocks/>
          </p:cNvSpPr>
          <p:nvPr/>
        </p:nvSpPr>
        <p:spPr bwMode="auto">
          <a:xfrm>
            <a:off x="5486400" y="2813050"/>
            <a:ext cx="3360738" cy="3235325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2000">
                <a:latin typeface="Times" pitchFamily="2" charset="0"/>
              </a:rPr>
              <a:t>This class has several methods (that do nothing) to process mouse events:</a:t>
            </a:r>
          </a:p>
          <a:p>
            <a:pPr algn="l" eaLnBrk="1" hangingPunct="1">
              <a:spcBef>
                <a:spcPct val="5000"/>
              </a:spcBef>
            </a:pP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mouse click</a:t>
            </a:r>
          </a:p>
          <a:p>
            <a:pPr algn="l" eaLnBrk="1" hangingPunct="1">
              <a:spcBef>
                <a:spcPct val="5000"/>
              </a:spcBef>
            </a:pP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mouse press</a:t>
            </a:r>
          </a:p>
          <a:p>
            <a:pPr algn="l" eaLnBrk="1" hangingPunct="1">
              <a:spcBef>
                <a:spcPct val="5000"/>
              </a:spcBef>
            </a:pP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mouse release</a:t>
            </a:r>
          </a:p>
          <a:p>
            <a:pPr algn="l" eaLnBrk="1" hangingPunct="1">
              <a:spcBef>
                <a:spcPct val="5000"/>
              </a:spcBef>
            </a:pP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mouse enters component</a:t>
            </a:r>
          </a:p>
          <a:p>
            <a:pPr algn="l" eaLnBrk="1" hangingPunct="1">
              <a:spcBef>
                <a:spcPct val="5000"/>
              </a:spcBef>
            </a:pP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mouse leaves component</a:t>
            </a:r>
          </a:p>
          <a:p>
            <a:pPr algn="l" eaLnBrk="1" hangingPunct="1">
              <a:spcBef>
                <a:spcPct val="5000"/>
              </a:spcBef>
            </a:pP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mouse dragged beginning in component</a:t>
            </a:r>
            <a:endParaRPr lang="en-US" altLang="en-US" sz="2000">
              <a:latin typeface="Times" pitchFamily="2" charset="0"/>
            </a:endParaRPr>
          </a:p>
        </p:txBody>
      </p:sp>
      <p:sp>
        <p:nvSpPr>
          <p:cNvPr id="60422" name="Line 9">
            <a:extLst>
              <a:ext uri="{FF2B5EF4-FFF2-40B4-BE49-F238E27FC236}">
                <a16:creationId xmlns:a16="http://schemas.microsoft.com/office/drawing/2014/main" id="{F045A021-C7F6-1046-976A-014B9B7643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48200" y="3276600"/>
            <a:ext cx="1066800" cy="0"/>
          </a:xfrm>
          <a:prstGeom prst="line">
            <a:avLst/>
          </a:prstGeom>
          <a:noFill/>
          <a:ln w="63500">
            <a:solidFill>
              <a:srgbClr val="CCFF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3" name="Text Box 10">
            <a:extLst>
              <a:ext uri="{FF2B5EF4-FFF2-40B4-BE49-F238E27FC236}">
                <a16:creationId xmlns:a16="http://schemas.microsoft.com/office/drawing/2014/main" id="{27D8D284-DAF1-6142-B102-96EA1DF810C6}"/>
              </a:ext>
            </a:extLst>
          </p:cNvPr>
          <p:cNvSpPr txBox="1">
            <a:spLocks/>
          </p:cNvSpPr>
          <p:nvPr/>
        </p:nvSpPr>
        <p:spPr bwMode="auto">
          <a:xfrm>
            <a:off x="685800" y="6080125"/>
            <a:ext cx="7696200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Our class overrides only the method that processes mouse clicks</a:t>
            </a:r>
            <a:endParaRPr lang="en-US" altLang="en-US"/>
          </a:p>
        </p:txBody>
      </p:sp>
      <p:sp>
        <p:nvSpPr>
          <p:cNvPr id="60424" name="Text Box 11">
            <a:extLst>
              <a:ext uri="{FF2B5EF4-FFF2-40B4-BE49-F238E27FC236}">
                <a16:creationId xmlns:a16="http://schemas.microsoft.com/office/drawing/2014/main" id="{56ED283A-5CA1-3B4F-A7FF-601C6DB685EC}"/>
              </a:ext>
            </a:extLst>
          </p:cNvPr>
          <p:cNvSpPr txBox="1">
            <a:spLocks/>
          </p:cNvSpPr>
          <p:nvPr/>
        </p:nvSpPr>
        <p:spPr bwMode="auto">
          <a:xfrm>
            <a:off x="3976688" y="1235075"/>
            <a:ext cx="2470150" cy="8540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1A7C"/>
                </a:solidFill>
              </a:rPr>
              <a:t>red</a:t>
            </a:r>
            <a:r>
              <a:rPr lang="en-US" altLang="en-US" sz="2000" b="1"/>
              <a:t>: listening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accent2"/>
                </a:solidFill>
              </a:rPr>
              <a:t>blue</a:t>
            </a:r>
            <a:r>
              <a:rPr lang="en-US" altLang="en-US" sz="2000" b="1"/>
              <a:t>: placing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3">
            <a:extLst>
              <a:ext uri="{FF2B5EF4-FFF2-40B4-BE49-F238E27FC236}">
                <a16:creationId xmlns:a16="http://schemas.microsoft.com/office/drawing/2014/main" id="{7E38719B-93BA-6541-BC5B-CA71DAE4E4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DA1144E8-5019-8F44-B344-4E9BBD27C8FC}" type="slidenum">
              <a:rPr lang="en-US" altLang="en-US" sz="1400">
                <a:solidFill>
                  <a:schemeClr val="tx1"/>
                </a:solidFill>
              </a:rPr>
              <a:pPr eaLnBrk="1" hangingPunct="1"/>
              <a:t>23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9C52A6DE-034B-4848-BA4A-655D5DF90E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200"/>
            <a:ext cx="5211763" cy="614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public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class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MD2 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extends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JFrame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{ </a:t>
            </a:r>
          </a:p>
          <a:p>
            <a:pPr algn="l" eaLnBrk="1" hangingPunct="1"/>
            <a:endParaRPr lang="en-US" altLang="en-US" sz="24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l" eaLnBrk="1" hangingPunct="1"/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   Box b= 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new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Box(…X_AXIS);</a:t>
            </a:r>
          </a:p>
          <a:p>
            <a:pPr algn="l" eaLnBrk="1" hangingPunct="1">
              <a:spcBef>
                <a:spcPts val="60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   Box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leftC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= 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new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Box(…Y_AXIS);</a:t>
            </a:r>
          </a:p>
          <a:p>
            <a:pPr algn="l" eaLnBrk="1" hangingPunct="1"/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   Square b00, b01= new squares;</a:t>
            </a:r>
          </a:p>
          <a:p>
            <a:pPr algn="l" eaLnBrk="1" hangingPunct="1">
              <a:spcBef>
                <a:spcPts val="60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   Box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riteC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= 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new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Box(..Y_AXIS);</a:t>
            </a:r>
          </a:p>
          <a:p>
            <a:pPr algn="l" eaLnBrk="1" hangingPunct="1"/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   Square b10, b01= new squares;</a:t>
            </a:r>
          </a:p>
          <a:p>
            <a:pPr algn="l" eaLnBrk="1" hangingPunct="1"/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JButton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jb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= 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new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JButton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("reset");</a:t>
            </a:r>
          </a:p>
          <a:p>
            <a:pPr algn="l" eaLnBrk="1" hangingPunct="1">
              <a:spcBef>
                <a:spcPts val="600"/>
              </a:spcBef>
            </a:pPr>
            <a:endParaRPr lang="en-US" altLang="en-US" sz="2000" dirty="0">
              <a:solidFill>
                <a:schemeClr val="tx1"/>
              </a:solidFill>
              <a:latin typeface="Times" pitchFamily="2" charset="0"/>
            </a:endParaRPr>
          </a:p>
          <a:p>
            <a:pPr algn="l" eaLnBrk="1" hangingPunct="1">
              <a:spcBef>
                <a:spcPts val="600"/>
              </a:spcBef>
            </a:pPr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  </a:t>
            </a:r>
          </a:p>
          <a:p>
            <a:pPr algn="l" eaLnBrk="1" hangingPunct="1">
              <a:spcBef>
                <a:spcPts val="60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Times" pitchFamily="2" charset="0"/>
              </a:rPr>
              <a:t>  /** Constructor: … */</a:t>
            </a:r>
          </a:p>
          <a:p>
            <a:pPr algn="l" eaLnBrk="1" hangingPunct="1"/>
            <a:r>
              <a:rPr lang="en-US" altLang="en-US" sz="2400" dirty="0">
                <a:solidFill>
                  <a:schemeClr val="tx1"/>
                </a:solidFill>
                <a:latin typeface="Times" pitchFamily="2" charset="0"/>
              </a:rPr>
              <a:t>  </a:t>
            </a:r>
            <a:r>
              <a:rPr lang="en-US" altLang="en-US" sz="2400" b="1" dirty="0">
                <a:solidFill>
                  <a:schemeClr val="tx1"/>
                </a:solidFill>
                <a:latin typeface="Times" pitchFamily="2" charset="0"/>
              </a:rPr>
              <a:t>public</a:t>
            </a:r>
            <a:r>
              <a:rPr lang="en-US" altLang="en-US" sz="2400" dirty="0">
                <a:solidFill>
                  <a:schemeClr val="tx1"/>
                </a:solidFill>
                <a:latin typeface="Times" pitchFamily="2" charset="0"/>
              </a:rPr>
              <a:t> MouseDemo2() {</a:t>
            </a:r>
          </a:p>
          <a:p>
            <a:pPr algn="l" eaLnBrk="1" hangingPunct="1"/>
            <a:r>
              <a:rPr lang="en-US" altLang="en-US" sz="2400" dirty="0">
                <a:solidFill>
                  <a:schemeClr val="tx1"/>
                </a:solidFill>
                <a:latin typeface="Times" pitchFamily="2" charset="0"/>
              </a:rPr>
              <a:t>     </a:t>
            </a:r>
            <a:r>
              <a:rPr lang="en-US" altLang="en-US" sz="2400" b="1" dirty="0">
                <a:solidFill>
                  <a:schemeClr val="tx1"/>
                </a:solidFill>
                <a:latin typeface="Times" pitchFamily="2" charset="0"/>
              </a:rPr>
              <a:t>super</a:t>
            </a:r>
            <a:r>
              <a:rPr lang="en-US" altLang="en-US" sz="2400" dirty="0">
                <a:solidFill>
                  <a:schemeClr val="tx1"/>
                </a:solidFill>
                <a:latin typeface="Times" pitchFamily="2" charset="0"/>
              </a:rPr>
              <a:t>(“MouseDemo2”);</a:t>
            </a:r>
          </a:p>
          <a:p>
            <a:pPr algn="l" eaLnBrk="1" hangingPunct="1"/>
            <a:r>
              <a:rPr lang="en-US" altLang="en-US" sz="2400" dirty="0">
                <a:solidFill>
                  <a:schemeClr val="tx1"/>
                </a:solidFill>
                <a:latin typeface="Times" pitchFamily="2" charset="0"/>
              </a:rPr>
              <a:t>     </a:t>
            </a:r>
            <a:r>
              <a:rPr lang="en-US" altLang="en-US" sz="2400" dirty="0">
                <a:solidFill>
                  <a:srgbClr val="3366FF"/>
                </a:solidFill>
                <a:latin typeface="Times" pitchFamily="2" charset="0"/>
              </a:rPr>
              <a:t>place components in </a:t>
            </a:r>
            <a:r>
              <a:rPr lang="en-US" altLang="en-US" sz="2400" dirty="0" err="1">
                <a:solidFill>
                  <a:srgbClr val="3366FF"/>
                </a:solidFill>
                <a:latin typeface="Times" pitchFamily="2" charset="0"/>
              </a:rPr>
              <a:t>JFrame</a:t>
            </a:r>
            <a:r>
              <a:rPr lang="en-US" altLang="en-US" sz="2400" dirty="0">
                <a:solidFill>
                  <a:schemeClr val="tx1"/>
                </a:solidFill>
                <a:latin typeface="Times" pitchFamily="2" charset="0"/>
              </a:rPr>
              <a:t>;</a:t>
            </a:r>
          </a:p>
          <a:p>
            <a:pPr algn="l" eaLnBrk="1" hangingPunct="1"/>
            <a:r>
              <a:rPr lang="en-US" altLang="en-US" sz="2400" dirty="0">
                <a:solidFill>
                  <a:schemeClr val="tx1"/>
                </a:solidFill>
                <a:latin typeface="Times" pitchFamily="2" charset="0"/>
              </a:rPr>
              <a:t>     pack, make </a:t>
            </a:r>
            <a:r>
              <a:rPr lang="en-US" altLang="en-US" sz="2400" dirty="0" err="1">
                <a:solidFill>
                  <a:schemeClr val="tx1"/>
                </a:solidFill>
                <a:latin typeface="Times" pitchFamily="2" charset="0"/>
              </a:rPr>
              <a:t>unresizeable</a:t>
            </a:r>
            <a:r>
              <a:rPr lang="en-US" altLang="en-US" sz="2400" dirty="0">
                <a:solidFill>
                  <a:schemeClr val="tx1"/>
                </a:solidFill>
                <a:latin typeface="Times" pitchFamily="2" charset="0"/>
              </a:rPr>
              <a:t>, visible;</a:t>
            </a:r>
          </a:p>
          <a:p>
            <a:pPr algn="l" eaLnBrk="1" hangingPunct="1"/>
            <a:r>
              <a:rPr lang="en-US" altLang="en-US" sz="2400" dirty="0">
                <a:solidFill>
                  <a:schemeClr val="tx1"/>
                </a:solidFill>
                <a:latin typeface="Times" pitchFamily="2" charset="0"/>
              </a:rPr>
              <a:t>     </a:t>
            </a:r>
            <a:endParaRPr lang="en-US" altLang="en-US" sz="2400" dirty="0">
              <a:solidFill>
                <a:schemeClr val="accent2"/>
              </a:solidFill>
              <a:latin typeface="Times" pitchFamily="2" charset="0"/>
            </a:endParaRPr>
          </a:p>
        </p:txBody>
      </p:sp>
      <p:sp>
        <p:nvSpPr>
          <p:cNvPr id="53252" name="Rectangle 10">
            <a:extLst>
              <a:ext uri="{FF2B5EF4-FFF2-40B4-BE49-F238E27FC236}">
                <a16:creationId xmlns:a16="http://schemas.microsoft.com/office/drawing/2014/main" id="{A364A971-99C4-BA4D-BDEF-348E82595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228600"/>
            <a:ext cx="3886200" cy="586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000" dirty="0">
                <a:solidFill>
                  <a:schemeClr val="tx1"/>
                </a:solidFill>
              </a:rPr>
              <a:t>    </a:t>
            </a:r>
            <a:r>
              <a:rPr lang="en-US" altLang="en-US" sz="2400" dirty="0" err="1">
                <a:solidFill>
                  <a:srgbClr val="FF1A7C"/>
                </a:solidFill>
                <a:latin typeface="Times New Roman" panose="02020603050405020304" pitchFamily="18" charset="0"/>
              </a:rPr>
              <a:t>jb.addActionListener</a:t>
            </a:r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(</a:t>
            </a:r>
          </a:p>
          <a:p>
            <a:pPr algn="l" eaLnBrk="1" hangingPunct="1"/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                e -&gt; </a:t>
            </a:r>
            <a:r>
              <a:rPr lang="en-US" altLang="en-US" sz="2400" dirty="0" err="1">
                <a:solidFill>
                  <a:srgbClr val="FF1A7C"/>
                </a:solidFill>
                <a:latin typeface="Times New Roman" panose="02020603050405020304" pitchFamily="18" charset="0"/>
              </a:rPr>
              <a:t>clearDisks</a:t>
            </a:r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(e));</a:t>
            </a:r>
          </a:p>
          <a:p>
            <a:pPr algn="l" eaLnBrk="1" hangingPunct="1">
              <a:spcBef>
                <a:spcPts val="600"/>
              </a:spcBef>
            </a:pPr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    b00.addMouseListener(me);</a:t>
            </a:r>
          </a:p>
          <a:p>
            <a:pPr algn="l" eaLnBrk="1" hangingPunct="1"/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    b01.addMouseListener(me);</a:t>
            </a:r>
          </a:p>
          <a:p>
            <a:pPr algn="l" eaLnBrk="1" hangingPunct="1"/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    b10.addMouseListener(me);</a:t>
            </a:r>
          </a:p>
          <a:p>
            <a:pPr algn="l" eaLnBrk="1" hangingPunct="1"/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    b11.addMouseListener(me);</a:t>
            </a:r>
          </a:p>
          <a:p>
            <a:pPr algn="l" eaLnBrk="1" hangingPunct="1"/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}</a:t>
            </a:r>
            <a:endParaRPr lang="en-US" altLang="en-US" sz="24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l" eaLnBrk="1" hangingPunct="1"/>
            <a:endParaRPr lang="en-US" altLang="en-US" sz="2000" dirty="0">
              <a:solidFill>
                <a:schemeClr val="tx1"/>
              </a:solidFill>
            </a:endParaRPr>
          </a:p>
        </p:txBody>
      </p:sp>
      <p:pic>
        <p:nvPicPr>
          <p:cNvPr id="62468" name="Picture 11" descr="window3">
            <a:extLst>
              <a:ext uri="{FF2B5EF4-FFF2-40B4-BE49-F238E27FC236}">
                <a16:creationId xmlns:a16="http://schemas.microsoft.com/office/drawing/2014/main" id="{33893769-D92C-E54A-88CC-1C84FF3023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343400"/>
            <a:ext cx="1703388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69" name="Text Box 12">
            <a:extLst>
              <a:ext uri="{FF2B5EF4-FFF2-40B4-BE49-F238E27FC236}">
                <a16:creationId xmlns:a16="http://schemas.microsoft.com/office/drawing/2014/main" id="{C1C062AA-C04A-1F4D-901A-02BBE2F86186}"/>
              </a:ext>
            </a:extLst>
          </p:cNvPr>
          <p:cNvSpPr txBox="1">
            <a:spLocks/>
          </p:cNvSpPr>
          <p:nvPr/>
        </p:nvSpPr>
        <p:spPr bwMode="auto">
          <a:xfrm>
            <a:off x="4953000" y="4724400"/>
            <a:ext cx="1752600" cy="10160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1A7C"/>
                </a:solidFill>
              </a:rPr>
              <a:t>red</a:t>
            </a:r>
            <a:r>
              <a:rPr lang="en-US" altLang="en-US" sz="2400"/>
              <a:t>: listening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</a:rPr>
              <a:t>blue</a:t>
            </a:r>
            <a:r>
              <a:rPr lang="en-US" altLang="en-US" sz="2400"/>
              <a:t>: placing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68E84F3-0EED-574F-AE24-3A127FA1B5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2667000"/>
            <a:ext cx="4114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spcBef>
                <a:spcPts val="600"/>
              </a:spcBef>
            </a:pP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rgbClr val="FF1A7C"/>
                </a:solidFill>
                <a:latin typeface="Times New Roman" panose="02020603050405020304" pitchFamily="18" charset="0"/>
              </a:rPr>
              <a:t>public</a:t>
            </a:r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rgbClr val="FF1A7C"/>
                </a:solidFill>
                <a:latin typeface="Times New Roman" panose="02020603050405020304" pitchFamily="18" charset="0"/>
              </a:rPr>
              <a:t>void</a:t>
            </a:r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1A7C"/>
                </a:solidFill>
                <a:latin typeface="Times New Roman" panose="02020603050405020304" pitchFamily="18" charset="0"/>
              </a:rPr>
              <a:t>clearDisks</a:t>
            </a:r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(</a:t>
            </a:r>
          </a:p>
          <a:p>
            <a:pPr algn="l" eaLnBrk="1" hangingPunct="1"/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                       </a:t>
            </a:r>
            <a:r>
              <a:rPr lang="en-US" altLang="en-US" sz="2400" dirty="0" err="1">
                <a:solidFill>
                  <a:srgbClr val="FF1A7C"/>
                </a:solidFill>
                <a:latin typeface="Times New Roman" panose="02020603050405020304" pitchFamily="18" charset="0"/>
              </a:rPr>
              <a:t>ActionEvent</a:t>
            </a:r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 e) {</a:t>
            </a:r>
          </a:p>
          <a:p>
            <a:pPr algn="l" eaLnBrk="1" hangingPunct="1"/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       call </a:t>
            </a:r>
            <a:r>
              <a:rPr lang="en-US" altLang="en-US" sz="2400" dirty="0" err="1">
                <a:solidFill>
                  <a:srgbClr val="FF1A7C"/>
                </a:solidFill>
                <a:latin typeface="Times New Roman" panose="02020603050405020304" pitchFamily="18" charset="0"/>
              </a:rPr>
              <a:t>clearDisk</a:t>
            </a:r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() for </a:t>
            </a:r>
            <a:b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</a:br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       b00, b01, b10, b11</a:t>
            </a:r>
          </a:p>
          <a:p>
            <a:pPr algn="l" eaLnBrk="1" hangingPunct="1"/>
            <a:r>
              <a:rPr lang="en-US" altLang="en-US" sz="2400" dirty="0">
                <a:solidFill>
                  <a:srgbClr val="FF1A7C"/>
                </a:solidFill>
                <a:latin typeface="Times New Roman" panose="02020603050405020304" pitchFamily="18" charset="0"/>
              </a:rPr>
              <a:t>}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C00EFD-58C9-CC4E-8936-A75B8F9ED7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378200"/>
            <a:ext cx="4038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spcBef>
                <a:spcPts val="600"/>
              </a:spcBef>
            </a:pPr>
            <a:r>
              <a:rPr lang="en-US" altLang="en-US" sz="2400">
                <a:solidFill>
                  <a:srgbClr val="FF1A7C"/>
                </a:solidFill>
                <a:latin typeface="Times New Roman" panose="02020603050405020304" pitchFamily="18" charset="0"/>
              </a:rPr>
              <a:t>MouseEvents me= </a:t>
            </a:r>
            <a:br>
              <a:rPr lang="en-US" altLang="en-US" sz="2400">
                <a:solidFill>
                  <a:srgbClr val="FF1A7C"/>
                </a:solidFill>
                <a:latin typeface="Times New Roman" panose="02020603050405020304" pitchFamily="18" charset="0"/>
              </a:rPr>
            </a:br>
            <a:r>
              <a:rPr lang="en-US" altLang="en-US" sz="2400">
                <a:solidFill>
                  <a:srgbClr val="FF1A7C"/>
                </a:solidFill>
                <a:latin typeface="Times New Roman" panose="02020603050405020304" pitchFamily="18" charset="0"/>
              </a:rPr>
              <a:t>           </a:t>
            </a:r>
            <a:r>
              <a:rPr lang="en-US" altLang="en-US" sz="2400" b="1">
                <a:solidFill>
                  <a:srgbClr val="FF1A7C"/>
                </a:solidFill>
                <a:latin typeface="Times New Roman" panose="02020603050405020304" pitchFamily="18" charset="0"/>
              </a:rPr>
              <a:t>new</a:t>
            </a:r>
            <a:r>
              <a:rPr lang="en-US" altLang="en-US" sz="2400">
                <a:solidFill>
                  <a:srgbClr val="FF1A7C"/>
                </a:solidFill>
                <a:latin typeface="Times New Roman" panose="02020603050405020304" pitchFamily="18" charset="0"/>
              </a:rPr>
              <a:t> MouseEvents();</a:t>
            </a:r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473" name="TextBox 7">
            <a:extLst>
              <a:ext uri="{FF2B5EF4-FFF2-40B4-BE49-F238E27FC236}">
                <a16:creationId xmlns:a16="http://schemas.microsoft.com/office/drawing/2014/main" id="{7B1B6FE0-1AB8-B64C-853F-61B1EF2616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1488" y="6096000"/>
            <a:ext cx="1952625" cy="461963"/>
          </a:xfrm>
          <a:prstGeom prst="rect">
            <a:avLst/>
          </a:prstGeom>
          <a:solidFill>
            <a:srgbClr val="FFF0F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/>
              <a:t>MouseDemo2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/>
      <p:bldP spid="3" grpId="0"/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Number Placeholder 3">
            <a:extLst>
              <a:ext uri="{FF2B5EF4-FFF2-40B4-BE49-F238E27FC236}">
                <a16:creationId xmlns:a16="http://schemas.microsoft.com/office/drawing/2014/main" id="{5AA27C00-659A-4842-B0E6-A371D21D2D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64E534EA-B903-CB47-807E-994EC4F857BF}" type="slidenum">
              <a:rPr lang="en-US" altLang="en-US" sz="1400">
                <a:solidFill>
                  <a:schemeClr val="tx1"/>
                </a:solidFill>
              </a:rPr>
              <a:pPr eaLnBrk="1" hangingPunct="1"/>
              <a:t>24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64514" name="Rectangle 2">
            <a:extLst>
              <a:ext uri="{FF2B5EF4-FFF2-40B4-BE49-F238E27FC236}">
                <a16:creationId xmlns:a16="http://schemas.microsoft.com/office/drawing/2014/main" id="{559A750E-5A50-854B-B5E2-3273CC45BF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62400" y="304800"/>
            <a:ext cx="4724400" cy="381000"/>
          </a:xfrm>
        </p:spPr>
        <p:txBody>
          <a:bodyPr/>
          <a:lstStyle/>
          <a:p>
            <a:pPr marL="0" indent="0" eaLnBrk="1" hangingPunct="1"/>
            <a:r>
              <a:rPr lang="en-US" altLang="en-US" sz="2400" b="1">
                <a:solidFill>
                  <a:srgbClr val="800000"/>
                </a:solidFill>
                <a:ea typeface="ＭＳ Ｐゴシック" panose="020B0600070205080204" pitchFamily="34" charset="-128"/>
              </a:rPr>
              <a:t>Listening to the keyboard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8D823C00-9A1C-DD4B-AE28-1A6D9463F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638" y="755650"/>
            <a:ext cx="8102600" cy="586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import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java.awt.*;     </a:t>
            </a: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import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java.awt.event.*;      </a:t>
            </a: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import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javax.swing.*;</a:t>
            </a:r>
            <a:endParaRPr lang="en-US" altLang="en-US" sz="800">
              <a:solidFill>
                <a:schemeClr val="tx1"/>
              </a:solidFill>
              <a:latin typeface="Times" pitchFamily="2" charset="0"/>
            </a:endParaRPr>
          </a:p>
          <a:p>
            <a:pPr algn="l" eaLnBrk="1" hangingPunct="1"/>
            <a:endParaRPr lang="en-US" altLang="en-US" sz="800">
              <a:solidFill>
                <a:schemeClr val="tx1"/>
              </a:solidFill>
              <a:latin typeface="Times" pitchFamily="2" charset="0"/>
            </a:endParaRPr>
          </a:p>
          <a:p>
            <a:pPr algn="l" eaLnBrk="1" hangingPunct="1"/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public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class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AllCaps </a:t>
            </a:r>
            <a:r>
              <a:rPr lang="en-US" altLang="en-US" sz="2000" b="1">
                <a:solidFill>
                  <a:srgbClr val="FF1A7C"/>
                </a:solidFill>
                <a:latin typeface="Times" pitchFamily="2" charset="0"/>
              </a:rPr>
              <a:t>extends</a:t>
            </a: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 KeyAdapter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{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JFrame capsFrame= </a:t>
            </a: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new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JFrame();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JLabel capsLabel= </a:t>
            </a: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new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JLabel();</a:t>
            </a:r>
            <a:endParaRPr lang="en-US" altLang="en-US" sz="800">
              <a:solidFill>
                <a:schemeClr val="tx1"/>
              </a:solidFill>
              <a:latin typeface="Times" pitchFamily="2" charset="0"/>
            </a:endParaRPr>
          </a:p>
          <a:p>
            <a:pPr algn="l" eaLnBrk="1" hangingPunct="1"/>
            <a:r>
              <a:rPr lang="en-US" altLang="en-US" sz="800">
                <a:solidFill>
                  <a:schemeClr val="tx1"/>
                </a:solidFill>
                <a:latin typeface="Times" pitchFamily="2" charset="0"/>
              </a:rPr>
              <a:t>  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</a:t>
            </a: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public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AllCaps() {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capsLabel.setHorizontalAlignment(SwingConstants.CENTER);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capsLabel.setText(":)");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capsFrame.setSize(200,200);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</a:t>
            </a:r>
            <a:r>
              <a:rPr lang="en-US" altLang="en-US" sz="2000">
                <a:solidFill>
                  <a:schemeClr val="accent2"/>
                </a:solidFill>
                <a:latin typeface="Times" pitchFamily="2" charset="0"/>
              </a:rPr>
              <a:t>Container c= capsFrame.getContentPane();</a:t>
            </a:r>
          </a:p>
          <a:p>
            <a:pPr algn="l" eaLnBrk="1" hangingPunct="1"/>
            <a:r>
              <a:rPr lang="en-US" altLang="en-US" sz="2000">
                <a:solidFill>
                  <a:schemeClr val="accent2"/>
                </a:solidFill>
                <a:latin typeface="Times" pitchFamily="2" charset="0"/>
              </a:rPr>
              <a:t>    c.add(capsLabel);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</a:t>
            </a: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capsFrame.addKeyListener(</a:t>
            </a:r>
            <a:r>
              <a:rPr lang="en-US" altLang="en-US" sz="2000" b="1">
                <a:solidFill>
                  <a:srgbClr val="FF1A7C"/>
                </a:solidFill>
                <a:latin typeface="Times" pitchFamily="2" charset="0"/>
              </a:rPr>
              <a:t>this</a:t>
            </a: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);</a:t>
            </a:r>
            <a:endParaRPr lang="en-US" altLang="en-US" sz="2000">
              <a:solidFill>
                <a:schemeClr val="tx1"/>
              </a:solidFill>
              <a:latin typeface="Times" pitchFamily="2" charset="0"/>
            </a:endParaRP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capsFrame.show();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}</a:t>
            </a:r>
            <a:endParaRPr lang="en-US" altLang="en-US" sz="800">
              <a:solidFill>
                <a:schemeClr val="tx1"/>
              </a:solidFill>
              <a:latin typeface="Times" pitchFamily="2" charset="0"/>
            </a:endParaRPr>
          </a:p>
          <a:p>
            <a:pPr algn="l" eaLnBrk="1" hangingPunct="1"/>
            <a:r>
              <a:rPr lang="en-US" altLang="en-US" sz="800">
                <a:solidFill>
                  <a:schemeClr val="tx1"/>
                </a:solidFill>
                <a:latin typeface="Times" pitchFamily="2" charset="0"/>
              </a:rPr>
              <a:t>  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</a:t>
            </a:r>
            <a:r>
              <a:rPr lang="en-US" altLang="en-US" sz="2000" b="1">
                <a:solidFill>
                  <a:srgbClr val="FF1A7C"/>
                </a:solidFill>
                <a:latin typeface="Times" pitchFamily="2" charset="0"/>
              </a:rPr>
              <a:t>public</a:t>
            </a: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 </a:t>
            </a:r>
            <a:r>
              <a:rPr lang="en-US" altLang="en-US" sz="2000" b="1">
                <a:solidFill>
                  <a:srgbClr val="FF1A7C"/>
                </a:solidFill>
                <a:latin typeface="Times" pitchFamily="2" charset="0"/>
              </a:rPr>
              <a:t>void</a:t>
            </a:r>
            <a:r>
              <a:rPr lang="en-US" altLang="en-US" sz="2000">
                <a:solidFill>
                  <a:srgbClr val="FF1A7C"/>
                </a:solidFill>
                <a:latin typeface="Times" pitchFamily="2" charset="0"/>
              </a:rPr>
              <a:t> keyPressed (KeyEvent e)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{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</a:t>
            </a:r>
            <a:r>
              <a:rPr lang="en-US" altLang="en-US" sz="2000" b="1">
                <a:solidFill>
                  <a:schemeClr val="tx1"/>
                </a:solidFill>
                <a:latin typeface="Times" pitchFamily="2" charset="0"/>
              </a:rPr>
              <a:t>char</a:t>
            </a:r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typedChar= e.getKeyChar();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  capsLabel.setText(("'" + typedChar + "'").toUpperCase());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  }</a:t>
            </a:r>
          </a:p>
          <a:p>
            <a:pPr algn="l" eaLnBrk="1" hangingPunct="1"/>
            <a:r>
              <a:rPr lang="en-US" altLang="en-US" sz="2000">
                <a:solidFill>
                  <a:schemeClr val="tx1"/>
                </a:solidFill>
                <a:latin typeface="Times" pitchFamily="2" charset="0"/>
              </a:rPr>
              <a:t>}</a:t>
            </a:r>
          </a:p>
        </p:txBody>
      </p:sp>
      <p:sp>
        <p:nvSpPr>
          <p:cNvPr id="64516" name="Rectangle 4">
            <a:extLst>
              <a:ext uri="{FF2B5EF4-FFF2-40B4-BE49-F238E27FC236}">
                <a16:creationId xmlns:a16="http://schemas.microsoft.com/office/drawing/2014/main" id="{674E858C-DB22-CF47-8AA3-337A3B2487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3988" y="2103438"/>
            <a:ext cx="2073275" cy="304800"/>
          </a:xfrm>
          <a:prstGeom prst="rect">
            <a:avLst/>
          </a:prstGeom>
          <a:solidFill>
            <a:srgbClr val="FFF7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000">
                <a:solidFill>
                  <a:schemeClr val="tx1"/>
                </a:solidFill>
              </a:rPr>
              <a:t>1. Extend this class. </a:t>
            </a:r>
          </a:p>
        </p:txBody>
      </p:sp>
      <p:sp>
        <p:nvSpPr>
          <p:cNvPr id="64517" name="Line 5">
            <a:extLst>
              <a:ext uri="{FF2B5EF4-FFF2-40B4-BE49-F238E27FC236}">
                <a16:creationId xmlns:a16="http://schemas.microsoft.com/office/drawing/2014/main" id="{9B408128-8C58-C44E-910A-7A8D670369FB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1663" y="1543050"/>
            <a:ext cx="2079625" cy="685800"/>
          </a:xfrm>
          <a:prstGeom prst="line">
            <a:avLst/>
          </a:prstGeom>
          <a:noFill/>
          <a:ln w="38100">
            <a:solidFill>
              <a:srgbClr val="FF008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18" name="Rectangle 6">
            <a:extLst>
              <a:ext uri="{FF2B5EF4-FFF2-40B4-BE49-F238E27FC236}">
                <a16:creationId xmlns:a16="http://schemas.microsoft.com/office/drawing/2014/main" id="{6F0531EB-0628-BC4A-BA6D-B21AF487D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7563" y="3806825"/>
            <a:ext cx="2686050" cy="857250"/>
          </a:xfrm>
          <a:prstGeom prst="rect">
            <a:avLst/>
          </a:prstGeom>
          <a:solidFill>
            <a:srgbClr val="FFF7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000">
                <a:solidFill>
                  <a:schemeClr val="tx1"/>
                </a:solidFill>
              </a:rPr>
              <a:t>2. Override this method. It is called when a key stroke is detected. </a:t>
            </a:r>
          </a:p>
        </p:txBody>
      </p:sp>
      <p:sp>
        <p:nvSpPr>
          <p:cNvPr id="64519" name="Line 7">
            <a:extLst>
              <a:ext uri="{FF2B5EF4-FFF2-40B4-BE49-F238E27FC236}">
                <a16:creationId xmlns:a16="http://schemas.microsoft.com/office/drawing/2014/main" id="{0C1559FB-0B3C-3541-9F2B-E6E3E7D95135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2890838" y="4572000"/>
            <a:ext cx="3019425" cy="446088"/>
          </a:xfrm>
          <a:prstGeom prst="line">
            <a:avLst/>
          </a:prstGeom>
          <a:noFill/>
          <a:ln w="38100">
            <a:solidFill>
              <a:srgbClr val="FF008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0" name="Rectangle 8">
            <a:extLst>
              <a:ext uri="{FF2B5EF4-FFF2-40B4-BE49-F238E27FC236}">
                <a16:creationId xmlns:a16="http://schemas.microsoft.com/office/drawing/2014/main" id="{B974F4F9-00E1-C84B-B3BF-33704D201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7563" y="3086100"/>
            <a:ext cx="2686050" cy="593725"/>
          </a:xfrm>
          <a:prstGeom prst="rect">
            <a:avLst/>
          </a:prstGeom>
          <a:solidFill>
            <a:srgbClr val="FFF7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000">
                <a:solidFill>
                  <a:schemeClr val="tx1"/>
                </a:solidFill>
              </a:rPr>
              <a:t>3. Add this instance as a key listener for the frame</a:t>
            </a:r>
          </a:p>
        </p:txBody>
      </p:sp>
      <p:sp>
        <p:nvSpPr>
          <p:cNvPr id="64521" name="Line 9">
            <a:extLst>
              <a:ext uri="{FF2B5EF4-FFF2-40B4-BE49-F238E27FC236}">
                <a16:creationId xmlns:a16="http://schemas.microsoft.com/office/drawing/2014/main" id="{E2CB938E-E1D9-0E45-B36B-66D2A3A16D20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3509963" y="3429000"/>
            <a:ext cx="2400300" cy="560388"/>
          </a:xfrm>
          <a:prstGeom prst="line">
            <a:avLst/>
          </a:prstGeom>
          <a:noFill/>
          <a:ln w="38100">
            <a:solidFill>
              <a:srgbClr val="FF0080"/>
            </a:solidFill>
            <a:round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4522" name="Picture 10" descr="window4">
            <a:extLst>
              <a:ext uri="{FF2B5EF4-FFF2-40B4-BE49-F238E27FC236}">
                <a16:creationId xmlns:a16="http://schemas.microsoft.com/office/drawing/2014/main" id="{3C0A8606-8ED1-2B48-8D9B-3DD3621ECA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3213" y="4870450"/>
            <a:ext cx="1804987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23" name="Text Box 11">
            <a:extLst>
              <a:ext uri="{FF2B5EF4-FFF2-40B4-BE49-F238E27FC236}">
                <a16:creationId xmlns:a16="http://schemas.microsoft.com/office/drawing/2014/main" id="{629E0272-3AA9-9044-89E9-33801E694060}"/>
              </a:ext>
            </a:extLst>
          </p:cNvPr>
          <p:cNvSpPr txBox="1">
            <a:spLocks/>
          </p:cNvSpPr>
          <p:nvPr/>
        </p:nvSpPr>
        <p:spPr bwMode="auto">
          <a:xfrm>
            <a:off x="6324600" y="1143000"/>
            <a:ext cx="2057400" cy="8540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1A7C"/>
                </a:solidFill>
              </a:rPr>
              <a:t>red</a:t>
            </a:r>
            <a:r>
              <a:rPr lang="en-US" altLang="en-US" sz="2000" b="1"/>
              <a:t>: listening</a:t>
            </a:r>
          </a:p>
          <a:p>
            <a:pPr algn="r"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accent2"/>
                </a:solidFill>
              </a:rPr>
              <a:t>blue</a:t>
            </a:r>
            <a:r>
              <a:rPr lang="en-US" altLang="en-US" sz="2000" b="1"/>
              <a:t>: placing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71C5FF5A-1C5E-B545-AD3D-DDDDC034AC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86970"/>
            <a:ext cx="8153400" cy="6647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6600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200" b="1" dirty="0">
                <a:solidFill>
                  <a:schemeClr val="tx1"/>
                </a:solidFill>
                <a:latin typeface="Times" pitchFamily="2" charset="0"/>
              </a:rPr>
              <a:t>public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200" b="1" dirty="0">
                <a:solidFill>
                  <a:schemeClr val="tx1"/>
                </a:solidFill>
                <a:latin typeface="Times" pitchFamily="2" charset="0"/>
              </a:rPr>
              <a:t>class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BDemo3 </a:t>
            </a:r>
            <a:r>
              <a:rPr lang="en-US" altLang="en-US" sz="2200" b="1" dirty="0">
                <a:solidFill>
                  <a:schemeClr val="tx1"/>
                </a:solidFill>
                <a:latin typeface="Times" pitchFamily="2" charset="0"/>
              </a:rPr>
              <a:t>extends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JFrame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{</a:t>
            </a:r>
          </a:p>
          <a:p>
            <a:pPr algn="l" eaLnBrk="1" hangingPunct="1"/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    </a:t>
            </a:r>
            <a:r>
              <a:rPr lang="en-US" altLang="en-US" sz="2200" b="1" dirty="0">
                <a:solidFill>
                  <a:schemeClr val="tx1"/>
                </a:solidFill>
                <a:latin typeface="Times" pitchFamily="2" charset="0"/>
              </a:rPr>
              <a:t>private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JButton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wB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, 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eB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…; </a:t>
            </a:r>
          </a:p>
          <a:p>
            <a:pPr algn="l" eaLnBrk="1" hangingPunct="1">
              <a:spcBef>
                <a:spcPts val="1200"/>
              </a:spcBef>
            </a:pPr>
            <a:r>
              <a:rPr lang="en-US" altLang="en-US" sz="2200" b="1" dirty="0">
                <a:solidFill>
                  <a:schemeClr val="tx1"/>
                </a:solidFill>
                <a:latin typeface="Times" pitchFamily="2" charset="0"/>
              </a:rPr>
              <a:t>     public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ButtonDemo3() {</a:t>
            </a:r>
          </a:p>
          <a:p>
            <a:pPr algn="l" eaLnBrk="1" hangingPunct="1"/>
            <a:r>
              <a:rPr lang="en-US" altLang="en-US" sz="2200" dirty="0">
                <a:solidFill>
                  <a:srgbClr val="008000"/>
                </a:solidFill>
                <a:latin typeface="Times" pitchFamily="2" charset="0"/>
              </a:rPr>
              <a:t>           Add buttons to </a:t>
            </a:r>
            <a:r>
              <a:rPr lang="en-US" altLang="en-US" sz="2200" dirty="0" err="1">
                <a:solidFill>
                  <a:srgbClr val="008000"/>
                </a:solidFill>
                <a:latin typeface="Times" pitchFamily="2" charset="0"/>
              </a:rPr>
              <a:t>JFrame</a:t>
            </a:r>
            <a:r>
              <a:rPr lang="en-US" altLang="en-US" sz="2200" dirty="0">
                <a:solidFill>
                  <a:srgbClr val="008000"/>
                </a:solidFill>
                <a:latin typeface="Times" pitchFamily="2" charset="0"/>
              </a:rPr>
              <a:t>, </a:t>
            </a:r>
            <a:r>
              <a:rPr lang="mr-IN" altLang="en-US" sz="2200" dirty="0">
                <a:solidFill>
                  <a:srgbClr val="008000"/>
                </a:solidFill>
                <a:latin typeface="Times" pitchFamily="2" charset="0"/>
              </a:rPr>
              <a:t>…</a:t>
            </a:r>
            <a:endParaRPr lang="en-US" altLang="en-US" sz="2200" dirty="0">
              <a:solidFill>
                <a:srgbClr val="008000"/>
              </a:solidFill>
              <a:latin typeface="Times" pitchFamily="2" charset="0"/>
            </a:endParaRPr>
          </a:p>
          <a:p>
            <a:pPr algn="l" eaLnBrk="1" hangingPunct="1"/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          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wB.addActionListener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(</a:t>
            </a:r>
            <a:r>
              <a:rPr lang="en-US" altLang="en-US" sz="2200" b="1" dirty="0">
                <a:solidFill>
                  <a:schemeClr val="tx1"/>
                </a:solidFill>
                <a:latin typeface="Times" pitchFamily="2" charset="0"/>
              </a:rPr>
              <a:t>this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);</a:t>
            </a:r>
          </a:p>
          <a:p>
            <a:pPr algn="l" eaLnBrk="1" hangingPunct="1"/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          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eB.addActionListener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(</a:t>
            </a:r>
            <a:r>
              <a:rPr lang="en-US" altLang="en-US" sz="2200" b="1" dirty="0">
                <a:solidFill>
                  <a:schemeClr val="tx1"/>
                </a:solidFill>
                <a:latin typeface="Times" pitchFamily="2" charset="0"/>
              </a:rPr>
              <a:t>new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BeListener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()); </a:t>
            </a:r>
          </a:p>
          <a:p>
            <a:pPr algn="l" eaLnBrk="1" hangingPunct="1"/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    }</a:t>
            </a:r>
          </a:p>
          <a:p>
            <a:pPr algn="l" eaLnBrk="1" hangingPunct="1">
              <a:spcBef>
                <a:spcPts val="1200"/>
              </a:spcBef>
            </a:pP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    </a:t>
            </a:r>
            <a:r>
              <a:rPr lang="en-US" altLang="en-US" sz="2200" b="1" dirty="0">
                <a:solidFill>
                  <a:schemeClr val="tx1"/>
                </a:solidFill>
                <a:latin typeface="Times" pitchFamily="2" charset="0"/>
              </a:rPr>
              <a:t>public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200" b="1" dirty="0">
                <a:solidFill>
                  <a:schemeClr val="tx1"/>
                </a:solidFill>
                <a:latin typeface="Times" pitchFamily="2" charset="0"/>
              </a:rPr>
              <a:t>void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disableE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(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ActionEvent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e) {</a:t>
            </a:r>
          </a:p>
          <a:p>
            <a:pPr algn="l" eaLnBrk="1" hangingPunct="1"/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          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eB.setEnabled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(false); 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wB.setEnabled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(true);</a:t>
            </a:r>
            <a:b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</a:b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    }</a:t>
            </a:r>
          </a:p>
          <a:p>
            <a:pPr algn="l" eaLnBrk="1" hangingPunct="1">
              <a:spcBef>
                <a:spcPts val="1200"/>
              </a:spcBef>
            </a:pP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    </a:t>
            </a:r>
            <a:r>
              <a:rPr lang="en-US" altLang="en-US" sz="2200" b="1" dirty="0">
                <a:solidFill>
                  <a:schemeClr val="tx1"/>
                </a:solidFill>
                <a:latin typeface="Times" pitchFamily="2" charset="0"/>
              </a:rPr>
              <a:t>public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200" b="1" dirty="0">
                <a:solidFill>
                  <a:schemeClr val="tx1"/>
                </a:solidFill>
                <a:latin typeface="Times" pitchFamily="2" charset="0"/>
              </a:rPr>
              <a:t>void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disableW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(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ActionEvent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e) {</a:t>
            </a:r>
          </a:p>
          <a:p>
            <a:pPr algn="l" eaLnBrk="1" hangingPunct="1"/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          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eB.setEnabled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(true); </a:t>
            </a:r>
            <a:r>
              <a:rPr lang="en-US" altLang="en-US" sz="2200" dirty="0" err="1">
                <a:solidFill>
                  <a:schemeClr val="tx1"/>
                </a:solidFill>
                <a:latin typeface="Times" pitchFamily="2" charset="0"/>
              </a:rPr>
              <a:t>wB.setEnabled</a:t>
            </a: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(false);</a:t>
            </a:r>
            <a:b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</a:br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    }</a:t>
            </a:r>
          </a:p>
          <a:p>
            <a:pPr algn="l" eaLnBrk="1" hangingPunct="1"/>
            <a:endParaRPr lang="en-US" altLang="en-US" sz="2200" dirty="0">
              <a:solidFill>
                <a:schemeClr val="tx1"/>
              </a:solidFill>
              <a:latin typeface="Times" pitchFamily="2" charset="0"/>
            </a:endParaRPr>
          </a:p>
          <a:p>
            <a:pPr algn="l" eaLnBrk="1" hangingPunct="1"/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 }</a:t>
            </a:r>
          </a:p>
          <a:p>
            <a:pPr algn="l" eaLnBrk="1" hangingPunct="1"/>
            <a:endParaRPr lang="en-US" altLang="en-US" sz="2200" dirty="0">
              <a:solidFill>
                <a:schemeClr val="tx1"/>
              </a:solidFill>
              <a:latin typeface="Times" pitchFamily="2" charset="0"/>
            </a:endParaRPr>
          </a:p>
          <a:p>
            <a:pPr algn="l" eaLnBrk="1" hangingPunct="1"/>
            <a:r>
              <a:rPr lang="en-US" altLang="en-US" sz="2200" dirty="0">
                <a:solidFill>
                  <a:schemeClr val="tx1"/>
                </a:solidFill>
                <a:latin typeface="Times" pitchFamily="2" charset="0"/>
              </a:rPr>
              <a:t>}</a:t>
            </a:r>
          </a:p>
          <a:p>
            <a:pPr algn="l" eaLnBrk="1" hangingPunct="1"/>
            <a:endParaRPr lang="en-US" altLang="en-US" sz="2200" dirty="0">
              <a:solidFill>
                <a:schemeClr val="tx1"/>
              </a:solidFill>
              <a:latin typeface="Times" pitchFamily="2" charset="0"/>
            </a:endParaRPr>
          </a:p>
        </p:txBody>
      </p:sp>
      <p:sp>
        <p:nvSpPr>
          <p:cNvPr id="66562" name="Slide Number Placeholder 3">
            <a:extLst>
              <a:ext uri="{FF2B5EF4-FFF2-40B4-BE49-F238E27FC236}">
                <a16:creationId xmlns:a16="http://schemas.microsoft.com/office/drawing/2014/main" id="{6E5F5B63-3D8D-B240-BAF5-0256F5F861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64C8C8C5-DEE0-E14B-A09A-76AD1868B502}" type="slidenum">
              <a:rPr lang="en-US" altLang="en-US" sz="1400">
                <a:solidFill>
                  <a:schemeClr val="tx1"/>
                </a:solidFill>
              </a:rPr>
              <a:pPr eaLnBrk="1" hangingPunct="1"/>
              <a:t>25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66563" name="Slide Number Placeholder 4">
            <a:extLst>
              <a:ext uri="{FF2B5EF4-FFF2-40B4-BE49-F238E27FC236}">
                <a16:creationId xmlns:a16="http://schemas.microsoft.com/office/drawing/2014/main" id="{1DFB7230-A4A3-794D-951E-DAF67434F740}"/>
              </a:ext>
            </a:extLst>
          </p:cNvPr>
          <p:cNvSpPr txBox="1">
            <a:spLocks/>
          </p:cNvSpPr>
          <p:nvPr/>
        </p:nvSpPr>
        <p:spPr bwMode="auto">
          <a:xfrm>
            <a:off x="4762500" y="9247188"/>
            <a:ext cx="1428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E927ADF9-C79F-7240-B7BA-0BE840357E29}" type="slidenum">
              <a:rPr lang="en-US" altLang="en-US"/>
              <a:pPr eaLnBrk="1" hangingPunct="1"/>
              <a:t>25</a:t>
            </a:fld>
            <a:endParaRPr lang="en-US" altLang="en-US"/>
          </a:p>
        </p:txBody>
      </p:sp>
      <p:sp>
        <p:nvSpPr>
          <p:cNvPr id="66566" name="TextBox 10">
            <a:extLst>
              <a:ext uri="{FF2B5EF4-FFF2-40B4-BE49-F238E27FC236}">
                <a16:creationId xmlns:a16="http://schemas.microsoft.com/office/drawing/2014/main" id="{D23D03CC-B062-0D46-B97E-79019EBBE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1143000"/>
            <a:ext cx="2438400" cy="1200150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r" eaLnBrk="1" hangingPunct="1"/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Have a different listener for each button</a:t>
            </a:r>
          </a:p>
        </p:txBody>
      </p:sp>
      <p:sp>
        <p:nvSpPr>
          <p:cNvPr id="66567" name="TextBox 7">
            <a:extLst>
              <a:ext uri="{FF2B5EF4-FFF2-40B4-BE49-F238E27FC236}">
                <a16:creationId xmlns:a16="http://schemas.microsoft.com/office/drawing/2014/main" id="{C4F363CD-EE65-024E-B070-06BA374429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0500" y="5867400"/>
            <a:ext cx="1979613" cy="461963"/>
          </a:xfrm>
          <a:prstGeom prst="rect">
            <a:avLst/>
          </a:prstGeom>
          <a:solidFill>
            <a:srgbClr val="FFF0F0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/>
              <a:t>ButtonDemo3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6E4CDAE8-78AF-4E45-9CD9-084382EBF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733425"/>
            <a:ext cx="7467600" cy="483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6600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200" dirty="0">
                <a:solidFill>
                  <a:srgbClr val="800000"/>
                </a:solidFill>
                <a:cs typeface="ＭＳ Ｐゴシック" charset="0"/>
                <a:sym typeface="Gill Sans" charset="0"/>
              </a:rPr>
              <a:t>ANONYMOUS CLASS</a:t>
            </a:r>
          </a:p>
          <a:p>
            <a:pPr algn="l">
              <a:defRPr/>
            </a:pPr>
            <a:endParaRPr lang="en-US" sz="2200" dirty="0">
              <a:solidFill>
                <a:srgbClr val="800000"/>
              </a:solidFill>
              <a:cs typeface="ＭＳ Ｐゴシック" charset="0"/>
              <a:sym typeface="Gill Sans" charset="0"/>
            </a:endParaRPr>
          </a:p>
          <a:p>
            <a:pPr algn="l">
              <a:defRPr/>
            </a:pPr>
            <a:r>
              <a:rPr lang="en-US" sz="2200" dirty="0">
                <a:solidFill>
                  <a:srgbClr val="800000"/>
                </a:solidFill>
                <a:cs typeface="ＭＳ Ｐゴシック" charset="0"/>
                <a:sym typeface="Gill Sans" charset="0"/>
              </a:rPr>
              <a:t>You will see anonymous classes in A5 and other GUI programs</a:t>
            </a:r>
          </a:p>
          <a:p>
            <a:pPr algn="l">
              <a:defRPr/>
            </a:pPr>
            <a:endParaRPr lang="en-US" sz="2200" dirty="0">
              <a:solidFill>
                <a:srgbClr val="800000"/>
              </a:solidFill>
              <a:cs typeface="ＭＳ Ｐゴシック" charset="0"/>
              <a:sym typeface="Gill Sans" charset="0"/>
            </a:endParaRPr>
          </a:p>
          <a:p>
            <a:pPr algn="l">
              <a:defRPr/>
            </a:pPr>
            <a:endParaRPr lang="en-US" sz="2200" dirty="0">
              <a:solidFill>
                <a:srgbClr val="800000"/>
              </a:solidFill>
              <a:cs typeface="ＭＳ Ｐゴシック" charset="0"/>
              <a:sym typeface="Gill Sans" charset="0"/>
            </a:endParaRPr>
          </a:p>
          <a:p>
            <a:pPr>
              <a:defRPr/>
            </a:pPr>
            <a:r>
              <a:rPr lang="en-US" sz="2200" dirty="0">
                <a:cs typeface="ＭＳ Ｐゴシック" charset="0"/>
                <a:sym typeface="Gill Sans" charset="0"/>
              </a:rPr>
              <a:t>Use sparingly, and only when the anonymous class</a:t>
            </a:r>
          </a:p>
          <a:p>
            <a:pPr>
              <a:defRPr/>
            </a:pPr>
            <a:r>
              <a:rPr lang="en-US" sz="2200" dirty="0">
                <a:cs typeface="ＭＳ Ｐゴシック" charset="0"/>
                <a:sym typeface="Gill Sans" charset="0"/>
              </a:rPr>
              <a:t>has 1 or 2 methods in it,</a:t>
            </a:r>
          </a:p>
          <a:p>
            <a:pPr>
              <a:defRPr/>
            </a:pPr>
            <a:r>
              <a:rPr lang="en-US" sz="2200" dirty="0">
                <a:cs typeface="ＭＳ Ｐゴシック" charset="0"/>
                <a:sym typeface="Gill Sans" charset="0"/>
              </a:rPr>
              <a:t>because the syntax is ugly, complex, hard to understand.</a:t>
            </a:r>
          </a:p>
          <a:p>
            <a:pPr>
              <a:defRPr/>
            </a:pPr>
            <a:endParaRPr lang="en-US" sz="2200" dirty="0">
              <a:cs typeface="ＭＳ Ｐゴシック" charset="0"/>
              <a:sym typeface="Gill Sans" charset="0"/>
            </a:endParaRPr>
          </a:p>
          <a:p>
            <a:pPr>
              <a:defRPr/>
            </a:pPr>
            <a:r>
              <a:rPr lang="en-US" sz="2200" dirty="0">
                <a:cs typeface="ＭＳ Ｐゴシック" charset="0"/>
                <a:sym typeface="Gill Sans" charset="0"/>
              </a:rPr>
              <a:t>The last two slides of this </a:t>
            </a:r>
            <a:r>
              <a:rPr lang="en-US" sz="2200" dirty="0" err="1">
                <a:cs typeface="ＭＳ Ｐゴシック" charset="0"/>
                <a:sym typeface="Gill Sans" charset="0"/>
              </a:rPr>
              <a:t>ppt</a:t>
            </a:r>
            <a:r>
              <a:rPr lang="en-US" sz="2200" dirty="0">
                <a:cs typeface="ＭＳ Ｐゴシック" charset="0"/>
                <a:sym typeface="Gill Sans" charset="0"/>
              </a:rPr>
              <a:t> show you how to eliminate </a:t>
            </a:r>
            <a:r>
              <a:rPr lang="en-US" sz="2200" dirty="0" err="1">
                <a:cs typeface="ＭＳ Ｐゴシック" charset="0"/>
                <a:sym typeface="Gill Sans" charset="0"/>
              </a:rPr>
              <a:t>BeListener</a:t>
            </a:r>
            <a:r>
              <a:rPr lang="en-US" sz="2200" dirty="0">
                <a:cs typeface="ＭＳ Ｐゴシック" charset="0"/>
                <a:sym typeface="Gill Sans" charset="0"/>
              </a:rPr>
              <a:t> by introducing an anonymous class.</a:t>
            </a:r>
          </a:p>
          <a:p>
            <a:pPr>
              <a:defRPr/>
            </a:pPr>
            <a:endParaRPr lang="en-US" sz="2200" dirty="0">
              <a:cs typeface="ＭＳ Ｐゴシック" charset="0"/>
              <a:sym typeface="Gill Sans" charset="0"/>
            </a:endParaRPr>
          </a:p>
          <a:p>
            <a:pPr>
              <a:defRPr/>
            </a:pPr>
            <a:r>
              <a:rPr lang="en-US" sz="2200" dirty="0">
                <a:solidFill>
                  <a:srgbClr val="CC3366"/>
                </a:solidFill>
                <a:cs typeface="ＭＳ Ｐゴシック" charset="0"/>
                <a:sym typeface="Gill Sans" charset="0"/>
              </a:rPr>
              <a:t>Y</a:t>
            </a:r>
            <a:r>
              <a:rPr lang="en-US" sz="2200" b="1" dirty="0">
                <a:solidFill>
                  <a:srgbClr val="CC3366"/>
                </a:solidFill>
                <a:cs typeface="ＭＳ Ｐゴシック" charset="0"/>
                <a:sym typeface="Gill Sans" charset="0"/>
              </a:rPr>
              <a:t>ou do not have to master this material</a:t>
            </a:r>
          </a:p>
          <a:p>
            <a:pPr algn="l">
              <a:defRPr/>
            </a:pPr>
            <a:endParaRPr lang="en-US" sz="2200" b="1" dirty="0">
              <a:cs typeface="ＭＳ Ｐゴシック" charset="0"/>
              <a:sym typeface="Gill Sans" charset="0"/>
            </a:endParaRPr>
          </a:p>
        </p:txBody>
      </p:sp>
      <p:sp>
        <p:nvSpPr>
          <p:cNvPr id="70658" name="Slide Number Placeholder 3">
            <a:extLst>
              <a:ext uri="{FF2B5EF4-FFF2-40B4-BE49-F238E27FC236}">
                <a16:creationId xmlns:a16="http://schemas.microsoft.com/office/drawing/2014/main" id="{1FB142DF-EC4A-D84F-8E86-6F1F402489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CA5CD067-40E8-F34F-A397-0B144115D22C}" type="slidenum">
              <a:rPr lang="en-US" altLang="en-US" sz="1400">
                <a:solidFill>
                  <a:schemeClr val="tx1"/>
                </a:solidFill>
              </a:rPr>
              <a:pPr eaLnBrk="1" hangingPunct="1"/>
              <a:t>26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70659" name="Slide Number Placeholder 4">
            <a:extLst>
              <a:ext uri="{FF2B5EF4-FFF2-40B4-BE49-F238E27FC236}">
                <a16:creationId xmlns:a16="http://schemas.microsoft.com/office/drawing/2014/main" id="{CDE9ABAC-A5BF-6147-BF28-4DE8B863B38B}"/>
              </a:ext>
            </a:extLst>
          </p:cNvPr>
          <p:cNvSpPr txBox="1">
            <a:spLocks/>
          </p:cNvSpPr>
          <p:nvPr/>
        </p:nvSpPr>
        <p:spPr bwMode="auto">
          <a:xfrm>
            <a:off x="4762500" y="9247188"/>
            <a:ext cx="1428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82CA60CC-820C-5547-9B9F-E1B7CBFC72A5}" type="slidenum">
              <a:rPr lang="en-US" altLang="en-US"/>
              <a:pPr eaLnBrk="1" hangingPunct="1"/>
              <a:t>26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C1AC406A-0770-2D4C-B1C3-45B051017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57200"/>
            <a:ext cx="8153400" cy="555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6600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defTabSz="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200">
                <a:solidFill>
                  <a:srgbClr val="800000"/>
                </a:solidFill>
                <a:latin typeface="Times" pitchFamily="2" charset="0"/>
              </a:rPr>
              <a:t>Have a class for which only one object is created?</a:t>
            </a:r>
          </a:p>
          <a:p>
            <a:pPr algn="l" eaLnBrk="1" hangingPunct="1"/>
            <a:r>
              <a:rPr lang="en-US" altLang="en-US" sz="2200">
                <a:solidFill>
                  <a:srgbClr val="800000"/>
                </a:solidFill>
                <a:latin typeface="Times" pitchFamily="2" charset="0"/>
              </a:rPr>
              <a:t>Use an </a:t>
            </a:r>
            <a:r>
              <a:rPr lang="en-US" altLang="en-US" sz="2200" b="1">
                <a:solidFill>
                  <a:srgbClr val="800000"/>
                </a:solidFill>
                <a:latin typeface="Times" pitchFamily="2" charset="0"/>
              </a:rPr>
              <a:t>anonymous class</a:t>
            </a:r>
            <a:r>
              <a:rPr lang="en-US" altLang="en-US" sz="2200">
                <a:solidFill>
                  <a:srgbClr val="800000"/>
                </a:solidFill>
                <a:latin typeface="Times" pitchFamily="2" charset="0"/>
              </a:rPr>
              <a:t>.</a:t>
            </a:r>
          </a:p>
          <a:p>
            <a:pPr algn="l" eaLnBrk="1" hangingPunct="1"/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Use sparingly, and only when the anonymous class has 1 or 2 methods in it, because the syntax is ugly, complex, hard to understand.</a:t>
            </a:r>
          </a:p>
          <a:p>
            <a:pPr algn="l" eaLnBrk="1" hangingPunct="1"/>
            <a:endParaRPr lang="en-US" altLang="en-US" sz="2200" b="1">
              <a:solidFill>
                <a:schemeClr val="tx1"/>
              </a:solidFill>
              <a:latin typeface="Times" pitchFamily="2" charset="0"/>
            </a:endParaRPr>
          </a:p>
          <a:p>
            <a:pPr algn="l" eaLnBrk="1" hangingPunct="1"/>
            <a:r>
              <a:rPr lang="en-US" altLang="en-US" sz="2200" b="1">
                <a:solidFill>
                  <a:schemeClr val="tx1"/>
                </a:solidFill>
                <a:latin typeface="Times" pitchFamily="2" charset="0"/>
              </a:rPr>
              <a:t>public</a:t>
            </a: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200" b="1">
                <a:solidFill>
                  <a:schemeClr val="tx1"/>
                </a:solidFill>
                <a:latin typeface="Times" pitchFamily="2" charset="0"/>
              </a:rPr>
              <a:t>class</a:t>
            </a: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BDemo3 </a:t>
            </a:r>
            <a:r>
              <a:rPr lang="en-US" altLang="en-US" sz="2200" b="1">
                <a:solidFill>
                  <a:schemeClr val="tx1"/>
                </a:solidFill>
                <a:latin typeface="Times" pitchFamily="2" charset="0"/>
              </a:rPr>
              <a:t>extends</a:t>
            </a: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JFrame  </a:t>
            </a:r>
            <a:r>
              <a:rPr lang="en-US" altLang="en-US" sz="2200">
                <a:solidFill>
                  <a:srgbClr val="0000CC"/>
                </a:solidFill>
                <a:latin typeface="Times" pitchFamily="2" charset="0"/>
              </a:rPr>
              <a:t>implements ActionListener</a:t>
            </a: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{</a:t>
            </a:r>
          </a:p>
          <a:p>
            <a:pPr algn="l" eaLnBrk="1" hangingPunct="1"/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    </a:t>
            </a:r>
            <a:r>
              <a:rPr lang="en-US" altLang="en-US" sz="2200" b="1">
                <a:solidFill>
                  <a:schemeClr val="tx1"/>
                </a:solidFill>
                <a:latin typeface="Times" pitchFamily="2" charset="0"/>
              </a:rPr>
              <a:t>private</a:t>
            </a: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JButton wButt, eButt …; </a:t>
            </a:r>
          </a:p>
          <a:p>
            <a:pPr algn="l" eaLnBrk="1" hangingPunct="1">
              <a:spcBef>
                <a:spcPts val="1200"/>
              </a:spcBef>
            </a:pPr>
            <a:r>
              <a:rPr lang="en-US" altLang="en-US" sz="2200" b="1">
                <a:solidFill>
                  <a:schemeClr val="tx1"/>
                </a:solidFill>
                <a:latin typeface="Times" pitchFamily="2" charset="0"/>
              </a:rPr>
              <a:t>     public</a:t>
            </a: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ButtonDemo3() { … </a:t>
            </a:r>
          </a:p>
          <a:p>
            <a:pPr algn="l" eaLnBrk="1" hangingPunct="1"/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          eButt.addActionListener(</a:t>
            </a:r>
            <a:r>
              <a:rPr lang="en-US" altLang="en-US" sz="2200" b="1">
                <a:solidFill>
                  <a:schemeClr val="tx1"/>
                </a:solidFill>
                <a:latin typeface="Times" pitchFamily="2" charset="0"/>
              </a:rPr>
              <a:t>new</a:t>
            </a: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BeListener());</a:t>
            </a:r>
          </a:p>
          <a:p>
            <a:pPr algn="l" eaLnBrk="1" hangingPunct="1"/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    }</a:t>
            </a:r>
          </a:p>
          <a:p>
            <a:pPr algn="l" eaLnBrk="1" hangingPunct="1">
              <a:spcBef>
                <a:spcPts val="1200"/>
              </a:spcBef>
            </a:pP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    </a:t>
            </a:r>
            <a:r>
              <a:rPr lang="en-US" altLang="en-US" sz="2200" b="1">
                <a:solidFill>
                  <a:schemeClr val="tx1"/>
                </a:solidFill>
                <a:latin typeface="Times" pitchFamily="2" charset="0"/>
              </a:rPr>
              <a:t>public</a:t>
            </a: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200" b="1">
                <a:solidFill>
                  <a:schemeClr val="tx1"/>
                </a:solidFill>
                <a:latin typeface="Times" pitchFamily="2" charset="0"/>
              </a:rPr>
              <a:t>void</a:t>
            </a: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actionPerformed(ActionEvent e) { … }</a:t>
            </a:r>
          </a:p>
          <a:p>
            <a:pPr algn="l" eaLnBrk="1" hangingPunct="1">
              <a:spcBef>
                <a:spcPts val="600"/>
              </a:spcBef>
            </a:pPr>
            <a:r>
              <a:rPr lang="en-US" altLang="en-US" sz="2200" b="1">
                <a:solidFill>
                  <a:schemeClr val="tx1"/>
                </a:solidFill>
                <a:latin typeface="Times" pitchFamily="2" charset="0"/>
              </a:rPr>
              <a:t>     private class</a:t>
            </a: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BeListener </a:t>
            </a:r>
            <a:r>
              <a:rPr lang="en-US" altLang="en-US" sz="2200">
                <a:solidFill>
                  <a:srgbClr val="0000CC"/>
                </a:solidFill>
                <a:latin typeface="Times" pitchFamily="2" charset="0"/>
              </a:rPr>
              <a:t>implements ActionListener</a:t>
            </a: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{</a:t>
            </a:r>
          </a:p>
          <a:p>
            <a:pPr algn="l" eaLnBrk="1" hangingPunct="1"/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        </a:t>
            </a:r>
            <a:r>
              <a:rPr lang="en-US" altLang="en-US" sz="2200" b="1">
                <a:solidFill>
                  <a:schemeClr val="tx1"/>
                </a:solidFill>
                <a:latin typeface="Times" pitchFamily="2" charset="0"/>
              </a:rPr>
              <a:t>public</a:t>
            </a: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</a:t>
            </a:r>
            <a:r>
              <a:rPr lang="en-US" altLang="en-US" sz="2200" b="1">
                <a:solidFill>
                  <a:schemeClr val="tx1"/>
                </a:solidFill>
                <a:latin typeface="Times" pitchFamily="2" charset="0"/>
              </a:rPr>
              <a:t>void</a:t>
            </a:r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actionPerformed(ActionEvent e) { body }</a:t>
            </a:r>
          </a:p>
          <a:p>
            <a:pPr algn="l" eaLnBrk="1" hangingPunct="1"/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     }</a:t>
            </a:r>
          </a:p>
          <a:p>
            <a:pPr algn="l" eaLnBrk="1" hangingPunct="1"/>
            <a:r>
              <a:rPr lang="en-US" altLang="en-US" sz="2200">
                <a:solidFill>
                  <a:schemeClr val="tx1"/>
                </a:solidFill>
                <a:latin typeface="Times" pitchFamily="2" charset="0"/>
              </a:rPr>
              <a:t>}</a:t>
            </a:r>
          </a:p>
        </p:txBody>
      </p:sp>
      <p:sp>
        <p:nvSpPr>
          <p:cNvPr id="71682" name="Slide Number Placeholder 3">
            <a:extLst>
              <a:ext uri="{FF2B5EF4-FFF2-40B4-BE49-F238E27FC236}">
                <a16:creationId xmlns:a16="http://schemas.microsoft.com/office/drawing/2014/main" id="{29012A6B-DC81-7B4C-B8B6-EA2B683469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BEF1E309-ABC1-9B4E-BCC8-1FDB002DC6A7}" type="slidenum">
              <a:rPr lang="en-US" altLang="en-US" sz="1400">
                <a:solidFill>
                  <a:schemeClr val="tx1"/>
                </a:solidFill>
              </a:rPr>
              <a:pPr eaLnBrk="1" hangingPunct="1"/>
              <a:t>27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71683" name="Slide Number Placeholder 4">
            <a:extLst>
              <a:ext uri="{FF2B5EF4-FFF2-40B4-BE49-F238E27FC236}">
                <a16:creationId xmlns:a16="http://schemas.microsoft.com/office/drawing/2014/main" id="{CB48A769-2940-3146-93DC-BE42AF7865FB}"/>
              </a:ext>
            </a:extLst>
          </p:cNvPr>
          <p:cNvSpPr txBox="1">
            <a:spLocks/>
          </p:cNvSpPr>
          <p:nvPr/>
        </p:nvSpPr>
        <p:spPr bwMode="auto">
          <a:xfrm>
            <a:off x="4762500" y="9247188"/>
            <a:ext cx="1428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4B88568F-AAAD-F44D-B268-9F5906E73E46}" type="slidenum">
              <a:rPr lang="en-US" altLang="en-US"/>
              <a:pPr eaLnBrk="1" hangingPunct="1"/>
              <a:t>27</a:t>
            </a:fld>
            <a:endParaRPr lang="en-US" altLang="en-US"/>
          </a:p>
        </p:txBody>
      </p:sp>
      <p:sp>
        <p:nvSpPr>
          <p:cNvPr id="71684" name="TextBox 1">
            <a:extLst>
              <a:ext uri="{FF2B5EF4-FFF2-40B4-BE49-F238E27FC236}">
                <a16:creationId xmlns:a16="http://schemas.microsoft.com/office/drawing/2014/main" id="{1537877D-1795-7E46-97FA-13FD49BD9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715000"/>
            <a:ext cx="7554913" cy="461963"/>
          </a:xfrm>
          <a:prstGeom prst="rect">
            <a:avLst/>
          </a:prstGeom>
          <a:solidFill>
            <a:srgbClr val="CCFFCC"/>
          </a:solidFill>
          <a:ln w="9525">
            <a:solidFill>
              <a:srgbClr val="CCFFCC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1 object of BeListener created. Ripe for making anonymous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FDE14436-5B88-3B45-B6EC-B8C9C802E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57200"/>
            <a:ext cx="8153400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6600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defTabSz="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2200" dirty="0">
                <a:solidFill>
                  <a:srgbClr val="800000"/>
                </a:solidFill>
                <a:cs typeface="ＭＳ Ｐゴシック" charset="0"/>
                <a:sym typeface="Gill Sans" charset="0"/>
              </a:rPr>
              <a:t>Making class anonymous will replace </a:t>
            </a:r>
            <a:r>
              <a:rPr lang="en-US" sz="2200" b="1" dirty="0">
                <a:solidFill>
                  <a:srgbClr val="800000"/>
                </a:solidFill>
                <a:cs typeface="ＭＳ Ｐゴシック" charset="0"/>
                <a:sym typeface="Gill Sans" charset="0"/>
              </a:rPr>
              <a:t>new </a:t>
            </a:r>
            <a:r>
              <a:rPr lang="en-US" sz="2200" b="1" dirty="0" err="1">
                <a:solidFill>
                  <a:srgbClr val="800000"/>
                </a:solidFill>
                <a:cs typeface="ＭＳ Ｐゴシック" charset="0"/>
                <a:sym typeface="Gill Sans" charset="0"/>
              </a:rPr>
              <a:t>BeListener</a:t>
            </a:r>
            <a:r>
              <a:rPr lang="en-US" sz="2200" b="1" dirty="0">
                <a:solidFill>
                  <a:srgbClr val="800000"/>
                </a:solidFill>
                <a:cs typeface="ＭＳ Ｐゴシック" charset="0"/>
                <a:sym typeface="Gill Sans" charset="0"/>
              </a:rPr>
              <a:t>()</a:t>
            </a:r>
            <a:endParaRPr lang="en-US" sz="2200" dirty="0">
              <a:cs typeface="ＭＳ Ｐゴシック" charset="0"/>
              <a:sym typeface="Gill Sans" charset="0"/>
            </a:endParaRPr>
          </a:p>
          <a:p>
            <a:pPr algn="l">
              <a:defRPr/>
            </a:pPr>
            <a:endParaRPr lang="en-US" sz="2200" b="1" dirty="0">
              <a:cs typeface="ＭＳ Ｐゴシック" charset="0"/>
              <a:sym typeface="Gill Sans" charset="0"/>
            </a:endParaRPr>
          </a:p>
          <a:p>
            <a:pPr algn="l">
              <a:defRPr/>
            </a:pPr>
            <a:endParaRPr lang="en-US" sz="2200" b="1" dirty="0">
              <a:cs typeface="ＭＳ Ｐゴシック" charset="0"/>
              <a:sym typeface="Gill Sans" charset="0"/>
            </a:endParaRPr>
          </a:p>
          <a:p>
            <a:pPr algn="l">
              <a:defRPr/>
            </a:pPr>
            <a:r>
              <a:rPr lang="en-US" sz="2200" dirty="0">
                <a:cs typeface="ＭＳ Ｐゴシック" charset="0"/>
                <a:sym typeface="Gill Sans" charset="0"/>
              </a:rPr>
              <a:t>     </a:t>
            </a:r>
            <a:r>
              <a:rPr lang="en-US" sz="2200" dirty="0" err="1">
                <a:cs typeface="ＭＳ Ｐゴシック" charset="0"/>
                <a:sym typeface="Gill Sans" charset="0"/>
              </a:rPr>
              <a:t>eButt.addActionListener</a:t>
            </a:r>
            <a:r>
              <a:rPr lang="en-US" sz="2200" dirty="0">
                <a:cs typeface="ＭＳ Ｐゴシック" charset="0"/>
                <a:sym typeface="Gill Sans" charset="0"/>
              </a:rPr>
              <a:t>(  </a:t>
            </a:r>
            <a:r>
              <a:rPr lang="en-US" sz="2200" b="1" dirty="0">
                <a:cs typeface="ＭＳ Ｐゴシック" charset="0"/>
                <a:sym typeface="Gill Sans" charset="0"/>
              </a:rPr>
              <a:t>new</a:t>
            </a:r>
            <a:r>
              <a:rPr lang="en-US" sz="2200" dirty="0">
                <a:cs typeface="ＭＳ Ｐゴシック" charset="0"/>
                <a:sym typeface="Gill Sans" charset="0"/>
              </a:rPr>
              <a:t> </a:t>
            </a:r>
            <a:r>
              <a:rPr lang="en-US" sz="2200" dirty="0" err="1">
                <a:cs typeface="ＭＳ Ｐゴシック" charset="0"/>
                <a:sym typeface="Gill Sans" charset="0"/>
              </a:rPr>
              <a:t>BeListener</a:t>
            </a:r>
            <a:r>
              <a:rPr lang="en-US" sz="2200" dirty="0">
                <a:cs typeface="ＭＳ Ｐゴシック" charset="0"/>
                <a:sym typeface="Gill Sans" charset="0"/>
              </a:rPr>
              <a:t> ()   );</a:t>
            </a:r>
            <a:endParaRPr lang="en-US" sz="2200" b="1" dirty="0">
              <a:cs typeface="ＭＳ Ｐゴシック" charset="0"/>
              <a:sym typeface="Gill Sans" charset="0"/>
            </a:endParaRPr>
          </a:p>
          <a:p>
            <a:pPr algn="l">
              <a:spcBef>
                <a:spcPts val="1200"/>
              </a:spcBef>
              <a:defRPr/>
            </a:pPr>
            <a:r>
              <a:rPr lang="en-US" sz="2200" b="1" dirty="0">
                <a:cs typeface="ＭＳ Ｐゴシック" charset="0"/>
                <a:sym typeface="Gill Sans" charset="0"/>
              </a:rPr>
              <a:t>     private class</a:t>
            </a:r>
            <a:r>
              <a:rPr lang="en-US" sz="2200" dirty="0">
                <a:cs typeface="ＭＳ Ｐゴシック" charset="0"/>
                <a:sym typeface="Gill Sans" charset="0"/>
              </a:rPr>
              <a:t> </a:t>
            </a:r>
            <a:r>
              <a:rPr lang="en-US" sz="2200" dirty="0" err="1">
                <a:cs typeface="ＭＳ Ｐゴシック" charset="0"/>
                <a:sym typeface="Gill Sans" charset="0"/>
              </a:rPr>
              <a:t>BeListener</a:t>
            </a:r>
            <a:r>
              <a:rPr lang="en-US" sz="2200" dirty="0">
                <a:cs typeface="ＭＳ Ｐゴシック" charset="0"/>
                <a:sym typeface="Gill Sans" charset="0"/>
              </a:rPr>
              <a:t> </a:t>
            </a:r>
            <a:r>
              <a:rPr lang="en-US" sz="2200" dirty="0">
                <a:solidFill>
                  <a:srgbClr val="0000CC"/>
                </a:solidFill>
                <a:cs typeface="ＭＳ Ｐゴシック" charset="0"/>
                <a:sym typeface="Gill Sans" charset="0"/>
              </a:rPr>
              <a:t>implements </a:t>
            </a:r>
            <a:r>
              <a:rPr lang="en-US" sz="2200" dirty="0" err="1">
                <a:solidFill>
                  <a:srgbClr val="0000CC"/>
                </a:solidFill>
                <a:cs typeface="ＭＳ Ｐゴシック" charset="0"/>
                <a:sym typeface="Gill Sans" charset="0"/>
              </a:rPr>
              <a:t>ActionListener</a:t>
            </a:r>
            <a:endParaRPr lang="en-US" sz="2200" dirty="0">
              <a:cs typeface="ＭＳ Ｐゴシック" charset="0"/>
              <a:sym typeface="Gill Sans" charset="0"/>
            </a:endParaRPr>
          </a:p>
          <a:p>
            <a:pPr algn="l">
              <a:spcBef>
                <a:spcPts val="0"/>
              </a:spcBef>
              <a:defRPr/>
            </a:pPr>
            <a:r>
              <a:rPr lang="en-US" sz="2200" dirty="0">
                <a:cs typeface="ＭＳ Ｐゴシック" charset="0"/>
                <a:sym typeface="Gill Sans" charset="0"/>
              </a:rPr>
              <a:t>        { declarations in class }</a:t>
            </a:r>
          </a:p>
          <a:p>
            <a:pPr algn="l">
              <a:defRPr/>
            </a:pPr>
            <a:r>
              <a:rPr lang="en-US" sz="2200" dirty="0">
                <a:cs typeface="ＭＳ Ｐゴシック" charset="0"/>
                <a:sym typeface="Gill Sans" charset="0"/>
              </a:rPr>
              <a:t>}</a:t>
            </a:r>
          </a:p>
        </p:txBody>
      </p:sp>
      <p:sp>
        <p:nvSpPr>
          <p:cNvPr id="72706" name="Slide Number Placeholder 3">
            <a:extLst>
              <a:ext uri="{FF2B5EF4-FFF2-40B4-BE49-F238E27FC236}">
                <a16:creationId xmlns:a16="http://schemas.microsoft.com/office/drawing/2014/main" id="{A75690B6-700B-7045-9296-04B00CB102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30AFB46C-F2A6-3141-AEC4-D5C4B5054F81}" type="slidenum">
              <a:rPr lang="en-US" altLang="en-US" sz="1400">
                <a:solidFill>
                  <a:schemeClr val="tx1"/>
                </a:solidFill>
              </a:rPr>
              <a:pPr eaLnBrk="1" hangingPunct="1"/>
              <a:t>28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72707" name="Slide Number Placeholder 4">
            <a:extLst>
              <a:ext uri="{FF2B5EF4-FFF2-40B4-BE49-F238E27FC236}">
                <a16:creationId xmlns:a16="http://schemas.microsoft.com/office/drawing/2014/main" id="{7DD4A693-00A4-8442-BE84-1CDFC2CB3607}"/>
              </a:ext>
            </a:extLst>
          </p:cNvPr>
          <p:cNvSpPr txBox="1">
            <a:spLocks/>
          </p:cNvSpPr>
          <p:nvPr/>
        </p:nvSpPr>
        <p:spPr bwMode="auto">
          <a:xfrm>
            <a:off x="4762500" y="9247188"/>
            <a:ext cx="1428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66C78206-3D5A-F74B-9339-98EA30DBA5B0}" type="slidenum">
              <a:rPr lang="en-US" altLang="en-US"/>
              <a:pPr eaLnBrk="1" hangingPunct="1"/>
              <a:t>28</a:t>
            </a:fld>
            <a:endParaRPr lang="en-US" altLang="en-US"/>
          </a:p>
        </p:txBody>
      </p:sp>
      <p:sp>
        <p:nvSpPr>
          <p:cNvPr id="72708" name="TextBox 1">
            <a:extLst>
              <a:ext uri="{FF2B5EF4-FFF2-40B4-BE49-F238E27FC236}">
                <a16:creationId xmlns:a16="http://schemas.microsoft.com/office/drawing/2014/main" id="{D9D39C6A-1F4F-8D41-B669-CF0866C35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990600"/>
            <a:ext cx="5611813" cy="461963"/>
          </a:xfrm>
          <a:prstGeom prst="rect">
            <a:avLst/>
          </a:prstGeom>
          <a:solidFill>
            <a:srgbClr val="CCFFCC"/>
          </a:solidFill>
          <a:ln w="9525">
            <a:solidFill>
              <a:srgbClr val="CCFFCC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Expression that creates object of BeListener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FA3440F-8B23-7742-A7D2-08EC65040399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828800"/>
            <a:ext cx="4572000" cy="1833563"/>
            <a:chOff x="533400" y="2133600"/>
            <a:chExt cx="4572000" cy="1833265"/>
          </a:xfrm>
        </p:grpSpPr>
        <p:sp>
          <p:nvSpPr>
            <p:cNvPr id="72728" name="Rectangle 2">
              <a:extLst>
                <a:ext uri="{FF2B5EF4-FFF2-40B4-BE49-F238E27FC236}">
                  <a16:creationId xmlns:a16="http://schemas.microsoft.com/office/drawing/2014/main" id="{6325EAC1-91F7-2442-B580-E6A1999B82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" y="3505200"/>
              <a:ext cx="45720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algn="l" eaLnBrk="1" hangingPunct="1"/>
              <a:r>
                <a:rPr lang="en-US" altLang="en-US" sz="2400">
                  <a:latin typeface="Times New Roman" panose="02020603050405020304" pitchFamily="18" charset="0"/>
                </a:rPr>
                <a:t>1. Write </a:t>
              </a: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new</a:t>
              </a:r>
              <a:endParaRPr lang="en-US" altLang="en-US" sz="2400">
                <a:solidFill>
                  <a:srgbClr val="800000"/>
                </a:solidFill>
                <a:latin typeface="Times New Roman" panose="02020603050405020304" pitchFamily="18" charset="0"/>
              </a:endParaRPr>
            </a:p>
          </p:txBody>
        </p:sp>
        <p:cxnSp>
          <p:nvCxnSpPr>
            <p:cNvPr id="72729" name="Straight Connector 7">
              <a:extLst>
                <a:ext uri="{FF2B5EF4-FFF2-40B4-BE49-F238E27FC236}">
                  <a16:creationId xmlns:a16="http://schemas.microsoft.com/office/drawing/2014/main" id="{F0C6CF27-6398-1C4C-94DF-61F366C3698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2133600" y="2133600"/>
              <a:ext cx="1981200" cy="1524000"/>
            </a:xfrm>
            <a:prstGeom prst="line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ACB4FF5-2D44-1840-B2AA-3473C3EE52BD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362200"/>
            <a:ext cx="7924800" cy="1833563"/>
            <a:chOff x="533400" y="2671465"/>
            <a:chExt cx="7924800" cy="1833265"/>
          </a:xfrm>
        </p:grpSpPr>
        <p:sp>
          <p:nvSpPr>
            <p:cNvPr id="72724" name="Rectangle 9">
              <a:extLst>
                <a:ext uri="{FF2B5EF4-FFF2-40B4-BE49-F238E27FC236}">
                  <a16:creationId xmlns:a16="http://schemas.microsoft.com/office/drawing/2014/main" id="{0B5EDA49-4132-2B45-A60C-BCF6CE92AC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" y="4043065"/>
              <a:ext cx="45720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algn="l" eaLnBrk="1" hangingPunct="1"/>
              <a:r>
                <a:rPr lang="en-US" altLang="en-US" sz="2400">
                  <a:latin typeface="Times New Roman" panose="02020603050405020304" pitchFamily="18" charset="0"/>
                </a:rPr>
                <a:t>2. Write </a:t>
              </a: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new ActionListener</a:t>
              </a:r>
              <a:endParaRPr lang="en-US" altLang="en-US" sz="2400">
                <a:solidFill>
                  <a:srgbClr val="800000"/>
                </a:solidFill>
                <a:latin typeface="Times New Roman" panose="02020603050405020304" pitchFamily="18" charset="0"/>
              </a:endParaRPr>
            </a:p>
          </p:txBody>
        </p:sp>
        <p:cxnSp>
          <p:nvCxnSpPr>
            <p:cNvPr id="72725" name="Straight Connector 10">
              <a:extLst>
                <a:ext uri="{FF2B5EF4-FFF2-40B4-BE49-F238E27FC236}">
                  <a16:creationId xmlns:a16="http://schemas.microsoft.com/office/drawing/2014/main" id="{7DAFD37E-6273-9D40-BA09-4F43458F219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3657600" y="2671465"/>
              <a:ext cx="2286000" cy="1524000"/>
            </a:xfrm>
            <a:prstGeom prst="line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2726" name="Straight Connector 12">
              <a:extLst>
                <a:ext uri="{FF2B5EF4-FFF2-40B4-BE49-F238E27FC236}">
                  <a16:creationId xmlns:a16="http://schemas.microsoft.com/office/drawing/2014/main" id="{286D26C9-AB6F-9848-9AEC-E4839A9799B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5181600" y="2671465"/>
              <a:ext cx="1676400" cy="0"/>
            </a:xfrm>
            <a:prstGeom prst="line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2727" name="TextBox 16">
              <a:extLst>
                <a:ext uri="{FF2B5EF4-FFF2-40B4-BE49-F238E27FC236}">
                  <a16:creationId xmlns:a16="http://schemas.microsoft.com/office/drawing/2014/main" id="{DC3B9D5F-FB2D-3542-80DF-DAD23E6C20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24400" y="3128665"/>
              <a:ext cx="3733800" cy="830997"/>
            </a:xfrm>
            <a:prstGeom prst="rect">
              <a:avLst/>
            </a:prstGeom>
            <a:solidFill>
              <a:srgbClr val="FFF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algn="r" eaLnBrk="1" hangingPunct="1"/>
              <a:r>
                <a:rPr lang="en-US" altLang="en-US" sz="2400">
                  <a:latin typeface="Times New Roman" panose="02020603050405020304" pitchFamily="18" charset="0"/>
                </a:rPr>
                <a:t>2. Use name of interface that BeListener implements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D47FCEC-A9D6-D94C-8524-4B7C9C572C31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905000"/>
            <a:ext cx="7924800" cy="2824163"/>
            <a:chOff x="304800" y="1752600"/>
            <a:chExt cx="7924800" cy="2823865"/>
          </a:xfrm>
        </p:grpSpPr>
        <p:sp>
          <p:nvSpPr>
            <p:cNvPr id="72720" name="Rectangle 19">
              <a:extLst>
                <a:ext uri="{FF2B5EF4-FFF2-40B4-BE49-F238E27FC236}">
                  <a16:creationId xmlns:a16="http://schemas.microsoft.com/office/drawing/2014/main" id="{280865C4-C847-744E-AAE9-5673FCD70C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800" y="4114800"/>
              <a:ext cx="45720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algn="l" eaLnBrk="1" hangingPunct="1"/>
              <a:r>
                <a:rPr lang="en-US" altLang="en-US" sz="2400">
                  <a:latin typeface="Times New Roman" panose="02020603050405020304" pitchFamily="18" charset="0"/>
                </a:rPr>
                <a:t>3. Write </a:t>
              </a: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new ActionListener ()</a:t>
              </a:r>
              <a:endParaRPr lang="en-US" altLang="en-US" sz="2400">
                <a:solidFill>
                  <a:srgbClr val="800000"/>
                </a:solidFill>
                <a:latin typeface="Times New Roman" panose="02020603050405020304" pitchFamily="18" charset="0"/>
              </a:endParaRPr>
            </a:p>
          </p:txBody>
        </p:sp>
        <p:cxnSp>
          <p:nvCxnSpPr>
            <p:cNvPr id="72721" name="Straight Connector 20">
              <a:extLst>
                <a:ext uri="{FF2B5EF4-FFF2-40B4-BE49-F238E27FC236}">
                  <a16:creationId xmlns:a16="http://schemas.microsoft.com/office/drawing/2014/main" id="{E72AAF26-7B73-6243-976F-024E1C8B443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4267200" y="1752600"/>
              <a:ext cx="1447800" cy="2438400"/>
            </a:xfrm>
            <a:prstGeom prst="line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2722" name="Straight Connector 21">
              <a:extLst>
                <a:ext uri="{FF2B5EF4-FFF2-40B4-BE49-F238E27FC236}">
                  <a16:creationId xmlns:a16="http://schemas.microsoft.com/office/drawing/2014/main" id="{DD6349D5-8EFA-D54B-9E34-13C7AB61F1F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5562600" y="1752600"/>
              <a:ext cx="228600" cy="0"/>
            </a:xfrm>
            <a:prstGeom prst="line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2723" name="TextBox 22">
              <a:extLst>
                <a:ext uri="{FF2B5EF4-FFF2-40B4-BE49-F238E27FC236}">
                  <a16:creationId xmlns:a16="http://schemas.microsoft.com/office/drawing/2014/main" id="{9B3FCBD3-3C1B-134C-8504-678A92116C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1600" y="3657600"/>
              <a:ext cx="3048000" cy="830997"/>
            </a:xfrm>
            <a:prstGeom prst="rect">
              <a:avLst/>
            </a:prstGeom>
            <a:solidFill>
              <a:srgbClr val="FFF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indent="-9144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lvl="2" algn="r" eaLnBrk="1" hangingPunct="1"/>
              <a:r>
                <a:rPr lang="en-US" altLang="en-US" sz="2400">
                  <a:latin typeface="Times New Roman" panose="02020603050405020304" pitchFamily="18" charset="0"/>
                </a:rPr>
                <a:t>3. Put in arguments of constructor call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1D8B0030-7513-EE48-BBB6-EEA59CAFA086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743200"/>
            <a:ext cx="7924800" cy="2965450"/>
            <a:chOff x="304800" y="2061865"/>
            <a:chExt cx="7924800" cy="2965341"/>
          </a:xfrm>
        </p:grpSpPr>
        <p:sp>
          <p:nvSpPr>
            <p:cNvPr id="72716" name="Rectangle 33">
              <a:extLst>
                <a:ext uri="{FF2B5EF4-FFF2-40B4-BE49-F238E27FC236}">
                  <a16:creationId xmlns:a16="http://schemas.microsoft.com/office/drawing/2014/main" id="{058B42C4-721D-B541-9047-DCFB5C5A2C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800" y="4119265"/>
              <a:ext cx="4572000" cy="9079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algn="l" eaLnBrk="1" hangingPunct="1">
                <a:spcBef>
                  <a:spcPts val="600"/>
                </a:spcBef>
              </a:pPr>
              <a:r>
                <a:rPr lang="en-US" altLang="en-US" sz="2400">
                  <a:latin typeface="Times New Roman" panose="02020603050405020304" pitchFamily="18" charset="0"/>
                </a:rPr>
                <a:t>4. Write </a:t>
              </a: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new ActionListener () </a:t>
              </a:r>
            </a:p>
            <a:p>
              <a:pPr algn="l" eaLnBrk="1" hangingPunct="1">
                <a:spcBef>
                  <a:spcPts val="600"/>
                </a:spcBef>
              </a:pP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                </a:t>
              </a:r>
              <a:r>
                <a:rPr lang="en-US" altLang="en-US" sz="2400">
                  <a:solidFill>
                    <a:srgbClr val="80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400">
                  <a:latin typeface="Times New Roman" panose="02020603050405020304" pitchFamily="18" charset="0"/>
                </a:rPr>
                <a:t>{ declarations in class }</a:t>
              </a:r>
            </a:p>
          </p:txBody>
        </p:sp>
        <p:cxnSp>
          <p:nvCxnSpPr>
            <p:cNvPr id="72717" name="Straight Connector 34">
              <a:extLst>
                <a:ext uri="{FF2B5EF4-FFF2-40B4-BE49-F238E27FC236}">
                  <a16:creationId xmlns:a16="http://schemas.microsoft.com/office/drawing/2014/main" id="{8EB6700E-F52C-A347-A2B1-6DED9D8580B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1676400" y="2061865"/>
              <a:ext cx="533400" cy="2667000"/>
            </a:xfrm>
            <a:prstGeom prst="line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2718" name="Straight Connector 35">
              <a:extLst>
                <a:ext uri="{FF2B5EF4-FFF2-40B4-BE49-F238E27FC236}">
                  <a16:creationId xmlns:a16="http://schemas.microsoft.com/office/drawing/2014/main" id="{9F2A5160-27E3-BF49-A333-2B81E343932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990600" y="2061865"/>
              <a:ext cx="2590800" cy="0"/>
            </a:xfrm>
            <a:prstGeom prst="line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2719" name="TextBox 36">
              <a:extLst>
                <a:ext uri="{FF2B5EF4-FFF2-40B4-BE49-F238E27FC236}">
                  <a16:creationId xmlns:a16="http://schemas.microsoft.com/office/drawing/2014/main" id="{26809BF0-32C1-C24A-AB68-57B5E927E9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38800" y="4119265"/>
              <a:ext cx="2590800" cy="461665"/>
            </a:xfrm>
            <a:prstGeom prst="rect">
              <a:avLst/>
            </a:prstGeom>
            <a:solidFill>
              <a:srgbClr val="FFF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algn="l" eaLnBrk="1" hangingPunct="1"/>
              <a:r>
                <a:rPr lang="en-US" altLang="en-US" sz="2400">
                  <a:latin typeface="Times New Roman" panose="02020603050405020304" pitchFamily="18" charset="0"/>
                </a:rPr>
                <a:t>4. Put in class body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9D87397-9E9F-8444-A289-53B5D0B4E09B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4876800"/>
            <a:ext cx="6440488" cy="1452563"/>
            <a:chOff x="381000" y="4805065"/>
            <a:chExt cx="6440464" cy="1452265"/>
          </a:xfrm>
        </p:grpSpPr>
        <p:sp>
          <p:nvSpPr>
            <p:cNvPr id="72714" name="TextBox 44">
              <a:extLst>
                <a:ext uri="{FF2B5EF4-FFF2-40B4-BE49-F238E27FC236}">
                  <a16:creationId xmlns:a16="http://schemas.microsoft.com/office/drawing/2014/main" id="{DE4F2910-87F4-AB4D-86C0-45075D6565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" y="5795665"/>
              <a:ext cx="644046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r>
                <a:rPr lang="en-US" altLang="en-US" sz="2400">
                  <a:latin typeface="Times New Roman" panose="02020603050405020304" pitchFamily="18" charset="0"/>
                </a:rPr>
                <a:t>5. Replace </a:t>
              </a:r>
              <a:r>
                <a:rPr lang="en-US" altLang="en-US" sz="2400" b="1">
                  <a:solidFill>
                    <a:srgbClr val="800000"/>
                  </a:solidFill>
                  <a:latin typeface="Times New Roman" panose="02020603050405020304" pitchFamily="18" charset="0"/>
                </a:rPr>
                <a:t>new</a:t>
              </a:r>
              <a:r>
                <a:rPr lang="en-US" altLang="en-US" sz="2400">
                  <a:solidFill>
                    <a:srgbClr val="800000"/>
                  </a:solidFill>
                  <a:latin typeface="Times New Roman" panose="02020603050405020304" pitchFamily="18" charset="0"/>
                </a:rPr>
                <a:t> BeListener() </a:t>
              </a:r>
              <a:r>
                <a:rPr lang="en-US" altLang="en-US" sz="2400">
                  <a:latin typeface="Times New Roman" panose="02020603050405020304" pitchFamily="18" charset="0"/>
                </a:rPr>
                <a:t>by new-expression</a:t>
              </a:r>
            </a:p>
          </p:txBody>
        </p:sp>
        <p:sp>
          <p:nvSpPr>
            <p:cNvPr id="72715" name="Rectangle 53">
              <a:extLst>
                <a:ext uri="{FF2B5EF4-FFF2-40B4-BE49-F238E27FC236}">
                  <a16:creationId xmlns:a16="http://schemas.microsoft.com/office/drawing/2014/main" id="{4C87A572-1959-CC46-B63E-E862BB7220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0200" y="4805065"/>
              <a:ext cx="3352800" cy="838200"/>
            </a:xfrm>
            <a:prstGeom prst="rect">
              <a:avLst/>
            </a:prstGeom>
            <a:noFill/>
            <a:ln w="3175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1pPr>
              <a:lvl2pPr marL="742950" indent="-28575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2pPr>
              <a:lvl3pPr marL="11430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3pPr>
              <a:lvl4pPr marL="16002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4pPr>
              <a:lvl5pPr marL="2057400" indent="-228600" eaLnBrk="0" hangingPunct="0"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rgbClr val="000000"/>
                  </a:solidFill>
                  <a:latin typeface="Gill Sans" panose="020B0502020104020203" pitchFamily="34" charset="-79"/>
                  <a:ea typeface="ＭＳ Ｐゴシック" panose="020B0600070205080204" pitchFamily="34" charset="-128"/>
                  <a:sym typeface="Gill Sans" panose="020B0502020104020203" pitchFamily="34" charset="-79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3">
            <a:extLst>
              <a:ext uri="{FF2B5EF4-FFF2-40B4-BE49-F238E27FC236}">
                <a16:creationId xmlns:a16="http://schemas.microsoft.com/office/drawing/2014/main" id="{26486FDF-0E4A-0147-B3D2-1B287918F6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0348A063-45DE-EB49-8EB4-74932ADCEAB1}" type="slidenum">
              <a:rPr lang="en-US" altLang="en-US" sz="1400">
                <a:solidFill>
                  <a:schemeClr val="tx1"/>
                </a:solidFill>
              </a:rPr>
              <a:pPr eaLnBrk="1" hangingPunct="1"/>
              <a:t>3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1BD5734D-DBF0-2940-A298-C713197CDB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7538" y="479425"/>
            <a:ext cx="7359650" cy="492125"/>
          </a:xfrm>
        </p:spPr>
        <p:txBody>
          <a:bodyPr/>
          <a:lstStyle/>
          <a:p>
            <a:pPr marL="0" indent="0" eaLnBrk="1" hangingPunct="1"/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Have program terminate when stop button clicked</a:t>
            </a:r>
            <a:endParaRPr lang="en-US" altLang="en-US" sz="2400" b="1" dirty="0">
              <a:solidFill>
                <a:srgbClr val="C0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326EC4C1-E1D6-8246-AC0E-5A2EE074A5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3388" y="1212850"/>
            <a:ext cx="8253412" cy="4273550"/>
          </a:xfrm>
        </p:spPr>
        <p:txBody>
          <a:bodyPr anchor="t"/>
          <a:lstStyle/>
          <a:p>
            <a:pPr marL="179388" indent="28575" eaLnBrk="1" hangingPunct="1">
              <a:buNone/>
            </a:pPr>
            <a:r>
              <a:rPr lang="en-US" altLang="en-US" sz="2400" dirty="0" err="1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JFrame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has a method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setDefaultCloseOperation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which can be used to tell system to exit program when the red close button is clicked:</a:t>
            </a:r>
          </a:p>
          <a:p>
            <a:pPr marL="179388" indent="28575" eaLnBrk="1" hangingPunct="1">
              <a:buNone/>
            </a:pP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setDefaultCloseOperation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(EXIT_ON_CLOSE);</a:t>
            </a:r>
          </a:p>
          <a:p>
            <a:pPr marL="179388" indent="28575" eaLnBrk="1" hangingPunct="1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other possibilities, look up that method in the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JFrame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API documentation.</a:t>
            </a:r>
          </a:p>
          <a:p>
            <a:pPr marL="347663" indent="-139700" eaLnBrk="1" hangingPunct="1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663" indent="-139700" eaLnBrk="1" hangingPunct="1">
              <a:buFont typeface="Lucida Grande" panose="020B0600040502020204" pitchFamily="34" charset="0"/>
              <a:buNone/>
            </a:pP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 at its use in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JFrameDemo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3">
            <a:extLst>
              <a:ext uri="{FF2B5EF4-FFF2-40B4-BE49-F238E27FC236}">
                <a16:creationId xmlns:a16="http://schemas.microsoft.com/office/drawing/2014/main" id="{26486FDF-0E4A-0147-B3D2-1B287918F6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0348A063-45DE-EB49-8EB4-74932ADCEAB1}" type="slidenum">
              <a:rPr lang="en-US" altLang="en-US" sz="1400">
                <a:solidFill>
                  <a:schemeClr val="tx1"/>
                </a:solidFill>
              </a:rPr>
              <a:pPr eaLnBrk="1" hangingPunct="1"/>
              <a:t>4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1BD5734D-DBF0-2940-A298-C713197CDB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7538" y="479425"/>
            <a:ext cx="7359650" cy="492125"/>
          </a:xfrm>
        </p:spPr>
        <p:txBody>
          <a:bodyPr/>
          <a:lstStyle/>
          <a:p>
            <a:pPr marL="0" indent="0" eaLnBrk="1" hangingPunct="1"/>
            <a:r>
              <a:rPr lang="en-US" altLang="en-US" sz="2400" b="1">
                <a:solidFill>
                  <a:srgbClr val="FF008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Listening to events: </a:t>
            </a:r>
            <a:r>
              <a:rPr lang="en-US" altLang="en-US" sz="2400" b="1">
                <a:solidFill>
                  <a:srgbClr val="CC3366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mouse click, mouse movement into or out of a window, a keystroke, etc.</a:t>
            </a:r>
            <a:r>
              <a:rPr lang="en-US" altLang="en-US" sz="2400" b="1">
                <a:solidFill>
                  <a:srgbClr val="FF008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endParaRPr lang="en-US" altLang="en-US" sz="2400" b="1">
              <a:solidFill>
                <a:srgbClr val="FF008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326EC4C1-E1D6-8246-AC0E-5A2EE074A5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3388" y="1212850"/>
            <a:ext cx="8253412" cy="4273550"/>
          </a:xfrm>
        </p:spPr>
        <p:txBody>
          <a:bodyPr anchor="t"/>
          <a:lstStyle/>
          <a:p>
            <a:pPr marL="347663" indent="-139700" eaLnBrk="1" hangingPunct="1"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• An </a:t>
            </a:r>
            <a:r>
              <a:rPr lang="en-US" altLang="en-US" sz="2400" dirty="0">
                <a:solidFill>
                  <a:srgbClr val="8F00FF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event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is a mouse click, a mouse movement into or out of a window, a keystroke, etc.</a:t>
            </a:r>
          </a:p>
          <a:p>
            <a:pPr marL="347663" indent="-139700" eaLnBrk="1" hangingPunct="1"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• To be able to </a:t>
            </a:r>
            <a:r>
              <a:rPr lang="ja-JP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“</a:t>
            </a:r>
            <a:r>
              <a:rPr lang="en-US" altLang="ja-JP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listen to</a:t>
            </a:r>
            <a:r>
              <a:rPr lang="ja-JP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”</a:t>
            </a:r>
            <a:r>
              <a:rPr lang="en-US" altLang="ja-JP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a kind of event.</a:t>
            </a:r>
          </a:p>
          <a:p>
            <a:pPr marL="347663" indent="-139700" eaLnBrk="1" hangingPunct="1">
              <a:buFont typeface="Lucida Grande" panose="020B0600040502020204" pitchFamily="34" charset="0"/>
              <a:buNone/>
            </a:pPr>
            <a:endParaRPr lang="en-US" altLang="en-US" sz="2400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marL="347663" indent="-139700" eaLnBrk="1" hangingPunct="1">
              <a:buFont typeface="Lucida Grande" panose="020B0600040502020204" pitchFamily="34" charset="0"/>
              <a:buNone/>
            </a:pPr>
            <a:r>
              <a:rPr lang="en-US" altLang="en-US" sz="2400" i="1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MouseDemo2</a:t>
            </a:r>
            <a:endParaRPr lang="en-US" altLang="en-US" sz="2400" i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17905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3">
            <a:extLst>
              <a:ext uri="{FF2B5EF4-FFF2-40B4-BE49-F238E27FC236}">
                <a16:creationId xmlns:a16="http://schemas.microsoft.com/office/drawing/2014/main" id="{26486FDF-0E4A-0147-B3D2-1B287918F6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0348A063-45DE-EB49-8EB4-74932ADCEAB1}" type="slidenum">
              <a:rPr lang="en-US" altLang="en-US" sz="1400">
                <a:solidFill>
                  <a:schemeClr val="tx1"/>
                </a:solidFill>
              </a:rPr>
              <a:pPr eaLnBrk="1" hangingPunct="1"/>
              <a:t>5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1BD5734D-DBF0-2940-A298-C713197CDB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7538" y="479425"/>
            <a:ext cx="7359650" cy="492125"/>
          </a:xfrm>
        </p:spPr>
        <p:txBody>
          <a:bodyPr/>
          <a:lstStyle/>
          <a:p>
            <a:pPr marL="0" indent="0" eaLnBrk="1" hangingPunct="1"/>
            <a:r>
              <a:rPr lang="en-US" altLang="en-US" sz="2400" b="1">
                <a:solidFill>
                  <a:srgbClr val="FF008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Listening to events: </a:t>
            </a:r>
            <a:r>
              <a:rPr lang="en-US" altLang="en-US" sz="2400" b="1">
                <a:solidFill>
                  <a:srgbClr val="CC3366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mouse click, mouse movement into or out of a window, a keystroke, etc.</a:t>
            </a:r>
            <a:r>
              <a:rPr lang="en-US" altLang="en-US" sz="2400" b="1">
                <a:solidFill>
                  <a:srgbClr val="FF008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endParaRPr lang="en-US" altLang="en-US" sz="2400" b="1">
              <a:solidFill>
                <a:srgbClr val="FF008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326EC4C1-E1D6-8246-AC0E-5A2EE074A5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3388" y="1212850"/>
            <a:ext cx="8253412" cy="4273550"/>
          </a:xfrm>
        </p:spPr>
        <p:txBody>
          <a:bodyPr anchor="t"/>
          <a:lstStyle/>
          <a:p>
            <a:pPr marL="347663" indent="-139700" eaLnBrk="1" hangingPunct="1"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• An </a:t>
            </a:r>
            <a:r>
              <a:rPr lang="en-US" altLang="en-US" sz="2400" dirty="0">
                <a:solidFill>
                  <a:srgbClr val="8F00FF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event</a:t>
            </a: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is a mouse click, a mouse movement into or out of a window, a keystroke, etc.</a:t>
            </a:r>
          </a:p>
          <a:p>
            <a:pPr marL="347663" indent="-139700" eaLnBrk="1" hangingPunct="1">
              <a:buFont typeface="Lucida Grande" panose="020B0600040502020204" pitchFamily="34" charset="0"/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• To be able to </a:t>
            </a:r>
            <a:r>
              <a:rPr lang="ja-JP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“</a:t>
            </a:r>
            <a:r>
              <a:rPr lang="en-US" altLang="ja-JP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listen to</a:t>
            </a:r>
            <a:r>
              <a:rPr lang="ja-JP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”</a:t>
            </a:r>
            <a:r>
              <a:rPr lang="en-US" altLang="ja-JP" sz="2400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a kind of event, you have to: </a:t>
            </a:r>
          </a:p>
          <a:p>
            <a:pPr marL="746125" lvl="2" indent="-288925" eaLnBrk="1" hangingPunct="1">
              <a:buSzPct val="93000"/>
              <a:buFont typeface="Arial" panose="020B0604020202020204" pitchFamily="34" charset="0"/>
              <a:buAutoNum type="arabicPeriod"/>
            </a:pPr>
            <a:r>
              <a:rPr lang="en-US" altLang="en-US" sz="2400" dirty="0">
                <a:latin typeface="Times New Roman" panose="02020603050405020304" pitchFamily="18" charset="0"/>
              </a:rPr>
              <a:t>Have some class C implement an interface IN that is connected with the event.</a:t>
            </a:r>
          </a:p>
          <a:p>
            <a:pPr marL="746125" lvl="2" indent="-288925" eaLnBrk="1" hangingPunct="1">
              <a:buSzPct val="93000"/>
              <a:buFont typeface="Arial" panose="020B0604020202020204" pitchFamily="34" charset="0"/>
              <a:buAutoNum type="arabicPeriod"/>
            </a:pPr>
            <a:r>
              <a:rPr lang="en-US" altLang="en-US" sz="2400" dirty="0">
                <a:latin typeface="Times New Roman" panose="02020603050405020304" pitchFamily="18" charset="0"/>
              </a:rPr>
              <a:t>In class C, override methods required by interface IN; these methods are generally called when the event happens.</a:t>
            </a:r>
          </a:p>
          <a:p>
            <a:pPr marL="746125" lvl="2" indent="-288925" eaLnBrk="1" hangingPunct="1">
              <a:buSzPct val="93000"/>
              <a:buFont typeface="Arial" panose="020B0604020202020204" pitchFamily="34" charset="0"/>
              <a:buAutoNum type="arabicPeriod"/>
            </a:pPr>
            <a:r>
              <a:rPr lang="en-US" altLang="en-US" sz="2400" dirty="0">
                <a:latin typeface="Times New Roman" panose="02020603050405020304" pitchFamily="18" charset="0"/>
              </a:rPr>
              <a:t>Register an object of class C as a </a:t>
            </a:r>
            <a:r>
              <a:rPr lang="en-US" altLang="en-US" sz="2400" i="1" dirty="0">
                <a:latin typeface="Times New Roman" panose="02020603050405020304" pitchFamily="18" charset="0"/>
              </a:rPr>
              <a:t>listener</a:t>
            </a:r>
            <a:r>
              <a:rPr lang="en-US" altLang="en-US" sz="2400" dirty="0">
                <a:latin typeface="Times New Roman" panose="02020603050405020304" pitchFamily="18" charset="0"/>
              </a:rPr>
              <a:t> for the event. That object’s methods will be called when event happens.</a:t>
            </a:r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FDC616A3-F59D-CE47-AC4F-092A8C18E5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787" y="5513387"/>
            <a:ext cx="7440613" cy="1139825"/>
          </a:xfrm>
          <a:prstGeom prst="rect">
            <a:avLst/>
          </a:prstGeom>
          <a:solidFill>
            <a:srgbClr val="FFF7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400" dirty="0">
                <a:solidFill>
                  <a:srgbClr val="CC3366"/>
                </a:solidFill>
              </a:rPr>
              <a:t>We show you how to do this for clicks on buttons, clicks on components, movements into and out of components, and keystrokes.</a:t>
            </a:r>
            <a:endParaRPr lang="en-US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61886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3">
            <a:extLst>
              <a:ext uri="{FF2B5EF4-FFF2-40B4-BE49-F238E27FC236}">
                <a16:creationId xmlns:a16="http://schemas.microsoft.com/office/drawing/2014/main" id="{3FE21EB4-E0B8-E442-A5DB-9F088AF29A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D370CC61-3093-C94F-A933-D52E2A0B7E54}" type="slidenum">
              <a:rPr lang="en-US" altLang="en-US" sz="1400">
                <a:solidFill>
                  <a:schemeClr val="tx1"/>
                </a:solidFill>
              </a:rPr>
              <a:pPr eaLnBrk="1" hangingPunct="1"/>
              <a:t>6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36866" name="Rectangle 1">
            <a:extLst>
              <a:ext uri="{FF2B5EF4-FFF2-40B4-BE49-F238E27FC236}">
                <a16:creationId xmlns:a16="http://schemas.microsoft.com/office/drawing/2014/main" id="{79B6B69F-438B-0B49-B9DD-4952949EEC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696200" cy="1143000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What is a JButton?</a:t>
            </a:r>
            <a:b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</a:br>
            <a:r>
              <a:rPr lang="en-US" altLang="en-US" sz="2800">
                <a:solidFill>
                  <a:srgbClr val="8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Instance: associated with a “button” on the GUI, which can be clicked to do something</a:t>
            </a: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241F4DFE-192A-7E4B-9362-293AF4732C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001000" cy="3200400"/>
          </a:xfrm>
        </p:spPr>
        <p:txBody>
          <a:bodyPr anchor="t"/>
          <a:lstStyle/>
          <a:p>
            <a:pPr marL="206375" indent="0" eaLnBrk="1" hangingPunct="1">
              <a:spcBef>
                <a:spcPct val="10000"/>
              </a:spcBef>
              <a:buSzPct val="99000"/>
              <a:buFont typeface="Lucida Grande" panose="020B0600040502020204" pitchFamily="34" charset="0"/>
              <a:buNone/>
            </a:pP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jb1= </a:t>
            </a:r>
            <a:r>
              <a:rPr lang="en-US" altLang="en-US" sz="2400" b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new</a:t>
            </a: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JButton()              </a:t>
            </a:r>
            <a:r>
              <a:rPr lang="en-US" altLang="en-US" sz="2400">
                <a:solidFill>
                  <a:srgbClr val="008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// jb1 has no text on it</a:t>
            </a:r>
          </a:p>
          <a:p>
            <a:pPr marL="206375" indent="0" eaLnBrk="1" hangingPunct="1">
              <a:spcBef>
                <a:spcPct val="10000"/>
              </a:spcBef>
              <a:buSzPct val="99000"/>
              <a:buFont typeface="Lucida Grande" panose="020B0600040502020204" pitchFamily="34" charset="0"/>
              <a:buNone/>
            </a:pP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jb2= </a:t>
            </a:r>
            <a:r>
              <a:rPr lang="en-US" altLang="en-US" sz="2400" b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new</a:t>
            </a: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JButton(“first”)    </a:t>
            </a:r>
            <a:r>
              <a:rPr lang="en-US" altLang="en-US" sz="2400">
                <a:solidFill>
                  <a:srgbClr val="008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// jb2 has label “first” on it</a:t>
            </a:r>
            <a:endParaRPr lang="en-US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marL="206375" indent="0" eaLnBrk="1" hangingPunct="1">
              <a:spcBef>
                <a:spcPts val="1488"/>
              </a:spcBef>
              <a:buSzPct val="99000"/>
              <a:buFont typeface="Lucida Grande" panose="020B0600040502020204" pitchFamily="34" charset="0"/>
              <a:buNone/>
            </a:pP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jb2.isEnabled()                    </a:t>
            </a:r>
            <a:r>
              <a:rPr lang="en-US" altLang="en-US" sz="2400">
                <a:solidFill>
                  <a:srgbClr val="008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// true iff a click on button can be</a:t>
            </a:r>
          </a:p>
          <a:p>
            <a:pPr marL="206375" indent="0" eaLnBrk="1" hangingPunct="1">
              <a:spcBef>
                <a:spcPct val="10000"/>
              </a:spcBef>
              <a:buSzPct val="99000"/>
              <a:buFont typeface="Lucida Grande" panose="020B0600040502020204" pitchFamily="34" charset="0"/>
              <a:buNone/>
            </a:pPr>
            <a:r>
              <a:rPr lang="en-US" altLang="en-US" sz="2400">
                <a:solidFill>
                  <a:srgbClr val="008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                                          // detected</a:t>
            </a:r>
          </a:p>
          <a:p>
            <a:pPr marL="206375" indent="0" eaLnBrk="1" hangingPunct="1">
              <a:spcBef>
                <a:spcPct val="10000"/>
              </a:spcBef>
              <a:buSzPct val="99000"/>
              <a:buFont typeface="Lucida Grande" panose="020B0600040502020204" pitchFamily="34" charset="0"/>
              <a:buNone/>
            </a:pP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jb2.setEnabled(b);               </a:t>
            </a:r>
            <a:r>
              <a:rPr lang="en-US" altLang="en-US" sz="2400">
                <a:solidFill>
                  <a:srgbClr val="008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// Set enabled property</a:t>
            </a:r>
          </a:p>
          <a:p>
            <a:pPr marL="206375" indent="0" eaLnBrk="1" hangingPunct="1">
              <a:spcBef>
                <a:spcPts val="1488"/>
              </a:spcBef>
              <a:buSzPct val="99000"/>
              <a:buFont typeface="Lucida Grande" panose="020B0600040502020204" pitchFamily="34" charset="0"/>
              <a:buNone/>
            </a:pP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jb2.addActionListener(object); </a:t>
            </a:r>
            <a:r>
              <a:rPr lang="en-US" altLang="en-US" sz="2400">
                <a:solidFill>
                  <a:srgbClr val="008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// object must have a method,</a:t>
            </a:r>
            <a:br>
              <a:rPr lang="en-US" altLang="en-US" sz="2400">
                <a:solidFill>
                  <a:srgbClr val="008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</a:br>
            <a:r>
              <a:rPr lang="en-US" altLang="en-US" sz="2400">
                <a:solidFill>
                  <a:srgbClr val="008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          // which is called when button jb2 clicked (next page)</a:t>
            </a:r>
          </a:p>
        </p:txBody>
      </p:sp>
      <p:sp>
        <p:nvSpPr>
          <p:cNvPr id="36868" name="TextBox 1">
            <a:extLst>
              <a:ext uri="{FF2B5EF4-FFF2-40B4-BE49-F238E27FC236}">
                <a16:creationId xmlns:a16="http://schemas.microsoft.com/office/drawing/2014/main" id="{879CBB95-E3A7-3846-9254-C3C0F308D1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384" y="5181600"/>
            <a:ext cx="7426970" cy="461665"/>
          </a:xfrm>
          <a:prstGeom prst="rect">
            <a:avLst/>
          </a:prstGeom>
          <a:solidFill>
            <a:srgbClr val="FFF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 dirty="0"/>
              <a:t>At least 100 more methods; these are the most important</a:t>
            </a:r>
          </a:p>
        </p:txBody>
      </p:sp>
      <p:sp>
        <p:nvSpPr>
          <p:cNvPr id="36869" name="TextBox 2">
            <a:extLst>
              <a:ext uri="{FF2B5EF4-FFF2-40B4-BE49-F238E27FC236}">
                <a16:creationId xmlns:a16="http://schemas.microsoft.com/office/drawing/2014/main" id="{66DE9DE4-0123-BC4D-BA28-9AFFCE8A4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943600"/>
            <a:ext cx="42021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r>
              <a:rPr lang="en-US" altLang="en-US" sz="2400"/>
              <a:t>JButton is in package javax.swing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3">
            <a:extLst>
              <a:ext uri="{FF2B5EF4-FFF2-40B4-BE49-F238E27FC236}">
                <a16:creationId xmlns:a16="http://schemas.microsoft.com/office/drawing/2014/main" id="{FDF621CC-FF51-9D49-B836-266A9DAC4C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55C16964-5185-F340-AB9F-A46695ACD09B}" type="slidenum">
              <a:rPr lang="en-US" altLang="en-US" sz="1400">
                <a:solidFill>
                  <a:schemeClr val="tx1"/>
                </a:solidFill>
              </a:rPr>
              <a:pPr eaLnBrk="1" hangingPunct="1"/>
              <a:t>7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38914" name="Rectangle 1">
            <a:extLst>
              <a:ext uri="{FF2B5EF4-FFF2-40B4-BE49-F238E27FC236}">
                <a16:creationId xmlns:a16="http://schemas.microsoft.com/office/drawing/2014/main" id="{3F558207-8441-DF4E-8CB1-8A50000E52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239000" cy="609600"/>
          </a:xfrm>
        </p:spPr>
        <p:txBody>
          <a:bodyPr/>
          <a:lstStyle/>
          <a:p>
            <a:pPr marL="0" indent="0"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Listening to a JButton</a:t>
            </a: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284F8B68-8E0B-7349-A3E4-68FD0FDB3C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8001000" cy="1600200"/>
          </a:xfrm>
        </p:spPr>
        <p:txBody>
          <a:bodyPr anchor="t"/>
          <a:lstStyle/>
          <a:p>
            <a:pPr marL="514350" indent="-306388" eaLnBrk="1" hangingPunct="1">
              <a:spcBef>
                <a:spcPct val="10000"/>
              </a:spcBef>
              <a:buSzPct val="99000"/>
              <a:buFontTx/>
              <a:buAutoNum type="arabicPeriod"/>
            </a:pPr>
            <a:r>
              <a:rPr lang="en-US" altLang="en-US" sz="2400">
                <a:solidFill>
                  <a:srgbClr val="800000"/>
                </a:solidFill>
                <a:ea typeface="ＭＳ Ｐゴシック" panose="020B0600070205080204" pitchFamily="34" charset="-128"/>
              </a:rPr>
              <a:t>Implement interface ActionListener:</a:t>
            </a:r>
            <a:br>
              <a:rPr lang="en-US" altLang="en-US" sz="2400">
                <a:solidFill>
                  <a:srgbClr val="800000"/>
                </a:solidFill>
                <a:ea typeface="ＭＳ Ｐゴシック" panose="020B0600070205080204" pitchFamily="34" charset="-128"/>
              </a:rPr>
            </a:br>
            <a:r>
              <a:rPr lang="en-US" altLang="en-US" sz="2400">
                <a:solidFill>
                  <a:srgbClr val="800000"/>
                </a:solidFill>
                <a:ea typeface="ＭＳ Ｐゴシック" panose="020B0600070205080204" pitchFamily="34" charset="-128"/>
              </a:rPr>
              <a:t>   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public class C extends JFrame</a:t>
            </a:r>
            <a:br>
              <a:rPr lang="en-US" altLang="en-US" sz="2400">
                <a:ea typeface="ＭＳ Ｐゴシック" panose="020B0600070205080204" pitchFamily="34" charset="-128"/>
              </a:rPr>
            </a:br>
            <a:r>
              <a:rPr lang="en-US" altLang="en-US" sz="2400">
                <a:ea typeface="ＭＳ Ｐゴシック" panose="020B0600070205080204" pitchFamily="34" charset="-128"/>
              </a:rPr>
              <a:t>                            </a:t>
            </a:r>
            <a:r>
              <a:rPr lang="en-US" altLang="en-US" sz="2400">
                <a:solidFill>
                  <a:srgbClr val="FF1A7C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implements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ActionListener { </a:t>
            </a:r>
            <a:r>
              <a:rPr lang="mr-IN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…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 }</a:t>
            </a:r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CAAA2B08-2F4C-AA4B-B27D-7FB3208E4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830763"/>
            <a:ext cx="7772400" cy="1570037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public interface ActionListener extends </a:t>
            </a:r>
            <a:r>
              <a:rPr lang="mr-IN" altLang="en-US" sz="2400">
                <a:latin typeface="Times New Roman" panose="02020603050405020304" pitchFamily="18" charset="0"/>
              </a:rPr>
              <a:t>…</a:t>
            </a:r>
            <a:r>
              <a:rPr lang="en-US" altLang="en-US" sz="2400">
                <a:latin typeface="Times New Roman" panose="02020603050405020304" pitchFamily="18" charset="0"/>
              </a:rPr>
              <a:t> {</a:t>
            </a:r>
          </a:p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     </a:t>
            </a:r>
            <a:r>
              <a:rPr lang="en-US" altLang="en-US" sz="2400">
                <a:solidFill>
                  <a:srgbClr val="008000"/>
                </a:solidFill>
                <a:latin typeface="Times New Roman" panose="02020603050405020304" pitchFamily="18" charset="0"/>
              </a:rPr>
              <a:t>/** Called when an action occurs. */</a:t>
            </a:r>
          </a:p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    public abstract </a:t>
            </a:r>
            <a:r>
              <a:rPr lang="en-US" altLang="en-US" sz="2400"/>
              <a:t>void actionPerformed(ActionEvent e); 	</a:t>
            </a:r>
            <a:endParaRPr lang="en-US" altLang="en-US" sz="2400">
              <a:latin typeface="Times New Roman" panose="02020603050405020304" pitchFamily="18" charset="0"/>
            </a:endParaRPr>
          </a:p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}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B457E09-707C-2E40-8FA2-F7AACCD0CAA3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3589338"/>
            <a:ext cx="7648575" cy="1973262"/>
            <a:chOff x="685800" y="3588603"/>
            <a:chExt cx="7648248" cy="1973997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3E65824-FFE5-ED48-B275-54B46B3D5D8D}"/>
                </a:ext>
              </a:extLst>
            </p:cNvPr>
            <p:cNvSpPr txBox="1"/>
            <p:nvPr/>
          </p:nvSpPr>
          <p:spPr>
            <a:xfrm>
              <a:off x="685800" y="3588603"/>
              <a:ext cx="7648248" cy="830571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</p:spPr>
          <p:txBody>
            <a:bodyPr wrap="none">
              <a:spAutoFit/>
            </a:bodyPr>
            <a:lstStyle/>
            <a:p>
              <a:pPr algn="l">
                <a:defRPr/>
              </a:pPr>
              <a:r>
                <a:rPr lang="en-US" sz="2400" dirty="0">
                  <a:latin typeface="Times New Roman"/>
                  <a:ea typeface="ＭＳ Ｐゴシック" charset="0"/>
                  <a:cs typeface="Times New Roman"/>
                  <a:sym typeface="Gill Sans" charset="0"/>
                </a:rPr>
                <a:t>So, C must implement </a:t>
              </a:r>
              <a:r>
                <a:rPr lang="en-US" sz="2400" dirty="0" err="1">
                  <a:latin typeface="Times New Roman"/>
                  <a:ea typeface="ＭＳ Ｐゴシック" charset="0"/>
                  <a:cs typeface="Times New Roman"/>
                  <a:sym typeface="Gill Sans" charset="0"/>
                </a:rPr>
                <a:t>actionPerformed</a:t>
              </a:r>
              <a:r>
                <a:rPr lang="en-US" sz="2400" dirty="0">
                  <a:latin typeface="Times New Roman"/>
                  <a:ea typeface="ＭＳ Ｐゴシック" charset="0"/>
                  <a:cs typeface="Times New Roman"/>
                  <a:sym typeface="Gill Sans" charset="0"/>
                </a:rPr>
                <a:t>, and it will be called</a:t>
              </a:r>
            </a:p>
            <a:p>
              <a:pPr algn="l">
                <a:defRPr/>
              </a:pPr>
              <a:r>
                <a:rPr lang="en-US" sz="2400" dirty="0">
                  <a:latin typeface="Times New Roman"/>
                  <a:ea typeface="ＭＳ Ｐゴシック" charset="0"/>
                  <a:cs typeface="Times New Roman"/>
                  <a:sym typeface="Gill Sans" charset="0"/>
                </a:rPr>
                <a:t>when the button is clicked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88EFC57E-B3F4-694C-B99B-E4A13DFBD4AC}"/>
                </a:ext>
              </a:extLst>
            </p:cNvPr>
            <p:cNvCxnSpPr/>
            <p:nvPr/>
          </p:nvCxnSpPr>
          <p:spPr bwMode="auto">
            <a:xfrm flipH="1">
              <a:off x="5562392" y="4114261"/>
              <a:ext cx="685771" cy="1448339"/>
            </a:xfrm>
            <a:prstGeom prst="line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66675" cap="flat" cmpd="sng" algn="ctr">
              <a:solidFill>
                <a:schemeClr val="accent5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3">
            <a:extLst>
              <a:ext uri="{FF2B5EF4-FFF2-40B4-BE49-F238E27FC236}">
                <a16:creationId xmlns:a16="http://schemas.microsoft.com/office/drawing/2014/main" id="{7B185C42-D1AF-E44E-B646-E909B43828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33D7EB2D-CB2C-B047-8D43-393CE5B4E113}" type="slidenum">
              <a:rPr lang="en-US" altLang="en-US" sz="1400">
                <a:solidFill>
                  <a:schemeClr val="tx1"/>
                </a:solidFill>
              </a:rPr>
              <a:pPr eaLnBrk="1" hangingPunct="1"/>
              <a:t>8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40962" name="Rectangle 1">
            <a:extLst>
              <a:ext uri="{FF2B5EF4-FFF2-40B4-BE49-F238E27FC236}">
                <a16:creationId xmlns:a16="http://schemas.microsoft.com/office/drawing/2014/main" id="{7BE71762-ED1F-6644-88B0-5573A12F19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239000" cy="609600"/>
          </a:xfrm>
        </p:spPr>
        <p:txBody>
          <a:bodyPr/>
          <a:lstStyle/>
          <a:p>
            <a:pPr marL="0" indent="0"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Listening to a JButton</a:t>
            </a: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CC7D691C-396B-ED47-8D60-BD7AC68FB9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229600" cy="1600200"/>
          </a:xfrm>
        </p:spPr>
        <p:txBody>
          <a:bodyPr anchor="t"/>
          <a:lstStyle/>
          <a:p>
            <a:pPr marL="206375" indent="0" eaLnBrk="1" hangingPunct="1">
              <a:spcBef>
                <a:spcPct val="10000"/>
              </a:spcBef>
              <a:buSzPct val="99000"/>
              <a:buFont typeface="Lucida Grande" panose="020B0600040502020204" pitchFamily="34" charset="0"/>
              <a:buNone/>
            </a:pPr>
            <a:r>
              <a:rPr lang="en-US" altLang="en-US" sz="2400">
                <a:solidFill>
                  <a:srgbClr val="800000"/>
                </a:solidFill>
                <a:ea typeface="ＭＳ Ｐゴシック" panose="020B0600070205080204" pitchFamily="34" charset="-128"/>
              </a:rPr>
              <a:t>1. Implement interface ActionListener:</a:t>
            </a:r>
            <a:br>
              <a:rPr lang="en-US" altLang="en-US" sz="2400">
                <a:solidFill>
                  <a:srgbClr val="800000"/>
                </a:solidFill>
                <a:ea typeface="ＭＳ Ｐゴシック" panose="020B0600070205080204" pitchFamily="34" charset="-128"/>
              </a:rPr>
            </a:br>
            <a:r>
              <a:rPr lang="en-US" altLang="en-US" sz="2400">
                <a:solidFill>
                  <a:srgbClr val="800000"/>
                </a:solidFill>
                <a:ea typeface="ＭＳ Ｐゴシック" panose="020B0600070205080204" pitchFamily="34" charset="-128"/>
              </a:rPr>
              <a:t>   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public class C extends JFrame</a:t>
            </a:r>
            <a:br>
              <a:rPr lang="en-US" altLang="en-US" sz="2400">
                <a:ea typeface="ＭＳ Ｐゴシック" panose="020B0600070205080204" pitchFamily="34" charset="-128"/>
              </a:rPr>
            </a:br>
            <a:r>
              <a:rPr lang="en-US" altLang="en-US" sz="2400">
                <a:ea typeface="ＭＳ Ｐゴシック" panose="020B0600070205080204" pitchFamily="34" charset="-128"/>
              </a:rPr>
              <a:t>                            </a:t>
            </a:r>
            <a:r>
              <a:rPr lang="en-US" altLang="en-US" sz="2400">
                <a:solidFill>
                  <a:srgbClr val="FF1A7C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implements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ActionListener { </a:t>
            </a:r>
            <a:r>
              <a:rPr lang="mr-IN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…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 }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759CBC76-FE95-8D4D-9776-9B4087D97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800600"/>
            <a:ext cx="7772400" cy="1570038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public interface ActionListener extends EventListener {</a:t>
            </a:r>
          </a:p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     /** Called when an action occurs. */</a:t>
            </a:r>
          </a:p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    public abstract </a:t>
            </a:r>
            <a:r>
              <a:rPr lang="en-US" altLang="en-US" sz="2400"/>
              <a:t>void actionPerformed(ActionEvent e); 	</a:t>
            </a:r>
            <a:endParaRPr lang="en-US" altLang="en-US" sz="2400">
              <a:latin typeface="Times New Roman" panose="02020603050405020304" pitchFamily="18" charset="0"/>
            </a:endParaRPr>
          </a:p>
          <a:p>
            <a:pPr algn="l" eaLnBrk="1" hangingPunct="1"/>
            <a:r>
              <a:rPr lang="en-US" altLang="en-US" sz="2400">
                <a:latin typeface="Times New Roman" panose="02020603050405020304" pitchFamily="18" charset="0"/>
              </a:rPr>
              <a:t>}</a:t>
            </a:r>
          </a:p>
        </p:txBody>
      </p:sp>
      <p:sp>
        <p:nvSpPr>
          <p:cNvPr id="40965" name="Rectangle 1">
            <a:extLst>
              <a:ext uri="{FF2B5EF4-FFF2-40B4-BE49-F238E27FC236}">
                <a16:creationId xmlns:a16="http://schemas.microsoft.com/office/drawing/2014/main" id="{86AD6989-1140-CE49-ADE5-879E0A4DA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86000"/>
            <a:ext cx="8610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06375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spcBef>
                <a:spcPts val="1000"/>
              </a:spcBef>
              <a:buSzPct val="99000"/>
            </a:pPr>
            <a:r>
              <a:rPr lang="en-US" altLang="en-US" sz="2400">
                <a:solidFill>
                  <a:srgbClr val="800000"/>
                </a:solidFill>
              </a:rPr>
              <a:t>2. In C override actionPerformed  --called when button is clicked:</a:t>
            </a:r>
            <a:br>
              <a:rPr lang="en-US" altLang="en-US" sz="2400">
                <a:solidFill>
                  <a:srgbClr val="800000"/>
                </a:solidFill>
              </a:rPr>
            </a:br>
            <a:r>
              <a:rPr lang="en-US" altLang="en-US" sz="2400">
                <a:solidFill>
                  <a:srgbClr val="800000"/>
                </a:solidFill>
              </a:rPr>
              <a:t>    </a:t>
            </a:r>
            <a:r>
              <a:rPr lang="en-US" altLang="en-US" sz="2400">
                <a:solidFill>
                  <a:srgbClr val="008000"/>
                </a:solidFill>
              </a:rPr>
              <a:t>/** Process click of button */</a:t>
            </a:r>
            <a:br>
              <a:rPr lang="en-US" altLang="en-US" sz="2400"/>
            </a:br>
            <a:r>
              <a:rPr lang="en-US" altLang="en-US" sz="2400"/>
              <a:t>   </a:t>
            </a:r>
            <a:r>
              <a:rPr lang="en-US" altLang="en-US" sz="2400">
                <a:solidFill>
                  <a:srgbClr val="FF0000"/>
                </a:solidFill>
              </a:rPr>
              <a:t>public void actionPerformed(ActionEvent e) { </a:t>
            </a:r>
            <a:r>
              <a:rPr lang="mr-IN" altLang="en-US" sz="2400">
                <a:solidFill>
                  <a:srgbClr val="FF0000"/>
                </a:solidFill>
              </a:rPr>
              <a:t>…</a:t>
            </a:r>
            <a:r>
              <a:rPr lang="en-US" altLang="en-US" sz="2400">
                <a:solidFill>
                  <a:srgbClr val="FF0000"/>
                </a:solidFill>
              </a:rPr>
              <a:t> }</a:t>
            </a:r>
            <a:endParaRPr lang="en-US" altLang="en-US" sz="240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3">
            <a:extLst>
              <a:ext uri="{FF2B5EF4-FFF2-40B4-BE49-F238E27FC236}">
                <a16:creationId xmlns:a16="http://schemas.microsoft.com/office/drawing/2014/main" id="{5B2D9268-1A0E-6B4E-A177-F86474C457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eaLnBrk="1" hangingPunct="1"/>
            <a:fld id="{8B7BA9BF-BAB0-8A49-BB02-0F07E43C4E57}" type="slidenum">
              <a:rPr lang="en-US" altLang="en-US" sz="1400">
                <a:solidFill>
                  <a:schemeClr val="tx1"/>
                </a:solidFill>
              </a:rPr>
              <a:pPr eaLnBrk="1" hangingPunct="1"/>
              <a:t>9</a:t>
            </a:fld>
            <a:endParaRPr lang="en-US" altLang="en-US" sz="1400">
              <a:solidFill>
                <a:schemeClr val="tx1"/>
              </a:solidFill>
            </a:endParaRPr>
          </a:p>
        </p:txBody>
      </p:sp>
      <p:sp>
        <p:nvSpPr>
          <p:cNvPr id="43010" name="Rectangle 1">
            <a:extLst>
              <a:ext uri="{FF2B5EF4-FFF2-40B4-BE49-F238E27FC236}">
                <a16:creationId xmlns:a16="http://schemas.microsoft.com/office/drawing/2014/main" id="{96005FB1-4C0B-D043-8770-2B252D132E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239000" cy="609600"/>
          </a:xfrm>
        </p:spPr>
        <p:txBody>
          <a:bodyPr/>
          <a:lstStyle/>
          <a:p>
            <a:pPr marL="0" indent="0"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Listening to a JButton</a:t>
            </a: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29EF10BB-428E-994D-AE7F-E9F746347A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229600" cy="1600200"/>
          </a:xfrm>
        </p:spPr>
        <p:txBody>
          <a:bodyPr anchor="t"/>
          <a:lstStyle/>
          <a:p>
            <a:pPr marL="206375" indent="0" eaLnBrk="1" hangingPunct="1">
              <a:spcBef>
                <a:spcPct val="10000"/>
              </a:spcBef>
              <a:buSzPct val="99000"/>
              <a:buFont typeface="Lucida Grande" panose="020B0600040502020204" pitchFamily="34" charset="0"/>
              <a:buNone/>
            </a:pPr>
            <a:r>
              <a:rPr lang="en-US" altLang="en-US" sz="2400">
                <a:solidFill>
                  <a:srgbClr val="800000"/>
                </a:solidFill>
                <a:ea typeface="ＭＳ Ｐゴシック" panose="020B0600070205080204" pitchFamily="34" charset="-128"/>
              </a:rPr>
              <a:t>1. Implement interface ActionListener:</a:t>
            </a:r>
            <a:br>
              <a:rPr lang="en-US" altLang="en-US" sz="2400">
                <a:solidFill>
                  <a:srgbClr val="800000"/>
                </a:solidFill>
                <a:ea typeface="ＭＳ Ｐゴシック" panose="020B0600070205080204" pitchFamily="34" charset="-128"/>
              </a:rPr>
            </a:br>
            <a:r>
              <a:rPr lang="en-US" altLang="en-US" sz="2400">
                <a:solidFill>
                  <a:srgbClr val="800000"/>
                </a:solidFill>
                <a:ea typeface="ＭＳ Ｐゴシック" panose="020B0600070205080204" pitchFamily="34" charset="-128"/>
              </a:rPr>
              <a:t>   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public class C extends JFrame</a:t>
            </a:r>
            <a:br>
              <a:rPr lang="en-US" altLang="en-US" sz="2400">
                <a:ea typeface="ＭＳ Ｐゴシック" panose="020B0600070205080204" pitchFamily="34" charset="-128"/>
              </a:rPr>
            </a:br>
            <a:r>
              <a:rPr lang="en-US" altLang="en-US" sz="2400">
                <a:ea typeface="ＭＳ Ｐゴシック" panose="020B0600070205080204" pitchFamily="34" charset="-128"/>
              </a:rPr>
              <a:t>                            </a:t>
            </a:r>
            <a:r>
              <a:rPr lang="en-US" altLang="en-US" sz="2400">
                <a:solidFill>
                  <a:srgbClr val="FF1A7C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implements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ActionListener { </a:t>
            </a:r>
            <a:r>
              <a:rPr lang="mr-IN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…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 }</a:t>
            </a:r>
          </a:p>
        </p:txBody>
      </p:sp>
      <p:sp>
        <p:nvSpPr>
          <p:cNvPr id="43012" name="Rectangle 1">
            <a:extLst>
              <a:ext uri="{FF2B5EF4-FFF2-40B4-BE49-F238E27FC236}">
                <a16:creationId xmlns:a16="http://schemas.microsoft.com/office/drawing/2014/main" id="{CBA01426-D1C6-5B46-BB5A-33753AE580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86000"/>
            <a:ext cx="8610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06375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spcBef>
                <a:spcPts val="1000"/>
              </a:spcBef>
              <a:buSzPct val="99000"/>
            </a:pPr>
            <a:r>
              <a:rPr lang="en-US" altLang="en-US" sz="2400">
                <a:solidFill>
                  <a:srgbClr val="800000"/>
                </a:solidFill>
              </a:rPr>
              <a:t>2. In C override actionPerformed  --called when button is clicked:</a:t>
            </a:r>
            <a:br>
              <a:rPr lang="en-US" altLang="en-US" sz="2400">
                <a:solidFill>
                  <a:srgbClr val="800000"/>
                </a:solidFill>
              </a:rPr>
            </a:br>
            <a:r>
              <a:rPr lang="en-US" altLang="en-US" sz="2400">
                <a:solidFill>
                  <a:srgbClr val="800000"/>
                </a:solidFill>
              </a:rPr>
              <a:t>    </a:t>
            </a:r>
            <a:r>
              <a:rPr lang="en-US" altLang="en-US" sz="2400">
                <a:solidFill>
                  <a:srgbClr val="008000"/>
                </a:solidFill>
              </a:rPr>
              <a:t>/** Process click of button */</a:t>
            </a:r>
            <a:br>
              <a:rPr lang="en-US" altLang="en-US" sz="2400"/>
            </a:br>
            <a:r>
              <a:rPr lang="en-US" altLang="en-US" sz="2400"/>
              <a:t>   </a:t>
            </a:r>
            <a:r>
              <a:rPr lang="en-US" altLang="en-US" sz="2400">
                <a:solidFill>
                  <a:srgbClr val="FF0000"/>
                </a:solidFill>
              </a:rPr>
              <a:t>public void actionPerformed(ActionEvent e) { </a:t>
            </a:r>
            <a:r>
              <a:rPr lang="mr-IN" altLang="en-US" sz="2400">
                <a:solidFill>
                  <a:srgbClr val="FF0000"/>
                </a:solidFill>
              </a:rPr>
              <a:t>…</a:t>
            </a:r>
            <a:r>
              <a:rPr lang="en-US" altLang="en-US" sz="2400">
                <a:solidFill>
                  <a:srgbClr val="FF0000"/>
                </a:solidFill>
              </a:rPr>
              <a:t> }</a:t>
            </a:r>
            <a:endParaRPr lang="en-US" altLang="en-US" sz="24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63CC0CB-DAFF-7843-9527-BBD335F23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627438"/>
            <a:ext cx="8077200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4538" indent="-687388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4538" indent="-687388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>
              <a:spcBef>
                <a:spcPts val="1000"/>
              </a:spcBef>
              <a:buSzPct val="99000"/>
              <a:buFont typeface="Lucida Grande" panose="020B0600040502020204" pitchFamily="34" charset="0"/>
              <a:buNone/>
            </a:pPr>
            <a:r>
              <a:rPr lang="en-US" altLang="en-US" sz="2400"/>
              <a:t>3.  </a:t>
            </a:r>
            <a:r>
              <a:rPr lang="en-US" altLang="en-US" sz="2400">
                <a:solidFill>
                  <a:srgbClr val="800000"/>
                </a:solidFill>
              </a:rPr>
              <a:t>Add an instance of class C an </a:t>
            </a:r>
            <a:r>
              <a:rPr lang="ja-JP" altLang="en-US" sz="2400">
                <a:solidFill>
                  <a:srgbClr val="800000"/>
                </a:solidFill>
              </a:rPr>
              <a:t>“</a:t>
            </a:r>
            <a:r>
              <a:rPr lang="en-US" altLang="ja-JP" sz="2400">
                <a:solidFill>
                  <a:srgbClr val="800000"/>
                </a:solidFill>
              </a:rPr>
              <a:t>action listener</a:t>
            </a:r>
            <a:r>
              <a:rPr lang="ja-JP" altLang="en-US" sz="2400">
                <a:solidFill>
                  <a:srgbClr val="800000"/>
                </a:solidFill>
              </a:rPr>
              <a:t>”</a:t>
            </a:r>
            <a:r>
              <a:rPr lang="en-US" altLang="ja-JP" sz="2400">
                <a:solidFill>
                  <a:srgbClr val="800000"/>
                </a:solidFill>
              </a:rPr>
              <a:t> for button</a:t>
            </a:r>
            <a:r>
              <a:rPr lang="en-US" altLang="ja-JP" sz="2400"/>
              <a:t>:</a:t>
            </a:r>
          </a:p>
          <a:p>
            <a:pPr lvl="1" algn="l" eaLnBrk="1" hangingPunct="1">
              <a:spcBef>
                <a:spcPct val="10000"/>
              </a:spcBef>
              <a:buFont typeface="Lucida Grande" panose="020B0600040502020204" pitchFamily="34" charset="0"/>
              <a:buNone/>
            </a:pPr>
            <a:r>
              <a:rPr lang="en-US" altLang="en-US" sz="2400">
                <a:solidFill>
                  <a:srgbClr val="FF0000"/>
                </a:solidFill>
              </a:rPr>
              <a:t>button.addActionListener(</a:t>
            </a:r>
            <a:r>
              <a:rPr lang="en-US" altLang="en-US" sz="2400" b="1">
                <a:solidFill>
                  <a:srgbClr val="FF0000"/>
                </a:solidFill>
              </a:rPr>
              <a:t>this</a:t>
            </a:r>
            <a:r>
              <a:rPr lang="en-US" altLang="en-US" sz="2400">
                <a:solidFill>
                  <a:srgbClr val="FF0000"/>
                </a:solidFill>
              </a:rPr>
              <a:t>);</a:t>
            </a:r>
          </a:p>
        </p:txBody>
      </p:sp>
      <p:sp>
        <p:nvSpPr>
          <p:cNvPr id="43014" name="TextBox 7">
            <a:extLst>
              <a:ext uri="{FF2B5EF4-FFF2-40B4-BE49-F238E27FC236}">
                <a16:creationId xmlns:a16="http://schemas.microsoft.com/office/drawing/2014/main" id="{40B61FFC-3BBA-D04B-A96B-6D93825591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8700" y="4711281"/>
            <a:ext cx="6159500" cy="908050"/>
          </a:xfrm>
          <a:prstGeom prst="rect">
            <a:avLst/>
          </a:prstGeom>
          <a:noFill/>
          <a:ln w="317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1pPr>
            <a:lvl2pPr marL="742950" indent="-28575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2pPr>
            <a:lvl3pPr marL="11430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3pPr>
            <a:lvl4pPr marL="16002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4pPr>
            <a:lvl5pPr marL="2057400" indent="-228600" eaLnBrk="0" hangingPunct="0"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Gill Sans" panose="020B0502020104020203" pitchFamily="34" charset="-79"/>
                <a:ea typeface="ＭＳ Ｐゴシック" panose="020B0600070205080204" pitchFamily="34" charset="-128"/>
                <a:sym typeface="Gill Sans" panose="020B0502020104020203" pitchFamily="34" charset="-79"/>
              </a:defRPr>
            </a:lvl9pPr>
          </a:lstStyle>
          <a:p>
            <a:pPr algn="l" eaLnBrk="1" hangingPunct="1"/>
            <a:r>
              <a:rPr lang="en-US" altLang="en-US" sz="2400">
                <a:solidFill>
                  <a:srgbClr val="008000"/>
                </a:solidFill>
                <a:latin typeface="Times New Roman" panose="02020603050405020304" pitchFamily="18" charset="0"/>
              </a:rPr>
              <a:t>Method Jbutton.addActionListener</a:t>
            </a:r>
          </a:p>
          <a:p>
            <a:pPr algn="l" eaLnBrk="1" hangingPunct="1">
              <a:spcBef>
                <a:spcPts val="600"/>
              </a:spcBef>
            </a:pPr>
            <a:r>
              <a:rPr lang="en-US" altLang="en-US" sz="2400">
                <a:solidFill>
                  <a:srgbClr val="800000"/>
                </a:solidFill>
                <a:latin typeface="Times New Roman" panose="02020603050405020304" pitchFamily="18" charset="0"/>
              </a:rPr>
              <a:t>public void addActionListener(ActionListener l)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D8F8DA-AA10-8945-B3A5-330B35BEADFD}"/>
              </a:ext>
            </a:extLst>
          </p:cNvPr>
          <p:cNvSpPr txBox="1"/>
          <p:nvPr/>
        </p:nvSpPr>
        <p:spPr>
          <a:xfrm>
            <a:off x="685800" y="5851385"/>
            <a:ext cx="2319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ButtonDemo1old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Gill Sans" charset="0"/>
            <a:cs typeface="Gill Sans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Gill Sans" charset="0"/>
            <a:cs typeface="Gill Sans" charset="0"/>
            <a:sym typeface="Gill Sans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CB58"/>
      </a:accent1>
      <a:accent2>
        <a:srgbClr val="333399"/>
      </a:accent2>
      <a:accent3>
        <a:srgbClr val="FFFFFF"/>
      </a:accent3>
      <a:accent4>
        <a:srgbClr val="000000"/>
      </a:accent4>
      <a:accent5>
        <a:srgbClr val="FFE2B4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Gill Sans" charset="0"/>
            <a:cs typeface="Gill Sans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Gill Sans" charset="0"/>
            <a:cs typeface="Gill Sans" charset="0"/>
            <a:sym typeface="Gill Sans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12972</TotalTime>
  <Pages>0</Pages>
  <Words>2640</Words>
  <Characters>0</Characters>
  <Application>Microsoft Macintosh PowerPoint</Application>
  <PresentationFormat>On-screen Show (4:3)</PresentationFormat>
  <Lines>0</Lines>
  <Paragraphs>488</Paragraphs>
  <Slides>28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ＭＳ Ｐゴシック</vt:lpstr>
      <vt:lpstr>Arial</vt:lpstr>
      <vt:lpstr>Gill Sans</vt:lpstr>
      <vt:lpstr>Lucida Grande</vt:lpstr>
      <vt:lpstr>Times</vt:lpstr>
      <vt:lpstr>Times New Roman</vt:lpstr>
      <vt:lpstr>Title &amp; Subtitle</vt:lpstr>
      <vt:lpstr>Title &amp; Bullets</vt:lpstr>
      <vt:lpstr>CS2110.  GUIS: Listening to Events</vt:lpstr>
      <vt:lpstr>PowerPoint Presentation</vt:lpstr>
      <vt:lpstr>Have program terminate when stop button clicked</vt:lpstr>
      <vt:lpstr>Listening to events: mouse click, mouse movement into or out of a window, a keystroke, etc. </vt:lpstr>
      <vt:lpstr>Listening to events: mouse click, mouse movement into or out of a window, a keystroke, etc. </vt:lpstr>
      <vt:lpstr>What is a JButton? Instance: associated with a “button” on the GUI, which can be clicked to do something</vt:lpstr>
      <vt:lpstr>Listening to a JButton</vt:lpstr>
      <vt:lpstr>Listening to a JButton</vt:lpstr>
      <vt:lpstr>Listening to a JButton</vt:lpstr>
      <vt:lpstr>Listening to a JButton</vt:lpstr>
      <vt:lpstr>Anonymous functions</vt:lpstr>
      <vt:lpstr>Listening to a Button</vt:lpstr>
      <vt:lpstr>Listening to a Button</vt:lpstr>
      <vt:lpstr>A JPanel that is painted</vt:lpstr>
      <vt:lpstr>How painting works</vt:lpstr>
      <vt:lpstr>Class Square</vt:lpstr>
      <vt:lpstr>Class Graphics</vt:lpstr>
      <vt:lpstr>Class Square</vt:lpstr>
      <vt:lpstr>PowerPoint Presentation</vt:lpstr>
      <vt:lpstr>PowerPoint Presentation</vt:lpstr>
      <vt:lpstr>Javax.swing.event.MouseInputAdapter                                   implements MouseListener</vt:lpstr>
      <vt:lpstr>A class that listens to a mouseclick in a Square </vt:lpstr>
      <vt:lpstr>PowerPoint Presentation</vt:lpstr>
      <vt:lpstr>Listening to the keyboard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GUIS —Graphical User Interfaces</dc:title>
  <dc:subject/>
  <dc:creator/>
  <cp:keywords/>
  <dc:description/>
  <cp:lastModifiedBy>David Joseph Gries</cp:lastModifiedBy>
  <cp:revision>386</cp:revision>
  <cp:lastPrinted>2019-03-18T17:23:19Z</cp:lastPrinted>
  <dcterms:created xsi:type="dcterms:W3CDTF">2009-12-04T18:54:21Z</dcterms:created>
  <dcterms:modified xsi:type="dcterms:W3CDTF">2019-03-19T15:39:15Z</dcterms:modified>
</cp:coreProperties>
</file>