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51"/>
  </p:notesMasterIdLst>
  <p:handoutMasterIdLst>
    <p:handoutMasterId r:id="rId52"/>
  </p:handoutMasterIdLst>
  <p:sldIdLst>
    <p:sldId id="256" r:id="rId2"/>
    <p:sldId id="472" r:id="rId3"/>
    <p:sldId id="463" r:id="rId4"/>
    <p:sldId id="344" r:id="rId5"/>
    <p:sldId id="454" r:id="rId6"/>
    <p:sldId id="455" r:id="rId7"/>
    <p:sldId id="345" r:id="rId8"/>
    <p:sldId id="464" r:id="rId9"/>
    <p:sldId id="439" r:id="rId10"/>
    <p:sldId id="465" r:id="rId11"/>
    <p:sldId id="441" r:id="rId12"/>
    <p:sldId id="442" r:id="rId13"/>
    <p:sldId id="466" r:id="rId14"/>
    <p:sldId id="424" r:id="rId15"/>
    <p:sldId id="421" r:id="rId16"/>
    <p:sldId id="422" r:id="rId17"/>
    <p:sldId id="462" r:id="rId18"/>
    <p:sldId id="423" r:id="rId19"/>
    <p:sldId id="452" r:id="rId20"/>
    <p:sldId id="425" r:id="rId21"/>
    <p:sldId id="447" r:id="rId22"/>
    <p:sldId id="471" r:id="rId23"/>
    <p:sldId id="468" r:id="rId24"/>
    <p:sldId id="426" r:id="rId25"/>
    <p:sldId id="456" r:id="rId26"/>
    <p:sldId id="427" r:id="rId27"/>
    <p:sldId id="457" r:id="rId28"/>
    <p:sldId id="458" r:id="rId29"/>
    <p:sldId id="449" r:id="rId30"/>
    <p:sldId id="469" r:id="rId31"/>
    <p:sldId id="374" r:id="rId32"/>
    <p:sldId id="375" r:id="rId33"/>
    <p:sldId id="428" r:id="rId34"/>
    <p:sldId id="429" r:id="rId35"/>
    <p:sldId id="470" r:id="rId36"/>
    <p:sldId id="377" r:id="rId37"/>
    <p:sldId id="378" r:id="rId38"/>
    <p:sldId id="451" r:id="rId39"/>
    <p:sldId id="414" r:id="rId40"/>
    <p:sldId id="431" r:id="rId41"/>
    <p:sldId id="430" r:id="rId42"/>
    <p:sldId id="453" r:id="rId43"/>
    <p:sldId id="446" r:id="rId44"/>
    <p:sldId id="467" r:id="rId45"/>
    <p:sldId id="433" r:id="rId46"/>
    <p:sldId id="460" r:id="rId47"/>
    <p:sldId id="459" r:id="rId48"/>
    <p:sldId id="461" r:id="rId49"/>
    <p:sldId id="473" r:id="rId5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52">
          <p15:clr>
            <a:srgbClr val="A4A3A4"/>
          </p15:clr>
        </p15:guide>
        <p15:guide id="2" pos="13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75"/>
    <p:restoredTop sz="87923" autoAdjust="0"/>
  </p:normalViewPr>
  <p:slideViewPr>
    <p:cSldViewPr>
      <p:cViewPr>
        <p:scale>
          <a:sx n="110" d="100"/>
          <a:sy n="110" d="100"/>
        </p:scale>
        <p:origin x="2024" y="720"/>
      </p:cViewPr>
      <p:guideLst>
        <p:guide orient="horz" pos="3552"/>
        <p:guide pos="13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 dirty="0">
              <a:latin typeface="Tw Cen MT Regular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F2D9135-2111-4F55-9086-7BA8D930CBD0}" type="datetimeFigureOut">
              <a:rPr lang="en-US">
                <a:latin typeface="Tw Cen MT Regular"/>
              </a:rPr>
              <a:pPr>
                <a:defRPr/>
              </a:pPr>
              <a:t>3/12/19</a:t>
            </a:fld>
            <a:endParaRPr lang="en-US" dirty="0">
              <a:latin typeface="Tw Cen MT Regula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 dirty="0">
              <a:latin typeface="Tw Cen MT Regular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95F9F88B-20E3-4DCF-9B9D-0BA167D084AF}" type="slidenum">
              <a:rPr lang="en-US">
                <a:latin typeface="Tw Cen MT Regular"/>
              </a:rPr>
              <a:pPr>
                <a:defRPr/>
              </a:pPr>
              <a:t>‹#›</a:t>
            </a:fld>
            <a:endParaRPr lang="en-US" dirty="0">
              <a:latin typeface="Tw Cen M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04729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b="0" i="0">
                <a:latin typeface="Tw Cen MT Regular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b="0" i="0">
                <a:latin typeface="Tw Cen MT Regular"/>
              </a:defRPr>
            </a:lvl1pPr>
          </a:lstStyle>
          <a:p>
            <a:pPr>
              <a:defRPr/>
            </a:pPr>
            <a:fld id="{98B8D577-9FD3-48D6-B978-5231E26B6A5E}" type="datetimeFigureOut">
              <a:rPr lang="en-US" smtClean="0"/>
              <a:pPr>
                <a:defRPr/>
              </a:pPr>
              <a:t>3/12/19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b="0" i="0">
                <a:latin typeface="Tw Cen MT Regular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b="0" i="0">
                <a:latin typeface="Tw Cen MT Regular"/>
              </a:defRPr>
            </a:lvl1pPr>
          </a:lstStyle>
          <a:p>
            <a:pPr>
              <a:defRPr/>
            </a:pPr>
            <a:fld id="{C95AFA65-F997-42B6-9C12-7D4FF87D1D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82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docs.oracle.com</a:t>
            </a:r>
            <a:r>
              <a:rPr lang="en-US" dirty="0"/>
              <a:t>/</a:t>
            </a:r>
            <a:r>
              <a:rPr lang="en-US" dirty="0" err="1"/>
              <a:t>javase</a:t>
            </a:r>
            <a:r>
              <a:rPr lang="en-US" dirty="0"/>
              <a:t>/8/docs/</a:t>
            </a:r>
            <a:r>
              <a:rPr lang="en-US" dirty="0" err="1"/>
              <a:t>api</a:t>
            </a:r>
            <a:r>
              <a:rPr lang="en-US" dirty="0"/>
              <a:t>/java/</a:t>
            </a:r>
            <a:r>
              <a:rPr lang="en-US" dirty="0" err="1"/>
              <a:t>util</a:t>
            </a:r>
            <a:r>
              <a:rPr lang="en-US" dirty="0"/>
              <a:t>/</a:t>
            </a:r>
            <a:r>
              <a:rPr lang="en-US" dirty="0" err="1"/>
              <a:t>LinkedList.html</a:t>
            </a:r>
            <a:endParaRPr lang="en-US" dirty="0"/>
          </a:p>
          <a:p>
            <a:r>
              <a:rPr lang="en-US" dirty="0"/>
              <a:t>http://</a:t>
            </a:r>
            <a:r>
              <a:rPr lang="en-US" dirty="0" err="1"/>
              <a:t>hg.openjdk.java.net</a:t>
            </a:r>
            <a:r>
              <a:rPr lang="en-US" dirty="0"/>
              <a:t>/jdk8/jdk8/</a:t>
            </a:r>
            <a:r>
              <a:rPr lang="en-US" dirty="0" err="1"/>
              <a:t>jdk</a:t>
            </a:r>
            <a:r>
              <a:rPr lang="en-US" dirty="0"/>
              <a:t>/file/687fd7c7986d/</a:t>
            </a:r>
            <a:r>
              <a:rPr lang="en-US" dirty="0" err="1"/>
              <a:t>src</a:t>
            </a:r>
            <a:r>
              <a:rPr lang="en-US" dirty="0"/>
              <a:t>/share/classes/java/</a:t>
            </a:r>
            <a:r>
              <a:rPr lang="en-US" dirty="0" err="1"/>
              <a:t>util</a:t>
            </a:r>
            <a:r>
              <a:rPr lang="en-US" dirty="0"/>
              <a:t>/</a:t>
            </a:r>
            <a:r>
              <a:rPr lang="en-US" dirty="0" err="1"/>
              <a:t>LinkedList.java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5AFA65-F997-42B6-9C12-7D4FF87D1D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8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629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A5, you’ll see how to handle resizing the heap if it runs out of space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5AFA65-F997-42B6-9C12-7D4FF87D1D8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563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5AFA65-F997-42B6-9C12-7D4FF87D1D8A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3322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5AFA65-F997-42B6-9C12-7D4FF87D1D8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95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5AFA65-F997-42B6-9C12-7D4FF87D1D8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66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36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5AFA65-F997-42B6-9C12-7D4FF87D1D8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62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heap maintains</a:t>
            </a:r>
            <a:r>
              <a:rPr lang="en-US" baseline="0" dirty="0"/>
              <a:t> balanced tree, so bubble up takes (worst-case) logarithmic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60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heap maintains</a:t>
            </a:r>
            <a:r>
              <a:rPr lang="en-US" baseline="0" dirty="0"/>
              <a:t> balanced tree, so bubble up takes (worst-case) logarithmic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10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heap maintains</a:t>
            </a:r>
            <a:r>
              <a:rPr lang="en-US" baseline="0" dirty="0"/>
              <a:t> balanced tree, so bubble up takes (worst-case) logarithmic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35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heap maintains</a:t>
            </a:r>
            <a:r>
              <a:rPr lang="en-US" baseline="0" dirty="0"/>
              <a:t> balanced tree, so bubble up takes (worst-case) logarithmic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70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heap maintains</a:t>
            </a:r>
            <a:r>
              <a:rPr lang="en-US" baseline="0" dirty="0"/>
              <a:t> balanced tree, so bubble up takes (worst-case) logarithmic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26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6A8D91C-2D8E-426A-B1FC-9948B96C1B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80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68917-8B8E-42C2-BDE3-38D8129627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17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A0E6-1200-411F-93A6-8E70DA23B2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87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68C94-F10D-4FE3-9244-F21A09968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0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C3A305-BAF1-4E4C-98F8-3816292B6B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06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1681EA-561D-43A3-ABE9-0A51E29EF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4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E254BD5-3FE5-4C4E-AF0E-74EE63B2D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6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0A59F-0B18-423F-A6F2-5852E47C3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3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2273A41-0B89-41E7-BCFF-711FF0CB90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6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46D8E-231D-40EA-8A89-BEA9EE75B8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8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F5633D5-481F-4511-87D4-BA62B086C5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22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b="0" i="0">
                <a:solidFill>
                  <a:schemeClr val="tx2"/>
                </a:solidFill>
                <a:latin typeface="Tw Cen MT Regular"/>
              </a:defRPr>
            </a:lvl1pPr>
          </a:lstStyle>
          <a:p>
            <a:pPr>
              <a:defRPr/>
            </a:pPr>
            <a:r>
              <a:rPr lang="en-US" dirty="0"/>
              <a:t>10/20/2009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b="0" i="0">
                <a:solidFill>
                  <a:schemeClr val="tx2"/>
                </a:solidFill>
                <a:latin typeface="Tw Cen MT Regular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0" i="0">
                <a:solidFill>
                  <a:srgbClr val="FFFFFF"/>
                </a:solidFill>
                <a:latin typeface="Tw Cen MT Regular"/>
              </a:defRPr>
            </a:lvl1pPr>
          </a:lstStyle>
          <a:p>
            <a:pPr>
              <a:defRPr/>
            </a:pPr>
            <a:fld id="{5F1C7CDF-EC74-4153-8F18-FD2598589D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3" r:id="rId2"/>
    <p:sldLayoutId id="2147483738" r:id="rId3"/>
    <p:sldLayoutId id="2147483739" r:id="rId4"/>
    <p:sldLayoutId id="2147483740" r:id="rId5"/>
    <p:sldLayoutId id="2147483734" r:id="rId6"/>
    <p:sldLayoutId id="2147483741" r:id="rId7"/>
    <p:sldLayoutId id="2147483735" r:id="rId8"/>
    <p:sldLayoutId id="2147483742" r:id="rId9"/>
    <p:sldLayoutId id="2147483736" r:id="rId10"/>
    <p:sldLayoutId id="214748374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usic.library.cornell.edu/cornell-alma-mate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java/util/LinkedList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hg.openjdk.java.net/jdk8/jdk8/jdk/file/687fd7c7986d/src/share/classes/java/util/LinkedList.java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362200" y="5156520"/>
            <a:ext cx="6477000" cy="710879"/>
          </a:xfrm>
        </p:spPr>
        <p:txBody>
          <a:bodyPr/>
          <a:lstStyle/>
          <a:p>
            <a:pPr>
              <a:defRPr/>
            </a:pPr>
            <a:r>
              <a:rPr lang="en-US" dirty="0"/>
              <a:t>Priority Queues &amp; Heaps</a:t>
            </a:r>
          </a:p>
        </p:txBody>
      </p:sp>
      <p:sp>
        <p:nvSpPr>
          <p:cNvPr id="2049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Lecture 14</a:t>
            </a:r>
          </a:p>
          <a:p>
            <a:pPr>
              <a:defRPr/>
            </a:pPr>
            <a:r>
              <a:rPr lang="en-US" dirty="0"/>
              <a:t>CS2110 Spring 2019</a:t>
            </a:r>
          </a:p>
        </p:txBody>
      </p:sp>
      <p:sp>
        <p:nvSpPr>
          <p:cNvPr id="2" name="Rectangle 3"/>
          <p:cNvSpPr>
            <a:spLocks/>
          </p:cNvSpPr>
          <p:nvPr/>
        </p:nvSpPr>
        <p:spPr bwMode="auto">
          <a:xfrm>
            <a:off x="5272088" y="1536700"/>
            <a:ext cx="3581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3600" dirty="0">
              <a:solidFill>
                <a:srgbClr val="FF3300"/>
              </a:solidFill>
              <a:latin typeface="Tw Cen MT Regular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40DEA-000E-A143-A1BC-0F6462298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0504521-26C6-2544-9F72-0035CD122288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26901"/>
              </p:ext>
            </p:extLst>
          </p:nvPr>
        </p:nvGraphicFramePr>
        <p:xfrm>
          <a:off x="612648" y="2514600"/>
          <a:ext cx="81534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225">
                  <a:extLst>
                    <a:ext uri="{9D8B030D-6E8A-4147-A177-3AD203B41FA5}">
                      <a16:colId xmlns:a16="http://schemas.microsoft.com/office/drawing/2014/main" val="3368066390"/>
                    </a:ext>
                  </a:extLst>
                </a:gridCol>
                <a:gridCol w="6480175">
                  <a:extLst>
                    <a:ext uri="{9D8B030D-6E8A-4147-A177-3AD203B41FA5}">
                      <a16:colId xmlns:a16="http://schemas.microsoft.com/office/drawing/2014/main" val="6276212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Task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633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Practice for swim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135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Learn the Cornell </a:t>
                      </a:r>
                      <a:r>
                        <a:rPr lang="en-US" sz="2800" i="1" dirty="0">
                          <a:hlinkClick r:id="rId2"/>
                        </a:rPr>
                        <a:t>Alma Mater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634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Study for 2110 prelim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363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Find Eric Andre ticket for sale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20807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D5616-0DC1-D24D-B857-64CD776AF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8368C94-F10D-4FE3-9244-F21A0996878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52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 b="1" dirty="0" err="1">
                <a:solidFill>
                  <a:srgbClr val="800000"/>
                </a:solidFill>
                <a:latin typeface="Courier New" charset="0"/>
                <a:cs typeface="Courier New" charset="0"/>
                <a:sym typeface="Courier New" charset="0"/>
              </a:rPr>
              <a:t>java.util.PriorityQueue</a:t>
            </a:r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  <a:sym typeface="Courier New" charset="0"/>
              </a:rPr>
              <a:t>&lt;E&gt;</a:t>
            </a:r>
            <a:endParaRPr lang="en-US" sz="3200" b="1" dirty="0">
              <a:solidFill>
                <a:srgbClr val="800000"/>
              </a:solidFill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3BB5B91-4775-4DA1-B202-5B0298A31A98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296333" y="1676400"/>
            <a:ext cx="8542867" cy="393954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40639" bIns="0">
            <a:spAutoFit/>
          </a:bodyPr>
          <a:lstStyle/>
          <a:p>
            <a:pPr marL="39688">
              <a:spcBef>
                <a:spcPts val="45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class </a:t>
            </a:r>
            <a:r>
              <a:rPr lang="en-US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PriorityQueue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&lt;E&gt; {              </a:t>
            </a:r>
            <a:endParaRPr lang="en-US" b="1" dirty="0">
              <a:solidFill>
                <a:srgbClr val="FF0000"/>
              </a:solidFill>
              <a:latin typeface="Consolas"/>
              <a:cs typeface="Consolas"/>
              <a:sym typeface="Courier New" charset="0"/>
            </a:endParaRPr>
          </a:p>
          <a:p>
            <a:pPr marL="396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boolean </a:t>
            </a:r>
            <a:r>
              <a:rPr lang="en-US" b="1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add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(E e);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//insert e.   </a:t>
            </a:r>
            <a:endParaRPr lang="en-US" dirty="0">
              <a:solidFill>
                <a:srgbClr val="FF0000"/>
              </a:solidFill>
              <a:latin typeface="Consolas"/>
              <a:cs typeface="Consolas"/>
              <a:sym typeface="Courier New" charset="0"/>
            </a:endParaRPr>
          </a:p>
          <a:p>
            <a:pPr marL="396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E </a:t>
            </a:r>
            <a:r>
              <a:rPr lang="en-US" b="1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poll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();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</a:t>
            </a:r>
            <a:r>
              <a:rPr lang="en-US" dirty="0" err="1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remove&amp;return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min elem. </a:t>
            </a:r>
          </a:p>
          <a:p>
            <a:pPr marL="39688">
              <a:spcBef>
                <a:spcPts val="600"/>
              </a:spcBef>
            </a:pP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E </a:t>
            </a:r>
            <a:r>
              <a:rPr lang="en-US" b="1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peek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();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//return min elem.  </a:t>
            </a:r>
            <a:endParaRPr lang="en-US" dirty="0">
              <a:solidFill>
                <a:srgbClr val="FF0000"/>
              </a:solidFill>
              <a:latin typeface="Consolas"/>
              <a:cs typeface="Consolas"/>
              <a:sym typeface="Courier New" charset="0"/>
            </a:endParaRPr>
          </a:p>
          <a:p>
            <a:pPr marL="396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boolean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contains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(E e);</a:t>
            </a:r>
            <a:endParaRPr lang="en-US" dirty="0">
              <a:solidFill>
                <a:srgbClr val="FF0000"/>
              </a:solidFill>
              <a:latin typeface="Consolas"/>
              <a:cs typeface="Consolas"/>
              <a:sym typeface="Courier New" charset="0"/>
            </a:endParaRPr>
          </a:p>
          <a:p>
            <a:pPr marL="396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boolean </a:t>
            </a:r>
            <a:r>
              <a:rPr lang="en-US" b="1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remove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(E e);</a:t>
            </a:r>
          </a:p>
          <a:p>
            <a:pPr marL="396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size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();</a:t>
            </a:r>
          </a:p>
          <a:p>
            <a:pPr marL="396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...</a:t>
            </a:r>
          </a:p>
          <a:p>
            <a:pPr marL="396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}</a:t>
            </a:r>
            <a:endParaRPr lang="en-US" dirty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87733" y="35560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Tw Cen M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9231225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B1AD7C-87B5-4589-8A7D-EE929539B5E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5363" name="Rectangle 2"/>
          <p:cNvSpPr>
            <a:spLocks/>
          </p:cNvSpPr>
          <p:nvPr/>
        </p:nvSpPr>
        <p:spPr bwMode="auto">
          <a:xfrm>
            <a:off x="381000" y="1638299"/>
            <a:ext cx="8305799" cy="4453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7">
              <a:buClr>
                <a:srgbClr val="3333CC"/>
              </a:buClr>
              <a:buSzPct val="100000"/>
            </a:pPr>
            <a:r>
              <a:rPr lang="en-US" dirty="0">
                <a:solidFill>
                  <a:srgbClr val="3333CC"/>
                </a:solidFill>
                <a:latin typeface="Tw Cen MT Regular"/>
                <a:cs typeface="Arial" charset="0"/>
              </a:rPr>
              <a:t>LinkedList</a:t>
            </a:r>
          </a:p>
          <a:p>
            <a:pPr marL="496887" lvl="1">
              <a:buClr>
                <a:srgbClr val="008000"/>
              </a:buClr>
              <a:buSzPct val="100000"/>
            </a:pPr>
            <a:r>
              <a:rPr lang="en-US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add()</a:t>
            </a:r>
            <a:r>
              <a:rPr lang="en-US" dirty="0">
                <a:solidFill>
                  <a:srgbClr val="008000"/>
                </a:solidFill>
                <a:latin typeface="Tw Cen MT Regular"/>
                <a:cs typeface="Arial" charset="0"/>
              </a:rPr>
              <a:t>    	put new element at front – O(1)</a:t>
            </a:r>
          </a:p>
          <a:p>
            <a:pPr marL="496887" lvl="1">
              <a:buClr>
                <a:srgbClr val="008000"/>
              </a:buClr>
              <a:buSzPct val="100000"/>
            </a:pP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" charset="0"/>
              </a:rPr>
              <a:t>poll()</a:t>
            </a:r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8000"/>
                </a:solidFill>
                <a:latin typeface="Tw Cen MT Regular"/>
                <a:cs typeface="Arial" charset="0"/>
              </a:rPr>
              <a:t>must search the list – O(n)</a:t>
            </a:r>
          </a:p>
          <a:p>
            <a:pPr marL="496887" lvl="1">
              <a:buClr>
                <a:srgbClr val="008000"/>
              </a:buClr>
              <a:buSzPct val="100000"/>
            </a:pP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peek()</a:t>
            </a:r>
            <a:r>
              <a:rPr lang="en-US" dirty="0">
                <a:solidFill>
                  <a:srgbClr val="008000"/>
                </a:solidFill>
                <a:latin typeface="Tw Cen MT Regular"/>
                <a:cs typeface="Arial" charset="0"/>
              </a:rPr>
              <a:t>  	must search the list – O(n)</a:t>
            </a:r>
          </a:p>
          <a:p>
            <a:pPr marL="39687">
              <a:buClr>
                <a:srgbClr val="3333CC"/>
              </a:buClr>
              <a:buSzPct val="100000"/>
            </a:pPr>
            <a:r>
              <a:rPr lang="en-US" dirty="0">
                <a:solidFill>
                  <a:srgbClr val="3333CC"/>
                </a:solidFill>
                <a:latin typeface="Tw Cen MT Regular"/>
                <a:cs typeface="Arial" charset="0"/>
              </a:rPr>
              <a:t>LinkedList that is always sorted</a:t>
            </a:r>
          </a:p>
          <a:p>
            <a:pPr marL="496887" lvl="1">
              <a:buClr>
                <a:srgbClr val="008000"/>
              </a:buClr>
              <a:buSzPct val="100000"/>
            </a:pPr>
            <a:r>
              <a:rPr lang="en-US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add()</a:t>
            </a:r>
            <a:r>
              <a:rPr lang="en-US" dirty="0">
                <a:solidFill>
                  <a:srgbClr val="008000"/>
                </a:solidFill>
                <a:latin typeface="Tw Cen MT Regular"/>
                <a:cs typeface="Arial" charset="0"/>
              </a:rPr>
              <a:t>   	must search the list – O(n)</a:t>
            </a:r>
          </a:p>
          <a:p>
            <a:pPr marL="496887" lvl="1">
              <a:buClr>
                <a:srgbClr val="008000"/>
              </a:buClr>
              <a:buSzPct val="100000"/>
            </a:pP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" charset="0"/>
              </a:rPr>
              <a:t>poll()</a:t>
            </a:r>
            <a:r>
              <a:rPr lang="en-US" dirty="0">
                <a:solidFill>
                  <a:srgbClr val="008000"/>
                </a:solidFill>
                <a:latin typeface="Tw Cen MT Regular"/>
                <a:cs typeface="Arial"/>
              </a:rPr>
              <a:t>  	</a:t>
            </a:r>
            <a:r>
              <a:rPr lang="en-US" dirty="0">
                <a:solidFill>
                  <a:srgbClr val="008000"/>
                </a:solidFill>
                <a:latin typeface="Tw Cen MT Regular"/>
                <a:cs typeface="Arial" charset="0"/>
              </a:rPr>
              <a:t>highest priority element at front – O(1)</a:t>
            </a:r>
          </a:p>
          <a:p>
            <a:pPr marL="496887" lvl="1">
              <a:buClr>
                <a:srgbClr val="008000"/>
              </a:buClr>
              <a:buSzPct val="100000"/>
            </a:pP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peek()</a:t>
            </a:r>
            <a:r>
              <a:rPr lang="en-US" dirty="0">
                <a:solidFill>
                  <a:srgbClr val="008000"/>
                </a:solidFill>
                <a:latin typeface="Tw Cen MT Regular"/>
                <a:cs typeface="Arial" charset="0"/>
              </a:rPr>
              <a:t>  	same – O(1)</a:t>
            </a:r>
          </a:p>
          <a:p>
            <a:pPr marL="39687">
              <a:buClr>
                <a:srgbClr val="3333CC"/>
              </a:buClr>
              <a:buSzPct val="100000"/>
            </a:pPr>
            <a:r>
              <a:rPr lang="en-US" dirty="0">
                <a:solidFill>
                  <a:srgbClr val="3333CC"/>
                </a:solidFill>
                <a:latin typeface="Tw Cen MT Regular"/>
                <a:cs typeface="Arial" charset="0"/>
              </a:rPr>
              <a:t>Balanced BST</a:t>
            </a:r>
          </a:p>
          <a:p>
            <a:pPr marL="496887" lvl="1">
              <a:buClr>
                <a:srgbClr val="008000"/>
              </a:buClr>
              <a:buSzPct val="100000"/>
            </a:pPr>
            <a:r>
              <a:rPr lang="en-US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add()</a:t>
            </a:r>
            <a:r>
              <a:rPr lang="en-US" dirty="0">
                <a:solidFill>
                  <a:srgbClr val="008000"/>
                </a:solidFill>
                <a:latin typeface="Tw Cen MT Regular"/>
                <a:cs typeface="Arial" charset="0"/>
              </a:rPr>
              <a:t>   	must search the tree &amp; rebalance – O(log n)</a:t>
            </a:r>
          </a:p>
          <a:p>
            <a:pPr marL="496887" lvl="1">
              <a:buClr>
                <a:srgbClr val="008000"/>
              </a:buClr>
              <a:buSzPct val="100000"/>
            </a:pP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" charset="0"/>
              </a:rPr>
              <a:t>poll()</a:t>
            </a:r>
            <a:r>
              <a:rPr lang="en-US" dirty="0">
                <a:solidFill>
                  <a:srgbClr val="008000"/>
                </a:solidFill>
                <a:latin typeface="Tw Cen MT Regular"/>
                <a:cs typeface="Arial"/>
              </a:rPr>
              <a:t>  	</a:t>
            </a:r>
            <a:r>
              <a:rPr lang="en-US" dirty="0">
                <a:solidFill>
                  <a:srgbClr val="008000"/>
                </a:solidFill>
                <a:latin typeface="Tw Cen MT Regular"/>
                <a:cs typeface="Arial" charset="0"/>
              </a:rPr>
              <a:t>same – O(log n)</a:t>
            </a:r>
          </a:p>
          <a:p>
            <a:pPr marL="496887" lvl="1">
              <a:buClr>
                <a:srgbClr val="008000"/>
              </a:buClr>
              <a:buSzPct val="100000"/>
            </a:pP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peek()</a:t>
            </a:r>
            <a:r>
              <a:rPr lang="en-US" dirty="0">
                <a:solidFill>
                  <a:srgbClr val="008000"/>
                </a:solidFill>
                <a:latin typeface="Tw Cen MT Regular"/>
                <a:cs typeface="Arial" charset="0"/>
              </a:rPr>
              <a:t>  	same – O(log n)</a:t>
            </a:r>
            <a:endParaRPr lang="en-US" dirty="0">
              <a:solidFill>
                <a:schemeClr val="tx1"/>
              </a:solidFill>
              <a:latin typeface="Tw Cen MT Regular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77817" y="6214244"/>
            <a:ext cx="2512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9875" indent="-230188" algn="ctr"/>
            <a:r>
              <a:rPr lang="en-US" dirty="0">
                <a:solidFill>
                  <a:srgbClr val="FF3300"/>
                </a:solidFill>
                <a:latin typeface="Tw Cen MT Regular"/>
                <a:cs typeface="Arial" charset="0"/>
              </a:rPr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6389701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9DC6301-2064-5F44-8639-08591B082F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52B152B-43E1-E34A-853E-8B2DADD28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626BA4-BEB6-E042-9044-A635CA09BD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BDD0A59F-0B18-423F-A6F2-5852E47C344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071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Heap..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8DBC06-2152-438A-BA9E-722CB599383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7411" name="Rectangle 2"/>
          <p:cNvSpPr>
            <a:spLocks/>
          </p:cNvSpPr>
          <p:nvPr/>
        </p:nvSpPr>
        <p:spPr bwMode="auto">
          <a:xfrm>
            <a:off x="804862" y="1638300"/>
            <a:ext cx="7638019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7">
              <a:spcBef>
                <a:spcPts val="900"/>
              </a:spcBef>
              <a:buClr>
                <a:srgbClr val="3333CC"/>
              </a:buClr>
              <a:buSzPct val="100000"/>
            </a:pPr>
            <a:r>
              <a:rPr lang="en-US" dirty="0">
                <a:latin typeface="Tw Cen MT Regular"/>
                <a:cs typeface="Arial" charset="0"/>
              </a:rPr>
              <a:t>Is a</a:t>
            </a:r>
            <a:r>
              <a:rPr lang="en-US" sz="2400" dirty="0">
                <a:latin typeface="Tw Cen MT Regular"/>
                <a:cs typeface="Arial" charset="0"/>
              </a:rPr>
              <a:t> binary tree satisfying 2 properties:</a:t>
            </a:r>
          </a:p>
          <a:p>
            <a:pPr marL="954087" lvl="1" indent="-457200">
              <a:spcBef>
                <a:spcPts val="900"/>
              </a:spcBef>
              <a:buClr>
                <a:srgbClr val="3333CC"/>
              </a:buClr>
              <a:buSzPct val="100000"/>
              <a:buFont typeface="+mj-lt"/>
              <a:buAutoNum type="arabicParenR"/>
            </a:pPr>
            <a:r>
              <a:rPr lang="en-US" sz="2400" b="1" dirty="0">
                <a:latin typeface="Tw Cen MT Regular"/>
                <a:cs typeface="Arial" charset="0"/>
              </a:rPr>
              <a:t>Completeness. </a:t>
            </a:r>
            <a:r>
              <a:rPr lang="en-US" sz="2400" dirty="0">
                <a:latin typeface="Tw Cen MT Regular"/>
                <a:cs typeface="Arial" charset="0"/>
              </a:rPr>
              <a:t>Every level of the tree (except last) is completely filled, and on last level nodes are as far left as possible.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A56501-F1C0-9749-9DFE-7CA7C6798FBB}"/>
              </a:ext>
            </a:extLst>
          </p:cNvPr>
          <p:cNvSpPr txBox="1"/>
          <p:nvPr/>
        </p:nvSpPr>
        <p:spPr>
          <a:xfrm>
            <a:off x="419100" y="6093767"/>
            <a:ext cx="8534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cs typeface="Arial" charset="0"/>
              </a:rPr>
              <a:t>Do not confuse with</a:t>
            </a:r>
            <a:r>
              <a:rPr lang="en-US" sz="2400" dirty="0">
                <a:solidFill>
                  <a:srgbClr val="3333CC"/>
                </a:solidFill>
                <a:cs typeface="Arial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cs typeface="Arial" charset="0"/>
              </a:rPr>
              <a:t>heap memory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cs typeface="Arial" charset="0"/>
              </a:rPr>
              <a:t>– different use of the word</a:t>
            </a:r>
            <a:r>
              <a:rPr lang="en-US" sz="2400" dirty="0">
                <a:solidFill>
                  <a:srgbClr val="3333CC"/>
                </a:solidFill>
                <a:cs typeface="Arial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cs typeface="Arial" charset="0"/>
              </a:rPr>
              <a:t>heap</a:t>
            </a:r>
            <a:r>
              <a:rPr lang="en-US" sz="2400" dirty="0">
                <a:solidFill>
                  <a:schemeClr val="tx2"/>
                </a:solidFill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8679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5715000" y="2376487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19459" name="Rectangle 2"/>
          <p:cNvSpPr>
            <a:spLocks/>
          </p:cNvSpPr>
          <p:nvPr/>
        </p:nvSpPr>
        <p:spPr bwMode="auto">
          <a:xfrm>
            <a:off x="7369175" y="3236912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22</a:t>
            </a:r>
          </a:p>
        </p:txBody>
      </p:sp>
      <p:sp>
        <p:nvSpPr>
          <p:cNvPr id="19460" name="Rectangle 3"/>
          <p:cNvSpPr>
            <a:spLocks/>
          </p:cNvSpPr>
          <p:nvPr/>
        </p:nvSpPr>
        <p:spPr bwMode="auto">
          <a:xfrm>
            <a:off x="4175125" y="3235325"/>
            <a:ext cx="4730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98813" y="4289424"/>
            <a:ext cx="558800" cy="444500"/>
            <a:chOff x="0" y="0"/>
            <a:chExt cx="352" cy="280"/>
          </a:xfrm>
          <a:solidFill>
            <a:srgbClr val="FFFFCC"/>
          </a:solidFill>
        </p:grpSpPr>
        <p:sp>
          <p:nvSpPr>
            <p:cNvPr id="13317" name="Rectangle 5"/>
            <p:cNvSpPr>
              <a:spLocks/>
            </p:cNvSpPr>
            <p:nvPr/>
          </p:nvSpPr>
          <p:spPr bwMode="auto">
            <a:xfrm>
              <a:off x="0" y="0"/>
              <a:ext cx="352" cy="2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35</a:t>
              </a:r>
            </a:p>
          </p:txBody>
        </p:sp>
      </p:grpSp>
      <p:sp>
        <p:nvSpPr>
          <p:cNvPr id="19462" name="Rectangle 7"/>
          <p:cNvSpPr>
            <a:spLocks/>
          </p:cNvSpPr>
          <p:nvPr/>
        </p:nvSpPr>
        <p:spPr bwMode="auto">
          <a:xfrm>
            <a:off x="6653213" y="4289425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19463" name="Rectangle 8"/>
          <p:cNvSpPr>
            <a:spLocks/>
          </p:cNvSpPr>
          <p:nvPr/>
        </p:nvSpPr>
        <p:spPr bwMode="auto">
          <a:xfrm>
            <a:off x="4967288" y="4289425"/>
            <a:ext cx="43180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19464" name="Rectangle 9"/>
          <p:cNvSpPr>
            <a:spLocks/>
          </p:cNvSpPr>
          <p:nvPr/>
        </p:nvSpPr>
        <p:spPr bwMode="auto">
          <a:xfrm>
            <a:off x="8075613" y="4289425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21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779713" y="5321299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23" name="Rectangle 1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20</a:t>
              </a:r>
            </a:p>
          </p:txBody>
        </p:sp>
      </p:grpSp>
      <p:sp>
        <p:nvSpPr>
          <p:cNvPr id="19466" name="Rectangle 13"/>
          <p:cNvSpPr>
            <a:spLocks/>
          </p:cNvSpPr>
          <p:nvPr/>
        </p:nvSpPr>
        <p:spPr bwMode="auto">
          <a:xfrm>
            <a:off x="4462463" y="5321300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9467" name="Rectangle 14"/>
          <p:cNvSpPr>
            <a:spLocks/>
          </p:cNvSpPr>
          <p:nvPr/>
        </p:nvSpPr>
        <p:spPr bwMode="auto">
          <a:xfrm>
            <a:off x="3616325" y="5321300"/>
            <a:ext cx="56515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19468" name="Rectangle 15"/>
          <p:cNvSpPr>
            <a:spLocks/>
          </p:cNvSpPr>
          <p:nvPr/>
        </p:nvSpPr>
        <p:spPr bwMode="auto">
          <a:xfrm>
            <a:off x="5289550" y="5321300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19469" name="Rectangle 16"/>
          <p:cNvSpPr>
            <a:spLocks/>
          </p:cNvSpPr>
          <p:nvPr/>
        </p:nvSpPr>
        <p:spPr bwMode="auto">
          <a:xfrm>
            <a:off x="6261100" y="5321300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19470" name="AutoShape 17"/>
          <p:cNvSpPr>
            <a:spLocks/>
          </p:cNvSpPr>
          <p:nvPr/>
        </p:nvSpPr>
        <p:spPr bwMode="auto">
          <a:xfrm flipH="1">
            <a:off x="4365625" y="2843212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9471" name="AutoShape 18"/>
          <p:cNvSpPr>
            <a:spLocks/>
          </p:cNvSpPr>
          <p:nvPr/>
        </p:nvSpPr>
        <p:spPr bwMode="auto">
          <a:xfrm>
            <a:off x="5926138" y="2843212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9472" name="AutoShape 19"/>
          <p:cNvSpPr>
            <a:spLocks/>
          </p:cNvSpPr>
          <p:nvPr/>
        </p:nvSpPr>
        <p:spPr bwMode="auto">
          <a:xfrm flipH="1">
            <a:off x="3476625" y="3702050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9473" name="AutoShape 20"/>
          <p:cNvSpPr>
            <a:spLocks/>
          </p:cNvSpPr>
          <p:nvPr/>
        </p:nvSpPr>
        <p:spPr bwMode="auto">
          <a:xfrm>
            <a:off x="4362450" y="3702050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9474" name="AutoShape 21"/>
          <p:cNvSpPr>
            <a:spLocks/>
          </p:cNvSpPr>
          <p:nvPr/>
        </p:nvSpPr>
        <p:spPr bwMode="auto">
          <a:xfrm flipH="1">
            <a:off x="6926263" y="3703637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9475" name="AutoShape 22"/>
          <p:cNvSpPr>
            <a:spLocks/>
          </p:cNvSpPr>
          <p:nvPr/>
        </p:nvSpPr>
        <p:spPr bwMode="auto">
          <a:xfrm>
            <a:off x="7637463" y="3703637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9476" name="AutoShape 23"/>
          <p:cNvSpPr>
            <a:spLocks/>
          </p:cNvSpPr>
          <p:nvPr/>
        </p:nvSpPr>
        <p:spPr bwMode="auto">
          <a:xfrm flipH="1">
            <a:off x="3059113" y="4756150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9477" name="AutoShape 24"/>
          <p:cNvSpPr>
            <a:spLocks/>
          </p:cNvSpPr>
          <p:nvPr/>
        </p:nvSpPr>
        <p:spPr bwMode="auto">
          <a:xfrm>
            <a:off x="3478213" y="4756150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9478" name="AutoShape 25"/>
          <p:cNvSpPr>
            <a:spLocks/>
          </p:cNvSpPr>
          <p:nvPr/>
        </p:nvSpPr>
        <p:spPr bwMode="auto">
          <a:xfrm flipH="1">
            <a:off x="4732338" y="4756150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9479" name="AutoShape 26"/>
          <p:cNvSpPr>
            <a:spLocks/>
          </p:cNvSpPr>
          <p:nvPr/>
        </p:nvSpPr>
        <p:spPr bwMode="auto">
          <a:xfrm>
            <a:off x="5146675" y="4756150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9480" name="AutoShape 27"/>
          <p:cNvSpPr>
            <a:spLocks/>
          </p:cNvSpPr>
          <p:nvPr/>
        </p:nvSpPr>
        <p:spPr bwMode="auto">
          <a:xfrm flipH="1">
            <a:off x="6532563" y="4756150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Completeness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9525CC-BB0B-4BB5-B795-B9943356073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5" name="Rectangle 28"/>
          <p:cNvSpPr>
            <a:spLocks/>
          </p:cNvSpPr>
          <p:nvPr/>
        </p:nvSpPr>
        <p:spPr bwMode="auto">
          <a:xfrm>
            <a:off x="533400" y="1828800"/>
            <a:ext cx="3684588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sz="2400" dirty="0">
                <a:solidFill>
                  <a:schemeClr val="tx1"/>
                </a:solidFill>
                <a:latin typeface="Tw Cen MT Regular"/>
                <a:cs typeface="Arial" charset="0"/>
              </a:rPr>
              <a:t>Every level (except last) completely filled.</a:t>
            </a:r>
          </a:p>
          <a:p>
            <a:pPr marL="39688">
              <a:spcBef>
                <a:spcPts val="1150"/>
              </a:spcBef>
            </a:pPr>
            <a:r>
              <a:rPr lang="en-US" sz="2400" dirty="0">
                <a:solidFill>
                  <a:schemeClr val="tx1"/>
                </a:solidFill>
                <a:latin typeface="Tw Cen MT Regular"/>
                <a:cs typeface="Arial" charset="0"/>
              </a:rPr>
              <a:t>Nodes on bottom level are as far left as possible. </a:t>
            </a:r>
          </a:p>
        </p:txBody>
      </p:sp>
    </p:spTree>
    <p:extLst>
      <p:ext uri="{BB962C8B-B14F-4D97-AF65-F5344CB8AC3E}">
        <p14:creationId xmlns:p14="http://schemas.microsoft.com/office/powerpoint/2010/main" val="18343375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2" name="Rectangle 29"/>
          <p:cNvSpPr>
            <a:spLocks/>
          </p:cNvSpPr>
          <p:nvPr/>
        </p:nvSpPr>
        <p:spPr bwMode="auto">
          <a:xfrm>
            <a:off x="5186619" y="5955268"/>
            <a:ext cx="18158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400" dirty="0">
                <a:solidFill>
                  <a:srgbClr val="FF0000"/>
                </a:solidFill>
                <a:latin typeface="Tw Cen MT Regular"/>
                <a:cs typeface="Arial" charset="0"/>
              </a:rPr>
              <a:t>missing  nodes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Completeness</a:t>
            </a:r>
            <a:endParaRPr 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9525CC-BB0B-4BB5-B795-B9943356073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5" name="AutoShape 23"/>
          <p:cNvSpPr>
            <a:spLocks/>
          </p:cNvSpPr>
          <p:nvPr/>
        </p:nvSpPr>
        <p:spPr bwMode="auto">
          <a:xfrm flipH="1" flipV="1">
            <a:off x="3810000" y="5726668"/>
            <a:ext cx="990600" cy="3810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39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Tw Cen MT Regular"/>
            </a:endParaRPr>
          </a:p>
        </p:txBody>
      </p:sp>
      <p:sp>
        <p:nvSpPr>
          <p:cNvPr id="36" name="AutoShape 23"/>
          <p:cNvSpPr>
            <a:spLocks/>
          </p:cNvSpPr>
          <p:nvPr/>
        </p:nvSpPr>
        <p:spPr bwMode="auto">
          <a:xfrm flipV="1">
            <a:off x="7239000" y="4572000"/>
            <a:ext cx="1066800" cy="14478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39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Tw Cen MT Regular"/>
            </a:endParaRPr>
          </a:p>
        </p:txBody>
      </p:sp>
      <p:sp>
        <p:nvSpPr>
          <p:cNvPr id="31" name="Rectangle 28"/>
          <p:cNvSpPr>
            <a:spLocks/>
          </p:cNvSpPr>
          <p:nvPr/>
        </p:nvSpPr>
        <p:spPr bwMode="auto">
          <a:xfrm>
            <a:off x="304800" y="1796296"/>
            <a:ext cx="390525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sz="2400" dirty="0">
                <a:solidFill>
                  <a:schemeClr val="tx1"/>
                </a:solidFill>
                <a:latin typeface="Tw Cen MT Regular"/>
                <a:cs typeface="Arial" charset="0"/>
              </a:rPr>
              <a:t>Not a heap because:</a:t>
            </a:r>
          </a:p>
          <a:p>
            <a:pPr marL="382588" indent="-342900">
              <a:spcBef>
                <a:spcPts val="1150"/>
              </a:spcBef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w Cen MT Regular"/>
                <a:cs typeface="Arial" charset="0"/>
              </a:rPr>
              <a:t>missing a node on level 2</a:t>
            </a:r>
          </a:p>
          <a:p>
            <a:pPr marL="382588" indent="-342900">
              <a:spcBef>
                <a:spcPts val="1150"/>
              </a:spcBef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w Cen MT Regular"/>
                <a:cs typeface="Arial" charset="0"/>
              </a:rPr>
              <a:t>bottom level nodes are not as far left as possible</a:t>
            </a:r>
          </a:p>
        </p:txBody>
      </p:sp>
      <p:sp>
        <p:nvSpPr>
          <p:cNvPr id="143" name="Rectangle 142"/>
          <p:cNvSpPr>
            <a:spLocks/>
          </p:cNvSpPr>
          <p:nvPr/>
        </p:nvSpPr>
        <p:spPr bwMode="auto">
          <a:xfrm>
            <a:off x="5715000" y="2376487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144" name="Rectangle 143"/>
          <p:cNvSpPr>
            <a:spLocks/>
          </p:cNvSpPr>
          <p:nvPr/>
        </p:nvSpPr>
        <p:spPr bwMode="auto">
          <a:xfrm>
            <a:off x="7369175" y="3236912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22</a:t>
            </a:r>
          </a:p>
        </p:txBody>
      </p:sp>
      <p:sp>
        <p:nvSpPr>
          <p:cNvPr id="145" name="Rectangle 144"/>
          <p:cNvSpPr>
            <a:spLocks/>
          </p:cNvSpPr>
          <p:nvPr/>
        </p:nvSpPr>
        <p:spPr bwMode="auto">
          <a:xfrm>
            <a:off x="4181474" y="3235325"/>
            <a:ext cx="46672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grpSp>
        <p:nvGrpSpPr>
          <p:cNvPr id="146" name="Group 145"/>
          <p:cNvGrpSpPr>
            <a:grpSpLocks/>
          </p:cNvGrpSpPr>
          <p:nvPr/>
        </p:nvGrpSpPr>
        <p:grpSpPr bwMode="auto">
          <a:xfrm>
            <a:off x="3198813" y="4289424"/>
            <a:ext cx="558800" cy="444500"/>
            <a:chOff x="0" y="0"/>
            <a:chExt cx="352" cy="280"/>
          </a:xfrm>
          <a:solidFill>
            <a:srgbClr val="FFFFCC"/>
          </a:solidFill>
        </p:grpSpPr>
        <p:sp>
          <p:nvSpPr>
            <p:cNvPr id="147" name="Rectangle 146"/>
            <p:cNvSpPr>
              <a:spLocks/>
            </p:cNvSpPr>
            <p:nvPr/>
          </p:nvSpPr>
          <p:spPr bwMode="auto">
            <a:xfrm>
              <a:off x="0" y="0"/>
              <a:ext cx="352" cy="2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Rectangle 14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35</a:t>
              </a:r>
            </a:p>
          </p:txBody>
        </p:sp>
      </p:grpSp>
      <p:sp>
        <p:nvSpPr>
          <p:cNvPr id="149" name="Rectangle 148"/>
          <p:cNvSpPr>
            <a:spLocks/>
          </p:cNvSpPr>
          <p:nvPr/>
        </p:nvSpPr>
        <p:spPr bwMode="auto">
          <a:xfrm>
            <a:off x="6653213" y="4289425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150" name="Rectangle 149"/>
          <p:cNvSpPr>
            <a:spLocks/>
          </p:cNvSpPr>
          <p:nvPr/>
        </p:nvSpPr>
        <p:spPr bwMode="auto">
          <a:xfrm>
            <a:off x="4935538" y="4289425"/>
            <a:ext cx="49530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grpSp>
        <p:nvGrpSpPr>
          <p:cNvPr id="152" name="Group 151"/>
          <p:cNvGrpSpPr>
            <a:grpSpLocks/>
          </p:cNvGrpSpPr>
          <p:nvPr/>
        </p:nvGrpSpPr>
        <p:grpSpPr bwMode="auto">
          <a:xfrm>
            <a:off x="2779713" y="5321299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53" name="Rectangle 15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Rectangle 15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20</a:t>
              </a:r>
            </a:p>
          </p:txBody>
        </p:sp>
      </p:grpSp>
      <p:sp>
        <p:nvSpPr>
          <p:cNvPr id="155" name="Rectangle 154"/>
          <p:cNvSpPr>
            <a:spLocks/>
          </p:cNvSpPr>
          <p:nvPr/>
        </p:nvSpPr>
        <p:spPr bwMode="auto">
          <a:xfrm>
            <a:off x="4462463" y="5321300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57" name="Rectangle 156"/>
          <p:cNvSpPr>
            <a:spLocks/>
          </p:cNvSpPr>
          <p:nvPr/>
        </p:nvSpPr>
        <p:spPr bwMode="auto">
          <a:xfrm>
            <a:off x="5289550" y="5321300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158" name="Rectangle 157"/>
          <p:cNvSpPr>
            <a:spLocks/>
          </p:cNvSpPr>
          <p:nvPr/>
        </p:nvSpPr>
        <p:spPr bwMode="auto">
          <a:xfrm>
            <a:off x="6261100" y="5321300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159" name="AutoShape 17"/>
          <p:cNvSpPr>
            <a:spLocks/>
          </p:cNvSpPr>
          <p:nvPr/>
        </p:nvSpPr>
        <p:spPr bwMode="auto">
          <a:xfrm flipH="1">
            <a:off x="4365625" y="2843212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60" name="AutoShape 18"/>
          <p:cNvSpPr>
            <a:spLocks/>
          </p:cNvSpPr>
          <p:nvPr/>
        </p:nvSpPr>
        <p:spPr bwMode="auto">
          <a:xfrm>
            <a:off x="5926138" y="2843212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61" name="AutoShape 19"/>
          <p:cNvSpPr>
            <a:spLocks/>
          </p:cNvSpPr>
          <p:nvPr/>
        </p:nvSpPr>
        <p:spPr bwMode="auto">
          <a:xfrm flipH="1">
            <a:off x="3476625" y="3702050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62" name="AutoShape 20"/>
          <p:cNvSpPr>
            <a:spLocks/>
          </p:cNvSpPr>
          <p:nvPr/>
        </p:nvSpPr>
        <p:spPr bwMode="auto">
          <a:xfrm>
            <a:off x="4362450" y="3702050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63" name="AutoShape 21"/>
          <p:cNvSpPr>
            <a:spLocks/>
          </p:cNvSpPr>
          <p:nvPr/>
        </p:nvSpPr>
        <p:spPr bwMode="auto">
          <a:xfrm flipH="1">
            <a:off x="6926263" y="3703637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65" name="AutoShape 23"/>
          <p:cNvSpPr>
            <a:spLocks/>
          </p:cNvSpPr>
          <p:nvPr/>
        </p:nvSpPr>
        <p:spPr bwMode="auto">
          <a:xfrm flipH="1">
            <a:off x="3059113" y="4756150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67" name="AutoShape 25"/>
          <p:cNvSpPr>
            <a:spLocks/>
          </p:cNvSpPr>
          <p:nvPr/>
        </p:nvSpPr>
        <p:spPr bwMode="auto">
          <a:xfrm flipH="1">
            <a:off x="4732338" y="4756150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68" name="AutoShape 26"/>
          <p:cNvSpPr>
            <a:spLocks/>
          </p:cNvSpPr>
          <p:nvPr/>
        </p:nvSpPr>
        <p:spPr bwMode="auto">
          <a:xfrm>
            <a:off x="5146675" y="4756150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69" name="AutoShape 27"/>
          <p:cNvSpPr>
            <a:spLocks/>
          </p:cNvSpPr>
          <p:nvPr/>
        </p:nvSpPr>
        <p:spPr bwMode="auto">
          <a:xfrm flipH="1">
            <a:off x="6532563" y="4756150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6EF1333-347B-8E4D-A49F-1B1B3DD262A1}"/>
              </a:ext>
            </a:extLst>
          </p:cNvPr>
          <p:cNvSpPr>
            <a:spLocks/>
          </p:cNvSpPr>
          <p:nvPr/>
        </p:nvSpPr>
        <p:spPr bwMode="auto">
          <a:xfrm>
            <a:off x="3508376" y="5321299"/>
            <a:ext cx="558800" cy="466725"/>
          </a:xfrm>
          <a:prstGeom prst="rect">
            <a:avLst/>
          </a:prstGeom>
          <a:noFill/>
          <a:ln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  <a:defRPr/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3832BAF-AEFF-A446-9153-79255DBEB871}"/>
              </a:ext>
            </a:extLst>
          </p:cNvPr>
          <p:cNvSpPr>
            <a:spLocks/>
          </p:cNvSpPr>
          <p:nvPr/>
        </p:nvSpPr>
        <p:spPr bwMode="auto">
          <a:xfrm>
            <a:off x="8031163" y="4289424"/>
            <a:ext cx="558800" cy="466725"/>
          </a:xfrm>
          <a:prstGeom prst="rect">
            <a:avLst/>
          </a:prstGeom>
          <a:noFill/>
          <a:ln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  <a:defRPr/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41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2" grpId="0"/>
      <p:bldP spid="35" grpId="0" animBg="1"/>
      <p:bldP spid="36" grpId="0" animBg="1"/>
      <p:bldP spid="34" grpId="0" animBg="1"/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Heap..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8DBC06-2152-438A-BA9E-722CB599383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7411" name="Rectangle 2"/>
          <p:cNvSpPr>
            <a:spLocks/>
          </p:cNvSpPr>
          <p:nvPr/>
        </p:nvSpPr>
        <p:spPr bwMode="auto">
          <a:xfrm>
            <a:off x="804862" y="1638300"/>
            <a:ext cx="7638019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7">
              <a:spcBef>
                <a:spcPts val="900"/>
              </a:spcBef>
              <a:buClr>
                <a:srgbClr val="3333CC"/>
              </a:buClr>
              <a:buSzPct val="100000"/>
            </a:pPr>
            <a:r>
              <a:rPr lang="en-US" dirty="0">
                <a:latin typeface="Tw Cen MT Regular"/>
                <a:cs typeface="Arial" charset="0"/>
              </a:rPr>
              <a:t>Is a</a:t>
            </a:r>
            <a:r>
              <a:rPr lang="en-US" sz="2400" dirty="0">
                <a:latin typeface="Tw Cen MT Regular"/>
                <a:cs typeface="Arial" charset="0"/>
              </a:rPr>
              <a:t> binary tree satisfying 2 properties:</a:t>
            </a:r>
          </a:p>
          <a:p>
            <a:pPr marL="954087" lvl="1" indent="-457200">
              <a:spcBef>
                <a:spcPts val="900"/>
              </a:spcBef>
              <a:buClr>
                <a:srgbClr val="3333CC"/>
              </a:buClr>
              <a:buSzPct val="100000"/>
              <a:buFont typeface="+mj-lt"/>
              <a:buAutoNum type="arabicParenR"/>
            </a:pPr>
            <a:r>
              <a:rPr lang="en-US" sz="2400" b="1" dirty="0">
                <a:latin typeface="Tw Cen MT Regular"/>
                <a:cs typeface="Arial" charset="0"/>
              </a:rPr>
              <a:t>Completeness. </a:t>
            </a:r>
            <a:r>
              <a:rPr lang="en-US" sz="2400" dirty="0">
                <a:latin typeface="Tw Cen MT Regular"/>
                <a:cs typeface="Arial" charset="0"/>
              </a:rPr>
              <a:t>Every level of the tree (except last) is completely filled, and on last level nodes are as far left as possible. </a:t>
            </a:r>
          </a:p>
          <a:p>
            <a:pPr marL="954087" lvl="1" indent="-457200">
              <a:spcBef>
                <a:spcPts val="900"/>
              </a:spcBef>
              <a:buClr>
                <a:srgbClr val="3333CC"/>
              </a:buClr>
              <a:buSzPct val="100000"/>
              <a:buFont typeface="+mj-lt"/>
              <a:buAutoNum type="arabicParenR"/>
            </a:pPr>
            <a:r>
              <a:rPr lang="en-US" sz="2400" b="1" dirty="0">
                <a:latin typeface="Tw Cen MT Regular"/>
                <a:cs typeface="Arial" charset="0"/>
              </a:rPr>
              <a:t>Heap-order. </a:t>
            </a:r>
          </a:p>
          <a:p>
            <a:pPr marL="496887" lvl="1">
              <a:spcBef>
                <a:spcPts val="900"/>
              </a:spcBef>
              <a:buClr>
                <a:srgbClr val="3333CC"/>
              </a:buClr>
              <a:buSzPct val="100000"/>
            </a:pPr>
            <a:r>
              <a:rPr lang="en-US" dirty="0">
                <a:latin typeface="Tw Cen MT Regular"/>
                <a:cs typeface="Arial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Tw Cen MT Regular"/>
                <a:cs typeface="Arial" charset="0"/>
              </a:rPr>
              <a:t>Max-Heap: </a:t>
            </a:r>
            <a:r>
              <a:rPr lang="en-US" dirty="0">
                <a:latin typeface="Tw Cen MT Regular"/>
                <a:cs typeface="Arial" charset="0"/>
              </a:rPr>
              <a:t>e</a:t>
            </a:r>
            <a:r>
              <a:rPr lang="en-US" sz="2400" dirty="0">
                <a:latin typeface="Tw Cen MT Regular"/>
                <a:cs typeface="Arial" charset="0"/>
              </a:rPr>
              <a:t>very element in tree is &lt;= its parent</a:t>
            </a:r>
            <a:endParaRPr lang="en-US" dirty="0">
              <a:latin typeface="Tw Cen MT Regular"/>
              <a:cs typeface="Arial" charset="0"/>
            </a:endParaRPr>
          </a:p>
          <a:p>
            <a:pPr marL="496887" lvl="1">
              <a:spcBef>
                <a:spcPts val="900"/>
              </a:spcBef>
              <a:buClr>
                <a:srgbClr val="3333CC"/>
              </a:buClr>
              <a:buSzPct val="100000"/>
            </a:pPr>
            <a:r>
              <a:rPr lang="en-US" dirty="0">
                <a:latin typeface="Tw Cen MT Regular"/>
                <a:cs typeface="Arial" charset="0"/>
              </a:rPr>
              <a:t>	</a:t>
            </a:r>
            <a:r>
              <a:rPr lang="en-US" dirty="0">
                <a:solidFill>
                  <a:srgbClr val="7030A0"/>
                </a:solidFill>
                <a:latin typeface="Tw Cen MT Regular"/>
                <a:cs typeface="Arial" charset="0"/>
              </a:rPr>
              <a:t>Min-Heap: </a:t>
            </a:r>
            <a:r>
              <a:rPr lang="en-US" dirty="0">
                <a:latin typeface="Tw Cen MT Regular"/>
                <a:cs typeface="Arial" charset="0"/>
              </a:rPr>
              <a:t>every element in tree is &gt;= its parent</a:t>
            </a:r>
          </a:p>
          <a:p>
            <a:pPr marL="496887" lvl="1">
              <a:spcBef>
                <a:spcPts val="900"/>
              </a:spcBef>
              <a:buClr>
                <a:srgbClr val="3333CC"/>
              </a:buClr>
              <a:buSzPct val="100000"/>
            </a:pPr>
            <a:r>
              <a:rPr lang="en-US" dirty="0">
                <a:latin typeface="Tw Cen MT Regular"/>
                <a:cs typeface="Arial" charset="0"/>
              </a:rPr>
              <a:t>	</a:t>
            </a:r>
            <a:endParaRPr lang="en-US" sz="2400" dirty="0">
              <a:latin typeface="Tw Cen MT Regular"/>
              <a:cs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CCE956-1D89-7D4F-B6D8-7F260830AED0}"/>
              </a:ext>
            </a:extLst>
          </p:cNvPr>
          <p:cNvSpPr/>
          <p:nvPr/>
        </p:nvSpPr>
        <p:spPr>
          <a:xfrm rot="20703330">
            <a:off x="5409270" y="3233238"/>
            <a:ext cx="18165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Tw Cen MT Regular"/>
                <a:cs typeface="Arial" charset="0"/>
              </a:rPr>
              <a:t>“max on top”</a:t>
            </a:r>
            <a:endParaRPr lang="en-US" dirty="0">
              <a:solidFill>
                <a:srgbClr val="0070C0"/>
              </a:solidFill>
              <a:latin typeface="Tw Cen MT Regular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ED12BE-4CF3-6247-9577-A9869FEC3A02}"/>
              </a:ext>
            </a:extLst>
          </p:cNvPr>
          <p:cNvSpPr/>
          <p:nvPr/>
        </p:nvSpPr>
        <p:spPr>
          <a:xfrm rot="20703330">
            <a:off x="5352941" y="4727678"/>
            <a:ext cx="16946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Tw Cen MT Regular"/>
                <a:cs typeface="Arial" charset="0"/>
              </a:rPr>
              <a:t>“min on top”</a:t>
            </a:r>
            <a:endParaRPr lang="en-US" dirty="0">
              <a:solidFill>
                <a:srgbClr val="7030A0"/>
              </a:solidFill>
              <a:latin typeface="Tw Cen M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46028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1" name="Rectangle 28"/>
          <p:cNvSpPr>
            <a:spLocks/>
          </p:cNvSpPr>
          <p:nvPr/>
        </p:nvSpPr>
        <p:spPr bwMode="auto">
          <a:xfrm>
            <a:off x="529125" y="1981200"/>
            <a:ext cx="37798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sz="2400" dirty="0">
                <a:solidFill>
                  <a:schemeClr val="tx2"/>
                </a:solidFill>
                <a:latin typeface="Tw Cen MT Regular"/>
                <a:cs typeface="Arial" charset="0"/>
              </a:rPr>
              <a:t>Every element is &lt;= its parent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94F52D2-928A-9341-ACCB-4A7424FFA7B6}"/>
              </a:ext>
            </a:extLst>
          </p:cNvPr>
          <p:cNvGrpSpPr/>
          <p:nvPr/>
        </p:nvGrpSpPr>
        <p:grpSpPr>
          <a:xfrm>
            <a:off x="5392910" y="4614613"/>
            <a:ext cx="3612017" cy="2076938"/>
            <a:chOff x="5392910" y="4614613"/>
            <a:chExt cx="3612017" cy="2076938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5D0406E9-79D3-3D48-9899-FC7EA72B3074}"/>
                </a:ext>
              </a:extLst>
            </p:cNvPr>
            <p:cNvSpPr/>
            <p:nvPr/>
          </p:nvSpPr>
          <p:spPr>
            <a:xfrm rot="20165925">
              <a:off x="5778009" y="4614613"/>
              <a:ext cx="3226918" cy="92350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82" name="Rectangle 29"/>
            <p:cNvSpPr>
              <a:spLocks/>
            </p:cNvSpPr>
            <p:nvPr/>
          </p:nvSpPr>
          <p:spPr bwMode="auto">
            <a:xfrm>
              <a:off x="5392910" y="5952887"/>
              <a:ext cx="329224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1150"/>
                </a:spcBef>
              </a:pPr>
              <a:r>
                <a:rPr lang="en-US" sz="2400" dirty="0">
                  <a:solidFill>
                    <a:srgbClr val="008000"/>
                  </a:solidFill>
                  <a:latin typeface="Tw Cen MT Regular"/>
                  <a:cs typeface="Arial" charset="0"/>
                </a:rPr>
                <a:t>Note: Bigger elements</a:t>
              </a:r>
              <a:br>
                <a:rPr lang="en-US" sz="2400" dirty="0">
                  <a:solidFill>
                    <a:srgbClr val="008000"/>
                  </a:solidFill>
                  <a:latin typeface="Tw Cen MT Regular"/>
                  <a:cs typeface="Arial" charset="0"/>
                </a:rPr>
              </a:br>
              <a:r>
                <a:rPr lang="en-US" sz="2400" dirty="0">
                  <a:solidFill>
                    <a:srgbClr val="008000"/>
                  </a:solidFill>
                  <a:latin typeface="Tw Cen MT Regular"/>
                  <a:cs typeface="Arial" charset="0"/>
                </a:rPr>
                <a:t>can be deeper in the tree!</a:t>
              </a:r>
            </a:p>
          </p:txBody>
        </p:sp>
      </p:grp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>
          <a:xfrm>
            <a:off x="45720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F9525CC-BB0B-4BB5-B795-B9943356073A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800000"/>
                </a:solidFill>
              </a:rPr>
              <a:t>Heap-order (max-heap)</a:t>
            </a: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5715000" y="2376487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7369175" y="3236912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22</a:t>
            </a:r>
          </a:p>
        </p:txBody>
      </p:sp>
      <p:sp>
        <p:nvSpPr>
          <p:cNvPr id="38" name="Rectangle 37"/>
          <p:cNvSpPr>
            <a:spLocks/>
          </p:cNvSpPr>
          <p:nvPr/>
        </p:nvSpPr>
        <p:spPr bwMode="auto">
          <a:xfrm>
            <a:off x="4181474" y="3235325"/>
            <a:ext cx="46672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3198813" y="4289424"/>
            <a:ext cx="558800" cy="444500"/>
            <a:chOff x="0" y="0"/>
            <a:chExt cx="352" cy="280"/>
          </a:xfrm>
          <a:solidFill>
            <a:srgbClr val="FFFFCC"/>
          </a:solidFill>
        </p:grpSpPr>
        <p:sp>
          <p:nvSpPr>
            <p:cNvPr id="40" name="Rectangle 39"/>
            <p:cNvSpPr>
              <a:spLocks/>
            </p:cNvSpPr>
            <p:nvPr/>
          </p:nvSpPr>
          <p:spPr bwMode="auto">
            <a:xfrm>
              <a:off x="0" y="0"/>
              <a:ext cx="352" cy="2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Rectangle 4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35</a:t>
              </a:r>
            </a:p>
          </p:txBody>
        </p:sp>
      </p:grpSp>
      <p:sp>
        <p:nvSpPr>
          <p:cNvPr id="42" name="Rectangle 41"/>
          <p:cNvSpPr>
            <a:spLocks/>
          </p:cNvSpPr>
          <p:nvPr/>
        </p:nvSpPr>
        <p:spPr bwMode="auto">
          <a:xfrm>
            <a:off x="6653213" y="4289425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3" name="Rectangle 42"/>
          <p:cNvSpPr>
            <a:spLocks/>
          </p:cNvSpPr>
          <p:nvPr/>
        </p:nvSpPr>
        <p:spPr bwMode="auto">
          <a:xfrm>
            <a:off x="4860926" y="4289425"/>
            <a:ext cx="46990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44" name="Rectangle 43"/>
          <p:cNvSpPr>
            <a:spLocks/>
          </p:cNvSpPr>
          <p:nvPr/>
        </p:nvSpPr>
        <p:spPr bwMode="auto">
          <a:xfrm>
            <a:off x="8075613" y="4289425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2779713" y="5321299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6" name="Rectangle 4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Rectangle 4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20</a:t>
              </a:r>
            </a:p>
          </p:txBody>
        </p:sp>
      </p:grpSp>
      <p:sp>
        <p:nvSpPr>
          <p:cNvPr id="48" name="Rectangle 47"/>
          <p:cNvSpPr>
            <a:spLocks/>
          </p:cNvSpPr>
          <p:nvPr/>
        </p:nvSpPr>
        <p:spPr bwMode="auto">
          <a:xfrm>
            <a:off x="4462463" y="5321300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9" name="Rectangle 48"/>
          <p:cNvSpPr>
            <a:spLocks/>
          </p:cNvSpPr>
          <p:nvPr/>
        </p:nvSpPr>
        <p:spPr bwMode="auto">
          <a:xfrm>
            <a:off x="3616325" y="5321300"/>
            <a:ext cx="56515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50" name="Rectangle 49"/>
          <p:cNvSpPr>
            <a:spLocks/>
          </p:cNvSpPr>
          <p:nvPr/>
        </p:nvSpPr>
        <p:spPr bwMode="auto">
          <a:xfrm>
            <a:off x="5289550" y="5321300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1" name="Rectangle 50"/>
          <p:cNvSpPr>
            <a:spLocks/>
          </p:cNvSpPr>
          <p:nvPr/>
        </p:nvSpPr>
        <p:spPr bwMode="auto">
          <a:xfrm>
            <a:off x="6261100" y="5321300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18</a:t>
            </a:r>
          </a:p>
        </p:txBody>
      </p:sp>
      <p:sp>
        <p:nvSpPr>
          <p:cNvPr id="52" name="AutoShape 17"/>
          <p:cNvSpPr>
            <a:spLocks/>
          </p:cNvSpPr>
          <p:nvPr/>
        </p:nvSpPr>
        <p:spPr bwMode="auto">
          <a:xfrm flipH="1">
            <a:off x="4365625" y="2843212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3" name="AutoShape 18"/>
          <p:cNvSpPr>
            <a:spLocks/>
          </p:cNvSpPr>
          <p:nvPr/>
        </p:nvSpPr>
        <p:spPr bwMode="auto">
          <a:xfrm>
            <a:off x="5926138" y="2843212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4" name="AutoShape 19"/>
          <p:cNvSpPr>
            <a:spLocks/>
          </p:cNvSpPr>
          <p:nvPr/>
        </p:nvSpPr>
        <p:spPr bwMode="auto">
          <a:xfrm flipH="1">
            <a:off x="3476625" y="3702050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5" name="AutoShape 20"/>
          <p:cNvSpPr>
            <a:spLocks/>
          </p:cNvSpPr>
          <p:nvPr/>
        </p:nvSpPr>
        <p:spPr bwMode="auto">
          <a:xfrm>
            <a:off x="4362450" y="3702050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6" name="AutoShape 21"/>
          <p:cNvSpPr>
            <a:spLocks/>
          </p:cNvSpPr>
          <p:nvPr/>
        </p:nvSpPr>
        <p:spPr bwMode="auto">
          <a:xfrm flipH="1">
            <a:off x="6926263" y="3703637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7" name="AutoShape 22"/>
          <p:cNvSpPr>
            <a:spLocks/>
          </p:cNvSpPr>
          <p:nvPr/>
        </p:nvSpPr>
        <p:spPr bwMode="auto">
          <a:xfrm>
            <a:off x="7637463" y="3703637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8" name="AutoShape 23"/>
          <p:cNvSpPr>
            <a:spLocks/>
          </p:cNvSpPr>
          <p:nvPr/>
        </p:nvSpPr>
        <p:spPr bwMode="auto">
          <a:xfrm flipH="1">
            <a:off x="3059113" y="4756150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9" name="AutoShape 24"/>
          <p:cNvSpPr>
            <a:spLocks/>
          </p:cNvSpPr>
          <p:nvPr/>
        </p:nvSpPr>
        <p:spPr bwMode="auto">
          <a:xfrm>
            <a:off x="3478213" y="4756150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0" name="AutoShape 25"/>
          <p:cNvSpPr>
            <a:spLocks/>
          </p:cNvSpPr>
          <p:nvPr/>
        </p:nvSpPr>
        <p:spPr bwMode="auto">
          <a:xfrm flipH="1">
            <a:off x="4732338" y="4756150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1" name="AutoShape 26"/>
          <p:cNvSpPr>
            <a:spLocks/>
          </p:cNvSpPr>
          <p:nvPr/>
        </p:nvSpPr>
        <p:spPr bwMode="auto">
          <a:xfrm>
            <a:off x="5146675" y="4756150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2" name="AutoShape 27"/>
          <p:cNvSpPr>
            <a:spLocks/>
          </p:cNvSpPr>
          <p:nvPr/>
        </p:nvSpPr>
        <p:spPr bwMode="auto">
          <a:xfrm flipH="1">
            <a:off x="6532563" y="4756150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101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1120A-64A0-8A40-8172-8FEEC0CD58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E8DB9D-E596-2E41-BF52-B2B28A61A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Piazza Poll </a:t>
            </a:r>
            <a:r>
              <a:rPr lang="en-US" dirty="0"/>
              <a:t>#1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EDA42-3021-E94F-B97C-5FE867FA4C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DD0A59F-0B18-423F-A6F2-5852E47C344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95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825CC-98C2-0E44-A228-67850FC36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E5318-544C-C041-935D-342E35D3FE0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dirty="0">
                <a:solidFill>
                  <a:schemeClr val="accent2"/>
                </a:solidFill>
              </a:rPr>
              <a:t>Prelim tonight</a:t>
            </a:r>
          </a:p>
          <a:p>
            <a:pPr marL="0" indent="0" algn="ctr">
              <a:buNone/>
            </a:pPr>
            <a:r>
              <a:rPr lang="en-US" sz="5400" dirty="0"/>
              <a:t>Room assignments on website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B85C68-3D7D-ED4C-B9DB-5856E86DC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8368C94-F10D-4FE3-9244-F21A099687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43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Heap..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8DBC06-2152-438A-BA9E-722CB599383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7411" name="Rectangle 2"/>
          <p:cNvSpPr>
            <a:spLocks/>
          </p:cNvSpPr>
          <p:nvPr/>
        </p:nvSpPr>
        <p:spPr bwMode="auto">
          <a:xfrm>
            <a:off x="804862" y="1655763"/>
            <a:ext cx="7638019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7">
              <a:spcBef>
                <a:spcPts val="900"/>
              </a:spcBef>
              <a:buClr>
                <a:srgbClr val="3333CC"/>
              </a:buClr>
              <a:buSzPct val="100000"/>
            </a:pPr>
            <a:r>
              <a:rPr lang="en-US" dirty="0">
                <a:latin typeface="Tw Cen MT Regular"/>
                <a:cs typeface="Arial" charset="0"/>
              </a:rPr>
              <a:t>Is a binary tree satisfying 2 properties</a:t>
            </a:r>
          </a:p>
          <a:p>
            <a:pPr marL="954087" lvl="1" indent="-457200">
              <a:spcBef>
                <a:spcPts val="900"/>
              </a:spcBef>
              <a:buClr>
                <a:srgbClr val="3333CC"/>
              </a:buClr>
              <a:buSzPct val="100000"/>
              <a:buFont typeface="+mj-lt"/>
              <a:buAutoNum type="arabicParenR"/>
            </a:pPr>
            <a:r>
              <a:rPr lang="en-US" sz="2400" b="1" dirty="0">
                <a:latin typeface="Tw Cen MT Regular"/>
                <a:cs typeface="Arial" charset="0"/>
              </a:rPr>
              <a:t>Completeness. </a:t>
            </a:r>
            <a:r>
              <a:rPr lang="en-US" sz="2400" dirty="0">
                <a:latin typeface="Tw Cen MT Regular"/>
                <a:cs typeface="Arial" charset="0"/>
              </a:rPr>
              <a:t>Every level of the tree (except last) is completely filled. All holes in last level are all the way to the right.</a:t>
            </a:r>
          </a:p>
          <a:p>
            <a:pPr marL="954087" lvl="1" indent="-457200">
              <a:spcBef>
                <a:spcPts val="900"/>
              </a:spcBef>
              <a:buClr>
                <a:srgbClr val="3333CC"/>
              </a:buClr>
              <a:buSzPct val="100000"/>
              <a:buFont typeface="+mj-lt"/>
              <a:buAutoNum type="arabicParenR"/>
            </a:pPr>
            <a:r>
              <a:rPr lang="en-US" sz="2400" b="1" dirty="0">
                <a:latin typeface="Tw Cen MT Regular"/>
                <a:cs typeface="Arial" charset="0"/>
              </a:rPr>
              <a:t>Heap-order. </a:t>
            </a:r>
          </a:p>
          <a:p>
            <a:pPr marL="496887" lvl="1">
              <a:spcBef>
                <a:spcPts val="900"/>
              </a:spcBef>
              <a:buClr>
                <a:srgbClr val="3333CC"/>
              </a:buClr>
              <a:buSzPct val="100000"/>
            </a:pPr>
            <a:r>
              <a:rPr lang="en-US" dirty="0">
                <a:solidFill>
                  <a:srgbClr val="0070C0"/>
                </a:solidFill>
                <a:latin typeface="Tw Cen MT Regular"/>
                <a:cs typeface="Arial" charset="0"/>
              </a:rPr>
              <a:t>     Max-Heap: </a:t>
            </a:r>
            <a:r>
              <a:rPr lang="en-US" dirty="0">
                <a:latin typeface="Tw Cen MT Regular"/>
                <a:cs typeface="Arial" charset="0"/>
              </a:rPr>
              <a:t>every element in tree is &lt;= its parent</a:t>
            </a:r>
            <a:endParaRPr lang="en-US" sz="2400" dirty="0">
              <a:latin typeface="Tw Cen MT Regular"/>
              <a:cs typeface="Arial" charset="0"/>
            </a:endParaRPr>
          </a:p>
          <a:p>
            <a:pPr marL="39687">
              <a:spcBef>
                <a:spcPts val="900"/>
              </a:spcBef>
              <a:buClr>
                <a:srgbClr val="3333CC"/>
              </a:buClr>
              <a:buSzPct val="100000"/>
            </a:pPr>
            <a:r>
              <a:rPr lang="en-US" sz="2400" dirty="0">
                <a:latin typeface="Tw Cen MT Regular"/>
                <a:cs typeface="Arial" charset="0"/>
              </a:rPr>
              <a:t>Primary operations:</a:t>
            </a:r>
          </a:p>
          <a:p>
            <a:pPr marL="954087" lvl="1" indent="-457200">
              <a:spcBef>
                <a:spcPts val="900"/>
              </a:spcBef>
              <a:buClr>
                <a:srgbClr val="3333CC"/>
              </a:buClr>
              <a:buSzPct val="100000"/>
              <a:buFont typeface="+mj-lt"/>
              <a:buAutoNum type="arabicParenR"/>
            </a:pPr>
            <a:r>
              <a:rPr lang="en-US" sz="2400" dirty="0">
                <a:latin typeface="Tw Cen MT Regular"/>
                <a:cs typeface="Arial" charset="0"/>
              </a:rPr>
              <a:t>add(e): add a new element to the heap</a:t>
            </a:r>
          </a:p>
          <a:p>
            <a:pPr marL="954087" lvl="1" indent="-457200">
              <a:spcBef>
                <a:spcPts val="900"/>
              </a:spcBef>
              <a:buClr>
                <a:srgbClr val="3333CC"/>
              </a:buClr>
              <a:buSzPct val="100000"/>
              <a:buFont typeface="+mj-lt"/>
              <a:buAutoNum type="arabicParenR"/>
            </a:pPr>
            <a:r>
              <a:rPr lang="en-US" sz="2400" dirty="0">
                <a:latin typeface="Tw Cen MT Regular"/>
                <a:cs typeface="Arial" charset="0"/>
              </a:rPr>
              <a:t>poll(): delete the max element and return it</a:t>
            </a:r>
          </a:p>
          <a:p>
            <a:pPr marL="954087" lvl="1" indent="-457200">
              <a:spcBef>
                <a:spcPts val="900"/>
              </a:spcBef>
              <a:buClr>
                <a:srgbClr val="3333CC"/>
              </a:buClr>
              <a:buSzPct val="100000"/>
              <a:buFont typeface="+mj-lt"/>
              <a:buAutoNum type="arabicParenR"/>
            </a:pPr>
            <a:r>
              <a:rPr lang="en-US" dirty="0">
                <a:latin typeface="Tw Cen MT Regular"/>
                <a:cs typeface="Arial" charset="0"/>
              </a:rPr>
              <a:t>peek(): return the max element</a:t>
            </a:r>
            <a:endParaRPr lang="en-US" sz="2400" dirty="0">
              <a:latin typeface="Tw Cen MT Regular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57627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24D87D2-6554-B74F-A0B3-57D1C31C22C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2"/>
                </a:solidFill>
              </a:rPr>
              <a:t>🎉 🎉 🎉 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2"/>
                </a:solidFill>
              </a:rPr>
              <a:t>Heaps can implement priority queues  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2"/>
                </a:solidFill>
              </a:rPr>
              <a:t>🎉 🎉 🎉</a:t>
            </a:r>
          </a:p>
          <a:p>
            <a:endParaRPr lang="en-US" dirty="0"/>
          </a:p>
          <a:p>
            <a:r>
              <a:rPr lang="en-US" dirty="0"/>
              <a:t>Each heap node contains priority of a queue item</a:t>
            </a:r>
          </a:p>
          <a:p>
            <a:r>
              <a:rPr lang="en-US" dirty="0"/>
              <a:t>(For </a:t>
            </a:r>
            <a:r>
              <a:rPr lang="en-US" dirty="0" err="1"/>
              <a:t>values+priorities</a:t>
            </a:r>
            <a:r>
              <a:rPr lang="en-US" dirty="0"/>
              <a:t>, see </a:t>
            </a:r>
            <a:r>
              <a:rPr lang="en-US" dirty="0" err="1"/>
              <a:t>JavaHyperText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8DBC06-2152-438A-BA9E-722CB599383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6451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24D87D2-6554-B74F-A0B3-57D1C31C22C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2"/>
                </a:solidFill>
              </a:rPr>
              <a:t>🎉 🎉 🎉 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2"/>
                </a:solidFill>
              </a:rPr>
              <a:t>Heaps can implement priority queues  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2"/>
                </a:solidFill>
              </a:rPr>
              <a:t>🎉 🎉 🎉</a:t>
            </a:r>
          </a:p>
          <a:p>
            <a:endParaRPr lang="en-US" dirty="0"/>
          </a:p>
          <a:p>
            <a:r>
              <a:rPr lang="en-US" dirty="0"/>
              <a:t>Efficiency we will achieve:</a:t>
            </a:r>
          </a:p>
          <a:p>
            <a:pPr lvl="1"/>
            <a:r>
              <a:rPr lang="en-US" dirty="0"/>
              <a:t>add(): O(log n)</a:t>
            </a:r>
          </a:p>
          <a:p>
            <a:pPr lvl="1"/>
            <a:r>
              <a:rPr lang="en-US" dirty="0"/>
              <a:t>poll(): O(log n)</a:t>
            </a:r>
          </a:p>
          <a:p>
            <a:pPr lvl="1"/>
            <a:r>
              <a:rPr lang="en-US" dirty="0"/>
              <a:t>peek(): O(1)</a:t>
            </a:r>
          </a:p>
          <a:p>
            <a:r>
              <a:rPr lang="en-US" dirty="0"/>
              <a:t>No linear time operations:  better than lists</a:t>
            </a:r>
          </a:p>
          <a:p>
            <a:r>
              <a:rPr lang="en-US" dirty="0"/>
              <a:t>peek() is constant time:  better than balanced trees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8DBC06-2152-438A-BA9E-722CB599383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18393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EB63690-ED68-1249-9C13-9BE6E90458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2969109-F7FD-0E41-900F-C8F16C38D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7E7796-2ECF-574C-B1D5-24F9542D9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C8368C94-F10D-4FE3-9244-F21A09968782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422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0D49C3-234C-4A61-8EC6-C0669D8DD3AA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1" name="Rectangle 30"/>
          <p:cNvSpPr>
            <a:spLocks/>
          </p:cNvSpPr>
          <p:nvPr/>
        </p:nvSpPr>
        <p:spPr bwMode="auto">
          <a:xfrm>
            <a:off x="4167187" y="1905000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2" name="Rectangle 31"/>
          <p:cNvSpPr>
            <a:spLocks/>
          </p:cNvSpPr>
          <p:nvPr/>
        </p:nvSpPr>
        <p:spPr bwMode="auto">
          <a:xfrm>
            <a:off x="5821362" y="2765425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22</a:t>
            </a:r>
          </a:p>
        </p:txBody>
      </p:sp>
      <p:sp>
        <p:nvSpPr>
          <p:cNvPr id="33" name="Rectangle 32"/>
          <p:cNvSpPr>
            <a:spLocks/>
          </p:cNvSpPr>
          <p:nvPr/>
        </p:nvSpPr>
        <p:spPr bwMode="auto">
          <a:xfrm>
            <a:off x="2520950" y="2763838"/>
            <a:ext cx="47625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1651000" y="3817937"/>
            <a:ext cx="558800" cy="444500"/>
            <a:chOff x="0" y="0"/>
            <a:chExt cx="352" cy="280"/>
          </a:xfrm>
          <a:solidFill>
            <a:srgbClr val="FFFFCC"/>
          </a:solidFill>
        </p:grpSpPr>
        <p:sp>
          <p:nvSpPr>
            <p:cNvPr id="35" name="Rectangle 34"/>
            <p:cNvSpPr>
              <a:spLocks/>
            </p:cNvSpPr>
            <p:nvPr/>
          </p:nvSpPr>
          <p:spPr bwMode="auto">
            <a:xfrm>
              <a:off x="0" y="0"/>
              <a:ext cx="352" cy="2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Rectangle 3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35</a:t>
              </a:r>
            </a:p>
          </p:txBody>
        </p:sp>
      </p:grpSp>
      <p:sp>
        <p:nvSpPr>
          <p:cNvPr id="37" name="Rectangle 36"/>
          <p:cNvSpPr>
            <a:spLocks/>
          </p:cNvSpPr>
          <p:nvPr/>
        </p:nvSpPr>
        <p:spPr bwMode="auto">
          <a:xfrm>
            <a:off x="5105400" y="3817938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8" name="Rectangle 37"/>
          <p:cNvSpPr>
            <a:spLocks/>
          </p:cNvSpPr>
          <p:nvPr/>
        </p:nvSpPr>
        <p:spPr bwMode="auto">
          <a:xfrm>
            <a:off x="3316289" y="3817938"/>
            <a:ext cx="466724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39" name="Rectangle 38"/>
          <p:cNvSpPr>
            <a:spLocks/>
          </p:cNvSpPr>
          <p:nvPr/>
        </p:nvSpPr>
        <p:spPr bwMode="auto">
          <a:xfrm>
            <a:off x="6527800" y="3817938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1231900" y="4849812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1" name="Rectangle 4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Rectangle 4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20</a:t>
              </a:r>
            </a:p>
          </p:txBody>
        </p:sp>
      </p:grpSp>
      <p:sp>
        <p:nvSpPr>
          <p:cNvPr id="43" name="Rectangle 42"/>
          <p:cNvSpPr>
            <a:spLocks/>
          </p:cNvSpPr>
          <p:nvPr/>
        </p:nvSpPr>
        <p:spPr bwMode="auto">
          <a:xfrm>
            <a:off x="2914650" y="4849813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4" name="Rectangle 43"/>
          <p:cNvSpPr>
            <a:spLocks/>
          </p:cNvSpPr>
          <p:nvPr/>
        </p:nvSpPr>
        <p:spPr bwMode="auto">
          <a:xfrm>
            <a:off x="2068512" y="4849813"/>
            <a:ext cx="56515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45" name="Rectangle 44"/>
          <p:cNvSpPr>
            <a:spLocks/>
          </p:cNvSpPr>
          <p:nvPr/>
        </p:nvSpPr>
        <p:spPr bwMode="auto">
          <a:xfrm>
            <a:off x="3741737" y="4849813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6" name="Rectangle 45"/>
          <p:cNvSpPr>
            <a:spLocks/>
          </p:cNvSpPr>
          <p:nvPr/>
        </p:nvSpPr>
        <p:spPr bwMode="auto">
          <a:xfrm>
            <a:off x="4713287" y="4849813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18</a:t>
            </a:r>
          </a:p>
        </p:txBody>
      </p:sp>
      <p:sp>
        <p:nvSpPr>
          <p:cNvPr id="47" name="AutoShape 17"/>
          <p:cNvSpPr>
            <a:spLocks/>
          </p:cNvSpPr>
          <p:nvPr/>
        </p:nvSpPr>
        <p:spPr bwMode="auto">
          <a:xfrm flipH="1">
            <a:off x="2817812" y="2371725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8" name="AutoShape 18"/>
          <p:cNvSpPr>
            <a:spLocks/>
          </p:cNvSpPr>
          <p:nvPr/>
        </p:nvSpPr>
        <p:spPr bwMode="auto">
          <a:xfrm>
            <a:off x="4378325" y="2371725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9" name="AutoShape 19"/>
          <p:cNvSpPr>
            <a:spLocks/>
          </p:cNvSpPr>
          <p:nvPr/>
        </p:nvSpPr>
        <p:spPr bwMode="auto">
          <a:xfrm flipH="1">
            <a:off x="1928812" y="3230563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0" name="AutoShape 20"/>
          <p:cNvSpPr>
            <a:spLocks/>
          </p:cNvSpPr>
          <p:nvPr/>
        </p:nvSpPr>
        <p:spPr bwMode="auto">
          <a:xfrm>
            <a:off x="2814637" y="3230563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1" name="AutoShape 21"/>
          <p:cNvSpPr>
            <a:spLocks/>
          </p:cNvSpPr>
          <p:nvPr/>
        </p:nvSpPr>
        <p:spPr bwMode="auto">
          <a:xfrm flipH="1">
            <a:off x="5378450" y="323215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2" name="AutoShape 22"/>
          <p:cNvSpPr>
            <a:spLocks/>
          </p:cNvSpPr>
          <p:nvPr/>
        </p:nvSpPr>
        <p:spPr bwMode="auto">
          <a:xfrm>
            <a:off x="6089650" y="323215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3" name="AutoShape 23"/>
          <p:cNvSpPr>
            <a:spLocks/>
          </p:cNvSpPr>
          <p:nvPr/>
        </p:nvSpPr>
        <p:spPr bwMode="auto">
          <a:xfrm flipH="1">
            <a:off x="1511300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4" name="AutoShape 24"/>
          <p:cNvSpPr>
            <a:spLocks/>
          </p:cNvSpPr>
          <p:nvPr/>
        </p:nvSpPr>
        <p:spPr bwMode="auto">
          <a:xfrm>
            <a:off x="1930400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5" name="AutoShape 25"/>
          <p:cNvSpPr>
            <a:spLocks/>
          </p:cNvSpPr>
          <p:nvPr/>
        </p:nvSpPr>
        <p:spPr bwMode="auto">
          <a:xfrm flipH="1">
            <a:off x="3184525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6" name="AutoShape 26"/>
          <p:cNvSpPr>
            <a:spLocks/>
          </p:cNvSpPr>
          <p:nvPr/>
        </p:nvSpPr>
        <p:spPr bwMode="auto">
          <a:xfrm>
            <a:off x="3598862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7" name="AutoShape 27"/>
          <p:cNvSpPr>
            <a:spLocks/>
          </p:cNvSpPr>
          <p:nvPr/>
        </p:nvSpPr>
        <p:spPr bwMode="auto">
          <a:xfrm flipH="1">
            <a:off x="4984750" y="4284663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8" name="Rectangle 57"/>
          <p:cNvSpPr>
            <a:spLocks/>
          </p:cNvSpPr>
          <p:nvPr/>
        </p:nvSpPr>
        <p:spPr bwMode="auto">
          <a:xfrm>
            <a:off x="5535612" y="4849813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50</a:t>
            </a:r>
          </a:p>
        </p:txBody>
      </p:sp>
      <p:sp>
        <p:nvSpPr>
          <p:cNvPr id="59" name="AutoShape 26"/>
          <p:cNvSpPr>
            <a:spLocks/>
          </p:cNvSpPr>
          <p:nvPr/>
        </p:nvSpPr>
        <p:spPr bwMode="auto">
          <a:xfrm>
            <a:off x="5392737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57200" y="5715000"/>
            <a:ext cx="7701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latin typeface="Tw Cen MT Regular"/>
              </a:rPr>
              <a:t>Put in the new element in a new node (leftmost empty leaf)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800000"/>
                </a:solidFill>
              </a:rPr>
              <a:t>Heap: add(e)</a:t>
            </a:r>
          </a:p>
        </p:txBody>
      </p:sp>
    </p:spTree>
    <p:extLst>
      <p:ext uri="{BB962C8B-B14F-4D97-AF65-F5344CB8AC3E}">
        <p14:creationId xmlns:p14="http://schemas.microsoft.com/office/powerpoint/2010/main" val="1301556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0D49C3-234C-4A61-8EC6-C0669D8DD3AA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1" name="Rectangle 30"/>
          <p:cNvSpPr>
            <a:spLocks/>
          </p:cNvSpPr>
          <p:nvPr/>
        </p:nvSpPr>
        <p:spPr bwMode="auto">
          <a:xfrm>
            <a:off x="4167187" y="1905000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2" name="Rectangle 31"/>
          <p:cNvSpPr>
            <a:spLocks/>
          </p:cNvSpPr>
          <p:nvPr/>
        </p:nvSpPr>
        <p:spPr bwMode="auto">
          <a:xfrm>
            <a:off x="5821362" y="2765425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22</a:t>
            </a:r>
          </a:p>
        </p:txBody>
      </p:sp>
      <p:sp>
        <p:nvSpPr>
          <p:cNvPr id="33" name="Rectangle 32"/>
          <p:cNvSpPr>
            <a:spLocks/>
          </p:cNvSpPr>
          <p:nvPr/>
        </p:nvSpPr>
        <p:spPr bwMode="auto">
          <a:xfrm>
            <a:off x="2520950" y="2763838"/>
            <a:ext cx="47625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1651000" y="3817937"/>
            <a:ext cx="558800" cy="444500"/>
            <a:chOff x="0" y="0"/>
            <a:chExt cx="352" cy="280"/>
          </a:xfrm>
          <a:solidFill>
            <a:srgbClr val="FFFFCC"/>
          </a:solidFill>
        </p:grpSpPr>
        <p:sp>
          <p:nvSpPr>
            <p:cNvPr id="35" name="Rectangle 34"/>
            <p:cNvSpPr>
              <a:spLocks/>
            </p:cNvSpPr>
            <p:nvPr/>
          </p:nvSpPr>
          <p:spPr bwMode="auto">
            <a:xfrm>
              <a:off x="0" y="0"/>
              <a:ext cx="352" cy="2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Rectangle 3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35</a:t>
              </a:r>
            </a:p>
          </p:txBody>
        </p:sp>
      </p:grpSp>
      <p:sp>
        <p:nvSpPr>
          <p:cNvPr id="37" name="Rectangle 36"/>
          <p:cNvSpPr>
            <a:spLocks/>
          </p:cNvSpPr>
          <p:nvPr/>
        </p:nvSpPr>
        <p:spPr bwMode="auto">
          <a:xfrm>
            <a:off x="5105400" y="3817938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8" name="Rectangle 37"/>
          <p:cNvSpPr>
            <a:spLocks/>
          </p:cNvSpPr>
          <p:nvPr/>
        </p:nvSpPr>
        <p:spPr bwMode="auto">
          <a:xfrm>
            <a:off x="3316289" y="3817938"/>
            <a:ext cx="466724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39" name="Rectangle 38"/>
          <p:cNvSpPr>
            <a:spLocks/>
          </p:cNvSpPr>
          <p:nvPr/>
        </p:nvSpPr>
        <p:spPr bwMode="auto">
          <a:xfrm>
            <a:off x="6527800" y="3817938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1231900" y="4849812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1" name="Rectangle 4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Rectangle 4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20</a:t>
              </a:r>
            </a:p>
          </p:txBody>
        </p:sp>
      </p:grpSp>
      <p:sp>
        <p:nvSpPr>
          <p:cNvPr id="43" name="Rectangle 42"/>
          <p:cNvSpPr>
            <a:spLocks/>
          </p:cNvSpPr>
          <p:nvPr/>
        </p:nvSpPr>
        <p:spPr bwMode="auto">
          <a:xfrm>
            <a:off x="2914650" y="4849813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4" name="Rectangle 43"/>
          <p:cNvSpPr>
            <a:spLocks/>
          </p:cNvSpPr>
          <p:nvPr/>
        </p:nvSpPr>
        <p:spPr bwMode="auto">
          <a:xfrm>
            <a:off x="2068512" y="4849813"/>
            <a:ext cx="56515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45" name="Rectangle 44"/>
          <p:cNvSpPr>
            <a:spLocks/>
          </p:cNvSpPr>
          <p:nvPr/>
        </p:nvSpPr>
        <p:spPr bwMode="auto">
          <a:xfrm>
            <a:off x="3741737" y="4849813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6" name="Rectangle 45"/>
          <p:cNvSpPr>
            <a:spLocks/>
          </p:cNvSpPr>
          <p:nvPr/>
        </p:nvSpPr>
        <p:spPr bwMode="auto">
          <a:xfrm>
            <a:off x="4713287" y="4849813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18</a:t>
            </a:r>
          </a:p>
        </p:txBody>
      </p:sp>
      <p:sp>
        <p:nvSpPr>
          <p:cNvPr id="47" name="AutoShape 17"/>
          <p:cNvSpPr>
            <a:spLocks/>
          </p:cNvSpPr>
          <p:nvPr/>
        </p:nvSpPr>
        <p:spPr bwMode="auto">
          <a:xfrm flipH="1">
            <a:off x="2817812" y="2371725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8" name="AutoShape 18"/>
          <p:cNvSpPr>
            <a:spLocks/>
          </p:cNvSpPr>
          <p:nvPr/>
        </p:nvSpPr>
        <p:spPr bwMode="auto">
          <a:xfrm>
            <a:off x="4378325" y="2371725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9" name="AutoShape 19"/>
          <p:cNvSpPr>
            <a:spLocks/>
          </p:cNvSpPr>
          <p:nvPr/>
        </p:nvSpPr>
        <p:spPr bwMode="auto">
          <a:xfrm flipH="1">
            <a:off x="1928812" y="3230563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0" name="AutoShape 20"/>
          <p:cNvSpPr>
            <a:spLocks/>
          </p:cNvSpPr>
          <p:nvPr/>
        </p:nvSpPr>
        <p:spPr bwMode="auto">
          <a:xfrm>
            <a:off x="2814637" y="3230563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1" name="AutoShape 21"/>
          <p:cNvSpPr>
            <a:spLocks/>
          </p:cNvSpPr>
          <p:nvPr/>
        </p:nvSpPr>
        <p:spPr bwMode="auto">
          <a:xfrm flipH="1">
            <a:off x="5378450" y="323215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2" name="AutoShape 22"/>
          <p:cNvSpPr>
            <a:spLocks/>
          </p:cNvSpPr>
          <p:nvPr/>
        </p:nvSpPr>
        <p:spPr bwMode="auto">
          <a:xfrm>
            <a:off x="6089650" y="323215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3" name="AutoShape 23"/>
          <p:cNvSpPr>
            <a:spLocks/>
          </p:cNvSpPr>
          <p:nvPr/>
        </p:nvSpPr>
        <p:spPr bwMode="auto">
          <a:xfrm flipH="1">
            <a:off x="1511300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4" name="AutoShape 24"/>
          <p:cNvSpPr>
            <a:spLocks/>
          </p:cNvSpPr>
          <p:nvPr/>
        </p:nvSpPr>
        <p:spPr bwMode="auto">
          <a:xfrm>
            <a:off x="1930400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5" name="AutoShape 25"/>
          <p:cNvSpPr>
            <a:spLocks/>
          </p:cNvSpPr>
          <p:nvPr/>
        </p:nvSpPr>
        <p:spPr bwMode="auto">
          <a:xfrm flipH="1">
            <a:off x="3184525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6" name="AutoShape 26"/>
          <p:cNvSpPr>
            <a:spLocks/>
          </p:cNvSpPr>
          <p:nvPr/>
        </p:nvSpPr>
        <p:spPr bwMode="auto">
          <a:xfrm>
            <a:off x="3598862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7" name="AutoShape 27"/>
          <p:cNvSpPr>
            <a:spLocks/>
          </p:cNvSpPr>
          <p:nvPr/>
        </p:nvSpPr>
        <p:spPr bwMode="auto">
          <a:xfrm flipH="1">
            <a:off x="4984750" y="4284663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8" name="Rectangle 57"/>
          <p:cNvSpPr>
            <a:spLocks/>
          </p:cNvSpPr>
          <p:nvPr/>
        </p:nvSpPr>
        <p:spPr bwMode="auto">
          <a:xfrm>
            <a:off x="5535612" y="4849813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50</a:t>
            </a:r>
          </a:p>
        </p:txBody>
      </p:sp>
      <p:sp>
        <p:nvSpPr>
          <p:cNvPr id="59" name="AutoShape 26"/>
          <p:cNvSpPr>
            <a:spLocks/>
          </p:cNvSpPr>
          <p:nvPr/>
        </p:nvSpPr>
        <p:spPr bwMode="auto">
          <a:xfrm>
            <a:off x="5392737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2" name="Rectangle 61"/>
          <p:cNvSpPr>
            <a:spLocks/>
          </p:cNvSpPr>
          <p:nvPr/>
        </p:nvSpPr>
        <p:spPr bwMode="auto">
          <a:xfrm>
            <a:off x="5536405" y="4849812"/>
            <a:ext cx="550863" cy="479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63" name="Rectangle 62"/>
          <p:cNvSpPr>
            <a:spLocks/>
          </p:cNvSpPr>
          <p:nvPr/>
        </p:nvSpPr>
        <p:spPr bwMode="auto">
          <a:xfrm>
            <a:off x="5105400" y="3824288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50</a:t>
            </a:r>
          </a:p>
        </p:txBody>
      </p:sp>
      <p:sp>
        <p:nvSpPr>
          <p:cNvPr id="64" name="Rectangle 63"/>
          <p:cNvSpPr>
            <a:spLocks/>
          </p:cNvSpPr>
          <p:nvPr/>
        </p:nvSpPr>
        <p:spPr bwMode="auto">
          <a:xfrm>
            <a:off x="5105400" y="3804813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22</a:t>
            </a:r>
          </a:p>
        </p:txBody>
      </p:sp>
      <p:sp>
        <p:nvSpPr>
          <p:cNvPr id="65" name="Rectangle 64"/>
          <p:cNvSpPr>
            <a:spLocks/>
          </p:cNvSpPr>
          <p:nvPr/>
        </p:nvSpPr>
        <p:spPr bwMode="auto">
          <a:xfrm>
            <a:off x="5815012" y="2760663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57200" y="5715000"/>
            <a:ext cx="79405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latin typeface="Tw Cen MT Regular"/>
              </a:rPr>
              <a:t>Put in the new element in a new node (leftmost empty leaf)</a:t>
            </a:r>
          </a:p>
          <a:p>
            <a:pPr marL="342900" indent="-342900">
              <a:buFontTx/>
              <a:buAutoNum type="arabicPeriod"/>
            </a:pPr>
            <a:r>
              <a:rPr lang="en-US" dirty="0">
                <a:latin typeface="Tw Cen MT Regular"/>
              </a:rPr>
              <a:t>Bubble new element up while greater than parent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222" y="1828800"/>
            <a:ext cx="2362955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Time is O(log n)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800000"/>
                </a:solidFill>
              </a:rPr>
              <a:t>Heap: add(e)</a:t>
            </a:r>
          </a:p>
        </p:txBody>
      </p:sp>
    </p:spTree>
    <p:extLst>
      <p:ext uri="{BB962C8B-B14F-4D97-AF65-F5344CB8AC3E}">
        <p14:creationId xmlns:p14="http://schemas.microsoft.com/office/powerpoint/2010/main" val="5829457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  <p:bldP spid="65" grpId="0" animBg="1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0D49C3-234C-4A61-8EC6-C0669D8DD3AA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1" name="Rectangle 30"/>
          <p:cNvSpPr>
            <a:spLocks/>
          </p:cNvSpPr>
          <p:nvPr/>
        </p:nvSpPr>
        <p:spPr bwMode="auto">
          <a:xfrm>
            <a:off x="4167187" y="1905000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3" name="Rectangle 32"/>
          <p:cNvSpPr>
            <a:spLocks/>
          </p:cNvSpPr>
          <p:nvPr/>
        </p:nvSpPr>
        <p:spPr bwMode="auto">
          <a:xfrm>
            <a:off x="2527301" y="2763838"/>
            <a:ext cx="469899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1651000" y="3817937"/>
            <a:ext cx="558800" cy="444500"/>
            <a:chOff x="0" y="0"/>
            <a:chExt cx="352" cy="280"/>
          </a:xfrm>
          <a:solidFill>
            <a:srgbClr val="FFFFCC"/>
          </a:solidFill>
        </p:grpSpPr>
        <p:sp>
          <p:nvSpPr>
            <p:cNvPr id="35" name="Rectangle 34"/>
            <p:cNvSpPr>
              <a:spLocks/>
            </p:cNvSpPr>
            <p:nvPr/>
          </p:nvSpPr>
          <p:spPr bwMode="auto">
            <a:xfrm>
              <a:off x="0" y="0"/>
              <a:ext cx="352" cy="2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Rectangle 3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35</a:t>
              </a:r>
            </a:p>
          </p:txBody>
        </p:sp>
      </p:grpSp>
      <p:sp>
        <p:nvSpPr>
          <p:cNvPr id="38" name="Rectangle 37"/>
          <p:cNvSpPr>
            <a:spLocks/>
          </p:cNvSpPr>
          <p:nvPr/>
        </p:nvSpPr>
        <p:spPr bwMode="auto">
          <a:xfrm>
            <a:off x="3316289" y="3817938"/>
            <a:ext cx="466724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39" name="Rectangle 38"/>
          <p:cNvSpPr>
            <a:spLocks/>
          </p:cNvSpPr>
          <p:nvPr/>
        </p:nvSpPr>
        <p:spPr bwMode="auto">
          <a:xfrm>
            <a:off x="6527800" y="3817938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1231900" y="4849812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1" name="Rectangle 4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Rectangle 4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20</a:t>
              </a:r>
            </a:p>
          </p:txBody>
        </p:sp>
      </p:grpSp>
      <p:sp>
        <p:nvSpPr>
          <p:cNvPr id="43" name="Rectangle 42"/>
          <p:cNvSpPr>
            <a:spLocks/>
          </p:cNvSpPr>
          <p:nvPr/>
        </p:nvSpPr>
        <p:spPr bwMode="auto">
          <a:xfrm>
            <a:off x="2914650" y="4849813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4" name="Rectangle 43"/>
          <p:cNvSpPr>
            <a:spLocks/>
          </p:cNvSpPr>
          <p:nvPr/>
        </p:nvSpPr>
        <p:spPr bwMode="auto">
          <a:xfrm>
            <a:off x="2068512" y="4849813"/>
            <a:ext cx="56515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45" name="Rectangle 44"/>
          <p:cNvSpPr>
            <a:spLocks/>
          </p:cNvSpPr>
          <p:nvPr/>
        </p:nvSpPr>
        <p:spPr bwMode="auto">
          <a:xfrm>
            <a:off x="3741737" y="4849813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6" name="Rectangle 45"/>
          <p:cNvSpPr>
            <a:spLocks/>
          </p:cNvSpPr>
          <p:nvPr/>
        </p:nvSpPr>
        <p:spPr bwMode="auto">
          <a:xfrm>
            <a:off x="4713287" y="4849813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18</a:t>
            </a:r>
          </a:p>
        </p:txBody>
      </p:sp>
      <p:sp>
        <p:nvSpPr>
          <p:cNvPr id="47" name="AutoShape 17"/>
          <p:cNvSpPr>
            <a:spLocks/>
          </p:cNvSpPr>
          <p:nvPr/>
        </p:nvSpPr>
        <p:spPr bwMode="auto">
          <a:xfrm flipH="1">
            <a:off x="2817812" y="2371725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8" name="AutoShape 18"/>
          <p:cNvSpPr>
            <a:spLocks/>
          </p:cNvSpPr>
          <p:nvPr/>
        </p:nvSpPr>
        <p:spPr bwMode="auto">
          <a:xfrm>
            <a:off x="4378325" y="2371725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9" name="AutoShape 19"/>
          <p:cNvSpPr>
            <a:spLocks/>
          </p:cNvSpPr>
          <p:nvPr/>
        </p:nvSpPr>
        <p:spPr bwMode="auto">
          <a:xfrm flipH="1">
            <a:off x="1928812" y="3230563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0" name="AutoShape 20"/>
          <p:cNvSpPr>
            <a:spLocks/>
          </p:cNvSpPr>
          <p:nvPr/>
        </p:nvSpPr>
        <p:spPr bwMode="auto">
          <a:xfrm>
            <a:off x="2814637" y="3230563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1" name="AutoShape 21"/>
          <p:cNvSpPr>
            <a:spLocks/>
          </p:cNvSpPr>
          <p:nvPr/>
        </p:nvSpPr>
        <p:spPr bwMode="auto">
          <a:xfrm flipH="1">
            <a:off x="5378450" y="323215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2" name="AutoShape 22"/>
          <p:cNvSpPr>
            <a:spLocks/>
          </p:cNvSpPr>
          <p:nvPr/>
        </p:nvSpPr>
        <p:spPr bwMode="auto">
          <a:xfrm>
            <a:off x="6089650" y="323215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3" name="AutoShape 23"/>
          <p:cNvSpPr>
            <a:spLocks/>
          </p:cNvSpPr>
          <p:nvPr/>
        </p:nvSpPr>
        <p:spPr bwMode="auto">
          <a:xfrm flipH="1">
            <a:off x="1511300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4" name="AutoShape 24"/>
          <p:cNvSpPr>
            <a:spLocks/>
          </p:cNvSpPr>
          <p:nvPr/>
        </p:nvSpPr>
        <p:spPr bwMode="auto">
          <a:xfrm>
            <a:off x="1930400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5" name="AutoShape 25"/>
          <p:cNvSpPr>
            <a:spLocks/>
          </p:cNvSpPr>
          <p:nvPr/>
        </p:nvSpPr>
        <p:spPr bwMode="auto">
          <a:xfrm flipH="1">
            <a:off x="3184525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6" name="AutoShape 26"/>
          <p:cNvSpPr>
            <a:spLocks/>
          </p:cNvSpPr>
          <p:nvPr/>
        </p:nvSpPr>
        <p:spPr bwMode="auto">
          <a:xfrm>
            <a:off x="3598862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7" name="AutoShape 27"/>
          <p:cNvSpPr>
            <a:spLocks/>
          </p:cNvSpPr>
          <p:nvPr/>
        </p:nvSpPr>
        <p:spPr bwMode="auto">
          <a:xfrm flipH="1">
            <a:off x="4984750" y="4284663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9" name="AutoShape 26"/>
          <p:cNvSpPr>
            <a:spLocks/>
          </p:cNvSpPr>
          <p:nvPr/>
        </p:nvSpPr>
        <p:spPr bwMode="auto">
          <a:xfrm>
            <a:off x="5392737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2" name="Rectangle 61"/>
          <p:cNvSpPr>
            <a:spLocks/>
          </p:cNvSpPr>
          <p:nvPr/>
        </p:nvSpPr>
        <p:spPr bwMode="auto">
          <a:xfrm>
            <a:off x="5546724" y="4842642"/>
            <a:ext cx="550863" cy="479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64" name="Rectangle 63"/>
          <p:cNvSpPr>
            <a:spLocks/>
          </p:cNvSpPr>
          <p:nvPr/>
        </p:nvSpPr>
        <p:spPr bwMode="auto">
          <a:xfrm>
            <a:off x="5103608" y="3817117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22</a:t>
            </a:r>
          </a:p>
        </p:txBody>
      </p:sp>
      <p:sp>
        <p:nvSpPr>
          <p:cNvPr id="65" name="Rectangle 64"/>
          <p:cNvSpPr>
            <a:spLocks/>
          </p:cNvSpPr>
          <p:nvPr/>
        </p:nvSpPr>
        <p:spPr bwMode="auto">
          <a:xfrm>
            <a:off x="5803900" y="2769395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16587" y="5482233"/>
            <a:ext cx="5064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latin typeface="Tw Cen MT Regular"/>
              </a:rPr>
              <a:t>Save root element in a local variable</a:t>
            </a:r>
          </a:p>
        </p:txBody>
      </p:sp>
      <p:sp>
        <p:nvSpPr>
          <p:cNvPr id="60" name="Rectangle 59"/>
          <p:cNvSpPr>
            <a:spLocks/>
          </p:cNvSpPr>
          <p:nvPr/>
        </p:nvSpPr>
        <p:spPr bwMode="auto">
          <a:xfrm>
            <a:off x="7657887" y="1905812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61" name="Rectangle 60"/>
          <p:cNvSpPr>
            <a:spLocks/>
          </p:cNvSpPr>
          <p:nvPr/>
        </p:nvSpPr>
        <p:spPr bwMode="auto">
          <a:xfrm>
            <a:off x="4167186" y="1904538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800000"/>
                </a:solidFill>
              </a:rPr>
              <a:t>Heap: poll()</a:t>
            </a:r>
          </a:p>
        </p:txBody>
      </p:sp>
    </p:spTree>
    <p:extLst>
      <p:ext uri="{BB962C8B-B14F-4D97-AF65-F5344CB8AC3E}">
        <p14:creationId xmlns:p14="http://schemas.microsoft.com/office/powerpoint/2010/main" val="400613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0D49C3-234C-4A61-8EC6-C0669D8DD3AA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1" name="Rectangle 30"/>
          <p:cNvSpPr>
            <a:spLocks/>
          </p:cNvSpPr>
          <p:nvPr/>
        </p:nvSpPr>
        <p:spPr bwMode="auto">
          <a:xfrm>
            <a:off x="4167187" y="1905000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3" name="Rectangle 32"/>
          <p:cNvSpPr>
            <a:spLocks/>
          </p:cNvSpPr>
          <p:nvPr/>
        </p:nvSpPr>
        <p:spPr bwMode="auto">
          <a:xfrm>
            <a:off x="2527301" y="2763838"/>
            <a:ext cx="469899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1651000" y="3817937"/>
            <a:ext cx="558800" cy="444500"/>
            <a:chOff x="0" y="0"/>
            <a:chExt cx="352" cy="280"/>
          </a:xfrm>
          <a:solidFill>
            <a:srgbClr val="FFFFCC"/>
          </a:solidFill>
        </p:grpSpPr>
        <p:sp>
          <p:nvSpPr>
            <p:cNvPr id="35" name="Rectangle 34"/>
            <p:cNvSpPr>
              <a:spLocks/>
            </p:cNvSpPr>
            <p:nvPr/>
          </p:nvSpPr>
          <p:spPr bwMode="auto">
            <a:xfrm>
              <a:off x="0" y="0"/>
              <a:ext cx="352" cy="2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Rectangle 3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35</a:t>
              </a:r>
            </a:p>
          </p:txBody>
        </p:sp>
      </p:grpSp>
      <p:sp>
        <p:nvSpPr>
          <p:cNvPr id="38" name="Rectangle 37"/>
          <p:cNvSpPr>
            <a:spLocks/>
          </p:cNvSpPr>
          <p:nvPr/>
        </p:nvSpPr>
        <p:spPr bwMode="auto">
          <a:xfrm>
            <a:off x="3316289" y="3817938"/>
            <a:ext cx="466724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39" name="Rectangle 38"/>
          <p:cNvSpPr>
            <a:spLocks/>
          </p:cNvSpPr>
          <p:nvPr/>
        </p:nvSpPr>
        <p:spPr bwMode="auto">
          <a:xfrm>
            <a:off x="6527800" y="3817938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1231900" y="4849812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1" name="Rectangle 4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Rectangle 4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20</a:t>
              </a:r>
            </a:p>
          </p:txBody>
        </p:sp>
      </p:grpSp>
      <p:sp>
        <p:nvSpPr>
          <p:cNvPr id="43" name="Rectangle 42"/>
          <p:cNvSpPr>
            <a:spLocks/>
          </p:cNvSpPr>
          <p:nvPr/>
        </p:nvSpPr>
        <p:spPr bwMode="auto">
          <a:xfrm>
            <a:off x="2914650" y="4849813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4" name="Rectangle 43"/>
          <p:cNvSpPr>
            <a:spLocks/>
          </p:cNvSpPr>
          <p:nvPr/>
        </p:nvSpPr>
        <p:spPr bwMode="auto">
          <a:xfrm>
            <a:off x="2068512" y="4849813"/>
            <a:ext cx="56515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45" name="Rectangle 44"/>
          <p:cNvSpPr>
            <a:spLocks/>
          </p:cNvSpPr>
          <p:nvPr/>
        </p:nvSpPr>
        <p:spPr bwMode="auto">
          <a:xfrm>
            <a:off x="3741737" y="4849813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6" name="Rectangle 45"/>
          <p:cNvSpPr>
            <a:spLocks/>
          </p:cNvSpPr>
          <p:nvPr/>
        </p:nvSpPr>
        <p:spPr bwMode="auto">
          <a:xfrm>
            <a:off x="4713287" y="4849813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18</a:t>
            </a:r>
          </a:p>
        </p:txBody>
      </p:sp>
      <p:sp>
        <p:nvSpPr>
          <p:cNvPr id="47" name="AutoShape 17"/>
          <p:cNvSpPr>
            <a:spLocks/>
          </p:cNvSpPr>
          <p:nvPr/>
        </p:nvSpPr>
        <p:spPr bwMode="auto">
          <a:xfrm flipH="1">
            <a:off x="2817812" y="2371725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8" name="AutoShape 18"/>
          <p:cNvSpPr>
            <a:spLocks/>
          </p:cNvSpPr>
          <p:nvPr/>
        </p:nvSpPr>
        <p:spPr bwMode="auto">
          <a:xfrm>
            <a:off x="4378325" y="2371725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9" name="AutoShape 19"/>
          <p:cNvSpPr>
            <a:spLocks/>
          </p:cNvSpPr>
          <p:nvPr/>
        </p:nvSpPr>
        <p:spPr bwMode="auto">
          <a:xfrm flipH="1">
            <a:off x="1928812" y="3230563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0" name="AutoShape 20"/>
          <p:cNvSpPr>
            <a:spLocks/>
          </p:cNvSpPr>
          <p:nvPr/>
        </p:nvSpPr>
        <p:spPr bwMode="auto">
          <a:xfrm>
            <a:off x="2814637" y="3230563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1" name="AutoShape 21"/>
          <p:cNvSpPr>
            <a:spLocks/>
          </p:cNvSpPr>
          <p:nvPr/>
        </p:nvSpPr>
        <p:spPr bwMode="auto">
          <a:xfrm flipH="1">
            <a:off x="5378450" y="323215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2" name="AutoShape 22"/>
          <p:cNvSpPr>
            <a:spLocks/>
          </p:cNvSpPr>
          <p:nvPr/>
        </p:nvSpPr>
        <p:spPr bwMode="auto">
          <a:xfrm>
            <a:off x="6089650" y="323215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3" name="AutoShape 23"/>
          <p:cNvSpPr>
            <a:spLocks/>
          </p:cNvSpPr>
          <p:nvPr/>
        </p:nvSpPr>
        <p:spPr bwMode="auto">
          <a:xfrm flipH="1">
            <a:off x="1511300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4" name="AutoShape 24"/>
          <p:cNvSpPr>
            <a:spLocks/>
          </p:cNvSpPr>
          <p:nvPr/>
        </p:nvSpPr>
        <p:spPr bwMode="auto">
          <a:xfrm>
            <a:off x="1930400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5" name="AutoShape 25"/>
          <p:cNvSpPr>
            <a:spLocks/>
          </p:cNvSpPr>
          <p:nvPr/>
        </p:nvSpPr>
        <p:spPr bwMode="auto">
          <a:xfrm flipH="1">
            <a:off x="3184525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6" name="AutoShape 26"/>
          <p:cNvSpPr>
            <a:spLocks/>
          </p:cNvSpPr>
          <p:nvPr/>
        </p:nvSpPr>
        <p:spPr bwMode="auto">
          <a:xfrm>
            <a:off x="3598862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7" name="AutoShape 27"/>
          <p:cNvSpPr>
            <a:spLocks/>
          </p:cNvSpPr>
          <p:nvPr/>
        </p:nvSpPr>
        <p:spPr bwMode="auto">
          <a:xfrm flipH="1">
            <a:off x="4984750" y="4284663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9" name="AutoShape 26"/>
          <p:cNvSpPr>
            <a:spLocks/>
          </p:cNvSpPr>
          <p:nvPr/>
        </p:nvSpPr>
        <p:spPr bwMode="auto">
          <a:xfrm>
            <a:off x="5392737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2" name="Rectangle 61"/>
          <p:cNvSpPr>
            <a:spLocks/>
          </p:cNvSpPr>
          <p:nvPr/>
        </p:nvSpPr>
        <p:spPr bwMode="auto">
          <a:xfrm>
            <a:off x="5546724" y="4842642"/>
            <a:ext cx="550863" cy="479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64" name="Rectangle 63"/>
          <p:cNvSpPr>
            <a:spLocks/>
          </p:cNvSpPr>
          <p:nvPr/>
        </p:nvSpPr>
        <p:spPr bwMode="auto">
          <a:xfrm>
            <a:off x="5103608" y="3817117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22</a:t>
            </a:r>
          </a:p>
        </p:txBody>
      </p:sp>
      <p:sp>
        <p:nvSpPr>
          <p:cNvPr id="65" name="Rectangle 64"/>
          <p:cNvSpPr>
            <a:spLocks/>
          </p:cNvSpPr>
          <p:nvPr/>
        </p:nvSpPr>
        <p:spPr bwMode="auto">
          <a:xfrm>
            <a:off x="5803900" y="2769395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16587" y="5482233"/>
            <a:ext cx="57253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latin typeface="Tw Cen MT Regular"/>
              </a:rPr>
              <a:t>Save root element in a local variable</a:t>
            </a:r>
          </a:p>
          <a:p>
            <a:pPr marL="342900" indent="-342900">
              <a:buFontTx/>
              <a:buAutoNum type="arabicPeriod"/>
            </a:pPr>
            <a:r>
              <a:rPr lang="en-US" dirty="0">
                <a:latin typeface="Tw Cen MT Regular"/>
              </a:rPr>
              <a:t>Assign last value to root, delete last node. </a:t>
            </a:r>
          </a:p>
        </p:txBody>
      </p:sp>
      <p:sp>
        <p:nvSpPr>
          <p:cNvPr id="60" name="Rectangle 59"/>
          <p:cNvSpPr>
            <a:spLocks/>
          </p:cNvSpPr>
          <p:nvPr/>
        </p:nvSpPr>
        <p:spPr bwMode="auto">
          <a:xfrm>
            <a:off x="7657887" y="1905812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61" name="Rectangle 60"/>
          <p:cNvSpPr>
            <a:spLocks/>
          </p:cNvSpPr>
          <p:nvPr/>
        </p:nvSpPr>
        <p:spPr bwMode="auto">
          <a:xfrm>
            <a:off x="4167186" y="1904538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7" name="Rectangle 66"/>
          <p:cNvSpPr>
            <a:spLocks/>
          </p:cNvSpPr>
          <p:nvPr/>
        </p:nvSpPr>
        <p:spPr bwMode="auto">
          <a:xfrm>
            <a:off x="4167185" y="1900491"/>
            <a:ext cx="496887" cy="47077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800000"/>
                </a:solidFill>
              </a:rPr>
              <a:t>Heap: poll()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074BBC2-0FC6-F241-BC02-DCB8670B0C47}"/>
              </a:ext>
            </a:extLst>
          </p:cNvPr>
          <p:cNvSpPr>
            <a:spLocks/>
          </p:cNvSpPr>
          <p:nvPr/>
        </p:nvSpPr>
        <p:spPr bwMode="auto">
          <a:xfrm>
            <a:off x="5546724" y="4849812"/>
            <a:ext cx="550863" cy="466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prstDash val="sysDot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accent6"/>
                </a:solidFill>
                <a:cs typeface="Arial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8052702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2" grpId="0" animBg="1"/>
      <p:bldP spid="67" grpId="0" animBg="1"/>
      <p:bldP spid="5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0D49C3-234C-4A61-8EC6-C0669D8DD3AA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1" name="Rectangle 30"/>
          <p:cNvSpPr>
            <a:spLocks/>
          </p:cNvSpPr>
          <p:nvPr/>
        </p:nvSpPr>
        <p:spPr bwMode="auto">
          <a:xfrm>
            <a:off x="4167187" y="1905000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3" name="Rectangle 32"/>
          <p:cNvSpPr>
            <a:spLocks/>
          </p:cNvSpPr>
          <p:nvPr/>
        </p:nvSpPr>
        <p:spPr bwMode="auto">
          <a:xfrm>
            <a:off x="2527301" y="2763838"/>
            <a:ext cx="469899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1651000" y="3817937"/>
            <a:ext cx="558800" cy="444500"/>
            <a:chOff x="0" y="0"/>
            <a:chExt cx="352" cy="280"/>
          </a:xfrm>
          <a:solidFill>
            <a:srgbClr val="FFFFCC"/>
          </a:solidFill>
        </p:grpSpPr>
        <p:sp>
          <p:nvSpPr>
            <p:cNvPr id="35" name="Rectangle 34"/>
            <p:cNvSpPr>
              <a:spLocks/>
            </p:cNvSpPr>
            <p:nvPr/>
          </p:nvSpPr>
          <p:spPr bwMode="auto">
            <a:xfrm>
              <a:off x="0" y="0"/>
              <a:ext cx="352" cy="2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Rectangle 3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35</a:t>
              </a:r>
            </a:p>
          </p:txBody>
        </p:sp>
      </p:grpSp>
      <p:sp>
        <p:nvSpPr>
          <p:cNvPr id="38" name="Rectangle 37"/>
          <p:cNvSpPr>
            <a:spLocks/>
          </p:cNvSpPr>
          <p:nvPr/>
        </p:nvSpPr>
        <p:spPr bwMode="auto">
          <a:xfrm>
            <a:off x="3316289" y="3817938"/>
            <a:ext cx="466724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39" name="Rectangle 38"/>
          <p:cNvSpPr>
            <a:spLocks/>
          </p:cNvSpPr>
          <p:nvPr/>
        </p:nvSpPr>
        <p:spPr bwMode="auto">
          <a:xfrm>
            <a:off x="6527800" y="3817938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1231900" y="4849812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1" name="Rectangle 4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Rectangle 4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20</a:t>
              </a:r>
            </a:p>
          </p:txBody>
        </p:sp>
      </p:grpSp>
      <p:sp>
        <p:nvSpPr>
          <p:cNvPr id="43" name="Rectangle 42"/>
          <p:cNvSpPr>
            <a:spLocks/>
          </p:cNvSpPr>
          <p:nvPr/>
        </p:nvSpPr>
        <p:spPr bwMode="auto">
          <a:xfrm>
            <a:off x="2914650" y="4849813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4" name="Rectangle 43"/>
          <p:cNvSpPr>
            <a:spLocks/>
          </p:cNvSpPr>
          <p:nvPr/>
        </p:nvSpPr>
        <p:spPr bwMode="auto">
          <a:xfrm>
            <a:off x="2068512" y="4849813"/>
            <a:ext cx="56515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45" name="Rectangle 44"/>
          <p:cNvSpPr>
            <a:spLocks/>
          </p:cNvSpPr>
          <p:nvPr/>
        </p:nvSpPr>
        <p:spPr bwMode="auto">
          <a:xfrm>
            <a:off x="3741737" y="4849813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6" name="Rectangle 45"/>
          <p:cNvSpPr>
            <a:spLocks/>
          </p:cNvSpPr>
          <p:nvPr/>
        </p:nvSpPr>
        <p:spPr bwMode="auto">
          <a:xfrm>
            <a:off x="4713287" y="4849813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18</a:t>
            </a:r>
          </a:p>
        </p:txBody>
      </p:sp>
      <p:sp>
        <p:nvSpPr>
          <p:cNvPr id="47" name="AutoShape 17"/>
          <p:cNvSpPr>
            <a:spLocks/>
          </p:cNvSpPr>
          <p:nvPr/>
        </p:nvSpPr>
        <p:spPr bwMode="auto">
          <a:xfrm flipH="1">
            <a:off x="2817812" y="2371725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8" name="AutoShape 18"/>
          <p:cNvSpPr>
            <a:spLocks/>
          </p:cNvSpPr>
          <p:nvPr/>
        </p:nvSpPr>
        <p:spPr bwMode="auto">
          <a:xfrm>
            <a:off x="4378325" y="2371725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9" name="AutoShape 19"/>
          <p:cNvSpPr>
            <a:spLocks/>
          </p:cNvSpPr>
          <p:nvPr/>
        </p:nvSpPr>
        <p:spPr bwMode="auto">
          <a:xfrm flipH="1">
            <a:off x="1928812" y="3230563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0" name="AutoShape 20"/>
          <p:cNvSpPr>
            <a:spLocks/>
          </p:cNvSpPr>
          <p:nvPr/>
        </p:nvSpPr>
        <p:spPr bwMode="auto">
          <a:xfrm>
            <a:off x="2814637" y="3230563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1" name="AutoShape 21"/>
          <p:cNvSpPr>
            <a:spLocks/>
          </p:cNvSpPr>
          <p:nvPr/>
        </p:nvSpPr>
        <p:spPr bwMode="auto">
          <a:xfrm flipH="1">
            <a:off x="5378450" y="323215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2" name="AutoShape 22"/>
          <p:cNvSpPr>
            <a:spLocks/>
          </p:cNvSpPr>
          <p:nvPr/>
        </p:nvSpPr>
        <p:spPr bwMode="auto">
          <a:xfrm>
            <a:off x="6089650" y="323215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3" name="AutoShape 23"/>
          <p:cNvSpPr>
            <a:spLocks/>
          </p:cNvSpPr>
          <p:nvPr/>
        </p:nvSpPr>
        <p:spPr bwMode="auto">
          <a:xfrm flipH="1">
            <a:off x="1511300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4" name="AutoShape 24"/>
          <p:cNvSpPr>
            <a:spLocks/>
          </p:cNvSpPr>
          <p:nvPr/>
        </p:nvSpPr>
        <p:spPr bwMode="auto">
          <a:xfrm>
            <a:off x="1930400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5" name="AutoShape 25"/>
          <p:cNvSpPr>
            <a:spLocks/>
          </p:cNvSpPr>
          <p:nvPr/>
        </p:nvSpPr>
        <p:spPr bwMode="auto">
          <a:xfrm flipH="1">
            <a:off x="3184525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6" name="AutoShape 26"/>
          <p:cNvSpPr>
            <a:spLocks/>
          </p:cNvSpPr>
          <p:nvPr/>
        </p:nvSpPr>
        <p:spPr bwMode="auto">
          <a:xfrm>
            <a:off x="3598862" y="42846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7" name="AutoShape 27"/>
          <p:cNvSpPr>
            <a:spLocks/>
          </p:cNvSpPr>
          <p:nvPr/>
        </p:nvSpPr>
        <p:spPr bwMode="auto">
          <a:xfrm flipH="1">
            <a:off x="4984750" y="4284663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4" name="Rectangle 63"/>
          <p:cNvSpPr>
            <a:spLocks/>
          </p:cNvSpPr>
          <p:nvPr/>
        </p:nvSpPr>
        <p:spPr bwMode="auto">
          <a:xfrm>
            <a:off x="5103608" y="3817117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22</a:t>
            </a:r>
          </a:p>
        </p:txBody>
      </p:sp>
      <p:sp>
        <p:nvSpPr>
          <p:cNvPr id="65" name="Rectangle 64"/>
          <p:cNvSpPr>
            <a:spLocks/>
          </p:cNvSpPr>
          <p:nvPr/>
        </p:nvSpPr>
        <p:spPr bwMode="auto">
          <a:xfrm>
            <a:off x="5803900" y="2769395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16587" y="5482233"/>
            <a:ext cx="81607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latin typeface="Tw Cen MT Regular"/>
              </a:rPr>
              <a:t>Save root element in a local variable</a:t>
            </a:r>
          </a:p>
          <a:p>
            <a:pPr marL="342900" indent="-342900">
              <a:buFontTx/>
              <a:buAutoNum type="arabicPeriod"/>
            </a:pPr>
            <a:r>
              <a:rPr lang="en-US" dirty="0">
                <a:latin typeface="Tw Cen MT Regular"/>
              </a:rPr>
              <a:t>Assign last value to root, delete last node. </a:t>
            </a:r>
          </a:p>
          <a:p>
            <a:pPr marL="342900" indent="-342900">
              <a:buFontTx/>
              <a:buAutoNum type="arabicPeriod"/>
            </a:pPr>
            <a:r>
              <a:rPr lang="en-US" dirty="0">
                <a:latin typeface="Tw Cen MT Regular"/>
              </a:rPr>
              <a:t>While less than a child, switch with bigger child (bubble down)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222" y="1797844"/>
            <a:ext cx="2362955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Time is O(log n)</a:t>
            </a:r>
          </a:p>
        </p:txBody>
      </p:sp>
      <p:sp>
        <p:nvSpPr>
          <p:cNvPr id="60" name="Rectangle 59"/>
          <p:cNvSpPr>
            <a:spLocks/>
          </p:cNvSpPr>
          <p:nvPr/>
        </p:nvSpPr>
        <p:spPr bwMode="auto">
          <a:xfrm>
            <a:off x="7657887" y="1905812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61" name="Rectangle 60"/>
          <p:cNvSpPr>
            <a:spLocks/>
          </p:cNvSpPr>
          <p:nvPr/>
        </p:nvSpPr>
        <p:spPr bwMode="auto">
          <a:xfrm>
            <a:off x="4167186" y="1904538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7" name="Rectangle 66"/>
          <p:cNvSpPr>
            <a:spLocks/>
          </p:cNvSpPr>
          <p:nvPr/>
        </p:nvSpPr>
        <p:spPr bwMode="auto">
          <a:xfrm>
            <a:off x="4167185" y="1900491"/>
            <a:ext cx="496887" cy="47077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68" name="Rectangle 67"/>
          <p:cNvSpPr>
            <a:spLocks/>
          </p:cNvSpPr>
          <p:nvPr/>
        </p:nvSpPr>
        <p:spPr bwMode="auto">
          <a:xfrm>
            <a:off x="5803900" y="2779927"/>
            <a:ext cx="571500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69" name="Rectangle 68"/>
          <p:cNvSpPr>
            <a:spLocks/>
          </p:cNvSpPr>
          <p:nvPr/>
        </p:nvSpPr>
        <p:spPr bwMode="auto">
          <a:xfrm>
            <a:off x="5097411" y="3821778"/>
            <a:ext cx="564997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70" name="Rectangle 69"/>
          <p:cNvSpPr>
            <a:spLocks/>
          </p:cNvSpPr>
          <p:nvPr/>
        </p:nvSpPr>
        <p:spPr bwMode="auto">
          <a:xfrm>
            <a:off x="4167185" y="1900029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50</a:t>
            </a:r>
          </a:p>
        </p:txBody>
      </p:sp>
      <p:sp>
        <p:nvSpPr>
          <p:cNvPr id="71" name="Rectangle 70"/>
          <p:cNvSpPr>
            <a:spLocks/>
          </p:cNvSpPr>
          <p:nvPr/>
        </p:nvSpPr>
        <p:spPr bwMode="auto">
          <a:xfrm>
            <a:off x="5808839" y="2776752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800000"/>
                </a:solidFill>
              </a:rPr>
              <a:t>Heap: poll()</a:t>
            </a:r>
          </a:p>
        </p:txBody>
      </p:sp>
    </p:spTree>
    <p:extLst>
      <p:ext uri="{BB962C8B-B14F-4D97-AF65-F5344CB8AC3E}">
        <p14:creationId xmlns:p14="http://schemas.microsoft.com/office/powerpoint/2010/main" val="18155964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1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>
          <a:xfrm>
            <a:off x="45720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F9525CC-BB0B-4BB5-B795-B9943356073A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800000"/>
                </a:solidFill>
              </a:rPr>
              <a:t>Heap: peek()</a:t>
            </a: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154487" y="1828800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50</a:t>
            </a: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5808662" y="2689225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22</a:t>
            </a:r>
          </a:p>
        </p:txBody>
      </p:sp>
      <p:sp>
        <p:nvSpPr>
          <p:cNvPr id="38" name="Rectangle 37"/>
          <p:cNvSpPr>
            <a:spLocks/>
          </p:cNvSpPr>
          <p:nvPr/>
        </p:nvSpPr>
        <p:spPr bwMode="auto">
          <a:xfrm>
            <a:off x="2620961" y="2687638"/>
            <a:ext cx="46672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1638300" y="3741737"/>
            <a:ext cx="558800" cy="444500"/>
            <a:chOff x="0" y="0"/>
            <a:chExt cx="352" cy="280"/>
          </a:xfrm>
          <a:solidFill>
            <a:srgbClr val="FFFFCC"/>
          </a:solidFill>
        </p:grpSpPr>
        <p:sp>
          <p:nvSpPr>
            <p:cNvPr id="40" name="Rectangle 39"/>
            <p:cNvSpPr>
              <a:spLocks/>
            </p:cNvSpPr>
            <p:nvPr/>
          </p:nvSpPr>
          <p:spPr bwMode="auto">
            <a:xfrm>
              <a:off x="0" y="0"/>
              <a:ext cx="352" cy="2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Rectangle 4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35</a:t>
              </a:r>
            </a:p>
          </p:txBody>
        </p:sp>
      </p:grpSp>
      <p:sp>
        <p:nvSpPr>
          <p:cNvPr id="42" name="Rectangle 41"/>
          <p:cNvSpPr>
            <a:spLocks/>
          </p:cNvSpPr>
          <p:nvPr/>
        </p:nvSpPr>
        <p:spPr bwMode="auto">
          <a:xfrm>
            <a:off x="5092700" y="3741738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3" name="Rectangle 42"/>
          <p:cNvSpPr>
            <a:spLocks/>
          </p:cNvSpPr>
          <p:nvPr/>
        </p:nvSpPr>
        <p:spPr bwMode="auto">
          <a:xfrm>
            <a:off x="3300413" y="3741738"/>
            <a:ext cx="46990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44" name="Rectangle 43"/>
          <p:cNvSpPr>
            <a:spLocks/>
          </p:cNvSpPr>
          <p:nvPr/>
        </p:nvSpPr>
        <p:spPr bwMode="auto">
          <a:xfrm>
            <a:off x="6515100" y="3741738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1219200" y="4773612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6" name="Rectangle 4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Rectangle 4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20</a:t>
              </a:r>
            </a:p>
          </p:txBody>
        </p:sp>
      </p:grpSp>
      <p:sp>
        <p:nvSpPr>
          <p:cNvPr id="48" name="Rectangle 47"/>
          <p:cNvSpPr>
            <a:spLocks/>
          </p:cNvSpPr>
          <p:nvPr/>
        </p:nvSpPr>
        <p:spPr bwMode="auto">
          <a:xfrm>
            <a:off x="2901950" y="4773613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9" name="Rectangle 48"/>
          <p:cNvSpPr>
            <a:spLocks/>
          </p:cNvSpPr>
          <p:nvPr/>
        </p:nvSpPr>
        <p:spPr bwMode="auto">
          <a:xfrm>
            <a:off x="2055812" y="4773613"/>
            <a:ext cx="56515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50" name="Rectangle 49"/>
          <p:cNvSpPr>
            <a:spLocks/>
          </p:cNvSpPr>
          <p:nvPr/>
        </p:nvSpPr>
        <p:spPr bwMode="auto">
          <a:xfrm>
            <a:off x="3729037" y="4773613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1" name="Rectangle 50"/>
          <p:cNvSpPr>
            <a:spLocks/>
          </p:cNvSpPr>
          <p:nvPr/>
        </p:nvSpPr>
        <p:spPr bwMode="auto">
          <a:xfrm>
            <a:off x="4700587" y="4773613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18</a:t>
            </a:r>
          </a:p>
        </p:txBody>
      </p:sp>
      <p:sp>
        <p:nvSpPr>
          <p:cNvPr id="52" name="AutoShape 17"/>
          <p:cNvSpPr>
            <a:spLocks/>
          </p:cNvSpPr>
          <p:nvPr/>
        </p:nvSpPr>
        <p:spPr bwMode="auto">
          <a:xfrm flipH="1">
            <a:off x="2805112" y="2295525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3" name="AutoShape 18"/>
          <p:cNvSpPr>
            <a:spLocks/>
          </p:cNvSpPr>
          <p:nvPr/>
        </p:nvSpPr>
        <p:spPr bwMode="auto">
          <a:xfrm>
            <a:off x="4365625" y="2295525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4" name="AutoShape 19"/>
          <p:cNvSpPr>
            <a:spLocks/>
          </p:cNvSpPr>
          <p:nvPr/>
        </p:nvSpPr>
        <p:spPr bwMode="auto">
          <a:xfrm flipH="1">
            <a:off x="1916112" y="3154363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5" name="AutoShape 20"/>
          <p:cNvSpPr>
            <a:spLocks/>
          </p:cNvSpPr>
          <p:nvPr/>
        </p:nvSpPr>
        <p:spPr bwMode="auto">
          <a:xfrm>
            <a:off x="2801937" y="3154363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6" name="AutoShape 21"/>
          <p:cNvSpPr>
            <a:spLocks/>
          </p:cNvSpPr>
          <p:nvPr/>
        </p:nvSpPr>
        <p:spPr bwMode="auto">
          <a:xfrm flipH="1">
            <a:off x="5365750" y="315595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7" name="AutoShape 22"/>
          <p:cNvSpPr>
            <a:spLocks/>
          </p:cNvSpPr>
          <p:nvPr/>
        </p:nvSpPr>
        <p:spPr bwMode="auto">
          <a:xfrm>
            <a:off x="6076950" y="315595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8" name="AutoShape 23"/>
          <p:cNvSpPr>
            <a:spLocks/>
          </p:cNvSpPr>
          <p:nvPr/>
        </p:nvSpPr>
        <p:spPr bwMode="auto">
          <a:xfrm flipH="1">
            <a:off x="1498600" y="42084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9" name="AutoShape 24"/>
          <p:cNvSpPr>
            <a:spLocks/>
          </p:cNvSpPr>
          <p:nvPr/>
        </p:nvSpPr>
        <p:spPr bwMode="auto">
          <a:xfrm>
            <a:off x="1917700" y="42084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0" name="AutoShape 25"/>
          <p:cNvSpPr>
            <a:spLocks/>
          </p:cNvSpPr>
          <p:nvPr/>
        </p:nvSpPr>
        <p:spPr bwMode="auto">
          <a:xfrm flipH="1">
            <a:off x="3171825" y="42084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1" name="AutoShape 26"/>
          <p:cNvSpPr>
            <a:spLocks/>
          </p:cNvSpPr>
          <p:nvPr/>
        </p:nvSpPr>
        <p:spPr bwMode="auto">
          <a:xfrm>
            <a:off x="3586162" y="42084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2" name="AutoShape 27"/>
          <p:cNvSpPr>
            <a:spLocks/>
          </p:cNvSpPr>
          <p:nvPr/>
        </p:nvSpPr>
        <p:spPr bwMode="auto">
          <a:xfrm flipH="1">
            <a:off x="4972050" y="4208463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3" name="Rectangle 62"/>
          <p:cNvSpPr>
            <a:spLocks/>
          </p:cNvSpPr>
          <p:nvPr/>
        </p:nvSpPr>
        <p:spPr bwMode="auto">
          <a:xfrm>
            <a:off x="7239000" y="1727140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009934" y="5500042"/>
            <a:ext cx="2602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latin typeface="Tw Cen MT Regular"/>
              </a:rPr>
              <a:t>Return root value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9222" y="1797844"/>
            <a:ext cx="1659429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Time is O(1)</a:t>
            </a:r>
          </a:p>
        </p:txBody>
      </p:sp>
    </p:spTree>
    <p:extLst>
      <p:ext uri="{BB962C8B-B14F-4D97-AF65-F5344CB8AC3E}">
        <p14:creationId xmlns:p14="http://schemas.microsoft.com/office/powerpoint/2010/main" val="5189984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99D96-FA45-434D-850D-27FCF30E6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JavaHyperText</a:t>
            </a:r>
            <a:r>
              <a:rPr lang="en-US" dirty="0"/>
              <a:t>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B7402-D65D-5841-B10C-FD18DB0B5BE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Interface, implements</a:t>
            </a:r>
          </a:p>
          <a:p>
            <a:r>
              <a:rPr lang="en-US" dirty="0"/>
              <a:t>Stack, queue</a:t>
            </a:r>
          </a:p>
          <a:p>
            <a:r>
              <a:rPr lang="en-US" dirty="0"/>
              <a:t>Priority queue</a:t>
            </a:r>
          </a:p>
          <a:p>
            <a:r>
              <a:rPr lang="en-US" dirty="0"/>
              <a:t>Heaps, heapsort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79A6DC-50B5-6143-B8E7-366746A11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8368C94-F10D-4FE3-9244-F21A0996878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0906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8300D9-2188-5A44-8804-BE808077A8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(max heap)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3C32D98-9865-2D4A-8555-B6C072AE1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Implementation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84552B-24DA-3146-B143-5ED82346AA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DD0A59F-0B18-423F-A6F2-5852E47C344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2831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D0A59F-0B18-423F-A6F2-5852E47C3441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41016"/>
            <a:ext cx="891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public class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HeapNode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&lt;E&gt; 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private E value;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private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HeapNode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left;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private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HeapNode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right;</a:t>
            </a:r>
          </a:p>
          <a:p>
            <a:r>
              <a:rPr lang="is-IS" dirty="0">
                <a:latin typeface="Courier" charset="0"/>
                <a:ea typeface="Courier" charset="0"/>
                <a:cs typeface="Courier" charset="0"/>
              </a:rPr>
              <a:t>  ...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BCBAC1-4DDD-044A-8DD1-A5140A1EF33F}"/>
              </a:ext>
            </a:extLst>
          </p:cNvPr>
          <p:cNvSpPr txBox="1"/>
          <p:nvPr/>
        </p:nvSpPr>
        <p:spPr>
          <a:xfrm>
            <a:off x="381000" y="4971156"/>
            <a:ext cx="7391400" cy="1143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Tw Cen MT" panose="020B0602020104020603" pitchFamily="34" charset="77"/>
              </a:rPr>
              <a:t>But since tree is complete, even more space-efficient implementation is possible…</a:t>
            </a:r>
          </a:p>
        </p:txBody>
      </p:sp>
    </p:spTree>
    <p:extLst>
      <p:ext uri="{BB962C8B-B14F-4D97-AF65-F5344CB8AC3E}">
        <p14:creationId xmlns:p14="http://schemas.microsoft.com/office/powerpoint/2010/main" val="3303541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D0A59F-0B18-423F-A6F2-5852E47C3441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41016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public class Heap&lt;E&gt; 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(* represent tree as array *)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private E[] heap; </a:t>
            </a:r>
          </a:p>
          <a:p>
            <a:r>
              <a:rPr lang="is-IS" dirty="0">
                <a:latin typeface="Courier" charset="0"/>
                <a:ea typeface="Courier" charset="0"/>
                <a:cs typeface="Courier" charset="0"/>
              </a:rPr>
              <a:t>  ...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161984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Numbering tree nodes</a:t>
            </a:r>
          </a:p>
        </p:txBody>
      </p:sp>
      <p:sp>
        <p:nvSpPr>
          <p:cNvPr id="3" name="Rectangle 2"/>
          <p:cNvSpPr>
            <a:spLocks/>
          </p:cNvSpPr>
          <p:nvPr/>
        </p:nvSpPr>
        <p:spPr bwMode="auto">
          <a:xfrm>
            <a:off x="5715000" y="1676400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7369175" y="2536825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22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4181475" y="2535238"/>
            <a:ext cx="427038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198813" y="3589337"/>
            <a:ext cx="558800" cy="444500"/>
            <a:chOff x="0" y="0"/>
            <a:chExt cx="352" cy="280"/>
          </a:xfrm>
          <a:solidFill>
            <a:srgbClr val="FFFFCC"/>
          </a:solidFill>
        </p:grpSpPr>
        <p:sp>
          <p:nvSpPr>
            <p:cNvPr id="7" name="Rectangle 6"/>
            <p:cNvSpPr>
              <a:spLocks/>
            </p:cNvSpPr>
            <p:nvPr/>
          </p:nvSpPr>
          <p:spPr bwMode="auto">
            <a:xfrm>
              <a:off x="0" y="0"/>
              <a:ext cx="352" cy="2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35</a:t>
              </a:r>
            </a:p>
          </p:txBody>
        </p:sp>
      </p:grpSp>
      <p:sp>
        <p:nvSpPr>
          <p:cNvPr id="9" name="Rectangle 8"/>
          <p:cNvSpPr>
            <a:spLocks/>
          </p:cNvSpPr>
          <p:nvPr/>
        </p:nvSpPr>
        <p:spPr bwMode="auto">
          <a:xfrm>
            <a:off x="6653213" y="3589338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4967288" y="3589338"/>
            <a:ext cx="45930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8075613" y="3589338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21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779713" y="4621212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20</a:t>
              </a:r>
            </a:p>
          </p:txBody>
        </p:sp>
      </p:grpSp>
      <p:sp>
        <p:nvSpPr>
          <p:cNvPr id="15" name="Rectangle 14"/>
          <p:cNvSpPr>
            <a:spLocks/>
          </p:cNvSpPr>
          <p:nvPr/>
        </p:nvSpPr>
        <p:spPr bwMode="auto">
          <a:xfrm>
            <a:off x="4462463" y="4621213"/>
            <a:ext cx="5715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6" name="Rectangle 15"/>
          <p:cNvSpPr>
            <a:spLocks/>
          </p:cNvSpPr>
          <p:nvPr/>
        </p:nvSpPr>
        <p:spPr bwMode="auto">
          <a:xfrm>
            <a:off x="3616325" y="4621213"/>
            <a:ext cx="56515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19" name="AutoShape 17"/>
          <p:cNvSpPr>
            <a:spLocks/>
          </p:cNvSpPr>
          <p:nvPr/>
        </p:nvSpPr>
        <p:spPr bwMode="auto">
          <a:xfrm flipH="1">
            <a:off x="4365625" y="2143125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" name="AutoShape 18"/>
          <p:cNvSpPr>
            <a:spLocks/>
          </p:cNvSpPr>
          <p:nvPr/>
        </p:nvSpPr>
        <p:spPr bwMode="auto">
          <a:xfrm>
            <a:off x="5926138" y="2143125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1" name="AutoShape 19"/>
          <p:cNvSpPr>
            <a:spLocks/>
          </p:cNvSpPr>
          <p:nvPr/>
        </p:nvSpPr>
        <p:spPr bwMode="auto">
          <a:xfrm flipH="1">
            <a:off x="3476625" y="3001963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2" name="AutoShape 20"/>
          <p:cNvSpPr>
            <a:spLocks/>
          </p:cNvSpPr>
          <p:nvPr/>
        </p:nvSpPr>
        <p:spPr bwMode="auto">
          <a:xfrm>
            <a:off x="4362450" y="3001963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3" name="AutoShape 21"/>
          <p:cNvSpPr>
            <a:spLocks/>
          </p:cNvSpPr>
          <p:nvPr/>
        </p:nvSpPr>
        <p:spPr bwMode="auto">
          <a:xfrm flipH="1">
            <a:off x="6926263" y="300355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4" name="AutoShape 22"/>
          <p:cNvSpPr>
            <a:spLocks/>
          </p:cNvSpPr>
          <p:nvPr/>
        </p:nvSpPr>
        <p:spPr bwMode="auto">
          <a:xfrm>
            <a:off x="7637463" y="300355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5" name="AutoShape 23"/>
          <p:cNvSpPr>
            <a:spLocks/>
          </p:cNvSpPr>
          <p:nvPr/>
        </p:nvSpPr>
        <p:spPr bwMode="auto">
          <a:xfrm flipH="1">
            <a:off x="3059113" y="40560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6" name="AutoShape 24"/>
          <p:cNvSpPr>
            <a:spLocks/>
          </p:cNvSpPr>
          <p:nvPr/>
        </p:nvSpPr>
        <p:spPr bwMode="auto">
          <a:xfrm>
            <a:off x="3478213" y="40560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7" name="AutoShape 25"/>
          <p:cNvSpPr>
            <a:spLocks/>
          </p:cNvSpPr>
          <p:nvPr/>
        </p:nvSpPr>
        <p:spPr bwMode="auto">
          <a:xfrm flipH="1">
            <a:off x="4732338" y="405606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0" name="Rectangle 13"/>
          <p:cNvSpPr>
            <a:spLocks/>
          </p:cNvSpPr>
          <p:nvPr/>
        </p:nvSpPr>
        <p:spPr bwMode="auto">
          <a:xfrm>
            <a:off x="533400" y="1600200"/>
            <a:ext cx="38290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en-US" sz="2400" dirty="0">
                <a:solidFill>
                  <a:srgbClr val="800000"/>
                </a:solidFill>
                <a:latin typeface="Tw Cen MT Regular"/>
                <a:cs typeface="Arial" charset="0"/>
              </a:rPr>
              <a:t>Number node starting at root row by row, left to right</a:t>
            </a:r>
          </a:p>
          <a:p>
            <a:pPr marL="39688">
              <a:spcBef>
                <a:spcPts val="1400"/>
              </a:spcBef>
            </a:pPr>
            <a:r>
              <a:rPr lang="en-US" sz="2400" dirty="0">
                <a:solidFill>
                  <a:srgbClr val="800000"/>
                </a:solidFill>
                <a:latin typeface="Tw Cen MT Regular"/>
                <a:cs typeface="Arial" charset="0"/>
              </a:rPr>
              <a:t>Same order as</a:t>
            </a:r>
            <a:br>
              <a:rPr lang="en-US" sz="2400" dirty="0">
                <a:solidFill>
                  <a:srgbClr val="800000"/>
                </a:solidFill>
                <a:latin typeface="Tw Cen MT Regular"/>
                <a:cs typeface="Arial" charset="0"/>
              </a:rPr>
            </a:br>
            <a:r>
              <a:rPr lang="en-US" sz="2400" dirty="0">
                <a:solidFill>
                  <a:srgbClr val="800000"/>
                </a:solidFill>
                <a:latin typeface="Tw Cen MT Regular"/>
                <a:cs typeface="Arial" charset="0"/>
              </a:rPr>
              <a:t>level-order traversal</a:t>
            </a:r>
          </a:p>
        </p:txBody>
      </p:sp>
      <p:sp>
        <p:nvSpPr>
          <p:cNvPr id="31" name="Rectangle 28"/>
          <p:cNvSpPr>
            <a:spLocks/>
          </p:cNvSpPr>
          <p:nvPr/>
        </p:nvSpPr>
        <p:spPr bwMode="auto">
          <a:xfrm>
            <a:off x="5426593" y="1749981"/>
            <a:ext cx="251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0</a:t>
            </a:r>
          </a:p>
        </p:txBody>
      </p:sp>
      <p:sp>
        <p:nvSpPr>
          <p:cNvPr id="32" name="Rectangle 28"/>
          <p:cNvSpPr>
            <a:spLocks/>
          </p:cNvSpPr>
          <p:nvPr/>
        </p:nvSpPr>
        <p:spPr bwMode="auto">
          <a:xfrm>
            <a:off x="3978793" y="2664381"/>
            <a:ext cx="251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1</a:t>
            </a:r>
          </a:p>
        </p:txBody>
      </p:sp>
      <p:sp>
        <p:nvSpPr>
          <p:cNvPr id="33" name="Rectangle 28"/>
          <p:cNvSpPr>
            <a:spLocks/>
          </p:cNvSpPr>
          <p:nvPr/>
        </p:nvSpPr>
        <p:spPr bwMode="auto">
          <a:xfrm>
            <a:off x="7179193" y="2664381"/>
            <a:ext cx="251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2</a:t>
            </a:r>
          </a:p>
        </p:txBody>
      </p:sp>
      <p:sp>
        <p:nvSpPr>
          <p:cNvPr id="34" name="Rectangle 28"/>
          <p:cNvSpPr>
            <a:spLocks/>
          </p:cNvSpPr>
          <p:nvPr/>
        </p:nvSpPr>
        <p:spPr bwMode="auto">
          <a:xfrm>
            <a:off x="2971800" y="3654981"/>
            <a:ext cx="251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3</a:t>
            </a:r>
          </a:p>
        </p:txBody>
      </p:sp>
      <p:sp>
        <p:nvSpPr>
          <p:cNvPr id="35" name="Rectangle 28"/>
          <p:cNvSpPr>
            <a:spLocks/>
          </p:cNvSpPr>
          <p:nvPr/>
        </p:nvSpPr>
        <p:spPr bwMode="auto">
          <a:xfrm>
            <a:off x="4267200" y="4721781"/>
            <a:ext cx="251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9</a:t>
            </a:r>
          </a:p>
        </p:txBody>
      </p:sp>
      <p:sp>
        <p:nvSpPr>
          <p:cNvPr id="36" name="Rectangle 28"/>
          <p:cNvSpPr>
            <a:spLocks/>
          </p:cNvSpPr>
          <p:nvPr/>
        </p:nvSpPr>
        <p:spPr bwMode="auto">
          <a:xfrm>
            <a:off x="7864993" y="3731181"/>
            <a:ext cx="251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6</a:t>
            </a:r>
          </a:p>
        </p:txBody>
      </p:sp>
      <p:sp>
        <p:nvSpPr>
          <p:cNvPr id="37" name="Rectangle 28"/>
          <p:cNvSpPr>
            <a:spLocks/>
          </p:cNvSpPr>
          <p:nvPr/>
        </p:nvSpPr>
        <p:spPr bwMode="auto">
          <a:xfrm>
            <a:off x="6417193" y="3731181"/>
            <a:ext cx="251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5</a:t>
            </a:r>
          </a:p>
        </p:txBody>
      </p:sp>
      <p:sp>
        <p:nvSpPr>
          <p:cNvPr id="38" name="Rectangle 28"/>
          <p:cNvSpPr>
            <a:spLocks/>
          </p:cNvSpPr>
          <p:nvPr/>
        </p:nvSpPr>
        <p:spPr bwMode="auto">
          <a:xfrm>
            <a:off x="2530993" y="4721781"/>
            <a:ext cx="251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7</a:t>
            </a:r>
          </a:p>
        </p:txBody>
      </p:sp>
      <p:sp>
        <p:nvSpPr>
          <p:cNvPr id="39" name="Rectangle 28"/>
          <p:cNvSpPr>
            <a:spLocks/>
          </p:cNvSpPr>
          <p:nvPr/>
        </p:nvSpPr>
        <p:spPr bwMode="auto">
          <a:xfrm>
            <a:off x="3429000" y="4721781"/>
            <a:ext cx="251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8</a:t>
            </a:r>
          </a:p>
        </p:txBody>
      </p:sp>
      <p:sp>
        <p:nvSpPr>
          <p:cNvPr id="40" name="Rectangle 28"/>
          <p:cNvSpPr>
            <a:spLocks/>
          </p:cNvSpPr>
          <p:nvPr/>
        </p:nvSpPr>
        <p:spPr bwMode="auto">
          <a:xfrm>
            <a:off x="4724400" y="3731181"/>
            <a:ext cx="251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7969" y="5776611"/>
            <a:ext cx="6221127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Children of node </a:t>
            </a:r>
            <a:r>
              <a:rPr lang="en-US" sz="2400" b="1" dirty="0">
                <a:solidFill>
                  <a:schemeClr val="accent2"/>
                </a:solidFill>
              </a:rPr>
              <a:t>k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are nodes   </a:t>
            </a:r>
            <a:r>
              <a:rPr lang="en-US" sz="2400" b="1" dirty="0">
                <a:solidFill>
                  <a:schemeClr val="accent2"/>
                </a:solidFill>
              </a:rPr>
              <a:t>2k+1</a:t>
            </a:r>
            <a:r>
              <a:rPr lang="en-US" sz="2400" dirty="0"/>
              <a:t>  and  </a:t>
            </a:r>
            <a:r>
              <a:rPr lang="en-US" sz="2400" b="1" dirty="0">
                <a:solidFill>
                  <a:schemeClr val="accent2"/>
                </a:solidFill>
              </a:rPr>
              <a:t>2k+2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Parent of node </a:t>
            </a:r>
            <a:r>
              <a:rPr lang="en-US" sz="2400" b="1" dirty="0">
                <a:solidFill>
                  <a:schemeClr val="accent2"/>
                </a:solidFill>
              </a:rPr>
              <a:t>k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is node </a:t>
            </a:r>
            <a:r>
              <a:rPr lang="en-US" sz="2400" b="1" dirty="0">
                <a:solidFill>
                  <a:schemeClr val="accent2"/>
                </a:solidFill>
              </a:rPr>
              <a:t>(k-1)/2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9542867-5E5A-F541-BF04-82FEB7F06834}"/>
              </a:ext>
            </a:extLst>
          </p:cNvPr>
          <p:cNvSpPr/>
          <p:nvPr/>
        </p:nvSpPr>
        <p:spPr>
          <a:xfrm>
            <a:off x="2199077" y="3630265"/>
            <a:ext cx="7072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Tw Cen MT Regular"/>
              </a:rPr>
              <a:t>k=3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4B63849-9016-8349-B3D6-EFF1B9AB2DC4}"/>
              </a:ext>
            </a:extLst>
          </p:cNvPr>
          <p:cNvSpPr/>
          <p:nvPr/>
        </p:nvSpPr>
        <p:spPr>
          <a:xfrm>
            <a:off x="764099" y="4688034"/>
            <a:ext cx="1604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Tw Cen MT Regular"/>
              </a:rPr>
              <a:t>2(3)+1 = 7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47BE99A-6B7B-9F44-9A72-3837F444F994}"/>
              </a:ext>
            </a:extLst>
          </p:cNvPr>
          <p:cNvSpPr/>
          <p:nvPr/>
        </p:nvSpPr>
        <p:spPr>
          <a:xfrm>
            <a:off x="2152686" y="5157786"/>
            <a:ext cx="1604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Tw Cen MT Regular"/>
              </a:rPr>
              <a:t>2(3)+2 = 8</a:t>
            </a:r>
          </a:p>
        </p:txBody>
      </p:sp>
    </p:spTree>
    <p:extLst>
      <p:ext uri="{BB962C8B-B14F-4D97-AF65-F5344CB8AC3E}">
        <p14:creationId xmlns:p14="http://schemas.microsoft.com/office/powerpoint/2010/main" val="95107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17" grpId="0"/>
      <p:bldP spid="42" grpId="0"/>
      <p:bldP spid="4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D6BCEEB-9A05-4347-8DA0-DC1BD6451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062487"/>
              </p:ext>
            </p:extLst>
          </p:nvPr>
        </p:nvGraphicFramePr>
        <p:xfrm>
          <a:off x="146600" y="4779203"/>
          <a:ext cx="3663400" cy="767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66340">
                  <a:extLst>
                    <a:ext uri="{9D8B030D-6E8A-4147-A177-3AD203B41FA5}">
                      <a16:colId xmlns:a16="http://schemas.microsoft.com/office/drawing/2014/main" val="2821872023"/>
                    </a:ext>
                  </a:extLst>
                </a:gridCol>
                <a:gridCol w="366340">
                  <a:extLst>
                    <a:ext uri="{9D8B030D-6E8A-4147-A177-3AD203B41FA5}">
                      <a16:colId xmlns:a16="http://schemas.microsoft.com/office/drawing/2014/main" val="812843502"/>
                    </a:ext>
                  </a:extLst>
                </a:gridCol>
                <a:gridCol w="366340">
                  <a:extLst>
                    <a:ext uri="{9D8B030D-6E8A-4147-A177-3AD203B41FA5}">
                      <a16:colId xmlns:a16="http://schemas.microsoft.com/office/drawing/2014/main" val="3596783499"/>
                    </a:ext>
                  </a:extLst>
                </a:gridCol>
                <a:gridCol w="366340">
                  <a:extLst>
                    <a:ext uri="{9D8B030D-6E8A-4147-A177-3AD203B41FA5}">
                      <a16:colId xmlns:a16="http://schemas.microsoft.com/office/drawing/2014/main" val="1715622142"/>
                    </a:ext>
                  </a:extLst>
                </a:gridCol>
                <a:gridCol w="366340">
                  <a:extLst>
                    <a:ext uri="{9D8B030D-6E8A-4147-A177-3AD203B41FA5}">
                      <a16:colId xmlns:a16="http://schemas.microsoft.com/office/drawing/2014/main" val="3268500865"/>
                    </a:ext>
                  </a:extLst>
                </a:gridCol>
                <a:gridCol w="366340">
                  <a:extLst>
                    <a:ext uri="{9D8B030D-6E8A-4147-A177-3AD203B41FA5}">
                      <a16:colId xmlns:a16="http://schemas.microsoft.com/office/drawing/2014/main" val="2910012564"/>
                    </a:ext>
                  </a:extLst>
                </a:gridCol>
                <a:gridCol w="366340">
                  <a:extLst>
                    <a:ext uri="{9D8B030D-6E8A-4147-A177-3AD203B41FA5}">
                      <a16:colId xmlns:a16="http://schemas.microsoft.com/office/drawing/2014/main" val="42310153"/>
                    </a:ext>
                  </a:extLst>
                </a:gridCol>
                <a:gridCol w="366340">
                  <a:extLst>
                    <a:ext uri="{9D8B030D-6E8A-4147-A177-3AD203B41FA5}">
                      <a16:colId xmlns:a16="http://schemas.microsoft.com/office/drawing/2014/main" val="1574611087"/>
                    </a:ext>
                  </a:extLst>
                </a:gridCol>
                <a:gridCol w="366340">
                  <a:extLst>
                    <a:ext uri="{9D8B030D-6E8A-4147-A177-3AD203B41FA5}">
                      <a16:colId xmlns:a16="http://schemas.microsoft.com/office/drawing/2014/main" val="278361543"/>
                    </a:ext>
                  </a:extLst>
                </a:gridCol>
                <a:gridCol w="366340">
                  <a:extLst>
                    <a:ext uri="{9D8B030D-6E8A-4147-A177-3AD203B41FA5}">
                      <a16:colId xmlns:a16="http://schemas.microsoft.com/office/drawing/2014/main" val="35500961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5170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84674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Represent tree with array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73352"/>
            <a:ext cx="4200289" cy="47183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sz="2400"/>
              <a:t>Store node number i in index i of array b</a:t>
            </a:r>
          </a:p>
          <a:p>
            <a:pPr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sz="2400"/>
              <a:t>Children of b[k] are b[2k +1] and b[2k +2]</a:t>
            </a:r>
          </a:p>
          <a:p>
            <a:pPr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sz="2400"/>
              <a:t>Parent of b[k] is b[(k-1)/2]</a:t>
            </a:r>
            <a:endParaRPr lang="en-US" sz="2400" dirty="0"/>
          </a:p>
        </p:txBody>
      </p:sp>
      <p:cxnSp>
        <p:nvCxnSpPr>
          <p:cNvPr id="18" name="Straight Connector 17"/>
          <p:cNvCxnSpPr>
            <a:cxnSpLocks/>
          </p:cNvCxnSpPr>
          <p:nvPr/>
        </p:nvCxnSpPr>
        <p:spPr>
          <a:xfrm flipV="1">
            <a:off x="3537110" y="4641211"/>
            <a:ext cx="0" cy="6107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860710" y="4641211"/>
            <a:ext cx="0" cy="533400"/>
          </a:xfrm>
          <a:prstGeom prst="line">
            <a:avLst/>
          </a:prstGeom>
          <a:ln w="50800">
            <a:solidFill>
              <a:srgbClr val="FF000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860710" y="4641211"/>
            <a:ext cx="167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41710" y="4285611"/>
            <a:ext cx="998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w Cen MT Regular"/>
              </a:rPr>
              <a:t>parent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403510" y="5371611"/>
            <a:ext cx="1819017" cy="609600"/>
            <a:chOff x="2371983" y="5029200"/>
            <a:chExt cx="1819017" cy="609600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2371983" y="5029200"/>
              <a:ext cx="0" cy="60960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191000" y="5105400"/>
              <a:ext cx="0" cy="533400"/>
            </a:xfrm>
            <a:prstGeom prst="line">
              <a:avLst/>
            </a:prstGeom>
            <a:ln w="50800">
              <a:solidFill>
                <a:srgbClr val="3366FF"/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cxnSpLocks/>
            </p:cNvCxnSpPr>
            <p:nvPr/>
          </p:nvCxnSpPr>
          <p:spPr>
            <a:xfrm flipH="1">
              <a:off x="2371983" y="5638800"/>
              <a:ext cx="1819017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886200" y="5105400"/>
              <a:ext cx="0" cy="533400"/>
            </a:xfrm>
            <a:prstGeom prst="line">
              <a:avLst/>
            </a:prstGeom>
            <a:ln w="50800">
              <a:solidFill>
                <a:srgbClr val="3366FF"/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1821620" y="6183868"/>
            <a:ext cx="1145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  <a:latin typeface="Tw Cen MT Regular"/>
              </a:rPr>
              <a:t>children</a:t>
            </a:r>
          </a:p>
        </p:txBody>
      </p:sp>
      <p:sp>
        <p:nvSpPr>
          <p:cNvPr id="28" name="Rectangle 27"/>
          <p:cNvSpPr>
            <a:spLocks/>
          </p:cNvSpPr>
          <p:nvPr/>
        </p:nvSpPr>
        <p:spPr bwMode="auto">
          <a:xfrm>
            <a:off x="6742113" y="1676400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9" name="Rectangle 28"/>
          <p:cNvSpPr>
            <a:spLocks/>
          </p:cNvSpPr>
          <p:nvPr/>
        </p:nvSpPr>
        <p:spPr bwMode="auto">
          <a:xfrm>
            <a:off x="8051800" y="2363787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22</a:t>
            </a:r>
          </a:p>
        </p:txBody>
      </p:sp>
      <p:sp>
        <p:nvSpPr>
          <p:cNvPr id="30" name="Rectangle 29"/>
          <p:cNvSpPr>
            <a:spLocks/>
          </p:cNvSpPr>
          <p:nvPr/>
        </p:nvSpPr>
        <p:spPr bwMode="auto">
          <a:xfrm>
            <a:off x="5503861" y="2362200"/>
            <a:ext cx="446843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4851400" y="3048000"/>
            <a:ext cx="558800" cy="444500"/>
            <a:chOff x="0" y="0"/>
            <a:chExt cx="352" cy="280"/>
          </a:xfrm>
          <a:solidFill>
            <a:srgbClr val="FFFFCC"/>
          </a:solidFill>
        </p:grpSpPr>
        <p:sp>
          <p:nvSpPr>
            <p:cNvPr id="32" name="Rectangle 31"/>
            <p:cNvSpPr>
              <a:spLocks/>
            </p:cNvSpPr>
            <p:nvPr/>
          </p:nvSpPr>
          <p:spPr bwMode="auto">
            <a:xfrm>
              <a:off x="0" y="0"/>
              <a:ext cx="352" cy="2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Rectangle 32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ln w="381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35</a:t>
              </a:r>
            </a:p>
          </p:txBody>
        </p:sp>
      </p:grpSp>
      <p:sp>
        <p:nvSpPr>
          <p:cNvPr id="34" name="Rectangle 33"/>
          <p:cNvSpPr>
            <a:spLocks/>
          </p:cNvSpPr>
          <p:nvPr/>
        </p:nvSpPr>
        <p:spPr bwMode="auto">
          <a:xfrm>
            <a:off x="7670800" y="3048001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5" name="Rectangle 34"/>
          <p:cNvSpPr>
            <a:spLocks/>
          </p:cNvSpPr>
          <p:nvPr/>
        </p:nvSpPr>
        <p:spPr bwMode="auto">
          <a:xfrm>
            <a:off x="5961063" y="3048001"/>
            <a:ext cx="423625" cy="466725"/>
          </a:xfrm>
          <a:prstGeom prst="rect">
            <a:avLst/>
          </a:prstGeom>
          <a:ln w="38100"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8509000" y="3048001"/>
            <a:ext cx="558800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21</a:t>
            </a:r>
          </a:p>
        </p:txBody>
      </p: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4442548" y="3733800"/>
            <a:ext cx="500405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8" name="Rectangle 37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Rectangle 38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ln w="381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20</a:t>
              </a:r>
            </a:p>
          </p:txBody>
        </p:sp>
      </p:grpSp>
      <p:sp>
        <p:nvSpPr>
          <p:cNvPr id="40" name="Rectangle 39"/>
          <p:cNvSpPr>
            <a:spLocks/>
          </p:cNvSpPr>
          <p:nvPr/>
        </p:nvSpPr>
        <p:spPr bwMode="auto">
          <a:xfrm>
            <a:off x="5791200" y="3733801"/>
            <a:ext cx="381000" cy="469900"/>
          </a:xfrm>
          <a:prstGeom prst="rect">
            <a:avLst/>
          </a:prstGeom>
          <a:ln w="38100"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1" name="Rectangle 40"/>
          <p:cNvSpPr>
            <a:spLocks/>
          </p:cNvSpPr>
          <p:nvPr/>
        </p:nvSpPr>
        <p:spPr bwMode="auto">
          <a:xfrm>
            <a:off x="5195888" y="3733801"/>
            <a:ext cx="366712" cy="466725"/>
          </a:xfrm>
          <a:prstGeom prst="rect">
            <a:avLst/>
          </a:prstGeom>
          <a:ln w="38100">
            <a:solidFill>
              <a:srgbClr val="0070C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42" name="AutoShape 17"/>
          <p:cNvSpPr>
            <a:spLocks/>
          </p:cNvSpPr>
          <p:nvPr/>
        </p:nvSpPr>
        <p:spPr bwMode="auto">
          <a:xfrm flipH="1">
            <a:off x="5703882" y="2138661"/>
            <a:ext cx="1327152" cy="169564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3" name="AutoShape 18"/>
          <p:cNvSpPr>
            <a:spLocks/>
          </p:cNvSpPr>
          <p:nvPr/>
        </p:nvSpPr>
        <p:spPr bwMode="auto">
          <a:xfrm>
            <a:off x="7031037" y="2143125"/>
            <a:ext cx="1323975" cy="193674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4" name="AutoShape 19"/>
          <p:cNvSpPr>
            <a:spLocks/>
          </p:cNvSpPr>
          <p:nvPr/>
        </p:nvSpPr>
        <p:spPr bwMode="auto">
          <a:xfrm flipH="1">
            <a:off x="5095355" y="2828925"/>
            <a:ext cx="608527" cy="219075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5" name="AutoShape 20"/>
          <p:cNvSpPr>
            <a:spLocks/>
          </p:cNvSpPr>
          <p:nvPr/>
        </p:nvSpPr>
        <p:spPr bwMode="auto">
          <a:xfrm>
            <a:off x="5703881" y="2860676"/>
            <a:ext cx="455617" cy="171448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6" name="AutoShape 21"/>
          <p:cNvSpPr>
            <a:spLocks/>
          </p:cNvSpPr>
          <p:nvPr/>
        </p:nvSpPr>
        <p:spPr bwMode="auto">
          <a:xfrm flipH="1">
            <a:off x="7864992" y="2828925"/>
            <a:ext cx="490019" cy="219075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7" name="AutoShape 22"/>
          <p:cNvSpPr>
            <a:spLocks/>
          </p:cNvSpPr>
          <p:nvPr/>
        </p:nvSpPr>
        <p:spPr bwMode="auto">
          <a:xfrm>
            <a:off x="8343897" y="2828926"/>
            <a:ext cx="453509" cy="219074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8" name="AutoShape 23"/>
          <p:cNvSpPr>
            <a:spLocks/>
          </p:cNvSpPr>
          <p:nvPr/>
        </p:nvSpPr>
        <p:spPr bwMode="auto">
          <a:xfrm flipH="1">
            <a:off x="4740792" y="3514725"/>
            <a:ext cx="354561" cy="228599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9" name="AutoShape 24"/>
          <p:cNvSpPr>
            <a:spLocks/>
          </p:cNvSpPr>
          <p:nvPr/>
        </p:nvSpPr>
        <p:spPr bwMode="auto">
          <a:xfrm>
            <a:off x="5118102" y="3514725"/>
            <a:ext cx="256651" cy="219075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0" name="AutoShape 25"/>
          <p:cNvSpPr>
            <a:spLocks/>
          </p:cNvSpPr>
          <p:nvPr/>
        </p:nvSpPr>
        <p:spPr bwMode="auto">
          <a:xfrm flipH="1">
            <a:off x="5961062" y="3530604"/>
            <a:ext cx="193157" cy="21272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1" name="Rectangle 28"/>
          <p:cNvSpPr>
            <a:spLocks/>
          </p:cNvSpPr>
          <p:nvPr/>
        </p:nvSpPr>
        <p:spPr bwMode="auto">
          <a:xfrm>
            <a:off x="6493393" y="1749981"/>
            <a:ext cx="2529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0</a:t>
            </a:r>
          </a:p>
        </p:txBody>
      </p:sp>
      <p:sp>
        <p:nvSpPr>
          <p:cNvPr id="52" name="Rectangle 28"/>
          <p:cNvSpPr>
            <a:spLocks/>
          </p:cNvSpPr>
          <p:nvPr/>
        </p:nvSpPr>
        <p:spPr bwMode="auto">
          <a:xfrm>
            <a:off x="5197993" y="2491343"/>
            <a:ext cx="2529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1</a:t>
            </a:r>
          </a:p>
        </p:txBody>
      </p:sp>
      <p:sp>
        <p:nvSpPr>
          <p:cNvPr id="53" name="Rectangle 28"/>
          <p:cNvSpPr>
            <a:spLocks/>
          </p:cNvSpPr>
          <p:nvPr/>
        </p:nvSpPr>
        <p:spPr bwMode="auto">
          <a:xfrm>
            <a:off x="7864993" y="2491343"/>
            <a:ext cx="2529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2</a:t>
            </a:r>
          </a:p>
        </p:txBody>
      </p:sp>
      <p:sp>
        <p:nvSpPr>
          <p:cNvPr id="54" name="Rectangle 28"/>
          <p:cNvSpPr>
            <a:spLocks/>
          </p:cNvSpPr>
          <p:nvPr/>
        </p:nvSpPr>
        <p:spPr bwMode="auto">
          <a:xfrm>
            <a:off x="4664593" y="3113644"/>
            <a:ext cx="2529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3</a:t>
            </a:r>
          </a:p>
        </p:txBody>
      </p:sp>
      <p:sp>
        <p:nvSpPr>
          <p:cNvPr id="55" name="Rectangle 54"/>
          <p:cNvSpPr>
            <a:spLocks/>
          </p:cNvSpPr>
          <p:nvPr/>
        </p:nvSpPr>
        <p:spPr bwMode="auto">
          <a:xfrm>
            <a:off x="5578993" y="3834369"/>
            <a:ext cx="2529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9</a:t>
            </a:r>
          </a:p>
        </p:txBody>
      </p:sp>
      <p:sp>
        <p:nvSpPr>
          <p:cNvPr id="56" name="Rectangle 28"/>
          <p:cNvSpPr>
            <a:spLocks/>
          </p:cNvSpPr>
          <p:nvPr/>
        </p:nvSpPr>
        <p:spPr bwMode="auto">
          <a:xfrm>
            <a:off x="8298380" y="3189844"/>
            <a:ext cx="2529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6</a:t>
            </a:r>
          </a:p>
        </p:txBody>
      </p:sp>
      <p:sp>
        <p:nvSpPr>
          <p:cNvPr id="57" name="Rectangle 28"/>
          <p:cNvSpPr>
            <a:spLocks/>
          </p:cNvSpPr>
          <p:nvPr/>
        </p:nvSpPr>
        <p:spPr bwMode="auto">
          <a:xfrm>
            <a:off x="7467600" y="3189844"/>
            <a:ext cx="2529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5</a:t>
            </a:r>
          </a:p>
        </p:txBody>
      </p:sp>
      <p:sp>
        <p:nvSpPr>
          <p:cNvPr id="58" name="Rectangle 28"/>
          <p:cNvSpPr>
            <a:spLocks/>
          </p:cNvSpPr>
          <p:nvPr/>
        </p:nvSpPr>
        <p:spPr bwMode="auto">
          <a:xfrm>
            <a:off x="4189613" y="3828698"/>
            <a:ext cx="2529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7</a:t>
            </a:r>
          </a:p>
        </p:txBody>
      </p:sp>
      <p:sp>
        <p:nvSpPr>
          <p:cNvPr id="59" name="Rectangle 28"/>
          <p:cNvSpPr>
            <a:spLocks/>
          </p:cNvSpPr>
          <p:nvPr/>
        </p:nvSpPr>
        <p:spPr bwMode="auto">
          <a:xfrm>
            <a:off x="4969393" y="3834369"/>
            <a:ext cx="2529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8</a:t>
            </a:r>
          </a:p>
        </p:txBody>
      </p:sp>
      <p:sp>
        <p:nvSpPr>
          <p:cNvPr id="60" name="Rectangle 28"/>
          <p:cNvSpPr>
            <a:spLocks/>
          </p:cNvSpPr>
          <p:nvPr/>
        </p:nvSpPr>
        <p:spPr bwMode="auto">
          <a:xfrm>
            <a:off x="5731393" y="3189844"/>
            <a:ext cx="2529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4</a:t>
            </a:r>
          </a:p>
        </p:txBody>
      </p:sp>
      <p:sp>
        <p:nvSpPr>
          <p:cNvPr id="64" name="Rectangle 63"/>
          <p:cNvSpPr>
            <a:spLocks/>
          </p:cNvSpPr>
          <p:nvPr/>
        </p:nvSpPr>
        <p:spPr bwMode="auto">
          <a:xfrm>
            <a:off x="4191000" y="525196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67" name="Rectangle 66"/>
          <p:cNvSpPr>
            <a:spLocks/>
          </p:cNvSpPr>
          <p:nvPr/>
        </p:nvSpPr>
        <p:spPr bwMode="auto">
          <a:xfrm>
            <a:off x="4660460" y="5257631"/>
            <a:ext cx="476726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68" name="Rectangle 67"/>
          <p:cNvSpPr>
            <a:spLocks/>
          </p:cNvSpPr>
          <p:nvPr/>
        </p:nvSpPr>
        <p:spPr bwMode="auto">
          <a:xfrm>
            <a:off x="5155074" y="525196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22</a:t>
            </a:r>
          </a:p>
        </p:txBody>
      </p:sp>
      <p:sp>
        <p:nvSpPr>
          <p:cNvPr id="70" name="Rectangle 69"/>
          <p:cNvSpPr>
            <a:spLocks/>
          </p:cNvSpPr>
          <p:nvPr/>
        </p:nvSpPr>
        <p:spPr bwMode="auto">
          <a:xfrm>
            <a:off x="5653572" y="5251960"/>
            <a:ext cx="476726" cy="463040"/>
          </a:xfrm>
          <a:prstGeom prst="rect">
            <a:avLst/>
          </a:prstGeom>
          <a:ln w="38100">
            <a:solidFill>
              <a:srgbClr val="0070C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sp>
        <p:nvSpPr>
          <p:cNvPr id="76" name="Rectangle 75"/>
          <p:cNvSpPr>
            <a:spLocks/>
          </p:cNvSpPr>
          <p:nvPr/>
        </p:nvSpPr>
        <p:spPr bwMode="auto">
          <a:xfrm>
            <a:off x="6134767" y="5244968"/>
            <a:ext cx="476726" cy="463040"/>
          </a:xfrm>
          <a:prstGeom prst="rect">
            <a:avLst/>
          </a:prstGeom>
          <a:ln w="38100"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77" name="Rectangle 76"/>
          <p:cNvSpPr>
            <a:spLocks/>
          </p:cNvSpPr>
          <p:nvPr/>
        </p:nvSpPr>
        <p:spPr bwMode="auto">
          <a:xfrm>
            <a:off x="6631690" y="5244046"/>
            <a:ext cx="476726" cy="464883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78" name="Rectangle 77"/>
          <p:cNvSpPr>
            <a:spLocks/>
          </p:cNvSpPr>
          <p:nvPr/>
        </p:nvSpPr>
        <p:spPr bwMode="auto">
          <a:xfrm>
            <a:off x="7112667" y="5247229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21</a:t>
            </a:r>
          </a:p>
        </p:txBody>
      </p:sp>
      <p:sp>
        <p:nvSpPr>
          <p:cNvPr id="79" name="Rectangle 78"/>
          <p:cNvSpPr>
            <a:spLocks/>
          </p:cNvSpPr>
          <p:nvPr/>
        </p:nvSpPr>
        <p:spPr bwMode="auto">
          <a:xfrm>
            <a:off x="7574860" y="5248041"/>
            <a:ext cx="476726" cy="463040"/>
          </a:xfrm>
          <a:prstGeom prst="rect">
            <a:avLst/>
          </a:prstGeom>
          <a:ln w="38100">
            <a:solidFill>
              <a:srgbClr val="0070C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80" name="Rectangle 79"/>
          <p:cNvSpPr>
            <a:spLocks/>
          </p:cNvSpPr>
          <p:nvPr/>
        </p:nvSpPr>
        <p:spPr bwMode="auto">
          <a:xfrm>
            <a:off x="8045081" y="5248811"/>
            <a:ext cx="476726" cy="462270"/>
          </a:xfrm>
          <a:prstGeom prst="rect">
            <a:avLst/>
          </a:prstGeom>
          <a:ln w="38100">
            <a:solidFill>
              <a:srgbClr val="0070C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81" name="Rectangle 80"/>
          <p:cNvSpPr>
            <a:spLocks/>
          </p:cNvSpPr>
          <p:nvPr/>
        </p:nvSpPr>
        <p:spPr bwMode="auto">
          <a:xfrm>
            <a:off x="8544075" y="5248041"/>
            <a:ext cx="476726" cy="462270"/>
          </a:xfrm>
          <a:prstGeom prst="rect">
            <a:avLst/>
          </a:prstGeom>
          <a:ln w="38100"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293268" y="4836883"/>
            <a:ext cx="4857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w Cen MT Regular"/>
              </a:rPr>
              <a:t>0   1    2   3    4    5    6    7   8    9  </a:t>
            </a:r>
          </a:p>
        </p:txBody>
      </p:sp>
    </p:spTree>
    <p:extLst>
      <p:ext uri="{BB962C8B-B14F-4D97-AF65-F5344CB8AC3E}">
        <p14:creationId xmlns:p14="http://schemas.microsoft.com/office/powerpoint/2010/main" val="86992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4" grpId="0" animBg="1"/>
      <p:bldP spid="67" grpId="0" animBg="1"/>
      <p:bldP spid="68" grpId="0" animBg="1"/>
      <p:bldP spid="70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/>
          </p:cNvSpPr>
          <p:nvPr/>
        </p:nvSpPr>
        <p:spPr bwMode="auto">
          <a:xfrm>
            <a:off x="457200" y="1760538"/>
            <a:ext cx="8229600" cy="456406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class Heap&lt;E&gt; {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E[] b;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 heap is b[0..n-1]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n;</a:t>
            </a:r>
            <a:endParaRPr lang="en-US" dirty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/** Create heap with max size */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public Heap(</a:t>
            </a:r>
            <a:r>
              <a:rPr lang="en-US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max) {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b= new E[max];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 n == 0, so heap invariant holds</a:t>
            </a:r>
          </a:p>
          <a:p>
            <a:pPr marL="269875" indent="-230188"/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 // (completeness &amp; heap-order)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}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}</a:t>
            </a:r>
          </a:p>
        </p:txBody>
      </p:sp>
      <p:sp>
        <p:nvSpPr>
          <p:cNvPr id="3789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E59AEDC-9F8F-4BA4-8F31-6467F5538FDD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76729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/>
          </p:cNvSpPr>
          <p:nvPr/>
        </p:nvSpPr>
        <p:spPr bwMode="auto">
          <a:xfrm>
            <a:off x="457200" y="1760538"/>
            <a:ext cx="8229600" cy="456406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class Heap&lt;E&gt; {</a:t>
            </a:r>
          </a:p>
          <a:p>
            <a:pPr marL="269875" indent="-230188"/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/** Add e to the heap */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public void </a:t>
            </a:r>
            <a:r>
              <a:rPr lang="en-US" b="1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add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(E e) {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b[n]= e;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n= n + 1; 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</a:t>
            </a:r>
            <a:r>
              <a:rPr lang="en-US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bubbleUp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(n - 1);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 on next slide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}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E59AEDC-9F8F-4BA4-8F31-6467F5538FDD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3789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800000"/>
                </a:solidFill>
                <a:latin typeface="Tw Cen MT" panose="020B0602020104020603" pitchFamily="34" charset="77"/>
                <a:cs typeface="Courier New" charset="0"/>
              </a:rPr>
              <a:t>add()  (assuming enough room in array)</a:t>
            </a:r>
          </a:p>
        </p:txBody>
      </p:sp>
    </p:spTree>
    <p:extLst>
      <p:ext uri="{BB962C8B-B14F-4D97-AF65-F5344CB8AC3E}">
        <p14:creationId xmlns:p14="http://schemas.microsoft.com/office/powerpoint/2010/main" val="410967199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/>
          </p:cNvSpPr>
          <p:nvPr/>
        </p:nvSpPr>
        <p:spPr bwMode="auto">
          <a:xfrm>
            <a:off x="533400" y="1600200"/>
            <a:ext cx="8382000" cy="494506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class Heap&lt;E&gt; {</a:t>
            </a:r>
          </a:p>
          <a:p>
            <a:pPr marL="269875" indent="-230188"/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/** Bubble element #k up to its position.</a:t>
            </a:r>
          </a:p>
          <a:p>
            <a:pPr marL="269875" indent="-230188"/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 * Pre: heap </a:t>
            </a:r>
            <a:r>
              <a:rPr lang="en-US" dirty="0" err="1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inv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holds except maybe for k */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private void </a:t>
            </a:r>
            <a:r>
              <a:rPr lang="en-US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bubbleUp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k) {</a:t>
            </a:r>
          </a:p>
          <a:p>
            <a:pPr marL="269875" indent="-230188"/>
            <a:endParaRPr lang="en-US" dirty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 // </a:t>
            </a:r>
            <a:r>
              <a:rPr lang="en-US" dirty="0" err="1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inv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: p is parent of k and every element</a:t>
            </a:r>
          </a:p>
          <a:p>
            <a:pPr marL="269875" indent="-230188"/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 // except perhaps k is &lt;= its parent</a:t>
            </a:r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while (                                   ) {</a:t>
            </a:r>
          </a:p>
          <a:p>
            <a:pPr marL="269875" indent="-230188"/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	  }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E59AEDC-9F8F-4BA4-8F31-6467F5538FDD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3789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Tw Cen MT" panose="020B0602020104020603" pitchFamily="34" charset="77"/>
                <a:cs typeface="Courier New" charset="0"/>
              </a:rPr>
              <a:t>add(). </a:t>
            </a:r>
            <a:r>
              <a:rPr lang="en-US" sz="3200" b="1" dirty="0">
                <a:solidFill>
                  <a:srgbClr val="FF0000"/>
                </a:solidFill>
                <a:latin typeface="Tw Cen MT" panose="020B0602020104020603" pitchFamily="34" charset="77"/>
                <a:cs typeface="Times New Roman"/>
              </a:rPr>
              <a:t>heap is in b[0..n-1]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3000" y="30435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9875" indent="-230188"/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 p= (k-1)/2;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2362200" y="4114800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k &gt; 0  &amp;&amp;  b[k].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compareTo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(b[p]) &gt; 0</a:t>
            </a:r>
            <a:endParaRPr lang="en-US" dirty="0">
              <a:solidFill>
                <a:srgbClr val="FF0000"/>
              </a:solidFill>
              <a:latin typeface="Tw Cen MT Regula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18733" y="4572000"/>
            <a:ext cx="4572000" cy="1200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9875" indent="-230188"/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swap(b[k], b[p]);</a:t>
            </a:r>
          </a:p>
          <a:p>
            <a:pPr marL="269875" indent="-230188"/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k= p;</a:t>
            </a:r>
          </a:p>
          <a:p>
            <a:pPr marL="269875" indent="-230188"/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p= (k-1)/2;</a:t>
            </a:r>
          </a:p>
        </p:txBody>
      </p:sp>
    </p:spTree>
    <p:extLst>
      <p:ext uri="{BB962C8B-B14F-4D97-AF65-F5344CB8AC3E}">
        <p14:creationId xmlns:p14="http://schemas.microsoft.com/office/powerpoint/2010/main" val="8183048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/>
          </p:cNvSpPr>
          <p:nvPr/>
        </p:nvSpPr>
        <p:spPr bwMode="auto">
          <a:xfrm>
            <a:off x="381000" y="1676400"/>
            <a:ext cx="8382000" cy="46513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/** Return largest element 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* (return null if list is empty) */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public E poll() {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 if (n == 0) return null;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 return b[0];   /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 largest value at root.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6644EE-C33D-45E2-A077-39328E9B0F33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55300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800000"/>
                </a:solidFill>
                <a:cs typeface="Courier New" charset="0"/>
              </a:rPr>
              <a:t>peek()</a:t>
            </a:r>
          </a:p>
        </p:txBody>
      </p:sp>
    </p:spTree>
    <p:extLst>
      <p:ext uri="{BB962C8B-B14F-4D97-AF65-F5344CB8AC3E}">
        <p14:creationId xmlns:p14="http://schemas.microsoft.com/office/powerpoint/2010/main" val="3768376371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/>
          </p:cNvSpPr>
          <p:nvPr/>
        </p:nvSpPr>
        <p:spPr bwMode="auto">
          <a:xfrm>
            <a:off x="381000" y="1676400"/>
            <a:ext cx="8382000" cy="46513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/** Remove and return the largest element 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* (return null if list is empty) */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public E poll() {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 if (n == 0) return null;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 E v= b[0];   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 largest value at root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 n= n – 1;    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 move last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 b[0]= b[n];  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 element to root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  </a:t>
            </a:r>
            <a:r>
              <a:rPr lang="en-US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bubbleDown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();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 on next slide</a:t>
            </a:r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 return v;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6644EE-C33D-45E2-A077-39328E9B0F33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55300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cs typeface="Courier New" charset="0"/>
              </a:rPr>
              <a:t>poll(). </a:t>
            </a:r>
            <a:r>
              <a:rPr lang="en-US" sz="3200" b="1" dirty="0">
                <a:solidFill>
                  <a:srgbClr val="FF0000"/>
                </a:solidFill>
                <a:cs typeface="Times New Roman"/>
              </a:rPr>
              <a:t>heap is in b[0..n-1]</a:t>
            </a:r>
            <a:endParaRPr lang="en-US" sz="3200" b="1" dirty="0">
              <a:solidFill>
                <a:srgbClr val="800000"/>
              </a:solidFill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4254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Interface vs.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Interface:  </a:t>
            </a:r>
            <a:r>
              <a:rPr lang="en-US" dirty="0"/>
              <a:t>the operations of an ADT</a:t>
            </a:r>
          </a:p>
          <a:p>
            <a:r>
              <a:rPr lang="en-US" dirty="0"/>
              <a:t>What you see on </a:t>
            </a:r>
            <a:r>
              <a:rPr lang="en-US" dirty="0">
                <a:hlinkClick r:id="rId3"/>
              </a:rPr>
              <a:t>documentation web pages</a:t>
            </a:r>
            <a:endParaRPr lang="en-US" dirty="0"/>
          </a:p>
          <a:p>
            <a:r>
              <a:rPr lang="en-US" dirty="0"/>
              <a:t>Method names and specifications</a:t>
            </a:r>
          </a:p>
          <a:p>
            <a:r>
              <a:rPr lang="en-US" dirty="0"/>
              <a:t>Abstract from details:  </a:t>
            </a:r>
            <a:r>
              <a:rPr lang="en-US" dirty="0">
                <a:solidFill>
                  <a:schemeClr val="accent2"/>
                </a:solidFill>
              </a:rPr>
              <a:t>what</a:t>
            </a:r>
            <a:r>
              <a:rPr lang="en-US" dirty="0"/>
              <a:t> to do, not </a:t>
            </a:r>
            <a:r>
              <a:rPr lang="en-US" dirty="0">
                <a:solidFill>
                  <a:schemeClr val="accent2"/>
                </a:solidFill>
              </a:rPr>
              <a:t>how</a:t>
            </a:r>
            <a:r>
              <a:rPr lang="en-US" dirty="0"/>
              <a:t> to do it</a:t>
            </a:r>
          </a:p>
          <a:p>
            <a:r>
              <a:rPr lang="en-US" dirty="0"/>
              <a:t>Java syntax:  </a:t>
            </a:r>
            <a:r>
              <a:rPr lang="en-US" b="1" dirty="0">
                <a:latin typeface="Courier" pitchFamily="2" charset="0"/>
              </a:rPr>
              <a:t>interface</a:t>
            </a:r>
            <a:endParaRPr lang="en-US" dirty="0"/>
          </a:p>
          <a:p>
            <a:endParaRPr lang="en-US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00D5FFA8-D6BD-9C41-97DA-3800DF1902C9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Implementation:  </a:t>
            </a:r>
            <a:r>
              <a:rPr lang="en-US" dirty="0"/>
              <a:t>the code for a data structure</a:t>
            </a:r>
            <a:endParaRPr lang="en-US" b="1" dirty="0"/>
          </a:p>
          <a:p>
            <a:r>
              <a:rPr lang="en-US" dirty="0"/>
              <a:t>What you see in </a:t>
            </a:r>
            <a:r>
              <a:rPr lang="en-US" dirty="0">
                <a:hlinkClick r:id="rId4"/>
              </a:rPr>
              <a:t>source files</a:t>
            </a:r>
            <a:endParaRPr lang="en-US" dirty="0"/>
          </a:p>
          <a:p>
            <a:r>
              <a:rPr lang="en-US" dirty="0"/>
              <a:t>Fields and method bodies</a:t>
            </a:r>
          </a:p>
          <a:p>
            <a:r>
              <a:rPr lang="en-US" dirty="0"/>
              <a:t>Provide the details:  </a:t>
            </a:r>
            <a:r>
              <a:rPr lang="en-US" dirty="0">
                <a:solidFill>
                  <a:schemeClr val="accent2"/>
                </a:solidFill>
              </a:rPr>
              <a:t>how</a:t>
            </a:r>
            <a:r>
              <a:rPr lang="en-US" dirty="0"/>
              <a:t> to do operation</a:t>
            </a:r>
          </a:p>
          <a:p>
            <a:r>
              <a:rPr lang="en-US" dirty="0"/>
              <a:t>Java syntax:  </a:t>
            </a:r>
            <a:r>
              <a:rPr lang="en-US" b="1" dirty="0">
                <a:latin typeface="Courier" pitchFamily="2" charset="0"/>
              </a:rPr>
              <a:t>class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C8368C94-F10D-4FE3-9244-F21A0996878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977193-93D8-B948-93F5-C22A0C394A0B}"/>
              </a:ext>
            </a:extLst>
          </p:cNvPr>
          <p:cNvSpPr/>
          <p:nvPr/>
        </p:nvSpPr>
        <p:spPr>
          <a:xfrm>
            <a:off x="4844901" y="5631651"/>
            <a:ext cx="42990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77"/>
              </a:rPr>
              <a:t>Could be many implementations of an interface</a:t>
            </a:r>
          </a:p>
          <a:p>
            <a:pPr algn="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77"/>
              </a:rPr>
              <a:t>e.g. List: 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77"/>
              </a:rPr>
              <a:t>ArrayList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77"/>
              </a:rPr>
              <a:t>, LinkedList</a:t>
            </a:r>
          </a:p>
        </p:txBody>
      </p:sp>
    </p:spTree>
    <p:extLst>
      <p:ext uri="{BB962C8B-B14F-4D97-AF65-F5344CB8AC3E}">
        <p14:creationId xmlns:p14="http://schemas.microsoft.com/office/powerpoint/2010/main" val="171290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/>
          </p:cNvSpPr>
          <p:nvPr/>
        </p:nvSpPr>
        <p:spPr bwMode="auto">
          <a:xfrm>
            <a:off x="457200" y="1676400"/>
            <a:ext cx="8305800" cy="4876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sz="2200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/** Bubble root down to its heap position.</a:t>
            </a:r>
          </a:p>
          <a:p>
            <a:pPr marL="269875" indent="-230188"/>
            <a:r>
              <a:rPr lang="en-US" sz="2200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 Pre: b[0..n-1] is a heap except maybe b[0] */</a:t>
            </a:r>
          </a:p>
          <a:p>
            <a:pPr marL="269875" indent="-230188"/>
            <a:r>
              <a:rPr lang="en-US" sz="22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private void </a:t>
            </a:r>
            <a:r>
              <a:rPr lang="en-US" sz="2200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bubbleDown</a:t>
            </a:r>
            <a:r>
              <a:rPr lang="en-US" sz="22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 {</a:t>
            </a:r>
          </a:p>
          <a:p>
            <a:pPr marL="269875" indent="-230188"/>
            <a:endParaRPr lang="en-US" sz="2200" dirty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endParaRPr lang="en-US" sz="2200" dirty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sz="2200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// </a:t>
            </a:r>
            <a:r>
              <a:rPr lang="en-US" sz="2200" dirty="0" err="1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inv</a:t>
            </a:r>
            <a:r>
              <a:rPr lang="en-US" sz="2200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: b[0..n-1] is a heap except maybe b[k] AND</a:t>
            </a:r>
          </a:p>
          <a:p>
            <a:pPr marL="269875" indent="-230188"/>
            <a:r>
              <a:rPr lang="en-US" sz="2200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//      b[c] is b[k]’s biggest child</a:t>
            </a:r>
          </a:p>
          <a:p>
            <a:pPr marL="269875" indent="-230188"/>
            <a:r>
              <a:rPr lang="en-US" sz="22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while (                        ) {</a:t>
            </a:r>
          </a:p>
          <a:p>
            <a:pPr marL="269875" indent="-230188"/>
            <a:endParaRPr lang="en-US" sz="2200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endParaRPr lang="en-US" sz="2200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endParaRPr lang="en-US" sz="2200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endParaRPr lang="en-US" sz="2200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sz="22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	 }    </a:t>
            </a:r>
          </a:p>
          <a:p>
            <a:pPr marL="269875" indent="-230188"/>
            <a:r>
              <a:rPr lang="en-US" sz="22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6644EE-C33D-45E2-A077-39328E9B0F33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14400" y="25908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30188"/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 k= 0;</a:t>
            </a:r>
          </a:p>
          <a:p>
            <a:pPr marL="269875" indent="-230188"/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 c= 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biggerChild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(k);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 on next slide</a:t>
            </a:r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endParaRPr lang="en-US" dirty="0">
              <a:solidFill>
                <a:srgbClr val="FF0000"/>
              </a:solidFill>
              <a:latin typeface="Consolas"/>
              <a:cs typeface="Consolas"/>
              <a:sym typeface="Courier New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400" y="3962400"/>
            <a:ext cx="617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c &lt; n &amp;&amp;  b[k] &lt; b[c]</a:t>
            </a:r>
            <a:endParaRPr lang="en-US" dirty="0">
              <a:solidFill>
                <a:srgbClr val="FF0000"/>
              </a:solidFill>
              <a:latin typeface="Tw Cen MT Regula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4495800"/>
            <a:ext cx="586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30188"/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swap(b[k], b[c]);</a:t>
            </a:r>
          </a:p>
          <a:p>
            <a:pPr marL="269875" indent="-230188"/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k= c;</a:t>
            </a:r>
          </a:p>
          <a:p>
            <a:pPr marL="269875" indent="-230188"/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c= 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biggerChild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(k);</a:t>
            </a: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800000"/>
                </a:solidFill>
                <a:cs typeface="Courier New" charset="0"/>
              </a:rPr>
              <a:t>poll()</a:t>
            </a:r>
          </a:p>
        </p:txBody>
      </p:sp>
    </p:spTree>
    <p:extLst>
      <p:ext uri="{BB962C8B-B14F-4D97-AF65-F5344CB8AC3E}">
        <p14:creationId xmlns:p14="http://schemas.microsoft.com/office/powerpoint/2010/main" val="2527128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/>
          </p:cNvSpPr>
          <p:nvPr/>
        </p:nvSpPr>
        <p:spPr bwMode="auto">
          <a:xfrm>
            <a:off x="381000" y="1676400"/>
            <a:ext cx="8382000" cy="46513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/** Return index of bigger child of node k */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public </a:t>
            </a:r>
            <a:r>
              <a:rPr lang="en-US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err="1">
                <a:latin typeface="Consolas"/>
                <a:cs typeface="Consolas"/>
                <a:sym typeface="Courier New" charset="0"/>
              </a:rPr>
              <a:t>bigger</a:t>
            </a:r>
            <a:r>
              <a:rPr lang="en-US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Child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k) {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</a:t>
            </a:r>
            <a:r>
              <a:rPr lang="en-US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c= 2*k + 2;    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 k’s right child</a:t>
            </a:r>
          </a:p>
          <a:p>
            <a:pPr marL="269875" indent="-230188"/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 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if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(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 &gt;= n || </a:t>
            </a:r>
            <a:r>
              <a:rPr lang="en-US" dirty="0">
                <a:latin typeface="Consolas"/>
                <a:cs typeface="Consolas"/>
                <a:sym typeface="Courier New" charset="0"/>
              </a:rPr>
              <a:t>b[c-1] &gt; b[c]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)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   c= c-1;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return c;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6644EE-C33D-45E2-A077-39328E9B0F33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55300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800000"/>
                </a:solidFill>
                <a:cs typeface="Courier New" charset="0"/>
              </a:rPr>
              <a:t>poll()</a:t>
            </a:r>
          </a:p>
        </p:txBody>
      </p:sp>
    </p:spTree>
    <p:extLst>
      <p:ext uri="{BB962C8B-B14F-4D97-AF65-F5344CB8AC3E}">
        <p14:creationId xmlns:p14="http://schemas.microsoft.com/office/powerpoint/2010/main" val="359568733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487E6A-64F7-C842-B4A8-9219FED6C6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E8DB9D-E596-2E41-BF52-B2B28A61A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Piazza Poll #2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EDA42-3021-E94F-B97C-5FE867FA4C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DD0A59F-0B18-423F-A6F2-5852E47C3441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181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600" dirty="0">
                <a:solidFill>
                  <a:srgbClr val="800000"/>
                </a:solidFill>
                <a:cs typeface="Courier New" charset="0"/>
                <a:sym typeface="Courier New" charset="0"/>
              </a:rPr>
              <a:t>Efficiency</a:t>
            </a:r>
            <a:endParaRPr lang="en-US" sz="3600" dirty="0">
              <a:solidFill>
                <a:srgbClr val="800000"/>
              </a:solidFill>
              <a:ea typeface="ヒラギノ角ゴ ProN W6" charset="0"/>
              <a:cs typeface="ヒラギノ角ゴ ProN W6" charset="0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3BB5B91-4775-4DA1-B202-5B0298A31A98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296333" y="1676400"/>
            <a:ext cx="8542867" cy="348044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40639" bIns="0">
            <a:spAutoFit/>
          </a:bodyPr>
          <a:lstStyle/>
          <a:p>
            <a:pPr marL="39688">
              <a:spcBef>
                <a:spcPts val="45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class </a:t>
            </a:r>
            <a:r>
              <a:rPr lang="en-US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PriorityQueue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&lt;E&gt; {         </a:t>
            </a:r>
            <a:r>
              <a:rPr lang="en-US" b="1" u="sng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TIME*</a:t>
            </a:r>
          </a:p>
          <a:p>
            <a:pPr marL="39688">
              <a:spcBef>
                <a:spcPts val="45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boolean </a:t>
            </a:r>
            <a:r>
              <a:rPr lang="en-US" b="1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add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(E e);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//insert e.      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log</a:t>
            </a:r>
          </a:p>
          <a:p>
            <a:pPr marL="396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E </a:t>
            </a:r>
            <a:r>
              <a:rPr lang="en-US" b="1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poll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();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</a:t>
            </a:r>
            <a:r>
              <a:rPr lang="en-US" dirty="0" err="1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remove&amp;return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min elem.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log</a:t>
            </a:r>
          </a:p>
          <a:p>
            <a:pPr marL="396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E </a:t>
            </a:r>
            <a:r>
              <a:rPr lang="en-US" b="1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peek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();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//return min elem.       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constant</a:t>
            </a:r>
          </a:p>
          <a:p>
            <a:pPr marL="396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boolean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contains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(E e);             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linear</a:t>
            </a:r>
          </a:p>
          <a:p>
            <a:pPr marL="396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boolean </a:t>
            </a:r>
            <a:r>
              <a:rPr lang="en-US" b="1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remove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(E e);               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linear</a:t>
            </a:r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396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int </a:t>
            </a:r>
            <a:r>
              <a:rPr lang="en-US" b="1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size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();	                    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constant</a:t>
            </a:r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396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}</a:t>
            </a:r>
            <a:endParaRPr lang="en-US" dirty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87733" y="35560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Tw Cen MT Regula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81195" y="5666432"/>
            <a:ext cx="3781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*</a:t>
            </a:r>
            <a:r>
              <a:rPr lang="en-US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IF</a:t>
            </a:r>
            <a:r>
              <a:rPr lang="en-US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implemented with a heap!</a:t>
            </a:r>
          </a:p>
        </p:txBody>
      </p:sp>
    </p:spTree>
    <p:extLst>
      <p:ext uri="{BB962C8B-B14F-4D97-AF65-F5344CB8AC3E}">
        <p14:creationId xmlns:p14="http://schemas.microsoft.com/office/powerpoint/2010/main" val="1444106120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8196EC-E114-044C-A924-C8AD6E9974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(if time, in </a:t>
            </a:r>
            <a:r>
              <a:rPr lang="en-US" dirty="0" err="1"/>
              <a:t>JavaHyperText</a:t>
            </a:r>
            <a:r>
              <a:rPr lang="en-US" dirty="0"/>
              <a:t> if not)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3EF8E96-4AED-7B48-A349-EFAC81AE2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Heapsort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FD9FB2-E642-A641-9BF9-E1FA823D89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8368C94-F10D-4FE3-9244-F21A0996878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425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600" dirty="0">
                <a:solidFill>
                  <a:srgbClr val="800000"/>
                </a:solidFill>
              </a:rPr>
              <a:t>Heapsort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1C16D8B-E4C5-49AD-A4EF-E4583564EBD2}" type="slidenum">
              <a:rPr lang="en-US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48" name="Rectangle 47"/>
          <p:cNvSpPr>
            <a:spLocks/>
          </p:cNvSpPr>
          <p:nvPr/>
        </p:nvSpPr>
        <p:spPr bwMode="auto">
          <a:xfrm>
            <a:off x="609600" y="4397610"/>
            <a:ext cx="476726" cy="4630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9" name="Rectangle 48"/>
          <p:cNvSpPr>
            <a:spLocks/>
          </p:cNvSpPr>
          <p:nvPr/>
        </p:nvSpPr>
        <p:spPr bwMode="auto">
          <a:xfrm>
            <a:off x="1079060" y="4397610"/>
            <a:ext cx="476726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50" name="Rectangle 49"/>
          <p:cNvSpPr>
            <a:spLocks/>
          </p:cNvSpPr>
          <p:nvPr/>
        </p:nvSpPr>
        <p:spPr bwMode="auto">
          <a:xfrm>
            <a:off x="1573674" y="4397610"/>
            <a:ext cx="476726" cy="4630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51" name="Rectangle 50"/>
          <p:cNvSpPr>
            <a:spLocks/>
          </p:cNvSpPr>
          <p:nvPr/>
        </p:nvSpPr>
        <p:spPr bwMode="auto">
          <a:xfrm>
            <a:off x="2057400" y="4397610"/>
            <a:ext cx="476726" cy="4630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52" name="Rectangle 51"/>
          <p:cNvSpPr>
            <a:spLocks/>
          </p:cNvSpPr>
          <p:nvPr/>
        </p:nvSpPr>
        <p:spPr bwMode="auto">
          <a:xfrm>
            <a:off x="2514600" y="4397610"/>
            <a:ext cx="476726" cy="4630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1868" y="3989327"/>
            <a:ext cx="2231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w Cen MT Regular"/>
              </a:rPr>
              <a:t>0   1    2   3    4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9803189" y="420687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Tw Cen MT Regular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9ADFDF-5C8B-2E45-BC35-1FBDE8036828}"/>
              </a:ext>
            </a:extLst>
          </p:cNvPr>
          <p:cNvSpPr/>
          <p:nvPr/>
        </p:nvSpPr>
        <p:spPr>
          <a:xfrm>
            <a:off x="209166" y="5038100"/>
            <a:ext cx="7891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w Cen MT Regular"/>
                <a:cs typeface="Arial" charset="0"/>
              </a:rPr>
              <a:t>Goal: sort this array </a:t>
            </a:r>
            <a:r>
              <a:rPr lang="en-US" dirty="0">
                <a:solidFill>
                  <a:schemeClr val="accent2"/>
                </a:solidFill>
                <a:latin typeface="Tw Cen MT Regular"/>
                <a:cs typeface="Arial" charset="0"/>
              </a:rPr>
              <a:t>in place </a:t>
            </a:r>
          </a:p>
          <a:p>
            <a:r>
              <a:rPr lang="en-US" dirty="0">
                <a:latin typeface="Tw Cen MT Regular"/>
                <a:cs typeface="Arial" charset="0"/>
              </a:rPr>
              <a:t>Approach: turn the array into a heap and then poll repeatedly</a:t>
            </a:r>
            <a:endParaRPr lang="en-US" dirty="0">
              <a:latin typeface="Tw Cen M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370498096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/>
          <p:cNvSpPr>
            <a:spLocks/>
          </p:cNvSpPr>
          <p:nvPr/>
        </p:nvSpPr>
        <p:spPr bwMode="auto">
          <a:xfrm>
            <a:off x="6108431" y="3743151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56322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600" dirty="0">
                <a:solidFill>
                  <a:srgbClr val="800000"/>
                </a:solidFill>
              </a:rPr>
              <a:t>Heapsort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1C16D8B-E4C5-49AD-A4EF-E4583564EBD2}" type="slidenum">
              <a:rPr lang="en-US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48" name="Rectangle 47"/>
          <p:cNvSpPr>
            <a:spLocks/>
          </p:cNvSpPr>
          <p:nvPr/>
        </p:nvSpPr>
        <p:spPr bwMode="auto">
          <a:xfrm>
            <a:off x="609600" y="4397610"/>
            <a:ext cx="476726" cy="4630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9" name="Rectangle 48"/>
          <p:cNvSpPr>
            <a:spLocks/>
          </p:cNvSpPr>
          <p:nvPr/>
        </p:nvSpPr>
        <p:spPr bwMode="auto">
          <a:xfrm>
            <a:off x="1079060" y="4397610"/>
            <a:ext cx="476726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50" name="Rectangle 49"/>
          <p:cNvSpPr>
            <a:spLocks/>
          </p:cNvSpPr>
          <p:nvPr/>
        </p:nvSpPr>
        <p:spPr bwMode="auto">
          <a:xfrm>
            <a:off x="1573674" y="4397610"/>
            <a:ext cx="476726" cy="4630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51" name="Rectangle 50"/>
          <p:cNvSpPr>
            <a:spLocks/>
          </p:cNvSpPr>
          <p:nvPr/>
        </p:nvSpPr>
        <p:spPr bwMode="auto">
          <a:xfrm>
            <a:off x="2057400" y="4397610"/>
            <a:ext cx="476726" cy="4630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52" name="Rectangle 51"/>
          <p:cNvSpPr>
            <a:spLocks/>
          </p:cNvSpPr>
          <p:nvPr/>
        </p:nvSpPr>
        <p:spPr bwMode="auto">
          <a:xfrm>
            <a:off x="2514600" y="4397610"/>
            <a:ext cx="476726" cy="4630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1868" y="3989327"/>
            <a:ext cx="2231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w Cen MT Regular"/>
              </a:rPr>
              <a:t>0   1    2   3    4</a:t>
            </a:r>
          </a:p>
        </p:txBody>
      </p:sp>
      <p:sp>
        <p:nvSpPr>
          <p:cNvPr id="59" name="Rectangle 58"/>
          <p:cNvSpPr>
            <a:spLocks/>
          </p:cNvSpPr>
          <p:nvPr/>
        </p:nvSpPr>
        <p:spPr bwMode="auto">
          <a:xfrm>
            <a:off x="6108432" y="3740150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60" name="Rectangle 59"/>
          <p:cNvSpPr>
            <a:spLocks/>
          </p:cNvSpPr>
          <p:nvPr/>
        </p:nvSpPr>
        <p:spPr bwMode="auto">
          <a:xfrm>
            <a:off x="7808645" y="4600575"/>
            <a:ext cx="443552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61" name="Rectangle 60"/>
          <p:cNvSpPr>
            <a:spLocks/>
          </p:cNvSpPr>
          <p:nvPr/>
        </p:nvSpPr>
        <p:spPr bwMode="auto">
          <a:xfrm>
            <a:off x="4574907" y="4598988"/>
            <a:ext cx="427038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grpSp>
        <p:nvGrpSpPr>
          <p:cNvPr id="62" name="Group 61"/>
          <p:cNvGrpSpPr>
            <a:grpSpLocks/>
          </p:cNvGrpSpPr>
          <p:nvPr/>
        </p:nvGrpSpPr>
        <p:grpSpPr bwMode="auto">
          <a:xfrm>
            <a:off x="3657600" y="5653087"/>
            <a:ext cx="417245" cy="444500"/>
            <a:chOff x="0" y="0"/>
            <a:chExt cx="352" cy="280"/>
          </a:xfrm>
          <a:solidFill>
            <a:srgbClr val="FFFFCC"/>
          </a:solidFill>
        </p:grpSpPr>
        <p:sp>
          <p:nvSpPr>
            <p:cNvPr id="83" name="Rectangle 82"/>
            <p:cNvSpPr>
              <a:spLocks/>
            </p:cNvSpPr>
            <p:nvPr/>
          </p:nvSpPr>
          <p:spPr bwMode="auto">
            <a:xfrm>
              <a:off x="0" y="0"/>
              <a:ext cx="352" cy="2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Rectangle 9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6</a:t>
              </a:r>
            </a:p>
          </p:txBody>
        </p:sp>
      </p:grpSp>
      <p:sp>
        <p:nvSpPr>
          <p:cNvPr id="103" name="Rectangle 102"/>
          <p:cNvSpPr>
            <a:spLocks/>
          </p:cNvSpPr>
          <p:nvPr/>
        </p:nvSpPr>
        <p:spPr bwMode="auto">
          <a:xfrm>
            <a:off x="5360720" y="5653088"/>
            <a:ext cx="45930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04" name="AutoShape 17"/>
          <p:cNvSpPr>
            <a:spLocks/>
          </p:cNvSpPr>
          <p:nvPr/>
        </p:nvSpPr>
        <p:spPr bwMode="auto">
          <a:xfrm flipH="1">
            <a:off x="4759057" y="4206875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05" name="AutoShape 18"/>
          <p:cNvSpPr>
            <a:spLocks/>
          </p:cNvSpPr>
          <p:nvPr/>
        </p:nvSpPr>
        <p:spPr bwMode="auto">
          <a:xfrm>
            <a:off x="6319570" y="4206875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06" name="AutoShape 19"/>
          <p:cNvSpPr>
            <a:spLocks/>
          </p:cNvSpPr>
          <p:nvPr/>
        </p:nvSpPr>
        <p:spPr bwMode="auto">
          <a:xfrm flipH="1">
            <a:off x="3870057" y="5065713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07" name="AutoShape 20"/>
          <p:cNvSpPr>
            <a:spLocks/>
          </p:cNvSpPr>
          <p:nvPr/>
        </p:nvSpPr>
        <p:spPr bwMode="auto">
          <a:xfrm>
            <a:off x="4755882" y="5065713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09" name="Rectangle 28"/>
          <p:cNvSpPr>
            <a:spLocks/>
          </p:cNvSpPr>
          <p:nvPr/>
        </p:nvSpPr>
        <p:spPr bwMode="auto">
          <a:xfrm>
            <a:off x="5820025" y="3813731"/>
            <a:ext cx="251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0</a:t>
            </a:r>
          </a:p>
        </p:txBody>
      </p:sp>
      <p:sp>
        <p:nvSpPr>
          <p:cNvPr id="110" name="Rectangle 28"/>
          <p:cNvSpPr>
            <a:spLocks/>
          </p:cNvSpPr>
          <p:nvPr/>
        </p:nvSpPr>
        <p:spPr bwMode="auto">
          <a:xfrm>
            <a:off x="4290339" y="4659893"/>
            <a:ext cx="2026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1</a:t>
            </a:r>
          </a:p>
        </p:txBody>
      </p:sp>
      <p:sp>
        <p:nvSpPr>
          <p:cNvPr id="111" name="Rectangle 28"/>
          <p:cNvSpPr>
            <a:spLocks/>
          </p:cNvSpPr>
          <p:nvPr/>
        </p:nvSpPr>
        <p:spPr bwMode="auto">
          <a:xfrm>
            <a:off x="7490739" y="4659893"/>
            <a:ext cx="2026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2</a:t>
            </a:r>
          </a:p>
        </p:txBody>
      </p:sp>
      <p:sp>
        <p:nvSpPr>
          <p:cNvPr id="112" name="Rectangle 28"/>
          <p:cNvSpPr>
            <a:spLocks/>
          </p:cNvSpPr>
          <p:nvPr/>
        </p:nvSpPr>
        <p:spPr bwMode="auto">
          <a:xfrm>
            <a:off x="3325197" y="5720100"/>
            <a:ext cx="251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3</a:t>
            </a:r>
          </a:p>
        </p:txBody>
      </p:sp>
      <p:sp>
        <p:nvSpPr>
          <p:cNvPr id="114" name="Rectangle 28"/>
          <p:cNvSpPr>
            <a:spLocks/>
          </p:cNvSpPr>
          <p:nvPr/>
        </p:nvSpPr>
        <p:spPr bwMode="auto">
          <a:xfrm>
            <a:off x="5082481" y="5713817"/>
            <a:ext cx="251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4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9803189" y="420687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Tw Cen MT Regular"/>
            </a:endParaRPr>
          </a:p>
        </p:txBody>
      </p:sp>
      <p:sp>
        <p:nvSpPr>
          <p:cNvPr id="123" name="Rectangle 122"/>
          <p:cNvSpPr>
            <a:spLocks/>
          </p:cNvSpPr>
          <p:nvPr/>
        </p:nvSpPr>
        <p:spPr bwMode="auto">
          <a:xfrm>
            <a:off x="4574907" y="4605245"/>
            <a:ext cx="417245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  <a:defRPr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124" name="Rectangle 123"/>
          <p:cNvSpPr>
            <a:spLocks/>
          </p:cNvSpPr>
          <p:nvPr/>
        </p:nvSpPr>
        <p:spPr bwMode="auto">
          <a:xfrm>
            <a:off x="3657600" y="5650832"/>
            <a:ext cx="427038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25" name="Rectangle 124"/>
          <p:cNvSpPr>
            <a:spLocks/>
          </p:cNvSpPr>
          <p:nvPr/>
        </p:nvSpPr>
        <p:spPr bwMode="auto">
          <a:xfrm>
            <a:off x="4570420" y="4592164"/>
            <a:ext cx="431525" cy="45758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27" name="Rectangle 126"/>
          <p:cNvSpPr>
            <a:spLocks/>
          </p:cNvSpPr>
          <p:nvPr/>
        </p:nvSpPr>
        <p:spPr bwMode="auto">
          <a:xfrm>
            <a:off x="609600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128" name="Rectangle 127"/>
          <p:cNvSpPr>
            <a:spLocks/>
          </p:cNvSpPr>
          <p:nvPr/>
        </p:nvSpPr>
        <p:spPr bwMode="auto">
          <a:xfrm>
            <a:off x="1079060" y="4397610"/>
            <a:ext cx="476726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29" name="Rectangle 128"/>
          <p:cNvSpPr>
            <a:spLocks/>
          </p:cNvSpPr>
          <p:nvPr/>
        </p:nvSpPr>
        <p:spPr bwMode="auto">
          <a:xfrm>
            <a:off x="1573674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130" name="Rectangle 129"/>
          <p:cNvSpPr>
            <a:spLocks/>
          </p:cNvSpPr>
          <p:nvPr/>
        </p:nvSpPr>
        <p:spPr bwMode="auto">
          <a:xfrm>
            <a:off x="1071323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131" name="Rectangle 130"/>
          <p:cNvSpPr>
            <a:spLocks/>
          </p:cNvSpPr>
          <p:nvPr/>
        </p:nvSpPr>
        <p:spPr bwMode="auto">
          <a:xfrm>
            <a:off x="1069208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192576A-FA20-5748-9A9C-A1F878CF7716}"/>
              </a:ext>
            </a:extLst>
          </p:cNvPr>
          <p:cNvSpPr>
            <a:spLocks/>
          </p:cNvSpPr>
          <p:nvPr/>
        </p:nvSpPr>
        <p:spPr bwMode="auto">
          <a:xfrm>
            <a:off x="2051806" y="4399266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65" name="Rectangle 2">
            <a:extLst>
              <a:ext uri="{FF2B5EF4-FFF2-40B4-BE49-F238E27FC236}">
                <a16:creationId xmlns:a16="http://schemas.microsoft.com/office/drawing/2014/main" id="{927BE750-255D-6C47-82A0-C0B580B14D5A}"/>
              </a:ext>
            </a:extLst>
          </p:cNvPr>
          <p:cNvSpPr>
            <a:spLocks/>
          </p:cNvSpPr>
          <p:nvPr/>
        </p:nvSpPr>
        <p:spPr bwMode="auto">
          <a:xfrm>
            <a:off x="361950" y="1537797"/>
            <a:ext cx="8648700" cy="244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496888" lvl="1"/>
            <a:r>
              <a:rPr lang="en-US" dirty="0">
                <a:latin typeface="Tw Cen MT Regular"/>
                <a:cs typeface="Arial" charset="0"/>
              </a:rPr>
              <a:t>// Make b[0..n-1] into a </a:t>
            </a: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max</a:t>
            </a:r>
            <a:r>
              <a:rPr lang="en-US" dirty="0">
                <a:latin typeface="Tw Cen MT Regular"/>
                <a:cs typeface="Arial" charset="0"/>
              </a:rPr>
              <a:t>-heap (in place)</a:t>
            </a:r>
          </a:p>
          <a:p>
            <a:pPr marL="496888" lvl="1"/>
            <a:endParaRPr lang="en-US" dirty="0">
              <a:solidFill>
                <a:schemeClr val="accent5">
                  <a:lumMod val="75000"/>
                </a:schemeClr>
              </a:solidFill>
              <a:latin typeface="Tw Cen MT Regular"/>
              <a:cs typeface="Arial" charset="0"/>
            </a:endParaRPr>
          </a:p>
        </p:txBody>
      </p:sp>
      <p:sp>
        <p:nvSpPr>
          <p:cNvPr id="132" name="Rectangle 131"/>
          <p:cNvSpPr>
            <a:spLocks/>
          </p:cNvSpPr>
          <p:nvPr/>
        </p:nvSpPr>
        <p:spPr bwMode="auto">
          <a:xfrm>
            <a:off x="2066900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05C8857-C768-2444-A82F-6C59DEC9AF70}"/>
              </a:ext>
            </a:extLst>
          </p:cNvPr>
          <p:cNvSpPr>
            <a:spLocks/>
          </p:cNvSpPr>
          <p:nvPr/>
        </p:nvSpPr>
        <p:spPr bwMode="auto">
          <a:xfrm>
            <a:off x="2532021" y="4392550"/>
            <a:ext cx="45930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33" name="Rectangle 132"/>
          <p:cNvSpPr>
            <a:spLocks/>
          </p:cNvSpPr>
          <p:nvPr/>
        </p:nvSpPr>
        <p:spPr bwMode="auto">
          <a:xfrm>
            <a:off x="2542702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AF30DDC-1C49-0D4B-A7A9-4244A1F1D2A1}"/>
              </a:ext>
            </a:extLst>
          </p:cNvPr>
          <p:cNvSpPr>
            <a:spLocks/>
          </p:cNvSpPr>
          <p:nvPr/>
        </p:nvSpPr>
        <p:spPr bwMode="auto">
          <a:xfrm>
            <a:off x="5343299" y="5649202"/>
            <a:ext cx="476726" cy="463040"/>
          </a:xfrm>
          <a:prstGeom prst="rect">
            <a:avLst/>
          </a:prstGeom>
          <a:ln w="19050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422100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9" grpId="0"/>
      <p:bldP spid="110" grpId="0"/>
      <p:bldP spid="111" grpId="0"/>
      <p:bldP spid="112" grpId="0"/>
      <p:bldP spid="114" grpId="0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39" grpId="0" animBg="1"/>
      <p:bldP spid="132" grpId="0" animBg="1"/>
      <p:bldP spid="40" grpId="0" animBg="1"/>
      <p:bldP spid="133" grpId="0" animBg="1"/>
      <p:bldP spid="41" grpId="0" animBg="1"/>
      <p:bldP spid="41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/>
          <p:cNvSpPr>
            <a:spLocks/>
          </p:cNvSpPr>
          <p:nvPr/>
        </p:nvSpPr>
        <p:spPr bwMode="auto">
          <a:xfrm>
            <a:off x="6108431" y="3743151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56322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600" dirty="0">
                <a:solidFill>
                  <a:srgbClr val="800000"/>
                </a:solidFill>
              </a:rPr>
              <a:t>Heapsort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1C16D8B-E4C5-49AD-A4EF-E4583564EBD2}" type="slidenum">
              <a:rPr lang="en-US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11868" y="3989327"/>
            <a:ext cx="2231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w Cen MT Regular"/>
              </a:rPr>
              <a:t>0   1    2   3    4</a:t>
            </a:r>
          </a:p>
        </p:txBody>
      </p:sp>
      <p:sp>
        <p:nvSpPr>
          <p:cNvPr id="59" name="Rectangle 58"/>
          <p:cNvSpPr>
            <a:spLocks/>
          </p:cNvSpPr>
          <p:nvPr/>
        </p:nvSpPr>
        <p:spPr bwMode="auto">
          <a:xfrm>
            <a:off x="6108432" y="3740150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60" name="Rectangle 59"/>
          <p:cNvSpPr>
            <a:spLocks/>
          </p:cNvSpPr>
          <p:nvPr/>
        </p:nvSpPr>
        <p:spPr bwMode="auto">
          <a:xfrm>
            <a:off x="7808645" y="4600575"/>
            <a:ext cx="443552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61" name="Rectangle 60"/>
          <p:cNvSpPr>
            <a:spLocks/>
          </p:cNvSpPr>
          <p:nvPr/>
        </p:nvSpPr>
        <p:spPr bwMode="auto">
          <a:xfrm>
            <a:off x="4574907" y="4598988"/>
            <a:ext cx="427038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grpSp>
        <p:nvGrpSpPr>
          <p:cNvPr id="62" name="Group 61"/>
          <p:cNvGrpSpPr>
            <a:grpSpLocks/>
          </p:cNvGrpSpPr>
          <p:nvPr/>
        </p:nvGrpSpPr>
        <p:grpSpPr bwMode="auto">
          <a:xfrm>
            <a:off x="3657600" y="5653087"/>
            <a:ext cx="417245" cy="444500"/>
            <a:chOff x="0" y="0"/>
            <a:chExt cx="352" cy="280"/>
          </a:xfrm>
          <a:solidFill>
            <a:srgbClr val="FFFFCC"/>
          </a:solidFill>
        </p:grpSpPr>
        <p:sp>
          <p:nvSpPr>
            <p:cNvPr id="83" name="Rectangle 82"/>
            <p:cNvSpPr>
              <a:spLocks/>
            </p:cNvSpPr>
            <p:nvPr/>
          </p:nvSpPr>
          <p:spPr bwMode="auto">
            <a:xfrm>
              <a:off x="0" y="0"/>
              <a:ext cx="352" cy="2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Rectangle 9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6</a:t>
              </a:r>
            </a:p>
          </p:txBody>
        </p:sp>
      </p:grpSp>
      <p:sp>
        <p:nvSpPr>
          <p:cNvPr id="103" name="Rectangle 102"/>
          <p:cNvSpPr>
            <a:spLocks/>
          </p:cNvSpPr>
          <p:nvPr/>
        </p:nvSpPr>
        <p:spPr bwMode="auto">
          <a:xfrm>
            <a:off x="5360720" y="5653088"/>
            <a:ext cx="45930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04" name="AutoShape 17"/>
          <p:cNvSpPr>
            <a:spLocks/>
          </p:cNvSpPr>
          <p:nvPr/>
        </p:nvSpPr>
        <p:spPr bwMode="auto">
          <a:xfrm flipH="1">
            <a:off x="4759057" y="4206875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05" name="AutoShape 18"/>
          <p:cNvSpPr>
            <a:spLocks/>
          </p:cNvSpPr>
          <p:nvPr/>
        </p:nvSpPr>
        <p:spPr bwMode="auto">
          <a:xfrm>
            <a:off x="6319570" y="4206875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06" name="AutoShape 19"/>
          <p:cNvSpPr>
            <a:spLocks/>
          </p:cNvSpPr>
          <p:nvPr/>
        </p:nvSpPr>
        <p:spPr bwMode="auto">
          <a:xfrm flipH="1">
            <a:off x="3870057" y="5065713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07" name="AutoShape 20"/>
          <p:cNvSpPr>
            <a:spLocks/>
          </p:cNvSpPr>
          <p:nvPr/>
        </p:nvSpPr>
        <p:spPr bwMode="auto">
          <a:xfrm>
            <a:off x="4755882" y="5065713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09" name="Rectangle 28"/>
          <p:cNvSpPr>
            <a:spLocks/>
          </p:cNvSpPr>
          <p:nvPr/>
        </p:nvSpPr>
        <p:spPr bwMode="auto">
          <a:xfrm>
            <a:off x="5820025" y="3813731"/>
            <a:ext cx="251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0</a:t>
            </a:r>
          </a:p>
        </p:txBody>
      </p:sp>
      <p:sp>
        <p:nvSpPr>
          <p:cNvPr id="110" name="Rectangle 28"/>
          <p:cNvSpPr>
            <a:spLocks/>
          </p:cNvSpPr>
          <p:nvPr/>
        </p:nvSpPr>
        <p:spPr bwMode="auto">
          <a:xfrm>
            <a:off x="4290339" y="4659893"/>
            <a:ext cx="2026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1</a:t>
            </a:r>
          </a:p>
        </p:txBody>
      </p:sp>
      <p:sp>
        <p:nvSpPr>
          <p:cNvPr id="111" name="Rectangle 28"/>
          <p:cNvSpPr>
            <a:spLocks/>
          </p:cNvSpPr>
          <p:nvPr/>
        </p:nvSpPr>
        <p:spPr bwMode="auto">
          <a:xfrm>
            <a:off x="7490739" y="4659893"/>
            <a:ext cx="2026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2</a:t>
            </a:r>
          </a:p>
        </p:txBody>
      </p:sp>
      <p:sp>
        <p:nvSpPr>
          <p:cNvPr id="112" name="Rectangle 28"/>
          <p:cNvSpPr>
            <a:spLocks/>
          </p:cNvSpPr>
          <p:nvPr/>
        </p:nvSpPr>
        <p:spPr bwMode="auto">
          <a:xfrm>
            <a:off x="3325197" y="5720100"/>
            <a:ext cx="251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3</a:t>
            </a:r>
          </a:p>
        </p:txBody>
      </p:sp>
      <p:sp>
        <p:nvSpPr>
          <p:cNvPr id="114" name="Rectangle 28"/>
          <p:cNvSpPr>
            <a:spLocks/>
          </p:cNvSpPr>
          <p:nvPr/>
        </p:nvSpPr>
        <p:spPr bwMode="auto">
          <a:xfrm>
            <a:off x="5082481" y="5713817"/>
            <a:ext cx="251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4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9803189" y="420687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Tw Cen MT Regular"/>
            </a:endParaRPr>
          </a:p>
        </p:txBody>
      </p:sp>
      <p:sp>
        <p:nvSpPr>
          <p:cNvPr id="123" name="Rectangle 122"/>
          <p:cNvSpPr>
            <a:spLocks/>
          </p:cNvSpPr>
          <p:nvPr/>
        </p:nvSpPr>
        <p:spPr bwMode="auto">
          <a:xfrm>
            <a:off x="4574907" y="4605245"/>
            <a:ext cx="417245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  <a:defRPr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124" name="Rectangle 123"/>
          <p:cNvSpPr>
            <a:spLocks/>
          </p:cNvSpPr>
          <p:nvPr/>
        </p:nvSpPr>
        <p:spPr bwMode="auto">
          <a:xfrm>
            <a:off x="3657600" y="5650832"/>
            <a:ext cx="427038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25" name="Rectangle 124"/>
          <p:cNvSpPr>
            <a:spLocks/>
          </p:cNvSpPr>
          <p:nvPr/>
        </p:nvSpPr>
        <p:spPr bwMode="auto">
          <a:xfrm>
            <a:off x="4570420" y="4592164"/>
            <a:ext cx="431525" cy="45758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26" name="Rectangle 125"/>
          <p:cNvSpPr>
            <a:spLocks/>
          </p:cNvSpPr>
          <p:nvPr/>
        </p:nvSpPr>
        <p:spPr bwMode="auto">
          <a:xfrm>
            <a:off x="5360462" y="5654692"/>
            <a:ext cx="459563" cy="48758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  <a:defRPr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127" name="Rectangle 126"/>
          <p:cNvSpPr>
            <a:spLocks/>
          </p:cNvSpPr>
          <p:nvPr/>
        </p:nvSpPr>
        <p:spPr bwMode="auto">
          <a:xfrm>
            <a:off x="609600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28" name="Rectangle 127"/>
          <p:cNvSpPr>
            <a:spLocks/>
          </p:cNvSpPr>
          <p:nvPr/>
        </p:nvSpPr>
        <p:spPr bwMode="auto">
          <a:xfrm>
            <a:off x="1079060" y="4397610"/>
            <a:ext cx="476726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29" name="Rectangle 128"/>
          <p:cNvSpPr>
            <a:spLocks/>
          </p:cNvSpPr>
          <p:nvPr/>
        </p:nvSpPr>
        <p:spPr bwMode="auto">
          <a:xfrm>
            <a:off x="1573674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130" name="Rectangle 129"/>
          <p:cNvSpPr>
            <a:spLocks/>
          </p:cNvSpPr>
          <p:nvPr/>
        </p:nvSpPr>
        <p:spPr bwMode="auto">
          <a:xfrm>
            <a:off x="1071323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131" name="Rectangle 130"/>
          <p:cNvSpPr>
            <a:spLocks/>
          </p:cNvSpPr>
          <p:nvPr/>
        </p:nvSpPr>
        <p:spPr bwMode="auto">
          <a:xfrm>
            <a:off x="1069208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32" name="Rectangle 131"/>
          <p:cNvSpPr>
            <a:spLocks/>
          </p:cNvSpPr>
          <p:nvPr/>
        </p:nvSpPr>
        <p:spPr bwMode="auto">
          <a:xfrm>
            <a:off x="2066900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33" name="Rectangle 132"/>
          <p:cNvSpPr>
            <a:spLocks/>
          </p:cNvSpPr>
          <p:nvPr/>
        </p:nvSpPr>
        <p:spPr bwMode="auto">
          <a:xfrm>
            <a:off x="2542702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34" name="Rectangle 133"/>
          <p:cNvSpPr>
            <a:spLocks/>
          </p:cNvSpPr>
          <p:nvPr/>
        </p:nvSpPr>
        <p:spPr bwMode="auto">
          <a:xfrm>
            <a:off x="7635757" y="3487573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137" name="Rectangle 136"/>
          <p:cNvSpPr>
            <a:spLocks/>
          </p:cNvSpPr>
          <p:nvPr/>
        </p:nvSpPr>
        <p:spPr bwMode="auto">
          <a:xfrm>
            <a:off x="6125035" y="3742421"/>
            <a:ext cx="459563" cy="48758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  <a:defRPr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139" name="Rectangle 138"/>
          <p:cNvSpPr>
            <a:spLocks/>
          </p:cNvSpPr>
          <p:nvPr/>
        </p:nvSpPr>
        <p:spPr bwMode="auto">
          <a:xfrm>
            <a:off x="6133882" y="3762578"/>
            <a:ext cx="431525" cy="45758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40" name="Rectangle 139"/>
          <p:cNvSpPr>
            <a:spLocks/>
          </p:cNvSpPr>
          <p:nvPr/>
        </p:nvSpPr>
        <p:spPr bwMode="auto">
          <a:xfrm>
            <a:off x="4556432" y="4591734"/>
            <a:ext cx="459563" cy="48758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  <a:defRPr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143" name="Rectangle 142"/>
          <p:cNvSpPr>
            <a:spLocks/>
          </p:cNvSpPr>
          <p:nvPr/>
        </p:nvSpPr>
        <p:spPr bwMode="auto">
          <a:xfrm>
            <a:off x="1094116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65" name="Rectangle 2">
            <a:extLst>
              <a:ext uri="{FF2B5EF4-FFF2-40B4-BE49-F238E27FC236}">
                <a16:creationId xmlns:a16="http://schemas.microsoft.com/office/drawing/2014/main" id="{DA1F4263-186A-7B4A-9D8C-2D656DE324A8}"/>
              </a:ext>
            </a:extLst>
          </p:cNvPr>
          <p:cNvSpPr>
            <a:spLocks/>
          </p:cNvSpPr>
          <p:nvPr/>
        </p:nvSpPr>
        <p:spPr bwMode="auto">
          <a:xfrm>
            <a:off x="361950" y="1537797"/>
            <a:ext cx="8648700" cy="244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496888" lvl="1"/>
            <a:r>
              <a:rPr lang="en-US" dirty="0">
                <a:latin typeface="Tw Cen MT Regular"/>
                <a:cs typeface="Arial" charset="0"/>
              </a:rPr>
              <a:t>// Make b[0..n-1] into a </a:t>
            </a: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max</a:t>
            </a:r>
            <a:r>
              <a:rPr lang="en-US" dirty="0">
                <a:latin typeface="Tw Cen MT Regular"/>
                <a:cs typeface="Arial" charset="0"/>
              </a:rPr>
              <a:t>-heap (in place)</a:t>
            </a:r>
          </a:p>
          <a:p>
            <a:pPr marL="496888" lvl="1"/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w Cen MT Regular"/>
                <a:cs typeface="Arial" charset="0"/>
              </a:rPr>
              <a:t>//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w Cen MT Regular"/>
                <a:cs typeface="Arial" charset="0"/>
              </a:rPr>
              <a:t>inv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w Cen MT Regular"/>
                <a:cs typeface="Arial" charset="0"/>
              </a:rPr>
              <a:t>:   b[0..k] is a heap, b[0..k] &lt;= b[k+1..], b[k+1..] is sorted</a:t>
            </a:r>
          </a:p>
          <a:p>
            <a:pPr marL="496888" lvl="1"/>
            <a:r>
              <a:rPr lang="en-US" dirty="0">
                <a:solidFill>
                  <a:schemeClr val="tx1"/>
                </a:solidFill>
                <a:latin typeface="Tw Cen MT Regular"/>
                <a:cs typeface="Arial" charset="0"/>
              </a:rPr>
              <a:t>     for (k= n-1; k &gt; 0; k= k-1) {</a:t>
            </a:r>
          </a:p>
          <a:p>
            <a:pPr marL="496888" lvl="1"/>
            <a:r>
              <a:rPr lang="en-US" dirty="0">
                <a:solidFill>
                  <a:schemeClr val="tx1"/>
                </a:solidFill>
                <a:latin typeface="Tw Cen MT Regular"/>
                <a:cs typeface="Arial" charset="0"/>
              </a:rPr>
              <a:t>             b[k]= poll  – i.e., take max element out of heap.</a:t>
            </a:r>
            <a:br>
              <a:rPr lang="en-US" dirty="0">
                <a:solidFill>
                  <a:schemeClr val="tx1"/>
                </a:solidFill>
                <a:latin typeface="Tw Cen MT Regular"/>
                <a:cs typeface="Arial" charset="0"/>
              </a:rPr>
            </a:br>
            <a:r>
              <a:rPr lang="en-US" dirty="0">
                <a:solidFill>
                  <a:schemeClr val="tx1"/>
                </a:solidFill>
                <a:latin typeface="Tw Cen MT Regular"/>
                <a:cs typeface="Arial" charset="0"/>
              </a:rPr>
              <a:t>      }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0CA90B-3704-6246-B13B-8487FD25B205}"/>
              </a:ext>
            </a:extLst>
          </p:cNvPr>
          <p:cNvSpPr/>
          <p:nvPr/>
        </p:nvSpPr>
        <p:spPr>
          <a:xfrm>
            <a:off x="575874" y="440288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w Cen MT Regular"/>
                <a:cs typeface="Arial" charset="0"/>
              </a:rPr>
              <a:t>55</a:t>
            </a:r>
            <a:endParaRPr lang="en-US" dirty="0">
              <a:latin typeface="Tw Cen MT Regular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6958CDC-530B-EA44-A1F5-4ECBA8EA90D7}"/>
              </a:ext>
            </a:extLst>
          </p:cNvPr>
          <p:cNvSpPr>
            <a:spLocks/>
          </p:cNvSpPr>
          <p:nvPr/>
        </p:nvSpPr>
        <p:spPr bwMode="auto">
          <a:xfrm>
            <a:off x="618314" y="4385339"/>
            <a:ext cx="459563" cy="48758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  <a:defRPr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0F28B2-B1DD-514E-A8A6-888FCE403FE8}"/>
              </a:ext>
            </a:extLst>
          </p:cNvPr>
          <p:cNvSpPr/>
          <p:nvPr/>
        </p:nvSpPr>
        <p:spPr>
          <a:xfrm>
            <a:off x="2614881" y="442262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w Cen MT Regular"/>
                <a:cs typeface="Arial" charset="0"/>
              </a:rPr>
              <a:t>6</a:t>
            </a:r>
            <a:endParaRPr lang="en-US" dirty="0">
              <a:latin typeface="Tw Cen MT Regular"/>
            </a:endParaRPr>
          </a:p>
        </p:txBody>
      </p:sp>
      <p:sp>
        <p:nvSpPr>
          <p:cNvPr id="142" name="Rectangle 141"/>
          <p:cNvSpPr>
            <a:spLocks/>
          </p:cNvSpPr>
          <p:nvPr/>
        </p:nvSpPr>
        <p:spPr bwMode="auto">
          <a:xfrm>
            <a:off x="605046" y="440988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41" name="Rectangle 140"/>
          <p:cNvSpPr>
            <a:spLocks/>
          </p:cNvSpPr>
          <p:nvPr/>
        </p:nvSpPr>
        <p:spPr bwMode="auto">
          <a:xfrm>
            <a:off x="2534099" y="4409880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</p:spTree>
    <p:extLst>
      <p:ext uri="{BB962C8B-B14F-4D97-AF65-F5344CB8AC3E}">
        <p14:creationId xmlns:p14="http://schemas.microsoft.com/office/powerpoint/2010/main" val="33521786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103" grpId="0" animBg="1"/>
      <p:bldP spid="107" grpId="0" animBg="1"/>
      <p:bldP spid="114" grpId="0"/>
      <p:bldP spid="126" grpId="0" animBg="1"/>
      <p:bldP spid="134" grpId="0" animBg="1"/>
      <p:bldP spid="137" grpId="0" animBg="1"/>
      <p:bldP spid="139" grpId="0" animBg="1"/>
      <p:bldP spid="140" grpId="0" animBg="1"/>
      <p:bldP spid="143" grpId="0" animBg="1"/>
      <p:bldP spid="2" grpId="0"/>
      <p:bldP spid="66" grpId="0" animBg="1"/>
      <p:bldP spid="3" grpId="0"/>
      <p:bldP spid="142" grpId="0" animBg="1"/>
      <p:bldP spid="14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/>
          <p:cNvSpPr>
            <a:spLocks/>
          </p:cNvSpPr>
          <p:nvPr/>
        </p:nvSpPr>
        <p:spPr bwMode="auto">
          <a:xfrm>
            <a:off x="6108431" y="3743151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56322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600" dirty="0">
                <a:solidFill>
                  <a:srgbClr val="800000"/>
                </a:solidFill>
              </a:rPr>
              <a:t>Heapsort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1C16D8B-E4C5-49AD-A4EF-E4583564EBD2}" type="slidenum">
              <a:rPr lang="en-US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11868" y="3989327"/>
            <a:ext cx="2231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w Cen MT Regular"/>
              </a:rPr>
              <a:t>0   1    2   3    4</a:t>
            </a:r>
          </a:p>
        </p:txBody>
      </p:sp>
      <p:sp>
        <p:nvSpPr>
          <p:cNvPr id="60" name="Rectangle 59"/>
          <p:cNvSpPr>
            <a:spLocks/>
          </p:cNvSpPr>
          <p:nvPr/>
        </p:nvSpPr>
        <p:spPr bwMode="auto">
          <a:xfrm>
            <a:off x="7808645" y="4600575"/>
            <a:ext cx="443552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61" name="Rectangle 60"/>
          <p:cNvSpPr>
            <a:spLocks/>
          </p:cNvSpPr>
          <p:nvPr/>
        </p:nvSpPr>
        <p:spPr bwMode="auto">
          <a:xfrm>
            <a:off x="4574907" y="4598988"/>
            <a:ext cx="427038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grpSp>
        <p:nvGrpSpPr>
          <p:cNvPr id="62" name="Group 61"/>
          <p:cNvGrpSpPr>
            <a:grpSpLocks/>
          </p:cNvGrpSpPr>
          <p:nvPr/>
        </p:nvGrpSpPr>
        <p:grpSpPr bwMode="auto">
          <a:xfrm>
            <a:off x="3657600" y="5653087"/>
            <a:ext cx="417245" cy="444500"/>
            <a:chOff x="0" y="0"/>
            <a:chExt cx="352" cy="280"/>
          </a:xfrm>
          <a:solidFill>
            <a:srgbClr val="FFFFCC"/>
          </a:solidFill>
        </p:grpSpPr>
        <p:sp>
          <p:nvSpPr>
            <p:cNvPr id="83" name="Rectangle 82"/>
            <p:cNvSpPr>
              <a:spLocks/>
            </p:cNvSpPr>
            <p:nvPr/>
          </p:nvSpPr>
          <p:spPr bwMode="auto">
            <a:xfrm>
              <a:off x="0" y="0"/>
              <a:ext cx="352" cy="2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Rectangle 9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6</a:t>
              </a:r>
            </a:p>
          </p:txBody>
        </p:sp>
      </p:grpSp>
      <p:sp>
        <p:nvSpPr>
          <p:cNvPr id="103" name="Rectangle 102"/>
          <p:cNvSpPr>
            <a:spLocks/>
          </p:cNvSpPr>
          <p:nvPr/>
        </p:nvSpPr>
        <p:spPr bwMode="auto">
          <a:xfrm>
            <a:off x="5360720" y="5653088"/>
            <a:ext cx="45930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04" name="AutoShape 17"/>
          <p:cNvSpPr>
            <a:spLocks/>
          </p:cNvSpPr>
          <p:nvPr/>
        </p:nvSpPr>
        <p:spPr bwMode="auto">
          <a:xfrm flipH="1">
            <a:off x="4759057" y="4206875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05" name="AutoShape 18"/>
          <p:cNvSpPr>
            <a:spLocks/>
          </p:cNvSpPr>
          <p:nvPr/>
        </p:nvSpPr>
        <p:spPr bwMode="auto">
          <a:xfrm>
            <a:off x="6319570" y="4206875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06" name="AutoShape 19"/>
          <p:cNvSpPr>
            <a:spLocks/>
          </p:cNvSpPr>
          <p:nvPr/>
        </p:nvSpPr>
        <p:spPr bwMode="auto">
          <a:xfrm flipH="1">
            <a:off x="3870057" y="5065713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07" name="AutoShape 20"/>
          <p:cNvSpPr>
            <a:spLocks/>
          </p:cNvSpPr>
          <p:nvPr/>
        </p:nvSpPr>
        <p:spPr bwMode="auto">
          <a:xfrm>
            <a:off x="4755882" y="5065713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09" name="Rectangle 28"/>
          <p:cNvSpPr>
            <a:spLocks/>
          </p:cNvSpPr>
          <p:nvPr/>
        </p:nvSpPr>
        <p:spPr bwMode="auto">
          <a:xfrm>
            <a:off x="5820025" y="3813731"/>
            <a:ext cx="251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0</a:t>
            </a:r>
          </a:p>
        </p:txBody>
      </p:sp>
      <p:sp>
        <p:nvSpPr>
          <p:cNvPr id="110" name="Rectangle 28"/>
          <p:cNvSpPr>
            <a:spLocks/>
          </p:cNvSpPr>
          <p:nvPr/>
        </p:nvSpPr>
        <p:spPr bwMode="auto">
          <a:xfrm>
            <a:off x="4290339" y="4659893"/>
            <a:ext cx="2026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1</a:t>
            </a:r>
          </a:p>
        </p:txBody>
      </p:sp>
      <p:sp>
        <p:nvSpPr>
          <p:cNvPr id="111" name="Rectangle 28"/>
          <p:cNvSpPr>
            <a:spLocks/>
          </p:cNvSpPr>
          <p:nvPr/>
        </p:nvSpPr>
        <p:spPr bwMode="auto">
          <a:xfrm>
            <a:off x="7490739" y="4659893"/>
            <a:ext cx="2026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2</a:t>
            </a:r>
          </a:p>
        </p:txBody>
      </p:sp>
      <p:sp>
        <p:nvSpPr>
          <p:cNvPr id="112" name="Rectangle 28"/>
          <p:cNvSpPr>
            <a:spLocks/>
          </p:cNvSpPr>
          <p:nvPr/>
        </p:nvSpPr>
        <p:spPr bwMode="auto">
          <a:xfrm>
            <a:off x="3325197" y="5720100"/>
            <a:ext cx="251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3</a:t>
            </a:r>
          </a:p>
        </p:txBody>
      </p:sp>
      <p:sp>
        <p:nvSpPr>
          <p:cNvPr id="114" name="Rectangle 28"/>
          <p:cNvSpPr>
            <a:spLocks/>
          </p:cNvSpPr>
          <p:nvPr/>
        </p:nvSpPr>
        <p:spPr bwMode="auto">
          <a:xfrm>
            <a:off x="5082481" y="5713817"/>
            <a:ext cx="251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4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9803189" y="420687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Tw Cen MT Regular"/>
            </a:endParaRPr>
          </a:p>
        </p:txBody>
      </p:sp>
      <p:sp>
        <p:nvSpPr>
          <p:cNvPr id="123" name="Rectangle 122"/>
          <p:cNvSpPr>
            <a:spLocks/>
          </p:cNvSpPr>
          <p:nvPr/>
        </p:nvSpPr>
        <p:spPr bwMode="auto">
          <a:xfrm>
            <a:off x="4574907" y="4605245"/>
            <a:ext cx="417245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  <a:defRPr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124" name="Rectangle 123"/>
          <p:cNvSpPr>
            <a:spLocks/>
          </p:cNvSpPr>
          <p:nvPr/>
        </p:nvSpPr>
        <p:spPr bwMode="auto">
          <a:xfrm>
            <a:off x="3657600" y="5650832"/>
            <a:ext cx="427038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25" name="Rectangle 124"/>
          <p:cNvSpPr>
            <a:spLocks/>
          </p:cNvSpPr>
          <p:nvPr/>
        </p:nvSpPr>
        <p:spPr bwMode="auto">
          <a:xfrm>
            <a:off x="4570420" y="4592164"/>
            <a:ext cx="431525" cy="45758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26" name="Rectangle 125"/>
          <p:cNvSpPr>
            <a:spLocks/>
          </p:cNvSpPr>
          <p:nvPr/>
        </p:nvSpPr>
        <p:spPr bwMode="auto">
          <a:xfrm>
            <a:off x="5360462" y="5654692"/>
            <a:ext cx="459563" cy="48758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  <a:defRPr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127" name="Rectangle 126"/>
          <p:cNvSpPr>
            <a:spLocks/>
          </p:cNvSpPr>
          <p:nvPr/>
        </p:nvSpPr>
        <p:spPr bwMode="auto">
          <a:xfrm>
            <a:off x="609600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128" name="Rectangle 127"/>
          <p:cNvSpPr>
            <a:spLocks/>
          </p:cNvSpPr>
          <p:nvPr/>
        </p:nvSpPr>
        <p:spPr bwMode="auto">
          <a:xfrm>
            <a:off x="1079060" y="4397610"/>
            <a:ext cx="476726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29" name="Rectangle 128"/>
          <p:cNvSpPr>
            <a:spLocks/>
          </p:cNvSpPr>
          <p:nvPr/>
        </p:nvSpPr>
        <p:spPr bwMode="auto">
          <a:xfrm>
            <a:off x="1573674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130" name="Rectangle 129"/>
          <p:cNvSpPr>
            <a:spLocks/>
          </p:cNvSpPr>
          <p:nvPr/>
        </p:nvSpPr>
        <p:spPr bwMode="auto">
          <a:xfrm>
            <a:off x="1071323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131" name="Rectangle 130"/>
          <p:cNvSpPr>
            <a:spLocks/>
          </p:cNvSpPr>
          <p:nvPr/>
        </p:nvSpPr>
        <p:spPr bwMode="auto">
          <a:xfrm>
            <a:off x="1069208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32" name="Rectangle 131"/>
          <p:cNvSpPr>
            <a:spLocks/>
          </p:cNvSpPr>
          <p:nvPr/>
        </p:nvSpPr>
        <p:spPr bwMode="auto">
          <a:xfrm>
            <a:off x="2066900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33" name="Rectangle 132"/>
          <p:cNvSpPr>
            <a:spLocks/>
          </p:cNvSpPr>
          <p:nvPr/>
        </p:nvSpPr>
        <p:spPr bwMode="auto">
          <a:xfrm>
            <a:off x="2542702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137" name="Rectangle 136"/>
          <p:cNvSpPr>
            <a:spLocks/>
          </p:cNvSpPr>
          <p:nvPr/>
        </p:nvSpPr>
        <p:spPr bwMode="auto">
          <a:xfrm>
            <a:off x="6125035" y="3742421"/>
            <a:ext cx="459563" cy="48758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  <a:defRPr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139" name="Rectangle 138"/>
          <p:cNvSpPr>
            <a:spLocks/>
          </p:cNvSpPr>
          <p:nvPr/>
        </p:nvSpPr>
        <p:spPr bwMode="auto">
          <a:xfrm>
            <a:off x="6133882" y="3762578"/>
            <a:ext cx="431525" cy="45758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40" name="Rectangle 139"/>
          <p:cNvSpPr>
            <a:spLocks/>
          </p:cNvSpPr>
          <p:nvPr/>
        </p:nvSpPr>
        <p:spPr bwMode="auto">
          <a:xfrm>
            <a:off x="4556432" y="4591734"/>
            <a:ext cx="459563" cy="48758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  <a:defRPr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141" name="Rectangle 140"/>
          <p:cNvSpPr>
            <a:spLocks/>
          </p:cNvSpPr>
          <p:nvPr/>
        </p:nvSpPr>
        <p:spPr bwMode="auto">
          <a:xfrm>
            <a:off x="2527028" y="4397610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142" name="Rectangle 141"/>
          <p:cNvSpPr>
            <a:spLocks/>
          </p:cNvSpPr>
          <p:nvPr/>
        </p:nvSpPr>
        <p:spPr bwMode="auto">
          <a:xfrm>
            <a:off x="606768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43" name="Rectangle 142"/>
          <p:cNvSpPr>
            <a:spLocks/>
          </p:cNvSpPr>
          <p:nvPr/>
        </p:nvSpPr>
        <p:spPr bwMode="auto">
          <a:xfrm>
            <a:off x="1094116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144" name="Rectangle 143"/>
          <p:cNvSpPr>
            <a:spLocks/>
          </p:cNvSpPr>
          <p:nvPr/>
        </p:nvSpPr>
        <p:spPr bwMode="auto">
          <a:xfrm>
            <a:off x="7620000" y="3487572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45" name="Rectangle 144"/>
          <p:cNvSpPr>
            <a:spLocks/>
          </p:cNvSpPr>
          <p:nvPr/>
        </p:nvSpPr>
        <p:spPr bwMode="auto">
          <a:xfrm>
            <a:off x="6132886" y="3775183"/>
            <a:ext cx="427038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48" name="Rectangle 147"/>
          <p:cNvSpPr>
            <a:spLocks/>
          </p:cNvSpPr>
          <p:nvPr/>
        </p:nvSpPr>
        <p:spPr bwMode="auto">
          <a:xfrm>
            <a:off x="2053232" y="4397610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50" name="Rectangle 149"/>
          <p:cNvSpPr>
            <a:spLocks/>
          </p:cNvSpPr>
          <p:nvPr/>
        </p:nvSpPr>
        <p:spPr bwMode="auto">
          <a:xfrm>
            <a:off x="6147112" y="3748882"/>
            <a:ext cx="443552" cy="469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151" name="Rectangle 150"/>
          <p:cNvSpPr>
            <a:spLocks/>
          </p:cNvSpPr>
          <p:nvPr/>
        </p:nvSpPr>
        <p:spPr bwMode="auto">
          <a:xfrm>
            <a:off x="7811959" y="4598988"/>
            <a:ext cx="427038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52" name="Rectangle 151"/>
          <p:cNvSpPr>
            <a:spLocks/>
          </p:cNvSpPr>
          <p:nvPr/>
        </p:nvSpPr>
        <p:spPr bwMode="auto">
          <a:xfrm>
            <a:off x="600692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153" name="Rectangle 152"/>
          <p:cNvSpPr>
            <a:spLocks/>
          </p:cNvSpPr>
          <p:nvPr/>
        </p:nvSpPr>
        <p:spPr bwMode="auto">
          <a:xfrm>
            <a:off x="1576506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54" name="Rectangle 153"/>
          <p:cNvSpPr>
            <a:spLocks/>
          </p:cNvSpPr>
          <p:nvPr/>
        </p:nvSpPr>
        <p:spPr bwMode="auto">
          <a:xfrm>
            <a:off x="6129475" y="3747505"/>
            <a:ext cx="459563" cy="48758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  <a:defRPr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155" name="Rectangle 154"/>
          <p:cNvSpPr>
            <a:spLocks/>
          </p:cNvSpPr>
          <p:nvPr/>
        </p:nvSpPr>
        <p:spPr bwMode="auto">
          <a:xfrm>
            <a:off x="4561335" y="4599061"/>
            <a:ext cx="463527" cy="4802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56" name="Rectangle 155"/>
          <p:cNvSpPr>
            <a:spLocks/>
          </p:cNvSpPr>
          <p:nvPr/>
        </p:nvSpPr>
        <p:spPr bwMode="auto">
          <a:xfrm>
            <a:off x="7634517" y="3495675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157" name="Rectangle 156"/>
          <p:cNvSpPr>
            <a:spLocks/>
          </p:cNvSpPr>
          <p:nvPr/>
        </p:nvSpPr>
        <p:spPr bwMode="auto">
          <a:xfrm>
            <a:off x="1545630" y="4397610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158" name="Rectangle 157"/>
          <p:cNvSpPr>
            <a:spLocks/>
          </p:cNvSpPr>
          <p:nvPr/>
        </p:nvSpPr>
        <p:spPr bwMode="auto">
          <a:xfrm>
            <a:off x="1088238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59" name="Rectangle 158"/>
          <p:cNvSpPr>
            <a:spLocks/>
          </p:cNvSpPr>
          <p:nvPr/>
        </p:nvSpPr>
        <p:spPr bwMode="auto">
          <a:xfrm>
            <a:off x="610375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160" name="Rectangle 159"/>
          <p:cNvSpPr>
            <a:spLocks/>
          </p:cNvSpPr>
          <p:nvPr/>
        </p:nvSpPr>
        <p:spPr bwMode="auto">
          <a:xfrm>
            <a:off x="7623412" y="3495675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161" name="Rectangle 160"/>
          <p:cNvSpPr>
            <a:spLocks/>
          </p:cNvSpPr>
          <p:nvPr/>
        </p:nvSpPr>
        <p:spPr bwMode="auto">
          <a:xfrm>
            <a:off x="1073955" y="4397610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162" name="Rectangle 161"/>
          <p:cNvSpPr>
            <a:spLocks/>
          </p:cNvSpPr>
          <p:nvPr/>
        </p:nvSpPr>
        <p:spPr bwMode="auto">
          <a:xfrm>
            <a:off x="596092" y="4397610"/>
            <a:ext cx="476726" cy="46304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63" name="Rectangle 162"/>
          <p:cNvSpPr>
            <a:spLocks/>
          </p:cNvSpPr>
          <p:nvPr/>
        </p:nvSpPr>
        <p:spPr bwMode="auto">
          <a:xfrm>
            <a:off x="7620000" y="3495674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64" name="Rectangle 163"/>
          <p:cNvSpPr>
            <a:spLocks/>
          </p:cNvSpPr>
          <p:nvPr/>
        </p:nvSpPr>
        <p:spPr bwMode="auto">
          <a:xfrm>
            <a:off x="585137" y="4397610"/>
            <a:ext cx="496887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65" name="Rectangle 2">
            <a:extLst>
              <a:ext uri="{FF2B5EF4-FFF2-40B4-BE49-F238E27FC236}">
                <a16:creationId xmlns:a16="http://schemas.microsoft.com/office/drawing/2014/main" id="{DA1F4263-186A-7B4A-9D8C-2D656DE324A8}"/>
              </a:ext>
            </a:extLst>
          </p:cNvPr>
          <p:cNvSpPr>
            <a:spLocks/>
          </p:cNvSpPr>
          <p:nvPr/>
        </p:nvSpPr>
        <p:spPr bwMode="auto">
          <a:xfrm>
            <a:off x="361950" y="1537797"/>
            <a:ext cx="8648700" cy="244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496888" lvl="1"/>
            <a:r>
              <a:rPr lang="en-US" dirty="0">
                <a:latin typeface="Tw Cen MT Regular"/>
                <a:cs typeface="Arial" charset="0"/>
              </a:rPr>
              <a:t>// Make b[0..n-1] into a </a:t>
            </a:r>
            <a:r>
              <a:rPr lang="en-US" dirty="0">
                <a:solidFill>
                  <a:srgbClr val="FF0000"/>
                </a:solidFill>
                <a:latin typeface="Tw Cen MT Regular"/>
                <a:cs typeface="Arial" charset="0"/>
              </a:rPr>
              <a:t>max</a:t>
            </a:r>
            <a:r>
              <a:rPr lang="en-US" dirty="0">
                <a:latin typeface="Tw Cen MT Regular"/>
                <a:cs typeface="Arial" charset="0"/>
              </a:rPr>
              <a:t>-heap (in place)</a:t>
            </a:r>
          </a:p>
          <a:p>
            <a:pPr marL="496888" lvl="1"/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w Cen MT Regular"/>
                <a:cs typeface="Arial" charset="0"/>
              </a:rPr>
              <a:t>//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w Cen MT Regular"/>
                <a:cs typeface="Arial" charset="0"/>
              </a:rPr>
              <a:t>inv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w Cen MT Regular"/>
                <a:cs typeface="Arial" charset="0"/>
              </a:rPr>
              <a:t>:   b[0..k] is a heap, b[0..k] &lt;= b[k+1..], b[k+1..] is sorted</a:t>
            </a:r>
          </a:p>
          <a:p>
            <a:pPr marL="496888" lvl="1"/>
            <a:r>
              <a:rPr lang="en-US" dirty="0">
                <a:solidFill>
                  <a:schemeClr val="tx1"/>
                </a:solidFill>
                <a:latin typeface="Tw Cen MT Regular"/>
                <a:cs typeface="Arial" charset="0"/>
              </a:rPr>
              <a:t>     for (k= n-1; k &gt; 0; k= k-1) {</a:t>
            </a:r>
          </a:p>
          <a:p>
            <a:pPr marL="496888" lvl="1"/>
            <a:r>
              <a:rPr lang="en-US" dirty="0">
                <a:solidFill>
                  <a:schemeClr val="tx1"/>
                </a:solidFill>
                <a:latin typeface="Tw Cen MT Regular"/>
                <a:cs typeface="Arial" charset="0"/>
              </a:rPr>
              <a:t>             b[k]= poll  – i.e., take max element out of heap.</a:t>
            </a:r>
            <a:br>
              <a:rPr lang="en-US" dirty="0">
                <a:solidFill>
                  <a:schemeClr val="tx1"/>
                </a:solidFill>
                <a:latin typeface="Tw Cen MT Regular"/>
                <a:cs typeface="Arial" charset="0"/>
              </a:rPr>
            </a:br>
            <a:r>
              <a:rPr lang="en-US" dirty="0">
                <a:solidFill>
                  <a:schemeClr val="tx1"/>
                </a:solidFill>
                <a:latin typeface="Tw Cen MT Regular"/>
                <a:cs typeface="Arial" charset="0"/>
              </a:rPr>
              <a:t>      }</a:t>
            </a:r>
          </a:p>
        </p:txBody>
      </p:sp>
    </p:spTree>
    <p:extLst>
      <p:ext uri="{BB962C8B-B14F-4D97-AF65-F5344CB8AC3E}">
        <p14:creationId xmlns:p14="http://schemas.microsoft.com/office/powerpoint/2010/main" val="5034252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60" grpId="0" animBg="1"/>
      <p:bldP spid="61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9" grpId="0"/>
      <p:bldP spid="110" grpId="0"/>
      <p:bldP spid="111" grpId="0"/>
      <p:bldP spid="112" grpId="0"/>
      <p:bldP spid="114" grpId="0"/>
      <p:bldP spid="123" grpId="0" animBg="1"/>
      <p:bldP spid="124" grpId="0" animBg="1"/>
      <p:bldP spid="125" grpId="0" animBg="1"/>
      <p:bldP spid="126" grpId="0" animBg="1"/>
      <p:bldP spid="137" grpId="0" animBg="1"/>
      <p:bldP spid="137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2" grpId="0" animBg="1"/>
      <p:bldP spid="143" grpId="0" animBg="1"/>
      <p:bldP spid="144" grpId="0" animBg="1"/>
      <p:bldP spid="144" grpId="1" animBg="1"/>
      <p:bldP spid="145" grpId="0" animBg="1"/>
      <p:bldP spid="145" grpId="1" animBg="1"/>
      <p:bldP spid="145" grpId="2" animBg="1"/>
      <p:bldP spid="145" grpId="3" animBg="1"/>
      <p:bldP spid="145" grpId="4" animBg="1"/>
      <p:bldP spid="145" grpId="5" animBg="1"/>
      <p:bldP spid="148" grpId="0" animBg="1"/>
      <p:bldP spid="150" grpId="0" animBg="1"/>
      <p:bldP spid="150" grpId="1" animBg="1"/>
      <p:bldP spid="151" grpId="0" animBg="1"/>
      <p:bldP spid="151" grpId="1" animBg="1"/>
      <p:bldP spid="152" grpId="0" animBg="1"/>
      <p:bldP spid="153" grpId="0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8" grpId="0" animBg="1"/>
      <p:bldP spid="159" grpId="0" animBg="1"/>
      <p:bldP spid="160" grpId="0" animBg="1"/>
      <p:bldP spid="160" grpId="1" animBg="1"/>
      <p:bldP spid="161" grpId="0" animBg="1"/>
      <p:bldP spid="162" grpId="0" animBg="1"/>
      <p:bldP spid="163" grpId="0" animBg="1"/>
      <p:bldP spid="163" grpId="1" animBg="1"/>
      <p:bldP spid="16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825CC-98C2-0E44-A228-67850FC36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E5318-544C-C041-935D-342E35D3FE0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dirty="0">
                <a:solidFill>
                  <a:schemeClr val="accent2"/>
                </a:solidFill>
              </a:rPr>
              <a:t>Prelim tonight</a:t>
            </a:r>
          </a:p>
          <a:p>
            <a:pPr marL="0" indent="0" algn="ctr">
              <a:buNone/>
            </a:pPr>
            <a:r>
              <a:rPr lang="en-US" sz="5400" dirty="0"/>
              <a:t>Room assignments on website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B85C68-3D7D-ED4C-B9DB-5856E86DC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8368C94-F10D-4FE3-9244-F21A0996878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165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ADTs (interfaces)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368C94-F10D-4FE3-9244-F21A09968782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77577091-7EFB-1746-B5A5-A82EA5C37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416629"/>
              </p:ext>
            </p:extLst>
          </p:nvPr>
        </p:nvGraphicFramePr>
        <p:xfrm>
          <a:off x="250461" y="2057400"/>
          <a:ext cx="87630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544">
                  <a:extLst>
                    <a:ext uri="{9D8B030D-6E8A-4147-A177-3AD203B41FA5}">
                      <a16:colId xmlns:a16="http://schemas.microsoft.com/office/drawing/2014/main" val="2759197259"/>
                    </a:ext>
                  </a:extLst>
                </a:gridCol>
                <a:gridCol w="7078456">
                  <a:extLst>
                    <a:ext uri="{9D8B030D-6E8A-4147-A177-3AD203B41FA5}">
                      <a16:colId xmlns:a16="http://schemas.microsoft.com/office/drawing/2014/main" val="4113817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2060"/>
                          </a:solidFill>
                        </a:rPr>
                        <a:t>ADT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2060"/>
                          </a:solidFill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188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Ordered collection (aka sequence)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279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Unordered collection with no duplicates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952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Map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Collection of keys and values, like a dictionary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462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Last-in-first-out (LIFO) collection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751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Queue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First-in-first-out (FIFO) collection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492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Priority Queue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/>
                        <a:t>Later this lecture!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7034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182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Implementations of ADTs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368C94-F10D-4FE3-9244-F21A0996878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77577091-7EFB-1746-B5A5-A82EA5C37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267577"/>
              </p:ext>
            </p:extLst>
          </p:nvPr>
        </p:nvGraphicFramePr>
        <p:xfrm>
          <a:off x="612648" y="1981200"/>
          <a:ext cx="7927848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759197259"/>
                    </a:ext>
                  </a:extLst>
                </a:gridCol>
                <a:gridCol w="6251448">
                  <a:extLst>
                    <a:ext uri="{9D8B030D-6E8A-4147-A177-3AD203B41FA5}">
                      <a16:colId xmlns:a16="http://schemas.microsoft.com/office/drawing/2014/main" val="4113817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2060"/>
                          </a:solidFill>
                        </a:rPr>
                        <a:t>Interface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2060"/>
                          </a:solidFill>
                        </a:rPr>
                        <a:t>Implementation (data structure)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188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ArrayList</a:t>
                      </a:r>
                      <a:r>
                        <a:rPr lang="en-US" sz="2800" dirty="0"/>
                        <a:t>, LinkedList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279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HashSet</a:t>
                      </a:r>
                      <a:r>
                        <a:rPr lang="en-US" sz="2800" dirty="0"/>
                        <a:t>, </a:t>
                      </a:r>
                      <a:r>
                        <a:rPr lang="en-US" sz="2800" dirty="0" err="1"/>
                        <a:t>TreeSet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952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Map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HashMap, </a:t>
                      </a:r>
                      <a:r>
                        <a:rPr lang="en-US" sz="2800" dirty="0" err="1"/>
                        <a:t>TreeMap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462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/>
                        <a:t>Can be done with a LinkedList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751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Queue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/>
                        <a:t>Can be done with a LinkedList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492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Priority Queue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/>
                        <a:t>Can be done with a heap — later this lecture!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784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242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Tradeoffs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368C94-F10D-4FE3-9244-F21A0996878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570190"/>
              </p:ext>
            </p:extLst>
          </p:nvPr>
        </p:nvGraphicFramePr>
        <p:xfrm>
          <a:off x="1527048" y="2590800"/>
          <a:ext cx="6324600" cy="18288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Class: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ArrayList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LinkedList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Backing storage: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array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chained nodes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prepend(</a:t>
                      </a:r>
                      <a:r>
                        <a:rPr lang="en-US" sz="2400" dirty="0" err="1"/>
                        <a:t>val</a:t>
                      </a:r>
                      <a:r>
                        <a:rPr lang="en-US" sz="2400" dirty="0"/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O(n)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O(1)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get(</a:t>
                      </a:r>
                      <a:r>
                        <a:rPr lang="en-US" sz="2400" dirty="0" err="1"/>
                        <a:t>i</a:t>
                      </a:r>
                      <a:r>
                        <a:rPr lang="en-US" sz="2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4B54559-51C6-274A-B7D2-5E713DCDCC74}"/>
              </a:ext>
            </a:extLst>
          </p:cNvPr>
          <p:cNvSpPr txBox="1"/>
          <p:nvPr/>
        </p:nvSpPr>
        <p:spPr>
          <a:xfrm>
            <a:off x="2060448" y="5294783"/>
            <a:ext cx="5257800" cy="99283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dirty="0">
                <a:solidFill>
                  <a:schemeClr val="accent2"/>
                </a:solidFill>
                <a:latin typeface="Tw Cen MT" panose="020B0602020104020603" pitchFamily="34" charset="77"/>
              </a:rPr>
              <a:t>Which implementation to choose depends on expected workload for application</a:t>
            </a:r>
          </a:p>
        </p:txBody>
      </p:sp>
    </p:spTree>
    <p:extLst>
      <p:ext uri="{BB962C8B-B14F-4D97-AF65-F5344CB8AC3E}">
        <p14:creationId xmlns:p14="http://schemas.microsoft.com/office/powerpoint/2010/main" val="265524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9363944-2C0E-2047-A9CC-626DAAF7CE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0FF612E-0ED7-F540-912C-116490E5B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4F79AD-E143-A841-8969-7398647651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8368C94-F10D-4FE3-9244-F21A099687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731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Priority Queue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Primary operation:</a:t>
            </a:r>
          </a:p>
          <a:p>
            <a:pPr lvl="1"/>
            <a:r>
              <a:rPr lang="en-US" dirty="0"/>
              <a:t>Stack:  remove </a:t>
            </a:r>
            <a:r>
              <a:rPr lang="en-US" dirty="0">
                <a:solidFill>
                  <a:schemeClr val="accent2"/>
                </a:solidFill>
              </a:rPr>
              <a:t>newest</a:t>
            </a:r>
            <a:r>
              <a:rPr lang="en-US" dirty="0"/>
              <a:t> element</a:t>
            </a:r>
          </a:p>
          <a:p>
            <a:pPr lvl="1"/>
            <a:r>
              <a:rPr lang="en-US" dirty="0"/>
              <a:t>Queue:  remove </a:t>
            </a:r>
            <a:r>
              <a:rPr lang="en-US" dirty="0">
                <a:solidFill>
                  <a:schemeClr val="accent2"/>
                </a:solidFill>
              </a:rPr>
              <a:t>oldest</a:t>
            </a:r>
            <a:r>
              <a:rPr lang="en-US" dirty="0"/>
              <a:t> element</a:t>
            </a:r>
          </a:p>
          <a:p>
            <a:pPr lvl="1"/>
            <a:r>
              <a:rPr lang="en-US" dirty="0"/>
              <a:t>Priority queue:  remove </a:t>
            </a:r>
            <a:r>
              <a:rPr lang="en-US" dirty="0">
                <a:solidFill>
                  <a:schemeClr val="accent2"/>
                </a:solidFill>
              </a:rPr>
              <a:t>highest priority </a:t>
            </a:r>
            <a:r>
              <a:rPr lang="en-US" dirty="0"/>
              <a:t>element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Priority:</a:t>
            </a:r>
          </a:p>
          <a:p>
            <a:pPr lvl="1"/>
            <a:r>
              <a:rPr lang="en-US" dirty="0"/>
              <a:t>Additional information for each element</a:t>
            </a:r>
          </a:p>
          <a:p>
            <a:pPr lvl="1"/>
            <a:r>
              <a:rPr lang="en-US" dirty="0"/>
              <a:t>Needs to be </a:t>
            </a:r>
            <a:r>
              <a:rPr lang="en-US" b="1" dirty="0">
                <a:latin typeface="Courier" pitchFamily="2" charset="0"/>
              </a:rPr>
              <a:t>Comparable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AE456D4-2F98-4CD8-90D4-04A9136BAAC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2292" name="Rectangle 2"/>
          <p:cNvSpPr>
            <a:spLocks/>
          </p:cNvSpPr>
          <p:nvPr/>
        </p:nvSpPr>
        <p:spPr bwMode="auto">
          <a:xfrm>
            <a:off x="838200" y="2057400"/>
            <a:ext cx="75438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lnSpc>
                <a:spcPct val="90000"/>
              </a:lnSpc>
              <a:buClr>
                <a:srgbClr val="3333CC"/>
              </a:buClr>
              <a:buSzPct val="100000"/>
              <a:buFont typeface="Arial" charset="0"/>
              <a:buChar char="•"/>
            </a:pPr>
            <a:endParaRPr lang="fr-FR" sz="2800" dirty="0">
              <a:solidFill>
                <a:srgbClr val="3333CC"/>
              </a:solidFill>
              <a:latin typeface="Tw Cen MT Regular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235912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10182</TotalTime>
  <Pages>0</Pages>
  <Words>2342</Words>
  <Characters>0</Characters>
  <Application>Microsoft Macintosh PowerPoint</Application>
  <PresentationFormat>On-screen Show (4:3)</PresentationFormat>
  <Lines>0</Lines>
  <Paragraphs>698</Paragraphs>
  <Slides>49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62" baseType="lpstr">
      <vt:lpstr>ヒラギノ角ゴ ProN W3</vt:lpstr>
      <vt:lpstr>ヒラギノ角ゴ ProN W6</vt:lpstr>
      <vt:lpstr>Arial</vt:lpstr>
      <vt:lpstr>Calibri</vt:lpstr>
      <vt:lpstr>Consolas</vt:lpstr>
      <vt:lpstr>Courier</vt:lpstr>
      <vt:lpstr>Courier New</vt:lpstr>
      <vt:lpstr>Times New Roman</vt:lpstr>
      <vt:lpstr>Tw Cen MT</vt:lpstr>
      <vt:lpstr>Tw Cen MT Regular</vt:lpstr>
      <vt:lpstr>Wingdings</vt:lpstr>
      <vt:lpstr>Wingdings 2</vt:lpstr>
      <vt:lpstr>Median</vt:lpstr>
      <vt:lpstr>Priority Queues &amp; Heaps</vt:lpstr>
      <vt:lpstr>Announcements</vt:lpstr>
      <vt:lpstr>JavaHyperText Topics</vt:lpstr>
      <vt:lpstr>Interface vs. Implementation</vt:lpstr>
      <vt:lpstr>ADTs (interfaces)</vt:lpstr>
      <vt:lpstr>Implementations of ADTs</vt:lpstr>
      <vt:lpstr>Efficiency Tradeoffs</vt:lpstr>
      <vt:lpstr>Priority Queues</vt:lpstr>
      <vt:lpstr>Priority Queue</vt:lpstr>
      <vt:lpstr>Priority Queue</vt:lpstr>
      <vt:lpstr>java.util.PriorityQueue&lt;E&gt;</vt:lpstr>
      <vt:lpstr>Implementations</vt:lpstr>
      <vt:lpstr>Heaps</vt:lpstr>
      <vt:lpstr>A Heap..</vt:lpstr>
      <vt:lpstr>Completeness</vt:lpstr>
      <vt:lpstr>Completeness</vt:lpstr>
      <vt:lpstr>A Heap..</vt:lpstr>
      <vt:lpstr>Heap-order (max-heap)</vt:lpstr>
      <vt:lpstr>Piazza Poll #1</vt:lpstr>
      <vt:lpstr>A Heap..</vt:lpstr>
      <vt:lpstr>Priority queues</vt:lpstr>
      <vt:lpstr>Priority queues</vt:lpstr>
      <vt:lpstr>Heap Algorithms</vt:lpstr>
      <vt:lpstr>Heap: add(e)</vt:lpstr>
      <vt:lpstr>Heap: add(e)</vt:lpstr>
      <vt:lpstr>Heap: poll()</vt:lpstr>
      <vt:lpstr>Heap: poll()</vt:lpstr>
      <vt:lpstr>Heap: poll()</vt:lpstr>
      <vt:lpstr>Heap: peek()</vt:lpstr>
      <vt:lpstr>Heap Implementation</vt:lpstr>
      <vt:lpstr>Tree implementation</vt:lpstr>
      <vt:lpstr>Array implementation</vt:lpstr>
      <vt:lpstr>Numbering tree nodes</vt:lpstr>
      <vt:lpstr>Represent tree with array</vt:lpstr>
      <vt:lpstr>Constructor</vt:lpstr>
      <vt:lpstr>add()  (assuming enough room in array)</vt:lpstr>
      <vt:lpstr>add(). heap is in b[0..n-1]</vt:lpstr>
      <vt:lpstr>peek()</vt:lpstr>
      <vt:lpstr>poll(). heap is in b[0..n-1]</vt:lpstr>
      <vt:lpstr>poll()</vt:lpstr>
      <vt:lpstr>poll()</vt:lpstr>
      <vt:lpstr>Piazza Poll #2</vt:lpstr>
      <vt:lpstr>Efficiency</vt:lpstr>
      <vt:lpstr>Heapsort</vt:lpstr>
      <vt:lpstr>Heapsort</vt:lpstr>
      <vt:lpstr>Heapsort</vt:lpstr>
      <vt:lpstr>Heapsort</vt:lpstr>
      <vt:lpstr>Heapsort</vt:lpstr>
      <vt:lpstr>Announcements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Queue</dc:title>
  <dc:creator>Dexter Kozen</dc:creator>
  <cp:lastModifiedBy>clarksmr@gmail.com</cp:lastModifiedBy>
  <cp:revision>372</cp:revision>
  <cp:lastPrinted>2018-10-04T13:40:58Z</cp:lastPrinted>
  <dcterms:modified xsi:type="dcterms:W3CDTF">2019-03-12T15:08:02Z</dcterms:modified>
</cp:coreProperties>
</file>