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33"/>
  </p:notesMasterIdLst>
  <p:handoutMasterIdLst>
    <p:handoutMasterId r:id="rId34"/>
  </p:handoutMasterIdLst>
  <p:sldIdLst>
    <p:sldId id="256" r:id="rId2"/>
    <p:sldId id="394" r:id="rId3"/>
    <p:sldId id="392" r:id="rId4"/>
    <p:sldId id="393" r:id="rId5"/>
    <p:sldId id="367" r:id="rId6"/>
    <p:sldId id="368" r:id="rId7"/>
    <p:sldId id="369" r:id="rId8"/>
    <p:sldId id="382" r:id="rId9"/>
    <p:sldId id="366" r:id="rId10"/>
    <p:sldId id="372" r:id="rId11"/>
    <p:sldId id="373" r:id="rId12"/>
    <p:sldId id="374" r:id="rId13"/>
    <p:sldId id="375" r:id="rId14"/>
    <p:sldId id="383" r:id="rId15"/>
    <p:sldId id="294" r:id="rId16"/>
    <p:sldId id="376" r:id="rId17"/>
    <p:sldId id="377" r:id="rId18"/>
    <p:sldId id="378" r:id="rId19"/>
    <p:sldId id="379" r:id="rId20"/>
    <p:sldId id="325" r:id="rId21"/>
    <p:sldId id="380" r:id="rId22"/>
    <p:sldId id="381" r:id="rId23"/>
    <p:sldId id="312" r:id="rId24"/>
    <p:sldId id="281" r:id="rId25"/>
    <p:sldId id="384" r:id="rId26"/>
    <p:sldId id="335" r:id="rId27"/>
    <p:sldId id="387" r:id="rId28"/>
    <p:sldId id="385" r:id="rId29"/>
    <p:sldId id="391" r:id="rId30"/>
    <p:sldId id="388" r:id="rId31"/>
    <p:sldId id="389" r:id="rId3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7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18"/>
    <p:restoredTop sz="79494"/>
  </p:normalViewPr>
  <p:slideViewPr>
    <p:cSldViewPr>
      <p:cViewPr varScale="1">
        <p:scale>
          <a:sx n="103" d="100"/>
          <a:sy n="103" d="100"/>
        </p:scale>
        <p:origin x="808" y="168"/>
      </p:cViewPr>
      <p:guideLst>
        <p:guide orient="horz" pos="187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A89092C-4F8F-4C5C-B6B1-682D9F7513E1}" type="datetimeFigureOut">
              <a:rPr lang="en-US" smtClean="0"/>
              <a:pPr/>
              <a:t>3/7/19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F7FCB9A-9E1A-45F7-8069-00E0BA650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097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93746A92-2587-4FAB-85F8-A44A91DC3C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2535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started this lecture by finishing what I didn’t get to in L12:  worst-case search in BSTs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746A92-2587-4FAB-85F8-A44A91DC3CA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5858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 computation of 2 1 * 1 0 + * on a calculator</a:t>
            </a:r>
          </a:p>
          <a:p>
            <a:endParaRPr lang="en-US" dirty="0"/>
          </a:p>
          <a:p>
            <a:r>
              <a:rPr lang="en-US" dirty="0"/>
              <a:t>In defense of postfix:  no </a:t>
            </a:r>
            <a:r>
              <a:rPr lang="en-US" dirty="0" err="1"/>
              <a:t>parens</a:t>
            </a:r>
            <a:r>
              <a:rPr lang="en-US" dirty="0"/>
              <a:t> needed!  Same can be true of prefix if # operands known in advance for each operator.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746A92-2587-4FAB-85F8-A44A91DC3CA9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556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like our more OO implementation of trees:  an interface with several implementations to customize behavior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746A92-2587-4FAB-85F8-A44A91DC3CA9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95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 we could improve further by not revealing Empty vs Node in implementation, but that would require factory methods…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746A92-2587-4FAB-85F8-A44A91DC3CA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023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There’s no notion of forwards or backwards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746A92-2587-4FAB-85F8-A44A91DC3CA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9438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 add to </a:t>
            </a:r>
            <a:r>
              <a:rPr lang="en-US" dirty="0" err="1"/>
              <a:t>Tree.java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+mn-ea"/>
                <a:cs typeface="+mn-cs"/>
              </a:rPr>
              <a:t>public void print() {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+mn-ea"/>
                <a:cs typeface="+mn-cs"/>
              </a:rPr>
              <a:t>  if (left != null)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charset="0"/>
                <a:ea typeface="+mn-ea"/>
                <a:cs typeface="+mn-cs"/>
              </a:rPr>
              <a:t>left.print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+mn-ea"/>
                <a:cs typeface="+mn-cs"/>
              </a:rPr>
              <a:t>();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+mn-ea"/>
                <a:cs typeface="+mn-cs"/>
              </a:rPr>
              <a:t>  if (right != null)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charset="0"/>
                <a:ea typeface="+mn-ea"/>
                <a:cs typeface="+mn-cs"/>
              </a:rPr>
              <a:t>right.print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+mn-ea"/>
                <a:cs typeface="+mn-cs"/>
              </a:rPr>
              <a:t>();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+mn-ea"/>
                <a:cs typeface="+mn-cs"/>
              </a:rPr>
              <a:t>}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Times New Roman" charset="0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+mn-ea"/>
                <a:cs typeface="+mn-cs"/>
              </a:rPr>
              <a:t>Discuss when to print v; three possibilities!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746A92-2587-4FAB-85F8-A44A91DC3CA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873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746A92-2587-4FAB-85F8-A44A91DC3CA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2200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could be extended to other</a:t>
            </a:r>
            <a:r>
              <a:rPr lang="en-US" baseline="0" dirty="0"/>
              <a:t> Java syntax—like classes and methods!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46A92-2587-4FAB-85F8-A44A91DC3CA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8963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might preorder and </a:t>
            </a:r>
            <a:r>
              <a:rPr lang="en-US" dirty="0" err="1"/>
              <a:t>postorder</a:t>
            </a:r>
            <a:r>
              <a:rPr lang="en-US" dirty="0"/>
              <a:t> correspond to?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746A92-2587-4FAB-85F8-A44A91DC3CA9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6533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46A92-2587-4FAB-85F8-A44A91DC3CA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5867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46A92-2587-4FAB-85F8-A44A91DC3CA9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852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C9441F9E-892C-41A0-85CE-F236047AEF0B}" type="datetime1">
              <a:rPr lang="en-US" smtClean="0"/>
              <a:t>3/7/19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1D8BF5-2253-45DA-9A8D-003781E4F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83B3-D36A-4D6E-86CA-FDDEA77A07DA}" type="datetime1">
              <a:rPr lang="en-US" smtClean="0"/>
              <a:t>3/7/19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34B9-6AFC-412C-95BB-6D0C899C1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BB954B1-D22E-4103-A10E-492104DC1449}" type="datetime1">
              <a:rPr lang="en-US" smtClean="0"/>
              <a:t>3/7/19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70A0770-378F-4068-91AF-15B16220C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D16F1-E64E-40DF-AAFA-E70EDE44AA62}" type="datetime1">
              <a:rPr lang="en-US" smtClean="0"/>
              <a:t>3/7/19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77090D-FD0B-4089-9E6D-697387D6EA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5B636-3E37-4943-A2E7-2E6FB379B09E}" type="datetime1">
              <a:rPr lang="en-US" smtClean="0"/>
              <a:t>3/7/19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E25738D-5B5D-4D2B-B901-CAC1BD3E5B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2BC2C4F-616B-4A6B-9B45-E73A4BBA2DBA}" type="datetime1">
              <a:rPr lang="en-US" smtClean="0"/>
              <a:t>3/7/19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7D846F3-87B3-464C-B2EE-A990EDAEC1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01C35EB-9FC7-4B06-8902-EA469108FA23}" type="datetime1">
              <a:rPr lang="en-US" smtClean="0"/>
              <a:t>3/7/19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FF61E2B-FDBA-4F4A-9707-B3FB6F48C0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3004-1A18-48A2-BA86-CA7EE5FDE762}" type="datetime1">
              <a:rPr lang="en-US" smtClean="0"/>
              <a:t>3/7/19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E3B9BCE-93D2-45E6-86A9-310AF39BC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BD782-D96D-4985-887E-2EACC82D1F8C}" type="datetime1">
              <a:rPr lang="en-US" smtClean="0"/>
              <a:t>3/7/19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3E7D87-47C3-4941-81C7-74E6DEAF5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DE16-B9FC-47FC-B30C-E4E9D50C69DB}" type="datetime1">
              <a:rPr lang="en-US" smtClean="0"/>
              <a:t>3/7/19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B18A9C-139A-400A-8D4B-9FEB8743C0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1E4C609-6188-4B82-BF5C-48CB6FA26074}" type="datetime1">
              <a:rPr lang="en-US" smtClean="0"/>
              <a:t>3/7/19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25CCF66-75A5-47B0-A16A-1007474687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7D5363-3FC4-4F39-8443-1FC8076B1178}" type="datetime1">
              <a:rPr lang="en-US" smtClean="0"/>
              <a:t>3/7/19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48252E8-FB35-402E-B4D7-54F75EF62B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oracle.com/javase/specs/jls/se8/html/jls-19.html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447800" y="4038600"/>
            <a:ext cx="6934200" cy="1828800"/>
          </a:xfrm>
          <a:ln/>
        </p:spPr>
        <p:txBody>
          <a:bodyPr rIns="132080"/>
          <a:lstStyle/>
          <a:p>
            <a:r>
              <a:rPr lang="en-US" dirty="0"/>
              <a:t>Trees, part 2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 rIns="132080">
            <a:normAutofit fontScale="77500" lnSpcReduction="20000"/>
          </a:bodyPr>
          <a:lstStyle/>
          <a:p>
            <a:r>
              <a:rPr lang="en-US" dirty="0"/>
              <a:t>Lecture 13</a:t>
            </a:r>
          </a:p>
          <a:p>
            <a:r>
              <a:rPr lang="en-US" dirty="0"/>
              <a:t>CS2110 – Spring 2019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Preorder</a:t>
            </a:r>
            <a:endParaRPr lang="en-US" altLang="en-US" dirty="0"/>
          </a:p>
        </p:txBody>
      </p:sp>
      <p:sp>
        <p:nvSpPr>
          <p:cNvPr id="40962" name="Oval 18"/>
          <p:cNvSpPr>
            <a:spLocks/>
          </p:cNvSpPr>
          <p:nvPr/>
        </p:nvSpPr>
        <p:spPr bwMode="auto">
          <a:xfrm>
            <a:off x="3965575" y="2473325"/>
            <a:ext cx="80645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endParaRPr lang="fr-FR" altLang="en-US"/>
          </a:p>
        </p:txBody>
      </p:sp>
      <p:sp>
        <p:nvSpPr>
          <p:cNvPr id="40963" name="Line 19"/>
          <p:cNvSpPr>
            <a:spLocks noChangeShapeType="1"/>
          </p:cNvSpPr>
          <p:nvPr/>
        </p:nvSpPr>
        <p:spPr bwMode="auto">
          <a:xfrm flipH="1">
            <a:off x="3260725" y="2854325"/>
            <a:ext cx="762000" cy="1079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4" name="Line 20"/>
          <p:cNvSpPr>
            <a:spLocks noChangeShapeType="1"/>
          </p:cNvSpPr>
          <p:nvPr/>
        </p:nvSpPr>
        <p:spPr bwMode="auto">
          <a:xfrm>
            <a:off x="4725988" y="2854325"/>
            <a:ext cx="915987" cy="1031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5" name="Rectangle 21"/>
          <p:cNvSpPr>
            <a:spLocks/>
          </p:cNvSpPr>
          <p:nvPr/>
        </p:nvSpPr>
        <p:spPr bwMode="auto">
          <a:xfrm>
            <a:off x="4051300" y="2530475"/>
            <a:ext cx="6334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chemeClr val="tx1"/>
                </a:solidFill>
                <a:latin typeface="Arial" charset="0"/>
                <a:sym typeface="Arial" charset="0"/>
              </a:rPr>
              <a:t>value</a:t>
            </a:r>
          </a:p>
        </p:txBody>
      </p:sp>
      <p:sp>
        <p:nvSpPr>
          <p:cNvPr id="2" name="Triangle 1"/>
          <p:cNvSpPr/>
          <p:nvPr/>
        </p:nvSpPr>
        <p:spPr>
          <a:xfrm>
            <a:off x="2057400" y="3933825"/>
            <a:ext cx="2319338" cy="2425700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ヒラギノ明朝 ProN W3" charset="0"/>
              <a:cs typeface="ヒラギノ明朝 ProN W3" charset="0"/>
            </a:endParaRPr>
          </a:p>
        </p:txBody>
      </p:sp>
      <p:sp>
        <p:nvSpPr>
          <p:cNvPr id="26" name="Triangle 25"/>
          <p:cNvSpPr/>
          <p:nvPr/>
        </p:nvSpPr>
        <p:spPr>
          <a:xfrm>
            <a:off x="4495800" y="3886200"/>
            <a:ext cx="2374900" cy="2473325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ヒラギノ明朝 ProN W3" charset="0"/>
              <a:cs typeface="ヒラギノ明朝 ProN W3" charset="0"/>
            </a:endParaRPr>
          </a:p>
        </p:txBody>
      </p:sp>
      <p:sp>
        <p:nvSpPr>
          <p:cNvPr id="40968" name="Rectangle 21"/>
          <p:cNvSpPr>
            <a:spLocks/>
          </p:cNvSpPr>
          <p:nvPr/>
        </p:nvSpPr>
        <p:spPr bwMode="auto">
          <a:xfrm>
            <a:off x="2824163" y="5131594"/>
            <a:ext cx="8509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ctr" eaLnBrk="1" hangingPunct="1"/>
            <a:r>
              <a:rPr lang="en-US" altLang="en-US" sz="1800" dirty="0">
                <a:solidFill>
                  <a:schemeClr val="tx1"/>
                </a:solidFill>
                <a:latin typeface="Arial" charset="0"/>
                <a:sym typeface="Arial" charset="0"/>
              </a:rPr>
              <a:t>left</a:t>
            </a:r>
          </a:p>
          <a:p>
            <a:pPr algn="ctr" eaLnBrk="1" hangingPunct="1"/>
            <a:r>
              <a:rPr lang="en-US" altLang="en-US" sz="1800" dirty="0">
                <a:solidFill>
                  <a:schemeClr val="tx1"/>
                </a:solidFill>
                <a:latin typeface="Arial" charset="0"/>
                <a:sym typeface="Arial" charset="0"/>
              </a:rPr>
              <a:t>subtree</a:t>
            </a:r>
          </a:p>
        </p:txBody>
      </p:sp>
      <p:sp>
        <p:nvSpPr>
          <p:cNvPr id="40969" name="Rectangle 21"/>
          <p:cNvSpPr>
            <a:spLocks/>
          </p:cNvSpPr>
          <p:nvPr/>
        </p:nvSpPr>
        <p:spPr bwMode="auto">
          <a:xfrm>
            <a:off x="5257800" y="5131595"/>
            <a:ext cx="8509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ctr" eaLnBrk="1" hangingPunct="1"/>
            <a:r>
              <a:rPr lang="en-US" altLang="en-US" sz="1800">
                <a:solidFill>
                  <a:schemeClr val="tx1"/>
                </a:solidFill>
                <a:latin typeface="Arial" charset="0"/>
                <a:sym typeface="Arial" charset="0"/>
              </a:rPr>
              <a:t>right</a:t>
            </a:r>
          </a:p>
          <a:p>
            <a:pPr algn="ctr" eaLnBrk="1" hangingPunct="1"/>
            <a:r>
              <a:rPr lang="en-US" altLang="en-US" sz="1800">
                <a:solidFill>
                  <a:schemeClr val="tx1"/>
                </a:solidFill>
                <a:latin typeface="Arial" charset="0"/>
                <a:sym typeface="Arial" charset="0"/>
              </a:rPr>
              <a:t>subtree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CF4077-8468-8D48-BDBB-990A74BB7DAA}"/>
              </a:ext>
            </a:extLst>
          </p:cNvPr>
          <p:cNvSpPr txBox="1"/>
          <p:nvPr/>
        </p:nvSpPr>
        <p:spPr>
          <a:xfrm>
            <a:off x="609600" y="1613197"/>
            <a:ext cx="4544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w Cen MT" panose="020B0602020104020603" pitchFamily="34" charset="77"/>
              </a:rPr>
              <a:t>“Pre:” process root before subtrees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C6ECA18-A92B-3F4D-8C5F-2E91B85A38C8}"/>
              </a:ext>
            </a:extLst>
          </p:cNvPr>
          <p:cNvSpPr/>
          <p:nvPr/>
        </p:nvSpPr>
        <p:spPr>
          <a:xfrm>
            <a:off x="3344069" y="2308225"/>
            <a:ext cx="538163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1st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BE69797-2FB4-C847-B0C1-4EAB82202952}"/>
              </a:ext>
            </a:extLst>
          </p:cNvPr>
          <p:cNvSpPr/>
          <p:nvPr/>
        </p:nvSpPr>
        <p:spPr>
          <a:xfrm>
            <a:off x="2209801" y="3924301"/>
            <a:ext cx="689162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2nd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0C0E178-BB55-B841-91A0-DFC1886126A2}"/>
              </a:ext>
            </a:extLst>
          </p:cNvPr>
          <p:cNvSpPr/>
          <p:nvPr/>
        </p:nvSpPr>
        <p:spPr>
          <a:xfrm>
            <a:off x="6019800" y="3924301"/>
            <a:ext cx="689162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3rd</a:t>
            </a:r>
          </a:p>
        </p:txBody>
      </p:sp>
    </p:spTree>
    <p:extLst>
      <p:ext uri="{BB962C8B-B14F-4D97-AF65-F5344CB8AC3E}">
        <p14:creationId xmlns:p14="http://schemas.microsoft.com/office/powerpoint/2010/main" val="31554670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Inorder</a:t>
            </a:r>
            <a:endParaRPr lang="en-US" altLang="en-US" dirty="0"/>
          </a:p>
        </p:txBody>
      </p:sp>
      <p:sp>
        <p:nvSpPr>
          <p:cNvPr id="40962" name="Oval 18"/>
          <p:cNvSpPr>
            <a:spLocks/>
          </p:cNvSpPr>
          <p:nvPr/>
        </p:nvSpPr>
        <p:spPr bwMode="auto">
          <a:xfrm>
            <a:off x="3965575" y="2473325"/>
            <a:ext cx="80645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endParaRPr lang="fr-FR" altLang="en-US"/>
          </a:p>
        </p:txBody>
      </p:sp>
      <p:sp>
        <p:nvSpPr>
          <p:cNvPr id="40963" name="Line 19"/>
          <p:cNvSpPr>
            <a:spLocks noChangeShapeType="1"/>
          </p:cNvSpPr>
          <p:nvPr/>
        </p:nvSpPr>
        <p:spPr bwMode="auto">
          <a:xfrm flipH="1">
            <a:off x="3260725" y="2854325"/>
            <a:ext cx="762000" cy="1079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4" name="Line 20"/>
          <p:cNvSpPr>
            <a:spLocks noChangeShapeType="1"/>
          </p:cNvSpPr>
          <p:nvPr/>
        </p:nvSpPr>
        <p:spPr bwMode="auto">
          <a:xfrm>
            <a:off x="4725988" y="2854325"/>
            <a:ext cx="915987" cy="1031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5" name="Rectangle 21"/>
          <p:cNvSpPr>
            <a:spLocks/>
          </p:cNvSpPr>
          <p:nvPr/>
        </p:nvSpPr>
        <p:spPr bwMode="auto">
          <a:xfrm>
            <a:off x="4051300" y="2530475"/>
            <a:ext cx="6334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chemeClr val="tx1"/>
                </a:solidFill>
                <a:latin typeface="Arial" charset="0"/>
                <a:sym typeface="Arial" charset="0"/>
              </a:rPr>
              <a:t>value</a:t>
            </a:r>
          </a:p>
        </p:txBody>
      </p:sp>
      <p:sp>
        <p:nvSpPr>
          <p:cNvPr id="2" name="Triangle 1"/>
          <p:cNvSpPr/>
          <p:nvPr/>
        </p:nvSpPr>
        <p:spPr>
          <a:xfrm>
            <a:off x="2057400" y="3933825"/>
            <a:ext cx="2319338" cy="2425700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ヒラギノ明朝 ProN W3" charset="0"/>
              <a:cs typeface="ヒラギノ明朝 ProN W3" charset="0"/>
            </a:endParaRPr>
          </a:p>
        </p:txBody>
      </p:sp>
      <p:sp>
        <p:nvSpPr>
          <p:cNvPr id="26" name="Triangle 25"/>
          <p:cNvSpPr/>
          <p:nvPr/>
        </p:nvSpPr>
        <p:spPr>
          <a:xfrm>
            <a:off x="4495800" y="3886200"/>
            <a:ext cx="2374900" cy="2473325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ヒラギノ明朝 ProN W3" charset="0"/>
              <a:cs typeface="ヒラギノ明朝 ProN W3" charset="0"/>
            </a:endParaRPr>
          </a:p>
        </p:txBody>
      </p:sp>
      <p:sp>
        <p:nvSpPr>
          <p:cNvPr id="40968" name="Rectangle 21"/>
          <p:cNvSpPr>
            <a:spLocks/>
          </p:cNvSpPr>
          <p:nvPr/>
        </p:nvSpPr>
        <p:spPr bwMode="auto">
          <a:xfrm>
            <a:off x="2824163" y="5131594"/>
            <a:ext cx="8509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ctr" eaLnBrk="1" hangingPunct="1"/>
            <a:r>
              <a:rPr lang="en-US" altLang="en-US" sz="1800" dirty="0">
                <a:solidFill>
                  <a:schemeClr val="tx1"/>
                </a:solidFill>
                <a:latin typeface="Arial" charset="0"/>
                <a:sym typeface="Arial" charset="0"/>
              </a:rPr>
              <a:t>left</a:t>
            </a:r>
          </a:p>
          <a:p>
            <a:pPr algn="ctr" eaLnBrk="1" hangingPunct="1"/>
            <a:r>
              <a:rPr lang="en-US" altLang="en-US" sz="1800" dirty="0">
                <a:solidFill>
                  <a:schemeClr val="tx1"/>
                </a:solidFill>
                <a:latin typeface="Arial" charset="0"/>
                <a:sym typeface="Arial" charset="0"/>
              </a:rPr>
              <a:t>subtree</a:t>
            </a:r>
          </a:p>
        </p:txBody>
      </p:sp>
      <p:sp>
        <p:nvSpPr>
          <p:cNvPr id="40969" name="Rectangle 21"/>
          <p:cNvSpPr>
            <a:spLocks/>
          </p:cNvSpPr>
          <p:nvPr/>
        </p:nvSpPr>
        <p:spPr bwMode="auto">
          <a:xfrm>
            <a:off x="5257800" y="5131595"/>
            <a:ext cx="8509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ctr" eaLnBrk="1" hangingPunct="1"/>
            <a:r>
              <a:rPr lang="en-US" altLang="en-US" sz="1800">
                <a:solidFill>
                  <a:schemeClr val="tx1"/>
                </a:solidFill>
                <a:latin typeface="Arial" charset="0"/>
                <a:sym typeface="Arial" charset="0"/>
              </a:rPr>
              <a:t>right</a:t>
            </a:r>
          </a:p>
          <a:p>
            <a:pPr algn="ctr" eaLnBrk="1" hangingPunct="1"/>
            <a:r>
              <a:rPr lang="en-US" altLang="en-US" sz="1800">
                <a:solidFill>
                  <a:schemeClr val="tx1"/>
                </a:solidFill>
                <a:latin typeface="Arial" charset="0"/>
                <a:sym typeface="Arial" charset="0"/>
              </a:rPr>
              <a:t>subtree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CF4077-8468-8D48-BDBB-990A74BB7DAA}"/>
              </a:ext>
            </a:extLst>
          </p:cNvPr>
          <p:cNvSpPr txBox="1"/>
          <p:nvPr/>
        </p:nvSpPr>
        <p:spPr>
          <a:xfrm>
            <a:off x="609600" y="1613197"/>
            <a:ext cx="4858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w Cen MT" panose="020B0602020104020603" pitchFamily="34" charset="77"/>
              </a:rPr>
              <a:t>“In:” process root in-between subtrees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C6ECA18-A92B-3F4D-8C5F-2E91B85A38C8}"/>
              </a:ext>
            </a:extLst>
          </p:cNvPr>
          <p:cNvSpPr/>
          <p:nvPr/>
        </p:nvSpPr>
        <p:spPr>
          <a:xfrm>
            <a:off x="2360322" y="3886200"/>
            <a:ext cx="538163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1st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BE69797-2FB4-C847-B0C1-4EAB82202952}"/>
              </a:ext>
            </a:extLst>
          </p:cNvPr>
          <p:cNvSpPr/>
          <p:nvPr/>
        </p:nvSpPr>
        <p:spPr>
          <a:xfrm>
            <a:off x="3217069" y="2374900"/>
            <a:ext cx="689162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2nd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0C0E178-BB55-B841-91A0-DFC1886126A2}"/>
              </a:ext>
            </a:extLst>
          </p:cNvPr>
          <p:cNvSpPr/>
          <p:nvPr/>
        </p:nvSpPr>
        <p:spPr>
          <a:xfrm>
            <a:off x="6019800" y="3924301"/>
            <a:ext cx="689162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3rd</a:t>
            </a:r>
          </a:p>
        </p:txBody>
      </p:sp>
    </p:spTree>
    <p:extLst>
      <p:ext uri="{BB962C8B-B14F-4D97-AF65-F5344CB8AC3E}">
        <p14:creationId xmlns:p14="http://schemas.microsoft.com/office/powerpoint/2010/main" val="1126728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Postorder</a:t>
            </a:r>
            <a:endParaRPr lang="en-US" altLang="en-US" dirty="0"/>
          </a:p>
        </p:txBody>
      </p:sp>
      <p:sp>
        <p:nvSpPr>
          <p:cNvPr id="40962" name="Oval 18"/>
          <p:cNvSpPr>
            <a:spLocks/>
          </p:cNvSpPr>
          <p:nvPr/>
        </p:nvSpPr>
        <p:spPr bwMode="auto">
          <a:xfrm>
            <a:off x="3965575" y="2473325"/>
            <a:ext cx="80645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endParaRPr lang="fr-FR" altLang="en-US"/>
          </a:p>
        </p:txBody>
      </p:sp>
      <p:sp>
        <p:nvSpPr>
          <p:cNvPr id="40963" name="Line 19"/>
          <p:cNvSpPr>
            <a:spLocks noChangeShapeType="1"/>
          </p:cNvSpPr>
          <p:nvPr/>
        </p:nvSpPr>
        <p:spPr bwMode="auto">
          <a:xfrm flipH="1">
            <a:off x="3260725" y="2854325"/>
            <a:ext cx="762000" cy="1079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4" name="Line 20"/>
          <p:cNvSpPr>
            <a:spLocks noChangeShapeType="1"/>
          </p:cNvSpPr>
          <p:nvPr/>
        </p:nvSpPr>
        <p:spPr bwMode="auto">
          <a:xfrm>
            <a:off x="4725988" y="2854325"/>
            <a:ext cx="915987" cy="1031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5" name="Rectangle 21"/>
          <p:cNvSpPr>
            <a:spLocks/>
          </p:cNvSpPr>
          <p:nvPr/>
        </p:nvSpPr>
        <p:spPr bwMode="auto">
          <a:xfrm>
            <a:off x="4051300" y="2530475"/>
            <a:ext cx="6334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chemeClr val="tx1"/>
                </a:solidFill>
                <a:latin typeface="Arial" charset="0"/>
                <a:sym typeface="Arial" charset="0"/>
              </a:rPr>
              <a:t>value</a:t>
            </a:r>
          </a:p>
        </p:txBody>
      </p:sp>
      <p:sp>
        <p:nvSpPr>
          <p:cNvPr id="2" name="Triangle 1"/>
          <p:cNvSpPr/>
          <p:nvPr/>
        </p:nvSpPr>
        <p:spPr>
          <a:xfrm>
            <a:off x="2057400" y="3933825"/>
            <a:ext cx="2319338" cy="2425700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ヒラギノ明朝 ProN W3" charset="0"/>
              <a:cs typeface="ヒラギノ明朝 ProN W3" charset="0"/>
            </a:endParaRPr>
          </a:p>
        </p:txBody>
      </p:sp>
      <p:sp>
        <p:nvSpPr>
          <p:cNvPr id="26" name="Triangle 25"/>
          <p:cNvSpPr/>
          <p:nvPr/>
        </p:nvSpPr>
        <p:spPr>
          <a:xfrm>
            <a:off x="4495800" y="3886200"/>
            <a:ext cx="2374900" cy="2473325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ヒラギノ明朝 ProN W3" charset="0"/>
              <a:cs typeface="ヒラギノ明朝 ProN W3" charset="0"/>
            </a:endParaRPr>
          </a:p>
        </p:txBody>
      </p:sp>
      <p:sp>
        <p:nvSpPr>
          <p:cNvPr id="40968" name="Rectangle 21"/>
          <p:cNvSpPr>
            <a:spLocks/>
          </p:cNvSpPr>
          <p:nvPr/>
        </p:nvSpPr>
        <p:spPr bwMode="auto">
          <a:xfrm>
            <a:off x="2824163" y="5131594"/>
            <a:ext cx="8509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ctr" eaLnBrk="1" hangingPunct="1"/>
            <a:r>
              <a:rPr lang="en-US" altLang="en-US" sz="1800" dirty="0">
                <a:solidFill>
                  <a:schemeClr val="tx1"/>
                </a:solidFill>
                <a:latin typeface="Arial" charset="0"/>
                <a:sym typeface="Arial" charset="0"/>
              </a:rPr>
              <a:t>left</a:t>
            </a:r>
          </a:p>
          <a:p>
            <a:pPr algn="ctr" eaLnBrk="1" hangingPunct="1"/>
            <a:r>
              <a:rPr lang="en-US" altLang="en-US" sz="1800" dirty="0">
                <a:solidFill>
                  <a:schemeClr val="tx1"/>
                </a:solidFill>
                <a:latin typeface="Arial" charset="0"/>
                <a:sym typeface="Arial" charset="0"/>
              </a:rPr>
              <a:t>subtree</a:t>
            </a:r>
          </a:p>
        </p:txBody>
      </p:sp>
      <p:sp>
        <p:nvSpPr>
          <p:cNvPr id="40969" name="Rectangle 21"/>
          <p:cNvSpPr>
            <a:spLocks/>
          </p:cNvSpPr>
          <p:nvPr/>
        </p:nvSpPr>
        <p:spPr bwMode="auto">
          <a:xfrm>
            <a:off x="5257800" y="5131595"/>
            <a:ext cx="8509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ctr" eaLnBrk="1" hangingPunct="1"/>
            <a:r>
              <a:rPr lang="en-US" altLang="en-US" sz="1800">
                <a:solidFill>
                  <a:schemeClr val="tx1"/>
                </a:solidFill>
                <a:latin typeface="Arial" charset="0"/>
                <a:sym typeface="Arial" charset="0"/>
              </a:rPr>
              <a:t>right</a:t>
            </a:r>
          </a:p>
          <a:p>
            <a:pPr algn="ctr" eaLnBrk="1" hangingPunct="1"/>
            <a:r>
              <a:rPr lang="en-US" altLang="en-US" sz="1800">
                <a:solidFill>
                  <a:schemeClr val="tx1"/>
                </a:solidFill>
                <a:latin typeface="Arial" charset="0"/>
                <a:sym typeface="Arial" charset="0"/>
              </a:rPr>
              <a:t>subtree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CF4077-8468-8D48-BDBB-990A74BB7DAA}"/>
              </a:ext>
            </a:extLst>
          </p:cNvPr>
          <p:cNvSpPr txBox="1"/>
          <p:nvPr/>
        </p:nvSpPr>
        <p:spPr>
          <a:xfrm>
            <a:off x="609600" y="1613197"/>
            <a:ext cx="43937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w Cen MT" panose="020B0602020104020603" pitchFamily="34" charset="77"/>
              </a:rPr>
              <a:t>“Post:” process root after subtrees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C6ECA18-A92B-3F4D-8C5F-2E91B85A38C8}"/>
              </a:ext>
            </a:extLst>
          </p:cNvPr>
          <p:cNvSpPr/>
          <p:nvPr/>
        </p:nvSpPr>
        <p:spPr>
          <a:xfrm>
            <a:off x="2360322" y="3886200"/>
            <a:ext cx="538163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1st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BE69797-2FB4-C847-B0C1-4EAB82202952}"/>
              </a:ext>
            </a:extLst>
          </p:cNvPr>
          <p:cNvSpPr/>
          <p:nvPr/>
        </p:nvSpPr>
        <p:spPr>
          <a:xfrm>
            <a:off x="6000657" y="3839803"/>
            <a:ext cx="689162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2nd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0C0E178-BB55-B841-91A0-DFC1886126A2}"/>
              </a:ext>
            </a:extLst>
          </p:cNvPr>
          <p:cNvSpPr/>
          <p:nvPr/>
        </p:nvSpPr>
        <p:spPr>
          <a:xfrm>
            <a:off x="3189101" y="2374900"/>
            <a:ext cx="689162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3rd</a:t>
            </a:r>
          </a:p>
        </p:txBody>
      </p:sp>
    </p:spTree>
    <p:extLst>
      <p:ext uri="{BB962C8B-B14F-4D97-AF65-F5344CB8AC3E}">
        <p14:creationId xmlns:p14="http://schemas.microsoft.com/office/powerpoint/2010/main" val="40609811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12474-5CFA-AD41-855F-38680692F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9FF82A-2FA7-F04E-9804-7326BFCB1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CE1254B-7409-1D44-887A-A7C323AAAE30}"/>
              </a:ext>
            </a:extLst>
          </p:cNvPr>
          <p:cNvGrpSpPr/>
          <p:nvPr/>
        </p:nvGrpSpPr>
        <p:grpSpPr>
          <a:xfrm>
            <a:off x="2552700" y="3200400"/>
            <a:ext cx="4267200" cy="2438400"/>
            <a:chOff x="4702175" y="1577975"/>
            <a:chExt cx="3088085" cy="16446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1C5B52B6-A48C-1144-86AD-17C12FBA4E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4797" y="1577975"/>
              <a:ext cx="347663" cy="33655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algn="ctr" eaLnBrk="1" hangingPunct="1"/>
              <a:r>
                <a:rPr lang="en-US" altLang="en-US"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83CC18BD-137F-684B-A98B-8DBC5BC620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2238" y="2176463"/>
              <a:ext cx="347663" cy="33813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algn="ctr" eaLnBrk="1" hangingPunct="1"/>
              <a:r>
                <a:rPr lang="en-US" altLang="en-US"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061E22C-C9F0-A64E-8878-944F675E647C}"/>
                </a:ext>
              </a:extLst>
            </p:cNvPr>
            <p:cNvSpPr>
              <a:spLocks/>
            </p:cNvSpPr>
            <p:nvPr/>
          </p:nvSpPr>
          <p:spPr bwMode="auto">
            <a:xfrm>
              <a:off x="6926209" y="2174875"/>
              <a:ext cx="349250" cy="33813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algn="ctr" eaLnBrk="1" hangingPunct="1"/>
              <a:r>
                <a:rPr lang="en-US" altLang="en-US">
                  <a:latin typeface="Consolas" panose="020B0609020204030204" pitchFamily="49" charset="0"/>
                  <a:cs typeface="Consolas" panose="020B0609020204030204" pitchFamily="49" charset="0"/>
                </a:rPr>
                <a:t>8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ED7FC1E0-4C5D-D641-94F3-9A4F8D827B6D}"/>
                </a:ext>
              </a:extLst>
            </p:cNvPr>
            <p:cNvSpPr>
              <a:spLocks/>
            </p:cNvSpPr>
            <p:nvPr/>
          </p:nvSpPr>
          <p:spPr bwMode="auto">
            <a:xfrm>
              <a:off x="4702175" y="2884488"/>
              <a:ext cx="347663" cy="33813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algn="ctr" eaLnBrk="1" hangingPunct="1"/>
              <a:r>
                <a:rPr lang="en-US" altLang="en-US"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9" name="Oval 10">
              <a:extLst>
                <a:ext uri="{FF2B5EF4-FFF2-40B4-BE49-F238E27FC236}">
                  <a16:creationId xmlns:a16="http://schemas.microsoft.com/office/drawing/2014/main" id="{9D3672A9-B138-6047-8C67-870279E09833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5476" y="2884488"/>
              <a:ext cx="347663" cy="33655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algn="ctr" eaLnBrk="1" hangingPunct="1"/>
              <a:r>
                <a:rPr lang="en-US" altLang="en-US"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70A1EAC8-6B24-3546-9918-3F5B829B606A}"/>
                </a:ext>
              </a:extLst>
            </p:cNvPr>
            <p:cNvCxnSpPr>
              <a:cxnSpLocks/>
              <a:stCxn id="5" idx="3"/>
              <a:endCxn id="6" idx="0"/>
            </p:cNvCxnSpPr>
            <p:nvPr/>
          </p:nvCxnSpPr>
          <p:spPr>
            <a:xfrm flipH="1">
              <a:off x="5376070" y="1865238"/>
              <a:ext cx="669641" cy="31122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7BE06F27-105E-B54B-BA23-FDAC3FDDEABD}"/>
                </a:ext>
              </a:extLst>
            </p:cNvPr>
            <p:cNvCxnSpPr>
              <a:cxnSpLocks/>
              <a:stCxn id="5" idx="5"/>
              <a:endCxn id="7" idx="0"/>
            </p:cNvCxnSpPr>
            <p:nvPr/>
          </p:nvCxnSpPr>
          <p:spPr>
            <a:xfrm>
              <a:off x="6291546" y="1865238"/>
              <a:ext cx="809288" cy="30963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E8A9E58D-5FE1-0444-9230-60287D563360}"/>
                </a:ext>
              </a:extLst>
            </p:cNvPr>
            <p:cNvCxnSpPr>
              <a:cxnSpLocks/>
              <a:stCxn id="6" idx="3"/>
              <a:endCxn id="8" idx="0"/>
            </p:cNvCxnSpPr>
            <p:nvPr/>
          </p:nvCxnSpPr>
          <p:spPr>
            <a:xfrm flipH="1">
              <a:off x="4876007" y="2465082"/>
              <a:ext cx="377145" cy="41940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F5699050-4F8E-084B-8A59-CE4FC431D9B1}"/>
                </a:ext>
              </a:extLst>
            </p:cNvPr>
            <p:cNvCxnSpPr>
              <a:cxnSpLocks/>
              <a:stCxn id="6" idx="5"/>
              <a:endCxn id="9" idx="0"/>
            </p:cNvCxnSpPr>
            <p:nvPr/>
          </p:nvCxnSpPr>
          <p:spPr>
            <a:xfrm>
              <a:off x="5498987" y="2465082"/>
              <a:ext cx="380321" cy="41940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8">
              <a:extLst>
                <a:ext uri="{FF2B5EF4-FFF2-40B4-BE49-F238E27FC236}">
                  <a16:creationId xmlns:a16="http://schemas.microsoft.com/office/drawing/2014/main" id="{9F1492A8-C1B3-9941-93F9-111340871806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9296" y="2884488"/>
              <a:ext cx="347663" cy="33813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algn="ctr" eaLnBrk="1" hangingPunct="1"/>
              <a:r>
                <a:rPr lang="en-US" altLang="en-US">
                  <a:latin typeface="Consolas" panose="020B0609020204030204" pitchFamily="49" charset="0"/>
                  <a:cs typeface="Consolas" panose="020B0609020204030204" pitchFamily="49" charset="0"/>
                </a:rPr>
                <a:t>7</a:t>
              </a:r>
            </a:p>
          </p:txBody>
        </p:sp>
        <p:sp>
          <p:nvSpPr>
            <p:cNvPr id="15" name="Oval 10">
              <a:extLst>
                <a:ext uri="{FF2B5EF4-FFF2-40B4-BE49-F238E27FC236}">
                  <a16:creationId xmlns:a16="http://schemas.microsoft.com/office/drawing/2014/main" id="{A9CBEFC5-40FE-BA4E-A863-95F49FB39964}"/>
                </a:ext>
              </a:extLst>
            </p:cNvPr>
            <p:cNvSpPr>
              <a:spLocks/>
            </p:cNvSpPr>
            <p:nvPr/>
          </p:nvSpPr>
          <p:spPr bwMode="auto">
            <a:xfrm>
              <a:off x="7442597" y="2884488"/>
              <a:ext cx="347663" cy="33655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algn="ctr" eaLnBrk="1" hangingPunct="1"/>
              <a:r>
                <a:rPr lang="en-US" altLang="en-US">
                  <a:latin typeface="Consolas" panose="020B0609020204030204" pitchFamily="49" charset="0"/>
                  <a:cs typeface="Consolas" panose="020B0609020204030204" pitchFamily="49" charset="0"/>
                </a:rPr>
                <a:t>9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81F76B73-1ACF-CD4F-8129-02D825590348}"/>
                </a:ext>
              </a:extLst>
            </p:cNvPr>
            <p:cNvCxnSpPr>
              <a:cxnSpLocks/>
              <a:endCxn id="14" idx="0"/>
            </p:cNvCxnSpPr>
            <p:nvPr/>
          </p:nvCxnSpPr>
          <p:spPr>
            <a:xfrm flipH="1">
              <a:off x="6613128" y="2465082"/>
              <a:ext cx="377145" cy="41940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6A4787A1-532C-4343-A3B6-8EE137A0C630}"/>
                </a:ext>
              </a:extLst>
            </p:cNvPr>
            <p:cNvCxnSpPr>
              <a:cxnSpLocks/>
              <a:endCxn id="15" idx="0"/>
            </p:cNvCxnSpPr>
            <p:nvPr/>
          </p:nvCxnSpPr>
          <p:spPr>
            <a:xfrm>
              <a:off x="7236108" y="2465082"/>
              <a:ext cx="380321" cy="41940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E5C04F05-9C20-734D-B136-693B420A9338}"/>
              </a:ext>
            </a:extLst>
          </p:cNvPr>
          <p:cNvSpPr txBox="1"/>
          <p:nvPr/>
        </p:nvSpPr>
        <p:spPr>
          <a:xfrm>
            <a:off x="702447" y="2120331"/>
            <a:ext cx="77532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Which traversal would print out this BST in ascending order?</a:t>
            </a:r>
          </a:p>
        </p:txBody>
      </p:sp>
    </p:spTree>
    <p:extLst>
      <p:ext uri="{BB962C8B-B14F-4D97-AF65-F5344CB8AC3E}">
        <p14:creationId xmlns:p14="http://schemas.microsoft.com/office/powerpoint/2010/main" val="647396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8D5974-5C0B-0743-BA13-01EC3E8560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05CDB97-1588-9440-9BB5-B14E96896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Syntax Trees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226A76-DAD3-F642-9952-CCCE0B181C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7E3B9BCE-93D2-45E6-86A9-310AF39BC2B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6316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Trees can represent (Java) expressions </a:t>
            </a:r>
          </a:p>
          <a:p>
            <a:r>
              <a:rPr lang="en-US" dirty="0"/>
              <a:t>Expression:  </a:t>
            </a:r>
            <a:r>
              <a:rPr lang="en-US" b="1" dirty="0">
                <a:latin typeface="Courier" pitchFamily="2" charset="0"/>
              </a:rPr>
              <a:t>2 * 1 – (1 + 0)</a:t>
            </a:r>
          </a:p>
          <a:p>
            <a:r>
              <a:rPr lang="en-US" dirty="0"/>
              <a:t>Tree: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C52D60F-0EC0-A74E-B89A-544A769DB234}"/>
              </a:ext>
            </a:extLst>
          </p:cNvPr>
          <p:cNvGrpSpPr/>
          <p:nvPr/>
        </p:nvGrpSpPr>
        <p:grpSpPr>
          <a:xfrm>
            <a:off x="2438400" y="3048000"/>
            <a:ext cx="3798012" cy="1452265"/>
            <a:chOff x="2590800" y="2586335"/>
            <a:chExt cx="3798012" cy="1452265"/>
          </a:xfrm>
        </p:grpSpPr>
        <p:sp>
          <p:nvSpPr>
            <p:cNvPr id="5" name="TextBox 4"/>
            <p:cNvSpPr txBox="1"/>
            <p:nvPr/>
          </p:nvSpPr>
          <p:spPr>
            <a:xfrm>
              <a:off x="4191000" y="25863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–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070759" y="30435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*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5908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2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657600" y="357247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1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257800" y="31197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+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7244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1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019800" y="35769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0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flipH="1">
              <a:off x="3429000" y="2967335"/>
              <a:ext cx="7620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4572000" y="2967335"/>
              <a:ext cx="609600" cy="3048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endCxn id="12" idx="1"/>
            </p:cNvCxnSpPr>
            <p:nvPr/>
          </p:nvCxnSpPr>
          <p:spPr>
            <a:xfrm>
              <a:off x="5562600" y="3500735"/>
              <a:ext cx="457200" cy="307033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5029200" y="3500735"/>
              <a:ext cx="228600" cy="1524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3352800" y="3424535"/>
              <a:ext cx="3048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2895600" y="3424535"/>
              <a:ext cx="2286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037990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Traversals of expression tree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008427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-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87814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*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67201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25975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+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935" y="3581400"/>
            <a:ext cx="33000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Preorder traversal</a:t>
            </a:r>
          </a:p>
          <a:p>
            <a:pPr marL="457200" indent="-457200">
              <a:buFontTx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Visit the root</a:t>
            </a:r>
          </a:p>
          <a:p>
            <a:pPr marL="457200" indent="-457200">
              <a:buAutoNum type="arabicPeriod"/>
            </a:pPr>
            <a:r>
              <a:rPr lang="en-US" dirty="0"/>
              <a:t>Visit the left subtree</a:t>
            </a:r>
          </a:p>
          <a:p>
            <a:pPr marL="457200" indent="-457200">
              <a:buAutoNum type="arabicPeriod"/>
            </a:pPr>
            <a:r>
              <a:rPr lang="en-US" dirty="0"/>
              <a:t>Visit the right subtree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2666822-13CA-7E44-A0AF-C86D6238C5EF}"/>
              </a:ext>
            </a:extLst>
          </p:cNvPr>
          <p:cNvSpPr txBox="1"/>
          <p:nvPr/>
        </p:nvSpPr>
        <p:spPr>
          <a:xfrm>
            <a:off x="6846588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4FA48F6-7844-4D4A-8061-146634979AC5}"/>
              </a:ext>
            </a:extLst>
          </p:cNvPr>
          <p:cNvSpPr txBox="1"/>
          <p:nvPr/>
        </p:nvSpPr>
        <p:spPr>
          <a:xfrm>
            <a:off x="7405362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864503C-FBAC-BA40-B7D6-0BB54A5B1E22}"/>
              </a:ext>
            </a:extLst>
          </p:cNvPr>
          <p:cNvSpPr txBox="1"/>
          <p:nvPr/>
        </p:nvSpPr>
        <p:spPr>
          <a:xfrm>
            <a:off x="7684751" y="3581400"/>
            <a:ext cx="338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0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8545B35-9DAC-8244-B4D5-E1431046041A}"/>
              </a:ext>
            </a:extLst>
          </p:cNvPr>
          <p:cNvGrpSpPr/>
          <p:nvPr/>
        </p:nvGrpSpPr>
        <p:grpSpPr>
          <a:xfrm>
            <a:off x="2443582" y="1516698"/>
            <a:ext cx="3798012" cy="1452265"/>
            <a:chOff x="2590800" y="2586335"/>
            <a:chExt cx="3798012" cy="1452265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1DFF48C-2942-4C49-9E88-D562F83BBD46}"/>
                </a:ext>
              </a:extLst>
            </p:cNvPr>
            <p:cNvSpPr txBox="1"/>
            <p:nvPr/>
          </p:nvSpPr>
          <p:spPr>
            <a:xfrm>
              <a:off x="4191000" y="25863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–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55844BF-45D6-464D-AB9D-95D37BA3DF06}"/>
                </a:ext>
              </a:extLst>
            </p:cNvPr>
            <p:cNvSpPr txBox="1"/>
            <p:nvPr/>
          </p:nvSpPr>
          <p:spPr>
            <a:xfrm>
              <a:off x="3070759" y="30435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*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289793C-1E2C-5541-A24E-4C7F3876A119}"/>
                </a:ext>
              </a:extLst>
            </p:cNvPr>
            <p:cNvSpPr txBox="1"/>
            <p:nvPr/>
          </p:nvSpPr>
          <p:spPr>
            <a:xfrm>
              <a:off x="25908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2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E752875-DF78-2248-86AE-5C40176441DA}"/>
                </a:ext>
              </a:extLst>
            </p:cNvPr>
            <p:cNvSpPr txBox="1"/>
            <p:nvPr/>
          </p:nvSpPr>
          <p:spPr>
            <a:xfrm>
              <a:off x="3657600" y="357247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1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137E396-29F9-1149-BD04-7E218C5D3B1D}"/>
                </a:ext>
              </a:extLst>
            </p:cNvPr>
            <p:cNvSpPr txBox="1"/>
            <p:nvPr/>
          </p:nvSpPr>
          <p:spPr>
            <a:xfrm>
              <a:off x="5257800" y="31197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+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68191B0-E546-AF4D-9FCB-DAE3EA9A7C50}"/>
                </a:ext>
              </a:extLst>
            </p:cNvPr>
            <p:cNvSpPr txBox="1"/>
            <p:nvPr/>
          </p:nvSpPr>
          <p:spPr>
            <a:xfrm>
              <a:off x="47244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1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2194BF2F-057E-B746-BA05-E9CFC3644418}"/>
                </a:ext>
              </a:extLst>
            </p:cNvPr>
            <p:cNvSpPr txBox="1"/>
            <p:nvPr/>
          </p:nvSpPr>
          <p:spPr>
            <a:xfrm>
              <a:off x="6019800" y="35769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0</a:t>
              </a:r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14A1980A-E62B-3140-B988-92BCC40A5731}"/>
                </a:ext>
              </a:extLst>
            </p:cNvPr>
            <p:cNvCxnSpPr/>
            <p:nvPr/>
          </p:nvCxnSpPr>
          <p:spPr>
            <a:xfrm flipH="1">
              <a:off x="3429000" y="2967335"/>
              <a:ext cx="7620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A66DD25-16CE-4643-84FF-43349E406C7E}"/>
                </a:ext>
              </a:extLst>
            </p:cNvPr>
            <p:cNvCxnSpPr/>
            <p:nvPr/>
          </p:nvCxnSpPr>
          <p:spPr>
            <a:xfrm>
              <a:off x="4572000" y="2967335"/>
              <a:ext cx="609600" cy="3048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5A6E2E1B-177F-0F4E-A040-9FF60FDB6A8C}"/>
                </a:ext>
              </a:extLst>
            </p:cNvPr>
            <p:cNvCxnSpPr>
              <a:endCxn id="42" idx="1"/>
            </p:cNvCxnSpPr>
            <p:nvPr/>
          </p:nvCxnSpPr>
          <p:spPr>
            <a:xfrm>
              <a:off x="5562600" y="3500735"/>
              <a:ext cx="457200" cy="307033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DD7F8162-B71D-9A43-B516-38D2A76A0EFB}"/>
                </a:ext>
              </a:extLst>
            </p:cNvPr>
            <p:cNvCxnSpPr/>
            <p:nvPr/>
          </p:nvCxnSpPr>
          <p:spPr>
            <a:xfrm flipH="1">
              <a:off x="5029200" y="3500735"/>
              <a:ext cx="228600" cy="1524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DC6D8F31-C9A2-6B45-9ADA-C055F8F00490}"/>
                </a:ext>
              </a:extLst>
            </p:cNvPr>
            <p:cNvCxnSpPr/>
            <p:nvPr/>
          </p:nvCxnSpPr>
          <p:spPr>
            <a:xfrm>
              <a:off x="3352800" y="3424535"/>
              <a:ext cx="3048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EB1D697-5B40-3F41-867A-E9891E18AE5B}"/>
                </a:ext>
              </a:extLst>
            </p:cNvPr>
            <p:cNvCxnSpPr/>
            <p:nvPr/>
          </p:nvCxnSpPr>
          <p:spPr>
            <a:xfrm flipH="1">
              <a:off x="2895600" y="3424535"/>
              <a:ext cx="2286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95962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32" grpId="0"/>
      <p:bldP spid="33" grpId="0"/>
      <p:bldP spid="3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Traversals of expression tree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008427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-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87814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*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67201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25975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+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935" y="3581400"/>
            <a:ext cx="330007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Preorder traversal</a:t>
            </a:r>
          </a:p>
          <a:p>
            <a:endParaRPr lang="en-US" dirty="0"/>
          </a:p>
          <a:p>
            <a:r>
              <a:rPr lang="en-US" dirty="0" err="1"/>
              <a:t>Postorder</a:t>
            </a:r>
            <a:r>
              <a:rPr lang="en-US" dirty="0"/>
              <a:t> traversal</a:t>
            </a:r>
          </a:p>
          <a:p>
            <a:pPr marL="457200" indent="-457200">
              <a:buAutoNum type="arabicPeriod"/>
            </a:pPr>
            <a:r>
              <a:rPr lang="en-US" dirty="0"/>
              <a:t>Visit the left subtree</a:t>
            </a:r>
          </a:p>
          <a:p>
            <a:pPr marL="457200" indent="-457200">
              <a:buAutoNum type="arabicPeriod"/>
            </a:pPr>
            <a:r>
              <a:rPr lang="en-US" dirty="0"/>
              <a:t>Visit the right subtree</a:t>
            </a:r>
          </a:p>
          <a:p>
            <a:pPr marL="457200" indent="-457200">
              <a:buFontTx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Visit the root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2666822-13CA-7E44-A0AF-C86D6238C5EF}"/>
              </a:ext>
            </a:extLst>
          </p:cNvPr>
          <p:cNvSpPr txBox="1"/>
          <p:nvPr/>
        </p:nvSpPr>
        <p:spPr>
          <a:xfrm>
            <a:off x="6846588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4FA48F6-7844-4D4A-8061-146634979AC5}"/>
              </a:ext>
            </a:extLst>
          </p:cNvPr>
          <p:cNvSpPr txBox="1"/>
          <p:nvPr/>
        </p:nvSpPr>
        <p:spPr>
          <a:xfrm>
            <a:off x="7405362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864503C-FBAC-BA40-B7D6-0BB54A5B1E22}"/>
              </a:ext>
            </a:extLst>
          </p:cNvPr>
          <p:cNvSpPr txBox="1"/>
          <p:nvPr/>
        </p:nvSpPr>
        <p:spPr>
          <a:xfrm>
            <a:off x="7684751" y="3581400"/>
            <a:ext cx="338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0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8545B35-9DAC-8244-B4D5-E1431046041A}"/>
              </a:ext>
            </a:extLst>
          </p:cNvPr>
          <p:cNvGrpSpPr/>
          <p:nvPr/>
        </p:nvGrpSpPr>
        <p:grpSpPr>
          <a:xfrm>
            <a:off x="2443582" y="1516698"/>
            <a:ext cx="3798012" cy="1452265"/>
            <a:chOff x="2590800" y="2586335"/>
            <a:chExt cx="3798012" cy="1452265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1DFF48C-2942-4C49-9E88-D562F83BBD46}"/>
                </a:ext>
              </a:extLst>
            </p:cNvPr>
            <p:cNvSpPr txBox="1"/>
            <p:nvPr/>
          </p:nvSpPr>
          <p:spPr>
            <a:xfrm>
              <a:off x="4191000" y="25863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–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55844BF-45D6-464D-AB9D-95D37BA3DF06}"/>
                </a:ext>
              </a:extLst>
            </p:cNvPr>
            <p:cNvSpPr txBox="1"/>
            <p:nvPr/>
          </p:nvSpPr>
          <p:spPr>
            <a:xfrm>
              <a:off x="3070759" y="30435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*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289793C-1E2C-5541-A24E-4C7F3876A119}"/>
                </a:ext>
              </a:extLst>
            </p:cNvPr>
            <p:cNvSpPr txBox="1"/>
            <p:nvPr/>
          </p:nvSpPr>
          <p:spPr>
            <a:xfrm>
              <a:off x="25908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2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E752875-DF78-2248-86AE-5C40176441DA}"/>
                </a:ext>
              </a:extLst>
            </p:cNvPr>
            <p:cNvSpPr txBox="1"/>
            <p:nvPr/>
          </p:nvSpPr>
          <p:spPr>
            <a:xfrm>
              <a:off x="3657600" y="357247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1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137E396-29F9-1149-BD04-7E218C5D3B1D}"/>
                </a:ext>
              </a:extLst>
            </p:cNvPr>
            <p:cNvSpPr txBox="1"/>
            <p:nvPr/>
          </p:nvSpPr>
          <p:spPr>
            <a:xfrm>
              <a:off x="5257800" y="31197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+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68191B0-E546-AF4D-9FCB-DAE3EA9A7C50}"/>
                </a:ext>
              </a:extLst>
            </p:cNvPr>
            <p:cNvSpPr txBox="1"/>
            <p:nvPr/>
          </p:nvSpPr>
          <p:spPr>
            <a:xfrm>
              <a:off x="47244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1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2194BF2F-057E-B746-BA05-E9CFC3644418}"/>
                </a:ext>
              </a:extLst>
            </p:cNvPr>
            <p:cNvSpPr txBox="1"/>
            <p:nvPr/>
          </p:nvSpPr>
          <p:spPr>
            <a:xfrm>
              <a:off x="6019800" y="35769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0</a:t>
              </a:r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14A1980A-E62B-3140-B988-92BCC40A5731}"/>
                </a:ext>
              </a:extLst>
            </p:cNvPr>
            <p:cNvCxnSpPr/>
            <p:nvPr/>
          </p:nvCxnSpPr>
          <p:spPr>
            <a:xfrm flipH="1">
              <a:off x="3429000" y="2967335"/>
              <a:ext cx="7620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A66DD25-16CE-4643-84FF-43349E406C7E}"/>
                </a:ext>
              </a:extLst>
            </p:cNvPr>
            <p:cNvCxnSpPr/>
            <p:nvPr/>
          </p:nvCxnSpPr>
          <p:spPr>
            <a:xfrm>
              <a:off x="4572000" y="2967335"/>
              <a:ext cx="609600" cy="3048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5A6E2E1B-177F-0F4E-A040-9FF60FDB6A8C}"/>
                </a:ext>
              </a:extLst>
            </p:cNvPr>
            <p:cNvCxnSpPr>
              <a:endCxn id="42" idx="1"/>
            </p:cNvCxnSpPr>
            <p:nvPr/>
          </p:nvCxnSpPr>
          <p:spPr>
            <a:xfrm>
              <a:off x="5562600" y="3500735"/>
              <a:ext cx="457200" cy="307033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DD7F8162-B71D-9A43-B516-38D2A76A0EFB}"/>
                </a:ext>
              </a:extLst>
            </p:cNvPr>
            <p:cNvCxnSpPr/>
            <p:nvPr/>
          </p:nvCxnSpPr>
          <p:spPr>
            <a:xfrm flipH="1">
              <a:off x="5029200" y="3500735"/>
              <a:ext cx="228600" cy="1524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DC6D8F31-C9A2-6B45-9ADA-C055F8F00490}"/>
                </a:ext>
              </a:extLst>
            </p:cNvPr>
            <p:cNvCxnSpPr/>
            <p:nvPr/>
          </p:nvCxnSpPr>
          <p:spPr>
            <a:xfrm>
              <a:off x="3352800" y="3424535"/>
              <a:ext cx="3048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EB1D697-5B40-3F41-867A-E9891E18AE5B}"/>
                </a:ext>
              </a:extLst>
            </p:cNvPr>
            <p:cNvCxnSpPr/>
            <p:nvPr/>
          </p:nvCxnSpPr>
          <p:spPr>
            <a:xfrm flipH="1">
              <a:off x="2895600" y="3424535"/>
              <a:ext cx="2286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CFDE8140-59E7-B44A-B61A-D9015DF3461F}"/>
              </a:ext>
            </a:extLst>
          </p:cNvPr>
          <p:cNvSpPr txBox="1"/>
          <p:nvPr/>
        </p:nvSpPr>
        <p:spPr>
          <a:xfrm>
            <a:off x="6008427" y="4257061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DE46D25-FBE4-4347-9B55-516D0F047008}"/>
              </a:ext>
            </a:extLst>
          </p:cNvPr>
          <p:cNvSpPr txBox="1"/>
          <p:nvPr/>
        </p:nvSpPr>
        <p:spPr>
          <a:xfrm>
            <a:off x="6287814" y="4257061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8CE7224-B02E-F547-B85F-790E978CA12A}"/>
              </a:ext>
            </a:extLst>
          </p:cNvPr>
          <p:cNvSpPr txBox="1"/>
          <p:nvPr/>
        </p:nvSpPr>
        <p:spPr>
          <a:xfrm>
            <a:off x="6567201" y="4257061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*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2829222-3CFB-3346-B5BA-EB201A64A6CB}"/>
              </a:ext>
            </a:extLst>
          </p:cNvPr>
          <p:cNvSpPr txBox="1"/>
          <p:nvPr/>
        </p:nvSpPr>
        <p:spPr>
          <a:xfrm>
            <a:off x="7125975" y="4257061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0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EDAFA36-9B61-5E49-AF4B-EAC6B15A8309}"/>
              </a:ext>
            </a:extLst>
          </p:cNvPr>
          <p:cNvSpPr txBox="1"/>
          <p:nvPr/>
        </p:nvSpPr>
        <p:spPr>
          <a:xfrm>
            <a:off x="6846588" y="4257061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1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34F945D-AEB3-4345-A393-0C3A68B0026E}"/>
              </a:ext>
            </a:extLst>
          </p:cNvPr>
          <p:cNvSpPr txBox="1"/>
          <p:nvPr/>
        </p:nvSpPr>
        <p:spPr>
          <a:xfrm>
            <a:off x="7405362" y="4257061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+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FEE003E-94E4-DF42-90CA-5B01AA897C21}"/>
              </a:ext>
            </a:extLst>
          </p:cNvPr>
          <p:cNvSpPr txBox="1"/>
          <p:nvPr/>
        </p:nvSpPr>
        <p:spPr>
          <a:xfrm>
            <a:off x="7684751" y="4257061"/>
            <a:ext cx="338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4126827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/>
      <p:bldP spid="58" grpId="0"/>
      <p:bldP spid="59" grpId="0"/>
      <p:bldP spid="60" grpId="0"/>
      <p:bldP spid="61" grpId="0"/>
      <p:bldP spid="6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Traversals of expression tree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008427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-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87814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*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67201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25975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+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935" y="3581400"/>
            <a:ext cx="330007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Preorder traversal</a:t>
            </a:r>
          </a:p>
          <a:p>
            <a:endParaRPr lang="en-US" dirty="0"/>
          </a:p>
          <a:p>
            <a:r>
              <a:rPr lang="en-US" dirty="0" err="1"/>
              <a:t>Postorder</a:t>
            </a:r>
            <a:r>
              <a:rPr lang="en-US" dirty="0"/>
              <a:t> traversal</a:t>
            </a:r>
          </a:p>
          <a:p>
            <a:endParaRPr lang="en-US" dirty="0"/>
          </a:p>
          <a:p>
            <a:r>
              <a:rPr lang="en-US" dirty="0" err="1"/>
              <a:t>Inorder</a:t>
            </a:r>
            <a:r>
              <a:rPr lang="en-US" dirty="0"/>
              <a:t> traversal</a:t>
            </a:r>
          </a:p>
          <a:p>
            <a:pPr marL="457200" indent="-457200">
              <a:buAutoNum type="arabicPeriod"/>
            </a:pPr>
            <a:r>
              <a:rPr lang="en-US" dirty="0"/>
              <a:t>Visit the left subtree</a:t>
            </a:r>
          </a:p>
          <a:p>
            <a:pPr marL="457200" indent="-457200">
              <a:buFontTx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Visit the root</a:t>
            </a:r>
          </a:p>
          <a:p>
            <a:pPr marL="457200" indent="-457200">
              <a:buAutoNum type="arabicPeriod"/>
            </a:pPr>
            <a:r>
              <a:rPr lang="en-US" dirty="0"/>
              <a:t>Visit the right subtree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2666822-13CA-7E44-A0AF-C86D6238C5EF}"/>
              </a:ext>
            </a:extLst>
          </p:cNvPr>
          <p:cNvSpPr txBox="1"/>
          <p:nvPr/>
        </p:nvSpPr>
        <p:spPr>
          <a:xfrm>
            <a:off x="6846588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4FA48F6-7844-4D4A-8061-146634979AC5}"/>
              </a:ext>
            </a:extLst>
          </p:cNvPr>
          <p:cNvSpPr txBox="1"/>
          <p:nvPr/>
        </p:nvSpPr>
        <p:spPr>
          <a:xfrm>
            <a:off x="7405362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864503C-FBAC-BA40-B7D6-0BB54A5B1E22}"/>
              </a:ext>
            </a:extLst>
          </p:cNvPr>
          <p:cNvSpPr txBox="1"/>
          <p:nvPr/>
        </p:nvSpPr>
        <p:spPr>
          <a:xfrm>
            <a:off x="7684751" y="3581400"/>
            <a:ext cx="338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0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8545B35-9DAC-8244-B4D5-E1431046041A}"/>
              </a:ext>
            </a:extLst>
          </p:cNvPr>
          <p:cNvGrpSpPr/>
          <p:nvPr/>
        </p:nvGrpSpPr>
        <p:grpSpPr>
          <a:xfrm>
            <a:off x="2443582" y="1516698"/>
            <a:ext cx="3798012" cy="1452265"/>
            <a:chOff x="2590800" y="2586335"/>
            <a:chExt cx="3798012" cy="1452265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1DFF48C-2942-4C49-9E88-D562F83BBD46}"/>
                </a:ext>
              </a:extLst>
            </p:cNvPr>
            <p:cNvSpPr txBox="1"/>
            <p:nvPr/>
          </p:nvSpPr>
          <p:spPr>
            <a:xfrm>
              <a:off x="4191000" y="25863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–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55844BF-45D6-464D-AB9D-95D37BA3DF06}"/>
                </a:ext>
              </a:extLst>
            </p:cNvPr>
            <p:cNvSpPr txBox="1"/>
            <p:nvPr/>
          </p:nvSpPr>
          <p:spPr>
            <a:xfrm>
              <a:off x="3070759" y="30435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*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289793C-1E2C-5541-A24E-4C7F3876A119}"/>
                </a:ext>
              </a:extLst>
            </p:cNvPr>
            <p:cNvSpPr txBox="1"/>
            <p:nvPr/>
          </p:nvSpPr>
          <p:spPr>
            <a:xfrm>
              <a:off x="25908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2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E752875-DF78-2248-86AE-5C40176441DA}"/>
                </a:ext>
              </a:extLst>
            </p:cNvPr>
            <p:cNvSpPr txBox="1"/>
            <p:nvPr/>
          </p:nvSpPr>
          <p:spPr>
            <a:xfrm>
              <a:off x="3657600" y="357247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1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137E396-29F9-1149-BD04-7E218C5D3B1D}"/>
                </a:ext>
              </a:extLst>
            </p:cNvPr>
            <p:cNvSpPr txBox="1"/>
            <p:nvPr/>
          </p:nvSpPr>
          <p:spPr>
            <a:xfrm>
              <a:off x="5257800" y="31197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+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68191B0-E546-AF4D-9FCB-DAE3EA9A7C50}"/>
                </a:ext>
              </a:extLst>
            </p:cNvPr>
            <p:cNvSpPr txBox="1"/>
            <p:nvPr/>
          </p:nvSpPr>
          <p:spPr>
            <a:xfrm>
              <a:off x="47244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1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2194BF2F-057E-B746-BA05-E9CFC3644418}"/>
                </a:ext>
              </a:extLst>
            </p:cNvPr>
            <p:cNvSpPr txBox="1"/>
            <p:nvPr/>
          </p:nvSpPr>
          <p:spPr>
            <a:xfrm>
              <a:off x="6019800" y="35769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0</a:t>
              </a:r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14A1980A-E62B-3140-B988-92BCC40A5731}"/>
                </a:ext>
              </a:extLst>
            </p:cNvPr>
            <p:cNvCxnSpPr/>
            <p:nvPr/>
          </p:nvCxnSpPr>
          <p:spPr>
            <a:xfrm flipH="1">
              <a:off x="3429000" y="2967335"/>
              <a:ext cx="7620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A66DD25-16CE-4643-84FF-43349E406C7E}"/>
                </a:ext>
              </a:extLst>
            </p:cNvPr>
            <p:cNvCxnSpPr/>
            <p:nvPr/>
          </p:nvCxnSpPr>
          <p:spPr>
            <a:xfrm>
              <a:off x="4572000" y="2967335"/>
              <a:ext cx="609600" cy="3048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5A6E2E1B-177F-0F4E-A040-9FF60FDB6A8C}"/>
                </a:ext>
              </a:extLst>
            </p:cNvPr>
            <p:cNvCxnSpPr>
              <a:endCxn id="42" idx="1"/>
            </p:cNvCxnSpPr>
            <p:nvPr/>
          </p:nvCxnSpPr>
          <p:spPr>
            <a:xfrm>
              <a:off x="5562600" y="3500735"/>
              <a:ext cx="457200" cy="307033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DD7F8162-B71D-9A43-B516-38D2A76A0EFB}"/>
                </a:ext>
              </a:extLst>
            </p:cNvPr>
            <p:cNvCxnSpPr/>
            <p:nvPr/>
          </p:nvCxnSpPr>
          <p:spPr>
            <a:xfrm flipH="1">
              <a:off x="5029200" y="3500735"/>
              <a:ext cx="228600" cy="1524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DC6D8F31-C9A2-6B45-9ADA-C055F8F00490}"/>
                </a:ext>
              </a:extLst>
            </p:cNvPr>
            <p:cNvCxnSpPr/>
            <p:nvPr/>
          </p:nvCxnSpPr>
          <p:spPr>
            <a:xfrm>
              <a:off x="3352800" y="3424535"/>
              <a:ext cx="3048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EB1D697-5B40-3F41-867A-E9891E18AE5B}"/>
                </a:ext>
              </a:extLst>
            </p:cNvPr>
            <p:cNvCxnSpPr/>
            <p:nvPr/>
          </p:nvCxnSpPr>
          <p:spPr>
            <a:xfrm flipH="1">
              <a:off x="2895600" y="3424535"/>
              <a:ext cx="2286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CFDE8140-59E7-B44A-B61A-D9015DF3461F}"/>
              </a:ext>
            </a:extLst>
          </p:cNvPr>
          <p:cNvSpPr txBox="1"/>
          <p:nvPr/>
        </p:nvSpPr>
        <p:spPr>
          <a:xfrm>
            <a:off x="6008427" y="4257061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DE46D25-FBE4-4347-9B55-516D0F047008}"/>
              </a:ext>
            </a:extLst>
          </p:cNvPr>
          <p:cNvSpPr txBox="1"/>
          <p:nvPr/>
        </p:nvSpPr>
        <p:spPr>
          <a:xfrm>
            <a:off x="6287814" y="4257061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8CE7224-B02E-F547-B85F-790E978CA12A}"/>
              </a:ext>
            </a:extLst>
          </p:cNvPr>
          <p:cNvSpPr txBox="1"/>
          <p:nvPr/>
        </p:nvSpPr>
        <p:spPr>
          <a:xfrm>
            <a:off x="6567201" y="4257061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*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2829222-3CFB-3346-B5BA-EB201A64A6CB}"/>
              </a:ext>
            </a:extLst>
          </p:cNvPr>
          <p:cNvSpPr txBox="1"/>
          <p:nvPr/>
        </p:nvSpPr>
        <p:spPr>
          <a:xfrm>
            <a:off x="7125975" y="4257061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0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EDAFA36-9B61-5E49-AF4B-EAC6B15A8309}"/>
              </a:ext>
            </a:extLst>
          </p:cNvPr>
          <p:cNvSpPr txBox="1"/>
          <p:nvPr/>
        </p:nvSpPr>
        <p:spPr>
          <a:xfrm>
            <a:off x="6846588" y="4257061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1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34F945D-AEB3-4345-A393-0C3A68B0026E}"/>
              </a:ext>
            </a:extLst>
          </p:cNvPr>
          <p:cNvSpPr txBox="1"/>
          <p:nvPr/>
        </p:nvSpPr>
        <p:spPr>
          <a:xfrm>
            <a:off x="7405362" y="4257061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+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FEE003E-94E4-DF42-90CA-5B01AA897C21}"/>
              </a:ext>
            </a:extLst>
          </p:cNvPr>
          <p:cNvSpPr txBox="1"/>
          <p:nvPr/>
        </p:nvSpPr>
        <p:spPr>
          <a:xfrm>
            <a:off x="7684751" y="4257061"/>
            <a:ext cx="338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-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5FED770-2228-844A-BC58-912C97CDA61B}"/>
              </a:ext>
            </a:extLst>
          </p:cNvPr>
          <p:cNvSpPr txBox="1"/>
          <p:nvPr/>
        </p:nvSpPr>
        <p:spPr>
          <a:xfrm>
            <a:off x="6008427" y="4932722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7F1AA7B-0324-C04D-A2E7-11221941C1EA}"/>
              </a:ext>
            </a:extLst>
          </p:cNvPr>
          <p:cNvSpPr txBox="1"/>
          <p:nvPr/>
        </p:nvSpPr>
        <p:spPr>
          <a:xfrm>
            <a:off x="6287814" y="4932722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*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69C5373-F643-6B47-84B5-FD047E7E6D9F}"/>
              </a:ext>
            </a:extLst>
          </p:cNvPr>
          <p:cNvSpPr txBox="1"/>
          <p:nvPr/>
        </p:nvSpPr>
        <p:spPr>
          <a:xfrm>
            <a:off x="6567201" y="4932722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7728C05-ED5F-DC4E-BF16-A46217DA14DF}"/>
              </a:ext>
            </a:extLst>
          </p:cNvPr>
          <p:cNvSpPr txBox="1"/>
          <p:nvPr/>
        </p:nvSpPr>
        <p:spPr>
          <a:xfrm>
            <a:off x="7125975" y="4932722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246CF4F-5582-594C-840A-0F0611EA2390}"/>
              </a:ext>
            </a:extLst>
          </p:cNvPr>
          <p:cNvSpPr txBox="1"/>
          <p:nvPr/>
        </p:nvSpPr>
        <p:spPr>
          <a:xfrm>
            <a:off x="6846588" y="4932722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-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6DA48FF-5AE5-8748-AC18-B3066802D781}"/>
              </a:ext>
            </a:extLst>
          </p:cNvPr>
          <p:cNvSpPr txBox="1"/>
          <p:nvPr/>
        </p:nvSpPr>
        <p:spPr>
          <a:xfrm>
            <a:off x="7405362" y="4932722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+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0E5F6A1-AC34-CC49-897A-FEA04D6912CE}"/>
              </a:ext>
            </a:extLst>
          </p:cNvPr>
          <p:cNvSpPr txBox="1"/>
          <p:nvPr/>
        </p:nvSpPr>
        <p:spPr>
          <a:xfrm>
            <a:off x="7684751" y="4932722"/>
            <a:ext cx="338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4237492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  <p:bldP spid="53" grpId="0"/>
      <p:bldP spid="54" grpId="0"/>
      <p:bldP spid="5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F31A84-900D-9D43-9704-05D9A6F0ABE2}"/>
              </a:ext>
            </a:extLst>
          </p:cNvPr>
          <p:cNvSpPr/>
          <p:nvPr/>
        </p:nvSpPr>
        <p:spPr>
          <a:xfrm>
            <a:off x="5872582" y="4800600"/>
            <a:ext cx="2357018" cy="719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Traversals of expression tree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008427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-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87814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*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67201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25975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+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935" y="3581400"/>
            <a:ext cx="249940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Preorder traversal</a:t>
            </a:r>
          </a:p>
          <a:p>
            <a:endParaRPr lang="en-US" dirty="0"/>
          </a:p>
          <a:p>
            <a:r>
              <a:rPr lang="en-US" dirty="0" err="1"/>
              <a:t>Postorder</a:t>
            </a:r>
            <a:r>
              <a:rPr lang="en-US" dirty="0"/>
              <a:t> traversal</a:t>
            </a:r>
          </a:p>
          <a:p>
            <a:endParaRPr lang="en-US" dirty="0"/>
          </a:p>
          <a:p>
            <a:r>
              <a:rPr lang="en-US" dirty="0" err="1"/>
              <a:t>Inorder</a:t>
            </a:r>
            <a:r>
              <a:rPr lang="en-US" dirty="0"/>
              <a:t> traversal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2666822-13CA-7E44-A0AF-C86D6238C5EF}"/>
              </a:ext>
            </a:extLst>
          </p:cNvPr>
          <p:cNvSpPr txBox="1"/>
          <p:nvPr/>
        </p:nvSpPr>
        <p:spPr>
          <a:xfrm>
            <a:off x="6846588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4FA48F6-7844-4D4A-8061-146634979AC5}"/>
              </a:ext>
            </a:extLst>
          </p:cNvPr>
          <p:cNvSpPr txBox="1"/>
          <p:nvPr/>
        </p:nvSpPr>
        <p:spPr>
          <a:xfrm>
            <a:off x="7405362" y="35814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864503C-FBAC-BA40-B7D6-0BB54A5B1E22}"/>
              </a:ext>
            </a:extLst>
          </p:cNvPr>
          <p:cNvSpPr txBox="1"/>
          <p:nvPr/>
        </p:nvSpPr>
        <p:spPr>
          <a:xfrm>
            <a:off x="7684751" y="3581400"/>
            <a:ext cx="338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0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8545B35-9DAC-8244-B4D5-E1431046041A}"/>
              </a:ext>
            </a:extLst>
          </p:cNvPr>
          <p:cNvGrpSpPr/>
          <p:nvPr/>
        </p:nvGrpSpPr>
        <p:grpSpPr>
          <a:xfrm>
            <a:off x="2443582" y="1516698"/>
            <a:ext cx="3798012" cy="1452265"/>
            <a:chOff x="2590800" y="2586335"/>
            <a:chExt cx="3798012" cy="1452265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1DFF48C-2942-4C49-9E88-D562F83BBD46}"/>
                </a:ext>
              </a:extLst>
            </p:cNvPr>
            <p:cNvSpPr txBox="1"/>
            <p:nvPr/>
          </p:nvSpPr>
          <p:spPr>
            <a:xfrm>
              <a:off x="4191000" y="25863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–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55844BF-45D6-464D-AB9D-95D37BA3DF06}"/>
                </a:ext>
              </a:extLst>
            </p:cNvPr>
            <p:cNvSpPr txBox="1"/>
            <p:nvPr/>
          </p:nvSpPr>
          <p:spPr>
            <a:xfrm>
              <a:off x="3070759" y="30435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*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289793C-1E2C-5541-A24E-4C7F3876A119}"/>
                </a:ext>
              </a:extLst>
            </p:cNvPr>
            <p:cNvSpPr txBox="1"/>
            <p:nvPr/>
          </p:nvSpPr>
          <p:spPr>
            <a:xfrm>
              <a:off x="25908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2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E752875-DF78-2248-86AE-5C40176441DA}"/>
                </a:ext>
              </a:extLst>
            </p:cNvPr>
            <p:cNvSpPr txBox="1"/>
            <p:nvPr/>
          </p:nvSpPr>
          <p:spPr>
            <a:xfrm>
              <a:off x="3657600" y="357247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1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137E396-29F9-1149-BD04-7E218C5D3B1D}"/>
                </a:ext>
              </a:extLst>
            </p:cNvPr>
            <p:cNvSpPr txBox="1"/>
            <p:nvPr/>
          </p:nvSpPr>
          <p:spPr>
            <a:xfrm>
              <a:off x="5257800" y="31197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+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68191B0-E546-AF4D-9FCB-DAE3EA9A7C50}"/>
                </a:ext>
              </a:extLst>
            </p:cNvPr>
            <p:cNvSpPr txBox="1"/>
            <p:nvPr/>
          </p:nvSpPr>
          <p:spPr>
            <a:xfrm>
              <a:off x="47244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1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2194BF2F-057E-B746-BA05-E9CFC3644418}"/>
                </a:ext>
              </a:extLst>
            </p:cNvPr>
            <p:cNvSpPr txBox="1"/>
            <p:nvPr/>
          </p:nvSpPr>
          <p:spPr>
            <a:xfrm>
              <a:off x="6019800" y="35769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0</a:t>
              </a:r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14A1980A-E62B-3140-B988-92BCC40A5731}"/>
                </a:ext>
              </a:extLst>
            </p:cNvPr>
            <p:cNvCxnSpPr/>
            <p:nvPr/>
          </p:nvCxnSpPr>
          <p:spPr>
            <a:xfrm flipH="1">
              <a:off x="3429000" y="2967335"/>
              <a:ext cx="7620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A66DD25-16CE-4643-84FF-43349E406C7E}"/>
                </a:ext>
              </a:extLst>
            </p:cNvPr>
            <p:cNvCxnSpPr/>
            <p:nvPr/>
          </p:nvCxnSpPr>
          <p:spPr>
            <a:xfrm>
              <a:off x="4572000" y="2967335"/>
              <a:ext cx="609600" cy="3048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5A6E2E1B-177F-0F4E-A040-9FF60FDB6A8C}"/>
                </a:ext>
              </a:extLst>
            </p:cNvPr>
            <p:cNvCxnSpPr>
              <a:endCxn id="42" idx="1"/>
            </p:cNvCxnSpPr>
            <p:nvPr/>
          </p:nvCxnSpPr>
          <p:spPr>
            <a:xfrm>
              <a:off x="5562600" y="3500735"/>
              <a:ext cx="457200" cy="307033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DD7F8162-B71D-9A43-B516-38D2A76A0EFB}"/>
                </a:ext>
              </a:extLst>
            </p:cNvPr>
            <p:cNvCxnSpPr/>
            <p:nvPr/>
          </p:nvCxnSpPr>
          <p:spPr>
            <a:xfrm flipH="1">
              <a:off x="5029200" y="3500735"/>
              <a:ext cx="228600" cy="1524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DC6D8F31-C9A2-6B45-9ADA-C055F8F00490}"/>
                </a:ext>
              </a:extLst>
            </p:cNvPr>
            <p:cNvCxnSpPr/>
            <p:nvPr/>
          </p:nvCxnSpPr>
          <p:spPr>
            <a:xfrm>
              <a:off x="3352800" y="3424535"/>
              <a:ext cx="3048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EB1D697-5B40-3F41-867A-E9891E18AE5B}"/>
                </a:ext>
              </a:extLst>
            </p:cNvPr>
            <p:cNvCxnSpPr/>
            <p:nvPr/>
          </p:nvCxnSpPr>
          <p:spPr>
            <a:xfrm flipH="1">
              <a:off x="2895600" y="3424535"/>
              <a:ext cx="2286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CFDE8140-59E7-B44A-B61A-D9015DF3461F}"/>
              </a:ext>
            </a:extLst>
          </p:cNvPr>
          <p:cNvSpPr txBox="1"/>
          <p:nvPr/>
        </p:nvSpPr>
        <p:spPr>
          <a:xfrm>
            <a:off x="6008427" y="4257061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DE46D25-FBE4-4347-9B55-516D0F047008}"/>
              </a:ext>
            </a:extLst>
          </p:cNvPr>
          <p:cNvSpPr txBox="1"/>
          <p:nvPr/>
        </p:nvSpPr>
        <p:spPr>
          <a:xfrm>
            <a:off x="6287814" y="4257061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8CE7224-B02E-F547-B85F-790E978CA12A}"/>
              </a:ext>
            </a:extLst>
          </p:cNvPr>
          <p:cNvSpPr txBox="1"/>
          <p:nvPr/>
        </p:nvSpPr>
        <p:spPr>
          <a:xfrm>
            <a:off x="6567201" y="4257061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*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2829222-3CFB-3346-B5BA-EB201A64A6CB}"/>
              </a:ext>
            </a:extLst>
          </p:cNvPr>
          <p:cNvSpPr txBox="1"/>
          <p:nvPr/>
        </p:nvSpPr>
        <p:spPr>
          <a:xfrm>
            <a:off x="7125975" y="4257061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0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EDAFA36-9B61-5E49-AF4B-EAC6B15A8309}"/>
              </a:ext>
            </a:extLst>
          </p:cNvPr>
          <p:cNvSpPr txBox="1"/>
          <p:nvPr/>
        </p:nvSpPr>
        <p:spPr>
          <a:xfrm>
            <a:off x="6846588" y="4257061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1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34F945D-AEB3-4345-A393-0C3A68B0026E}"/>
              </a:ext>
            </a:extLst>
          </p:cNvPr>
          <p:cNvSpPr txBox="1"/>
          <p:nvPr/>
        </p:nvSpPr>
        <p:spPr>
          <a:xfrm>
            <a:off x="7405362" y="4257061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+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FEE003E-94E4-DF42-90CA-5B01AA897C21}"/>
              </a:ext>
            </a:extLst>
          </p:cNvPr>
          <p:cNvSpPr txBox="1"/>
          <p:nvPr/>
        </p:nvSpPr>
        <p:spPr>
          <a:xfrm>
            <a:off x="7684751" y="4257061"/>
            <a:ext cx="338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-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5FED770-2228-844A-BC58-912C97CDA61B}"/>
              </a:ext>
            </a:extLst>
          </p:cNvPr>
          <p:cNvSpPr txBox="1"/>
          <p:nvPr/>
        </p:nvSpPr>
        <p:spPr>
          <a:xfrm>
            <a:off x="6008427" y="4932722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7F1AA7B-0324-C04D-A2E7-11221941C1EA}"/>
              </a:ext>
            </a:extLst>
          </p:cNvPr>
          <p:cNvSpPr txBox="1"/>
          <p:nvPr/>
        </p:nvSpPr>
        <p:spPr>
          <a:xfrm>
            <a:off x="6287814" y="4932722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*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69C5373-F643-6B47-84B5-FD047E7E6D9F}"/>
              </a:ext>
            </a:extLst>
          </p:cNvPr>
          <p:cNvSpPr txBox="1"/>
          <p:nvPr/>
        </p:nvSpPr>
        <p:spPr>
          <a:xfrm>
            <a:off x="6567201" y="4932722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7728C05-ED5F-DC4E-BF16-A46217DA14DF}"/>
              </a:ext>
            </a:extLst>
          </p:cNvPr>
          <p:cNvSpPr txBox="1"/>
          <p:nvPr/>
        </p:nvSpPr>
        <p:spPr>
          <a:xfrm>
            <a:off x="7125975" y="4932722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246CF4F-5582-594C-840A-0F0611EA2390}"/>
              </a:ext>
            </a:extLst>
          </p:cNvPr>
          <p:cNvSpPr txBox="1"/>
          <p:nvPr/>
        </p:nvSpPr>
        <p:spPr>
          <a:xfrm>
            <a:off x="6846588" y="4932722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-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6DA48FF-5AE5-8748-AC18-B3066802D781}"/>
              </a:ext>
            </a:extLst>
          </p:cNvPr>
          <p:cNvSpPr txBox="1"/>
          <p:nvPr/>
        </p:nvSpPr>
        <p:spPr>
          <a:xfrm>
            <a:off x="7405362" y="4932722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+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0E5F6A1-AC34-CC49-897A-FEA04D6912CE}"/>
              </a:ext>
            </a:extLst>
          </p:cNvPr>
          <p:cNvSpPr txBox="1"/>
          <p:nvPr/>
        </p:nvSpPr>
        <p:spPr>
          <a:xfrm>
            <a:off x="7684751" y="4932722"/>
            <a:ext cx="338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" pitchFamily="2" charset="0"/>
              </a:rPr>
              <a:t>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DDE50F-B53B-644A-B5BC-C744A4E51F9B}"/>
              </a:ext>
            </a:extLst>
          </p:cNvPr>
          <p:cNvSpPr txBox="1"/>
          <p:nvPr/>
        </p:nvSpPr>
        <p:spPr>
          <a:xfrm>
            <a:off x="5773681" y="5747364"/>
            <a:ext cx="26393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Original expression,</a:t>
            </a:r>
            <a:br>
              <a:rPr lang="en-US" dirty="0">
                <a:latin typeface="+mn-lt"/>
              </a:rPr>
            </a:br>
            <a:r>
              <a:rPr lang="en-US" dirty="0">
                <a:latin typeface="+mn-lt"/>
              </a:rPr>
              <a:t>except for </a:t>
            </a:r>
            <a:r>
              <a:rPr lang="en-US" dirty="0" err="1">
                <a:latin typeface="+mn-lt"/>
              </a:rPr>
              <a:t>parens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16593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477FDA-3B32-B24D-ADF2-72E4B14C68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0CC952-AE75-DD41-8A83-12B11F495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Finish Lec12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50A02E-E028-994B-82A7-05B617F0E7D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7177090D-FD0B-4089-9E6D-697387D6EAC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9555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Prefix notation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505200"/>
          </a:xfrm>
        </p:spPr>
        <p:txBody>
          <a:bodyPr>
            <a:normAutofit/>
          </a:bodyPr>
          <a:lstStyle/>
          <a:p>
            <a:r>
              <a:rPr lang="en-US" sz="2800" dirty="0"/>
              <a:t>Function calls in most programming languages use </a:t>
            </a:r>
            <a:r>
              <a:rPr lang="en-US" sz="2800" dirty="0">
                <a:solidFill>
                  <a:schemeClr val="accent2"/>
                </a:solidFill>
              </a:rPr>
              <a:t>prefix notation</a:t>
            </a:r>
            <a:r>
              <a:rPr lang="en-US" sz="2800" dirty="0"/>
              <a:t>: e.g., </a:t>
            </a:r>
            <a:r>
              <a:rPr lang="en-US" sz="2800" b="1" dirty="0">
                <a:latin typeface="Courier" pitchFamily="2" charset="0"/>
              </a:rPr>
              <a:t>add(37, 5)</a:t>
            </a:r>
            <a:r>
              <a:rPr lang="en-US" sz="2800" dirty="0"/>
              <a:t>.</a:t>
            </a:r>
          </a:p>
          <a:p>
            <a:r>
              <a:rPr lang="en-US" sz="2800" dirty="0"/>
              <a:t>Aka </a:t>
            </a:r>
            <a:r>
              <a:rPr lang="en-US" sz="2800" dirty="0">
                <a:solidFill>
                  <a:schemeClr val="accent2"/>
                </a:solidFill>
              </a:rPr>
              <a:t>Polish notation </a:t>
            </a:r>
            <a:r>
              <a:rPr lang="en-US" sz="2800" dirty="0"/>
              <a:t>(PN) in honor of inventor, Polish logician Jan </a:t>
            </a:r>
            <a:r>
              <a:rPr lang="en-US" sz="2800" dirty="0" err="1"/>
              <a:t>Łukasiewicz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endParaRPr lang="en-US" sz="2800" dirty="0"/>
          </a:p>
          <a:p>
            <a:r>
              <a:rPr lang="en-US" sz="2800" dirty="0"/>
              <a:t>Some languages (Lisp, Scheme, </a:t>
            </a:r>
            <a:r>
              <a:rPr lang="en-US" sz="2800" u="sng" dirty="0"/>
              <a:t>Racket</a:t>
            </a:r>
            <a:r>
              <a:rPr lang="en-US" sz="2800" dirty="0"/>
              <a:t>) use prefix notation for </a:t>
            </a:r>
            <a:r>
              <a:rPr lang="en-US" sz="2800" i="1" dirty="0"/>
              <a:t>everything</a:t>
            </a:r>
            <a:r>
              <a:rPr lang="en-US" sz="2800" dirty="0"/>
              <a:t> to make the syntax uniform.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511576"/>
            <a:ext cx="664156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Consolas" charset="0"/>
              </a:rPr>
              <a:t>(- (* 2 1) (+ 1 0))</a:t>
            </a:r>
          </a:p>
          <a:p>
            <a:endParaRPr lang="en-US" dirty="0">
              <a:solidFill>
                <a:srgbClr val="0070C0"/>
              </a:solidFill>
              <a:latin typeface="Consolas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charset="0"/>
              </a:rPr>
              <a:t>(define (fib n)</a:t>
            </a:r>
          </a:p>
          <a:p>
            <a:r>
              <a:rPr lang="en-US" dirty="0">
                <a:solidFill>
                  <a:srgbClr val="0070C0"/>
                </a:solidFill>
                <a:latin typeface="Consolas" charset="0"/>
              </a:rPr>
              <a:t>  (if (&lt;= n 2)</a:t>
            </a:r>
          </a:p>
          <a:p>
            <a:r>
              <a:rPr lang="en-US" dirty="0">
                <a:solidFill>
                  <a:srgbClr val="0070C0"/>
                </a:solidFill>
                <a:latin typeface="Consolas" charset="0"/>
              </a:rPr>
              <a:t>      1</a:t>
            </a:r>
          </a:p>
          <a:p>
            <a:r>
              <a:rPr lang="en-US" dirty="0">
                <a:solidFill>
                  <a:srgbClr val="0070C0"/>
                </a:solidFill>
                <a:latin typeface="Consolas" charset="0"/>
              </a:rPr>
              <a:t>      (+ (fib (- n 1) (fib (- n 2)))))</a:t>
            </a:r>
          </a:p>
        </p:txBody>
      </p:sp>
    </p:spTree>
    <p:extLst>
      <p:ext uri="{BB962C8B-B14F-4D97-AF65-F5344CB8AC3E}">
        <p14:creationId xmlns:p14="http://schemas.microsoft.com/office/powerpoint/2010/main" val="19375874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Postfix notation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057400"/>
          </a:xfrm>
        </p:spPr>
        <p:txBody>
          <a:bodyPr/>
          <a:lstStyle/>
          <a:p>
            <a:r>
              <a:rPr lang="en-US" dirty="0"/>
              <a:t>Some languages (Forth, </a:t>
            </a:r>
            <a:r>
              <a:rPr lang="en-US" u="sng" dirty="0"/>
              <a:t>PostScript</a:t>
            </a:r>
            <a:r>
              <a:rPr lang="en-US" dirty="0"/>
              <a:t>, HP calculators) use </a:t>
            </a:r>
            <a:r>
              <a:rPr lang="en-US" dirty="0">
                <a:solidFill>
                  <a:schemeClr val="accent2"/>
                </a:solidFill>
              </a:rPr>
              <a:t>postfix notation</a:t>
            </a:r>
          </a:p>
          <a:p>
            <a:r>
              <a:rPr lang="en-US" dirty="0"/>
              <a:t>Aka </a:t>
            </a:r>
            <a:r>
              <a:rPr lang="en-US" dirty="0">
                <a:solidFill>
                  <a:schemeClr val="accent2"/>
                </a:solidFill>
              </a:rPr>
              <a:t>reverse Polish notation </a:t>
            </a:r>
            <a:r>
              <a:rPr lang="en-US" dirty="0"/>
              <a:t>(RPN)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35058" y="3429000"/>
            <a:ext cx="783099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Consolas" charset="0"/>
              </a:rPr>
              <a:t>2 1 </a:t>
            </a:r>
            <a:r>
              <a:rPr lang="en-US" dirty="0" err="1">
                <a:solidFill>
                  <a:srgbClr val="0070C0"/>
                </a:solidFill>
                <a:latin typeface="Consolas" charset="0"/>
              </a:rPr>
              <a:t>mul</a:t>
            </a:r>
            <a:r>
              <a:rPr lang="en-US" dirty="0">
                <a:solidFill>
                  <a:srgbClr val="0070C0"/>
                </a:solidFill>
                <a:latin typeface="Consolas" charset="0"/>
              </a:rPr>
              <a:t> 1 0 add sub</a:t>
            </a:r>
          </a:p>
          <a:p>
            <a:endParaRPr lang="en-US" dirty="0">
              <a:solidFill>
                <a:srgbClr val="0070C0"/>
              </a:solidFill>
              <a:latin typeface="Consolas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charset="0"/>
              </a:rPr>
              <a:t>/fib { dup </a:t>
            </a:r>
          </a:p>
          <a:p>
            <a:r>
              <a:rPr lang="en-US" dirty="0">
                <a:solidFill>
                  <a:srgbClr val="0070C0"/>
                </a:solidFill>
                <a:latin typeface="Consolas" charset="0"/>
              </a:rPr>
              <a:t>       3 </a:t>
            </a:r>
            <a:r>
              <a:rPr lang="en-US" dirty="0" err="1">
                <a:solidFill>
                  <a:srgbClr val="0070C0"/>
                </a:solidFill>
                <a:latin typeface="Consolas" charset="0"/>
              </a:rPr>
              <a:t>lt</a:t>
            </a:r>
            <a:endParaRPr lang="en-US" dirty="0">
              <a:solidFill>
                <a:srgbClr val="0070C0"/>
              </a:solidFill>
              <a:latin typeface="Consolas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charset="0"/>
              </a:rPr>
              <a:t>         { pop 1 }</a:t>
            </a:r>
          </a:p>
          <a:p>
            <a:r>
              <a:rPr lang="en-US" dirty="0">
                <a:solidFill>
                  <a:srgbClr val="0070C0"/>
                </a:solidFill>
                <a:latin typeface="Consolas" charset="0"/>
              </a:rPr>
              <a:t>         { dup 1 sub fib </a:t>
            </a:r>
            <a:r>
              <a:rPr lang="en-US" dirty="0" err="1">
                <a:solidFill>
                  <a:srgbClr val="0070C0"/>
                </a:solidFill>
                <a:latin typeface="Consolas" charset="0"/>
              </a:rPr>
              <a:t>exch</a:t>
            </a:r>
            <a:r>
              <a:rPr lang="en-US" dirty="0">
                <a:solidFill>
                  <a:srgbClr val="0070C0"/>
                </a:solidFill>
                <a:latin typeface="Consolas" charset="0"/>
              </a:rPr>
              <a:t> 2 sub fib add }</a:t>
            </a:r>
          </a:p>
          <a:p>
            <a:r>
              <a:rPr lang="en-US" dirty="0">
                <a:solidFill>
                  <a:srgbClr val="0070C0"/>
                </a:solidFill>
                <a:latin typeface="Consolas" charset="0"/>
              </a:rPr>
              <a:t>       </a:t>
            </a:r>
            <a:r>
              <a:rPr lang="en-US" dirty="0" err="1">
                <a:solidFill>
                  <a:srgbClr val="0070C0"/>
                </a:solidFill>
                <a:latin typeface="Consolas" charset="0"/>
              </a:rPr>
              <a:t>ifelse</a:t>
            </a:r>
            <a:endParaRPr lang="en-US" dirty="0">
              <a:solidFill>
                <a:srgbClr val="0070C0"/>
              </a:solidFill>
              <a:latin typeface="Consolas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charset="0"/>
              </a:rPr>
              <a:t>    } def</a:t>
            </a:r>
          </a:p>
        </p:txBody>
      </p:sp>
    </p:spTree>
    <p:extLst>
      <p:ext uri="{BB962C8B-B14F-4D97-AF65-F5344CB8AC3E}">
        <p14:creationId xmlns:p14="http://schemas.microsoft.com/office/powerpoint/2010/main" val="4914856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5C58A-C4BE-AF46-B568-7ED7F716A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Postfix notation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7AE86F6-8148-9045-9471-0F2F786B9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457083-5BC9-5143-8409-E2E81EE16F78}"/>
              </a:ext>
            </a:extLst>
          </p:cNvPr>
          <p:cNvSpPr txBox="1"/>
          <p:nvPr/>
        </p:nvSpPr>
        <p:spPr>
          <a:xfrm>
            <a:off x="1524000" y="1964204"/>
            <a:ext cx="3429000" cy="1938992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Tw Cen MT" panose="020B0602020104020603" pitchFamily="34" charset="77"/>
              </a:rPr>
              <a:t>In about 1974, Gries paid $300 for an HP calculator, which had some memory and </a:t>
            </a:r>
            <a:r>
              <a:rPr lang="en-US" dirty="0">
                <a:solidFill>
                  <a:srgbClr val="FF0000"/>
                </a:solidFill>
                <a:latin typeface="Tw Cen MT" panose="020B0602020104020603" pitchFamily="34" charset="77"/>
              </a:rPr>
              <a:t>used postfix notation.</a:t>
            </a:r>
            <a:endParaRPr lang="en-US" dirty="0">
              <a:latin typeface="Tw Cen MT" panose="020B0602020104020603" pitchFamily="34" charset="77"/>
            </a:endParaRPr>
          </a:p>
          <a:p>
            <a:r>
              <a:rPr lang="en-US" dirty="0">
                <a:latin typeface="Tw Cen MT" panose="020B0602020104020603" pitchFamily="34" charset="77"/>
              </a:rPr>
              <a:t>Still works.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9E03B46-B202-4E4A-8578-55EDB34F5B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1676400"/>
            <a:ext cx="1317171" cy="241841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A729F18-4639-D94B-A720-2444F28CDC08}"/>
              </a:ext>
            </a:extLst>
          </p:cNvPr>
          <p:cNvSpPr txBox="1"/>
          <p:nvPr/>
        </p:nvSpPr>
        <p:spPr>
          <a:xfrm>
            <a:off x="1524000" y="4380270"/>
            <a:ext cx="3429000" cy="1938992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Tw Cen MT" panose="020B0602020104020603" pitchFamily="34" charset="77"/>
              </a:rPr>
              <a:t>In about 1993, Clarkson paid $150 for an HP calculator with more memory, buttons, and screen.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65C3723-AA40-4F42-8C8D-B135A9915D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4190999"/>
            <a:ext cx="1066800" cy="238461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AA9B319-3E2A-A14D-A7FB-0A0D6108C51D}"/>
              </a:ext>
            </a:extLst>
          </p:cNvPr>
          <p:cNvSpPr txBox="1"/>
          <p:nvPr/>
        </p:nvSpPr>
        <p:spPr>
          <a:xfrm>
            <a:off x="498349" y="6443449"/>
            <a:ext cx="4190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Tw Cen MT" panose="020B0602020104020603" pitchFamily="34" charset="77"/>
              </a:rPr>
              <a:t>Mac Calculator also does RPN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3C64A5-4F08-8F45-BF5B-9F2476F9E0CB}"/>
              </a:ext>
            </a:extLst>
          </p:cNvPr>
          <p:cNvSpPr txBox="1"/>
          <p:nvPr/>
        </p:nvSpPr>
        <p:spPr>
          <a:xfrm>
            <a:off x="8077200" y="6329976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Tw Cen MT" panose="020B0602020104020603" pitchFamily="34" charset="77"/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396855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trees: in code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1" name="Content Placeholder 3"/>
          <p:cNvSpPr txBox="1">
            <a:spLocks/>
          </p:cNvSpPr>
          <p:nvPr/>
        </p:nvSpPr>
        <p:spPr>
          <a:xfrm>
            <a:off x="152400" y="4706146"/>
            <a:ext cx="9144000" cy="2331660"/>
          </a:xfrm>
          <a:prstGeom prst="rect">
            <a:avLst/>
          </a:prstGeom>
          <a:ln>
            <a:noFill/>
          </a:ln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000" b="1" dirty="0">
                <a:solidFill>
                  <a:srgbClr val="C00000"/>
                </a:solidFill>
                <a:latin typeface="Courier" pitchFamily="2" charset="0"/>
                <a:cs typeface="Consolas" panose="020B0609020204030204" pitchFamily="49" charset="0"/>
              </a:rPr>
              <a:t>public class Add implements Expr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000" b="1" dirty="0">
                <a:solidFill>
                  <a:srgbClr val="C00000"/>
                </a:solidFill>
                <a:latin typeface="Courier" pitchFamily="2" charset="0"/>
                <a:cs typeface="Consolas" panose="020B0609020204030204" pitchFamily="49" charset="0"/>
              </a:rPr>
              <a:t>  private Expr left, right;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000" b="1" dirty="0">
                <a:solidFill>
                  <a:srgbClr val="C00000"/>
                </a:solidFill>
                <a:latin typeface="Courier" pitchFamily="2" charset="0"/>
                <a:cs typeface="Consolas" panose="020B0609020204030204" pitchFamily="49" charset="0"/>
              </a:rPr>
              <a:t>  public </a:t>
            </a:r>
            <a:r>
              <a:rPr lang="en-US" sz="2000" b="1" dirty="0" err="1">
                <a:solidFill>
                  <a:srgbClr val="C00000"/>
                </a:solidFill>
                <a:latin typeface="Courier" pitchFamily="2" charset="0"/>
                <a:cs typeface="Consolas" panose="020B0609020204030204" pitchFamily="49" charset="0"/>
              </a:rPr>
              <a:t>int</a:t>
            </a:r>
            <a:r>
              <a:rPr lang="en-US" sz="2000" b="1" dirty="0">
                <a:solidFill>
                  <a:srgbClr val="C00000"/>
                </a:solidFill>
                <a:latin typeface="Courier" pitchFamily="2" charset="0"/>
                <a:cs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Courier" pitchFamily="2" charset="0"/>
                <a:cs typeface="Consolas" panose="020B0609020204030204" pitchFamily="49" charset="0"/>
              </a:rPr>
              <a:t>eval</a:t>
            </a:r>
            <a:r>
              <a:rPr lang="en-US" sz="2000" b="1" dirty="0">
                <a:solidFill>
                  <a:srgbClr val="C00000"/>
                </a:solidFill>
                <a:latin typeface="Courier" pitchFamily="2" charset="0"/>
                <a:cs typeface="Consolas" panose="020B0609020204030204" pitchFamily="49" charset="0"/>
              </a:rPr>
              <a:t>() { return </a:t>
            </a:r>
            <a:r>
              <a:rPr lang="en-US" sz="2000" b="1" dirty="0" err="1">
                <a:solidFill>
                  <a:srgbClr val="C00000"/>
                </a:solidFill>
                <a:latin typeface="Courier" pitchFamily="2" charset="0"/>
                <a:cs typeface="Consolas" panose="020B0609020204030204" pitchFamily="49" charset="0"/>
              </a:rPr>
              <a:t>left.eval</a:t>
            </a:r>
            <a:r>
              <a:rPr lang="en-US" sz="2000" b="1" dirty="0">
                <a:solidFill>
                  <a:srgbClr val="C00000"/>
                </a:solidFill>
                <a:latin typeface="Courier" pitchFamily="2" charset="0"/>
                <a:cs typeface="Consolas" panose="020B0609020204030204" pitchFamily="49" charset="0"/>
              </a:rPr>
              <a:t>() + </a:t>
            </a:r>
            <a:r>
              <a:rPr lang="en-US" sz="2000" b="1" dirty="0" err="1">
                <a:solidFill>
                  <a:srgbClr val="C00000"/>
                </a:solidFill>
                <a:latin typeface="Courier" pitchFamily="2" charset="0"/>
                <a:cs typeface="Consolas" panose="020B0609020204030204" pitchFamily="49" charset="0"/>
              </a:rPr>
              <a:t>right.eval</a:t>
            </a:r>
            <a:r>
              <a:rPr lang="en-US" sz="2000" b="1" dirty="0">
                <a:solidFill>
                  <a:srgbClr val="C00000"/>
                </a:solidFill>
                <a:latin typeface="Courier" pitchFamily="2" charset="0"/>
                <a:cs typeface="Consolas" panose="020B0609020204030204" pitchFamily="49" charset="0"/>
              </a:rPr>
              <a:t>();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C00000"/>
                </a:solidFill>
                <a:latin typeface="Courier" pitchFamily="2" charset="0"/>
                <a:cs typeface="Consolas" panose="020B0609020204030204" pitchFamily="49" charset="0"/>
              </a:rPr>
              <a:t>  public String </a:t>
            </a:r>
            <a:r>
              <a:rPr lang="en-US" sz="2000" b="1" dirty="0" err="1">
                <a:solidFill>
                  <a:srgbClr val="C00000"/>
                </a:solidFill>
                <a:latin typeface="Courier" pitchFamily="2" charset="0"/>
                <a:cs typeface="Consolas" panose="020B0609020204030204" pitchFamily="49" charset="0"/>
              </a:rPr>
              <a:t>inorder</a:t>
            </a:r>
            <a:r>
              <a:rPr lang="en-US" sz="2000" b="1" dirty="0">
                <a:solidFill>
                  <a:srgbClr val="C00000"/>
                </a:solidFill>
                <a:latin typeface="Courier" pitchFamily="2" charset="0"/>
                <a:cs typeface="Consolas" panose="020B0609020204030204" pitchFamily="49" charset="0"/>
              </a:rPr>
              <a:t>() {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C00000"/>
                </a:solidFill>
                <a:latin typeface="Courier" pitchFamily="2" charset="0"/>
                <a:cs typeface="Consolas" panose="020B0609020204030204" pitchFamily="49" charset="0"/>
              </a:rPr>
              <a:t>    return "(" + </a:t>
            </a:r>
            <a:r>
              <a:rPr lang="en-US" sz="2000" b="1" dirty="0" err="1">
                <a:solidFill>
                  <a:srgbClr val="C00000"/>
                </a:solidFill>
                <a:latin typeface="Courier" pitchFamily="2" charset="0"/>
                <a:cs typeface="Consolas" panose="020B0609020204030204" pitchFamily="49" charset="0"/>
              </a:rPr>
              <a:t>left.infix</a:t>
            </a:r>
            <a:r>
              <a:rPr lang="en-US" sz="2000" b="1" dirty="0">
                <a:solidFill>
                  <a:srgbClr val="C00000"/>
                </a:solidFill>
                <a:latin typeface="Courier" pitchFamily="2" charset="0"/>
                <a:cs typeface="Consolas" panose="020B0609020204030204" pitchFamily="49" charset="0"/>
              </a:rPr>
              <a:t>() + "+" + </a:t>
            </a:r>
            <a:r>
              <a:rPr lang="en-US" sz="2000" b="1" dirty="0" err="1">
                <a:solidFill>
                  <a:srgbClr val="C00000"/>
                </a:solidFill>
                <a:latin typeface="Courier" pitchFamily="2" charset="0"/>
                <a:cs typeface="Consolas" panose="020B0609020204030204" pitchFamily="49" charset="0"/>
              </a:rPr>
              <a:t>right.infix</a:t>
            </a:r>
            <a:r>
              <a:rPr lang="en-US" sz="2000" b="1" dirty="0">
                <a:solidFill>
                  <a:srgbClr val="C00000"/>
                </a:solidFill>
                <a:latin typeface="Courier" pitchFamily="2" charset="0"/>
                <a:cs typeface="Consolas" panose="020B0609020204030204" pitchFamily="49" charset="0"/>
              </a:rPr>
              <a:t>() + ")";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C00000"/>
                </a:solidFill>
                <a:latin typeface="Courier" pitchFamily="2" charset="0"/>
                <a:cs typeface="Consolas" panose="020B0609020204030204" pitchFamily="49" charset="0"/>
              </a:rPr>
              <a:t>  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000" b="1" dirty="0">
                <a:solidFill>
                  <a:srgbClr val="C00000"/>
                </a:solidFill>
                <a:latin typeface="Courier" pitchFamily="2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2400" y="1630740"/>
            <a:ext cx="8001000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" pitchFamily="2" charset="0"/>
                <a:cs typeface="Consolas" panose="020B0609020204030204" pitchFamily="49" charset="0"/>
              </a:rPr>
              <a:t>public interface Expr {</a:t>
            </a:r>
          </a:p>
          <a:p>
            <a:r>
              <a:rPr lang="en-US" sz="2000" b="1" dirty="0">
                <a:latin typeface="Courier" pitchFamily="2" charset="0"/>
                <a:cs typeface="Consolas" panose="020B0609020204030204" pitchFamily="49" charset="0"/>
              </a:rPr>
              <a:t>  </a:t>
            </a:r>
            <a:r>
              <a:rPr lang="en-US" sz="2000" b="1" dirty="0" err="1">
                <a:latin typeface="Courier" pitchFamily="2" charset="0"/>
                <a:cs typeface="Consolas" panose="020B0609020204030204" pitchFamily="49" charset="0"/>
              </a:rPr>
              <a:t>int</a:t>
            </a:r>
            <a:r>
              <a:rPr lang="en-US" sz="2000" b="1" dirty="0">
                <a:latin typeface="Courier" pitchFamily="2" charset="0"/>
                <a:cs typeface="Consolas" panose="020B0609020204030204" pitchFamily="49" charset="0"/>
              </a:rPr>
              <a:t> </a:t>
            </a:r>
            <a:r>
              <a:rPr lang="en-US" sz="2000" b="1" dirty="0" err="1">
                <a:latin typeface="Courier" pitchFamily="2" charset="0"/>
                <a:cs typeface="Consolas" panose="020B0609020204030204" pitchFamily="49" charset="0"/>
              </a:rPr>
              <a:t>eval</a:t>
            </a:r>
            <a:r>
              <a:rPr lang="en-US" sz="2000" b="1" dirty="0">
                <a:latin typeface="Courier" pitchFamily="2" charset="0"/>
                <a:cs typeface="Consolas" panose="020B0609020204030204" pitchFamily="49" charset="0"/>
              </a:rPr>
              <a:t>();</a:t>
            </a:r>
          </a:p>
          <a:p>
            <a:r>
              <a:rPr lang="en-US" sz="2000" b="1" dirty="0">
                <a:latin typeface="Courier" pitchFamily="2" charset="0"/>
                <a:cs typeface="Consolas" panose="020B0609020204030204" pitchFamily="49" charset="0"/>
              </a:rPr>
              <a:t>  String </a:t>
            </a:r>
            <a:r>
              <a:rPr lang="en-US" sz="2000" b="1" dirty="0" err="1">
                <a:latin typeface="Courier" pitchFamily="2" charset="0"/>
                <a:cs typeface="Consolas" panose="020B0609020204030204" pitchFamily="49" charset="0"/>
              </a:rPr>
              <a:t>inorder</a:t>
            </a:r>
            <a:r>
              <a:rPr lang="en-US" sz="2000" b="1" dirty="0">
                <a:latin typeface="Courier" pitchFamily="2" charset="0"/>
                <a:cs typeface="Consolas" panose="020B0609020204030204" pitchFamily="49" charset="0"/>
              </a:rPr>
              <a:t>(); </a:t>
            </a:r>
          </a:p>
          <a:p>
            <a:r>
              <a:rPr lang="en-US" sz="2000" b="1" dirty="0">
                <a:latin typeface="Courier" pitchFamily="2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BD9C83F1-5284-DB46-B3A3-7E8969F22FB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2954179"/>
            <a:ext cx="8839200" cy="1752600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002060"/>
                </a:solidFill>
                <a:latin typeface="Courier" pitchFamily="2" charset="0"/>
                <a:cs typeface="Consolas" panose="020B0609020204030204" pitchFamily="49" charset="0"/>
              </a:rPr>
              <a:t>public class </a:t>
            </a:r>
            <a:r>
              <a:rPr lang="en-US" sz="2000" b="1" dirty="0" err="1">
                <a:solidFill>
                  <a:srgbClr val="002060"/>
                </a:solidFill>
                <a:latin typeface="Courier" pitchFamily="2" charset="0"/>
                <a:cs typeface="Consolas" panose="020B0609020204030204" pitchFamily="49" charset="0"/>
              </a:rPr>
              <a:t>Int</a:t>
            </a:r>
            <a:r>
              <a:rPr lang="en-US" sz="2000" b="1" dirty="0">
                <a:solidFill>
                  <a:srgbClr val="002060"/>
                </a:solidFill>
                <a:latin typeface="Courier" pitchFamily="2" charset="0"/>
                <a:cs typeface="Consolas" panose="020B0609020204030204" pitchFamily="49" charset="0"/>
              </a:rPr>
              <a:t> implements Expr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002060"/>
                </a:solidFill>
                <a:latin typeface="Courier" pitchFamily="2" charset="0"/>
                <a:cs typeface="Consolas" panose="020B0609020204030204" pitchFamily="49" charset="0"/>
              </a:rPr>
              <a:t>  private </a:t>
            </a:r>
            <a:r>
              <a:rPr lang="en-US" sz="2000" b="1" dirty="0" err="1">
                <a:solidFill>
                  <a:srgbClr val="002060"/>
                </a:solidFill>
                <a:latin typeface="Courier" pitchFamily="2" charset="0"/>
                <a:cs typeface="Consolas" panose="020B0609020204030204" pitchFamily="49" charset="0"/>
              </a:rPr>
              <a:t>int</a:t>
            </a:r>
            <a:r>
              <a:rPr lang="en-US" sz="2000" b="1" dirty="0">
                <a:solidFill>
                  <a:srgbClr val="002060"/>
                </a:solidFill>
                <a:latin typeface="Courier" pitchFamily="2" charset="0"/>
                <a:cs typeface="Consolas" panose="020B0609020204030204" pitchFamily="49" charset="0"/>
              </a:rPr>
              <a:t> v;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002060"/>
                </a:solidFill>
                <a:latin typeface="Courier" pitchFamily="2" charset="0"/>
                <a:cs typeface="Consolas" panose="020B0609020204030204" pitchFamily="49" charset="0"/>
              </a:rPr>
              <a:t>  public </a:t>
            </a:r>
            <a:r>
              <a:rPr lang="en-US" sz="2000" b="1" dirty="0" err="1">
                <a:solidFill>
                  <a:srgbClr val="002060"/>
                </a:solidFill>
                <a:latin typeface="Courier" pitchFamily="2" charset="0"/>
                <a:cs typeface="Consolas" panose="020B0609020204030204" pitchFamily="49" charset="0"/>
              </a:rPr>
              <a:t>int</a:t>
            </a:r>
            <a:r>
              <a:rPr lang="en-US" sz="2000" b="1" dirty="0">
                <a:solidFill>
                  <a:srgbClr val="002060"/>
                </a:solidFill>
                <a:latin typeface="Courier" pitchFamily="2" charset="0"/>
                <a:cs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Courier" pitchFamily="2" charset="0"/>
                <a:cs typeface="Consolas" panose="020B0609020204030204" pitchFamily="49" charset="0"/>
              </a:rPr>
              <a:t>eval</a:t>
            </a:r>
            <a:r>
              <a:rPr lang="en-US" sz="2000" b="1" dirty="0">
                <a:solidFill>
                  <a:srgbClr val="002060"/>
                </a:solidFill>
                <a:latin typeface="Courier" pitchFamily="2" charset="0"/>
                <a:cs typeface="Consolas" panose="020B0609020204030204" pitchFamily="49" charset="0"/>
              </a:rPr>
              <a:t>() { return v;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002060"/>
                </a:solidFill>
                <a:latin typeface="Courier" pitchFamily="2" charset="0"/>
                <a:cs typeface="Consolas" panose="020B0609020204030204" pitchFamily="49" charset="0"/>
              </a:rPr>
              <a:t>  public String </a:t>
            </a:r>
            <a:r>
              <a:rPr lang="en-US" sz="2000" b="1" dirty="0" err="1">
                <a:solidFill>
                  <a:srgbClr val="002060"/>
                </a:solidFill>
                <a:latin typeface="Courier" pitchFamily="2" charset="0"/>
                <a:cs typeface="Consolas" panose="020B0609020204030204" pitchFamily="49" charset="0"/>
              </a:rPr>
              <a:t>inorder</a:t>
            </a:r>
            <a:r>
              <a:rPr lang="en-US" sz="2000" b="1" dirty="0">
                <a:solidFill>
                  <a:srgbClr val="002060"/>
                </a:solidFill>
                <a:latin typeface="Courier" pitchFamily="2" charset="0"/>
                <a:cs typeface="Consolas" panose="020B0609020204030204" pitchFamily="49" charset="0"/>
              </a:rPr>
              <a:t>() { return " " + v + " ";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002060"/>
                </a:solidFill>
                <a:latin typeface="Courier" pitchFamily="2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58DD72-3FCA-FC43-BB1F-FBBCAD182761}"/>
              </a:ext>
            </a:extLst>
          </p:cNvPr>
          <p:cNvSpPr txBox="1"/>
          <p:nvPr/>
        </p:nvSpPr>
        <p:spPr>
          <a:xfrm>
            <a:off x="5797443" y="6424936"/>
            <a:ext cx="3346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Tw Cen MT" panose="020B0602020104020603" pitchFamily="34" charset="77"/>
              </a:rPr>
              <a:t>(see website for full code)</a:t>
            </a:r>
          </a:p>
        </p:txBody>
      </p:sp>
    </p:spTree>
    <p:extLst>
      <p:ext uri="{BB962C8B-B14F-4D97-AF65-F5344CB8AC3E}">
        <p14:creationId xmlns:p14="http://schemas.microsoft.com/office/powerpoint/2010/main" val="29446500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Java syntax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Java compiler:</a:t>
            </a:r>
          </a:p>
          <a:p>
            <a:pPr lvl="1"/>
            <a:r>
              <a:rPr lang="en-US" dirty="0"/>
              <a:t>translates your text file (list of characters) into a syntax tree</a:t>
            </a:r>
          </a:p>
          <a:p>
            <a:pPr lvl="1"/>
            <a:r>
              <a:rPr lang="en-US" dirty="0"/>
              <a:t>decides whether program is legal</a:t>
            </a:r>
          </a:p>
          <a:p>
            <a:r>
              <a:rPr lang="en-US" i="1" dirty="0"/>
              <a:t>Grammar</a:t>
            </a:r>
            <a:r>
              <a:rPr lang="en-US" dirty="0"/>
              <a:t> for legal programs: </a:t>
            </a:r>
            <a:r>
              <a:rPr lang="en-US" sz="2400" dirty="0">
                <a:hlinkClick r:id="rId2"/>
              </a:rPr>
              <a:t>https://docs.oracle.com/javase/specs/jls/se8/html/jls-19.html</a:t>
            </a:r>
            <a:endParaRPr lang="en-US" sz="2400" dirty="0"/>
          </a:p>
          <a:p>
            <a:pPr lvl="1"/>
            <a:r>
              <a:rPr lang="en-US" dirty="0"/>
              <a:t>You could use it to generate every possible Java program.  (That would take forever.)</a:t>
            </a:r>
          </a:p>
        </p:txBody>
      </p:sp>
    </p:spTree>
    <p:extLst>
      <p:ext uri="{BB962C8B-B14F-4D97-AF65-F5344CB8AC3E}">
        <p14:creationId xmlns:p14="http://schemas.microsoft.com/office/powerpoint/2010/main" val="39298016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D292B03-2967-214F-80C5-49A553614C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32A3F15-E4DC-3F4F-B15B-A8A500F08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Trees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82C766-C948-A049-9EAF-CC91271D0E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7177090D-FD0B-4089-9E6D-697387D6EACF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3202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03328-F641-EB43-B9F5-441ED29C4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 tree from traversal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B6B646-4BD5-E34E-8712-88E7A22FB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11F0B-444D-E74D-BE2A-51DC3B58F24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Suppose </a:t>
            </a:r>
            <a:r>
              <a:rPr lang="en-US" dirty="0" err="1"/>
              <a:t>inorder</a:t>
            </a:r>
            <a:r>
              <a:rPr lang="en-US" dirty="0"/>
              <a:t> is B C A E D.</a:t>
            </a:r>
          </a:p>
          <a:p>
            <a:pPr marL="0" indent="0">
              <a:buNone/>
            </a:pPr>
            <a:r>
              <a:rPr lang="en-US" dirty="0"/>
              <a:t>Can we recover the tree uniquely?</a:t>
            </a:r>
          </a:p>
          <a:p>
            <a:pPr marL="0" indent="0">
              <a:buNone/>
            </a:pPr>
            <a:r>
              <a:rPr lang="en-US" b="1" dirty="0"/>
              <a:t>Discuss.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9395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03328-F641-EB43-B9F5-441ED29C4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 tree from traversal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B6B646-4BD5-E34E-8712-88E7A22FB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11F0B-444D-E74D-BE2A-51DC3B58F24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Suppose </a:t>
            </a:r>
            <a:r>
              <a:rPr lang="en-US" dirty="0" err="1"/>
              <a:t>inorder</a:t>
            </a:r>
            <a:r>
              <a:rPr lang="en-US" dirty="0"/>
              <a:t> is B C A E D.</a:t>
            </a:r>
          </a:p>
          <a:p>
            <a:pPr marL="0" indent="0">
              <a:buNone/>
            </a:pPr>
            <a:r>
              <a:rPr lang="en-US" dirty="0"/>
              <a:t>Can we recover the tree uniquely? No!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2FB3FE9-ABFC-524F-AC8F-C96E4C97E86B}"/>
              </a:ext>
            </a:extLst>
          </p:cNvPr>
          <p:cNvGrpSpPr/>
          <p:nvPr/>
        </p:nvGrpSpPr>
        <p:grpSpPr>
          <a:xfrm>
            <a:off x="911407" y="3467101"/>
            <a:ext cx="3318053" cy="1452265"/>
            <a:chOff x="3070759" y="2586335"/>
            <a:chExt cx="3318053" cy="145226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EE0C7F4-DFE3-9C47-A357-E7667674A7EE}"/>
                </a:ext>
              </a:extLst>
            </p:cNvPr>
            <p:cNvSpPr txBox="1"/>
            <p:nvPr/>
          </p:nvSpPr>
          <p:spPr>
            <a:xfrm>
              <a:off x="4191000" y="25863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C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9EED622-771E-DF4F-A3B5-737A81902668}"/>
                </a:ext>
              </a:extLst>
            </p:cNvPr>
            <p:cNvSpPr txBox="1"/>
            <p:nvPr/>
          </p:nvSpPr>
          <p:spPr>
            <a:xfrm>
              <a:off x="3070759" y="30435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B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1F3595F-84F6-8E45-8AC5-49F3A9F65188}"/>
                </a:ext>
              </a:extLst>
            </p:cNvPr>
            <p:cNvSpPr txBox="1"/>
            <p:nvPr/>
          </p:nvSpPr>
          <p:spPr>
            <a:xfrm>
              <a:off x="5257800" y="31197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E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4DB1ABB-62A4-8E40-B5F9-AD6CCE91EF50}"/>
                </a:ext>
              </a:extLst>
            </p:cNvPr>
            <p:cNvSpPr txBox="1"/>
            <p:nvPr/>
          </p:nvSpPr>
          <p:spPr>
            <a:xfrm>
              <a:off x="47244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A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C20BA27-BEAD-4A42-B7D8-86A1B654B786}"/>
                </a:ext>
              </a:extLst>
            </p:cNvPr>
            <p:cNvSpPr txBox="1"/>
            <p:nvPr/>
          </p:nvSpPr>
          <p:spPr>
            <a:xfrm>
              <a:off x="6019800" y="35769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D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F8622BE-27D0-8A44-876E-F48AB31B5DF7}"/>
                </a:ext>
              </a:extLst>
            </p:cNvPr>
            <p:cNvCxnSpPr/>
            <p:nvPr/>
          </p:nvCxnSpPr>
          <p:spPr>
            <a:xfrm flipH="1">
              <a:off x="3429000" y="2967335"/>
              <a:ext cx="7620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4D33AEF-A87D-E949-B104-9AC454CA6139}"/>
                </a:ext>
              </a:extLst>
            </p:cNvPr>
            <p:cNvCxnSpPr/>
            <p:nvPr/>
          </p:nvCxnSpPr>
          <p:spPr>
            <a:xfrm>
              <a:off x="4572000" y="2967335"/>
              <a:ext cx="609600" cy="3048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0756ED-1F9A-E64E-B43C-7CAB724396A7}"/>
                </a:ext>
              </a:extLst>
            </p:cNvPr>
            <p:cNvCxnSpPr>
              <a:endCxn id="10" idx="1"/>
            </p:cNvCxnSpPr>
            <p:nvPr/>
          </p:nvCxnSpPr>
          <p:spPr>
            <a:xfrm>
              <a:off x="5562600" y="3500735"/>
              <a:ext cx="457200" cy="307033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8B5BA22F-F773-1747-89C9-6C7F055E39E9}"/>
                </a:ext>
              </a:extLst>
            </p:cNvPr>
            <p:cNvCxnSpPr/>
            <p:nvPr/>
          </p:nvCxnSpPr>
          <p:spPr>
            <a:xfrm flipH="1">
              <a:off x="5029200" y="3500735"/>
              <a:ext cx="228600" cy="1524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B92D6F3-18D6-BB43-BADE-038D0119C0B7}"/>
              </a:ext>
            </a:extLst>
          </p:cNvPr>
          <p:cNvGrpSpPr/>
          <p:nvPr/>
        </p:nvGrpSpPr>
        <p:grpSpPr>
          <a:xfrm>
            <a:off x="5105400" y="3505200"/>
            <a:ext cx="3318053" cy="1452265"/>
            <a:chOff x="3070759" y="2586335"/>
            <a:chExt cx="3318053" cy="1452265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D5B2DFD-40C3-4A47-A647-7A3C22F752B3}"/>
                </a:ext>
              </a:extLst>
            </p:cNvPr>
            <p:cNvSpPr txBox="1"/>
            <p:nvPr/>
          </p:nvSpPr>
          <p:spPr>
            <a:xfrm>
              <a:off x="4191000" y="25863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A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944DFEE-2947-6B45-A4FB-6525310F4603}"/>
                </a:ext>
              </a:extLst>
            </p:cNvPr>
            <p:cNvSpPr txBox="1"/>
            <p:nvPr/>
          </p:nvSpPr>
          <p:spPr>
            <a:xfrm>
              <a:off x="3070759" y="30435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B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088E059-52A8-C647-A935-B3474A78021E}"/>
                </a:ext>
              </a:extLst>
            </p:cNvPr>
            <p:cNvSpPr txBox="1"/>
            <p:nvPr/>
          </p:nvSpPr>
          <p:spPr>
            <a:xfrm>
              <a:off x="3657600" y="357247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C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8794A68-61B1-2A4B-970D-DA16557F9221}"/>
                </a:ext>
              </a:extLst>
            </p:cNvPr>
            <p:cNvSpPr txBox="1"/>
            <p:nvPr/>
          </p:nvSpPr>
          <p:spPr>
            <a:xfrm>
              <a:off x="5257800" y="31197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E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477A748-827E-854D-B02B-852A1346EF13}"/>
                </a:ext>
              </a:extLst>
            </p:cNvPr>
            <p:cNvSpPr txBox="1"/>
            <p:nvPr/>
          </p:nvSpPr>
          <p:spPr>
            <a:xfrm>
              <a:off x="6019800" y="35769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D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123BF2B-4023-7A49-A541-32A35B8277D8}"/>
                </a:ext>
              </a:extLst>
            </p:cNvPr>
            <p:cNvCxnSpPr/>
            <p:nvPr/>
          </p:nvCxnSpPr>
          <p:spPr>
            <a:xfrm flipH="1">
              <a:off x="3429000" y="2967335"/>
              <a:ext cx="7620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3CD809E-A309-914E-98F5-AC41946C769E}"/>
                </a:ext>
              </a:extLst>
            </p:cNvPr>
            <p:cNvCxnSpPr/>
            <p:nvPr/>
          </p:nvCxnSpPr>
          <p:spPr>
            <a:xfrm>
              <a:off x="4572000" y="2967335"/>
              <a:ext cx="609600" cy="3048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7377D3FB-D627-6F48-BCAC-E9A377DE2045}"/>
                </a:ext>
              </a:extLst>
            </p:cNvPr>
            <p:cNvCxnSpPr>
              <a:endCxn id="23" idx="1"/>
            </p:cNvCxnSpPr>
            <p:nvPr/>
          </p:nvCxnSpPr>
          <p:spPr>
            <a:xfrm>
              <a:off x="5562600" y="3500735"/>
              <a:ext cx="457200" cy="307033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0EE0E9D-5930-CC44-A4F3-D0C37CCDA7EC}"/>
                </a:ext>
              </a:extLst>
            </p:cNvPr>
            <p:cNvCxnSpPr/>
            <p:nvPr/>
          </p:nvCxnSpPr>
          <p:spPr>
            <a:xfrm>
              <a:off x="3352800" y="3424535"/>
              <a:ext cx="3048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012153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03328-F641-EB43-B9F5-441ED29C4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 tree from traversal</a:t>
            </a:r>
            <a:r>
              <a:rPr lang="en-US" u="sng" dirty="0"/>
              <a:t>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B6B646-4BD5-E34E-8712-88E7A22FB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11F0B-444D-E74D-BE2A-51DC3B58F24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Suppose </a:t>
            </a:r>
            <a:r>
              <a:rPr lang="en-US" dirty="0" err="1"/>
              <a:t>inorder</a:t>
            </a:r>
            <a:r>
              <a:rPr lang="en-US" dirty="0"/>
              <a:t> is 	B C A E D</a:t>
            </a:r>
          </a:p>
          <a:p>
            <a:pPr marL="0" indent="0">
              <a:buNone/>
            </a:pPr>
            <a:r>
              <a:rPr lang="en-US" dirty="0"/>
              <a:t>             preorder is 	A B C D E</a:t>
            </a:r>
          </a:p>
          <a:p>
            <a:pPr marL="0" indent="0">
              <a:buNone/>
            </a:pPr>
            <a:r>
              <a:rPr lang="en-US" dirty="0"/>
              <a:t>Can we determine the tree uniquely?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2547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03328-F641-EB43-B9F5-441ED29C4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Recover tree from traversal</a:t>
            </a:r>
            <a:r>
              <a:rPr lang="en-US" u="sng" dirty="0"/>
              <a:t>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B6B646-4BD5-E34E-8712-88E7A22FB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11F0B-444D-E74D-BE2A-51DC3B58F24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29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Suppose </a:t>
            </a:r>
            <a:r>
              <a:rPr lang="en-US" dirty="0" err="1"/>
              <a:t>inorder</a:t>
            </a:r>
            <a:r>
              <a:rPr lang="en-US" dirty="0"/>
              <a:t> is   	B C A E D</a:t>
            </a:r>
          </a:p>
          <a:p>
            <a:pPr marL="0" indent="0">
              <a:buNone/>
            </a:pPr>
            <a:r>
              <a:rPr lang="en-US" dirty="0"/>
              <a:t>             preorder is 	A B C D E</a:t>
            </a:r>
          </a:p>
          <a:p>
            <a:pPr marL="0" indent="0">
              <a:buNone/>
            </a:pPr>
            <a:r>
              <a:rPr lang="en-US" dirty="0"/>
              <a:t>Can we determine the tree uniquely?  Yes!</a:t>
            </a:r>
          </a:p>
          <a:p>
            <a:endParaRPr lang="en-US" dirty="0"/>
          </a:p>
          <a:p>
            <a:r>
              <a:rPr lang="en-US" dirty="0"/>
              <a:t>What is root?  Preorder tells us:  A</a:t>
            </a:r>
          </a:p>
          <a:p>
            <a:r>
              <a:rPr lang="en-US" dirty="0"/>
              <a:t>What comes before/after root A?  </a:t>
            </a:r>
            <a:r>
              <a:rPr lang="en-US" dirty="0" err="1"/>
              <a:t>Inorder</a:t>
            </a:r>
            <a:r>
              <a:rPr lang="en-US" dirty="0"/>
              <a:t> tells us:</a:t>
            </a:r>
          </a:p>
          <a:p>
            <a:pPr lvl="1"/>
            <a:r>
              <a:rPr lang="en-US" dirty="0"/>
              <a:t>Before: B C</a:t>
            </a:r>
          </a:p>
          <a:p>
            <a:pPr lvl="1"/>
            <a:r>
              <a:rPr lang="en-US" dirty="0"/>
              <a:t>After: E D</a:t>
            </a:r>
          </a:p>
          <a:p>
            <a:r>
              <a:rPr lang="en-US" dirty="0"/>
              <a:t>Now </a:t>
            </a:r>
            <a:r>
              <a:rPr lang="en-US" dirty="0" err="1">
                <a:solidFill>
                  <a:schemeClr val="accent2"/>
                </a:solidFill>
              </a:rPr>
              <a:t>recurse</a:t>
            </a:r>
            <a:r>
              <a:rPr lang="en-US" dirty="0"/>
              <a:t>!  Figure out left/right subtrees using same technique.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978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9189B-1D40-6944-B316-625A3618C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CA890E-1A1E-CD4D-8F1C-353AF1522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EC1247-F7F2-9E4B-B905-D5D1D799844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Prelim conflict quiz was due last night.  Too late now to make changes. We won’t be sending confirmations about time swaps (5:30 vs 7:30); if you requested it, you got it.</a:t>
            </a:r>
          </a:p>
          <a:p>
            <a:r>
              <a:rPr lang="en-US" dirty="0"/>
              <a:t>Room assignments for the prelim (including SDS accommodations) will be announced by Monday.  Please be patient.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9255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03328-F641-EB43-B9F5-441ED29C4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Recover tree from traversal</a:t>
            </a:r>
            <a:r>
              <a:rPr lang="en-US" u="sng" dirty="0"/>
              <a:t>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B6B646-4BD5-E34E-8712-88E7A22FB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11F0B-444D-E74D-BE2A-51DC3B58F24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82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Suppose </a:t>
            </a:r>
            <a:r>
              <a:rPr lang="en-US" dirty="0" err="1"/>
              <a:t>inorder</a:t>
            </a:r>
            <a:r>
              <a:rPr lang="en-US" dirty="0"/>
              <a:t> is   	B C A E D</a:t>
            </a:r>
          </a:p>
          <a:p>
            <a:pPr marL="0" indent="0">
              <a:buNone/>
            </a:pPr>
            <a:r>
              <a:rPr lang="en-US" dirty="0"/>
              <a:t>             preorder is 	A B C D E</a:t>
            </a:r>
          </a:p>
          <a:p>
            <a:pPr marL="0" indent="0">
              <a:buNone/>
            </a:pPr>
            <a:r>
              <a:rPr lang="en-US" dirty="0"/>
              <a:t>Root is A;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left subtree contains B C</a:t>
            </a:r>
            <a:r>
              <a:rPr lang="en-US" dirty="0"/>
              <a:t>;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right contains E D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21FD66-8FF7-9042-BEF4-12880D43237A}"/>
              </a:ext>
            </a:extLst>
          </p:cNvPr>
          <p:cNvSpPr txBox="1"/>
          <p:nvPr/>
        </p:nvSpPr>
        <p:spPr>
          <a:xfrm>
            <a:off x="266700" y="3827318"/>
            <a:ext cx="4218709" cy="24622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w Cen MT" panose="020B0602020104020603" pitchFamily="34" charset="77"/>
              </a:rPr>
              <a:t>Left:</a:t>
            </a:r>
          </a:p>
          <a:p>
            <a:r>
              <a:rPr lang="en-US" sz="2200" dirty="0" err="1">
                <a:latin typeface="Tw Cen MT" panose="020B0602020104020603" pitchFamily="34" charset="77"/>
              </a:rPr>
              <a:t>Inorder</a:t>
            </a:r>
            <a:r>
              <a:rPr lang="en-US" sz="2200" dirty="0">
                <a:latin typeface="Tw Cen MT" panose="020B0602020104020603" pitchFamily="34" charset="77"/>
              </a:rPr>
              <a:t> is 	B C</a:t>
            </a:r>
          </a:p>
          <a:p>
            <a:r>
              <a:rPr lang="en-US" sz="2200" dirty="0">
                <a:latin typeface="Tw Cen MT" panose="020B0602020104020603" pitchFamily="34" charset="77"/>
              </a:rPr>
              <a:t>Preorder is 	B 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Tw Cen MT" panose="020B0602020104020603" pitchFamily="34" charset="77"/>
              </a:rPr>
              <a:t>What is root?  Preorder: 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Tw Cen MT" panose="020B0602020104020603" pitchFamily="34" charset="77"/>
              </a:rPr>
              <a:t>What is before/after B? </a:t>
            </a:r>
            <a:r>
              <a:rPr lang="en-US" sz="2200" dirty="0" err="1">
                <a:latin typeface="Tw Cen MT" panose="020B0602020104020603" pitchFamily="34" charset="77"/>
              </a:rPr>
              <a:t>Inorder</a:t>
            </a:r>
            <a:r>
              <a:rPr lang="en-US" sz="2200" dirty="0">
                <a:latin typeface="Tw Cen MT" panose="020B0602020104020603" pitchFamily="34" charset="77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Tw Cen MT" panose="020B0602020104020603" pitchFamily="34" charset="77"/>
              </a:rPr>
              <a:t>Before: nothing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Tw Cen MT" panose="020B0602020104020603" pitchFamily="34" charset="77"/>
              </a:rPr>
              <a:t>After: 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44D4BB-597A-7B41-AD9C-5DB124929F87}"/>
              </a:ext>
            </a:extLst>
          </p:cNvPr>
          <p:cNvSpPr txBox="1"/>
          <p:nvPr/>
        </p:nvSpPr>
        <p:spPr>
          <a:xfrm>
            <a:off x="4699739" y="3827317"/>
            <a:ext cx="4239491" cy="24622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w Cen MT" panose="020B0602020104020603" pitchFamily="34" charset="77"/>
              </a:rPr>
              <a:t>Right:</a:t>
            </a:r>
          </a:p>
          <a:p>
            <a:r>
              <a:rPr lang="en-US" sz="2200" dirty="0" err="1">
                <a:latin typeface="Tw Cen MT" panose="020B0602020104020603" pitchFamily="34" charset="77"/>
              </a:rPr>
              <a:t>Inorder</a:t>
            </a:r>
            <a:r>
              <a:rPr lang="en-US" sz="2200" dirty="0">
                <a:latin typeface="Tw Cen MT" panose="020B0602020104020603" pitchFamily="34" charset="77"/>
              </a:rPr>
              <a:t> is 	E D</a:t>
            </a:r>
          </a:p>
          <a:p>
            <a:r>
              <a:rPr lang="en-US" sz="2200" dirty="0">
                <a:latin typeface="Tw Cen MT" panose="020B0602020104020603" pitchFamily="34" charset="77"/>
              </a:rPr>
              <a:t>Preorder is 	D 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Tw Cen MT" panose="020B0602020104020603" pitchFamily="34" charset="77"/>
              </a:rPr>
              <a:t>What is root?  Preorder: 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Tw Cen MT" panose="020B0602020104020603" pitchFamily="34" charset="77"/>
              </a:rPr>
              <a:t>What is before/after D? </a:t>
            </a:r>
            <a:r>
              <a:rPr lang="en-US" sz="2200" dirty="0" err="1">
                <a:latin typeface="Tw Cen MT" panose="020B0602020104020603" pitchFamily="34" charset="77"/>
              </a:rPr>
              <a:t>Inorder</a:t>
            </a:r>
            <a:r>
              <a:rPr lang="en-US" sz="2200" dirty="0">
                <a:latin typeface="Tw Cen MT" panose="020B0602020104020603" pitchFamily="34" charset="77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Tw Cen MT" panose="020B0602020104020603" pitchFamily="34" charset="77"/>
              </a:rPr>
              <a:t>Before: 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Tw Cen MT" panose="020B0602020104020603" pitchFamily="34" charset="77"/>
              </a:rPr>
              <a:t>After: nothing</a:t>
            </a:r>
          </a:p>
        </p:txBody>
      </p:sp>
    </p:spTree>
    <p:extLst>
      <p:ext uri="{BB962C8B-B14F-4D97-AF65-F5344CB8AC3E}">
        <p14:creationId xmlns:p14="http://schemas.microsoft.com/office/powerpoint/2010/main" val="3231980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03328-F641-EB43-B9F5-441ED29C4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Recover tree from traversal</a:t>
            </a:r>
            <a:r>
              <a:rPr lang="en-US" u="sng" dirty="0"/>
              <a:t>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B6B646-4BD5-E34E-8712-88E7A22FB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11F0B-444D-E74D-BE2A-51DC3B58F24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82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Suppose </a:t>
            </a:r>
            <a:r>
              <a:rPr lang="en-US" dirty="0" err="1"/>
              <a:t>inorder</a:t>
            </a:r>
            <a:r>
              <a:rPr lang="en-US" dirty="0"/>
              <a:t> is   	B C A E D</a:t>
            </a:r>
          </a:p>
          <a:p>
            <a:pPr marL="0" indent="0">
              <a:buNone/>
            </a:pPr>
            <a:r>
              <a:rPr lang="en-US" dirty="0"/>
              <a:t>             preorder is 	A B C D E</a:t>
            </a:r>
          </a:p>
          <a:p>
            <a:pPr marL="0" indent="0">
              <a:buNone/>
            </a:pPr>
            <a:r>
              <a:rPr lang="en-US" dirty="0"/>
              <a:t>Tree is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0AED93E-058D-054A-84F8-DBF0CD84682F}"/>
              </a:ext>
            </a:extLst>
          </p:cNvPr>
          <p:cNvGrpSpPr/>
          <p:nvPr/>
        </p:nvGrpSpPr>
        <p:grpSpPr>
          <a:xfrm>
            <a:off x="2689759" y="3200400"/>
            <a:ext cx="2556053" cy="1452265"/>
            <a:chOff x="3070759" y="2586335"/>
            <a:chExt cx="2556053" cy="1452265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D8DE41A-428B-6F48-97AA-CA1F1F68D426}"/>
                </a:ext>
              </a:extLst>
            </p:cNvPr>
            <p:cNvSpPr txBox="1"/>
            <p:nvPr/>
          </p:nvSpPr>
          <p:spPr>
            <a:xfrm>
              <a:off x="4191000" y="25863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A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1B9293D-73D5-8A43-A864-A03B876B40F0}"/>
                </a:ext>
              </a:extLst>
            </p:cNvPr>
            <p:cNvSpPr txBox="1"/>
            <p:nvPr/>
          </p:nvSpPr>
          <p:spPr>
            <a:xfrm>
              <a:off x="3070759" y="30435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B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46DA570-FBFC-E94B-ACE8-1761DF371662}"/>
                </a:ext>
              </a:extLst>
            </p:cNvPr>
            <p:cNvSpPr txBox="1"/>
            <p:nvPr/>
          </p:nvSpPr>
          <p:spPr>
            <a:xfrm>
              <a:off x="3657600" y="357247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C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E756D55-7752-C84E-84D8-9EB16927536F}"/>
                </a:ext>
              </a:extLst>
            </p:cNvPr>
            <p:cNvSpPr txBox="1"/>
            <p:nvPr/>
          </p:nvSpPr>
          <p:spPr>
            <a:xfrm>
              <a:off x="5257800" y="31197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D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7684039-A5F3-0A4F-A6E0-B2A19FADEBBD}"/>
                </a:ext>
              </a:extLst>
            </p:cNvPr>
            <p:cNvSpPr txBox="1"/>
            <p:nvPr/>
          </p:nvSpPr>
          <p:spPr>
            <a:xfrm>
              <a:off x="47244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Courier" pitchFamily="2" charset="0"/>
                </a:rPr>
                <a:t>E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2B34DBC-1FB4-4F4B-BB96-0527C21EA3E3}"/>
                </a:ext>
              </a:extLst>
            </p:cNvPr>
            <p:cNvCxnSpPr/>
            <p:nvPr/>
          </p:nvCxnSpPr>
          <p:spPr>
            <a:xfrm flipH="1">
              <a:off x="3429000" y="2967335"/>
              <a:ext cx="7620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9A50D02-7BE6-D440-86C2-14900B49E6A9}"/>
                </a:ext>
              </a:extLst>
            </p:cNvPr>
            <p:cNvCxnSpPr/>
            <p:nvPr/>
          </p:nvCxnSpPr>
          <p:spPr>
            <a:xfrm>
              <a:off x="4572000" y="2967335"/>
              <a:ext cx="609600" cy="3048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0284A5F-A335-7643-A78E-CFC1F0C63693}"/>
                </a:ext>
              </a:extLst>
            </p:cNvPr>
            <p:cNvCxnSpPr/>
            <p:nvPr/>
          </p:nvCxnSpPr>
          <p:spPr>
            <a:xfrm flipH="1">
              <a:off x="5029200" y="3500735"/>
              <a:ext cx="228600" cy="1524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9997757-282F-D046-9562-743FC7A56545}"/>
                </a:ext>
              </a:extLst>
            </p:cNvPr>
            <p:cNvCxnSpPr/>
            <p:nvPr/>
          </p:nvCxnSpPr>
          <p:spPr>
            <a:xfrm>
              <a:off x="3352800" y="3424535"/>
              <a:ext cx="3048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21170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68AFC-72B8-C746-9094-F149D3B23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JavaHyperText</a:t>
            </a:r>
            <a:r>
              <a:rPr lang="en-US" dirty="0"/>
              <a:t> topics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FFFBDD-1AB3-B542-B1D4-13E5BED93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1955A3-FE7F-C34F-A9E3-957801D805A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Tree traversals (preorder, </a:t>
            </a:r>
            <a:r>
              <a:rPr lang="en-US" dirty="0" err="1"/>
              <a:t>inorder</a:t>
            </a:r>
            <a:r>
              <a:rPr lang="en-US" dirty="0"/>
              <a:t>, </a:t>
            </a:r>
            <a:r>
              <a:rPr lang="en-US" dirty="0" err="1"/>
              <a:t>postorder</a:t>
            </a:r>
            <a:r>
              <a:rPr lang="en-US" dirty="0"/>
              <a:t>)</a:t>
            </a:r>
          </a:p>
          <a:p>
            <a:r>
              <a:rPr lang="en-US" dirty="0"/>
              <a:t>Stack machines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…will be added by the end of this weekend</a:t>
            </a:r>
          </a:p>
        </p:txBody>
      </p:sp>
    </p:spTree>
    <p:extLst>
      <p:ext uri="{BB962C8B-B14F-4D97-AF65-F5344CB8AC3E}">
        <p14:creationId xmlns:p14="http://schemas.microsoft.com/office/powerpoint/2010/main" val="1427230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F91ED-57A5-2348-BDCE-C110B9144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Trees, re-implemented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8F8B70A-7493-BE42-A0E7-9ECBABA1B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7560FE-59C5-1848-A0CA-F0A460B3616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Last time:  lots of </a:t>
            </a:r>
            <a:r>
              <a:rPr lang="en-US" b="1" dirty="0">
                <a:latin typeface="Courier" pitchFamily="2" charset="0"/>
              </a:rPr>
              <a:t>null</a:t>
            </a:r>
            <a:r>
              <a:rPr lang="en-US" dirty="0"/>
              <a:t> comparisons to handle empty trees</a:t>
            </a:r>
          </a:p>
          <a:p>
            <a:r>
              <a:rPr lang="en-US" dirty="0"/>
              <a:t>A more OO design:  </a:t>
            </a:r>
          </a:p>
          <a:p>
            <a:pPr lvl="1"/>
            <a:r>
              <a:rPr lang="en-US" dirty="0"/>
              <a:t>Interface to represent operations on trees</a:t>
            </a:r>
          </a:p>
          <a:p>
            <a:pPr lvl="1"/>
            <a:r>
              <a:rPr lang="en-US" dirty="0"/>
              <a:t>Classes to represent behavior of empty vs. non-empty trees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E53218-1F05-E94D-B58F-3A360A043E22}"/>
              </a:ext>
            </a:extLst>
          </p:cNvPr>
          <p:cNvSpPr txBox="1"/>
          <p:nvPr/>
        </p:nvSpPr>
        <p:spPr>
          <a:xfrm>
            <a:off x="8077200" y="6329976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Tw Cen MT" panose="020B0602020104020603" pitchFamily="34" charset="77"/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2608944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Iterate through data structure</a:t>
            </a: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>
            <a:lvl1pPr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fld id="{1BFF53ED-F7FC-624E-94CA-9A9D8C6DD917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E6BA9DD-8299-1D49-A36F-B54AE0342F7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accent2"/>
                </a:solidFill>
              </a:rPr>
              <a:t>Iterate:  </a:t>
            </a:r>
            <a:r>
              <a:rPr lang="en-US" dirty="0"/>
              <a:t>process elements of data structure</a:t>
            </a:r>
          </a:p>
          <a:p>
            <a:r>
              <a:rPr lang="en-US" dirty="0"/>
              <a:t>Sum all elements</a:t>
            </a:r>
          </a:p>
          <a:p>
            <a:r>
              <a:rPr lang="en-US" dirty="0"/>
              <a:t>Print each element</a:t>
            </a:r>
          </a:p>
          <a:p>
            <a:r>
              <a:rPr lang="en-US" dirty="0"/>
              <a:t>…</a:t>
            </a:r>
          </a:p>
        </p:txBody>
      </p:sp>
      <p:sp>
        <p:nvSpPr>
          <p:cNvPr id="55301" name="Rectangle 3"/>
          <p:cNvSpPr>
            <a:spLocks/>
          </p:cNvSpPr>
          <p:nvPr/>
        </p:nvSpPr>
        <p:spPr bwMode="auto">
          <a:xfrm>
            <a:off x="4648200" y="1287463"/>
            <a:ext cx="3810000" cy="439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11138" indent="-17145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fr-FR" altLang="en-US" sz="1600">
              <a:solidFill>
                <a:srgbClr val="009900"/>
              </a:solidFill>
              <a:latin typeface="Arial" charset="0"/>
              <a:sym typeface="Arial" charset="0"/>
            </a:endParaRPr>
          </a:p>
        </p:txBody>
      </p:sp>
      <p:graphicFrame>
        <p:nvGraphicFramePr>
          <p:cNvPr id="16" name="Content Placeholder 4">
            <a:extLst>
              <a:ext uri="{FF2B5EF4-FFF2-40B4-BE49-F238E27FC236}">
                <a16:creationId xmlns:a16="http://schemas.microsoft.com/office/drawing/2014/main" id="{48F21E7B-3268-1249-831C-6F68B47361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6392987"/>
              </p:ext>
            </p:extLst>
          </p:nvPr>
        </p:nvGraphicFramePr>
        <p:xfrm>
          <a:off x="2400300" y="3886200"/>
          <a:ext cx="4495800" cy="2362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7900">
                  <a:extLst>
                    <a:ext uri="{9D8B030D-6E8A-4147-A177-3AD203B41FA5}">
                      <a16:colId xmlns:a16="http://schemas.microsoft.com/office/drawing/2014/main" val="3534246562"/>
                    </a:ext>
                  </a:extLst>
                </a:gridCol>
              </a:tblGrid>
              <a:tr h="382352">
                <a:tc>
                  <a:txBody>
                    <a:bodyPr/>
                    <a:lstStyle/>
                    <a:p>
                      <a:r>
                        <a:rPr lang="en-US" dirty="0"/>
                        <a:t>Data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Order to iterate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949">
                <a:tc>
                  <a:txBody>
                    <a:bodyPr/>
                    <a:lstStyle/>
                    <a:p>
                      <a:r>
                        <a:rPr lang="en-US" b="1" dirty="0"/>
                        <a:t>Array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Forwards: 2, 1, 3, 0</a:t>
                      </a:r>
                    </a:p>
                    <a:p>
                      <a:r>
                        <a:rPr lang="en-US" dirty="0"/>
                        <a:t>Backwards: 0, 3, 1,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9949">
                <a:tc>
                  <a:txBody>
                    <a:bodyPr/>
                    <a:lstStyle/>
                    <a:p>
                      <a:r>
                        <a:rPr lang="en-US" b="1" dirty="0"/>
                        <a:t>Linked List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Forwards: 2, 1, 3,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9949">
                <a:tc>
                  <a:txBody>
                    <a:bodyPr/>
                    <a:lstStyle/>
                    <a:p>
                      <a:r>
                        <a:rPr lang="en-US" b="1" dirty="0"/>
                        <a:t>Binary Tree</a:t>
                      </a:r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???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8756029"/>
                  </a:ext>
                </a:extLst>
              </a:tr>
            </a:tbl>
          </a:graphicData>
        </a:graphic>
      </p:graphicFrame>
      <p:grpSp>
        <p:nvGrpSpPr>
          <p:cNvPr id="17" name="Group 16">
            <a:extLst>
              <a:ext uri="{FF2B5EF4-FFF2-40B4-BE49-F238E27FC236}">
                <a16:creationId xmlns:a16="http://schemas.microsoft.com/office/drawing/2014/main" id="{053B1AA4-CB28-564E-8323-949DDCBD24D5}"/>
              </a:ext>
            </a:extLst>
          </p:cNvPr>
          <p:cNvGrpSpPr/>
          <p:nvPr/>
        </p:nvGrpSpPr>
        <p:grpSpPr>
          <a:xfrm>
            <a:off x="3401107" y="5638800"/>
            <a:ext cx="1167194" cy="568325"/>
            <a:chOff x="1743059" y="5381857"/>
            <a:chExt cx="1167194" cy="568325"/>
          </a:xfrm>
        </p:grpSpPr>
        <p:sp>
          <p:nvSpPr>
            <p:cNvPr id="18" name="Oval 4">
              <a:extLst>
                <a:ext uri="{FF2B5EF4-FFF2-40B4-BE49-F238E27FC236}">
                  <a16:creationId xmlns:a16="http://schemas.microsoft.com/office/drawing/2014/main" id="{6143A4C9-6E43-2448-BAA8-AA15A2D977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3059" y="5645382"/>
              <a:ext cx="309563" cy="3048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endParaRPr lang="fr-FR" altLang="en-US"/>
            </a:p>
          </p:txBody>
        </p:sp>
        <p:sp>
          <p:nvSpPr>
            <p:cNvPr id="19" name="Oval 4">
              <a:extLst>
                <a:ext uri="{FF2B5EF4-FFF2-40B4-BE49-F238E27FC236}">
                  <a16:creationId xmlns:a16="http://schemas.microsoft.com/office/drawing/2014/main" id="{0D3BAE2C-7A76-6445-B7DA-C04DFF25F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6878" y="5645322"/>
              <a:ext cx="309563" cy="3048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endParaRPr lang="fr-FR" altLang="en-US"/>
            </a:p>
          </p:txBody>
        </p:sp>
        <p:grpSp>
          <p:nvGrpSpPr>
            <p:cNvPr id="20" name="Group 3">
              <a:extLst>
                <a:ext uri="{FF2B5EF4-FFF2-40B4-BE49-F238E27FC236}">
                  <a16:creationId xmlns:a16="http://schemas.microsoft.com/office/drawing/2014/main" id="{DDAD0775-03A0-B044-892D-6F67B1F7F5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08528" y="5381857"/>
              <a:ext cx="1101725" cy="561975"/>
              <a:chOff x="80" y="433"/>
              <a:chExt cx="694" cy="354"/>
            </a:xfrm>
          </p:grpSpPr>
          <p:sp>
            <p:nvSpPr>
              <p:cNvPr id="21" name="Oval 4">
                <a:extLst>
                  <a:ext uri="{FF2B5EF4-FFF2-40B4-BE49-F238E27FC236}">
                    <a16:creationId xmlns:a16="http://schemas.microsoft.com/office/drawing/2014/main" id="{428E390D-DF08-0940-BA49-36A0B9E165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" y="433"/>
                <a:ext cx="195" cy="192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>
                <a:lvl1pPr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endParaRPr lang="fr-FR" altLang="en-US"/>
              </a:p>
            </p:txBody>
          </p:sp>
          <p:sp>
            <p:nvSpPr>
              <p:cNvPr id="22" name="Rectangle 7">
                <a:extLst>
                  <a:ext uri="{FF2B5EF4-FFF2-40B4-BE49-F238E27FC236}">
                    <a16:creationId xmlns:a16="http://schemas.microsoft.com/office/drawing/2014/main" id="{520175E0-7129-2A42-9B08-3B8F89823A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" y="441"/>
                <a:ext cx="177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40639" bIns="0">
                <a:spAutoFit/>
              </a:bodyPr>
              <a:lstStyle>
                <a:lvl1pPr marL="39688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chemeClr val="tx1"/>
                    </a:solidFill>
                    <a:latin typeface="Arial" charset="0"/>
                    <a:sym typeface="Arial" charset="0"/>
                  </a:rPr>
                  <a:t>2</a:t>
                </a:r>
              </a:p>
            </p:txBody>
          </p:sp>
          <p:sp>
            <p:nvSpPr>
              <p:cNvPr id="23" name="Rectangle 8">
                <a:extLst>
                  <a:ext uri="{FF2B5EF4-FFF2-40B4-BE49-F238E27FC236}">
                    <a16:creationId xmlns:a16="http://schemas.microsoft.com/office/drawing/2014/main" id="{62248029-81A1-E544-9315-0F46D5D13C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" y="613"/>
                <a:ext cx="132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40639" bIns="0">
                <a:spAutoFit/>
              </a:bodyPr>
              <a:lstStyle>
                <a:lvl1pPr marL="39688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chemeClr val="tx1"/>
                    </a:solidFill>
                    <a:latin typeface="Arial" charset="0"/>
                    <a:sym typeface="Arial" charset="0"/>
                  </a:rPr>
                  <a:t>1</a:t>
                </a:r>
              </a:p>
            </p:txBody>
          </p:sp>
          <p:sp>
            <p:nvSpPr>
              <p:cNvPr id="24" name="Rectangle 9">
                <a:extLst>
                  <a:ext uri="{FF2B5EF4-FFF2-40B4-BE49-F238E27FC236}">
                    <a16:creationId xmlns:a16="http://schemas.microsoft.com/office/drawing/2014/main" id="{A949607D-4B3C-CC44-BF97-38D7B4E577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8" y="606"/>
                <a:ext cx="176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40639" bIns="0">
                <a:spAutoFit/>
              </a:bodyPr>
              <a:lstStyle>
                <a:lvl1pPr marL="39688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chemeClr val="tx1"/>
                    </a:solidFill>
                    <a:latin typeface="Arial" charset="0"/>
                    <a:sym typeface="Arial" charset="0"/>
                  </a:rPr>
                  <a:t>3</a:t>
                </a:r>
              </a:p>
            </p:txBody>
          </p:sp>
          <p:sp>
            <p:nvSpPr>
              <p:cNvPr id="25" name="Line 10">
                <a:extLst>
                  <a:ext uri="{FF2B5EF4-FFF2-40B4-BE49-F238E27FC236}">
                    <a16:creationId xmlns:a16="http://schemas.microsoft.com/office/drawing/2014/main" id="{0F491246-1967-CC47-A68A-EEAF396F0F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8" y="597"/>
                <a:ext cx="100" cy="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11">
                <a:extLst>
                  <a:ext uri="{FF2B5EF4-FFF2-40B4-BE49-F238E27FC236}">
                    <a16:creationId xmlns:a16="http://schemas.microsoft.com/office/drawing/2014/main" id="{DD815F62-BCF3-2246-B202-893F9461C5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6" y="597"/>
                <a:ext cx="117" cy="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2D0A3CB-219D-D545-8C43-49E2F7A47BF4}"/>
              </a:ext>
            </a:extLst>
          </p:cNvPr>
          <p:cNvGrpSpPr/>
          <p:nvPr/>
        </p:nvGrpSpPr>
        <p:grpSpPr>
          <a:xfrm>
            <a:off x="2548202" y="4621907"/>
            <a:ext cx="1092593" cy="252579"/>
            <a:chOff x="838201" y="4819357"/>
            <a:chExt cx="1092593" cy="252579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F37AE7A-8705-3444-AF9E-05D74995C2EC}"/>
                </a:ext>
              </a:extLst>
            </p:cNvPr>
            <p:cNvSpPr/>
            <p:nvPr/>
          </p:nvSpPr>
          <p:spPr>
            <a:xfrm>
              <a:off x="838201" y="4819357"/>
              <a:ext cx="273148" cy="2525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2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93982223-4062-4A44-B27C-E070C11B7515}"/>
                </a:ext>
              </a:extLst>
            </p:cNvPr>
            <p:cNvSpPr/>
            <p:nvPr/>
          </p:nvSpPr>
          <p:spPr>
            <a:xfrm>
              <a:off x="1111350" y="4819357"/>
              <a:ext cx="273148" cy="2525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1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A0FD9F9-6DE1-3949-8A8B-EAADE388AC65}"/>
                </a:ext>
              </a:extLst>
            </p:cNvPr>
            <p:cNvSpPr/>
            <p:nvPr/>
          </p:nvSpPr>
          <p:spPr>
            <a:xfrm>
              <a:off x="1384498" y="4819357"/>
              <a:ext cx="273148" cy="2525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3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4E6AA5F-1844-2C49-A97E-20B3B26C1972}"/>
                </a:ext>
              </a:extLst>
            </p:cNvPr>
            <p:cNvSpPr/>
            <p:nvPr/>
          </p:nvSpPr>
          <p:spPr>
            <a:xfrm>
              <a:off x="1657646" y="4819357"/>
              <a:ext cx="273148" cy="2525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0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65E5BB6-F9DA-7845-A0BF-E4AEDD78A139}"/>
              </a:ext>
            </a:extLst>
          </p:cNvPr>
          <p:cNvGrpSpPr/>
          <p:nvPr/>
        </p:nvGrpSpPr>
        <p:grpSpPr>
          <a:xfrm>
            <a:off x="2549652" y="5200882"/>
            <a:ext cx="1904999" cy="285518"/>
            <a:chOff x="838201" y="4092663"/>
            <a:chExt cx="1904999" cy="285518"/>
          </a:xfrm>
        </p:grpSpPr>
        <p:grpSp>
          <p:nvGrpSpPr>
            <p:cNvPr id="33" name="Group 46">
              <a:extLst>
                <a:ext uri="{FF2B5EF4-FFF2-40B4-BE49-F238E27FC236}">
                  <a16:creationId xmlns:a16="http://schemas.microsoft.com/office/drawing/2014/main" id="{B1CAD938-E424-B14C-A2F4-96DA96376C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8201" y="4092663"/>
              <a:ext cx="1904999" cy="285518"/>
              <a:chOff x="1600200" y="1447795"/>
              <a:chExt cx="4325051" cy="645093"/>
            </a:xfrm>
          </p:grpSpPr>
          <p:grpSp>
            <p:nvGrpSpPr>
              <p:cNvPr id="36" name="Group 13">
                <a:extLst>
                  <a:ext uri="{FF2B5EF4-FFF2-40B4-BE49-F238E27FC236}">
                    <a16:creationId xmlns:a16="http://schemas.microsoft.com/office/drawing/2014/main" id="{E2D5AFA4-E3F5-994E-8441-54D4EC57481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00200" y="1447795"/>
                <a:ext cx="632604" cy="609605"/>
                <a:chOff x="1600200" y="1752595"/>
                <a:chExt cx="632604" cy="609605"/>
              </a:xfrm>
            </p:grpSpPr>
            <p:sp>
              <p:nvSpPr>
                <p:cNvPr id="47" name="Oval 54">
                  <a:extLst>
                    <a:ext uri="{FF2B5EF4-FFF2-40B4-BE49-F238E27FC236}">
                      <a16:creationId xmlns:a16="http://schemas.microsoft.com/office/drawing/2014/main" id="{8512CA4B-32B3-6141-AEDB-9C7DDC757D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00200" y="1752600"/>
                  <a:ext cx="632604" cy="60960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fr-FR" altLang="en-US"/>
                </a:p>
              </p:txBody>
            </p:sp>
            <p:sp>
              <p:nvSpPr>
                <p:cNvPr id="48" name="Rectangle 59">
                  <a:extLst>
                    <a:ext uri="{FF2B5EF4-FFF2-40B4-BE49-F238E27FC236}">
                      <a16:creationId xmlns:a16="http://schemas.microsoft.com/office/drawing/2014/main" id="{2144C7B2-E1FC-404B-8F4F-1347652A72D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7936" y="1752595"/>
                  <a:ext cx="209673" cy="27699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>
                  <a:spAutoFit/>
                </a:bodyPr>
                <a:lstStyle>
                  <a:lvl1pPr marL="39688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sz="1800" dirty="0">
                      <a:solidFill>
                        <a:schemeClr val="tx1"/>
                      </a:solidFill>
                      <a:latin typeface="Arial" charset="0"/>
                      <a:sym typeface="Arial" charset="0"/>
                    </a:rPr>
                    <a:t>2</a:t>
                  </a:r>
                </a:p>
              </p:txBody>
            </p:sp>
          </p:grpSp>
          <p:grpSp>
            <p:nvGrpSpPr>
              <p:cNvPr id="37" name="Group 20">
                <a:extLst>
                  <a:ext uri="{FF2B5EF4-FFF2-40B4-BE49-F238E27FC236}">
                    <a16:creationId xmlns:a16="http://schemas.microsoft.com/office/drawing/2014/main" id="{83E0CB9D-22A0-2F4F-A9D3-7AC36988DF0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37203" y="1447795"/>
                <a:ext cx="632604" cy="645093"/>
                <a:chOff x="1313203" y="1752595"/>
                <a:chExt cx="632604" cy="645093"/>
              </a:xfrm>
            </p:grpSpPr>
            <p:sp>
              <p:nvSpPr>
                <p:cNvPr id="45" name="Oval 54">
                  <a:extLst>
                    <a:ext uri="{FF2B5EF4-FFF2-40B4-BE49-F238E27FC236}">
                      <a16:creationId xmlns:a16="http://schemas.microsoft.com/office/drawing/2014/main" id="{41C728C4-CD2A-994A-8DC7-F143A37A9B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13203" y="1788088"/>
                  <a:ext cx="632604" cy="60960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fr-FR" altLang="en-US"/>
                </a:p>
              </p:txBody>
            </p:sp>
            <p:sp>
              <p:nvSpPr>
                <p:cNvPr id="46" name="Rectangle 59">
                  <a:extLst>
                    <a:ext uri="{FF2B5EF4-FFF2-40B4-BE49-F238E27FC236}">
                      <a16:creationId xmlns:a16="http://schemas.microsoft.com/office/drawing/2014/main" id="{58A502F9-E77E-CC41-B2C8-1BDC4FE503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23545" y="1752595"/>
                  <a:ext cx="209673" cy="2770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>
                  <a:spAutoFit/>
                </a:bodyPr>
                <a:lstStyle>
                  <a:lvl1pPr marL="39688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sz="1800">
                      <a:solidFill>
                        <a:schemeClr val="tx1"/>
                      </a:solidFill>
                      <a:latin typeface="Arial" charset="0"/>
                      <a:sym typeface="Arial" charset="0"/>
                    </a:rPr>
                    <a:t>1</a:t>
                  </a:r>
                </a:p>
              </p:txBody>
            </p:sp>
          </p:grpSp>
          <p:grpSp>
            <p:nvGrpSpPr>
              <p:cNvPr id="38" name="Group 23">
                <a:extLst>
                  <a:ext uri="{FF2B5EF4-FFF2-40B4-BE49-F238E27FC236}">
                    <a16:creationId xmlns:a16="http://schemas.microsoft.com/office/drawing/2014/main" id="{540D2324-8D1F-7C46-B0FB-99A6D6E605B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81632" y="1447795"/>
                <a:ext cx="632604" cy="625845"/>
                <a:chOff x="1033632" y="1752595"/>
                <a:chExt cx="632604" cy="625845"/>
              </a:xfrm>
            </p:grpSpPr>
            <p:sp>
              <p:nvSpPr>
                <p:cNvPr id="43" name="Oval 54">
                  <a:extLst>
                    <a:ext uri="{FF2B5EF4-FFF2-40B4-BE49-F238E27FC236}">
                      <a16:creationId xmlns:a16="http://schemas.microsoft.com/office/drawing/2014/main" id="{EB42BBAE-4DB0-714F-85A7-59EFB1208D5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33632" y="1752600"/>
                  <a:ext cx="632604" cy="60960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fr-FR" altLang="en-US"/>
                </a:p>
              </p:txBody>
            </p:sp>
            <p:sp>
              <p:nvSpPr>
                <p:cNvPr id="44" name="Rectangle 59">
                  <a:extLst>
                    <a:ext uri="{FF2B5EF4-FFF2-40B4-BE49-F238E27FC236}">
                      <a16:creationId xmlns:a16="http://schemas.microsoft.com/office/drawing/2014/main" id="{671931CF-C152-4D41-8867-D0E41FB905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47230" y="1752595"/>
                  <a:ext cx="476033" cy="6258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>
                  <a:spAutoFit/>
                </a:bodyPr>
                <a:lstStyle>
                  <a:lvl1pPr marL="39688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sz="1800" dirty="0">
                      <a:solidFill>
                        <a:schemeClr val="tx1"/>
                      </a:solidFill>
                      <a:latin typeface="Arial" charset="0"/>
                      <a:sym typeface="Arial" charset="0"/>
                    </a:rPr>
                    <a:t>3</a:t>
                  </a:r>
                </a:p>
              </p:txBody>
            </p:sp>
          </p:grpSp>
          <p:grpSp>
            <p:nvGrpSpPr>
              <p:cNvPr id="39" name="Group 26">
                <a:extLst>
                  <a:ext uri="{FF2B5EF4-FFF2-40B4-BE49-F238E27FC236}">
                    <a16:creationId xmlns:a16="http://schemas.microsoft.com/office/drawing/2014/main" id="{08706F75-E68E-F940-B8F0-D44AB5F1D0C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92647" y="1459294"/>
                <a:ext cx="632604" cy="609605"/>
                <a:chOff x="572995" y="1752595"/>
                <a:chExt cx="632604" cy="609605"/>
              </a:xfrm>
            </p:grpSpPr>
            <p:sp>
              <p:nvSpPr>
                <p:cNvPr id="41" name="Oval 54">
                  <a:extLst>
                    <a:ext uri="{FF2B5EF4-FFF2-40B4-BE49-F238E27FC236}">
                      <a16:creationId xmlns:a16="http://schemas.microsoft.com/office/drawing/2014/main" id="{A0E31461-77E5-6C4B-A7E2-37A250C5B3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72995" y="1752600"/>
                  <a:ext cx="632604" cy="60960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fr-FR" altLang="en-US"/>
                </a:p>
              </p:txBody>
            </p:sp>
            <p:sp>
              <p:nvSpPr>
                <p:cNvPr id="42" name="Rectangle 59">
                  <a:extLst>
                    <a:ext uri="{FF2B5EF4-FFF2-40B4-BE49-F238E27FC236}">
                      <a16:creationId xmlns:a16="http://schemas.microsoft.com/office/drawing/2014/main" id="{2354F66D-EF35-6647-8B1E-A4A6013F40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0731" y="1752595"/>
                  <a:ext cx="209673" cy="2770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>
                  <a:spAutoFit/>
                </a:bodyPr>
                <a:lstStyle>
                  <a:lvl1pPr marL="39688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sz="1800" dirty="0">
                      <a:solidFill>
                        <a:schemeClr val="tx1"/>
                      </a:solidFill>
                      <a:latin typeface="Arial" charset="0"/>
                      <a:sym typeface="Arial" charset="0"/>
                    </a:rPr>
                    <a:t>0</a:t>
                  </a:r>
                </a:p>
              </p:txBody>
            </p:sp>
          </p:grpSp>
          <p:cxnSp>
            <p:nvCxnSpPr>
              <p:cNvPr id="40" name="Straight Arrow Connector 39">
                <a:extLst>
                  <a:ext uri="{FF2B5EF4-FFF2-40B4-BE49-F238E27FC236}">
                    <a16:creationId xmlns:a16="http://schemas.microsoft.com/office/drawing/2014/main" id="{FCCD740D-63FF-7A4B-BC03-52281C4F3DA4}"/>
                  </a:ext>
                </a:extLst>
              </p:cNvPr>
              <p:cNvCxnSpPr/>
              <p:nvPr/>
            </p:nvCxnSpPr>
            <p:spPr>
              <a:xfrm flipV="1">
                <a:off x="2232809" y="1752598"/>
                <a:ext cx="607689" cy="6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B56AE304-3CDB-EE40-B128-20DF85A54D20}"/>
                </a:ext>
              </a:extLst>
            </p:cNvPr>
            <p:cNvCxnSpPr/>
            <p:nvPr/>
          </p:nvCxnSpPr>
          <p:spPr bwMode="auto">
            <a:xfrm flipV="1">
              <a:off x="1663133" y="4229760"/>
              <a:ext cx="267661" cy="2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74949FC6-21B1-694C-9F2D-12EF9BE45201}"/>
                </a:ext>
              </a:extLst>
            </p:cNvPr>
            <p:cNvCxnSpPr/>
            <p:nvPr/>
          </p:nvCxnSpPr>
          <p:spPr bwMode="auto">
            <a:xfrm flipV="1">
              <a:off x="2204127" y="4236442"/>
              <a:ext cx="267661" cy="2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5938058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35A5D-2E44-204E-B6E0-707361794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Iterate through data structure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7B5A92-7756-AA41-BA7B-5AEC63BC9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C6D8175-62E8-9445-A389-81E5E0368803}"/>
              </a:ext>
            </a:extLst>
          </p:cNvPr>
          <p:cNvGrpSpPr/>
          <p:nvPr/>
        </p:nvGrpSpPr>
        <p:grpSpPr>
          <a:xfrm>
            <a:off x="1752600" y="2133600"/>
            <a:ext cx="5297885" cy="3276600"/>
            <a:chOff x="4702175" y="1577975"/>
            <a:chExt cx="3088085" cy="1644651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9B22D0B-34D1-9544-91B6-FC5CE8EAC8B9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4797" y="1577975"/>
              <a:ext cx="347663" cy="33655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algn="ctr" eaLnBrk="1" hangingPunct="1"/>
              <a:r>
                <a:rPr lang="fr-FR" alt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C0D73BC-F1DE-E541-AF1B-5CE29A15DF8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2238" y="2176463"/>
              <a:ext cx="347663" cy="33813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algn="ctr" eaLnBrk="1" hangingPunct="1"/>
              <a:r>
                <a:rPr lang="fr-FR" alt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A8971B91-D9E7-3246-957E-4219B42D64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926209" y="2174875"/>
              <a:ext cx="349250" cy="33813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algn="ctr" eaLnBrk="1" hangingPunct="1"/>
              <a:r>
                <a:rPr lang="fr-FR" alt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8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AE0E7BC-F5B9-5741-908E-0970B3A627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02175" y="2884488"/>
              <a:ext cx="347663" cy="33813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algn="ctr" eaLnBrk="1" hangingPunct="1"/>
              <a:r>
                <a:rPr lang="fr-FR" alt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10" name="Oval 10">
              <a:extLst>
                <a:ext uri="{FF2B5EF4-FFF2-40B4-BE49-F238E27FC236}">
                  <a16:creationId xmlns:a16="http://schemas.microsoft.com/office/drawing/2014/main" id="{33B31583-E84E-E344-B796-164A2FEA98CA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5476" y="2884488"/>
              <a:ext cx="347663" cy="33655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algn="ctr" eaLnBrk="1" hangingPunct="1"/>
              <a:r>
                <a:rPr lang="fr-FR" alt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D1357078-C1B6-7A46-B752-805210E06CFA}"/>
                </a:ext>
              </a:extLst>
            </p:cNvPr>
            <p:cNvCxnSpPr>
              <a:cxnSpLocks/>
              <a:stCxn id="6" idx="3"/>
              <a:endCxn id="7" idx="0"/>
            </p:cNvCxnSpPr>
            <p:nvPr/>
          </p:nvCxnSpPr>
          <p:spPr>
            <a:xfrm flipH="1">
              <a:off x="5376070" y="1865238"/>
              <a:ext cx="669641" cy="31122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3CB9DF7E-E6DB-264E-8F13-510638EFA20F}"/>
                </a:ext>
              </a:extLst>
            </p:cNvPr>
            <p:cNvCxnSpPr>
              <a:cxnSpLocks/>
              <a:stCxn id="6" idx="5"/>
              <a:endCxn id="8" idx="0"/>
            </p:cNvCxnSpPr>
            <p:nvPr/>
          </p:nvCxnSpPr>
          <p:spPr>
            <a:xfrm>
              <a:off x="6291546" y="1865238"/>
              <a:ext cx="809288" cy="30963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A6018FF3-61EC-664D-A862-F526D0E6FE67}"/>
                </a:ext>
              </a:extLst>
            </p:cNvPr>
            <p:cNvCxnSpPr>
              <a:cxnSpLocks/>
              <a:stCxn id="7" idx="3"/>
              <a:endCxn id="9" idx="0"/>
            </p:cNvCxnSpPr>
            <p:nvPr/>
          </p:nvCxnSpPr>
          <p:spPr>
            <a:xfrm flipH="1">
              <a:off x="4876007" y="2465082"/>
              <a:ext cx="377145" cy="41940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A08966A6-B574-8441-8756-EC1112D5432C}"/>
                </a:ext>
              </a:extLst>
            </p:cNvPr>
            <p:cNvCxnSpPr>
              <a:cxnSpLocks/>
              <a:stCxn id="7" idx="5"/>
              <a:endCxn id="10" idx="0"/>
            </p:cNvCxnSpPr>
            <p:nvPr/>
          </p:nvCxnSpPr>
          <p:spPr>
            <a:xfrm>
              <a:off x="5498987" y="2465082"/>
              <a:ext cx="380321" cy="41940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8">
              <a:extLst>
                <a:ext uri="{FF2B5EF4-FFF2-40B4-BE49-F238E27FC236}">
                  <a16:creationId xmlns:a16="http://schemas.microsoft.com/office/drawing/2014/main" id="{EC83343B-D6D4-4441-96D0-3907EC5C4E7C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9296" y="2884488"/>
              <a:ext cx="347663" cy="33813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algn="ctr" eaLnBrk="1" hangingPunct="1"/>
              <a:r>
                <a:rPr lang="fr-FR" alt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7</a:t>
              </a:r>
            </a:p>
          </p:txBody>
        </p:sp>
        <p:sp>
          <p:nvSpPr>
            <p:cNvPr id="16" name="Oval 10">
              <a:extLst>
                <a:ext uri="{FF2B5EF4-FFF2-40B4-BE49-F238E27FC236}">
                  <a16:creationId xmlns:a16="http://schemas.microsoft.com/office/drawing/2014/main" id="{22F01AC6-7CCB-5645-A2F9-D35E0D55E3A6}"/>
                </a:ext>
              </a:extLst>
            </p:cNvPr>
            <p:cNvSpPr>
              <a:spLocks/>
            </p:cNvSpPr>
            <p:nvPr/>
          </p:nvSpPr>
          <p:spPr bwMode="auto">
            <a:xfrm>
              <a:off x="7442597" y="2884488"/>
              <a:ext cx="347663" cy="33655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algn="ctr" eaLnBrk="1" hangingPunct="1"/>
              <a:r>
                <a:rPr lang="fr-FR" alt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9</a:t>
              </a: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86A7656E-3F8D-2B47-AAF9-F9ABBDF21276}"/>
                </a:ext>
              </a:extLst>
            </p:cNvPr>
            <p:cNvCxnSpPr>
              <a:cxnSpLocks/>
              <a:endCxn id="15" idx="0"/>
            </p:cNvCxnSpPr>
            <p:nvPr/>
          </p:nvCxnSpPr>
          <p:spPr>
            <a:xfrm flipH="1">
              <a:off x="6613128" y="2465082"/>
              <a:ext cx="377145" cy="41940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2D608144-D5E0-3240-B630-BAE832EA1CE4}"/>
                </a:ext>
              </a:extLst>
            </p:cNvPr>
            <p:cNvCxnSpPr>
              <a:cxnSpLocks/>
              <a:endCxn id="16" idx="0"/>
            </p:cNvCxnSpPr>
            <p:nvPr/>
          </p:nvCxnSpPr>
          <p:spPr>
            <a:xfrm>
              <a:off x="7236108" y="2465082"/>
              <a:ext cx="380321" cy="41940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D443C5D3-EA8E-344F-8124-71F5D5338557}"/>
              </a:ext>
            </a:extLst>
          </p:cNvPr>
          <p:cNvSpPr txBox="1"/>
          <p:nvPr/>
        </p:nvSpPr>
        <p:spPr>
          <a:xfrm>
            <a:off x="1315411" y="5916286"/>
            <a:ext cx="59060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+mn-lt"/>
              </a:rPr>
              <a:t>Discuss:  </a:t>
            </a:r>
            <a:r>
              <a:rPr lang="en-US" dirty="0">
                <a:latin typeface="+mn-lt"/>
              </a:rPr>
              <a:t>What would a reasonable order be?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000D199-53BA-2E42-85E5-15852C60954A}"/>
              </a:ext>
            </a:extLst>
          </p:cNvPr>
          <p:cNvSpPr txBox="1"/>
          <p:nvPr/>
        </p:nvSpPr>
        <p:spPr>
          <a:xfrm>
            <a:off x="8077200" y="6329976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Tw Cen MT" panose="020B0602020104020603" pitchFamily="34" charset="77"/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734042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54C825F-5117-2946-B5A0-B5ABC3A0F5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58CE3C3-BCCC-1042-97F6-4C5E46FC3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Traversals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15CB45-1CF8-DA42-AC2E-E6E6CB638C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7177090D-FD0B-4089-9E6D-697387D6EAC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56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Tree traversals</a:t>
            </a:r>
            <a:endParaRPr lang="en-US" altLang="en-US" dirty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>
              <a:lnSpc>
                <a:spcPct val="80000"/>
              </a:lnSpc>
            </a:pPr>
            <a:fld id="{1BFF53ED-F7FC-624E-94CA-9A9D8C6DD917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9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55298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Iterating through tree is aka </a:t>
            </a:r>
            <a:r>
              <a:rPr lang="en-US" altLang="ja-JP" dirty="0">
                <a:solidFill>
                  <a:schemeClr val="accent2"/>
                </a:solidFill>
              </a:rPr>
              <a:t>tree traversal</a:t>
            </a:r>
          </a:p>
          <a:p>
            <a:endParaRPr lang="en-US" altLang="en-US" dirty="0"/>
          </a:p>
          <a:p>
            <a:r>
              <a:rPr lang="en-US" altLang="en-US" dirty="0"/>
              <a:t>Well-known recursive tree traversal algorithms:</a:t>
            </a:r>
          </a:p>
          <a:p>
            <a:pPr lvl="1"/>
            <a:r>
              <a:rPr lang="en-US" altLang="en-US" dirty="0"/>
              <a:t>Preorder</a:t>
            </a:r>
          </a:p>
          <a:p>
            <a:pPr lvl="1"/>
            <a:r>
              <a:rPr lang="en-US" altLang="en-US" dirty="0" err="1"/>
              <a:t>Inorder</a:t>
            </a:r>
            <a:endParaRPr lang="en-US" altLang="en-US" dirty="0"/>
          </a:p>
          <a:p>
            <a:pPr lvl="1"/>
            <a:r>
              <a:rPr lang="en-US" altLang="en-US" dirty="0" err="1"/>
              <a:t>Postorder</a:t>
            </a:r>
            <a:endParaRPr lang="en-US" altLang="en-US" dirty="0"/>
          </a:p>
          <a:p>
            <a:pPr lvl="1"/>
            <a:endParaRPr lang="en-US" altLang="en-US" dirty="0"/>
          </a:p>
          <a:p>
            <a:r>
              <a:rPr lang="en-US" altLang="en-US" dirty="0"/>
              <a:t>Another, non-recursive:  level order  </a:t>
            </a:r>
            <a:br>
              <a:rPr lang="en-US" altLang="en-US" dirty="0"/>
            </a:br>
            <a:r>
              <a:rPr lang="en-US" altLang="en-US" dirty="0"/>
              <a:t>(later in semester)</a:t>
            </a:r>
          </a:p>
          <a:p>
            <a:pPr lvl="1"/>
            <a:endParaRPr lang="en-US" altLang="en-US" dirty="0"/>
          </a:p>
        </p:txBody>
      </p:sp>
      <p:sp>
        <p:nvSpPr>
          <p:cNvPr id="55301" name="Rectangle 3"/>
          <p:cNvSpPr>
            <a:spLocks/>
          </p:cNvSpPr>
          <p:nvPr/>
        </p:nvSpPr>
        <p:spPr bwMode="auto">
          <a:xfrm>
            <a:off x="4648200" y="1287463"/>
            <a:ext cx="3810000" cy="439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11138" indent="-17145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fr-FR" altLang="en-US" sz="1600">
              <a:solidFill>
                <a:srgbClr val="009900"/>
              </a:solidFill>
              <a:latin typeface="Arial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428866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10074</TotalTime>
  <Pages>0</Pages>
  <Words>1200</Words>
  <Characters>0</Characters>
  <Application>Microsoft Macintosh PowerPoint</Application>
  <PresentationFormat>On-screen Show (4:3)</PresentationFormat>
  <Lines>0</Lines>
  <Paragraphs>398</Paragraphs>
  <Slides>31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1" baseType="lpstr">
      <vt:lpstr>HGPｺﾞｼｯｸE</vt:lpstr>
      <vt:lpstr>ヒラギノ明朝 ProN W3</vt:lpstr>
      <vt:lpstr>Arial</vt:lpstr>
      <vt:lpstr>Consolas</vt:lpstr>
      <vt:lpstr>Courier</vt:lpstr>
      <vt:lpstr>Times New Roman</vt:lpstr>
      <vt:lpstr>Tw Cen MT</vt:lpstr>
      <vt:lpstr>Wingdings</vt:lpstr>
      <vt:lpstr>Wingdings 2</vt:lpstr>
      <vt:lpstr>Median</vt:lpstr>
      <vt:lpstr>Trees, part 2</vt:lpstr>
      <vt:lpstr>Finish Lec12</vt:lpstr>
      <vt:lpstr>Announcements</vt:lpstr>
      <vt:lpstr>JavaHyperText topics</vt:lpstr>
      <vt:lpstr>Trees, re-implemented</vt:lpstr>
      <vt:lpstr>Iterate through data structure</vt:lpstr>
      <vt:lpstr>Iterate through data structure</vt:lpstr>
      <vt:lpstr>Tree Traversals</vt:lpstr>
      <vt:lpstr>Tree traversals</vt:lpstr>
      <vt:lpstr>Preorder</vt:lpstr>
      <vt:lpstr>Inorder</vt:lpstr>
      <vt:lpstr>Postorder</vt:lpstr>
      <vt:lpstr>Poll</vt:lpstr>
      <vt:lpstr>Example: Syntax Trees</vt:lpstr>
      <vt:lpstr>Syntax Trees</vt:lpstr>
      <vt:lpstr>Traversals of expression tree</vt:lpstr>
      <vt:lpstr>Traversals of expression tree</vt:lpstr>
      <vt:lpstr>Traversals of expression tree</vt:lpstr>
      <vt:lpstr>Traversals of expression tree</vt:lpstr>
      <vt:lpstr>Prefix notation</vt:lpstr>
      <vt:lpstr>Postfix notation</vt:lpstr>
      <vt:lpstr>Postfix notation</vt:lpstr>
      <vt:lpstr>Syntax trees: in code</vt:lpstr>
      <vt:lpstr>Java syntax</vt:lpstr>
      <vt:lpstr>Back to Trees</vt:lpstr>
      <vt:lpstr>Recover tree from traversal</vt:lpstr>
      <vt:lpstr>Recover tree from traversal</vt:lpstr>
      <vt:lpstr>Recover tree from traversals</vt:lpstr>
      <vt:lpstr>Recover tree from traversals</vt:lpstr>
      <vt:lpstr>Recover tree from traversals</vt:lpstr>
      <vt:lpstr>Recover tree from traversals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CS211</dc:title>
  <dc:creator>chew</dc:creator>
  <cp:lastModifiedBy>clarksmr@gmail.com</cp:lastModifiedBy>
  <cp:revision>264</cp:revision>
  <cp:lastPrinted>2018-10-10T20:58:25Z</cp:lastPrinted>
  <dcterms:modified xsi:type="dcterms:W3CDTF">2019-03-07T16:45:58Z</dcterms:modified>
</cp:coreProperties>
</file>