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39"/>
  </p:notesMasterIdLst>
  <p:handoutMasterIdLst>
    <p:handoutMasterId r:id="rId40"/>
  </p:handoutMasterIdLst>
  <p:sldIdLst>
    <p:sldId id="317" r:id="rId2"/>
    <p:sldId id="373" r:id="rId3"/>
    <p:sldId id="374" r:id="rId4"/>
    <p:sldId id="359" r:id="rId5"/>
    <p:sldId id="369" r:id="rId6"/>
    <p:sldId id="362" r:id="rId7"/>
    <p:sldId id="372" r:id="rId8"/>
    <p:sldId id="307" r:id="rId9"/>
    <p:sldId id="328" r:id="rId10"/>
    <p:sldId id="368" r:id="rId11"/>
    <p:sldId id="329" r:id="rId12"/>
    <p:sldId id="331" r:id="rId13"/>
    <p:sldId id="332" r:id="rId14"/>
    <p:sldId id="371" r:id="rId15"/>
    <p:sldId id="290" r:id="rId16"/>
    <p:sldId id="275" r:id="rId17"/>
    <p:sldId id="336" r:id="rId18"/>
    <p:sldId id="321" r:id="rId19"/>
    <p:sldId id="337" r:id="rId20"/>
    <p:sldId id="320" r:id="rId21"/>
    <p:sldId id="333" r:id="rId22"/>
    <p:sldId id="334" r:id="rId23"/>
    <p:sldId id="370" r:id="rId24"/>
    <p:sldId id="363" r:id="rId25"/>
    <p:sldId id="324" r:id="rId26"/>
    <p:sldId id="367" r:id="rId27"/>
    <p:sldId id="338" r:id="rId28"/>
    <p:sldId id="339" r:id="rId29"/>
    <p:sldId id="341" r:id="rId30"/>
    <p:sldId id="344" r:id="rId31"/>
    <p:sldId id="346" r:id="rId32"/>
    <p:sldId id="350" r:id="rId33"/>
    <p:sldId id="364" r:id="rId34"/>
    <p:sldId id="352" r:id="rId35"/>
    <p:sldId id="354" r:id="rId36"/>
    <p:sldId id="355" r:id="rId37"/>
    <p:sldId id="357" r:id="rId3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  <a:srgbClr val="9437FF"/>
    <a:srgbClr val="ECFF6C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1"/>
    <p:restoredTop sz="86618"/>
  </p:normalViewPr>
  <p:slideViewPr>
    <p:cSldViewPr>
      <p:cViewPr varScale="1">
        <p:scale>
          <a:sx n="112" d="100"/>
          <a:sy n="112" d="100"/>
        </p:scale>
        <p:origin x="1136" y="200"/>
      </p:cViewPr>
      <p:guideLst>
        <p:guide orient="horz" pos="2544"/>
        <p:guide pos="3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7EAF79A8-D334-EE4F-9231-8A408E868272}" type="datetimeFigureOut">
              <a:rPr lang="en-US" altLang="en-US"/>
              <a:pPr>
                <a:defRPr/>
              </a:pPr>
              <a:t>3/7/19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FF706F38-9CA1-364A-BBC7-8787D28933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53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67361A6-A118-624F-9CFE-05DD1A8B55E3}" type="datetimeFigureOut">
              <a:rPr lang="en-US" altLang="en-US"/>
              <a:pPr>
                <a:defRPr/>
              </a:pPr>
              <a:t>3/7/19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33B495F-33B8-8944-B002-184FF88630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532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MS PGothic" charset="-128"/>
              </a:rPr>
              <a:t>If you draw a bunch of circles and arrows, and you want to know whether you have drawn a tree…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DE3842C0-355B-4A44-A1C7-888EE792308C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MS PGothic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9EE1BB6F-A407-EE47-9A85-F4E09E4700A5}" type="slidenum">
              <a:rPr lang="en-US" altLang="en-US" sz="1200"/>
              <a:pPr/>
              <a:t>30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56791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MS PGothic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9EE1BB6F-A407-EE47-9A85-F4E09E4700A5}" type="slidenum">
              <a:rPr lang="en-US" altLang="en-US" sz="1200"/>
              <a:pPr/>
              <a:t>31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04100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MS PGothic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9EE1BB6F-A407-EE47-9A85-F4E09E4700A5}" type="slidenum">
              <a:rPr lang="en-US" altLang="en-US" sz="1200"/>
              <a:pPr/>
              <a:t>32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25948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at a minimum, the following.  Can supplement with constructor that takes only value, with getters.</a:t>
            </a:r>
          </a:p>
          <a:p>
            <a:endParaRPr lang="en-US" dirty="0"/>
          </a:p>
          <a:p>
            <a:r>
              <a:rPr lang="en-US" dirty="0"/>
              <a:t>public class Tree&lt;T&gt; {</a:t>
            </a:r>
          </a:p>
          <a:p>
            <a:r>
              <a:rPr lang="en-US" dirty="0"/>
              <a:t>	private T value;</a:t>
            </a:r>
          </a:p>
          <a:p>
            <a:r>
              <a:rPr lang="en-US" dirty="0"/>
              <a:t>	private Tree&lt;T&gt; left, right;</a:t>
            </a:r>
          </a:p>
          <a:p>
            <a:endParaRPr lang="en-US" dirty="0"/>
          </a:p>
          <a:p>
            <a:r>
              <a:rPr lang="en-US" dirty="0"/>
              <a:t>	public Tree(T value, Tree&lt;T&gt; left, Tree&lt;T&gt; right) {</a:t>
            </a:r>
          </a:p>
          <a:p>
            <a:r>
              <a:rPr lang="en-US" dirty="0"/>
              <a:t>		</a:t>
            </a:r>
            <a:r>
              <a:rPr lang="en-US" dirty="0" err="1"/>
              <a:t>this.value</a:t>
            </a:r>
            <a:r>
              <a:rPr lang="en-US" dirty="0"/>
              <a:t>= value;</a:t>
            </a:r>
          </a:p>
          <a:p>
            <a:r>
              <a:rPr lang="en-US" dirty="0"/>
              <a:t>		</a:t>
            </a:r>
            <a:r>
              <a:rPr lang="en-US" dirty="0" err="1"/>
              <a:t>this.left</a:t>
            </a:r>
            <a:r>
              <a:rPr lang="en-US" dirty="0"/>
              <a:t>= left;</a:t>
            </a:r>
          </a:p>
          <a:p>
            <a:r>
              <a:rPr lang="en-US" dirty="0"/>
              <a:t>		</a:t>
            </a:r>
            <a:r>
              <a:rPr lang="en-US" dirty="0" err="1"/>
              <a:t>this.right</a:t>
            </a:r>
            <a:r>
              <a:rPr lang="en-US" dirty="0"/>
              <a:t>= right;</a:t>
            </a:r>
          </a:p>
          <a:p>
            <a:r>
              <a:rPr lang="en-US" dirty="0"/>
              <a:t>	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B495F-33B8-8944-B002-184FF8863072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591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time:  This slide needs to be reworked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B495F-33B8-8944-B002-184FF8863072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3840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 add a size and contains method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public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int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size()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   return 1 +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left.size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() +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right.size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();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}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public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boolean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contains(T v)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   return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value.equals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(v) ||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left.contains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(v) ||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right.contains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(v);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}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B495F-33B8-8944-B002-184FF8863072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888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(factor out </a:t>
            </a:r>
            <a:r>
              <a:rPr lang="en-US" dirty="0" err="1"/>
              <a:t>safeContains</a:t>
            </a:r>
            <a:r>
              <a:rPr lang="en-US" dirty="0"/>
              <a:t> after writing it in-line first)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private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boolean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safeContains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(BST&lt;T&gt; t, T v)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   return t == null ? false 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t.contains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(v);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}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public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boolean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contains(T v)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 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int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=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value.compareTo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(v);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   if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&lt; 0)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       return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safeContains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(left, v);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   } else if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&gt; 0)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        return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safeContains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(right, v);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   } else /*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== 0 */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       return true;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  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B495F-33B8-8944-B002-184FF8863072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623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MS PGothic" charset="-128"/>
              </a:rPr>
              <a:t>Here's the thing: if the tree is perfectly balanced, so there's the same amount of stuff on either side of any node, then this is *asymptotically* very fast. The height of the tree is log_2 n. And you only have to traverse *at most* the height of the tree! So searching is O(log n) if the tree is balanced.</a:t>
            </a: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98E1A4FE-563E-7C46-B3AF-C8B046FDAB73}" type="slidenum">
              <a:rPr lang="en-US" altLang="en-US" sz="1200"/>
              <a:pPr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0290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9EE1BB6F-A407-EE47-9A85-F4E09E4700A5}" type="slidenum">
              <a:rPr lang="en-US" altLang="en-US" sz="1200"/>
              <a:pPr/>
              <a:t>27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71126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9EE1BB6F-A407-EE47-9A85-F4E09E4700A5}" type="slidenum">
              <a:rPr lang="en-US" altLang="en-US" sz="1200"/>
              <a:pPr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488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9EE1BB6F-A407-EE47-9A85-F4E09E4700A5}" type="slidenum">
              <a:rPr lang="en-US" altLang="en-US" sz="1200"/>
              <a:pPr/>
              <a:t>29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5238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A95361A-F06D-0B4A-B0D1-B83CDECA71A0}" type="datetimeFigureOut">
              <a:rPr lang="en-US" altLang="en-US"/>
              <a:pPr>
                <a:defRPr/>
              </a:pPr>
              <a:t>3/7/19</a:t>
            </a:fld>
            <a:endParaRPr lang="en-US" alt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614A390-9921-AB41-8F93-2A3D568BD2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64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397A0-1807-A74F-B025-5C28A9ECD47E}" type="datetimeFigureOut">
              <a:rPr lang="en-US" altLang="en-US"/>
              <a:pPr>
                <a:defRPr/>
              </a:pPr>
              <a:t>3/7/19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C68-316D-994D-A3B7-6892D3B69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29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557A3-D036-5B49-B0DA-73A942E87D52}" type="datetimeFigureOut">
              <a:rPr lang="en-US" altLang="en-US"/>
              <a:pPr>
                <a:defRPr/>
              </a:pPr>
              <a:t>3/7/19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E45AF-99E8-6F4E-AE58-61D9BB292D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19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AE959-629B-CA41-8557-4260C8E758C0}" type="datetimeFigureOut">
              <a:rPr lang="en-US" altLang="en-US"/>
              <a:pPr>
                <a:defRPr/>
              </a:pPr>
              <a:t>3/7/19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5C79F-2BFC-E647-80D3-4377157121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527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74FCF-D5F7-8540-AED0-7C7F61B779F1}" type="datetimeFigureOut">
              <a:rPr lang="en-US" altLang="en-US"/>
              <a:pPr>
                <a:defRPr/>
              </a:pPr>
              <a:t>3/7/19</a:t>
            </a:fld>
            <a:endParaRPr lang="en-US" alt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2FA572E6-BB89-A742-885A-B6CF2B6164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40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0D92A-BBDE-E547-B692-C5C93BC21FAF}" type="datetimeFigureOut">
              <a:rPr lang="en-US" altLang="en-US"/>
              <a:pPr>
                <a:defRPr/>
              </a:pPr>
              <a:t>3/7/19</a:t>
            </a:fld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7A324-3BD0-7041-88AE-118981992F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47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6A81D-A0DB-2A4B-BBDE-E557A4555ABA}" type="datetimeFigureOut">
              <a:rPr lang="en-US" altLang="en-US"/>
              <a:pPr>
                <a:defRPr/>
              </a:pPr>
              <a:t>3/7/19</a:t>
            </a:fld>
            <a:endParaRPr lang="en-US" alt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E1751-41DC-9C43-8C09-97E29B01EB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03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73112-0F97-6142-B111-9DBE14F01B03}" type="datetimeFigureOut">
              <a:rPr lang="en-US" altLang="en-US"/>
              <a:pPr>
                <a:defRPr/>
              </a:pPr>
              <a:t>3/7/19</a:t>
            </a:fld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D7FAD-4F74-034B-BB66-906A6CD88C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33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7BF0-C347-6145-BCFF-DAFB6B1A4B56}" type="datetimeFigureOut">
              <a:rPr lang="en-US" altLang="en-US"/>
              <a:pPr>
                <a:defRPr/>
              </a:pPr>
              <a:t>3/7/19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6D3EF15-522E-074B-B355-61FEBF9A2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73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BA01C-BC5E-C043-B5AC-67C80899EA3D}" type="datetimeFigureOut">
              <a:rPr lang="en-US" altLang="en-US"/>
              <a:pPr>
                <a:defRPr/>
              </a:pPr>
              <a:t>3/7/19</a:t>
            </a:fld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2E710-DD1E-AA4E-81AD-042D218CE9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64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C1730-FAC6-C646-B1B9-F1F0E234BEAB}" type="datetimeFigureOut">
              <a:rPr lang="en-US" altLang="en-US"/>
              <a:pPr>
                <a:defRPr/>
              </a:pPr>
              <a:t>3/7/19</a:t>
            </a:fld>
            <a:endParaRPr lang="en-US" alt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703EB43-AE26-2040-AC0B-F5694CFAB4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78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28313DB-34A8-B44A-98C0-CD00C91B6AEE}" type="datetimeFigureOut">
              <a:rPr lang="en-US" altLang="en-US"/>
              <a:pPr>
                <a:defRPr/>
              </a:pPr>
              <a:t>3/7/19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77B2011-CBFA-954D-AE82-D34B96E56E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53" r:id="rId2"/>
    <p:sldLayoutId id="2147484160" r:id="rId3"/>
    <p:sldLayoutId id="2147484154" r:id="rId4"/>
    <p:sldLayoutId id="2147484155" r:id="rId5"/>
    <p:sldLayoutId id="2147484156" r:id="rId6"/>
    <p:sldLayoutId id="2147484161" r:id="rId7"/>
    <p:sldLayoutId id="2147484157" r:id="rId8"/>
    <p:sldLayoutId id="2147484162" r:id="rId9"/>
    <p:sldLayoutId id="2147484158" r:id="rId10"/>
    <p:sldLayoutId id="214748416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"/>
        <a:defRPr sz="29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"/>
        <a:defRPr sz="26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"/>
        <a:defRPr sz="23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2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2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/>
        <p:txBody>
          <a:bodyPr rIns="13208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Trees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ea typeface="MS PGothic" charset="-128"/>
              </a:rPr>
              <a:t>Lecture 12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ea typeface="MS PGothic" charset="-128"/>
              </a:rPr>
              <a:t>CS2110 – Spring 2019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C00000"/>
                </a:solidFill>
                <a:ea typeface="MS PGothic" charset="-128"/>
              </a:rPr>
              <a:t>Tree Terminology (2)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638EB4F-734C-C246-86F0-623A82934BAF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grpSp>
        <p:nvGrpSpPr>
          <p:cNvPr id="23555" name="Group 42"/>
          <p:cNvGrpSpPr>
            <a:grpSpLocks/>
          </p:cNvGrpSpPr>
          <p:nvPr/>
        </p:nvGrpSpPr>
        <p:grpSpPr bwMode="auto">
          <a:xfrm>
            <a:off x="2911475" y="2666999"/>
            <a:ext cx="3134021" cy="2895635"/>
            <a:chOff x="2911475" y="2666999"/>
            <a:chExt cx="3134020" cy="2895635"/>
          </a:xfrm>
        </p:grpSpPr>
        <p:sp>
          <p:nvSpPr>
            <p:cNvPr id="23605" name="Oval 4"/>
            <p:cNvSpPr>
              <a:spLocks/>
            </p:cNvSpPr>
            <p:nvPr/>
          </p:nvSpPr>
          <p:spPr bwMode="auto">
            <a:xfrm>
              <a:off x="4343400" y="2666999"/>
              <a:ext cx="457200" cy="457200"/>
            </a:xfrm>
            <a:prstGeom prst="ellipse">
              <a:avLst/>
            </a:prstGeom>
            <a:solidFill>
              <a:srgbClr val="008F00">
                <a:alpha val="25098"/>
              </a:srgbClr>
            </a:solidFill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M</a:t>
              </a:r>
            </a:p>
          </p:txBody>
        </p:sp>
        <p:sp>
          <p:nvSpPr>
            <p:cNvPr id="23603" name="Oval 7"/>
            <p:cNvSpPr>
              <a:spLocks/>
            </p:cNvSpPr>
            <p:nvPr/>
          </p:nvSpPr>
          <p:spPr bwMode="auto">
            <a:xfrm>
              <a:off x="3665537" y="3352799"/>
              <a:ext cx="457200" cy="457200"/>
            </a:xfrm>
            <a:prstGeom prst="ellipse">
              <a:avLst/>
            </a:prstGeom>
            <a:solidFill>
              <a:srgbClr val="008F00">
                <a:alpha val="25098"/>
              </a:srgbClr>
            </a:solidFill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</a:t>
              </a:r>
            </a:p>
          </p:txBody>
        </p:sp>
        <p:sp>
          <p:nvSpPr>
            <p:cNvPr id="23601" name="Oval 10"/>
            <p:cNvSpPr>
              <a:spLocks/>
            </p:cNvSpPr>
            <p:nvPr/>
          </p:nvSpPr>
          <p:spPr bwMode="auto">
            <a:xfrm>
              <a:off x="5013325" y="335279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W</a:t>
              </a:r>
            </a:p>
          </p:txBody>
        </p:sp>
        <p:sp>
          <p:nvSpPr>
            <p:cNvPr id="23599" name="Oval 13"/>
            <p:cNvSpPr>
              <a:spLocks/>
            </p:cNvSpPr>
            <p:nvPr/>
          </p:nvSpPr>
          <p:spPr bwMode="auto">
            <a:xfrm>
              <a:off x="4833937" y="4267200"/>
              <a:ext cx="457496" cy="457234"/>
            </a:xfrm>
            <a:prstGeom prst="ellipse">
              <a:avLst/>
            </a:prstGeom>
            <a:solidFill>
              <a:srgbClr val="9437FF">
                <a:alpha val="25098"/>
              </a:srgbClr>
            </a:solidFill>
            <a:ln w="28575">
              <a:solidFill>
                <a:srgbClr val="7030A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</a:t>
              </a:r>
            </a:p>
          </p:txBody>
        </p:sp>
        <p:sp>
          <p:nvSpPr>
            <p:cNvPr id="23597" name="Oval 16"/>
            <p:cNvSpPr>
              <a:spLocks/>
            </p:cNvSpPr>
            <p:nvPr/>
          </p:nvSpPr>
          <p:spPr bwMode="auto">
            <a:xfrm>
              <a:off x="4156075" y="426719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J</a:t>
              </a:r>
            </a:p>
          </p:txBody>
        </p:sp>
        <p:sp>
          <p:nvSpPr>
            <p:cNvPr id="23595" name="Oval 19"/>
            <p:cNvSpPr>
              <a:spLocks/>
            </p:cNvSpPr>
            <p:nvPr/>
          </p:nvSpPr>
          <p:spPr bwMode="auto">
            <a:xfrm>
              <a:off x="3292474" y="4267199"/>
              <a:ext cx="457200" cy="457200"/>
            </a:xfrm>
            <a:prstGeom prst="ellipse">
              <a:avLst/>
            </a:prstGeom>
            <a:solidFill>
              <a:srgbClr val="008F00">
                <a:alpha val="25098"/>
              </a:srgbClr>
            </a:solidFill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</a:t>
              </a:r>
            </a:p>
          </p:txBody>
        </p:sp>
        <p:sp>
          <p:nvSpPr>
            <p:cNvPr id="23593" name="Oval 22"/>
            <p:cNvSpPr>
              <a:spLocks/>
            </p:cNvSpPr>
            <p:nvPr/>
          </p:nvSpPr>
          <p:spPr bwMode="auto">
            <a:xfrm>
              <a:off x="4816475" y="5105400"/>
              <a:ext cx="457200" cy="457234"/>
            </a:xfrm>
            <a:prstGeom prst="ellipse">
              <a:avLst/>
            </a:prstGeom>
            <a:solidFill>
              <a:srgbClr val="9437FF">
                <a:alpha val="25098"/>
              </a:srgbClr>
            </a:solidFill>
            <a:ln w="28575">
              <a:solidFill>
                <a:srgbClr val="7030A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N</a:t>
              </a:r>
            </a:p>
          </p:txBody>
        </p:sp>
        <p:sp>
          <p:nvSpPr>
            <p:cNvPr id="23591" name="Oval 25"/>
            <p:cNvSpPr>
              <a:spLocks/>
            </p:cNvSpPr>
            <p:nvPr/>
          </p:nvSpPr>
          <p:spPr bwMode="auto">
            <a:xfrm>
              <a:off x="3825875" y="5105400"/>
              <a:ext cx="457200" cy="4572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H</a:t>
              </a:r>
            </a:p>
          </p:txBody>
        </p:sp>
        <p:sp>
          <p:nvSpPr>
            <p:cNvPr id="23589" name="Oval 28"/>
            <p:cNvSpPr>
              <a:spLocks/>
            </p:cNvSpPr>
            <p:nvPr/>
          </p:nvSpPr>
          <p:spPr bwMode="auto">
            <a:xfrm>
              <a:off x="2911475" y="5105400"/>
              <a:ext cx="457200" cy="4572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</a:t>
              </a:r>
            </a:p>
          </p:txBody>
        </p:sp>
        <p:sp>
          <p:nvSpPr>
            <p:cNvPr id="23587" name="Oval 31"/>
            <p:cNvSpPr>
              <a:spLocks/>
            </p:cNvSpPr>
            <p:nvPr/>
          </p:nvSpPr>
          <p:spPr bwMode="auto">
            <a:xfrm>
              <a:off x="5588000" y="5105400"/>
              <a:ext cx="457495" cy="457234"/>
            </a:xfrm>
            <a:prstGeom prst="ellipse">
              <a:avLst/>
            </a:prstGeom>
            <a:solidFill>
              <a:srgbClr val="9437FF">
                <a:alpha val="25098"/>
              </a:srgbClr>
            </a:solidFill>
            <a:ln w="28575">
              <a:solidFill>
                <a:srgbClr val="7030A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</a:p>
          </p:txBody>
        </p:sp>
        <p:sp>
          <p:nvSpPr>
            <p:cNvPr id="23578" name="Line 33"/>
            <p:cNvSpPr>
              <a:spLocks noChangeShapeType="1"/>
            </p:cNvSpPr>
            <p:nvPr/>
          </p:nvSpPr>
          <p:spPr bwMode="auto">
            <a:xfrm flipH="1">
              <a:off x="3825875" y="3114675"/>
              <a:ext cx="684212" cy="23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Line 34"/>
            <p:cNvSpPr>
              <a:spLocks noChangeShapeType="1"/>
            </p:cNvSpPr>
            <p:nvPr/>
          </p:nvSpPr>
          <p:spPr bwMode="auto">
            <a:xfrm>
              <a:off x="4510087" y="3114675"/>
              <a:ext cx="709613" cy="23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Line 35"/>
            <p:cNvSpPr>
              <a:spLocks noChangeShapeType="1"/>
            </p:cNvSpPr>
            <p:nvPr/>
          </p:nvSpPr>
          <p:spPr bwMode="auto">
            <a:xfrm flipH="1">
              <a:off x="3455987" y="3800475"/>
              <a:ext cx="369888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Line 36"/>
            <p:cNvSpPr>
              <a:spLocks noChangeShapeType="1"/>
            </p:cNvSpPr>
            <p:nvPr/>
          </p:nvSpPr>
          <p:spPr bwMode="auto">
            <a:xfrm>
              <a:off x="3825875" y="3800475"/>
              <a:ext cx="517525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Line 37"/>
            <p:cNvSpPr>
              <a:spLocks noChangeShapeType="1"/>
            </p:cNvSpPr>
            <p:nvPr/>
          </p:nvSpPr>
          <p:spPr bwMode="auto">
            <a:xfrm flipH="1">
              <a:off x="5013325" y="3800475"/>
              <a:ext cx="274637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Line 38"/>
            <p:cNvSpPr>
              <a:spLocks noChangeShapeType="1"/>
            </p:cNvSpPr>
            <p:nvPr/>
          </p:nvSpPr>
          <p:spPr bwMode="auto">
            <a:xfrm flipH="1">
              <a:off x="3114675" y="4714875"/>
              <a:ext cx="341312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Line 39"/>
            <p:cNvSpPr>
              <a:spLocks noChangeShapeType="1"/>
            </p:cNvSpPr>
            <p:nvPr/>
          </p:nvSpPr>
          <p:spPr bwMode="auto">
            <a:xfrm>
              <a:off x="3455987" y="4714875"/>
              <a:ext cx="628650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Line 40"/>
            <p:cNvSpPr>
              <a:spLocks noChangeShapeType="1"/>
            </p:cNvSpPr>
            <p:nvPr/>
          </p:nvSpPr>
          <p:spPr bwMode="auto">
            <a:xfrm flipH="1">
              <a:off x="5013325" y="4714875"/>
              <a:ext cx="1587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Line 41"/>
            <p:cNvSpPr>
              <a:spLocks noChangeShapeType="1"/>
            </p:cNvSpPr>
            <p:nvPr/>
          </p:nvSpPr>
          <p:spPr bwMode="auto">
            <a:xfrm>
              <a:off x="5013325" y="4714875"/>
              <a:ext cx="762000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8" name="TextBox 48"/>
          <p:cNvSpPr txBox="1">
            <a:spLocks noChangeArrowheads="1"/>
          </p:cNvSpPr>
          <p:nvPr/>
        </p:nvSpPr>
        <p:spPr bwMode="auto">
          <a:xfrm>
            <a:off x="6359821" y="4151293"/>
            <a:ext cx="202247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ctr"/>
            <a:r>
              <a:rPr lang="en-US" altLang="en-US" sz="2800" i="1" dirty="0">
                <a:solidFill>
                  <a:srgbClr val="7030A0"/>
                </a:solidFill>
                <a:latin typeface="+mn-lt"/>
              </a:rPr>
              <a:t>descendants </a:t>
            </a:r>
            <a:r>
              <a:rPr lang="en-US" altLang="en-US" sz="2800" dirty="0">
                <a:solidFill>
                  <a:srgbClr val="7030A0"/>
                </a:solidFill>
                <a:latin typeface="+mn-lt"/>
              </a:rPr>
              <a:t>of W</a:t>
            </a:r>
          </a:p>
        </p:txBody>
      </p:sp>
      <p:sp>
        <p:nvSpPr>
          <p:cNvPr id="23564" name="TextBox 62"/>
          <p:cNvSpPr txBox="1">
            <a:spLocks noChangeArrowheads="1"/>
          </p:cNvSpPr>
          <p:nvPr/>
        </p:nvSpPr>
        <p:spPr bwMode="auto">
          <a:xfrm>
            <a:off x="450850" y="3478213"/>
            <a:ext cx="21296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 sz="2800" i="1" dirty="0">
                <a:solidFill>
                  <a:srgbClr val="00B050"/>
                </a:solidFill>
                <a:latin typeface="+mn-lt"/>
                <a:cs typeface="Consolas" panose="020B0609020204030204" pitchFamily="49" charset="0"/>
              </a:rPr>
              <a:t>ancestors </a:t>
            </a:r>
            <a:r>
              <a:rPr lang="en-US" altLang="en-US" sz="2800" dirty="0">
                <a:solidFill>
                  <a:srgbClr val="00B050"/>
                </a:solidFill>
                <a:latin typeface="+mn-lt"/>
                <a:cs typeface="Consolas" panose="020B0609020204030204" pitchFamily="49" charset="0"/>
              </a:rPr>
              <a:t>of B</a:t>
            </a:r>
            <a:endParaRPr lang="en-US" altLang="en-US" sz="2800" i="1" dirty="0">
              <a:solidFill>
                <a:srgbClr val="00B050"/>
              </a:solidFill>
              <a:latin typeface="+mn-lt"/>
              <a:cs typeface="Consolas" panose="020B0609020204030204" pitchFamily="49" charset="0"/>
            </a:endParaRPr>
          </a:p>
        </p:txBody>
      </p:sp>
      <p:cxnSp>
        <p:nvCxnSpPr>
          <p:cNvPr id="65" name="Straight Arrow Connector 64"/>
          <p:cNvCxnSpPr>
            <a:cxnSpLocks/>
            <a:stCxn id="23564" idx="3"/>
            <a:endCxn id="23603" idx="2"/>
          </p:cNvCxnSpPr>
          <p:nvPr/>
        </p:nvCxnSpPr>
        <p:spPr>
          <a:xfrm flipV="1">
            <a:off x="2580536" y="3581399"/>
            <a:ext cx="1085001" cy="158424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91E3D4C-7A63-F343-B039-75409DD75A8B}"/>
              </a:ext>
            </a:extLst>
          </p:cNvPr>
          <p:cNvCxnSpPr>
            <a:cxnSpLocks/>
            <a:stCxn id="23564" idx="3"/>
            <a:endCxn id="23605" idx="2"/>
          </p:cNvCxnSpPr>
          <p:nvPr/>
        </p:nvCxnSpPr>
        <p:spPr>
          <a:xfrm flipV="1">
            <a:off x="2580536" y="2895599"/>
            <a:ext cx="1762864" cy="844224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FEFC68C-E675-FA44-AA54-C7BAC89ACAE0}"/>
              </a:ext>
            </a:extLst>
          </p:cNvPr>
          <p:cNvCxnSpPr>
            <a:cxnSpLocks/>
            <a:stCxn id="23564" idx="3"/>
            <a:endCxn id="23595" idx="1"/>
          </p:cNvCxnSpPr>
          <p:nvPr/>
        </p:nvCxnSpPr>
        <p:spPr>
          <a:xfrm>
            <a:off x="2580536" y="3739823"/>
            <a:ext cx="778893" cy="594331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C8DD3E4-5172-4548-B340-69EDAB2E8BCC}"/>
              </a:ext>
            </a:extLst>
          </p:cNvPr>
          <p:cNvCxnSpPr>
            <a:cxnSpLocks/>
            <a:stCxn id="23599" idx="6"/>
          </p:cNvCxnSpPr>
          <p:nvPr/>
        </p:nvCxnSpPr>
        <p:spPr>
          <a:xfrm>
            <a:off x="5291434" y="4495817"/>
            <a:ext cx="1337966" cy="161908"/>
          </a:xfrm>
          <a:prstGeom prst="straightConnector1">
            <a:avLst/>
          </a:prstGeom>
          <a:ln w="19050">
            <a:solidFill>
              <a:srgbClr val="7030A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771FF1E-CF6D-D54E-A363-53E963114339}"/>
              </a:ext>
            </a:extLst>
          </p:cNvPr>
          <p:cNvCxnSpPr>
            <a:cxnSpLocks/>
            <a:stCxn id="23593" idx="7"/>
          </p:cNvCxnSpPr>
          <p:nvPr/>
        </p:nvCxnSpPr>
        <p:spPr>
          <a:xfrm flipV="1">
            <a:off x="5206721" y="4648166"/>
            <a:ext cx="1422679" cy="524194"/>
          </a:xfrm>
          <a:prstGeom prst="straightConnector1">
            <a:avLst/>
          </a:prstGeom>
          <a:ln w="19050">
            <a:solidFill>
              <a:srgbClr val="7030A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9EBF78F-4E47-BA43-AE96-87B0DAAD481C}"/>
              </a:ext>
            </a:extLst>
          </p:cNvPr>
          <p:cNvCxnSpPr>
            <a:cxnSpLocks/>
            <a:stCxn id="23587" idx="7"/>
          </p:cNvCxnSpPr>
          <p:nvPr/>
        </p:nvCxnSpPr>
        <p:spPr>
          <a:xfrm flipV="1">
            <a:off x="5978497" y="4657726"/>
            <a:ext cx="650903" cy="514634"/>
          </a:xfrm>
          <a:prstGeom prst="straightConnector1">
            <a:avLst/>
          </a:prstGeom>
          <a:ln w="19050">
            <a:solidFill>
              <a:srgbClr val="7030A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335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C00000"/>
                </a:solidFill>
                <a:ea typeface="MS PGothic" charset="-128"/>
              </a:rPr>
              <a:t>Tree Terminology (3)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B424468-897E-6D44-B47F-D202825DD36E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45" name="Rectangle 44"/>
          <p:cNvSpPr/>
          <p:nvPr/>
        </p:nvSpPr>
        <p:spPr>
          <a:xfrm>
            <a:off x="2841626" y="3259136"/>
            <a:ext cx="1882774" cy="2544762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5" name="TextBox 102"/>
          <p:cNvSpPr txBox="1">
            <a:spLocks noChangeArrowheads="1"/>
          </p:cNvSpPr>
          <p:nvPr/>
        </p:nvSpPr>
        <p:spPr bwMode="auto">
          <a:xfrm>
            <a:off x="609600" y="2916235"/>
            <a:ext cx="1960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 sz="2800" i="1" dirty="0">
                <a:solidFill>
                  <a:srgbClr val="0070C0"/>
                </a:solidFill>
                <a:latin typeface="+mn-lt"/>
              </a:rPr>
              <a:t>subtree </a:t>
            </a:r>
            <a:r>
              <a:rPr lang="en-US" altLang="en-US" sz="2800" dirty="0">
                <a:solidFill>
                  <a:srgbClr val="0070C0"/>
                </a:solidFill>
                <a:latin typeface="+mn-lt"/>
              </a:rPr>
              <a:t>of M</a:t>
            </a:r>
            <a:endParaRPr lang="en-US" altLang="en-US" sz="2800" i="1" dirty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46" name="Group 42">
            <a:extLst>
              <a:ext uri="{FF2B5EF4-FFF2-40B4-BE49-F238E27FC236}">
                <a16:creationId xmlns:a16="http://schemas.microsoft.com/office/drawing/2014/main" id="{A33B3C81-EB9F-9B4E-ADC5-F5769C0649B4}"/>
              </a:ext>
            </a:extLst>
          </p:cNvPr>
          <p:cNvGrpSpPr>
            <a:grpSpLocks/>
          </p:cNvGrpSpPr>
          <p:nvPr/>
        </p:nvGrpSpPr>
        <p:grpSpPr bwMode="auto">
          <a:xfrm>
            <a:off x="2911475" y="2666999"/>
            <a:ext cx="3134021" cy="2895635"/>
            <a:chOff x="2911475" y="2666999"/>
            <a:chExt cx="3134020" cy="2895635"/>
          </a:xfrm>
        </p:grpSpPr>
        <p:sp>
          <p:nvSpPr>
            <p:cNvPr id="47" name="Oval 4">
              <a:extLst>
                <a:ext uri="{FF2B5EF4-FFF2-40B4-BE49-F238E27FC236}">
                  <a16:creationId xmlns:a16="http://schemas.microsoft.com/office/drawing/2014/main" id="{D1CFF9F5-21FA-ED4C-A448-36FC5105A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400" y="266699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M</a:t>
              </a:r>
            </a:p>
          </p:txBody>
        </p:sp>
        <p:sp>
          <p:nvSpPr>
            <p:cNvPr id="48" name="Oval 7">
              <a:extLst>
                <a:ext uri="{FF2B5EF4-FFF2-40B4-BE49-F238E27FC236}">
                  <a16:creationId xmlns:a16="http://schemas.microsoft.com/office/drawing/2014/main" id="{A4B745C4-2727-3E41-9AF9-4A3B02BA3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537" y="335279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</a:t>
              </a:r>
            </a:p>
          </p:txBody>
        </p:sp>
        <p:sp>
          <p:nvSpPr>
            <p:cNvPr id="49" name="Oval 10">
              <a:extLst>
                <a:ext uri="{FF2B5EF4-FFF2-40B4-BE49-F238E27FC236}">
                  <a16:creationId xmlns:a16="http://schemas.microsoft.com/office/drawing/2014/main" id="{AFA55B72-3D69-F74A-BA92-DC9A020D6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325" y="335279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W</a:t>
              </a:r>
            </a:p>
          </p:txBody>
        </p:sp>
        <p:sp>
          <p:nvSpPr>
            <p:cNvPr id="50" name="Oval 13">
              <a:extLst>
                <a:ext uri="{FF2B5EF4-FFF2-40B4-BE49-F238E27FC236}">
                  <a16:creationId xmlns:a16="http://schemas.microsoft.com/office/drawing/2014/main" id="{446E5F9A-9A54-3442-B3E9-29D82BF58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7" y="4267200"/>
              <a:ext cx="457496" cy="4572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</a:t>
              </a:r>
            </a:p>
          </p:txBody>
        </p:sp>
        <p:sp>
          <p:nvSpPr>
            <p:cNvPr id="51" name="Oval 16">
              <a:extLst>
                <a:ext uri="{FF2B5EF4-FFF2-40B4-BE49-F238E27FC236}">
                  <a16:creationId xmlns:a16="http://schemas.microsoft.com/office/drawing/2014/main" id="{321F3CA5-484D-FE47-B34A-A339B198E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075" y="426719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J</a:t>
              </a:r>
            </a:p>
          </p:txBody>
        </p:sp>
        <p:sp>
          <p:nvSpPr>
            <p:cNvPr id="52" name="Oval 19">
              <a:extLst>
                <a:ext uri="{FF2B5EF4-FFF2-40B4-BE49-F238E27FC236}">
                  <a16:creationId xmlns:a16="http://schemas.microsoft.com/office/drawing/2014/main" id="{2E9B269D-8D85-8948-913A-3C5AF3B68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474" y="426719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</a:t>
              </a:r>
            </a:p>
          </p:txBody>
        </p:sp>
        <p:sp>
          <p:nvSpPr>
            <p:cNvPr id="53" name="Oval 22">
              <a:extLst>
                <a:ext uri="{FF2B5EF4-FFF2-40B4-BE49-F238E27FC236}">
                  <a16:creationId xmlns:a16="http://schemas.microsoft.com/office/drawing/2014/main" id="{1F32DCFC-E605-9445-A36B-31EC634DD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475" y="5105400"/>
              <a:ext cx="457200" cy="4572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N</a:t>
              </a:r>
            </a:p>
          </p:txBody>
        </p:sp>
        <p:sp>
          <p:nvSpPr>
            <p:cNvPr id="54" name="Oval 25">
              <a:extLst>
                <a:ext uri="{FF2B5EF4-FFF2-40B4-BE49-F238E27FC236}">
                  <a16:creationId xmlns:a16="http://schemas.microsoft.com/office/drawing/2014/main" id="{3667A9C0-0F13-D041-B642-775E3C1DD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75" y="5105400"/>
              <a:ext cx="457200" cy="4572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H</a:t>
              </a:r>
            </a:p>
          </p:txBody>
        </p:sp>
        <p:sp>
          <p:nvSpPr>
            <p:cNvPr id="55" name="Oval 28">
              <a:extLst>
                <a:ext uri="{FF2B5EF4-FFF2-40B4-BE49-F238E27FC236}">
                  <a16:creationId xmlns:a16="http://schemas.microsoft.com/office/drawing/2014/main" id="{447A82DD-65F6-9945-8302-2F435332E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475" y="5105400"/>
              <a:ext cx="457200" cy="4572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</a:t>
              </a:r>
            </a:p>
          </p:txBody>
        </p:sp>
        <p:sp>
          <p:nvSpPr>
            <p:cNvPr id="56" name="Oval 31">
              <a:extLst>
                <a:ext uri="{FF2B5EF4-FFF2-40B4-BE49-F238E27FC236}">
                  <a16:creationId xmlns:a16="http://schemas.microsoft.com/office/drawing/2014/main" id="{61A27277-8CB8-4440-A8B0-CBC4C8D2C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000" y="5105400"/>
              <a:ext cx="457495" cy="4572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</a:p>
          </p:txBody>
        </p:sp>
        <p:sp>
          <p:nvSpPr>
            <p:cNvPr id="57" name="Line 33">
              <a:extLst>
                <a:ext uri="{FF2B5EF4-FFF2-40B4-BE49-F238E27FC236}">
                  <a16:creationId xmlns:a16="http://schemas.microsoft.com/office/drawing/2014/main" id="{DB194274-575E-934E-A108-239DFEE1A7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25875" y="3114675"/>
              <a:ext cx="684212" cy="23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34">
              <a:extLst>
                <a:ext uri="{FF2B5EF4-FFF2-40B4-BE49-F238E27FC236}">
                  <a16:creationId xmlns:a16="http://schemas.microsoft.com/office/drawing/2014/main" id="{3B696DCE-8C4C-124B-ADCB-55B56E0280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0087" y="3114675"/>
              <a:ext cx="709613" cy="23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35">
              <a:extLst>
                <a:ext uri="{FF2B5EF4-FFF2-40B4-BE49-F238E27FC236}">
                  <a16:creationId xmlns:a16="http://schemas.microsoft.com/office/drawing/2014/main" id="{BE129075-C98A-9F45-924D-C07108923D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55987" y="3800475"/>
              <a:ext cx="369888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36">
              <a:extLst>
                <a:ext uri="{FF2B5EF4-FFF2-40B4-BE49-F238E27FC236}">
                  <a16:creationId xmlns:a16="http://schemas.microsoft.com/office/drawing/2014/main" id="{C106A986-B3F9-4A41-A80C-510CB39C5A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5875" y="3800475"/>
              <a:ext cx="517525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37">
              <a:extLst>
                <a:ext uri="{FF2B5EF4-FFF2-40B4-BE49-F238E27FC236}">
                  <a16:creationId xmlns:a16="http://schemas.microsoft.com/office/drawing/2014/main" id="{67F5A85F-9E1F-D045-A915-0ED2557877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13325" y="3800475"/>
              <a:ext cx="274637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38">
              <a:extLst>
                <a:ext uri="{FF2B5EF4-FFF2-40B4-BE49-F238E27FC236}">
                  <a16:creationId xmlns:a16="http://schemas.microsoft.com/office/drawing/2014/main" id="{E672550A-623D-7E46-9783-D0DC6FF220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4675" y="4714875"/>
              <a:ext cx="341312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39">
              <a:extLst>
                <a:ext uri="{FF2B5EF4-FFF2-40B4-BE49-F238E27FC236}">
                  <a16:creationId xmlns:a16="http://schemas.microsoft.com/office/drawing/2014/main" id="{06A0B365-29FF-7849-9D9B-7D39F1B487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5987" y="4714875"/>
              <a:ext cx="628650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40">
              <a:extLst>
                <a:ext uri="{FF2B5EF4-FFF2-40B4-BE49-F238E27FC236}">
                  <a16:creationId xmlns:a16="http://schemas.microsoft.com/office/drawing/2014/main" id="{5DBC39EC-5628-BF4F-8419-6E8067D71C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13325" y="4714875"/>
              <a:ext cx="1587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41">
              <a:extLst>
                <a:ext uri="{FF2B5EF4-FFF2-40B4-BE49-F238E27FC236}">
                  <a16:creationId xmlns:a16="http://schemas.microsoft.com/office/drawing/2014/main" id="{4B27F2D6-2894-A143-B55B-14BBEDC3BB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3325" y="4714875"/>
              <a:ext cx="762000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DAA992B9-B60D-DD42-ADB2-26A1113B9519}"/>
              </a:ext>
            </a:extLst>
          </p:cNvPr>
          <p:cNvSpPr/>
          <p:nvPr/>
        </p:nvSpPr>
        <p:spPr>
          <a:xfrm>
            <a:off x="2743201" y="3885022"/>
            <a:ext cx="1993900" cy="2530905"/>
          </a:xfrm>
          <a:prstGeom prst="rect">
            <a:avLst/>
          </a:prstGeom>
          <a:solidFill>
            <a:srgbClr val="00B050">
              <a:alpha val="43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A3C2403-2CFE-E84D-9911-97391F3A6C46}"/>
              </a:ext>
            </a:extLst>
          </p:cNvPr>
          <p:cNvSpPr/>
          <p:nvPr/>
        </p:nvSpPr>
        <p:spPr>
          <a:xfrm>
            <a:off x="4800600" y="5677702"/>
            <a:ext cx="517231" cy="622298"/>
          </a:xfrm>
          <a:prstGeom prst="rect">
            <a:avLst/>
          </a:prstGeom>
          <a:solidFill>
            <a:srgbClr val="00B050">
              <a:alpha val="43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C00000"/>
                </a:solidFill>
                <a:ea typeface="MS PGothic" charset="-128"/>
              </a:rPr>
              <a:t>Tree Terminology (4)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3051E5C-7AF5-374A-9538-E327412D182B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26628" name="TextBox 102"/>
          <p:cNvSpPr txBox="1">
            <a:spLocks noChangeArrowheads="1"/>
          </p:cNvSpPr>
          <p:nvPr/>
        </p:nvSpPr>
        <p:spPr bwMode="auto">
          <a:xfrm>
            <a:off x="266700" y="1600200"/>
            <a:ext cx="7428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 sz="2800" dirty="0">
                <a:latin typeface="+mn-lt"/>
              </a:rPr>
              <a:t>A node’s </a:t>
            </a:r>
            <a:r>
              <a:rPr lang="en-US" altLang="en-US" sz="2800" b="1" i="1" dirty="0">
                <a:solidFill>
                  <a:srgbClr val="0070C0"/>
                </a:solidFill>
                <a:latin typeface="+mn-lt"/>
              </a:rPr>
              <a:t>depth</a:t>
            </a:r>
            <a:r>
              <a:rPr lang="en-US" altLang="en-US" sz="2800" dirty="0">
                <a:latin typeface="+mn-lt"/>
              </a:rPr>
              <a:t> is the length of the path to the root.</a:t>
            </a:r>
            <a:endParaRPr lang="en-US" altLang="en-US" sz="2800" i="1" dirty="0">
              <a:latin typeface="+mn-lt"/>
            </a:endParaRPr>
          </a:p>
        </p:txBody>
      </p:sp>
      <p:sp>
        <p:nvSpPr>
          <p:cNvPr id="26629" name="TextBox 45"/>
          <p:cNvSpPr txBox="1">
            <a:spLocks noChangeArrowheads="1"/>
          </p:cNvSpPr>
          <p:nvPr/>
        </p:nvSpPr>
        <p:spPr bwMode="auto">
          <a:xfrm>
            <a:off x="266700" y="2116138"/>
            <a:ext cx="83439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 sz="2800" dirty="0">
                <a:latin typeface="+mn-lt"/>
                <a:cs typeface="Consolas" panose="020B0609020204030204" pitchFamily="49" charset="0"/>
              </a:rPr>
              <a:t>A tree’s (or subtree’s)</a:t>
            </a:r>
            <a:r>
              <a:rPr lang="en-US" altLang="en-US" sz="2800" i="1" dirty="0">
                <a:latin typeface="+mn-lt"/>
                <a:cs typeface="Consolas" panose="020B0609020204030204" pitchFamily="49" charset="0"/>
              </a:rPr>
              <a:t> </a:t>
            </a:r>
            <a:r>
              <a:rPr lang="en-US" altLang="en-US" sz="2800" b="1" i="1" dirty="0">
                <a:solidFill>
                  <a:srgbClr val="00B050"/>
                </a:solidFill>
                <a:latin typeface="+mn-lt"/>
                <a:cs typeface="Consolas" panose="020B0609020204030204" pitchFamily="49" charset="0"/>
              </a:rPr>
              <a:t>height</a:t>
            </a:r>
            <a:r>
              <a:rPr lang="en-US" altLang="en-US" sz="2800" dirty="0">
                <a:latin typeface="+mn-lt"/>
                <a:cs typeface="Consolas" panose="020B0609020204030204" pitchFamily="49" charset="0"/>
              </a:rPr>
              <a:t> is the length of the longest path from the root to a leaf.</a:t>
            </a:r>
            <a:endParaRPr lang="en-US" altLang="en-US" sz="2800" i="1" dirty="0">
              <a:latin typeface="+mn-lt"/>
              <a:cs typeface="Consolas" panose="020B0609020204030204" pitchFamily="49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18879" y="5752254"/>
            <a:ext cx="137409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depth 3</a:t>
            </a:r>
          </a:p>
        </p:txBody>
      </p:sp>
      <p:grpSp>
        <p:nvGrpSpPr>
          <p:cNvPr id="49" name="Group 42">
            <a:extLst>
              <a:ext uri="{FF2B5EF4-FFF2-40B4-BE49-F238E27FC236}">
                <a16:creationId xmlns:a16="http://schemas.microsoft.com/office/drawing/2014/main" id="{5C5CDA9F-B8CD-494B-A6FD-EDA937D54C7B}"/>
              </a:ext>
            </a:extLst>
          </p:cNvPr>
          <p:cNvGrpSpPr>
            <a:grpSpLocks/>
          </p:cNvGrpSpPr>
          <p:nvPr/>
        </p:nvGrpSpPr>
        <p:grpSpPr bwMode="auto">
          <a:xfrm>
            <a:off x="2911475" y="3318284"/>
            <a:ext cx="3134021" cy="2895635"/>
            <a:chOff x="2911475" y="2666999"/>
            <a:chExt cx="3134020" cy="2895635"/>
          </a:xfrm>
        </p:grpSpPr>
        <p:sp>
          <p:nvSpPr>
            <p:cNvPr id="50" name="Oval 4">
              <a:extLst>
                <a:ext uri="{FF2B5EF4-FFF2-40B4-BE49-F238E27FC236}">
                  <a16:creationId xmlns:a16="http://schemas.microsoft.com/office/drawing/2014/main" id="{6424E337-EB92-4948-920F-070EA3C81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400" y="266699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M</a:t>
              </a:r>
            </a:p>
          </p:txBody>
        </p:sp>
        <p:sp>
          <p:nvSpPr>
            <p:cNvPr id="51" name="Oval 7">
              <a:extLst>
                <a:ext uri="{FF2B5EF4-FFF2-40B4-BE49-F238E27FC236}">
                  <a16:creationId xmlns:a16="http://schemas.microsoft.com/office/drawing/2014/main" id="{E338B40B-138C-0C41-AAA3-4C8C439CA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537" y="335279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</a:t>
              </a:r>
            </a:p>
          </p:txBody>
        </p:sp>
        <p:sp>
          <p:nvSpPr>
            <p:cNvPr id="52" name="Oval 10">
              <a:extLst>
                <a:ext uri="{FF2B5EF4-FFF2-40B4-BE49-F238E27FC236}">
                  <a16:creationId xmlns:a16="http://schemas.microsoft.com/office/drawing/2014/main" id="{B06F092D-8F6C-574B-B8B8-D6C198AF6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325" y="3352799"/>
              <a:ext cx="457200" cy="4572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00B0F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W</a:t>
              </a:r>
            </a:p>
          </p:txBody>
        </p:sp>
        <p:sp>
          <p:nvSpPr>
            <p:cNvPr id="53" name="Oval 13">
              <a:extLst>
                <a:ext uri="{FF2B5EF4-FFF2-40B4-BE49-F238E27FC236}">
                  <a16:creationId xmlns:a16="http://schemas.microsoft.com/office/drawing/2014/main" id="{6463BBFC-9283-FC46-B2CD-59660214A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7" y="4267200"/>
              <a:ext cx="457496" cy="4572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</a:t>
              </a:r>
            </a:p>
          </p:txBody>
        </p:sp>
        <p:sp>
          <p:nvSpPr>
            <p:cNvPr id="54" name="Oval 16">
              <a:extLst>
                <a:ext uri="{FF2B5EF4-FFF2-40B4-BE49-F238E27FC236}">
                  <a16:creationId xmlns:a16="http://schemas.microsoft.com/office/drawing/2014/main" id="{BFE04099-1842-384A-8B39-D84CA55D9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075" y="426719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J</a:t>
              </a:r>
            </a:p>
          </p:txBody>
        </p:sp>
        <p:sp>
          <p:nvSpPr>
            <p:cNvPr id="55" name="Oval 19">
              <a:extLst>
                <a:ext uri="{FF2B5EF4-FFF2-40B4-BE49-F238E27FC236}">
                  <a16:creationId xmlns:a16="http://schemas.microsoft.com/office/drawing/2014/main" id="{76E81EBF-18CE-7B43-AAF6-5D9F4F03B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474" y="426719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</a:t>
              </a:r>
            </a:p>
          </p:txBody>
        </p:sp>
        <p:sp>
          <p:nvSpPr>
            <p:cNvPr id="56" name="Oval 22">
              <a:extLst>
                <a:ext uri="{FF2B5EF4-FFF2-40B4-BE49-F238E27FC236}">
                  <a16:creationId xmlns:a16="http://schemas.microsoft.com/office/drawing/2014/main" id="{15463A4D-C359-1F45-90CA-53E232EBB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475" y="5105400"/>
              <a:ext cx="457200" cy="4572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N</a:t>
              </a:r>
            </a:p>
          </p:txBody>
        </p:sp>
        <p:sp>
          <p:nvSpPr>
            <p:cNvPr id="57" name="Oval 25">
              <a:extLst>
                <a:ext uri="{FF2B5EF4-FFF2-40B4-BE49-F238E27FC236}">
                  <a16:creationId xmlns:a16="http://schemas.microsoft.com/office/drawing/2014/main" id="{2CA96342-8C01-004A-99F1-15DE14D4E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75" y="5105400"/>
              <a:ext cx="457200" cy="4572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H</a:t>
              </a:r>
            </a:p>
          </p:txBody>
        </p:sp>
        <p:sp>
          <p:nvSpPr>
            <p:cNvPr id="58" name="Oval 28">
              <a:extLst>
                <a:ext uri="{FF2B5EF4-FFF2-40B4-BE49-F238E27FC236}">
                  <a16:creationId xmlns:a16="http://schemas.microsoft.com/office/drawing/2014/main" id="{0E4F3DA3-D5A1-EF4F-8752-3B90CDAB7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475" y="5105400"/>
              <a:ext cx="457200" cy="4572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</a:t>
              </a:r>
            </a:p>
          </p:txBody>
        </p:sp>
        <p:sp>
          <p:nvSpPr>
            <p:cNvPr id="59" name="Oval 31">
              <a:extLst>
                <a:ext uri="{FF2B5EF4-FFF2-40B4-BE49-F238E27FC236}">
                  <a16:creationId xmlns:a16="http://schemas.microsoft.com/office/drawing/2014/main" id="{EB123FD1-B8CD-FD41-88BE-35A7A39A2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000" y="5105400"/>
              <a:ext cx="457495" cy="457234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0070C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</a:p>
          </p:txBody>
        </p:sp>
        <p:sp>
          <p:nvSpPr>
            <p:cNvPr id="60" name="Line 33">
              <a:extLst>
                <a:ext uri="{FF2B5EF4-FFF2-40B4-BE49-F238E27FC236}">
                  <a16:creationId xmlns:a16="http://schemas.microsoft.com/office/drawing/2014/main" id="{FA7D649C-EE30-C448-B1CC-6D2575B075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25875" y="3114675"/>
              <a:ext cx="684212" cy="23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34">
              <a:extLst>
                <a:ext uri="{FF2B5EF4-FFF2-40B4-BE49-F238E27FC236}">
                  <a16:creationId xmlns:a16="http://schemas.microsoft.com/office/drawing/2014/main" id="{A9AC0FA9-DA65-184F-B1FC-E8887BEA80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0087" y="3114675"/>
              <a:ext cx="709613" cy="23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35">
              <a:extLst>
                <a:ext uri="{FF2B5EF4-FFF2-40B4-BE49-F238E27FC236}">
                  <a16:creationId xmlns:a16="http://schemas.microsoft.com/office/drawing/2014/main" id="{6BD3E517-76F2-4C4C-8A70-06E99D64FA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55987" y="3800475"/>
              <a:ext cx="369888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36">
              <a:extLst>
                <a:ext uri="{FF2B5EF4-FFF2-40B4-BE49-F238E27FC236}">
                  <a16:creationId xmlns:a16="http://schemas.microsoft.com/office/drawing/2014/main" id="{D551015C-A565-5948-BE9F-97BE18EAC3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5875" y="3800475"/>
              <a:ext cx="517525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37">
              <a:extLst>
                <a:ext uri="{FF2B5EF4-FFF2-40B4-BE49-F238E27FC236}">
                  <a16:creationId xmlns:a16="http://schemas.microsoft.com/office/drawing/2014/main" id="{91A59F5D-934D-474B-ACB0-03005CE05A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13325" y="3800475"/>
              <a:ext cx="274637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38">
              <a:extLst>
                <a:ext uri="{FF2B5EF4-FFF2-40B4-BE49-F238E27FC236}">
                  <a16:creationId xmlns:a16="http://schemas.microsoft.com/office/drawing/2014/main" id="{413E83F1-4069-744F-9DEF-5B652517DD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4675" y="4714875"/>
              <a:ext cx="341312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Line 39">
              <a:extLst>
                <a:ext uri="{FF2B5EF4-FFF2-40B4-BE49-F238E27FC236}">
                  <a16:creationId xmlns:a16="http://schemas.microsoft.com/office/drawing/2014/main" id="{5A83F6F2-9768-F64A-94AC-C24CD2BE3E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5987" y="4714875"/>
              <a:ext cx="628650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40">
              <a:extLst>
                <a:ext uri="{FF2B5EF4-FFF2-40B4-BE49-F238E27FC236}">
                  <a16:creationId xmlns:a16="http://schemas.microsoft.com/office/drawing/2014/main" id="{A0A53093-A052-EE48-A4AA-E9164B3A03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13325" y="4714875"/>
              <a:ext cx="1587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41">
              <a:extLst>
                <a:ext uri="{FF2B5EF4-FFF2-40B4-BE49-F238E27FC236}">
                  <a16:creationId xmlns:a16="http://schemas.microsoft.com/office/drawing/2014/main" id="{0EDCDA38-4979-944A-B6A8-F98B82D4FA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3325" y="4714875"/>
              <a:ext cx="762000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7277011A-0B80-F344-9BC3-9BAECA89CBA3}"/>
              </a:ext>
            </a:extLst>
          </p:cNvPr>
          <p:cNvSpPr txBox="1"/>
          <p:nvPr/>
        </p:nvSpPr>
        <p:spPr>
          <a:xfrm>
            <a:off x="5491504" y="3905640"/>
            <a:ext cx="137409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depth 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E548769-67BC-7140-B757-051F0D94DE13}"/>
              </a:ext>
            </a:extLst>
          </p:cNvPr>
          <p:cNvSpPr txBox="1"/>
          <p:nvPr/>
        </p:nvSpPr>
        <p:spPr>
          <a:xfrm>
            <a:off x="4816476" y="6337274"/>
            <a:ext cx="154401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height 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8CDD45E-5F52-1941-88C4-000AB3B76607}"/>
              </a:ext>
            </a:extLst>
          </p:cNvPr>
          <p:cNvSpPr txBox="1"/>
          <p:nvPr/>
        </p:nvSpPr>
        <p:spPr>
          <a:xfrm>
            <a:off x="1075363" y="4844534"/>
            <a:ext cx="154401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height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8" grpId="0" animBg="1"/>
      <p:bldP spid="26629" grpId="0"/>
      <p:bldP spid="76" grpId="0"/>
      <p:bldP spid="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C00000"/>
                </a:solidFill>
                <a:ea typeface="MS PGothic" charset="-128"/>
              </a:rPr>
              <a:t>Tree Terminology (5)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D613ADB-B242-0A4F-B4A5-DB89D94A91F5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27652" name="TextBox 48"/>
          <p:cNvSpPr txBox="1">
            <a:spLocks noChangeArrowheads="1"/>
          </p:cNvSpPr>
          <p:nvPr/>
        </p:nvSpPr>
        <p:spPr bwMode="auto">
          <a:xfrm>
            <a:off x="533400" y="1836738"/>
            <a:ext cx="22060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 sz="2800" dirty="0">
                <a:latin typeface="+mn-lt"/>
              </a:rPr>
              <a:t>Multiple trees:</a:t>
            </a:r>
            <a:endParaRPr lang="en-US" altLang="en-US" sz="2800" i="1" dirty="0">
              <a:latin typeface="+mn-lt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914266" y="1836738"/>
            <a:ext cx="12477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 sz="2800" dirty="0">
                <a:latin typeface="+mn-lt"/>
              </a:rPr>
              <a:t>a </a:t>
            </a:r>
            <a:r>
              <a:rPr lang="en-US" altLang="en-US" sz="2800" b="1" i="1" dirty="0">
                <a:latin typeface="+mn-lt"/>
              </a:rPr>
              <a:t>forest</a:t>
            </a:r>
            <a:endParaRPr lang="en-US" altLang="en-US" sz="2800" i="1" dirty="0">
              <a:latin typeface="+mn-lt"/>
            </a:endParaRPr>
          </a:p>
        </p:txBody>
      </p:sp>
      <p:grpSp>
        <p:nvGrpSpPr>
          <p:cNvPr id="41" name="Group 42">
            <a:extLst>
              <a:ext uri="{FF2B5EF4-FFF2-40B4-BE49-F238E27FC236}">
                <a16:creationId xmlns:a16="http://schemas.microsoft.com/office/drawing/2014/main" id="{44437A00-BFB4-284B-859D-2A0FCA9357D2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3352799"/>
            <a:ext cx="3641725" cy="2209835"/>
            <a:chOff x="2911475" y="3352799"/>
            <a:chExt cx="3641724" cy="2209835"/>
          </a:xfrm>
        </p:grpSpPr>
        <p:sp>
          <p:nvSpPr>
            <p:cNvPr id="43" name="Oval 7">
              <a:extLst>
                <a:ext uri="{FF2B5EF4-FFF2-40B4-BE49-F238E27FC236}">
                  <a16:creationId xmlns:a16="http://schemas.microsoft.com/office/drawing/2014/main" id="{B9125643-FCDF-CD48-B278-E11634FEB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537" y="335279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</a:t>
              </a:r>
            </a:p>
          </p:txBody>
        </p:sp>
        <p:sp>
          <p:nvSpPr>
            <p:cNvPr id="44" name="Oval 10">
              <a:extLst>
                <a:ext uri="{FF2B5EF4-FFF2-40B4-BE49-F238E27FC236}">
                  <a16:creationId xmlns:a16="http://schemas.microsoft.com/office/drawing/2014/main" id="{5DFB70A7-25AD-4E4D-8B75-9D855FC6F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1029" y="335279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W</a:t>
              </a:r>
            </a:p>
          </p:txBody>
        </p:sp>
        <p:sp>
          <p:nvSpPr>
            <p:cNvPr id="45" name="Oval 13">
              <a:extLst>
                <a:ext uri="{FF2B5EF4-FFF2-40B4-BE49-F238E27FC236}">
                  <a16:creationId xmlns:a16="http://schemas.microsoft.com/office/drawing/2014/main" id="{C43409D9-310C-E642-8D04-C5AD7A54D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641" y="4267200"/>
              <a:ext cx="457496" cy="4572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</a:t>
              </a:r>
            </a:p>
          </p:txBody>
        </p:sp>
        <p:sp>
          <p:nvSpPr>
            <p:cNvPr id="46" name="Oval 16">
              <a:extLst>
                <a:ext uri="{FF2B5EF4-FFF2-40B4-BE49-F238E27FC236}">
                  <a16:creationId xmlns:a16="http://schemas.microsoft.com/office/drawing/2014/main" id="{8CD63845-3D6B-9E46-9618-D9A54FDC0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075" y="426719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J</a:t>
              </a:r>
            </a:p>
          </p:txBody>
        </p:sp>
        <p:sp>
          <p:nvSpPr>
            <p:cNvPr id="47" name="Oval 19">
              <a:extLst>
                <a:ext uri="{FF2B5EF4-FFF2-40B4-BE49-F238E27FC236}">
                  <a16:creationId xmlns:a16="http://schemas.microsoft.com/office/drawing/2014/main" id="{904F739D-EEB4-5F48-8590-04413494E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474" y="426719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</a:t>
              </a:r>
            </a:p>
          </p:txBody>
        </p:sp>
        <p:sp>
          <p:nvSpPr>
            <p:cNvPr id="48" name="Oval 22">
              <a:extLst>
                <a:ext uri="{FF2B5EF4-FFF2-40B4-BE49-F238E27FC236}">
                  <a16:creationId xmlns:a16="http://schemas.microsoft.com/office/drawing/2014/main" id="{531F8DBC-D1CB-944A-90C6-AF567682D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3999" y="5105400"/>
              <a:ext cx="457200" cy="4572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N</a:t>
              </a:r>
            </a:p>
          </p:txBody>
        </p:sp>
        <p:sp>
          <p:nvSpPr>
            <p:cNvPr id="49" name="Oval 25">
              <a:extLst>
                <a:ext uri="{FF2B5EF4-FFF2-40B4-BE49-F238E27FC236}">
                  <a16:creationId xmlns:a16="http://schemas.microsoft.com/office/drawing/2014/main" id="{DD7AAA97-F37B-FA47-B85F-AB3B1EC3B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75" y="5105400"/>
              <a:ext cx="457200" cy="4572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H</a:t>
              </a:r>
            </a:p>
          </p:txBody>
        </p:sp>
        <p:sp>
          <p:nvSpPr>
            <p:cNvPr id="51" name="Oval 28">
              <a:extLst>
                <a:ext uri="{FF2B5EF4-FFF2-40B4-BE49-F238E27FC236}">
                  <a16:creationId xmlns:a16="http://schemas.microsoft.com/office/drawing/2014/main" id="{1852CCA3-D671-C648-A6E2-5C13C100E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475" y="5105400"/>
              <a:ext cx="457200" cy="4572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</a:t>
              </a:r>
            </a:p>
          </p:txBody>
        </p:sp>
        <p:sp>
          <p:nvSpPr>
            <p:cNvPr id="52" name="Oval 31">
              <a:extLst>
                <a:ext uri="{FF2B5EF4-FFF2-40B4-BE49-F238E27FC236}">
                  <a16:creationId xmlns:a16="http://schemas.microsoft.com/office/drawing/2014/main" id="{F6842FC3-779B-C84E-ADED-195F23982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5704" y="5105400"/>
              <a:ext cx="457495" cy="4572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</a:p>
          </p:txBody>
        </p:sp>
        <p:sp>
          <p:nvSpPr>
            <p:cNvPr id="55" name="Line 35">
              <a:extLst>
                <a:ext uri="{FF2B5EF4-FFF2-40B4-BE49-F238E27FC236}">
                  <a16:creationId xmlns:a16="http://schemas.microsoft.com/office/drawing/2014/main" id="{EA608C75-20D7-9742-8C40-2688F55EA2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55987" y="3800475"/>
              <a:ext cx="369888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36">
              <a:extLst>
                <a:ext uri="{FF2B5EF4-FFF2-40B4-BE49-F238E27FC236}">
                  <a16:creationId xmlns:a16="http://schemas.microsoft.com/office/drawing/2014/main" id="{4CD4863E-06EB-2D44-8C5C-5F197C9F40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5875" y="3800475"/>
              <a:ext cx="517525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37">
              <a:extLst>
                <a:ext uri="{FF2B5EF4-FFF2-40B4-BE49-F238E27FC236}">
                  <a16:creationId xmlns:a16="http://schemas.microsoft.com/office/drawing/2014/main" id="{61C25174-D013-4F42-A7FF-8591DDF1FB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21029" y="3800475"/>
              <a:ext cx="274637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38">
              <a:extLst>
                <a:ext uri="{FF2B5EF4-FFF2-40B4-BE49-F238E27FC236}">
                  <a16:creationId xmlns:a16="http://schemas.microsoft.com/office/drawing/2014/main" id="{490CD02D-7461-DD45-8DAA-C434426429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4675" y="4714875"/>
              <a:ext cx="341312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39">
              <a:extLst>
                <a:ext uri="{FF2B5EF4-FFF2-40B4-BE49-F238E27FC236}">
                  <a16:creationId xmlns:a16="http://schemas.microsoft.com/office/drawing/2014/main" id="{98E27776-CCB6-D142-BAB4-7BEEA90635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5987" y="4714875"/>
              <a:ext cx="628650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40">
              <a:extLst>
                <a:ext uri="{FF2B5EF4-FFF2-40B4-BE49-F238E27FC236}">
                  <a16:creationId xmlns:a16="http://schemas.microsoft.com/office/drawing/2014/main" id="{A2EA6E49-02C8-074E-86EA-F8CE5DE20E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30849" y="4714875"/>
              <a:ext cx="1587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41">
              <a:extLst>
                <a:ext uri="{FF2B5EF4-FFF2-40B4-BE49-F238E27FC236}">
                  <a16:creationId xmlns:a16="http://schemas.microsoft.com/office/drawing/2014/main" id="{631AB9AD-1E02-EB4D-898E-29AA8B412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21029" y="4714875"/>
              <a:ext cx="762000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C00000"/>
                </a:solidFill>
                <a:ea typeface="MS PGothic" charset="-128"/>
              </a:rPr>
              <a:t>General vs. Binary Trees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EB969D9-FE51-F044-A900-34C380043A15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304800" y="1809750"/>
            <a:ext cx="4114800" cy="4851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32080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  <a:defRPr sz="2900">
                <a:solidFill>
                  <a:schemeClr val="tx1"/>
                </a:solidFill>
                <a:latin typeface="Tw Cen MT" charset="0"/>
                <a:ea typeface="MS PGothic" charset="-128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charset="2"/>
              <a:buChar char=""/>
              <a:defRPr sz="2600">
                <a:solidFill>
                  <a:schemeClr val="tx1"/>
                </a:solidFill>
                <a:latin typeface="Tw Cen MT" charset="0"/>
                <a:ea typeface="MS PGothic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charset="2"/>
              <a:buChar char=""/>
              <a:defRPr sz="2300">
                <a:solidFill>
                  <a:schemeClr val="tx1"/>
                </a:solidFill>
                <a:latin typeface="Tw Cen MT" charset="0"/>
                <a:ea typeface="MS PGothic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  <a:ea typeface="MS PGothic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  <a:ea typeface="MS PGothic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  <a:ea typeface="MS PGothic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  <a:ea typeface="MS PGothic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  <a:ea typeface="MS PGothic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  <a:ea typeface="MS PGothic" charset="-128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3000" b="1" i="1" dirty="0"/>
              <a:t>General tree: </a:t>
            </a:r>
            <a:r>
              <a:rPr lang="en-US" altLang="en-US" sz="3000" dirty="0"/>
              <a:t>every node can have an arbitrary number of children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en-US" sz="3000" b="1" i="1" dirty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3000" b="1" i="1" dirty="0"/>
              <a:t>Binary tree: </a:t>
            </a:r>
            <a:r>
              <a:rPr lang="en-US" altLang="en-US" sz="3000" dirty="0"/>
              <a:t>at most two children</a:t>
            </a:r>
            <a:r>
              <a:rPr lang="en-US" altLang="en-US" sz="3000" i="1" dirty="0"/>
              <a:t>, </a:t>
            </a:r>
            <a:r>
              <a:rPr lang="en-US" altLang="en-US" sz="3000" dirty="0"/>
              <a:t>called </a:t>
            </a:r>
            <a:r>
              <a:rPr lang="en-US" altLang="en-US" sz="3000" i="1" dirty="0"/>
              <a:t>left </a:t>
            </a:r>
            <a:r>
              <a:rPr lang="en-US" altLang="en-US" sz="3000" dirty="0"/>
              <a:t>and </a:t>
            </a:r>
            <a:r>
              <a:rPr lang="en-US" altLang="en-US" sz="3000" i="1" dirty="0"/>
              <a:t>right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en-US" sz="3000" i="1" dirty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3000" dirty="0"/>
              <a:t>…often “tree” means binary tree</a:t>
            </a:r>
          </a:p>
        </p:txBody>
      </p:sp>
      <p:sp>
        <p:nvSpPr>
          <p:cNvPr id="21532" name="Rectangle 22"/>
          <p:cNvSpPr>
            <a:spLocks/>
          </p:cNvSpPr>
          <p:nvPr/>
        </p:nvSpPr>
        <p:spPr bwMode="auto">
          <a:xfrm>
            <a:off x="5326005" y="3484869"/>
            <a:ext cx="13638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 i="1" dirty="0">
                <a:solidFill>
                  <a:schemeClr val="tx1"/>
                </a:solidFill>
                <a:latin typeface="Arial" charset="0"/>
                <a:sym typeface="Arial" charset="0"/>
              </a:rPr>
              <a:t>General</a:t>
            </a:r>
            <a:r>
              <a:rPr lang="en-US" altLang="en-US" sz="1800" dirty="0">
                <a:solidFill>
                  <a:schemeClr val="tx1"/>
                </a:solidFill>
                <a:latin typeface="Arial" charset="0"/>
                <a:sym typeface="Arial" charset="0"/>
              </a:rPr>
              <a:t> tree</a:t>
            </a:r>
          </a:p>
        </p:txBody>
      </p:sp>
      <p:sp>
        <p:nvSpPr>
          <p:cNvPr id="21524" name="Rectangle 38"/>
          <p:cNvSpPr>
            <a:spLocks/>
          </p:cNvSpPr>
          <p:nvPr/>
        </p:nvSpPr>
        <p:spPr bwMode="auto">
          <a:xfrm>
            <a:off x="5824084" y="6329976"/>
            <a:ext cx="11971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 i="1" dirty="0">
                <a:solidFill>
                  <a:schemeClr val="tx1"/>
                </a:solidFill>
                <a:latin typeface="Arial" charset="0"/>
                <a:sym typeface="Arial" charset="0"/>
              </a:rPr>
              <a:t>Binary</a:t>
            </a:r>
            <a:r>
              <a:rPr lang="en-US" altLang="en-US" sz="1800" dirty="0">
                <a:solidFill>
                  <a:schemeClr val="tx1"/>
                </a:solidFill>
                <a:latin typeface="Arial" charset="0"/>
                <a:sym typeface="Arial" charset="0"/>
              </a:rPr>
              <a:t> tree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044193E-FF9C-9643-9ACD-1DD853C69F0A}"/>
              </a:ext>
            </a:extLst>
          </p:cNvPr>
          <p:cNvGrpSpPr/>
          <p:nvPr/>
        </p:nvGrpSpPr>
        <p:grpSpPr>
          <a:xfrm>
            <a:off x="5372835" y="1638606"/>
            <a:ext cx="1737520" cy="1644651"/>
            <a:chOff x="4702175" y="1577975"/>
            <a:chExt cx="1737520" cy="1644651"/>
          </a:xfrm>
        </p:grpSpPr>
        <p:sp>
          <p:nvSpPr>
            <p:cNvPr id="42" name="Oval 5">
              <a:extLst>
                <a:ext uri="{FF2B5EF4-FFF2-40B4-BE49-F238E27FC236}">
                  <a16:creationId xmlns:a16="http://schemas.microsoft.com/office/drawing/2014/main" id="{E4D87E36-03B5-0646-B9D3-A592968C3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7695" y="1577975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43" name="Oval 6">
              <a:extLst>
                <a:ext uri="{FF2B5EF4-FFF2-40B4-BE49-F238E27FC236}">
                  <a16:creationId xmlns:a16="http://schemas.microsoft.com/office/drawing/2014/main" id="{2556C4B9-F4A5-5744-9614-5687F0F4C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2238" y="2176463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44" name="Oval 7">
              <a:extLst>
                <a:ext uri="{FF2B5EF4-FFF2-40B4-BE49-F238E27FC236}">
                  <a16:creationId xmlns:a16="http://schemas.microsoft.com/office/drawing/2014/main" id="{49FEB9BA-3B90-8646-B5F7-91E3E0F0F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0445" y="2174875"/>
              <a:ext cx="349250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</p:txBody>
        </p:sp>
        <p:sp>
          <p:nvSpPr>
            <p:cNvPr id="45" name="Oval 8">
              <a:extLst>
                <a:ext uri="{FF2B5EF4-FFF2-40B4-BE49-F238E27FC236}">
                  <a16:creationId xmlns:a16="http://schemas.microsoft.com/office/drawing/2014/main" id="{A6B77954-642C-CB43-9919-0A9CA1942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175" y="2884488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46" name="Oval 9">
              <a:extLst>
                <a:ext uri="{FF2B5EF4-FFF2-40B4-BE49-F238E27FC236}">
                  <a16:creationId xmlns:a16="http://schemas.microsoft.com/office/drawing/2014/main" id="{38F4596B-403E-424D-903F-8C76BF440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5413" y="2881313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</p:txBody>
        </p:sp>
        <p:sp>
          <p:nvSpPr>
            <p:cNvPr id="47" name="Oval 10">
              <a:extLst>
                <a:ext uri="{FF2B5EF4-FFF2-40B4-BE49-F238E27FC236}">
                  <a16:creationId xmlns:a16="http://schemas.microsoft.com/office/drawing/2014/main" id="{3D3F0B30-6740-5940-9724-3D560D9AF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476" y="2884488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842E99FC-93D3-1345-A94A-F4E00D09AD3C}"/>
                </a:ext>
              </a:extLst>
            </p:cNvPr>
            <p:cNvCxnSpPr>
              <a:cxnSpLocks/>
              <a:stCxn id="42" idx="3"/>
              <a:endCxn id="43" idx="0"/>
            </p:cNvCxnSpPr>
            <p:nvPr/>
          </p:nvCxnSpPr>
          <p:spPr>
            <a:xfrm flipH="1">
              <a:off x="5376070" y="1865238"/>
              <a:ext cx="352539" cy="3112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FAA05B5B-33CB-A543-A616-B60101B888D5}"/>
                </a:ext>
              </a:extLst>
            </p:cNvPr>
            <p:cNvCxnSpPr>
              <a:cxnSpLocks/>
              <a:stCxn id="42" idx="5"/>
              <a:endCxn id="44" idx="0"/>
            </p:cNvCxnSpPr>
            <p:nvPr/>
          </p:nvCxnSpPr>
          <p:spPr>
            <a:xfrm>
              <a:off x="5974444" y="1865238"/>
              <a:ext cx="290626" cy="3096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2B9D1533-FA0D-8441-9460-610E7CE2DD61}"/>
                </a:ext>
              </a:extLst>
            </p:cNvPr>
            <p:cNvCxnSpPr>
              <a:cxnSpLocks/>
              <a:stCxn id="43" idx="3"/>
              <a:endCxn id="45" idx="0"/>
            </p:cNvCxnSpPr>
            <p:nvPr/>
          </p:nvCxnSpPr>
          <p:spPr>
            <a:xfrm flipH="1">
              <a:off x="4876007" y="2465082"/>
              <a:ext cx="377145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A4C0324A-60C5-7B47-BA18-DAE8107FC7FE}"/>
                </a:ext>
              </a:extLst>
            </p:cNvPr>
            <p:cNvCxnSpPr>
              <a:cxnSpLocks/>
              <a:stCxn id="43" idx="4"/>
              <a:endCxn id="46" idx="0"/>
            </p:cNvCxnSpPr>
            <p:nvPr/>
          </p:nvCxnSpPr>
          <p:spPr>
            <a:xfrm>
              <a:off x="5376070" y="2514601"/>
              <a:ext cx="3175" cy="3667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4479571-311F-E245-B34C-D640191CC01C}"/>
                </a:ext>
              </a:extLst>
            </p:cNvPr>
            <p:cNvCxnSpPr>
              <a:cxnSpLocks/>
              <a:stCxn id="43" idx="5"/>
              <a:endCxn id="47" idx="0"/>
            </p:cNvCxnSpPr>
            <p:nvPr/>
          </p:nvCxnSpPr>
          <p:spPr>
            <a:xfrm>
              <a:off x="5498987" y="2465082"/>
              <a:ext cx="380321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C840B31-2450-2240-91CA-A346FE173D0C}"/>
              </a:ext>
            </a:extLst>
          </p:cNvPr>
          <p:cNvGrpSpPr/>
          <p:nvPr/>
        </p:nvGrpSpPr>
        <p:grpSpPr>
          <a:xfrm>
            <a:off x="5494676" y="4299563"/>
            <a:ext cx="1762920" cy="1644651"/>
            <a:chOff x="4702175" y="1577975"/>
            <a:chExt cx="1762920" cy="1644651"/>
          </a:xfrm>
        </p:grpSpPr>
        <p:sp>
          <p:nvSpPr>
            <p:cNvPr id="54" name="Oval 5">
              <a:extLst>
                <a:ext uri="{FF2B5EF4-FFF2-40B4-BE49-F238E27FC236}">
                  <a16:creationId xmlns:a16="http://schemas.microsoft.com/office/drawing/2014/main" id="{0C581990-F6D7-0B48-8793-C5F1ABBCA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982" y="1577975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55" name="Oval 6">
              <a:extLst>
                <a:ext uri="{FF2B5EF4-FFF2-40B4-BE49-F238E27FC236}">
                  <a16:creationId xmlns:a16="http://schemas.microsoft.com/office/drawing/2014/main" id="{A77BD996-8DAB-8B4F-97CB-254B25859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2238" y="2176463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56" name="Oval 7">
              <a:extLst>
                <a:ext uri="{FF2B5EF4-FFF2-40B4-BE49-F238E27FC236}">
                  <a16:creationId xmlns:a16="http://schemas.microsoft.com/office/drawing/2014/main" id="{82505CCD-BDD9-CA41-8429-BE1E1DB40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845" y="2174875"/>
              <a:ext cx="349250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</p:txBody>
        </p:sp>
        <p:sp>
          <p:nvSpPr>
            <p:cNvPr id="57" name="Oval 8">
              <a:extLst>
                <a:ext uri="{FF2B5EF4-FFF2-40B4-BE49-F238E27FC236}">
                  <a16:creationId xmlns:a16="http://schemas.microsoft.com/office/drawing/2014/main" id="{491BE726-1B2A-5747-A4F1-2E4C2965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175" y="2884488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59" name="Oval 10">
              <a:extLst>
                <a:ext uri="{FF2B5EF4-FFF2-40B4-BE49-F238E27FC236}">
                  <a16:creationId xmlns:a16="http://schemas.microsoft.com/office/drawing/2014/main" id="{591C405E-6C12-B641-BAA1-F8A60E56A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476" y="2884488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0A41EE97-5093-9041-8ABC-FE1DE004E841}"/>
                </a:ext>
              </a:extLst>
            </p:cNvPr>
            <p:cNvCxnSpPr>
              <a:cxnSpLocks/>
              <a:stCxn id="54" idx="3"/>
              <a:endCxn id="55" idx="0"/>
            </p:cNvCxnSpPr>
            <p:nvPr/>
          </p:nvCxnSpPr>
          <p:spPr>
            <a:xfrm flipH="1">
              <a:off x="5376070" y="1865238"/>
              <a:ext cx="366826" cy="3112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5632D81B-2AB1-3E45-9374-665DD7A70A73}"/>
                </a:ext>
              </a:extLst>
            </p:cNvPr>
            <p:cNvCxnSpPr>
              <a:cxnSpLocks/>
              <a:stCxn id="54" idx="5"/>
              <a:endCxn id="56" idx="0"/>
            </p:cNvCxnSpPr>
            <p:nvPr/>
          </p:nvCxnSpPr>
          <p:spPr>
            <a:xfrm>
              <a:off x="5988731" y="1865238"/>
              <a:ext cx="301739" cy="3096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245DF766-DC0F-C648-942C-59156E1FD861}"/>
                </a:ext>
              </a:extLst>
            </p:cNvPr>
            <p:cNvCxnSpPr>
              <a:cxnSpLocks/>
              <a:stCxn id="55" idx="3"/>
              <a:endCxn id="57" idx="0"/>
            </p:cNvCxnSpPr>
            <p:nvPr/>
          </p:nvCxnSpPr>
          <p:spPr>
            <a:xfrm flipH="1">
              <a:off x="4876007" y="2465082"/>
              <a:ext cx="377145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DF9F2D30-BABC-A346-A1FD-FAD85603B140}"/>
                </a:ext>
              </a:extLst>
            </p:cNvPr>
            <p:cNvCxnSpPr>
              <a:cxnSpLocks/>
              <a:stCxn id="55" idx="5"/>
              <a:endCxn id="59" idx="0"/>
            </p:cNvCxnSpPr>
            <p:nvPr/>
          </p:nvCxnSpPr>
          <p:spPr>
            <a:xfrm>
              <a:off x="5498987" y="2465082"/>
              <a:ext cx="380321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C952579-D269-5349-84AE-24D9534A7E5B}"/>
              </a:ext>
            </a:extLst>
          </p:cNvPr>
          <p:cNvSpPr txBox="1"/>
          <p:nvPr/>
        </p:nvSpPr>
        <p:spPr>
          <a:xfrm>
            <a:off x="8077200" y="6329976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Tw Cen MT" panose="020B0602020104020603" pitchFamily="34" charset="77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550884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Binary trees were in A1!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1709738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US" altLang="en-US" sz="2400" dirty="0">
                <a:latin typeface="Times New Roman" charset="0"/>
                <a:ea typeface="MS PGothic" charset="-128"/>
              </a:rPr>
              <a:t>You have seen a binary tree in A1.</a:t>
            </a:r>
          </a:p>
          <a:p>
            <a:pPr marL="0" indent="0">
              <a:buFont typeface="Wingdings" charset="2"/>
              <a:buNone/>
            </a:pPr>
            <a:r>
              <a:rPr lang="en-US" altLang="en-US" sz="2400" dirty="0">
                <a:latin typeface="Times New Roman" charset="0"/>
                <a:ea typeface="MS PGothic" charset="-128"/>
              </a:rPr>
              <a:t>A PhD object has one or two advisors. </a:t>
            </a:r>
          </a:p>
          <a:p>
            <a:pPr marL="0" indent="0">
              <a:buFont typeface="Wingdings" charset="2"/>
              <a:buNone/>
            </a:pPr>
            <a:r>
              <a:rPr lang="en-US" altLang="en-US" sz="2400" dirty="0">
                <a:latin typeface="Times New Roman" charset="0"/>
                <a:ea typeface="MS PGothic" charset="-128"/>
              </a:rPr>
              <a:t>(Note: the advisors are the “children”.)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890144F1-F59D-5D4C-8A82-7694C0AEC8DF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15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733800" y="3789710"/>
            <a:ext cx="0" cy="40129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89375" y="4526570"/>
            <a:ext cx="990600" cy="533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9" idx="0"/>
          </p:cNvCxnSpPr>
          <p:nvPr/>
        </p:nvCxnSpPr>
        <p:spPr>
          <a:xfrm>
            <a:off x="5459374" y="5428759"/>
            <a:ext cx="1700973" cy="61686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680334" y="4526570"/>
            <a:ext cx="824866" cy="533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6" name="TextBox 3"/>
          <p:cNvSpPr txBox="1">
            <a:spLocks noChangeArrowheads="1"/>
          </p:cNvSpPr>
          <p:nvPr/>
        </p:nvSpPr>
        <p:spPr bwMode="auto">
          <a:xfrm>
            <a:off x="3083794" y="3328045"/>
            <a:ext cx="14542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David </a:t>
            </a:r>
            <a:r>
              <a:rPr lang="en-US" sz="22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Gries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</p:txBody>
      </p:sp>
      <p:sp>
        <p:nvSpPr>
          <p:cNvPr id="22537" name="TextBox 11"/>
          <p:cNvSpPr txBox="1">
            <a:spLocks noChangeArrowheads="1"/>
          </p:cNvSpPr>
          <p:nvPr/>
        </p:nvSpPr>
        <p:spPr bwMode="auto">
          <a:xfrm>
            <a:off x="2717800" y="4097957"/>
            <a:ext cx="182614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Friedrich Bauer </a:t>
            </a:r>
          </a:p>
        </p:txBody>
      </p:sp>
      <p:sp>
        <p:nvSpPr>
          <p:cNvPr id="22538" name="TextBox 12"/>
          <p:cNvSpPr txBox="1">
            <a:spLocks noChangeArrowheads="1"/>
          </p:cNvSpPr>
          <p:nvPr/>
        </p:nvSpPr>
        <p:spPr bwMode="auto">
          <a:xfrm>
            <a:off x="4191000" y="4967094"/>
            <a:ext cx="18006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Georg </a:t>
            </a:r>
            <a:r>
              <a:rPr lang="en-US" sz="22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Aumann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</p:txBody>
      </p:sp>
      <p:sp>
        <p:nvSpPr>
          <p:cNvPr id="22539" name="TextBox 14"/>
          <p:cNvSpPr txBox="1">
            <a:spLocks noChangeArrowheads="1"/>
          </p:cNvSpPr>
          <p:nvPr/>
        </p:nvSpPr>
        <p:spPr bwMode="auto">
          <a:xfrm>
            <a:off x="1986185" y="5026918"/>
            <a:ext cx="13003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Fritz Bopp </a:t>
            </a:r>
          </a:p>
        </p:txBody>
      </p:sp>
      <p:sp>
        <p:nvSpPr>
          <p:cNvPr id="22540" name="TextBox 15"/>
          <p:cNvSpPr txBox="1">
            <a:spLocks noChangeArrowheads="1"/>
          </p:cNvSpPr>
          <p:nvPr/>
        </p:nvSpPr>
        <p:spPr bwMode="auto">
          <a:xfrm>
            <a:off x="304800" y="6045620"/>
            <a:ext cx="14414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Fritz </a:t>
            </a:r>
            <a:r>
              <a:rPr lang="en-US" sz="22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Sauter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2062434" y="6045620"/>
            <a:ext cx="140294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Erwin </a:t>
            </a:r>
            <a:r>
              <a:rPr lang="en-US" sz="22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Fues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3733800" y="6045619"/>
            <a:ext cx="17786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Heinrich </a:t>
            </a:r>
            <a:r>
              <a:rPr lang="en-US" sz="22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Tietze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5817671" y="6045619"/>
            <a:ext cx="268535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Constantin </a:t>
            </a:r>
            <a:r>
              <a:rPr lang="en-US" sz="22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Carathodory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</p:txBody>
      </p:sp>
      <p:cxnSp>
        <p:nvCxnSpPr>
          <p:cNvPr id="21" name="Straight Connector 20"/>
          <p:cNvCxnSpPr>
            <a:endCxn id="18" idx="0"/>
          </p:cNvCxnSpPr>
          <p:nvPr/>
        </p:nvCxnSpPr>
        <p:spPr>
          <a:xfrm flipH="1">
            <a:off x="4623114" y="5428758"/>
            <a:ext cx="294328" cy="61686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2539" idx="2"/>
            <a:endCxn id="17" idx="0"/>
          </p:cNvCxnSpPr>
          <p:nvPr/>
        </p:nvCxnSpPr>
        <p:spPr>
          <a:xfrm>
            <a:off x="2636363" y="5457805"/>
            <a:ext cx="127545" cy="58781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22540" idx="0"/>
          </p:cNvCxnSpPr>
          <p:nvPr/>
        </p:nvCxnSpPr>
        <p:spPr>
          <a:xfrm flipH="1">
            <a:off x="1025510" y="5477902"/>
            <a:ext cx="1490259" cy="56771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altLang="en-US" sz="3200" dirty="0">
                <a:solidFill>
                  <a:srgbClr val="800000"/>
                </a:solidFill>
                <a:ea typeface="MS PGothic" charset="-128"/>
              </a:rPr>
              <a:t>Special kinds of binary trees</a:t>
            </a:r>
          </a:p>
        </p:txBody>
      </p:sp>
      <p:sp>
        <p:nvSpPr>
          <p:cNvPr id="5632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2C675A51-BADB-3046-9E65-2C40584EB9CE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16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98106" y="4084638"/>
            <a:ext cx="4343400" cy="2620962"/>
          </a:xfrm>
        </p:spPr>
        <p:txBody>
          <a:bodyPr rIns="132080"/>
          <a:lstStyle/>
          <a:p>
            <a:pPr marL="39688" indent="0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2400" dirty="0">
                <a:ea typeface="MS PGothic" charset="-128"/>
              </a:rPr>
              <a:t>Max # of nodes at depth d:</a:t>
            </a:r>
            <a:r>
              <a:rPr lang="en-US" altLang="en-US" sz="2400" dirty="0">
                <a:solidFill>
                  <a:srgbClr val="008000"/>
                </a:solidFill>
                <a:ea typeface="MS PGothic" charset="-128"/>
              </a:rPr>
              <a:t> 2</a:t>
            </a:r>
            <a:r>
              <a:rPr lang="en-US" altLang="en-US" sz="2400" baseline="30000" dirty="0">
                <a:solidFill>
                  <a:srgbClr val="008000"/>
                </a:solidFill>
                <a:ea typeface="MS PGothic" charset="-128"/>
              </a:rPr>
              <a:t>d</a:t>
            </a:r>
            <a:endParaRPr lang="en-US" altLang="en-US" sz="2400" dirty="0">
              <a:solidFill>
                <a:srgbClr val="008000"/>
              </a:solidFill>
              <a:ea typeface="MS PGothic" charset="-128"/>
            </a:endParaRPr>
          </a:p>
          <a:p>
            <a:pPr marL="39688" indent="0" eaLnBrk="1" hangingPunct="1">
              <a:lnSpc>
                <a:spcPct val="80000"/>
              </a:lnSpc>
            </a:pPr>
            <a:endParaRPr lang="en-US" altLang="en-US" sz="2400" dirty="0">
              <a:ea typeface="MS PGothic" charset="-128"/>
            </a:endParaRPr>
          </a:p>
          <a:p>
            <a:pPr marL="39688" indent="0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2400" dirty="0">
                <a:ea typeface="MS PGothic" charset="-128"/>
              </a:rPr>
              <a:t>If height of tree is h:</a:t>
            </a:r>
          </a:p>
          <a:p>
            <a:pPr marL="325438" lvl="1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ea typeface="MS PGothic" charset="-128"/>
              </a:rPr>
              <a:t>min # of nodes: </a:t>
            </a:r>
            <a:r>
              <a:rPr lang="en-US" altLang="en-US" sz="2400" dirty="0">
                <a:solidFill>
                  <a:srgbClr val="009900"/>
                </a:solidFill>
                <a:ea typeface="MS PGothic" charset="-128"/>
              </a:rPr>
              <a:t>h + 1</a:t>
            </a:r>
          </a:p>
          <a:p>
            <a:pPr marL="325438" lvl="1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ea typeface="MS PGothic" charset="-128"/>
              </a:rPr>
              <a:t>max #of nodes:  (</a:t>
            </a:r>
            <a:r>
              <a:rPr lang="en-US" altLang="en-US" sz="2400" dirty="0">
                <a:solidFill>
                  <a:srgbClr val="FF0000"/>
                </a:solidFill>
                <a:ea typeface="MS PGothic" charset="-128"/>
              </a:rPr>
              <a:t>Perfect tree</a:t>
            </a:r>
            <a:r>
              <a:rPr lang="en-US" altLang="en-US" sz="2400" dirty="0">
                <a:ea typeface="MS PGothic" charset="-128"/>
              </a:rPr>
              <a:t>)</a:t>
            </a:r>
          </a:p>
          <a:p>
            <a:pPr marL="325438" lvl="1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009900"/>
                </a:solidFill>
                <a:ea typeface="MS PGothic" charset="-128"/>
              </a:rPr>
              <a:t>2</a:t>
            </a:r>
            <a:r>
              <a:rPr lang="en-US" altLang="en-US" sz="2400" baseline="30000" dirty="0">
                <a:solidFill>
                  <a:srgbClr val="009900"/>
                </a:solidFill>
                <a:ea typeface="MS PGothic" charset="-128"/>
              </a:rPr>
              <a:t>0</a:t>
            </a:r>
            <a:r>
              <a:rPr lang="en-US" altLang="en-US" sz="2400" dirty="0">
                <a:solidFill>
                  <a:srgbClr val="009900"/>
                </a:solidFill>
                <a:ea typeface="MS PGothic" charset="-128"/>
              </a:rPr>
              <a:t> + … + 2</a:t>
            </a:r>
            <a:r>
              <a:rPr lang="en-US" altLang="en-US" sz="2400" baseline="30000" dirty="0">
                <a:solidFill>
                  <a:srgbClr val="009900"/>
                </a:solidFill>
                <a:ea typeface="MS PGothic" charset="-128"/>
              </a:rPr>
              <a:t>h</a:t>
            </a:r>
            <a:r>
              <a:rPr lang="en-US" altLang="en-US" sz="2400" dirty="0">
                <a:solidFill>
                  <a:srgbClr val="009900"/>
                </a:solidFill>
                <a:ea typeface="MS PGothic" charset="-128"/>
              </a:rPr>
              <a:t>  =  2</a:t>
            </a:r>
            <a:r>
              <a:rPr lang="en-US" altLang="en-US" sz="2400" baseline="30000" dirty="0">
                <a:solidFill>
                  <a:srgbClr val="009900"/>
                </a:solidFill>
                <a:ea typeface="MS PGothic" charset="-128"/>
              </a:rPr>
              <a:t>h+1</a:t>
            </a:r>
            <a:r>
              <a:rPr lang="en-US" altLang="en-US" sz="2400" dirty="0">
                <a:solidFill>
                  <a:srgbClr val="009900"/>
                </a:solidFill>
                <a:ea typeface="MS PGothic" charset="-128"/>
              </a:rPr>
              <a:t> – 1</a:t>
            </a:r>
            <a:r>
              <a:rPr lang="en-US" altLang="en-US" sz="2400" dirty="0">
                <a:ea typeface="MS PGothic" charset="-128"/>
              </a:rPr>
              <a:t> </a:t>
            </a:r>
          </a:p>
        </p:txBody>
      </p:sp>
      <p:sp>
        <p:nvSpPr>
          <p:cNvPr id="56346" name="Line 24"/>
          <p:cNvSpPr>
            <a:spLocks noChangeShapeType="1"/>
          </p:cNvSpPr>
          <p:nvPr/>
        </p:nvSpPr>
        <p:spPr bwMode="auto">
          <a:xfrm>
            <a:off x="5940561" y="2361737"/>
            <a:ext cx="58288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7" name="Line 25"/>
          <p:cNvSpPr>
            <a:spLocks noChangeShapeType="1"/>
          </p:cNvSpPr>
          <p:nvPr/>
        </p:nvSpPr>
        <p:spPr bwMode="auto">
          <a:xfrm>
            <a:off x="5940561" y="2895137"/>
            <a:ext cx="58288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8" name="Line 26"/>
          <p:cNvSpPr>
            <a:spLocks noChangeShapeType="1"/>
          </p:cNvSpPr>
          <p:nvPr/>
        </p:nvSpPr>
        <p:spPr bwMode="auto">
          <a:xfrm>
            <a:off x="5940561" y="3580937"/>
            <a:ext cx="58288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9" name="Rectangle 27"/>
          <p:cNvSpPr>
            <a:spLocks/>
          </p:cNvSpPr>
          <p:nvPr/>
        </p:nvSpPr>
        <p:spPr bwMode="auto">
          <a:xfrm>
            <a:off x="5634029" y="1712449"/>
            <a:ext cx="727419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depth</a:t>
            </a:r>
          </a:p>
        </p:txBody>
      </p:sp>
      <p:sp>
        <p:nvSpPr>
          <p:cNvPr id="56350" name="Rectangle 28"/>
          <p:cNvSpPr>
            <a:spLocks/>
          </p:cNvSpPr>
          <p:nvPr/>
        </p:nvSpPr>
        <p:spPr bwMode="auto">
          <a:xfrm>
            <a:off x="5634029" y="2093449"/>
            <a:ext cx="281121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0</a:t>
            </a:r>
          </a:p>
        </p:txBody>
      </p:sp>
      <p:sp>
        <p:nvSpPr>
          <p:cNvPr id="56351" name="Rectangle 29"/>
          <p:cNvSpPr>
            <a:spLocks/>
          </p:cNvSpPr>
          <p:nvPr/>
        </p:nvSpPr>
        <p:spPr bwMode="auto">
          <a:xfrm>
            <a:off x="5634029" y="2703049"/>
            <a:ext cx="281121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1</a:t>
            </a:r>
          </a:p>
        </p:txBody>
      </p:sp>
      <p:sp>
        <p:nvSpPr>
          <p:cNvPr id="56352" name="Rectangle 30"/>
          <p:cNvSpPr>
            <a:spLocks/>
          </p:cNvSpPr>
          <p:nvPr/>
        </p:nvSpPr>
        <p:spPr bwMode="auto">
          <a:xfrm>
            <a:off x="5634029" y="3388849"/>
            <a:ext cx="281121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2</a:t>
            </a:r>
          </a:p>
        </p:txBody>
      </p:sp>
      <p:sp>
        <p:nvSpPr>
          <p:cNvPr id="56361" name="Rectangle 39"/>
          <p:cNvSpPr>
            <a:spLocks/>
          </p:cNvSpPr>
          <p:nvPr/>
        </p:nvSpPr>
        <p:spPr bwMode="auto">
          <a:xfrm>
            <a:off x="741593" y="3222625"/>
            <a:ext cx="286203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Height 2, </a:t>
            </a:r>
          </a:p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minimum number of nodes</a:t>
            </a:r>
          </a:p>
        </p:txBody>
      </p:sp>
      <p:sp>
        <p:nvSpPr>
          <p:cNvPr id="56362" name="Rectangle 40"/>
          <p:cNvSpPr>
            <a:spLocks/>
          </p:cNvSpPr>
          <p:nvPr/>
        </p:nvSpPr>
        <p:spPr bwMode="auto">
          <a:xfrm>
            <a:off x="5794442" y="3922249"/>
            <a:ext cx="292556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Height 2, </a:t>
            </a:r>
          </a:p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maximum number of nodes</a:t>
            </a:r>
          </a:p>
        </p:txBody>
      </p:sp>
      <p:sp>
        <p:nvSpPr>
          <p:cNvPr id="56363" name="Rectangle 41"/>
          <p:cNvSpPr>
            <a:spLocks/>
          </p:cNvSpPr>
          <p:nvPr/>
        </p:nvSpPr>
        <p:spPr bwMode="auto">
          <a:xfrm>
            <a:off x="5503792" y="1636249"/>
            <a:ext cx="3354388" cy="291147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56364" name="Rectangle 42"/>
          <p:cNvSpPr>
            <a:spLocks/>
          </p:cNvSpPr>
          <p:nvPr/>
        </p:nvSpPr>
        <p:spPr bwMode="auto">
          <a:xfrm>
            <a:off x="450943" y="1587500"/>
            <a:ext cx="3346447" cy="2246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8A6B325-9363-604B-92C9-117D059E6AF5}"/>
              </a:ext>
            </a:extLst>
          </p:cNvPr>
          <p:cNvGrpSpPr/>
          <p:nvPr/>
        </p:nvGrpSpPr>
        <p:grpSpPr>
          <a:xfrm>
            <a:off x="6719817" y="2137898"/>
            <a:ext cx="1558873" cy="1644651"/>
            <a:chOff x="5302249" y="1577975"/>
            <a:chExt cx="1558873" cy="1644651"/>
          </a:xfrm>
        </p:grpSpPr>
        <p:sp>
          <p:nvSpPr>
            <p:cNvPr id="47" name="Oval 5">
              <a:extLst>
                <a:ext uri="{FF2B5EF4-FFF2-40B4-BE49-F238E27FC236}">
                  <a16:creationId xmlns:a16="http://schemas.microsoft.com/office/drawing/2014/main" id="{E0222A9E-E525-074E-9340-0CA4B0E7F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4797" y="1577975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</p:txBody>
        </p:sp>
        <p:sp>
          <p:nvSpPr>
            <p:cNvPr id="48" name="Oval 6">
              <a:extLst>
                <a:ext uri="{FF2B5EF4-FFF2-40B4-BE49-F238E27FC236}">
                  <a16:creationId xmlns:a16="http://schemas.microsoft.com/office/drawing/2014/main" id="{4B0B866E-C700-C646-8D45-286492D13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5" y="2176463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sp>
          <p:nvSpPr>
            <p:cNvPr id="49" name="Oval 7">
              <a:extLst>
                <a:ext uri="{FF2B5EF4-FFF2-40B4-BE49-F238E27FC236}">
                  <a16:creationId xmlns:a16="http://schemas.microsoft.com/office/drawing/2014/main" id="{DC945E02-B6C5-DF4B-A63D-D8D5BBECF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872" y="2174875"/>
              <a:ext cx="349250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50" name="Oval 8">
              <a:extLst>
                <a:ext uri="{FF2B5EF4-FFF2-40B4-BE49-F238E27FC236}">
                  <a16:creationId xmlns:a16="http://schemas.microsoft.com/office/drawing/2014/main" id="{90449F62-FD10-4E43-9816-B254A8CA5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249" y="2884488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</p:txBody>
        </p:sp>
        <p:sp>
          <p:nvSpPr>
            <p:cNvPr id="51" name="Oval 10">
              <a:extLst>
                <a:ext uri="{FF2B5EF4-FFF2-40B4-BE49-F238E27FC236}">
                  <a16:creationId xmlns:a16="http://schemas.microsoft.com/office/drawing/2014/main" id="{CFD4A450-0E08-5944-8274-6C3EA198E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2" y="2884488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226D9B76-A268-4F45-86EE-A9AF061358C8}"/>
                </a:ext>
              </a:extLst>
            </p:cNvPr>
            <p:cNvCxnSpPr>
              <a:cxnSpLocks/>
              <a:stCxn id="47" idx="3"/>
              <a:endCxn id="48" idx="0"/>
            </p:cNvCxnSpPr>
            <p:nvPr/>
          </p:nvCxnSpPr>
          <p:spPr>
            <a:xfrm flipH="1">
              <a:off x="5714207" y="1865238"/>
              <a:ext cx="331504" cy="3112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21CBB282-67EB-B141-AA14-796A7033ECD1}"/>
                </a:ext>
              </a:extLst>
            </p:cNvPr>
            <p:cNvCxnSpPr>
              <a:cxnSpLocks/>
              <a:stCxn id="47" idx="5"/>
              <a:endCxn id="49" idx="0"/>
            </p:cNvCxnSpPr>
            <p:nvPr/>
          </p:nvCxnSpPr>
          <p:spPr>
            <a:xfrm>
              <a:off x="6291546" y="1865238"/>
              <a:ext cx="394951" cy="3096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F5E42D82-69A0-3C45-BDB8-7B833A97029C}"/>
                </a:ext>
              </a:extLst>
            </p:cNvPr>
            <p:cNvCxnSpPr>
              <a:cxnSpLocks/>
              <a:stCxn id="48" idx="3"/>
              <a:endCxn id="50" idx="0"/>
            </p:cNvCxnSpPr>
            <p:nvPr/>
          </p:nvCxnSpPr>
          <p:spPr>
            <a:xfrm flipH="1">
              <a:off x="5476081" y="2465082"/>
              <a:ext cx="115208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3857DFB-202D-A34B-8D0F-3C7A84FFA312}"/>
                </a:ext>
              </a:extLst>
            </p:cNvPr>
            <p:cNvCxnSpPr>
              <a:cxnSpLocks/>
              <a:stCxn id="48" idx="5"/>
              <a:endCxn id="51" idx="0"/>
            </p:cNvCxnSpPr>
            <p:nvPr/>
          </p:nvCxnSpPr>
          <p:spPr>
            <a:xfrm>
              <a:off x="5837124" y="2465082"/>
              <a:ext cx="139020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8">
              <a:extLst>
                <a:ext uri="{FF2B5EF4-FFF2-40B4-BE49-F238E27FC236}">
                  <a16:creationId xmlns:a16="http://schemas.microsoft.com/office/drawing/2014/main" id="{140886B2-9869-4342-9687-4E5E2A17B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2375" y="2884488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3826D974-8F65-854B-A0B5-306A1837A5EC}"/>
                </a:ext>
              </a:extLst>
            </p:cNvPr>
            <p:cNvCxnSpPr>
              <a:cxnSpLocks/>
              <a:stCxn id="49" idx="3"/>
              <a:endCxn id="56" idx="0"/>
            </p:cNvCxnSpPr>
            <p:nvPr/>
          </p:nvCxnSpPr>
          <p:spPr>
            <a:xfrm flipH="1">
              <a:off x="6476207" y="2463494"/>
              <a:ext cx="86811" cy="4209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Oval 5">
            <a:extLst>
              <a:ext uri="{FF2B5EF4-FFF2-40B4-BE49-F238E27FC236}">
                <a16:creationId xmlns:a16="http://schemas.microsoft.com/office/drawing/2014/main" id="{6D8F16F9-AB2C-FD41-9F63-2EFA25CC4E2C}"/>
              </a:ext>
            </a:extLst>
          </p:cNvPr>
          <p:cNvSpPr>
            <a:spLocks/>
          </p:cNvSpPr>
          <p:nvPr/>
        </p:nvSpPr>
        <p:spPr bwMode="auto">
          <a:xfrm>
            <a:off x="1878106" y="1747043"/>
            <a:ext cx="347663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ctr" eaLnBrk="1" hangingPunct="1"/>
            <a:r>
              <a:rPr lang="fr-FR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sp>
        <p:nvSpPr>
          <p:cNvPr id="63" name="Oval 7">
            <a:extLst>
              <a:ext uri="{FF2B5EF4-FFF2-40B4-BE49-F238E27FC236}">
                <a16:creationId xmlns:a16="http://schemas.microsoft.com/office/drawing/2014/main" id="{C7491295-A2FE-B748-A8E1-D680AA026BE4}"/>
              </a:ext>
            </a:extLst>
          </p:cNvPr>
          <p:cNvSpPr>
            <a:spLocks/>
          </p:cNvSpPr>
          <p:nvPr/>
        </p:nvSpPr>
        <p:spPr bwMode="auto">
          <a:xfrm>
            <a:off x="2395181" y="2343943"/>
            <a:ext cx="349250" cy="3381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ctr" eaLnBrk="1" hangingPunct="1"/>
            <a:r>
              <a:rPr lang="fr-FR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64" name="Oval 8">
            <a:extLst>
              <a:ext uri="{FF2B5EF4-FFF2-40B4-BE49-F238E27FC236}">
                <a16:creationId xmlns:a16="http://schemas.microsoft.com/office/drawing/2014/main" id="{6B964699-9989-E245-AE63-D5A428991192}"/>
              </a:ext>
            </a:extLst>
          </p:cNvPr>
          <p:cNvSpPr>
            <a:spLocks/>
          </p:cNvSpPr>
          <p:nvPr/>
        </p:nvSpPr>
        <p:spPr bwMode="auto">
          <a:xfrm>
            <a:off x="2185684" y="3053556"/>
            <a:ext cx="347663" cy="3381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ctr" eaLnBrk="1" hangingPunct="1"/>
            <a:r>
              <a:rPr lang="fr-FR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E7B42DD-898A-1044-BD09-17CCC0B85C06}"/>
              </a:ext>
            </a:extLst>
          </p:cNvPr>
          <p:cNvCxnSpPr>
            <a:cxnSpLocks/>
            <a:stCxn id="62" idx="5"/>
            <a:endCxn id="63" idx="0"/>
          </p:cNvCxnSpPr>
          <p:nvPr/>
        </p:nvCxnSpPr>
        <p:spPr>
          <a:xfrm>
            <a:off x="2174855" y="2034306"/>
            <a:ext cx="394951" cy="3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C32CE32-80C8-5F45-9286-A0B37C0C42F5}"/>
              </a:ext>
            </a:extLst>
          </p:cNvPr>
          <p:cNvCxnSpPr>
            <a:cxnSpLocks/>
            <a:stCxn id="63" idx="3"/>
            <a:endCxn id="64" idx="0"/>
          </p:cNvCxnSpPr>
          <p:nvPr/>
        </p:nvCxnSpPr>
        <p:spPr>
          <a:xfrm flipH="1">
            <a:off x="2359516" y="2632562"/>
            <a:ext cx="86811" cy="4209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2">
            <a:extLst>
              <a:ext uri="{FF2B5EF4-FFF2-40B4-BE49-F238E27FC236}">
                <a16:creationId xmlns:a16="http://schemas.microsoft.com/office/drawing/2014/main" id="{49D570FE-E63D-7F4B-AE4D-477F10478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3792" y="4678396"/>
            <a:ext cx="3411608" cy="187480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3208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8" indent="0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2400" dirty="0">
                <a:solidFill>
                  <a:srgbClr val="FF0000"/>
                </a:solidFill>
                <a:ea typeface="MS PGothic" charset="-128"/>
              </a:rPr>
              <a:t>Complete binary tree</a:t>
            </a:r>
          </a:p>
          <a:p>
            <a:pPr marL="325438" lvl="1" indent="0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2400" dirty="0">
                <a:ea typeface="MS PGothic" charset="-128"/>
              </a:rPr>
              <a:t>Every level, except last, is completely filled, nodes on bottom level as far left as possible. </a:t>
            </a:r>
            <a:r>
              <a:rPr lang="en-US" altLang="en-US" sz="2400" dirty="0">
                <a:solidFill>
                  <a:srgbClr val="008F00"/>
                </a:solidFill>
                <a:ea typeface="MS PGothic" charset="-128"/>
              </a:rPr>
              <a:t>No holes</a:t>
            </a:r>
            <a:r>
              <a:rPr lang="en-US" altLang="en-US" sz="2400" dirty="0">
                <a:ea typeface="MS PGothic" charset="-128"/>
              </a:rPr>
              <a:t>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altLang="en-US" sz="3200" dirty="0">
                <a:solidFill>
                  <a:srgbClr val="800000"/>
                </a:solidFill>
                <a:ea typeface="MS PGothic" charset="-128"/>
              </a:rPr>
              <a:t>Trees are recursive</a:t>
            </a:r>
          </a:p>
        </p:txBody>
      </p:sp>
      <p:sp>
        <p:nvSpPr>
          <p:cNvPr id="26" name="Triangle 25"/>
          <p:cNvSpPr/>
          <p:nvPr/>
        </p:nvSpPr>
        <p:spPr>
          <a:xfrm>
            <a:off x="2133600" y="1905000"/>
            <a:ext cx="4737100" cy="41910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39939" name="Rectangle 21"/>
          <p:cNvSpPr>
            <a:spLocks/>
          </p:cNvSpPr>
          <p:nvPr/>
        </p:nvSpPr>
        <p:spPr bwMode="auto">
          <a:xfrm>
            <a:off x="3733800" y="4495800"/>
            <a:ext cx="13668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a binary tree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altLang="en-US" sz="3200" dirty="0">
                <a:solidFill>
                  <a:srgbClr val="800000"/>
                </a:solidFill>
                <a:ea typeface="MS PGothic" charset="-128"/>
              </a:rPr>
              <a:t>Trees are recursive</a:t>
            </a:r>
          </a:p>
        </p:txBody>
      </p:sp>
      <p:sp>
        <p:nvSpPr>
          <p:cNvPr id="40962" name="Oval 18"/>
          <p:cNvSpPr>
            <a:spLocks/>
          </p:cNvSpPr>
          <p:nvPr/>
        </p:nvSpPr>
        <p:spPr bwMode="auto">
          <a:xfrm>
            <a:off x="3965575" y="2209800"/>
            <a:ext cx="80645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40963" name="Line 19"/>
          <p:cNvSpPr>
            <a:spLocks noChangeShapeType="1"/>
          </p:cNvSpPr>
          <p:nvPr/>
        </p:nvSpPr>
        <p:spPr bwMode="auto">
          <a:xfrm flipH="1">
            <a:off x="3260725" y="2590800"/>
            <a:ext cx="76200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4" name="Line 20"/>
          <p:cNvSpPr>
            <a:spLocks noChangeShapeType="1"/>
          </p:cNvSpPr>
          <p:nvPr/>
        </p:nvSpPr>
        <p:spPr bwMode="auto">
          <a:xfrm>
            <a:off x="4725988" y="2590800"/>
            <a:ext cx="915987" cy="1031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Rectangle 21"/>
          <p:cNvSpPr>
            <a:spLocks/>
          </p:cNvSpPr>
          <p:nvPr/>
        </p:nvSpPr>
        <p:spPr bwMode="auto">
          <a:xfrm>
            <a:off x="4051300" y="2266950"/>
            <a:ext cx="633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value</a:t>
            </a:r>
          </a:p>
        </p:txBody>
      </p:sp>
      <p:sp>
        <p:nvSpPr>
          <p:cNvPr id="2" name="Triangle 1"/>
          <p:cNvSpPr/>
          <p:nvPr/>
        </p:nvSpPr>
        <p:spPr>
          <a:xfrm>
            <a:off x="2057400" y="3670300"/>
            <a:ext cx="2319338" cy="24257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26" name="Triangle 25"/>
          <p:cNvSpPr/>
          <p:nvPr/>
        </p:nvSpPr>
        <p:spPr>
          <a:xfrm>
            <a:off x="4495800" y="3622675"/>
            <a:ext cx="2374900" cy="2473325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40968" name="Rectangle 21"/>
          <p:cNvSpPr>
            <a:spLocks/>
          </p:cNvSpPr>
          <p:nvPr/>
        </p:nvSpPr>
        <p:spPr bwMode="auto">
          <a:xfrm>
            <a:off x="2824163" y="4959350"/>
            <a:ext cx="8509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left</a:t>
            </a:r>
          </a:p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subtree</a:t>
            </a:r>
          </a:p>
        </p:txBody>
      </p:sp>
      <p:sp>
        <p:nvSpPr>
          <p:cNvPr id="40969" name="Rectangle 21"/>
          <p:cNvSpPr>
            <a:spLocks/>
          </p:cNvSpPr>
          <p:nvPr/>
        </p:nvSpPr>
        <p:spPr bwMode="auto">
          <a:xfrm>
            <a:off x="5257800" y="4859338"/>
            <a:ext cx="8509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right</a:t>
            </a:r>
          </a:p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subtree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altLang="en-US" sz="3200" dirty="0">
                <a:solidFill>
                  <a:srgbClr val="800000"/>
                </a:solidFill>
                <a:ea typeface="MS PGothic" charset="-128"/>
              </a:rPr>
              <a:t>Trees are recursive</a:t>
            </a:r>
          </a:p>
        </p:txBody>
      </p:sp>
      <p:sp>
        <p:nvSpPr>
          <p:cNvPr id="41986" name="Oval 18"/>
          <p:cNvSpPr>
            <a:spLocks/>
          </p:cNvSpPr>
          <p:nvPr/>
        </p:nvSpPr>
        <p:spPr bwMode="auto">
          <a:xfrm>
            <a:off x="3965575" y="2209800"/>
            <a:ext cx="80645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41987" name="Line 19"/>
          <p:cNvSpPr>
            <a:spLocks noChangeShapeType="1"/>
          </p:cNvSpPr>
          <p:nvPr/>
        </p:nvSpPr>
        <p:spPr bwMode="auto">
          <a:xfrm flipH="1">
            <a:off x="3260725" y="2590800"/>
            <a:ext cx="76200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8" name="Line 20"/>
          <p:cNvSpPr>
            <a:spLocks noChangeShapeType="1"/>
          </p:cNvSpPr>
          <p:nvPr/>
        </p:nvSpPr>
        <p:spPr bwMode="auto">
          <a:xfrm>
            <a:off x="4725988" y="2590800"/>
            <a:ext cx="915987" cy="1031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Rectangle 21"/>
          <p:cNvSpPr>
            <a:spLocks/>
          </p:cNvSpPr>
          <p:nvPr/>
        </p:nvSpPr>
        <p:spPr bwMode="auto">
          <a:xfrm>
            <a:off x="4051300" y="2266950"/>
            <a:ext cx="633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value</a:t>
            </a:r>
          </a:p>
        </p:txBody>
      </p:sp>
      <p:grpSp>
        <p:nvGrpSpPr>
          <p:cNvPr id="41990" name="Group 2"/>
          <p:cNvGrpSpPr>
            <a:grpSpLocks/>
          </p:cNvGrpSpPr>
          <p:nvPr/>
        </p:nvGrpSpPr>
        <p:grpSpPr bwMode="auto">
          <a:xfrm>
            <a:off x="2238375" y="3838575"/>
            <a:ext cx="2128838" cy="2012950"/>
            <a:chOff x="2209800" y="2362200"/>
            <a:chExt cx="4813300" cy="3886200"/>
          </a:xfrm>
        </p:grpSpPr>
        <p:sp>
          <p:nvSpPr>
            <p:cNvPr id="42000" name="Oval 18"/>
            <p:cNvSpPr>
              <a:spLocks/>
            </p:cNvSpPr>
            <p:nvPr/>
          </p:nvSpPr>
          <p:spPr bwMode="auto">
            <a:xfrm>
              <a:off x="4117975" y="2362200"/>
              <a:ext cx="80645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42001" name="Line 19"/>
            <p:cNvSpPr>
              <a:spLocks noChangeShapeType="1"/>
            </p:cNvSpPr>
            <p:nvPr/>
          </p:nvSpPr>
          <p:spPr bwMode="auto">
            <a:xfrm flipH="1">
              <a:off x="3413125" y="2743200"/>
              <a:ext cx="762000" cy="1079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2" name="Line 20"/>
            <p:cNvSpPr>
              <a:spLocks noChangeShapeType="1"/>
            </p:cNvSpPr>
            <p:nvPr/>
          </p:nvSpPr>
          <p:spPr bwMode="auto">
            <a:xfrm>
              <a:off x="4878388" y="2743200"/>
              <a:ext cx="915987" cy="1031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03" name="Rectangle 21"/>
            <p:cNvSpPr>
              <a:spLocks/>
            </p:cNvSpPr>
            <p:nvPr/>
          </p:nvSpPr>
          <p:spPr bwMode="auto">
            <a:xfrm>
              <a:off x="4203699" y="2419350"/>
              <a:ext cx="184043" cy="534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en-US" altLang="en-US" sz="1800">
                <a:solidFill>
                  <a:schemeClr val="tx1"/>
                </a:solidFill>
                <a:latin typeface="Arial" charset="0"/>
                <a:sym typeface="Arial" charset="0"/>
              </a:endParaRPr>
            </a:p>
          </p:txBody>
        </p:sp>
        <p:sp>
          <p:nvSpPr>
            <p:cNvPr id="15" name="Triangle 14"/>
            <p:cNvSpPr/>
            <p:nvPr/>
          </p:nvSpPr>
          <p:spPr>
            <a:xfrm>
              <a:off x="2209800" y="3824123"/>
              <a:ext cx="2318711" cy="2424277"/>
            </a:xfrm>
            <a:prstGeom prst="triangl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ea typeface="ヒラギノ明朝 ProN W3" charset="0"/>
                <a:cs typeface="ヒラギノ明朝 ProN W3" charset="0"/>
              </a:endParaRPr>
            </a:p>
          </p:txBody>
        </p:sp>
        <p:sp>
          <p:nvSpPr>
            <p:cNvPr id="16" name="Triangle 15"/>
            <p:cNvSpPr/>
            <p:nvPr/>
          </p:nvSpPr>
          <p:spPr>
            <a:xfrm>
              <a:off x="4646960" y="3775086"/>
              <a:ext cx="2376140" cy="2473314"/>
            </a:xfrm>
            <a:prstGeom prst="triangl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ea typeface="ヒラギノ明朝 ProN W3" charset="0"/>
                <a:cs typeface="ヒラギノ明朝 ProN W3" charset="0"/>
              </a:endParaRPr>
            </a:p>
          </p:txBody>
        </p:sp>
        <p:sp>
          <p:nvSpPr>
            <p:cNvPr id="42006" name="Rectangle 21"/>
            <p:cNvSpPr>
              <a:spLocks/>
            </p:cNvSpPr>
            <p:nvPr/>
          </p:nvSpPr>
          <p:spPr bwMode="auto">
            <a:xfrm>
              <a:off x="2976996" y="5112040"/>
              <a:ext cx="184043" cy="534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en-US" altLang="en-US" sz="1800">
                <a:solidFill>
                  <a:schemeClr val="tx1"/>
                </a:solidFill>
                <a:latin typeface="Arial" charset="0"/>
                <a:sym typeface="Arial" charset="0"/>
              </a:endParaRPr>
            </a:p>
          </p:txBody>
        </p:sp>
        <p:sp>
          <p:nvSpPr>
            <p:cNvPr id="42007" name="Rectangle 21"/>
            <p:cNvSpPr>
              <a:spLocks/>
            </p:cNvSpPr>
            <p:nvPr/>
          </p:nvSpPr>
          <p:spPr bwMode="auto">
            <a:xfrm>
              <a:off x="5410200" y="5011737"/>
              <a:ext cx="184043" cy="534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en-US" altLang="en-US" sz="1800">
                <a:solidFill>
                  <a:schemeClr val="tx1"/>
                </a:solidFill>
                <a:latin typeface="Arial" charset="0"/>
                <a:sym typeface="Arial" charset="0"/>
              </a:endParaRPr>
            </a:p>
          </p:txBody>
        </p:sp>
      </p:grpSp>
      <p:grpSp>
        <p:nvGrpSpPr>
          <p:cNvPr id="41991" name="Group 19"/>
          <p:cNvGrpSpPr>
            <a:grpSpLocks/>
          </p:cNvGrpSpPr>
          <p:nvPr/>
        </p:nvGrpSpPr>
        <p:grpSpPr bwMode="auto">
          <a:xfrm>
            <a:off x="4803775" y="3854450"/>
            <a:ext cx="2130425" cy="2012950"/>
            <a:chOff x="2209800" y="2362200"/>
            <a:chExt cx="4813300" cy="3886200"/>
          </a:xfrm>
        </p:grpSpPr>
        <p:sp>
          <p:nvSpPr>
            <p:cNvPr id="41992" name="Oval 18"/>
            <p:cNvSpPr>
              <a:spLocks/>
            </p:cNvSpPr>
            <p:nvPr/>
          </p:nvSpPr>
          <p:spPr bwMode="auto">
            <a:xfrm>
              <a:off x="4117975" y="2362200"/>
              <a:ext cx="80645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41993" name="Line 19"/>
            <p:cNvSpPr>
              <a:spLocks noChangeShapeType="1"/>
            </p:cNvSpPr>
            <p:nvPr/>
          </p:nvSpPr>
          <p:spPr bwMode="auto">
            <a:xfrm flipH="1">
              <a:off x="3413125" y="2743200"/>
              <a:ext cx="762000" cy="1079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4" name="Line 20"/>
            <p:cNvSpPr>
              <a:spLocks noChangeShapeType="1"/>
            </p:cNvSpPr>
            <p:nvPr/>
          </p:nvSpPr>
          <p:spPr bwMode="auto">
            <a:xfrm>
              <a:off x="4878388" y="2743200"/>
              <a:ext cx="915987" cy="1031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5" name="Rectangle 21"/>
            <p:cNvSpPr>
              <a:spLocks/>
            </p:cNvSpPr>
            <p:nvPr/>
          </p:nvSpPr>
          <p:spPr bwMode="auto">
            <a:xfrm>
              <a:off x="4203699" y="2419350"/>
              <a:ext cx="184043" cy="534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en-US" altLang="en-US" sz="1800">
                <a:solidFill>
                  <a:schemeClr val="tx1"/>
                </a:solidFill>
                <a:latin typeface="Arial" charset="0"/>
                <a:sym typeface="Arial" charset="0"/>
              </a:endParaRPr>
            </a:p>
          </p:txBody>
        </p:sp>
        <p:sp>
          <p:nvSpPr>
            <p:cNvPr id="25" name="Triangle 24"/>
            <p:cNvSpPr/>
            <p:nvPr/>
          </p:nvSpPr>
          <p:spPr>
            <a:xfrm>
              <a:off x="2209800" y="3824123"/>
              <a:ext cx="2320571" cy="2424277"/>
            </a:xfrm>
            <a:prstGeom prst="triangl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ea typeface="ヒラギノ明朝 ProN W3" charset="0"/>
                <a:cs typeface="ヒラギノ明朝 ProN W3" charset="0"/>
              </a:endParaRPr>
            </a:p>
          </p:txBody>
        </p:sp>
        <p:sp>
          <p:nvSpPr>
            <p:cNvPr id="27" name="Triangle 26"/>
            <p:cNvSpPr/>
            <p:nvPr/>
          </p:nvSpPr>
          <p:spPr>
            <a:xfrm>
              <a:off x="4648730" y="3775086"/>
              <a:ext cx="2374370" cy="2473314"/>
            </a:xfrm>
            <a:prstGeom prst="triangl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ea typeface="ヒラギノ明朝 ProN W3" charset="0"/>
                <a:cs typeface="ヒラギノ明朝 ProN W3" charset="0"/>
              </a:endParaRPr>
            </a:p>
          </p:txBody>
        </p:sp>
        <p:sp>
          <p:nvSpPr>
            <p:cNvPr id="41998" name="Rectangle 21"/>
            <p:cNvSpPr>
              <a:spLocks/>
            </p:cNvSpPr>
            <p:nvPr/>
          </p:nvSpPr>
          <p:spPr bwMode="auto">
            <a:xfrm>
              <a:off x="2976996" y="5112040"/>
              <a:ext cx="184043" cy="534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en-US" altLang="en-US" sz="1800">
                <a:solidFill>
                  <a:schemeClr val="tx1"/>
                </a:solidFill>
                <a:latin typeface="Arial" charset="0"/>
                <a:sym typeface="Arial" charset="0"/>
              </a:endParaRPr>
            </a:p>
          </p:txBody>
        </p:sp>
        <p:sp>
          <p:nvSpPr>
            <p:cNvPr id="41999" name="Rectangle 21"/>
            <p:cNvSpPr>
              <a:spLocks/>
            </p:cNvSpPr>
            <p:nvPr/>
          </p:nvSpPr>
          <p:spPr bwMode="auto">
            <a:xfrm>
              <a:off x="5410200" y="5011737"/>
              <a:ext cx="184043" cy="534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en-US" altLang="en-US" sz="1800">
                <a:solidFill>
                  <a:schemeClr val="tx1"/>
                </a:solidFill>
                <a:latin typeface="Arial" charset="0"/>
                <a:sym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A815F-1621-AA45-81CF-8F6B9F8BB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35F06-60B8-2D44-B016-07CE272ED3F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Submit P1 Conflict quiz on CMS by end of day Wednesday.  We won’t be sending confirmations; no news is good news.  Extra time people will eventually get an email from Lacy.  Please be patient.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9046D-9E24-7F43-9634-E7BF6EF36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095C79F-2BFC-E647-80D3-43771571211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165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altLang="en-US" sz="3200" dirty="0">
                <a:solidFill>
                  <a:srgbClr val="800000"/>
                </a:solidFill>
                <a:ea typeface="MS PGothic" charset="-128"/>
              </a:rPr>
              <a:t>Trees are recursive</a:t>
            </a:r>
          </a:p>
        </p:txBody>
      </p:sp>
      <p:sp>
        <p:nvSpPr>
          <p:cNvPr id="30731" name="Rectangle 61"/>
          <p:cNvSpPr>
            <a:spLocks/>
          </p:cNvSpPr>
          <p:nvPr/>
        </p:nvSpPr>
        <p:spPr bwMode="auto">
          <a:xfrm>
            <a:off x="3659015" y="1676400"/>
            <a:ext cx="189939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9900"/>
                </a:solidFill>
                <a:latin typeface="Arial" charset="0"/>
                <a:sym typeface="Arial" charset="0"/>
              </a:rPr>
              <a:t>Binary Tree</a:t>
            </a:r>
          </a:p>
        </p:txBody>
      </p:sp>
      <p:sp>
        <p:nvSpPr>
          <p:cNvPr id="25" name="Rectangle 61"/>
          <p:cNvSpPr>
            <a:spLocks/>
          </p:cNvSpPr>
          <p:nvPr/>
        </p:nvSpPr>
        <p:spPr bwMode="auto">
          <a:xfrm>
            <a:off x="495404" y="3322636"/>
            <a:ext cx="2854325" cy="124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9900"/>
                </a:solidFill>
                <a:latin typeface="Arial" charset="0"/>
                <a:sym typeface="Arial" charset="0"/>
              </a:rPr>
              <a:t>Left subtree,</a:t>
            </a:r>
          </a:p>
          <a:p>
            <a:pPr eaLnBrk="1" hangingPunct="1"/>
            <a:r>
              <a:rPr lang="en-US" altLang="en-US" dirty="0">
                <a:solidFill>
                  <a:srgbClr val="009900"/>
                </a:solidFill>
                <a:latin typeface="Arial" charset="0"/>
                <a:sym typeface="Arial" charset="0"/>
              </a:rPr>
              <a:t>which is also a binary tree</a:t>
            </a:r>
          </a:p>
        </p:txBody>
      </p:sp>
      <p:sp>
        <p:nvSpPr>
          <p:cNvPr id="26" name="Rectangle 61"/>
          <p:cNvSpPr>
            <a:spLocks/>
          </p:cNvSpPr>
          <p:nvPr/>
        </p:nvSpPr>
        <p:spPr bwMode="auto">
          <a:xfrm>
            <a:off x="6230342" y="2849669"/>
            <a:ext cx="28543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9900"/>
                </a:solidFill>
                <a:latin typeface="Arial" charset="0"/>
                <a:sym typeface="Arial" charset="0"/>
              </a:rPr>
              <a:t>Right subtree</a:t>
            </a:r>
          </a:p>
          <a:p>
            <a:pPr eaLnBrk="1" hangingPunct="1"/>
            <a:r>
              <a:rPr lang="en-US" altLang="en-US" dirty="0">
                <a:solidFill>
                  <a:srgbClr val="009900"/>
                </a:solidFill>
                <a:latin typeface="Arial" charset="0"/>
                <a:sym typeface="Arial" charset="0"/>
              </a:rPr>
              <a:t>(also a binary tree)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DBA2553-6203-4541-8377-B6E39ACAF24E}"/>
              </a:ext>
            </a:extLst>
          </p:cNvPr>
          <p:cNvGrpSpPr/>
          <p:nvPr/>
        </p:nvGrpSpPr>
        <p:grpSpPr>
          <a:xfrm>
            <a:off x="3142257" y="2674143"/>
            <a:ext cx="3088085" cy="1644651"/>
            <a:chOff x="4702175" y="1577975"/>
            <a:chExt cx="3088085" cy="1644651"/>
          </a:xfrm>
        </p:grpSpPr>
        <p:sp>
          <p:nvSpPr>
            <p:cNvPr id="28" name="Oval 5">
              <a:extLst>
                <a:ext uri="{FF2B5EF4-FFF2-40B4-BE49-F238E27FC236}">
                  <a16:creationId xmlns:a16="http://schemas.microsoft.com/office/drawing/2014/main" id="{6CACC7FB-8E2E-CE4D-8067-8B155CB50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4797" y="1577975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</p:txBody>
        </p:sp>
        <p:sp>
          <p:nvSpPr>
            <p:cNvPr id="29" name="Oval 6">
              <a:extLst>
                <a:ext uri="{FF2B5EF4-FFF2-40B4-BE49-F238E27FC236}">
                  <a16:creationId xmlns:a16="http://schemas.microsoft.com/office/drawing/2014/main" id="{6E31BD0E-DDE0-F844-AC68-15FFBCED6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2238" y="2176463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sp>
          <p:nvSpPr>
            <p:cNvPr id="30" name="Oval 7">
              <a:extLst>
                <a:ext uri="{FF2B5EF4-FFF2-40B4-BE49-F238E27FC236}">
                  <a16:creationId xmlns:a16="http://schemas.microsoft.com/office/drawing/2014/main" id="{175AD91B-C889-6D40-870E-71CC7C295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09" y="2174875"/>
              <a:ext cx="349250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31" name="Oval 8">
              <a:extLst>
                <a:ext uri="{FF2B5EF4-FFF2-40B4-BE49-F238E27FC236}">
                  <a16:creationId xmlns:a16="http://schemas.microsoft.com/office/drawing/2014/main" id="{B22340DC-279D-D842-9139-E57C65193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175" y="2884488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</p:txBody>
        </p:sp>
        <p:sp>
          <p:nvSpPr>
            <p:cNvPr id="32" name="Oval 10">
              <a:extLst>
                <a:ext uri="{FF2B5EF4-FFF2-40B4-BE49-F238E27FC236}">
                  <a16:creationId xmlns:a16="http://schemas.microsoft.com/office/drawing/2014/main" id="{5D8CB1C6-F703-EA4A-8B45-7F0CFD996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476" y="2884488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31FA220-8CFF-BA42-AA84-5B8538A8A4E9}"/>
                </a:ext>
              </a:extLst>
            </p:cNvPr>
            <p:cNvCxnSpPr>
              <a:cxnSpLocks/>
              <a:stCxn id="28" idx="3"/>
              <a:endCxn id="29" idx="0"/>
            </p:cNvCxnSpPr>
            <p:nvPr/>
          </p:nvCxnSpPr>
          <p:spPr>
            <a:xfrm flipH="1">
              <a:off x="5376070" y="1865238"/>
              <a:ext cx="669641" cy="3112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DCD2BA4-319F-2A4D-B4CC-A6A0C662475C}"/>
                </a:ext>
              </a:extLst>
            </p:cNvPr>
            <p:cNvCxnSpPr>
              <a:cxnSpLocks/>
              <a:stCxn id="28" idx="5"/>
              <a:endCxn id="30" idx="0"/>
            </p:cNvCxnSpPr>
            <p:nvPr/>
          </p:nvCxnSpPr>
          <p:spPr>
            <a:xfrm>
              <a:off x="6291546" y="1865238"/>
              <a:ext cx="809288" cy="3096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D2506F9-6808-1643-8DD2-0E4D91CF2B71}"/>
                </a:ext>
              </a:extLst>
            </p:cNvPr>
            <p:cNvCxnSpPr>
              <a:cxnSpLocks/>
              <a:stCxn id="29" idx="3"/>
              <a:endCxn id="31" idx="0"/>
            </p:cNvCxnSpPr>
            <p:nvPr/>
          </p:nvCxnSpPr>
          <p:spPr>
            <a:xfrm flipH="1">
              <a:off x="4876007" y="2465082"/>
              <a:ext cx="377145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8147202-D4D8-4742-B621-C69884C1D087}"/>
                </a:ext>
              </a:extLst>
            </p:cNvPr>
            <p:cNvCxnSpPr>
              <a:cxnSpLocks/>
              <a:stCxn id="29" idx="5"/>
              <a:endCxn id="32" idx="0"/>
            </p:cNvCxnSpPr>
            <p:nvPr/>
          </p:nvCxnSpPr>
          <p:spPr>
            <a:xfrm>
              <a:off x="5498987" y="2465082"/>
              <a:ext cx="380321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8">
              <a:extLst>
                <a:ext uri="{FF2B5EF4-FFF2-40B4-BE49-F238E27FC236}">
                  <a16:creationId xmlns:a16="http://schemas.microsoft.com/office/drawing/2014/main" id="{0BECADCE-EA43-E143-87F2-30DEACDED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9296" y="2884488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38" name="Oval 10">
              <a:extLst>
                <a:ext uri="{FF2B5EF4-FFF2-40B4-BE49-F238E27FC236}">
                  <a16:creationId xmlns:a16="http://schemas.microsoft.com/office/drawing/2014/main" id="{E299764A-BF52-E846-9CAA-D30D139E1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2597" y="2884488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21A5756-D286-6A45-A89E-1828351303A1}"/>
                </a:ext>
              </a:extLst>
            </p:cNvPr>
            <p:cNvCxnSpPr>
              <a:cxnSpLocks/>
              <a:endCxn id="37" idx="0"/>
            </p:cNvCxnSpPr>
            <p:nvPr/>
          </p:nvCxnSpPr>
          <p:spPr>
            <a:xfrm flipH="1">
              <a:off x="6613128" y="2465082"/>
              <a:ext cx="377145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508536F-41D5-FD4A-BF7C-A5E0C15F47B7}"/>
                </a:ext>
              </a:extLst>
            </p:cNvPr>
            <p:cNvCxnSpPr>
              <a:cxnSpLocks/>
              <a:endCxn id="38" idx="0"/>
            </p:cNvCxnSpPr>
            <p:nvPr/>
          </p:nvCxnSpPr>
          <p:spPr>
            <a:xfrm>
              <a:off x="7236108" y="2465082"/>
              <a:ext cx="380321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0639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C00000"/>
                </a:solidFill>
                <a:ea typeface="MS PGothic" charset="-128"/>
              </a:rPr>
              <a:t>Trees are recursive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C005ED6-34C6-6246-94F7-15F21B6CC7AA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533400" y="2286000"/>
            <a:ext cx="7848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 dirty="0"/>
              <a:t>A </a:t>
            </a:r>
            <a:r>
              <a:rPr lang="en-US" altLang="en-US" dirty="0">
                <a:solidFill>
                  <a:srgbClr val="7030A0"/>
                </a:solidFill>
              </a:rPr>
              <a:t>binary tree</a:t>
            </a:r>
            <a:r>
              <a:rPr lang="en-US" altLang="en-US" dirty="0"/>
              <a:t> is either </a:t>
            </a:r>
            <a:r>
              <a:rPr lang="en-US" altLang="en-US" dirty="0">
                <a:latin typeface="Courier" charset="0"/>
              </a:rPr>
              <a:t>null</a:t>
            </a:r>
          </a:p>
          <a:p>
            <a:endParaRPr lang="en-US" altLang="en-US" dirty="0">
              <a:latin typeface="Courier" charset="0"/>
            </a:endParaRPr>
          </a:p>
          <a:p>
            <a:r>
              <a:rPr lang="en-US" altLang="en-US" dirty="0"/>
              <a:t>or an object consisting of a value, a left </a:t>
            </a:r>
            <a:r>
              <a:rPr lang="en-US" altLang="en-US" dirty="0">
                <a:solidFill>
                  <a:srgbClr val="7030A0"/>
                </a:solidFill>
              </a:rPr>
              <a:t>binary tree</a:t>
            </a:r>
            <a:r>
              <a:rPr lang="en-US" altLang="en-US" dirty="0"/>
              <a:t>, and a right </a:t>
            </a:r>
            <a:r>
              <a:rPr lang="en-US" altLang="en-US" dirty="0">
                <a:solidFill>
                  <a:srgbClr val="7030A0"/>
                </a:solidFill>
              </a:rPr>
              <a:t>binary tree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2030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AACC304-EE75-1247-B922-0EA21C120098}" type="slidenum">
              <a:rPr lang="en-US" altLang="en-US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355600" y="2667000"/>
            <a:ext cx="84836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/>
              <a:t>Base case:</a:t>
            </a:r>
          </a:p>
          <a:p>
            <a:r>
              <a:rPr lang="en-US" altLang="en-US"/>
              <a:t>	If the input is “easy,” just solve the problem directly.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Recursive case:</a:t>
            </a:r>
          </a:p>
          <a:p>
            <a:r>
              <a:rPr lang="en-US" altLang="en-US"/>
              <a:t>	Get a smaller part of the input (or several parts).</a:t>
            </a:r>
          </a:p>
          <a:p>
            <a:r>
              <a:rPr lang="en-US" altLang="en-US"/>
              <a:t>	Call the function on the smaller value(s).</a:t>
            </a:r>
          </a:p>
          <a:p>
            <a:r>
              <a:rPr lang="en-US" altLang="en-US"/>
              <a:t>	Use the recursive result to build a solution for the full input.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00FCC0-2049-044F-A7E5-3452367F0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lang="en-US" altLang="en-US" sz="3600" dirty="0">
                <a:solidFill>
                  <a:srgbClr val="C00000"/>
                </a:solidFill>
                <a:ea typeface="MS PGothic" charset="-128"/>
              </a:rPr>
              <a:t>A Recipe for Recursive Functions</a:t>
            </a:r>
            <a:endParaRPr lang="en-US" altLang="en-US" sz="3600" dirty="0">
              <a:solidFill>
                <a:srgbClr val="0070C0"/>
              </a:solidFill>
              <a:ea typeface="MS PGothic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lang="en-US" altLang="en-US" sz="3600" dirty="0">
                <a:solidFill>
                  <a:srgbClr val="C00000"/>
                </a:solidFill>
                <a:ea typeface="MS PGothic" charset="-128"/>
              </a:rPr>
              <a:t>A Recipe for Recursive Functions </a:t>
            </a:r>
            <a:r>
              <a:rPr lang="en-US" altLang="en-US" sz="3600" dirty="0">
                <a:solidFill>
                  <a:srgbClr val="0070C0"/>
                </a:solidFill>
                <a:ea typeface="MS PGothic" charset="-128"/>
              </a:rPr>
              <a:t>on Binary Trees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AACC304-EE75-1247-B922-0EA21C120098}" type="slidenum">
              <a:rPr lang="en-US" altLang="en-US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355600" y="2667000"/>
            <a:ext cx="84836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 dirty="0"/>
              <a:t>Base case:</a:t>
            </a:r>
          </a:p>
          <a:p>
            <a:r>
              <a:rPr lang="en-US" altLang="en-US" dirty="0"/>
              <a:t>	If the input is “easy,” just solve the problem directly.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Recursive case:</a:t>
            </a:r>
          </a:p>
          <a:p>
            <a:r>
              <a:rPr lang="en-US" altLang="en-US" dirty="0"/>
              <a:t>	Get a smaller part of the input (or several parts).</a:t>
            </a:r>
          </a:p>
          <a:p>
            <a:r>
              <a:rPr lang="en-US" altLang="en-US" dirty="0"/>
              <a:t>	Call the function on the smaller value(s).</a:t>
            </a:r>
          </a:p>
          <a:p>
            <a:r>
              <a:rPr lang="en-US" altLang="en-US" dirty="0"/>
              <a:t>	Use the recursive result to build a solution for the full input.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03F588-883A-1341-8935-EF905418C116}"/>
              </a:ext>
            </a:extLst>
          </p:cNvPr>
          <p:cNvCxnSpPr>
            <a:cxnSpLocks/>
          </p:cNvCxnSpPr>
          <p:nvPr/>
        </p:nvCxnSpPr>
        <p:spPr>
          <a:xfrm>
            <a:off x="3048000" y="3048000"/>
            <a:ext cx="685800" cy="3810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C69F19-350E-794C-A5AA-67A705D2E482}"/>
              </a:ext>
            </a:extLst>
          </p:cNvPr>
          <p:cNvCxnSpPr>
            <a:cxnSpLocks/>
          </p:cNvCxnSpPr>
          <p:nvPr/>
        </p:nvCxnSpPr>
        <p:spPr>
          <a:xfrm flipV="1">
            <a:off x="3048000" y="3048000"/>
            <a:ext cx="685800" cy="4572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44DC7C4-92CD-9C46-AE4B-DBDDF63649C0}"/>
              </a:ext>
            </a:extLst>
          </p:cNvPr>
          <p:cNvSpPr/>
          <p:nvPr/>
        </p:nvSpPr>
        <p:spPr>
          <a:xfrm>
            <a:off x="2514600" y="2515029"/>
            <a:ext cx="4889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70C0"/>
                </a:solidFill>
                <a:latin typeface="+mn-lt"/>
                <a:ea typeface="MS PGothic" charset="-128"/>
              </a:rPr>
              <a:t>an empty tree (null), or possibly a leaf</a:t>
            </a:r>
            <a:endParaRPr lang="en-US" dirty="0">
              <a:latin typeface="+mn-l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46BE3BF-6B71-C14C-81C3-EDDC77D6A7A3}"/>
              </a:ext>
            </a:extLst>
          </p:cNvPr>
          <p:cNvCxnSpPr>
            <a:cxnSpLocks/>
          </p:cNvCxnSpPr>
          <p:nvPr/>
        </p:nvCxnSpPr>
        <p:spPr>
          <a:xfrm>
            <a:off x="1295400" y="4724400"/>
            <a:ext cx="60198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835866B-9CC8-D042-A796-F26E3DA1DC06}"/>
              </a:ext>
            </a:extLst>
          </p:cNvPr>
          <p:cNvCxnSpPr>
            <a:cxnSpLocks/>
          </p:cNvCxnSpPr>
          <p:nvPr/>
        </p:nvCxnSpPr>
        <p:spPr>
          <a:xfrm>
            <a:off x="3810000" y="5152238"/>
            <a:ext cx="25146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8029AD9-E8F8-CB43-84A3-E6B7C14A9A31}"/>
              </a:ext>
            </a:extLst>
          </p:cNvPr>
          <p:cNvSpPr/>
          <p:nvPr/>
        </p:nvSpPr>
        <p:spPr>
          <a:xfrm>
            <a:off x="6394460" y="4876372"/>
            <a:ext cx="1759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70C0"/>
                </a:solidFill>
                <a:latin typeface="+mn-lt"/>
                <a:ea typeface="MS PGothic" charset="-128"/>
              </a:rPr>
              <a:t>each subtree</a:t>
            </a:r>
            <a:endParaRPr lang="en-US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34CED3-4368-7647-9C85-1B6205AAAB0D}"/>
              </a:ext>
            </a:extLst>
          </p:cNvPr>
          <p:cNvSpPr txBox="1"/>
          <p:nvPr/>
        </p:nvSpPr>
        <p:spPr>
          <a:xfrm>
            <a:off x="8077200" y="6329976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Tw Cen MT" panose="020B0602020104020603" pitchFamily="34" charset="77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52655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390521"/>
              </p:ext>
            </p:extLst>
          </p:nvPr>
        </p:nvGraphicFramePr>
        <p:xfrm>
          <a:off x="1133591" y="2819400"/>
          <a:ext cx="6920047" cy="1271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2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63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925">
                <a:tc>
                  <a:txBody>
                    <a:bodyPr/>
                    <a:lstStyle/>
                    <a:p>
                      <a:r>
                        <a:rPr lang="en-US" b="1" dirty="0"/>
                        <a:t>Binary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1" dirty="0"/>
                        <a:t>Tree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Searches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19502494"/>
              </p:ext>
            </p:extLst>
          </p:nvPr>
        </p:nvGraphicFramePr>
        <p:xfrm>
          <a:off x="1143000" y="1676400"/>
          <a:ext cx="5254752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add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val</a:t>
                      </a:r>
                      <a:r>
                        <a:rPr lang="en-US" dirty="0"/>
                        <a:t> 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get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int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Array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Linked List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095C79F-2BFC-E647-80D3-437715712111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227876" y="2339400"/>
            <a:ext cx="1092593" cy="281880"/>
            <a:chOff x="838201" y="4796557"/>
            <a:chExt cx="1092593" cy="281880"/>
          </a:xfrm>
        </p:grpSpPr>
        <p:sp>
          <p:nvSpPr>
            <p:cNvPr id="28" name="Rectangle 27"/>
            <p:cNvSpPr/>
            <p:nvPr/>
          </p:nvSpPr>
          <p:spPr>
            <a:xfrm>
              <a:off x="838201" y="4800600"/>
              <a:ext cx="273148" cy="2778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2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11350" y="4800599"/>
              <a:ext cx="273148" cy="2778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384498" y="4796557"/>
              <a:ext cx="273148" cy="2778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3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57646" y="4796557"/>
              <a:ext cx="273148" cy="2778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0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292352" y="2991082"/>
            <a:ext cx="1904999" cy="285518"/>
            <a:chOff x="838201" y="4092663"/>
            <a:chExt cx="1904999" cy="285518"/>
          </a:xfrm>
        </p:grpSpPr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838201" y="4092663"/>
              <a:ext cx="1904999" cy="285518"/>
              <a:chOff x="1600200" y="1447795"/>
              <a:chExt cx="4325051" cy="645093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1600200" y="1447795"/>
                <a:ext cx="632604" cy="609605"/>
                <a:chOff x="1600200" y="1752595"/>
                <a:chExt cx="632604" cy="609605"/>
              </a:xfrm>
            </p:grpSpPr>
            <p:sp>
              <p:nvSpPr>
                <p:cNvPr id="26" name="Oval 54"/>
                <p:cNvSpPr>
                  <a:spLocks/>
                </p:cNvSpPr>
                <p:nvPr/>
              </p:nvSpPr>
              <p:spPr bwMode="auto">
                <a:xfrm>
                  <a:off x="1600200" y="1752600"/>
                  <a:ext cx="632604" cy="6096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endParaRPr lang="fr-FR" altLang="en-US"/>
                </a:p>
              </p:txBody>
            </p:sp>
            <p:sp>
              <p:nvSpPr>
                <p:cNvPr id="27" name="Rectangle 59"/>
                <p:cNvSpPr>
                  <a:spLocks/>
                </p:cNvSpPr>
                <p:nvPr/>
              </p:nvSpPr>
              <p:spPr bwMode="auto">
                <a:xfrm>
                  <a:off x="1687936" y="1752595"/>
                  <a:ext cx="209673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>
                  <a:lvl1pPr marL="39688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800" dirty="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2</a:t>
                  </a:r>
                </a:p>
              </p:txBody>
            </p:sp>
          </p:grp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2837203" y="1447795"/>
                <a:ext cx="632604" cy="645093"/>
                <a:chOff x="1313203" y="1752595"/>
                <a:chExt cx="632604" cy="645093"/>
              </a:xfrm>
            </p:grpSpPr>
            <p:sp>
              <p:nvSpPr>
                <p:cNvPr id="24" name="Oval 54"/>
                <p:cNvSpPr>
                  <a:spLocks/>
                </p:cNvSpPr>
                <p:nvPr/>
              </p:nvSpPr>
              <p:spPr bwMode="auto">
                <a:xfrm>
                  <a:off x="1313203" y="1788088"/>
                  <a:ext cx="632604" cy="6096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endParaRPr lang="fr-FR" altLang="en-US"/>
                </a:p>
              </p:txBody>
            </p:sp>
            <p:sp>
              <p:nvSpPr>
                <p:cNvPr id="25" name="Rectangle 59"/>
                <p:cNvSpPr>
                  <a:spLocks/>
                </p:cNvSpPr>
                <p:nvPr/>
              </p:nvSpPr>
              <p:spPr bwMode="auto">
                <a:xfrm>
                  <a:off x="1423545" y="1752595"/>
                  <a:ext cx="209673" cy="277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>
                  <a:lvl1pPr marL="39688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9" name="Group 23"/>
              <p:cNvGrpSpPr>
                <a:grpSpLocks/>
              </p:cNvGrpSpPr>
              <p:nvPr/>
            </p:nvGrpSpPr>
            <p:grpSpPr bwMode="auto">
              <a:xfrm>
                <a:off x="4081632" y="1447795"/>
                <a:ext cx="632604" cy="625845"/>
                <a:chOff x="1033632" y="1752595"/>
                <a:chExt cx="632604" cy="625845"/>
              </a:xfrm>
            </p:grpSpPr>
            <p:sp>
              <p:nvSpPr>
                <p:cNvPr id="22" name="Oval 54"/>
                <p:cNvSpPr>
                  <a:spLocks/>
                </p:cNvSpPr>
                <p:nvPr/>
              </p:nvSpPr>
              <p:spPr bwMode="auto">
                <a:xfrm>
                  <a:off x="1033632" y="1752600"/>
                  <a:ext cx="632604" cy="6096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endParaRPr lang="fr-FR" altLang="en-US"/>
                </a:p>
              </p:txBody>
            </p:sp>
            <p:sp>
              <p:nvSpPr>
                <p:cNvPr id="23" name="Rectangle 59"/>
                <p:cNvSpPr>
                  <a:spLocks/>
                </p:cNvSpPr>
                <p:nvPr/>
              </p:nvSpPr>
              <p:spPr bwMode="auto">
                <a:xfrm>
                  <a:off x="1147230" y="1752595"/>
                  <a:ext cx="476033" cy="6258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>
                  <a:lvl1pPr marL="39688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800" dirty="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3</a:t>
                  </a:r>
                </a:p>
              </p:txBody>
            </p:sp>
          </p:grpSp>
          <p:grpSp>
            <p:nvGrpSpPr>
              <p:cNvPr id="10" name="Group 26"/>
              <p:cNvGrpSpPr>
                <a:grpSpLocks/>
              </p:cNvGrpSpPr>
              <p:nvPr/>
            </p:nvGrpSpPr>
            <p:grpSpPr bwMode="auto">
              <a:xfrm>
                <a:off x="5292647" y="1459294"/>
                <a:ext cx="632604" cy="609605"/>
                <a:chOff x="572995" y="1752595"/>
                <a:chExt cx="632604" cy="609605"/>
              </a:xfrm>
            </p:grpSpPr>
            <p:sp>
              <p:nvSpPr>
                <p:cNvPr id="20" name="Oval 54"/>
                <p:cNvSpPr>
                  <a:spLocks/>
                </p:cNvSpPr>
                <p:nvPr/>
              </p:nvSpPr>
              <p:spPr bwMode="auto">
                <a:xfrm>
                  <a:off x="572995" y="1752600"/>
                  <a:ext cx="632604" cy="6096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endParaRPr lang="fr-FR" altLang="en-US"/>
                </a:p>
              </p:txBody>
            </p:sp>
            <p:sp>
              <p:nvSpPr>
                <p:cNvPr id="21" name="Rectangle 59"/>
                <p:cNvSpPr>
                  <a:spLocks/>
                </p:cNvSpPr>
                <p:nvPr/>
              </p:nvSpPr>
              <p:spPr bwMode="auto">
                <a:xfrm>
                  <a:off x="660731" y="1752595"/>
                  <a:ext cx="209673" cy="277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>
                  <a:lvl1pPr marL="39688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800" dirty="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0</a:t>
                  </a:r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 flipV="1">
                <a:off x="2232809" y="1752598"/>
                <a:ext cx="607689" cy="6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Arrow Connector 33"/>
            <p:cNvCxnSpPr/>
            <p:nvPr/>
          </p:nvCxnSpPr>
          <p:spPr bwMode="auto">
            <a:xfrm flipV="1">
              <a:off x="1663133" y="4229760"/>
              <a:ext cx="267661" cy="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 bwMode="auto">
            <a:xfrm flipV="1">
              <a:off x="2204127" y="4236442"/>
              <a:ext cx="267661" cy="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628204" y="2154734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204" y="2154734"/>
                <a:ext cx="730906" cy="369332"/>
              </a:xfrm>
              <a:prstGeom prst="rect">
                <a:avLst/>
              </a:prstGeom>
              <a:blipFill>
                <a:blip r:embed="rId2"/>
                <a:stretch>
                  <a:fillRect l="-8621" r="-1379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209087" y="2154734"/>
                <a:ext cx="7192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087" y="2154734"/>
                <a:ext cx="719236" cy="369332"/>
              </a:xfrm>
              <a:prstGeom prst="rect">
                <a:avLst/>
              </a:prstGeom>
              <a:blipFill>
                <a:blip r:embed="rId3"/>
                <a:stretch>
                  <a:fillRect l="-6897" r="-12069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219700" y="2790516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700" y="2790516"/>
                <a:ext cx="730906" cy="369332"/>
              </a:xfrm>
              <a:prstGeom prst="rect">
                <a:avLst/>
              </a:prstGeom>
              <a:blipFill>
                <a:blip r:embed="rId4"/>
                <a:stretch>
                  <a:fillRect l="-6780" r="-1186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634039" y="2772363"/>
                <a:ext cx="7192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039" y="2772363"/>
                <a:ext cx="719236" cy="369332"/>
              </a:xfrm>
              <a:prstGeom prst="rect">
                <a:avLst/>
              </a:prstGeom>
              <a:blipFill>
                <a:blip r:embed="rId5"/>
                <a:stretch>
                  <a:fillRect l="-6897" r="-1206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889412"/>
              </p:ext>
            </p:extLst>
          </p:nvPr>
        </p:nvGraphicFramePr>
        <p:xfrm>
          <a:off x="6411007" y="1676400"/>
          <a:ext cx="1642632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353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contains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val</a:t>
                      </a:r>
                      <a:r>
                        <a:rPr lang="en-US" dirty="0"/>
                        <a:t> 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535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535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681478" y="2150663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478" y="2150663"/>
                <a:ext cx="730906" cy="369332"/>
              </a:xfrm>
              <a:prstGeom prst="rect">
                <a:avLst/>
              </a:prstGeom>
              <a:blipFill>
                <a:blip r:embed="rId6"/>
                <a:stretch>
                  <a:fillRect l="-6780" r="-1186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678436" y="2795431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436" y="2795431"/>
                <a:ext cx="730906" cy="369332"/>
              </a:xfrm>
              <a:prstGeom prst="rect">
                <a:avLst/>
              </a:prstGeom>
              <a:blipFill>
                <a:blip r:embed="rId7"/>
                <a:stretch>
                  <a:fillRect l="-8621" r="-1379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143807" y="3429000"/>
            <a:ext cx="1167194" cy="568325"/>
            <a:chOff x="1743059" y="5381857"/>
            <a:chExt cx="1167194" cy="568325"/>
          </a:xfrm>
        </p:grpSpPr>
        <p:sp>
          <p:nvSpPr>
            <p:cNvPr id="66" name="Oval 4"/>
            <p:cNvSpPr>
              <a:spLocks/>
            </p:cNvSpPr>
            <p:nvPr/>
          </p:nvSpPr>
          <p:spPr bwMode="auto">
            <a:xfrm>
              <a:off x="1743059" y="5645382"/>
              <a:ext cx="309563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67" name="Oval 4"/>
            <p:cNvSpPr>
              <a:spLocks/>
            </p:cNvSpPr>
            <p:nvPr/>
          </p:nvSpPr>
          <p:spPr bwMode="auto">
            <a:xfrm>
              <a:off x="2576878" y="5645322"/>
              <a:ext cx="309563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grpSp>
          <p:nvGrpSpPr>
            <p:cNvPr id="45" name="Group 3"/>
            <p:cNvGrpSpPr>
              <a:grpSpLocks/>
            </p:cNvGrpSpPr>
            <p:nvPr/>
          </p:nvGrpSpPr>
          <p:grpSpPr bwMode="auto">
            <a:xfrm>
              <a:off x="1808528" y="5381857"/>
              <a:ext cx="1101725" cy="561975"/>
              <a:chOff x="80" y="433"/>
              <a:chExt cx="694" cy="354"/>
            </a:xfrm>
          </p:grpSpPr>
          <p:sp>
            <p:nvSpPr>
              <p:cNvPr id="46" name="Oval 4"/>
              <p:cNvSpPr>
                <a:spLocks/>
              </p:cNvSpPr>
              <p:nvPr/>
            </p:nvSpPr>
            <p:spPr bwMode="auto">
              <a:xfrm>
                <a:off x="285" y="433"/>
                <a:ext cx="195" cy="19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49" name="Rectangle 7"/>
              <p:cNvSpPr>
                <a:spLocks/>
              </p:cNvSpPr>
              <p:nvPr/>
            </p:nvSpPr>
            <p:spPr bwMode="auto">
              <a:xfrm>
                <a:off x="324" y="441"/>
                <a:ext cx="177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 dirty="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2</a:t>
                </a:r>
              </a:p>
            </p:txBody>
          </p:sp>
          <p:sp>
            <p:nvSpPr>
              <p:cNvPr id="50" name="Rectangle 8"/>
              <p:cNvSpPr>
                <a:spLocks/>
              </p:cNvSpPr>
              <p:nvPr/>
            </p:nvSpPr>
            <p:spPr bwMode="auto">
              <a:xfrm>
                <a:off x="80" y="613"/>
                <a:ext cx="13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 dirty="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1</a:t>
                </a:r>
              </a:p>
            </p:txBody>
          </p:sp>
          <p:sp>
            <p:nvSpPr>
              <p:cNvPr id="51" name="Rectangle 9"/>
              <p:cNvSpPr>
                <a:spLocks/>
              </p:cNvSpPr>
              <p:nvPr/>
            </p:nvSpPr>
            <p:spPr bwMode="auto">
              <a:xfrm>
                <a:off x="598" y="606"/>
                <a:ext cx="17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 dirty="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3</a:t>
                </a:r>
              </a:p>
            </p:txBody>
          </p:sp>
          <p:sp>
            <p:nvSpPr>
              <p:cNvPr id="52" name="Line 10"/>
              <p:cNvSpPr>
                <a:spLocks noChangeShapeType="1"/>
              </p:cNvSpPr>
              <p:nvPr/>
            </p:nvSpPr>
            <p:spPr bwMode="auto">
              <a:xfrm flipH="1">
                <a:off x="218" y="597"/>
                <a:ext cx="100" cy="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>
                <a:off x="456" y="597"/>
                <a:ext cx="117" cy="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678436" y="3425190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436" y="3425190"/>
                <a:ext cx="730906" cy="369332"/>
              </a:xfrm>
              <a:prstGeom prst="rect">
                <a:avLst/>
              </a:prstGeom>
              <a:blipFill>
                <a:blip r:embed="rId10"/>
                <a:stretch>
                  <a:fillRect l="-8621" r="-1379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E0A5E87E-39EC-C04B-A29B-06B98D83FA3C}"/>
              </a:ext>
            </a:extLst>
          </p:cNvPr>
          <p:cNvGrpSpPr/>
          <p:nvPr/>
        </p:nvGrpSpPr>
        <p:grpSpPr>
          <a:xfrm>
            <a:off x="4353275" y="3809914"/>
            <a:ext cx="4710579" cy="974106"/>
            <a:chOff x="1596775" y="2697308"/>
            <a:chExt cx="4710579" cy="974106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AC9C1F5-A050-9344-94E5-A4122A99A9E7}"/>
                </a:ext>
              </a:extLst>
            </p:cNvPr>
            <p:cNvSpPr/>
            <p:nvPr/>
          </p:nvSpPr>
          <p:spPr>
            <a:xfrm>
              <a:off x="1596775" y="3209749"/>
              <a:ext cx="47105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dirty="0">
                  <a:solidFill>
                    <a:schemeClr val="accent2"/>
                  </a:solidFill>
                  <a:latin typeface="+mn-lt"/>
                  <a:ea typeface="MS PGothic" charset="-128"/>
                </a:rPr>
                <a:t>Node could be </a:t>
              </a:r>
              <a:r>
                <a:rPr lang="en-US" altLang="en-US" i="1" dirty="0">
                  <a:solidFill>
                    <a:schemeClr val="accent2"/>
                  </a:solidFill>
                  <a:latin typeface="+mn-lt"/>
                  <a:ea typeface="MS PGothic" charset="-128"/>
                </a:rPr>
                <a:t>anywhere</a:t>
              </a:r>
              <a:r>
                <a:rPr lang="en-US" altLang="en-US" dirty="0">
                  <a:solidFill>
                    <a:schemeClr val="accent2"/>
                  </a:solidFill>
                  <a:latin typeface="+mn-lt"/>
                  <a:ea typeface="MS PGothic" charset="-128"/>
                </a:rPr>
                <a:t> in tree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042798A9-4221-FC4A-9989-8ACD27FC96AD}"/>
                </a:ext>
              </a:extLst>
            </p:cNvPr>
            <p:cNvCxnSpPr>
              <a:cxnSpLocks/>
            </p:cNvCxnSpPr>
            <p:nvPr/>
          </p:nvCxnSpPr>
          <p:spPr>
            <a:xfrm>
              <a:off x="4330100" y="2697308"/>
              <a:ext cx="522142" cy="631437"/>
            </a:xfrm>
            <a:prstGeom prst="straightConnector1">
              <a:avLst/>
            </a:prstGeom>
            <a:ln w="254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59BC7E3-983B-B743-A62E-75E8EB805DE1}"/>
              </a:ext>
            </a:extLst>
          </p:cNvPr>
          <p:cNvSpPr txBox="1"/>
          <p:nvPr/>
        </p:nvSpPr>
        <p:spPr>
          <a:xfrm>
            <a:off x="4503834" y="5441386"/>
            <a:ext cx="43492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Tw Cen MT" panose="020B0602020104020603" pitchFamily="34" charset="77"/>
              </a:rPr>
              <a:t>Binary search on arrays:  O(log n)</a:t>
            </a:r>
          </a:p>
          <a:p>
            <a:pPr algn="r"/>
            <a:r>
              <a:rPr lang="en-US" dirty="0">
                <a:latin typeface="Tw Cen MT" panose="020B0602020104020603" pitchFamily="34" charset="77"/>
              </a:rPr>
              <a:t>Requires invariant: array sorted</a:t>
            </a:r>
          </a:p>
          <a:p>
            <a:pPr algn="r"/>
            <a:r>
              <a:rPr lang="en-US" dirty="0">
                <a:latin typeface="Tw Cen MT" panose="020B0602020104020603" pitchFamily="34" charset="77"/>
              </a:rPr>
              <a:t>…analogue for trees?</a:t>
            </a:r>
          </a:p>
        </p:txBody>
      </p:sp>
    </p:spTree>
    <p:extLst>
      <p:ext uri="{BB962C8B-B14F-4D97-AF65-F5344CB8AC3E}">
        <p14:creationId xmlns:p14="http://schemas.microsoft.com/office/powerpoint/2010/main" val="75225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744191" y="4479448"/>
            <a:ext cx="1674813" cy="1296519"/>
            <a:chOff x="4394200" y="4150167"/>
            <a:chExt cx="1674066" cy="1297044"/>
          </a:xfrm>
        </p:grpSpPr>
        <p:sp>
          <p:nvSpPr>
            <p:cNvPr id="30" name="Rounded Rectangle 29"/>
            <p:cNvSpPr/>
            <p:nvPr/>
          </p:nvSpPr>
          <p:spPr>
            <a:xfrm>
              <a:off x="4394200" y="4165579"/>
              <a:ext cx="1674066" cy="1281632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endParaRPr>
            </a:p>
          </p:txBody>
        </p:sp>
        <p:sp>
          <p:nvSpPr>
            <p:cNvPr id="49183" name="TextBox 27"/>
            <p:cNvSpPr txBox="1">
              <a:spLocks noChangeArrowheads="1"/>
            </p:cNvSpPr>
            <p:nvPr/>
          </p:nvSpPr>
          <p:spPr bwMode="auto">
            <a:xfrm>
              <a:off x="5529597" y="4150167"/>
              <a:ext cx="524269" cy="46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r>
                <a:rPr lang="en-US" altLang="en-US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&gt;5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912838" y="4510036"/>
            <a:ext cx="1674812" cy="1290637"/>
            <a:chOff x="2669278" y="4185720"/>
            <a:chExt cx="1674122" cy="1291105"/>
          </a:xfrm>
        </p:grpSpPr>
        <p:sp>
          <p:nvSpPr>
            <p:cNvPr id="3" name="Rounded Rectangle 2"/>
            <p:cNvSpPr/>
            <p:nvPr/>
          </p:nvSpPr>
          <p:spPr>
            <a:xfrm>
              <a:off x="2669278" y="4195248"/>
              <a:ext cx="1674122" cy="1281577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ea typeface="ヒラギノ明朝 ProN W3" charset="0"/>
                <a:cs typeface="ヒラギノ明朝 ProN W3" charset="0"/>
              </a:endParaRPr>
            </a:p>
          </p:txBody>
        </p:sp>
        <p:sp>
          <p:nvSpPr>
            <p:cNvPr id="49181" name="TextBox 1"/>
            <p:cNvSpPr txBox="1">
              <a:spLocks noChangeArrowheads="1"/>
            </p:cNvSpPr>
            <p:nvPr/>
          </p:nvSpPr>
          <p:spPr bwMode="auto">
            <a:xfrm>
              <a:off x="2669278" y="4185720"/>
              <a:ext cx="524287" cy="46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r>
                <a:rPr lang="en-US" altLang="en-US" dirty="0">
                  <a:solidFill>
                    <a:srgbClr val="00B05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&lt;5</a:t>
              </a:r>
            </a:p>
          </p:txBody>
        </p:sp>
      </p:grpSp>
      <p:sp>
        <p:nvSpPr>
          <p:cNvPr id="4915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600" dirty="0">
                <a:solidFill>
                  <a:srgbClr val="C00000"/>
                </a:solidFill>
                <a:ea typeface="MS PGothic" charset="-128"/>
              </a:rPr>
              <a:t>Binary Search Tree (BST)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EF8BA64D-7F5B-B843-A352-82B29D8275C7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25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00200"/>
            <a:ext cx="8610600" cy="1993900"/>
          </a:xfrm>
        </p:spPr>
        <p:txBody>
          <a:bodyPr rIns="132080"/>
          <a:lstStyle/>
          <a:p>
            <a:pPr marL="0" indent="0" eaLnBrk="1" hangingPunct="1">
              <a:buFont typeface="Wingdings" charset="2"/>
              <a:buNone/>
              <a:defRPr/>
            </a:pPr>
            <a:r>
              <a:rPr lang="en-US" altLang="en-US" sz="2400" dirty="0">
                <a:ea typeface="MS PGothic" charset="-128"/>
              </a:rPr>
              <a:t>A </a:t>
            </a:r>
            <a:r>
              <a:rPr lang="en-US" altLang="en-US" sz="2400" i="1" dirty="0">
                <a:ea typeface="MS PGothic" charset="-128"/>
              </a:rPr>
              <a:t>binary search tree</a:t>
            </a:r>
            <a:r>
              <a:rPr lang="en-US" altLang="en-US" sz="2400" dirty="0">
                <a:ea typeface="MS PGothic" charset="-128"/>
              </a:rPr>
              <a:t> is a binary tree with a </a:t>
            </a:r>
            <a:r>
              <a:rPr lang="en-US" altLang="en-US" sz="2400" b="1" dirty="0">
                <a:ea typeface="MS PGothic" charset="-128"/>
              </a:rPr>
              <a:t>class invariant</a:t>
            </a:r>
            <a:r>
              <a:rPr lang="en-US" altLang="en-US" sz="2400" dirty="0">
                <a:ea typeface="MS PGothic" charset="-128"/>
              </a:rPr>
              <a:t>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ea typeface="MS PGothic" charset="-128"/>
              </a:rPr>
              <a:t>All nodes in the </a:t>
            </a:r>
            <a:r>
              <a:rPr lang="en-US" altLang="en-US" sz="2400" dirty="0">
                <a:solidFill>
                  <a:srgbClr val="00B050"/>
                </a:solidFill>
                <a:ea typeface="MS PGothic" charset="-128"/>
              </a:rPr>
              <a:t>left</a:t>
            </a:r>
            <a:r>
              <a:rPr lang="en-US" altLang="en-US" sz="2400" dirty="0">
                <a:ea typeface="MS PGothic" charset="-128"/>
              </a:rPr>
              <a:t> subtree have values that are </a:t>
            </a:r>
            <a:r>
              <a:rPr lang="en-US" altLang="en-US" sz="2400" dirty="0">
                <a:solidFill>
                  <a:srgbClr val="00B050"/>
                </a:solidFill>
                <a:ea typeface="MS PGothic" charset="-128"/>
              </a:rPr>
              <a:t>less</a:t>
            </a:r>
            <a:r>
              <a:rPr lang="en-US" altLang="en-US" sz="2400" dirty="0">
                <a:ea typeface="MS PGothic" charset="-128"/>
              </a:rPr>
              <a:t> than the value in that node, and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ea typeface="MS PGothic" charset="-128"/>
              </a:rPr>
              <a:t>All values in the </a:t>
            </a:r>
            <a:r>
              <a:rPr lang="en-US" altLang="en-US" sz="2400" dirty="0">
                <a:solidFill>
                  <a:srgbClr val="0070C0"/>
                </a:solidFill>
                <a:ea typeface="MS PGothic" charset="-128"/>
              </a:rPr>
              <a:t>right</a:t>
            </a:r>
            <a:r>
              <a:rPr lang="en-US" altLang="en-US" sz="2400" dirty="0">
                <a:ea typeface="MS PGothic" charset="-128"/>
              </a:rPr>
              <a:t> subtree are </a:t>
            </a:r>
            <a:r>
              <a:rPr lang="en-US" altLang="en-US" sz="2400" dirty="0">
                <a:solidFill>
                  <a:srgbClr val="0070C0"/>
                </a:solidFill>
                <a:ea typeface="MS PGothic" charset="-128"/>
              </a:rPr>
              <a:t>greater</a:t>
            </a:r>
            <a:r>
              <a:rPr lang="en-US" altLang="en-US" sz="2400" dirty="0">
                <a:ea typeface="MS PGothic" charset="-128"/>
              </a:rPr>
              <a:t>.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ea typeface="MS PGothic" charset="-128"/>
              </a:rPr>
              <a:t>	(assume no duplicates)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CC7B2FD-C13A-4D4B-B412-C2A5D4F8BEE1}"/>
              </a:ext>
            </a:extLst>
          </p:cNvPr>
          <p:cNvGrpSpPr/>
          <p:nvPr/>
        </p:nvGrpSpPr>
        <p:grpSpPr>
          <a:xfrm>
            <a:off x="3124200" y="4038600"/>
            <a:ext cx="3088085" cy="1644651"/>
            <a:chOff x="4702175" y="1577975"/>
            <a:chExt cx="3088085" cy="1644651"/>
          </a:xfrm>
        </p:grpSpPr>
        <p:sp>
          <p:nvSpPr>
            <p:cNvPr id="34" name="Oval 5">
              <a:extLst>
                <a:ext uri="{FF2B5EF4-FFF2-40B4-BE49-F238E27FC236}">
                  <a16:creationId xmlns:a16="http://schemas.microsoft.com/office/drawing/2014/main" id="{2F90BC7F-523D-C347-849A-F3F62B788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4797" y="1577975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35" name="Oval 6">
              <a:extLst>
                <a:ext uri="{FF2B5EF4-FFF2-40B4-BE49-F238E27FC236}">
                  <a16:creationId xmlns:a16="http://schemas.microsoft.com/office/drawing/2014/main" id="{81DDB407-E418-F54F-A15C-86A8AA15E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2238" y="2176463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</p:txBody>
        </p:sp>
        <p:sp>
          <p:nvSpPr>
            <p:cNvPr id="36" name="Oval 7">
              <a:extLst>
                <a:ext uri="{FF2B5EF4-FFF2-40B4-BE49-F238E27FC236}">
                  <a16:creationId xmlns:a16="http://schemas.microsoft.com/office/drawing/2014/main" id="{A5406D5F-D560-094D-9927-77CBF3965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09" y="2174875"/>
              <a:ext cx="349250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</p:txBody>
        </p:sp>
        <p:sp>
          <p:nvSpPr>
            <p:cNvPr id="37" name="Oval 8">
              <a:extLst>
                <a:ext uri="{FF2B5EF4-FFF2-40B4-BE49-F238E27FC236}">
                  <a16:creationId xmlns:a16="http://schemas.microsoft.com/office/drawing/2014/main" id="{404BC47B-ECE7-6648-886E-60C8E8EFC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175" y="2884488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38" name="Oval 10">
              <a:extLst>
                <a:ext uri="{FF2B5EF4-FFF2-40B4-BE49-F238E27FC236}">
                  <a16:creationId xmlns:a16="http://schemas.microsoft.com/office/drawing/2014/main" id="{CFB95895-013E-FD41-B1FE-66892CA77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476" y="2884488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955CC7F6-A967-D145-9B9B-CEF22475E178}"/>
                </a:ext>
              </a:extLst>
            </p:cNvPr>
            <p:cNvCxnSpPr>
              <a:cxnSpLocks/>
              <a:stCxn id="34" idx="3"/>
              <a:endCxn id="35" idx="0"/>
            </p:cNvCxnSpPr>
            <p:nvPr/>
          </p:nvCxnSpPr>
          <p:spPr>
            <a:xfrm flipH="1">
              <a:off x="5376070" y="1865238"/>
              <a:ext cx="669641" cy="3112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348E8F5-E06E-6941-B1A2-6FD16A3A7020}"/>
                </a:ext>
              </a:extLst>
            </p:cNvPr>
            <p:cNvCxnSpPr>
              <a:cxnSpLocks/>
              <a:stCxn id="34" idx="5"/>
              <a:endCxn id="36" idx="0"/>
            </p:cNvCxnSpPr>
            <p:nvPr/>
          </p:nvCxnSpPr>
          <p:spPr>
            <a:xfrm>
              <a:off x="6291546" y="1865238"/>
              <a:ext cx="809288" cy="3096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8218F73A-D759-B44A-88C4-FDC69BA580FB}"/>
                </a:ext>
              </a:extLst>
            </p:cNvPr>
            <p:cNvCxnSpPr>
              <a:cxnSpLocks/>
              <a:stCxn id="35" idx="3"/>
              <a:endCxn id="37" idx="0"/>
            </p:cNvCxnSpPr>
            <p:nvPr/>
          </p:nvCxnSpPr>
          <p:spPr>
            <a:xfrm flipH="1">
              <a:off x="4876007" y="2465082"/>
              <a:ext cx="377145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E47C5964-0479-D14B-9107-D264069E3CF8}"/>
                </a:ext>
              </a:extLst>
            </p:cNvPr>
            <p:cNvCxnSpPr>
              <a:cxnSpLocks/>
              <a:stCxn id="35" idx="5"/>
              <a:endCxn id="38" idx="0"/>
            </p:cNvCxnSpPr>
            <p:nvPr/>
          </p:nvCxnSpPr>
          <p:spPr>
            <a:xfrm>
              <a:off x="5498987" y="2465082"/>
              <a:ext cx="380321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8">
              <a:extLst>
                <a:ext uri="{FF2B5EF4-FFF2-40B4-BE49-F238E27FC236}">
                  <a16:creationId xmlns:a16="http://schemas.microsoft.com/office/drawing/2014/main" id="{BCB2EE6D-3DF8-A142-A4AA-A75F97610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9296" y="2884488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44" name="Oval 10">
              <a:extLst>
                <a:ext uri="{FF2B5EF4-FFF2-40B4-BE49-F238E27FC236}">
                  <a16:creationId xmlns:a16="http://schemas.microsoft.com/office/drawing/2014/main" id="{47CB2500-D348-CC42-A090-AEBA7D580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2597" y="2884488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6CBF8F70-A28A-3B40-B6C8-C5CF881E7061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6613128" y="2465082"/>
              <a:ext cx="377145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63A683D-0AE1-AC4F-BD8A-CDC2813576B7}"/>
                </a:ext>
              </a:extLst>
            </p:cNvPr>
            <p:cNvCxnSpPr>
              <a:cxnSpLocks/>
              <a:endCxn id="44" idx="0"/>
            </p:cNvCxnSpPr>
            <p:nvPr/>
          </p:nvCxnSpPr>
          <p:spPr>
            <a:xfrm>
              <a:off x="7236108" y="2465082"/>
              <a:ext cx="380321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51D29B2-CB59-8141-8B3A-C233469BEE27}"/>
              </a:ext>
            </a:extLst>
          </p:cNvPr>
          <p:cNvSpPr txBox="1"/>
          <p:nvPr/>
        </p:nvSpPr>
        <p:spPr>
          <a:xfrm>
            <a:off x="8077200" y="6329976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Tw Cen MT" panose="020B0602020104020603" pitchFamily="34" charset="77"/>
              </a:rPr>
              <a:t>Demo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Binary Search Tree (BST)</a:t>
            </a:r>
            <a:endParaRPr lang="en-US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0AFF76-27A8-D440-A8A1-C0904C450C0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3362278"/>
            <a:ext cx="8153400" cy="27337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Contains:</a:t>
            </a:r>
          </a:p>
          <a:p>
            <a:r>
              <a:rPr lang="en-US" dirty="0"/>
              <a:t>Binary tree: two recursive calls:  O(n)</a:t>
            </a:r>
          </a:p>
          <a:p>
            <a:r>
              <a:rPr lang="en-US" dirty="0"/>
              <a:t>BST: one recursive call:  O(height)</a:t>
            </a:r>
          </a:p>
        </p:txBody>
      </p:sp>
      <p:sp>
        <p:nvSpPr>
          <p:cNvPr id="5017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74B16307-9552-0A45-BDCD-EA73D55016EA}" type="slidenum">
              <a:rPr lang="en-US" altLang="en-US" smtClean="0"/>
              <a:pPr/>
              <a:t>26</a:t>
            </a:fld>
            <a:endParaRPr lang="en-US" alt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99A1E47-10AC-D84C-BEDF-0667927B1C16}"/>
              </a:ext>
            </a:extLst>
          </p:cNvPr>
          <p:cNvGrpSpPr/>
          <p:nvPr/>
        </p:nvGrpSpPr>
        <p:grpSpPr>
          <a:xfrm>
            <a:off x="2875557" y="1548736"/>
            <a:ext cx="3088085" cy="1644651"/>
            <a:chOff x="4702175" y="1577975"/>
            <a:chExt cx="3088085" cy="1644651"/>
          </a:xfrm>
        </p:grpSpPr>
        <p:sp>
          <p:nvSpPr>
            <p:cNvPr id="45" name="Oval 5">
              <a:extLst>
                <a:ext uri="{FF2B5EF4-FFF2-40B4-BE49-F238E27FC236}">
                  <a16:creationId xmlns:a16="http://schemas.microsoft.com/office/drawing/2014/main" id="{90770608-3730-5F46-9815-04D353FC5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4797" y="1577975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46" name="Oval 6">
              <a:extLst>
                <a:ext uri="{FF2B5EF4-FFF2-40B4-BE49-F238E27FC236}">
                  <a16:creationId xmlns:a16="http://schemas.microsoft.com/office/drawing/2014/main" id="{EF18E411-A61A-9F4B-B551-C14A5DD9C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2238" y="2176463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</p:txBody>
        </p:sp>
        <p:sp>
          <p:nvSpPr>
            <p:cNvPr id="47" name="Oval 7">
              <a:extLst>
                <a:ext uri="{FF2B5EF4-FFF2-40B4-BE49-F238E27FC236}">
                  <a16:creationId xmlns:a16="http://schemas.microsoft.com/office/drawing/2014/main" id="{921EEC49-4F02-2742-B129-FA1312FED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09" y="2174875"/>
              <a:ext cx="349250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</p:txBody>
        </p:sp>
        <p:sp>
          <p:nvSpPr>
            <p:cNvPr id="48" name="Oval 8">
              <a:extLst>
                <a:ext uri="{FF2B5EF4-FFF2-40B4-BE49-F238E27FC236}">
                  <a16:creationId xmlns:a16="http://schemas.microsoft.com/office/drawing/2014/main" id="{F70A61AB-C78B-7345-8303-402DC0D56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175" y="2884488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49" name="Oval 10">
              <a:extLst>
                <a:ext uri="{FF2B5EF4-FFF2-40B4-BE49-F238E27FC236}">
                  <a16:creationId xmlns:a16="http://schemas.microsoft.com/office/drawing/2014/main" id="{A413DEA1-52C3-F341-A407-151E4B9E3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476" y="2884488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2C66BFE5-109A-1A45-BFC2-5E8D90A31F6C}"/>
                </a:ext>
              </a:extLst>
            </p:cNvPr>
            <p:cNvCxnSpPr>
              <a:cxnSpLocks/>
              <a:stCxn id="45" idx="3"/>
              <a:endCxn id="46" idx="0"/>
            </p:cNvCxnSpPr>
            <p:nvPr/>
          </p:nvCxnSpPr>
          <p:spPr>
            <a:xfrm flipH="1">
              <a:off x="5376070" y="1865238"/>
              <a:ext cx="669641" cy="3112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75299613-6A05-CD48-A726-38D5788D5378}"/>
                </a:ext>
              </a:extLst>
            </p:cNvPr>
            <p:cNvCxnSpPr>
              <a:cxnSpLocks/>
              <a:stCxn id="45" idx="5"/>
              <a:endCxn id="47" idx="0"/>
            </p:cNvCxnSpPr>
            <p:nvPr/>
          </p:nvCxnSpPr>
          <p:spPr>
            <a:xfrm>
              <a:off x="6291546" y="1865238"/>
              <a:ext cx="809288" cy="3096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8226645E-0316-5E49-A929-EAEF72781FDB}"/>
                </a:ext>
              </a:extLst>
            </p:cNvPr>
            <p:cNvCxnSpPr>
              <a:cxnSpLocks/>
              <a:stCxn id="46" idx="3"/>
              <a:endCxn id="48" idx="0"/>
            </p:cNvCxnSpPr>
            <p:nvPr/>
          </p:nvCxnSpPr>
          <p:spPr>
            <a:xfrm flipH="1">
              <a:off x="4876007" y="2465082"/>
              <a:ext cx="377145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E369A142-D9E9-A344-B393-3B4103892135}"/>
                </a:ext>
              </a:extLst>
            </p:cNvPr>
            <p:cNvCxnSpPr>
              <a:cxnSpLocks/>
              <a:stCxn id="46" idx="5"/>
              <a:endCxn id="49" idx="0"/>
            </p:cNvCxnSpPr>
            <p:nvPr/>
          </p:nvCxnSpPr>
          <p:spPr>
            <a:xfrm>
              <a:off x="5498987" y="2465082"/>
              <a:ext cx="380321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8">
              <a:extLst>
                <a:ext uri="{FF2B5EF4-FFF2-40B4-BE49-F238E27FC236}">
                  <a16:creationId xmlns:a16="http://schemas.microsoft.com/office/drawing/2014/main" id="{87A73FD7-456D-4245-BE8F-E8A77E197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9296" y="2884488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55" name="Oval 10">
              <a:extLst>
                <a:ext uri="{FF2B5EF4-FFF2-40B4-BE49-F238E27FC236}">
                  <a16:creationId xmlns:a16="http://schemas.microsoft.com/office/drawing/2014/main" id="{672411EF-E283-E343-B23F-8AA683D78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2597" y="2884488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988F7C89-6BDA-EE4D-A15B-FB9A332FC99E}"/>
                </a:ext>
              </a:extLst>
            </p:cNvPr>
            <p:cNvCxnSpPr>
              <a:cxnSpLocks/>
              <a:endCxn id="54" idx="0"/>
            </p:cNvCxnSpPr>
            <p:nvPr/>
          </p:nvCxnSpPr>
          <p:spPr>
            <a:xfrm flipH="1">
              <a:off x="6613128" y="2465082"/>
              <a:ext cx="377145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F6E81C95-5BCE-6040-9A8D-CB2E000CBD49}"/>
                </a:ext>
              </a:extLst>
            </p:cNvPr>
            <p:cNvCxnSpPr>
              <a:cxnSpLocks/>
              <a:endCxn id="55" idx="0"/>
            </p:cNvCxnSpPr>
            <p:nvPr/>
          </p:nvCxnSpPr>
          <p:spPr>
            <a:xfrm>
              <a:off x="7236108" y="2465082"/>
              <a:ext cx="380321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027649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 dirty="0">
                <a:solidFill>
                  <a:srgbClr val="800000"/>
                </a:solidFill>
                <a:ea typeface="MS PGothic" charset="-128"/>
              </a:rPr>
              <a:t>BST Insert</a:t>
            </a: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4E621424-F6BA-4946-A00C-6394B07655A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27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76400"/>
            <a:ext cx="8382000" cy="2286000"/>
          </a:xfrm>
        </p:spPr>
        <p:txBody>
          <a:bodyPr rIns="132080"/>
          <a:lstStyle/>
          <a:p>
            <a:pPr marL="0" indent="0" eaLnBrk="1" hangingPunct="1">
              <a:buNone/>
            </a:pPr>
            <a:r>
              <a:rPr lang="en-US" altLang="en-US" sz="3000" dirty="0">
                <a:ea typeface="MS PGothic" charset="-128"/>
              </a:rPr>
              <a:t>To insert a value:</a:t>
            </a:r>
          </a:p>
          <a:p>
            <a:pPr marL="728663" lvl="1" eaLnBrk="1" hangingPunct="1"/>
            <a:r>
              <a:rPr lang="en-US" altLang="en-US" sz="3000" dirty="0">
                <a:ea typeface="MS PGothic" charset="-128"/>
              </a:rPr>
              <a:t>Search for value</a:t>
            </a:r>
          </a:p>
          <a:p>
            <a:pPr marL="728663" lvl="1" eaLnBrk="1" hangingPunct="1"/>
            <a:r>
              <a:rPr lang="en-US" altLang="en-US" sz="3000" dirty="0">
                <a:ea typeface="MS PGothic" charset="-128"/>
              </a:rPr>
              <a:t>If not found, put in tree where search ends</a:t>
            </a:r>
            <a:endParaRPr lang="en-US" altLang="en-US" sz="3000" i="1" dirty="0">
              <a:ea typeface="MS PGothic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0769C-5488-844A-B617-AAAE9E13B9AF}"/>
              </a:ext>
            </a:extLst>
          </p:cNvPr>
          <p:cNvSpPr/>
          <p:nvPr/>
        </p:nvSpPr>
        <p:spPr>
          <a:xfrm>
            <a:off x="114300" y="5252643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+mn-lt"/>
                <a:ea typeface="MS PGothic" charset="-128"/>
              </a:rPr>
              <a:t>Example: </a:t>
            </a:r>
            <a:r>
              <a:rPr lang="en-US" altLang="en-US" sz="2800" dirty="0">
                <a:latin typeface="+mn-lt"/>
                <a:ea typeface="MS PGothic" charset="-128"/>
              </a:rPr>
              <a:t>Insert month names in chronological order as Strings, (Jan, Feb…). BST orders Strings alphabetically (Feb comes </a:t>
            </a:r>
            <a:r>
              <a:rPr lang="en-US" altLang="en-US" sz="2800" i="1" dirty="0">
                <a:latin typeface="+mn-lt"/>
                <a:ea typeface="MS PGothic" charset="-128"/>
              </a:rPr>
              <a:t>before</a:t>
            </a:r>
            <a:r>
              <a:rPr lang="en-US" altLang="en-US" sz="2800" dirty="0">
                <a:latin typeface="+mn-lt"/>
                <a:ea typeface="MS PGothic" charset="-128"/>
              </a:rPr>
              <a:t> Jan, etc.)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010748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 dirty="0">
                <a:solidFill>
                  <a:srgbClr val="800000"/>
                </a:solidFill>
                <a:ea typeface="MS PGothic" charset="-128"/>
              </a:rPr>
              <a:t>BST Insert</a:t>
            </a: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4E621424-F6BA-4946-A00C-6394B07655A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28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5F1295-E77C-074C-8158-355EA1DF60FA}"/>
              </a:ext>
            </a:extLst>
          </p:cNvPr>
          <p:cNvSpPr/>
          <p:nvPr/>
        </p:nvSpPr>
        <p:spPr>
          <a:xfrm>
            <a:off x="142851" y="1722437"/>
            <a:ext cx="2269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+mn-lt"/>
                <a:ea typeface="MS PGothic" charset="-128"/>
              </a:rPr>
              <a:t>insert: January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128380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 dirty="0">
                <a:solidFill>
                  <a:srgbClr val="800000"/>
                </a:solidFill>
                <a:ea typeface="MS PGothic" charset="-128"/>
              </a:rPr>
              <a:t>BST Insert</a:t>
            </a: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4E621424-F6BA-4946-A00C-6394B07655A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29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42603" y="2281535"/>
            <a:ext cx="1141659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January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7F41FE-89AA-D040-B4BE-9EFEB9B769FC}"/>
              </a:ext>
            </a:extLst>
          </p:cNvPr>
          <p:cNvSpPr/>
          <p:nvPr/>
        </p:nvSpPr>
        <p:spPr>
          <a:xfrm>
            <a:off x="142851" y="1722437"/>
            <a:ext cx="2437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+mn-lt"/>
                <a:ea typeface="MS PGothic" charset="-128"/>
              </a:rPr>
              <a:t>insert: February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3746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41F3D-1474-CE4A-BB67-CD6EFB501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Topics in </a:t>
            </a:r>
            <a:r>
              <a:rPr lang="en-US" dirty="0" err="1"/>
              <a:t>JavaHyperText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B9F97-CC7E-A642-931F-3A7F0C2C5F5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Search for “trees”</a:t>
            </a:r>
          </a:p>
          <a:p>
            <a:r>
              <a:rPr lang="en-US" dirty="0"/>
              <a:t>Read PDFs for points 0 through 5:  intro to trees, examples of trees, binary trees, binary search trees, balanced trees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E8D01-CFF7-A648-ADAA-FA6268AE6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095C79F-2BFC-E647-80D3-43771571211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3993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 dirty="0">
                <a:solidFill>
                  <a:srgbClr val="800000"/>
                </a:solidFill>
                <a:ea typeface="MS PGothic" charset="-128"/>
              </a:rPr>
              <a:t>BST Insert</a:t>
            </a: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4E621424-F6BA-4946-A00C-6394B07655A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30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42603" y="2281535"/>
            <a:ext cx="1141659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January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942603" y="2743200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36894" y="3145221"/>
            <a:ext cx="1295547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February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82B47E-D28F-9941-B676-63785849755F}"/>
              </a:ext>
            </a:extLst>
          </p:cNvPr>
          <p:cNvSpPr/>
          <p:nvPr/>
        </p:nvSpPr>
        <p:spPr>
          <a:xfrm>
            <a:off x="142851" y="1722437"/>
            <a:ext cx="2028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+mn-lt"/>
                <a:ea typeface="MS PGothic" charset="-128"/>
              </a:rPr>
              <a:t>insert: March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594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 dirty="0">
                <a:solidFill>
                  <a:srgbClr val="800000"/>
                </a:solidFill>
                <a:ea typeface="MS PGothic" charset="-128"/>
              </a:rPr>
              <a:t>BST Insert</a:t>
            </a: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4E621424-F6BA-4946-A00C-6394B07655A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31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42603" y="2281535"/>
            <a:ext cx="1141659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January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942603" y="2743200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63512" y="2755414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36894" y="3145221"/>
            <a:ext cx="1295547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February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61681" y="3155454"/>
            <a:ext cx="987771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March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15E144-5D5F-A543-95E0-3241ABB74D48}"/>
              </a:ext>
            </a:extLst>
          </p:cNvPr>
          <p:cNvSpPr/>
          <p:nvPr/>
        </p:nvSpPr>
        <p:spPr>
          <a:xfrm>
            <a:off x="142851" y="1722437"/>
            <a:ext cx="21747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+mn-lt"/>
                <a:ea typeface="MS PGothic" charset="-128"/>
              </a:rPr>
              <a:t>insert: April…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5100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 dirty="0">
                <a:solidFill>
                  <a:srgbClr val="800000"/>
                </a:solidFill>
                <a:ea typeface="MS PGothic" charset="-128"/>
              </a:rPr>
              <a:t>BST Insert</a:t>
            </a: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4E621424-F6BA-4946-A00C-6394B07655A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32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42603" y="2281535"/>
            <a:ext cx="1141659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January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942603" y="2743200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63512" y="2755414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36894" y="3145221"/>
            <a:ext cx="1295547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February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301582" y="3604125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861681" y="3155454"/>
            <a:ext cx="987771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March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788541" y="3639064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309450" y="3651278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56441" y="3982364"/>
            <a:ext cx="83388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April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569904" y="4037534"/>
            <a:ext cx="74892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May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468767" y="4043712"/>
            <a:ext cx="74892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June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057415" y="4901877"/>
            <a:ext cx="697627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July</a:t>
            </a:r>
            <a:endParaRPr lang="en-US" dirty="0"/>
          </a:p>
        </p:txBody>
      </p:sp>
      <p:cxnSp>
        <p:nvCxnSpPr>
          <p:cNvPr id="21" name="Straight Arrow Connector 20"/>
          <p:cNvCxnSpPr>
            <a:endCxn id="20" idx="0"/>
          </p:cNvCxnSpPr>
          <p:nvPr/>
        </p:nvCxnSpPr>
        <p:spPr>
          <a:xfrm flipH="1">
            <a:off x="4406229" y="4513127"/>
            <a:ext cx="438685" cy="38875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834720" y="4900153"/>
            <a:ext cx="107433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August</a:t>
            </a:r>
            <a:endParaRPr lang="en-US" dirty="0"/>
          </a:p>
        </p:txBody>
      </p:sp>
      <p:cxnSp>
        <p:nvCxnSpPr>
          <p:cNvPr id="23" name="Straight Arrow Connector 22"/>
          <p:cNvCxnSpPr>
            <a:endCxn id="22" idx="0"/>
          </p:cNvCxnSpPr>
          <p:nvPr/>
        </p:nvCxnSpPr>
        <p:spPr>
          <a:xfrm>
            <a:off x="3209978" y="4441249"/>
            <a:ext cx="161909" cy="45890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227502" y="4900153"/>
            <a:ext cx="1499128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September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938590" y="4513127"/>
            <a:ext cx="614610" cy="387026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564278" y="5743170"/>
            <a:ext cx="1175322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October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5564278" y="6226621"/>
            <a:ext cx="267774" cy="185826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788203" y="6388947"/>
            <a:ext cx="1483098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November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6324600" y="5361818"/>
            <a:ext cx="346071" cy="39804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748157" y="5759859"/>
            <a:ext cx="1447832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December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22" idx="2"/>
            <a:endCxn id="31" idx="0"/>
          </p:cNvCxnSpPr>
          <p:nvPr/>
        </p:nvCxnSpPr>
        <p:spPr>
          <a:xfrm>
            <a:off x="3371887" y="5361818"/>
            <a:ext cx="100186" cy="39804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51374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548168"/>
              </p:ext>
            </p:extLst>
          </p:nvPr>
        </p:nvGraphicFramePr>
        <p:xfrm>
          <a:off x="1133591" y="3148331"/>
          <a:ext cx="6979979" cy="2033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3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2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67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283">
                <a:tc>
                  <a:txBody>
                    <a:bodyPr/>
                    <a:lstStyle/>
                    <a:p>
                      <a:r>
                        <a:rPr lang="en-US" b="1" dirty="0"/>
                        <a:t>Binary Tree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283">
                <a:tc>
                  <a:txBody>
                    <a:bodyPr/>
                    <a:lstStyle/>
                    <a:p>
                      <a:r>
                        <a:rPr lang="en-US" b="1" dirty="0"/>
                        <a:t>BST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Data Structures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15887859"/>
              </p:ext>
            </p:extLst>
          </p:nvPr>
        </p:nvGraphicFramePr>
        <p:xfrm>
          <a:off x="1143000" y="1981200"/>
          <a:ext cx="5254752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add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val</a:t>
                      </a:r>
                      <a:r>
                        <a:rPr lang="en-US" dirty="0"/>
                        <a:t> 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get</a:t>
                      </a:r>
                      <a:r>
                        <a:rPr lang="en-US" dirty="0"/>
                        <a:t>(int 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Array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Linked List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095C79F-2BFC-E647-80D3-437715712111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227876" y="2644200"/>
            <a:ext cx="1092593" cy="281880"/>
            <a:chOff x="838201" y="4796557"/>
            <a:chExt cx="1092593" cy="281880"/>
          </a:xfrm>
        </p:grpSpPr>
        <p:sp>
          <p:nvSpPr>
            <p:cNvPr id="28" name="Rectangle 27"/>
            <p:cNvSpPr/>
            <p:nvPr/>
          </p:nvSpPr>
          <p:spPr>
            <a:xfrm>
              <a:off x="838201" y="4800600"/>
              <a:ext cx="273148" cy="2778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2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11350" y="4800599"/>
              <a:ext cx="273148" cy="2778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384498" y="4796557"/>
              <a:ext cx="273148" cy="2778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3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57646" y="4796557"/>
              <a:ext cx="273148" cy="2778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0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292352" y="3295882"/>
            <a:ext cx="1904999" cy="285518"/>
            <a:chOff x="838201" y="4092663"/>
            <a:chExt cx="1904999" cy="285518"/>
          </a:xfrm>
        </p:grpSpPr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838201" y="4092663"/>
              <a:ext cx="1904999" cy="285518"/>
              <a:chOff x="1600200" y="1447795"/>
              <a:chExt cx="4325051" cy="645093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1600200" y="1447795"/>
                <a:ext cx="632604" cy="609605"/>
                <a:chOff x="1600200" y="1752595"/>
                <a:chExt cx="632604" cy="609605"/>
              </a:xfrm>
            </p:grpSpPr>
            <p:sp>
              <p:nvSpPr>
                <p:cNvPr id="26" name="Oval 54"/>
                <p:cNvSpPr>
                  <a:spLocks/>
                </p:cNvSpPr>
                <p:nvPr/>
              </p:nvSpPr>
              <p:spPr bwMode="auto">
                <a:xfrm>
                  <a:off x="1600200" y="1752600"/>
                  <a:ext cx="632604" cy="6096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endParaRPr lang="fr-FR" altLang="en-US"/>
                </a:p>
              </p:txBody>
            </p:sp>
            <p:sp>
              <p:nvSpPr>
                <p:cNvPr id="27" name="Rectangle 59"/>
                <p:cNvSpPr>
                  <a:spLocks/>
                </p:cNvSpPr>
                <p:nvPr/>
              </p:nvSpPr>
              <p:spPr bwMode="auto">
                <a:xfrm>
                  <a:off x="1687936" y="1752595"/>
                  <a:ext cx="209673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>
                  <a:lvl1pPr marL="39688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800" dirty="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2</a:t>
                  </a:r>
                </a:p>
              </p:txBody>
            </p:sp>
          </p:grp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2837203" y="1447795"/>
                <a:ext cx="632604" cy="645093"/>
                <a:chOff x="1313203" y="1752595"/>
                <a:chExt cx="632604" cy="645093"/>
              </a:xfrm>
            </p:grpSpPr>
            <p:sp>
              <p:nvSpPr>
                <p:cNvPr id="24" name="Oval 54"/>
                <p:cNvSpPr>
                  <a:spLocks/>
                </p:cNvSpPr>
                <p:nvPr/>
              </p:nvSpPr>
              <p:spPr bwMode="auto">
                <a:xfrm>
                  <a:off x="1313203" y="1788088"/>
                  <a:ext cx="632604" cy="6096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endParaRPr lang="fr-FR" altLang="en-US"/>
                </a:p>
              </p:txBody>
            </p:sp>
            <p:sp>
              <p:nvSpPr>
                <p:cNvPr id="25" name="Rectangle 59"/>
                <p:cNvSpPr>
                  <a:spLocks/>
                </p:cNvSpPr>
                <p:nvPr/>
              </p:nvSpPr>
              <p:spPr bwMode="auto">
                <a:xfrm>
                  <a:off x="1423545" y="1752595"/>
                  <a:ext cx="209673" cy="277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>
                  <a:lvl1pPr marL="39688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9" name="Group 23"/>
              <p:cNvGrpSpPr>
                <a:grpSpLocks/>
              </p:cNvGrpSpPr>
              <p:nvPr/>
            </p:nvGrpSpPr>
            <p:grpSpPr bwMode="auto">
              <a:xfrm>
                <a:off x="4081632" y="1447795"/>
                <a:ext cx="632604" cy="625845"/>
                <a:chOff x="1033632" y="1752595"/>
                <a:chExt cx="632604" cy="625845"/>
              </a:xfrm>
            </p:grpSpPr>
            <p:sp>
              <p:nvSpPr>
                <p:cNvPr id="22" name="Oval 54"/>
                <p:cNvSpPr>
                  <a:spLocks/>
                </p:cNvSpPr>
                <p:nvPr/>
              </p:nvSpPr>
              <p:spPr bwMode="auto">
                <a:xfrm>
                  <a:off x="1033632" y="1752600"/>
                  <a:ext cx="632604" cy="6096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endParaRPr lang="fr-FR" altLang="en-US"/>
                </a:p>
              </p:txBody>
            </p:sp>
            <p:sp>
              <p:nvSpPr>
                <p:cNvPr id="23" name="Rectangle 59"/>
                <p:cNvSpPr>
                  <a:spLocks/>
                </p:cNvSpPr>
                <p:nvPr/>
              </p:nvSpPr>
              <p:spPr bwMode="auto">
                <a:xfrm>
                  <a:off x="1147230" y="1752595"/>
                  <a:ext cx="476033" cy="6258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>
                  <a:lvl1pPr marL="39688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800" dirty="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3</a:t>
                  </a:r>
                </a:p>
              </p:txBody>
            </p:sp>
          </p:grpSp>
          <p:grpSp>
            <p:nvGrpSpPr>
              <p:cNvPr id="10" name="Group 26"/>
              <p:cNvGrpSpPr>
                <a:grpSpLocks/>
              </p:cNvGrpSpPr>
              <p:nvPr/>
            </p:nvGrpSpPr>
            <p:grpSpPr bwMode="auto">
              <a:xfrm>
                <a:off x="5292647" y="1459294"/>
                <a:ext cx="632604" cy="609605"/>
                <a:chOff x="572995" y="1752595"/>
                <a:chExt cx="632604" cy="609605"/>
              </a:xfrm>
            </p:grpSpPr>
            <p:sp>
              <p:nvSpPr>
                <p:cNvPr id="20" name="Oval 54"/>
                <p:cNvSpPr>
                  <a:spLocks/>
                </p:cNvSpPr>
                <p:nvPr/>
              </p:nvSpPr>
              <p:spPr bwMode="auto">
                <a:xfrm>
                  <a:off x="572995" y="1752600"/>
                  <a:ext cx="632604" cy="6096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endParaRPr lang="fr-FR" altLang="en-US"/>
                </a:p>
              </p:txBody>
            </p:sp>
            <p:sp>
              <p:nvSpPr>
                <p:cNvPr id="21" name="Rectangle 59"/>
                <p:cNvSpPr>
                  <a:spLocks/>
                </p:cNvSpPr>
                <p:nvPr/>
              </p:nvSpPr>
              <p:spPr bwMode="auto">
                <a:xfrm>
                  <a:off x="660731" y="1752595"/>
                  <a:ext cx="209673" cy="277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>
                  <a:lvl1pPr marL="39688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800" dirty="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0</a:t>
                  </a:r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 flipV="1">
                <a:off x="2232809" y="1752598"/>
                <a:ext cx="607689" cy="6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Arrow Connector 33"/>
            <p:cNvCxnSpPr/>
            <p:nvPr/>
          </p:nvCxnSpPr>
          <p:spPr bwMode="auto">
            <a:xfrm flipV="1">
              <a:off x="1663133" y="4229760"/>
              <a:ext cx="267661" cy="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 bwMode="auto">
            <a:xfrm flipV="1">
              <a:off x="2204127" y="4236442"/>
              <a:ext cx="267661" cy="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628204" y="2459534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204" y="2459534"/>
                <a:ext cx="730906" cy="369332"/>
              </a:xfrm>
              <a:prstGeom prst="rect">
                <a:avLst/>
              </a:prstGeom>
              <a:blipFill>
                <a:blip r:embed="rId2"/>
                <a:stretch>
                  <a:fillRect l="-8621" r="-1379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209087" y="2459534"/>
                <a:ext cx="7192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087" y="2459534"/>
                <a:ext cx="719236" cy="369332"/>
              </a:xfrm>
              <a:prstGeom prst="rect">
                <a:avLst/>
              </a:prstGeom>
              <a:blipFill>
                <a:blip r:embed="rId3"/>
                <a:stretch>
                  <a:fillRect l="-6897" r="-12069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219700" y="3095316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700" y="3095316"/>
                <a:ext cx="730906" cy="369332"/>
              </a:xfrm>
              <a:prstGeom prst="rect">
                <a:avLst/>
              </a:prstGeom>
              <a:blipFill>
                <a:blip r:embed="rId4"/>
                <a:stretch>
                  <a:fillRect l="-6780" r="-1186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634039" y="3077163"/>
                <a:ext cx="7192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039" y="3077163"/>
                <a:ext cx="719236" cy="369332"/>
              </a:xfrm>
              <a:prstGeom prst="rect">
                <a:avLst/>
              </a:prstGeom>
              <a:blipFill>
                <a:blip r:embed="rId5"/>
                <a:stretch>
                  <a:fillRect l="-6897" r="-1206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343671"/>
              </p:ext>
            </p:extLst>
          </p:nvPr>
        </p:nvGraphicFramePr>
        <p:xfrm>
          <a:off x="6411006" y="1981200"/>
          <a:ext cx="1702565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353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contains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val</a:t>
                      </a:r>
                      <a:r>
                        <a:rPr lang="en-US" dirty="0"/>
                        <a:t> 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535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535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681478" y="2455463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478" y="2455463"/>
                <a:ext cx="730906" cy="369332"/>
              </a:xfrm>
              <a:prstGeom prst="rect">
                <a:avLst/>
              </a:prstGeom>
              <a:blipFill>
                <a:blip r:embed="rId6"/>
                <a:stretch>
                  <a:fillRect l="-6780" r="-1186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678436" y="3100231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436" y="3100231"/>
                <a:ext cx="730906" cy="369332"/>
              </a:xfrm>
              <a:prstGeom prst="rect">
                <a:avLst/>
              </a:prstGeom>
              <a:blipFill>
                <a:blip r:embed="rId7"/>
                <a:stretch>
                  <a:fillRect l="-8621" r="-1379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143807" y="3775075"/>
            <a:ext cx="1167194" cy="568325"/>
            <a:chOff x="1743059" y="5381857"/>
            <a:chExt cx="1167194" cy="568325"/>
          </a:xfrm>
        </p:grpSpPr>
        <p:sp>
          <p:nvSpPr>
            <p:cNvPr id="66" name="Oval 4"/>
            <p:cNvSpPr>
              <a:spLocks/>
            </p:cNvSpPr>
            <p:nvPr/>
          </p:nvSpPr>
          <p:spPr bwMode="auto">
            <a:xfrm>
              <a:off x="1743059" y="5645382"/>
              <a:ext cx="309563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67" name="Oval 4"/>
            <p:cNvSpPr>
              <a:spLocks/>
            </p:cNvSpPr>
            <p:nvPr/>
          </p:nvSpPr>
          <p:spPr bwMode="auto">
            <a:xfrm>
              <a:off x="2576878" y="5645322"/>
              <a:ext cx="309563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grpSp>
          <p:nvGrpSpPr>
            <p:cNvPr id="45" name="Group 3"/>
            <p:cNvGrpSpPr>
              <a:grpSpLocks/>
            </p:cNvGrpSpPr>
            <p:nvPr/>
          </p:nvGrpSpPr>
          <p:grpSpPr bwMode="auto">
            <a:xfrm>
              <a:off x="1808528" y="5381857"/>
              <a:ext cx="1101725" cy="561975"/>
              <a:chOff x="80" y="433"/>
              <a:chExt cx="694" cy="354"/>
            </a:xfrm>
          </p:grpSpPr>
          <p:sp>
            <p:nvSpPr>
              <p:cNvPr id="46" name="Oval 4"/>
              <p:cNvSpPr>
                <a:spLocks/>
              </p:cNvSpPr>
              <p:nvPr/>
            </p:nvSpPr>
            <p:spPr bwMode="auto">
              <a:xfrm>
                <a:off x="285" y="433"/>
                <a:ext cx="195" cy="19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49" name="Rectangle 7"/>
              <p:cNvSpPr>
                <a:spLocks/>
              </p:cNvSpPr>
              <p:nvPr/>
            </p:nvSpPr>
            <p:spPr bwMode="auto">
              <a:xfrm>
                <a:off x="324" y="441"/>
                <a:ext cx="13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 dirty="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1</a:t>
                </a:r>
              </a:p>
            </p:txBody>
          </p:sp>
          <p:sp>
            <p:nvSpPr>
              <p:cNvPr id="50" name="Rectangle 8"/>
              <p:cNvSpPr>
                <a:spLocks/>
              </p:cNvSpPr>
              <p:nvPr/>
            </p:nvSpPr>
            <p:spPr bwMode="auto">
              <a:xfrm>
                <a:off x="80" y="613"/>
                <a:ext cx="13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 dirty="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2</a:t>
                </a:r>
              </a:p>
            </p:txBody>
          </p:sp>
          <p:sp>
            <p:nvSpPr>
              <p:cNvPr id="51" name="Rectangle 9"/>
              <p:cNvSpPr>
                <a:spLocks/>
              </p:cNvSpPr>
              <p:nvPr/>
            </p:nvSpPr>
            <p:spPr bwMode="auto">
              <a:xfrm>
                <a:off x="598" y="606"/>
                <a:ext cx="17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3</a:t>
                </a:r>
              </a:p>
            </p:txBody>
          </p:sp>
          <p:sp>
            <p:nvSpPr>
              <p:cNvPr id="52" name="Line 10"/>
              <p:cNvSpPr>
                <a:spLocks noChangeShapeType="1"/>
              </p:cNvSpPr>
              <p:nvPr/>
            </p:nvSpPr>
            <p:spPr bwMode="auto">
              <a:xfrm flipH="1">
                <a:off x="218" y="597"/>
                <a:ext cx="100" cy="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>
                <a:off x="456" y="597"/>
                <a:ext cx="117" cy="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678436" y="3817858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436" y="3817858"/>
                <a:ext cx="730906" cy="369332"/>
              </a:xfrm>
              <a:prstGeom prst="rect">
                <a:avLst/>
              </a:prstGeom>
              <a:blipFill>
                <a:blip r:embed="rId10"/>
                <a:stretch>
                  <a:fillRect l="-8621" r="-1379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2143807" y="4537075"/>
            <a:ext cx="1167194" cy="568325"/>
            <a:chOff x="1743059" y="5381857"/>
            <a:chExt cx="1167194" cy="568325"/>
          </a:xfrm>
        </p:grpSpPr>
        <p:sp>
          <p:nvSpPr>
            <p:cNvPr id="54" name="Oval 4"/>
            <p:cNvSpPr>
              <a:spLocks/>
            </p:cNvSpPr>
            <p:nvPr/>
          </p:nvSpPr>
          <p:spPr bwMode="auto">
            <a:xfrm>
              <a:off x="1743059" y="5645382"/>
              <a:ext cx="309563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55" name="Oval 4"/>
            <p:cNvSpPr>
              <a:spLocks/>
            </p:cNvSpPr>
            <p:nvPr/>
          </p:nvSpPr>
          <p:spPr bwMode="auto">
            <a:xfrm>
              <a:off x="2576878" y="5645322"/>
              <a:ext cx="309563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grpSp>
          <p:nvGrpSpPr>
            <p:cNvPr id="56" name="Group 3"/>
            <p:cNvGrpSpPr>
              <a:grpSpLocks/>
            </p:cNvGrpSpPr>
            <p:nvPr/>
          </p:nvGrpSpPr>
          <p:grpSpPr bwMode="auto">
            <a:xfrm>
              <a:off x="1808528" y="5381857"/>
              <a:ext cx="1101725" cy="561975"/>
              <a:chOff x="80" y="433"/>
              <a:chExt cx="694" cy="354"/>
            </a:xfrm>
          </p:grpSpPr>
          <p:sp>
            <p:nvSpPr>
              <p:cNvPr id="57" name="Oval 4"/>
              <p:cNvSpPr>
                <a:spLocks/>
              </p:cNvSpPr>
              <p:nvPr/>
            </p:nvSpPr>
            <p:spPr bwMode="auto">
              <a:xfrm>
                <a:off x="285" y="433"/>
                <a:ext cx="195" cy="19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58" name="Rectangle 7"/>
              <p:cNvSpPr>
                <a:spLocks/>
              </p:cNvSpPr>
              <p:nvPr/>
            </p:nvSpPr>
            <p:spPr bwMode="auto">
              <a:xfrm>
                <a:off x="324" y="441"/>
                <a:ext cx="177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 dirty="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2</a:t>
                </a:r>
              </a:p>
            </p:txBody>
          </p:sp>
          <p:sp>
            <p:nvSpPr>
              <p:cNvPr id="59" name="Rectangle 8"/>
              <p:cNvSpPr>
                <a:spLocks/>
              </p:cNvSpPr>
              <p:nvPr/>
            </p:nvSpPr>
            <p:spPr bwMode="auto">
              <a:xfrm>
                <a:off x="80" y="613"/>
                <a:ext cx="13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 dirty="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1</a:t>
                </a:r>
              </a:p>
            </p:txBody>
          </p:sp>
          <p:sp>
            <p:nvSpPr>
              <p:cNvPr id="60" name="Rectangle 9"/>
              <p:cNvSpPr>
                <a:spLocks/>
              </p:cNvSpPr>
              <p:nvPr/>
            </p:nvSpPr>
            <p:spPr bwMode="auto">
              <a:xfrm>
                <a:off x="598" y="606"/>
                <a:ext cx="17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3</a:t>
                </a:r>
              </a:p>
            </p:txBody>
          </p:sp>
          <p:sp>
            <p:nvSpPr>
              <p:cNvPr id="61" name="Line 10"/>
              <p:cNvSpPr>
                <a:spLocks noChangeShapeType="1"/>
              </p:cNvSpPr>
              <p:nvPr/>
            </p:nvSpPr>
            <p:spPr bwMode="auto">
              <a:xfrm flipH="1">
                <a:off x="218" y="597"/>
                <a:ext cx="100" cy="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1"/>
              <p:cNvSpPr>
                <a:spLocks noChangeShapeType="1"/>
              </p:cNvSpPr>
              <p:nvPr/>
            </p:nvSpPr>
            <p:spPr bwMode="auto">
              <a:xfrm>
                <a:off x="456" y="597"/>
                <a:ext cx="117" cy="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439207" y="4583668"/>
                <a:ext cx="14561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h𝑒𝑖𝑔h𝑡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207" y="4583668"/>
                <a:ext cx="1456104" cy="369332"/>
              </a:xfrm>
              <a:prstGeom prst="rect">
                <a:avLst/>
              </a:prstGeom>
              <a:blipFill>
                <a:blip r:embed="rId11"/>
                <a:stretch>
                  <a:fillRect l="-4348" r="-695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455745" y="4562405"/>
                <a:ext cx="14561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h𝑒𝑖𝑔h𝑡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745" y="4562405"/>
                <a:ext cx="1456104" cy="369332"/>
              </a:xfrm>
              <a:prstGeom prst="rect">
                <a:avLst/>
              </a:prstGeom>
              <a:blipFill>
                <a:blip r:embed="rId12"/>
                <a:stretch>
                  <a:fillRect l="-3448" r="-603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C557745-09F4-3B49-9E8E-372D57C0BE03}"/>
              </a:ext>
            </a:extLst>
          </p:cNvPr>
          <p:cNvSpPr txBox="1"/>
          <p:nvPr/>
        </p:nvSpPr>
        <p:spPr>
          <a:xfrm>
            <a:off x="5227320" y="6116885"/>
            <a:ext cx="3298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w Cen MT" panose="020B0602020104020603" pitchFamily="34" charset="77"/>
              </a:rPr>
              <a:t>How big could height be?</a:t>
            </a:r>
          </a:p>
        </p:txBody>
      </p:sp>
    </p:spTree>
    <p:extLst>
      <p:ext uri="{BB962C8B-B14F-4D97-AF65-F5344CB8AC3E}">
        <p14:creationId xmlns:p14="http://schemas.microsoft.com/office/powerpoint/2010/main" val="155146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3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 case height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82D7FAD-4F74-034B-BB66-906A6CD88CC9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4122140" y="2296510"/>
            <a:ext cx="83388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April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81E5EE-D542-264A-B725-2A390C496BD4}"/>
              </a:ext>
            </a:extLst>
          </p:cNvPr>
          <p:cNvSpPr txBox="1"/>
          <p:nvPr/>
        </p:nvSpPr>
        <p:spPr>
          <a:xfrm>
            <a:off x="346561" y="1676400"/>
            <a:ext cx="3794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w Cen MT" panose="020B0602020104020603" pitchFamily="34" charset="77"/>
              </a:rPr>
              <a:t>Insert in alphabetical order…</a:t>
            </a:r>
          </a:p>
        </p:txBody>
      </p:sp>
    </p:spTree>
    <p:extLst>
      <p:ext uri="{BB962C8B-B14F-4D97-AF65-F5344CB8AC3E}">
        <p14:creationId xmlns:p14="http://schemas.microsoft.com/office/powerpoint/2010/main" val="9112831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 case height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82D7FAD-4F74-034B-BB66-906A6CD88CC9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4122140" y="2296510"/>
            <a:ext cx="83388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April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86300" y="3225885"/>
            <a:ext cx="107433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August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95800" y="2768685"/>
            <a:ext cx="381000" cy="4572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1677821-F2B0-2B47-838F-9F07A185A9D0}"/>
              </a:ext>
            </a:extLst>
          </p:cNvPr>
          <p:cNvSpPr txBox="1"/>
          <p:nvPr/>
        </p:nvSpPr>
        <p:spPr>
          <a:xfrm>
            <a:off x="346561" y="1676400"/>
            <a:ext cx="3794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w Cen MT" panose="020B0602020104020603" pitchFamily="34" charset="77"/>
              </a:rPr>
              <a:t>Insert in alphabetical order…</a:t>
            </a:r>
          </a:p>
        </p:txBody>
      </p:sp>
    </p:spTree>
    <p:extLst>
      <p:ext uri="{BB962C8B-B14F-4D97-AF65-F5344CB8AC3E}">
        <p14:creationId xmlns:p14="http://schemas.microsoft.com/office/powerpoint/2010/main" val="15429695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 case height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82D7FAD-4F74-034B-BB66-906A6CD88CC9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4122140" y="2296510"/>
            <a:ext cx="83388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April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86300" y="3225885"/>
            <a:ext cx="107433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August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95800" y="2768685"/>
            <a:ext cx="381000" cy="4572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70685" y="4144750"/>
            <a:ext cx="1447832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December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80185" y="3687550"/>
            <a:ext cx="381000" cy="4572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060137" y="5063615"/>
            <a:ext cx="1295547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February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869637" y="4606415"/>
            <a:ext cx="381000" cy="4572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749589" y="5982480"/>
            <a:ext cx="1141659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January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559089" y="5525280"/>
            <a:ext cx="381000" cy="4572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BD0B834-3498-C049-B62F-C0E62DEE21CD}"/>
              </a:ext>
            </a:extLst>
          </p:cNvPr>
          <p:cNvSpPr txBox="1"/>
          <p:nvPr/>
        </p:nvSpPr>
        <p:spPr>
          <a:xfrm>
            <a:off x="346561" y="1676400"/>
            <a:ext cx="3794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w Cen MT" panose="020B0602020104020603" pitchFamily="34" charset="77"/>
              </a:rPr>
              <a:t>Insert in alphabetical order…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D4F70E-439C-8144-990F-51E7378311FA}"/>
              </a:ext>
            </a:extLst>
          </p:cNvPr>
          <p:cNvSpPr txBox="1"/>
          <p:nvPr/>
        </p:nvSpPr>
        <p:spPr>
          <a:xfrm>
            <a:off x="6094601" y="6473970"/>
            <a:ext cx="3134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Tw Cen MT" panose="020B0602020104020603" pitchFamily="34" charset="77"/>
              </a:rPr>
              <a:t>Tree degenerates to list!</a:t>
            </a:r>
          </a:p>
        </p:txBody>
      </p:sp>
    </p:spTree>
    <p:extLst>
      <p:ext uri="{BB962C8B-B14F-4D97-AF65-F5344CB8AC3E}">
        <p14:creationId xmlns:p14="http://schemas.microsoft.com/office/powerpoint/2010/main" val="13737467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Balance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Takeaway: BST search is O(n) time</a:t>
            </a:r>
          </a:p>
          <a:p>
            <a:pPr lvl="1"/>
            <a:r>
              <a:rPr lang="en-US" dirty="0"/>
              <a:t>Recall, big O notation is for </a:t>
            </a:r>
            <a:r>
              <a:rPr lang="en-US" dirty="0">
                <a:solidFill>
                  <a:schemeClr val="accent2"/>
                </a:solidFill>
              </a:rPr>
              <a:t>worst</a:t>
            </a:r>
            <a:r>
              <a:rPr lang="en-US" dirty="0"/>
              <a:t> case running time </a:t>
            </a:r>
          </a:p>
          <a:p>
            <a:pPr lvl="1"/>
            <a:r>
              <a:rPr lang="en-US" dirty="0"/>
              <a:t>Worst case for BST is data inserted in sorted order</a:t>
            </a:r>
          </a:p>
          <a:p>
            <a:endParaRPr lang="en-US" dirty="0"/>
          </a:p>
          <a:p>
            <a:r>
              <a:rPr lang="en-US" b="1" dirty="0"/>
              <a:t>Balanced binary tree: </a:t>
            </a:r>
            <a:r>
              <a:rPr lang="en-US" dirty="0"/>
              <a:t>subtrees of any node are about the same height</a:t>
            </a:r>
          </a:p>
          <a:p>
            <a:pPr lvl="1"/>
            <a:r>
              <a:rPr lang="en-US" dirty="0"/>
              <a:t>In balanced BST, search is O(log n)</a:t>
            </a:r>
          </a:p>
          <a:p>
            <a:pPr lvl="1"/>
            <a:r>
              <a:rPr lang="en-US" dirty="0"/>
              <a:t>Deletion:  tricky!  Have to maintain balance</a:t>
            </a:r>
          </a:p>
          <a:p>
            <a:pPr lvl="1"/>
            <a:r>
              <a:rPr lang="en-US" dirty="0"/>
              <a:t>[Optional] See </a:t>
            </a:r>
            <a:r>
              <a:rPr lang="en-US" dirty="0" err="1"/>
              <a:t>JavaHyperText</a:t>
            </a:r>
            <a:r>
              <a:rPr lang="en-US" dirty="0"/>
              <a:t> “Extensions to BSTs”</a:t>
            </a:r>
          </a:p>
          <a:p>
            <a:pPr lvl="1"/>
            <a:r>
              <a:rPr lang="en-US" dirty="0"/>
              <a:t>Also see CS 3110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82D7FAD-4F74-034B-BB66-906A6CD88CC9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52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Data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Data structure</a:t>
            </a:r>
          </a:p>
          <a:p>
            <a:pPr lvl="1"/>
            <a:r>
              <a:rPr lang="en-US" dirty="0"/>
              <a:t>Organization or format for storing or managing data</a:t>
            </a:r>
          </a:p>
          <a:p>
            <a:pPr lvl="1"/>
            <a:r>
              <a:rPr lang="en-US" dirty="0"/>
              <a:t>Concrete realization of an abstract data type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/>
              <a:t>Always a tradeoff:  some operations more efficient, some less, for any data structure</a:t>
            </a:r>
          </a:p>
          <a:p>
            <a:pPr lvl="1"/>
            <a:r>
              <a:rPr lang="en-US" dirty="0"/>
              <a:t>Choose efficient data structure for operations of concern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095C79F-2BFC-E647-80D3-43771571211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494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Example Data Structures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24524525"/>
              </p:ext>
            </p:extLst>
          </p:nvPr>
        </p:nvGraphicFramePr>
        <p:xfrm>
          <a:off x="384048" y="1600200"/>
          <a:ext cx="5254752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add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val</a:t>
                      </a:r>
                      <a:r>
                        <a:rPr lang="en-US" dirty="0"/>
                        <a:t> 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get</a:t>
                      </a:r>
                      <a:r>
                        <a:rPr lang="en-US" dirty="0"/>
                        <a:t>(int 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Array</a:t>
                      </a:r>
                    </a:p>
                    <a:p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Linked List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095C79F-2BFC-E647-80D3-43771571211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grpSp>
        <p:nvGrpSpPr>
          <p:cNvPr id="32" name="Group 31"/>
          <p:cNvGrpSpPr/>
          <p:nvPr/>
        </p:nvGrpSpPr>
        <p:grpSpPr>
          <a:xfrm>
            <a:off x="468924" y="2267243"/>
            <a:ext cx="1092593" cy="277837"/>
            <a:chOff x="838201" y="4800600"/>
            <a:chExt cx="1092593" cy="277837"/>
          </a:xfrm>
        </p:grpSpPr>
        <p:sp>
          <p:nvSpPr>
            <p:cNvPr id="28" name="Rectangle 27"/>
            <p:cNvSpPr/>
            <p:nvPr/>
          </p:nvSpPr>
          <p:spPr>
            <a:xfrm>
              <a:off x="838201" y="4800600"/>
              <a:ext cx="273148" cy="2778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2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11350" y="4800600"/>
              <a:ext cx="273148" cy="2778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384498" y="4800600"/>
              <a:ext cx="273148" cy="2778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3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57646" y="4800600"/>
              <a:ext cx="273148" cy="2778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0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33400" y="2914882"/>
            <a:ext cx="1904999" cy="285518"/>
            <a:chOff x="838201" y="4092663"/>
            <a:chExt cx="1904999" cy="285518"/>
          </a:xfrm>
        </p:grpSpPr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838201" y="4092663"/>
              <a:ext cx="1904999" cy="285518"/>
              <a:chOff x="1600200" y="1447795"/>
              <a:chExt cx="4325051" cy="645093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1600200" y="1447795"/>
                <a:ext cx="632604" cy="609605"/>
                <a:chOff x="1600200" y="1752595"/>
                <a:chExt cx="632604" cy="609605"/>
              </a:xfrm>
            </p:grpSpPr>
            <p:sp>
              <p:nvSpPr>
                <p:cNvPr id="26" name="Oval 54"/>
                <p:cNvSpPr>
                  <a:spLocks/>
                </p:cNvSpPr>
                <p:nvPr/>
              </p:nvSpPr>
              <p:spPr bwMode="auto">
                <a:xfrm>
                  <a:off x="1600200" y="1752600"/>
                  <a:ext cx="632604" cy="6096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endParaRPr lang="fr-FR" altLang="en-US"/>
                </a:p>
              </p:txBody>
            </p:sp>
            <p:sp>
              <p:nvSpPr>
                <p:cNvPr id="27" name="Rectangle 59"/>
                <p:cNvSpPr>
                  <a:spLocks/>
                </p:cNvSpPr>
                <p:nvPr/>
              </p:nvSpPr>
              <p:spPr bwMode="auto">
                <a:xfrm>
                  <a:off x="1687936" y="1752595"/>
                  <a:ext cx="209673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>
                  <a:lvl1pPr marL="39688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800" dirty="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2</a:t>
                  </a:r>
                </a:p>
              </p:txBody>
            </p:sp>
          </p:grp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2837203" y="1447795"/>
                <a:ext cx="632604" cy="645093"/>
                <a:chOff x="1313203" y="1752595"/>
                <a:chExt cx="632604" cy="645093"/>
              </a:xfrm>
            </p:grpSpPr>
            <p:sp>
              <p:nvSpPr>
                <p:cNvPr id="24" name="Oval 54"/>
                <p:cNvSpPr>
                  <a:spLocks/>
                </p:cNvSpPr>
                <p:nvPr/>
              </p:nvSpPr>
              <p:spPr bwMode="auto">
                <a:xfrm>
                  <a:off x="1313203" y="1788088"/>
                  <a:ext cx="632604" cy="6096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endParaRPr lang="fr-FR" altLang="en-US"/>
                </a:p>
              </p:txBody>
            </p:sp>
            <p:sp>
              <p:nvSpPr>
                <p:cNvPr id="25" name="Rectangle 59"/>
                <p:cNvSpPr>
                  <a:spLocks/>
                </p:cNvSpPr>
                <p:nvPr/>
              </p:nvSpPr>
              <p:spPr bwMode="auto">
                <a:xfrm>
                  <a:off x="1423545" y="1752595"/>
                  <a:ext cx="209673" cy="277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>
                  <a:lvl1pPr marL="39688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9" name="Group 23"/>
              <p:cNvGrpSpPr>
                <a:grpSpLocks/>
              </p:cNvGrpSpPr>
              <p:nvPr/>
            </p:nvGrpSpPr>
            <p:grpSpPr bwMode="auto">
              <a:xfrm>
                <a:off x="4081632" y="1447795"/>
                <a:ext cx="632604" cy="625845"/>
                <a:chOff x="1033632" y="1752595"/>
                <a:chExt cx="632604" cy="625845"/>
              </a:xfrm>
            </p:grpSpPr>
            <p:sp>
              <p:nvSpPr>
                <p:cNvPr id="22" name="Oval 54"/>
                <p:cNvSpPr>
                  <a:spLocks/>
                </p:cNvSpPr>
                <p:nvPr/>
              </p:nvSpPr>
              <p:spPr bwMode="auto">
                <a:xfrm>
                  <a:off x="1033632" y="1752600"/>
                  <a:ext cx="632604" cy="6096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endParaRPr lang="fr-FR" altLang="en-US"/>
                </a:p>
              </p:txBody>
            </p:sp>
            <p:sp>
              <p:nvSpPr>
                <p:cNvPr id="23" name="Rectangle 59"/>
                <p:cNvSpPr>
                  <a:spLocks/>
                </p:cNvSpPr>
                <p:nvPr/>
              </p:nvSpPr>
              <p:spPr bwMode="auto">
                <a:xfrm>
                  <a:off x="1147230" y="1752595"/>
                  <a:ext cx="476033" cy="6258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>
                  <a:lvl1pPr marL="39688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800" dirty="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3</a:t>
                  </a:r>
                </a:p>
              </p:txBody>
            </p:sp>
          </p:grpSp>
          <p:grpSp>
            <p:nvGrpSpPr>
              <p:cNvPr id="10" name="Group 26"/>
              <p:cNvGrpSpPr>
                <a:grpSpLocks/>
              </p:cNvGrpSpPr>
              <p:nvPr/>
            </p:nvGrpSpPr>
            <p:grpSpPr bwMode="auto">
              <a:xfrm>
                <a:off x="5292647" y="1459294"/>
                <a:ext cx="632604" cy="609605"/>
                <a:chOff x="572995" y="1752595"/>
                <a:chExt cx="632604" cy="609605"/>
              </a:xfrm>
            </p:grpSpPr>
            <p:sp>
              <p:nvSpPr>
                <p:cNvPr id="20" name="Oval 54"/>
                <p:cNvSpPr>
                  <a:spLocks/>
                </p:cNvSpPr>
                <p:nvPr/>
              </p:nvSpPr>
              <p:spPr bwMode="auto">
                <a:xfrm>
                  <a:off x="572995" y="1752600"/>
                  <a:ext cx="632604" cy="6096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endParaRPr lang="fr-FR" altLang="en-US"/>
                </a:p>
              </p:txBody>
            </p:sp>
            <p:sp>
              <p:nvSpPr>
                <p:cNvPr id="21" name="Rectangle 59"/>
                <p:cNvSpPr>
                  <a:spLocks/>
                </p:cNvSpPr>
                <p:nvPr/>
              </p:nvSpPr>
              <p:spPr bwMode="auto">
                <a:xfrm>
                  <a:off x="660731" y="1752595"/>
                  <a:ext cx="209673" cy="277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>
                  <a:lvl1pPr marL="39688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800" dirty="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0</a:t>
                  </a:r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 flipV="1">
                <a:off x="2232809" y="1752598"/>
                <a:ext cx="607689" cy="6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Arrow Connector 33"/>
            <p:cNvCxnSpPr/>
            <p:nvPr/>
          </p:nvCxnSpPr>
          <p:spPr bwMode="auto">
            <a:xfrm flipV="1">
              <a:off x="1663133" y="4229760"/>
              <a:ext cx="267661" cy="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 bwMode="auto">
            <a:xfrm flipV="1">
              <a:off x="2204127" y="4236442"/>
              <a:ext cx="267661" cy="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869252" y="2078534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252" y="2078534"/>
                <a:ext cx="730906" cy="369332"/>
              </a:xfrm>
              <a:prstGeom prst="rect">
                <a:avLst/>
              </a:prstGeom>
              <a:blipFill>
                <a:blip r:embed="rId2"/>
                <a:stretch>
                  <a:fillRect l="-8621" r="-1379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50135" y="2078534"/>
                <a:ext cx="7192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135" y="2078534"/>
                <a:ext cx="719236" cy="369332"/>
              </a:xfrm>
              <a:prstGeom prst="rect">
                <a:avLst/>
              </a:prstGeom>
              <a:blipFill>
                <a:blip r:embed="rId3"/>
                <a:stretch>
                  <a:fillRect l="-6897" r="-1379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460748" y="2714316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748" y="2714316"/>
                <a:ext cx="730906" cy="369332"/>
              </a:xfrm>
              <a:prstGeom prst="rect">
                <a:avLst/>
              </a:prstGeom>
              <a:blipFill>
                <a:blip r:embed="rId4"/>
                <a:stretch>
                  <a:fillRect l="-6780" r="-11864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875087" y="2696163"/>
                <a:ext cx="7192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087" y="2696163"/>
                <a:ext cx="719236" cy="369332"/>
              </a:xfrm>
              <a:prstGeom prst="rect">
                <a:avLst/>
              </a:prstGeom>
              <a:blipFill>
                <a:blip r:embed="rId5"/>
                <a:stretch>
                  <a:fillRect l="-6897" r="-1206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93353F52-7FEB-5046-97AC-C73C2183A628}"/>
              </a:ext>
            </a:extLst>
          </p:cNvPr>
          <p:cNvSpPr txBox="1">
            <a:spLocks/>
          </p:cNvSpPr>
          <p:nvPr/>
        </p:nvSpPr>
        <p:spPr bwMode="auto">
          <a:xfrm>
            <a:off x="363929" y="3762548"/>
            <a:ext cx="8613648" cy="250764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(v): append v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(i): return element at position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contains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(v): return true if contains v</a:t>
            </a: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97BCE5E3-BAD0-AD4D-92DB-B109130FF9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027247"/>
              </p:ext>
            </p:extLst>
          </p:nvPr>
        </p:nvGraphicFramePr>
        <p:xfrm>
          <a:off x="5652055" y="1605280"/>
          <a:ext cx="1642632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353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contains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val</a:t>
                      </a:r>
                      <a:r>
                        <a:rPr lang="en-US" dirty="0"/>
                        <a:t> 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535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535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8EEE3E-A665-B846-AF4C-BBA65910BB34}"/>
                  </a:ext>
                </a:extLst>
              </p:cNvPr>
              <p:cNvSpPr txBox="1"/>
              <p:nvPr/>
            </p:nvSpPr>
            <p:spPr>
              <a:xfrm>
                <a:off x="6049006" y="2069548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8EEE3E-A665-B846-AF4C-BBA65910B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006" y="2069548"/>
                <a:ext cx="730906" cy="369332"/>
              </a:xfrm>
              <a:prstGeom prst="rect">
                <a:avLst/>
              </a:prstGeom>
              <a:blipFill>
                <a:blip r:embed="rId6"/>
                <a:stretch>
                  <a:fillRect l="-6780" r="-1186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2A943D7-EF24-9243-B290-34F5C2DCBB84}"/>
                  </a:ext>
                </a:extLst>
              </p:cNvPr>
              <p:cNvSpPr txBox="1"/>
              <p:nvPr/>
            </p:nvSpPr>
            <p:spPr>
              <a:xfrm>
                <a:off x="6045964" y="2714316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2A943D7-EF24-9243-B290-34F5C2DCB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964" y="2714316"/>
                <a:ext cx="730906" cy="369332"/>
              </a:xfrm>
              <a:prstGeom prst="rect">
                <a:avLst/>
              </a:prstGeom>
              <a:blipFill>
                <a:blip r:embed="rId7"/>
                <a:stretch>
                  <a:fillRect l="-8475" r="-11864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452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095C79F-2BFC-E647-80D3-43771571211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7120" y="1587631"/>
            <a:ext cx="28855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 sz="3200" dirty="0">
                <a:latin typeface="+mn-lt"/>
              </a:rPr>
              <a:t>Singly linked list:</a:t>
            </a:r>
          </a:p>
        </p:txBody>
      </p: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619836" y="2203450"/>
            <a:ext cx="6466764" cy="1690458"/>
            <a:chOff x="485678" y="1447800"/>
            <a:chExt cx="6466778" cy="1690800"/>
          </a:xfrm>
        </p:grpSpPr>
        <p:sp>
          <p:nvSpPr>
            <p:cNvPr id="27" name="Oval 54"/>
            <p:cNvSpPr>
              <a:spLocks/>
            </p:cNvSpPr>
            <p:nvPr/>
          </p:nvSpPr>
          <p:spPr bwMode="auto">
            <a:xfrm>
              <a:off x="1600200" y="1447800"/>
              <a:ext cx="632604" cy="60960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sz="2800" dirty="0">
                  <a:solidFill>
                    <a:srgbClr val="00B05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</p:txBody>
        </p:sp>
        <p:sp>
          <p:nvSpPr>
            <p:cNvPr id="25" name="Oval 54"/>
            <p:cNvSpPr>
              <a:spLocks/>
            </p:cNvSpPr>
            <p:nvPr/>
          </p:nvSpPr>
          <p:spPr bwMode="auto">
            <a:xfrm>
              <a:off x="3124200" y="1447800"/>
              <a:ext cx="632604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sz="2800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</p:txBody>
        </p:sp>
        <p:sp>
          <p:nvSpPr>
            <p:cNvPr id="23" name="Oval 54"/>
            <p:cNvSpPr>
              <a:spLocks/>
            </p:cNvSpPr>
            <p:nvPr/>
          </p:nvSpPr>
          <p:spPr bwMode="auto">
            <a:xfrm>
              <a:off x="4648200" y="1447800"/>
              <a:ext cx="632604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sz="2800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</p:txBody>
        </p:sp>
        <p:sp>
          <p:nvSpPr>
            <p:cNvPr id="21" name="Oval 54"/>
            <p:cNvSpPr>
              <a:spLocks/>
            </p:cNvSpPr>
            <p:nvPr/>
          </p:nvSpPr>
          <p:spPr bwMode="auto">
            <a:xfrm>
              <a:off x="6319852" y="1459299"/>
              <a:ext cx="632604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sz="2800" dirty="0"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232808" y="1752662"/>
              <a:ext cx="89217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756811" y="1752662"/>
              <a:ext cx="892177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280814" y="1752662"/>
              <a:ext cx="1039815" cy="1111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85678" y="1718754"/>
              <a:ext cx="1003914" cy="831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i="1" dirty="0">
                  <a:solidFill>
                    <a:srgbClr val="0070C0"/>
                  </a:solidFill>
                  <a:latin typeface="+mn-lt"/>
                </a:rPr>
                <a:t>Node object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53585" y="2503702"/>
              <a:ext cx="1108077" cy="4604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7030A0"/>
                  </a:solidFill>
                  <a:latin typeface="+mn-lt"/>
                </a:rPr>
                <a:t>pointer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29311" y="2676545"/>
              <a:ext cx="1303340" cy="4620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  <a:latin typeface="+mn-lt"/>
                </a:rPr>
                <a:t>int value</a:t>
              </a:r>
            </a:p>
          </p:txBody>
        </p:sp>
        <p:cxnSp>
          <p:nvCxnSpPr>
            <p:cNvPr id="19" name="Straight Arrow Connector 18"/>
            <p:cNvCxnSpPr>
              <a:cxnSpLocks/>
            </p:cNvCxnSpPr>
            <p:nvPr/>
          </p:nvCxnSpPr>
          <p:spPr>
            <a:xfrm flipH="1" flipV="1">
              <a:off x="2039132" y="1825701"/>
              <a:ext cx="341849" cy="827896"/>
            </a:xfrm>
            <a:prstGeom prst="straightConnector1">
              <a:avLst/>
            </a:prstGeom>
            <a:ln w="19050">
              <a:solidFill>
                <a:srgbClr val="00B05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31928" y="4604391"/>
            <a:ext cx="22723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 sz="3200" dirty="0">
                <a:latin typeface="+mn-lt"/>
              </a:rPr>
              <a:t>Today: trees!</a:t>
            </a: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1722438" y="3632200"/>
            <a:ext cx="5370512" cy="3040063"/>
            <a:chOff x="1723035" y="3631505"/>
            <a:chExt cx="5369390" cy="3040227"/>
          </a:xfrm>
        </p:grpSpPr>
        <p:sp>
          <p:nvSpPr>
            <p:cNvPr id="60" name="Oval 54"/>
            <p:cNvSpPr>
              <a:spLocks/>
            </p:cNvSpPr>
            <p:nvPr/>
          </p:nvSpPr>
          <p:spPr bwMode="auto">
            <a:xfrm>
              <a:off x="6442687" y="3631505"/>
              <a:ext cx="632604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sz="2800" dirty="0"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58" name="Oval 57"/>
            <p:cNvSpPr>
              <a:spLocks/>
            </p:cNvSpPr>
            <p:nvPr/>
          </p:nvSpPr>
          <p:spPr bwMode="auto">
            <a:xfrm>
              <a:off x="1723035" y="5190700"/>
              <a:ext cx="632604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sz="2800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56" name="Oval 54"/>
            <p:cNvSpPr>
              <a:spLocks/>
            </p:cNvSpPr>
            <p:nvPr/>
          </p:nvSpPr>
          <p:spPr bwMode="auto">
            <a:xfrm>
              <a:off x="3247035" y="5190700"/>
              <a:ext cx="632604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sz="2800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</p:txBody>
        </p:sp>
        <p:sp>
          <p:nvSpPr>
            <p:cNvPr id="54" name="Oval 54"/>
            <p:cNvSpPr>
              <a:spLocks/>
            </p:cNvSpPr>
            <p:nvPr/>
          </p:nvSpPr>
          <p:spPr bwMode="auto">
            <a:xfrm>
              <a:off x="4771035" y="5190700"/>
              <a:ext cx="632604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sz="2800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</p:txBody>
        </p:sp>
        <p:sp>
          <p:nvSpPr>
            <p:cNvPr id="52" name="Oval 54"/>
            <p:cNvSpPr>
              <a:spLocks/>
            </p:cNvSpPr>
            <p:nvPr/>
          </p:nvSpPr>
          <p:spPr bwMode="auto">
            <a:xfrm>
              <a:off x="6442687" y="5202199"/>
              <a:ext cx="632604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sz="2800" dirty="0"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2356315" y="5495331"/>
              <a:ext cx="89040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3879996" y="5495331"/>
              <a:ext cx="89040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5403678" y="5495331"/>
              <a:ext cx="1039596" cy="1111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54"/>
            <p:cNvSpPr>
              <a:spLocks/>
            </p:cNvSpPr>
            <p:nvPr/>
          </p:nvSpPr>
          <p:spPr bwMode="auto">
            <a:xfrm>
              <a:off x="4775742" y="4317780"/>
              <a:ext cx="632604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sz="2800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</p:txBody>
        </p:sp>
        <p:sp>
          <p:nvSpPr>
            <p:cNvPr id="48" name="Oval 54"/>
            <p:cNvSpPr>
              <a:spLocks/>
            </p:cNvSpPr>
            <p:nvPr/>
          </p:nvSpPr>
          <p:spPr bwMode="auto">
            <a:xfrm>
              <a:off x="4785256" y="6062132"/>
              <a:ext cx="632604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sz="2800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</p:txBody>
        </p:sp>
        <p:sp>
          <p:nvSpPr>
            <p:cNvPr id="46" name="Oval 54"/>
            <p:cNvSpPr>
              <a:spLocks/>
            </p:cNvSpPr>
            <p:nvPr/>
          </p:nvSpPr>
          <p:spPr bwMode="auto">
            <a:xfrm>
              <a:off x="6459821" y="4423073"/>
              <a:ext cx="632604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sz="2800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3879996" y="5495331"/>
              <a:ext cx="904686" cy="87158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3879996" y="4622158"/>
              <a:ext cx="895163" cy="8731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5408440" y="3936321"/>
              <a:ext cx="1034834" cy="6858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5408440" y="4622158"/>
              <a:ext cx="1050705" cy="1063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Left Brace 2">
            <a:extLst>
              <a:ext uri="{FF2B5EF4-FFF2-40B4-BE49-F238E27FC236}">
                <a16:creationId xmlns:a16="http://schemas.microsoft.com/office/drawing/2014/main" id="{AA018943-EC4B-474D-AE00-40482F1E6AC8}"/>
              </a:ext>
            </a:extLst>
          </p:cNvPr>
          <p:cNvSpPr/>
          <p:nvPr/>
        </p:nvSpPr>
        <p:spPr>
          <a:xfrm rot="20098159">
            <a:off x="1487857" y="2363972"/>
            <a:ext cx="271783" cy="707875"/>
          </a:xfrm>
          <a:prstGeom prst="leftBrace">
            <a:avLst>
              <a:gd name="adj1" fmla="val 29230"/>
              <a:gd name="adj2" fmla="val 50000"/>
            </a:avLst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7DA4612-4662-0D47-9C6D-7D64153CEB2F}"/>
              </a:ext>
            </a:extLst>
          </p:cNvPr>
          <p:cNvCxnSpPr>
            <a:cxnSpLocks/>
          </p:cNvCxnSpPr>
          <p:nvPr/>
        </p:nvCxnSpPr>
        <p:spPr bwMode="auto">
          <a:xfrm flipV="1">
            <a:off x="3976135" y="2531193"/>
            <a:ext cx="349009" cy="847610"/>
          </a:xfrm>
          <a:prstGeom prst="straightConnector1">
            <a:avLst/>
          </a:prstGeom>
          <a:ln w="19050">
            <a:solidFill>
              <a:srgbClr val="7030A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84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9EAAB-E3B1-AC43-A9CF-A8AC83A6F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C39BF0-AACE-6444-89B1-A9923D781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82D7FAD-4F74-034B-BB66-906A6CD88CC9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E38BC8F9-B749-4147-8625-7DABC9481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756" y="1828800"/>
            <a:ext cx="4129088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22A0E3-8C9C-E949-89E1-A07E31C37C6E}"/>
              </a:ext>
            </a:extLst>
          </p:cNvPr>
          <p:cNvSpPr/>
          <p:nvPr/>
        </p:nvSpPr>
        <p:spPr>
          <a:xfrm>
            <a:off x="2178844" y="6108490"/>
            <a:ext cx="521255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113" lvl="1" indent="0" eaLnBrk="1" hangingPunct="1">
              <a:lnSpc>
                <a:spcPct val="90000"/>
              </a:lnSpc>
              <a:buNone/>
            </a:pPr>
            <a:r>
              <a:rPr lang="en-US" altLang="en-US" dirty="0">
                <a:ea typeface="MS PGothic" charset="-128"/>
              </a:rPr>
              <a:t>In CS, we draw trees “upside down”</a:t>
            </a:r>
          </a:p>
        </p:txBody>
      </p:sp>
    </p:spTree>
    <p:extLst>
      <p:ext uri="{BB962C8B-B14F-4D97-AF65-F5344CB8AC3E}">
        <p14:creationId xmlns:p14="http://schemas.microsoft.com/office/powerpoint/2010/main" val="3167937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600" dirty="0">
                <a:solidFill>
                  <a:srgbClr val="C00000"/>
                </a:solidFill>
                <a:ea typeface="MS PGothic" charset="-128"/>
              </a:rPr>
              <a:t>Tree Overview</a:t>
            </a:r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3D36EE6F-3C5F-AF4C-BEEB-F4AC24ADCC86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8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42022"/>
            <a:ext cx="4141789" cy="5019128"/>
          </a:xfrm>
        </p:spPr>
        <p:txBody>
          <a:bodyPr rIns="132080"/>
          <a:lstStyle/>
          <a:p>
            <a:pPr marL="0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2800" i="1" dirty="0">
                <a:ea typeface="MS PGothic" charset="-128"/>
              </a:rPr>
              <a:t>Tree</a:t>
            </a:r>
            <a:r>
              <a:rPr lang="en-US" altLang="en-US" sz="2800" dirty="0">
                <a:ea typeface="MS PGothic" charset="-128"/>
              </a:rPr>
              <a:t>: data structure with nodes, similar to linked list</a:t>
            </a:r>
          </a:p>
          <a:p>
            <a:pPr marL="401638" lvl="1" indent="-263525" eaLnBrk="1" hangingPunct="1">
              <a:lnSpc>
                <a:spcPct val="90000"/>
              </a:lnSpc>
            </a:pPr>
            <a:r>
              <a:rPr lang="en-US" altLang="en-US" sz="2400" dirty="0">
                <a:ea typeface="MS PGothic" charset="-128"/>
              </a:rPr>
              <a:t>Each node may have zero or more </a:t>
            </a:r>
            <a:r>
              <a:rPr lang="en-US" altLang="en-US" sz="2400" i="1" dirty="0">
                <a:ea typeface="MS PGothic" charset="-128"/>
              </a:rPr>
              <a:t>successors</a:t>
            </a:r>
            <a:r>
              <a:rPr lang="en-US" altLang="en-US" sz="2400" dirty="0">
                <a:ea typeface="MS PGothic" charset="-128"/>
              </a:rPr>
              <a:t> (children)</a:t>
            </a:r>
          </a:p>
          <a:p>
            <a:pPr marL="401638" lvl="1" indent="-263525" eaLnBrk="1" hangingPunct="1">
              <a:lnSpc>
                <a:spcPct val="90000"/>
              </a:lnSpc>
            </a:pPr>
            <a:r>
              <a:rPr lang="en-US" altLang="en-US" sz="2400" dirty="0">
                <a:ea typeface="MS PGothic" charset="-128"/>
              </a:rPr>
              <a:t>Each node has exactly one </a:t>
            </a:r>
            <a:r>
              <a:rPr lang="en-US" altLang="en-US" sz="2400" i="1" dirty="0">
                <a:ea typeface="MS PGothic" charset="-128"/>
              </a:rPr>
              <a:t>predecessor</a:t>
            </a:r>
            <a:r>
              <a:rPr lang="en-US" altLang="en-US" sz="2400" dirty="0">
                <a:ea typeface="MS PGothic" charset="-128"/>
              </a:rPr>
              <a:t> (parent) except the </a:t>
            </a:r>
            <a:r>
              <a:rPr lang="en-US" altLang="en-US" sz="2400" i="1" dirty="0">
                <a:ea typeface="MS PGothic" charset="-128"/>
              </a:rPr>
              <a:t>root</a:t>
            </a:r>
            <a:r>
              <a:rPr lang="en-US" altLang="en-US" sz="2400" dirty="0">
                <a:ea typeface="MS PGothic" charset="-128"/>
              </a:rPr>
              <a:t>, which has none</a:t>
            </a:r>
          </a:p>
          <a:p>
            <a:pPr marL="401638" lvl="1" indent="-263525" eaLnBrk="1" hangingPunct="1">
              <a:lnSpc>
                <a:spcPct val="90000"/>
              </a:lnSpc>
            </a:pPr>
            <a:r>
              <a:rPr lang="en-US" altLang="en-US" sz="2400" dirty="0">
                <a:ea typeface="MS PGothic" charset="-128"/>
              </a:rPr>
              <a:t>All nodes are reachable from </a:t>
            </a:r>
            <a:r>
              <a:rPr lang="en-US" altLang="en-US" sz="2400" i="1" dirty="0">
                <a:ea typeface="MS PGothic" charset="-128"/>
              </a:rPr>
              <a:t>root</a:t>
            </a:r>
          </a:p>
          <a:p>
            <a:pPr marL="138113" lvl="1" indent="0" eaLnBrk="1" hangingPunct="1">
              <a:lnSpc>
                <a:spcPct val="90000"/>
              </a:lnSpc>
              <a:buNone/>
            </a:pPr>
            <a:endParaRPr lang="en-US" altLang="en-US" sz="2400" i="1" dirty="0">
              <a:ea typeface="MS PGothic" charset="-128"/>
            </a:endParaRPr>
          </a:p>
        </p:txBody>
      </p:sp>
      <p:sp>
        <p:nvSpPr>
          <p:cNvPr id="68" name="Rectangle 22"/>
          <p:cNvSpPr>
            <a:spLocks/>
          </p:cNvSpPr>
          <p:nvPr/>
        </p:nvSpPr>
        <p:spPr bwMode="auto">
          <a:xfrm>
            <a:off x="4865688" y="4268013"/>
            <a:ext cx="684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chemeClr val="tx1"/>
                </a:solidFill>
                <a:latin typeface="Arial" charset="0"/>
                <a:sym typeface="Arial" charset="0"/>
              </a:rPr>
              <a:t>A tree</a:t>
            </a:r>
          </a:p>
        </p:txBody>
      </p:sp>
      <p:sp>
        <p:nvSpPr>
          <p:cNvPr id="69" name="Rectangle 38"/>
          <p:cNvSpPr>
            <a:spLocks/>
          </p:cNvSpPr>
          <p:nvPr/>
        </p:nvSpPr>
        <p:spPr bwMode="auto">
          <a:xfrm>
            <a:off x="7127875" y="4268013"/>
            <a:ext cx="1093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Not a tree</a:t>
            </a:r>
          </a:p>
        </p:txBody>
      </p:sp>
      <p:sp>
        <p:nvSpPr>
          <p:cNvPr id="83" name="Rectangle 52"/>
          <p:cNvSpPr>
            <a:spLocks/>
          </p:cNvSpPr>
          <p:nvPr/>
        </p:nvSpPr>
        <p:spPr bwMode="auto">
          <a:xfrm>
            <a:off x="4962525" y="6428601"/>
            <a:ext cx="10945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chemeClr val="tx1"/>
                </a:solidFill>
                <a:latin typeface="Arial" charset="0"/>
                <a:sym typeface="Arial" charset="0"/>
              </a:rPr>
              <a:t>Not a tree</a:t>
            </a:r>
          </a:p>
        </p:txBody>
      </p:sp>
      <p:sp>
        <p:nvSpPr>
          <p:cNvPr id="84" name="Rectangle 62"/>
          <p:cNvSpPr>
            <a:spLocks/>
          </p:cNvSpPr>
          <p:nvPr/>
        </p:nvSpPr>
        <p:spPr bwMode="auto">
          <a:xfrm>
            <a:off x="7606014" y="6428601"/>
            <a:ext cx="6842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chemeClr val="tx1"/>
                </a:solidFill>
                <a:latin typeface="Arial" charset="0"/>
                <a:sym typeface="Arial" charset="0"/>
              </a:rPr>
              <a:t>A tree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E643E3-5741-0040-B109-1C70C27BE11C}"/>
              </a:ext>
            </a:extLst>
          </p:cNvPr>
          <p:cNvGrpSpPr/>
          <p:nvPr/>
        </p:nvGrpSpPr>
        <p:grpSpPr>
          <a:xfrm>
            <a:off x="4733925" y="2394763"/>
            <a:ext cx="1698625" cy="1644651"/>
            <a:chOff x="4702175" y="1577975"/>
            <a:chExt cx="1698625" cy="1644651"/>
          </a:xfrm>
        </p:grpSpPr>
        <p:sp>
          <p:nvSpPr>
            <p:cNvPr id="19512" name="Oval 5"/>
            <p:cNvSpPr>
              <a:spLocks/>
            </p:cNvSpPr>
            <p:nvPr/>
          </p:nvSpPr>
          <p:spPr bwMode="auto">
            <a:xfrm>
              <a:off x="5627687" y="1577975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19513" name="Oval 6"/>
            <p:cNvSpPr>
              <a:spLocks/>
            </p:cNvSpPr>
            <p:nvPr/>
          </p:nvSpPr>
          <p:spPr bwMode="auto">
            <a:xfrm>
              <a:off x="5202238" y="2176463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19514" name="Oval 7"/>
            <p:cNvSpPr>
              <a:spLocks/>
            </p:cNvSpPr>
            <p:nvPr/>
          </p:nvSpPr>
          <p:spPr bwMode="auto">
            <a:xfrm>
              <a:off x="6051550" y="2174875"/>
              <a:ext cx="349250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</p:txBody>
        </p:sp>
        <p:sp>
          <p:nvSpPr>
            <p:cNvPr id="19515" name="Oval 8"/>
            <p:cNvSpPr>
              <a:spLocks/>
            </p:cNvSpPr>
            <p:nvPr/>
          </p:nvSpPr>
          <p:spPr bwMode="auto">
            <a:xfrm>
              <a:off x="4702175" y="2884488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19516" name="Oval 9"/>
            <p:cNvSpPr>
              <a:spLocks/>
            </p:cNvSpPr>
            <p:nvPr/>
          </p:nvSpPr>
          <p:spPr bwMode="auto">
            <a:xfrm>
              <a:off x="5205413" y="2881313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</p:txBody>
        </p:sp>
        <p:sp>
          <p:nvSpPr>
            <p:cNvPr id="19517" name="Oval 10"/>
            <p:cNvSpPr>
              <a:spLocks/>
            </p:cNvSpPr>
            <p:nvPr/>
          </p:nvSpPr>
          <p:spPr bwMode="auto">
            <a:xfrm>
              <a:off x="5705476" y="2884488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243809D-03B6-AB45-8F71-C2216733B935}"/>
                </a:ext>
              </a:extLst>
            </p:cNvPr>
            <p:cNvCxnSpPr>
              <a:cxnSpLocks/>
              <a:stCxn id="19512" idx="3"/>
              <a:endCxn id="19513" idx="0"/>
            </p:cNvCxnSpPr>
            <p:nvPr/>
          </p:nvCxnSpPr>
          <p:spPr>
            <a:xfrm flipH="1">
              <a:off x="5376070" y="1865238"/>
              <a:ext cx="302531" cy="3112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B999A5BE-72A4-6945-AC74-C1F974208EE1}"/>
                </a:ext>
              </a:extLst>
            </p:cNvPr>
            <p:cNvCxnSpPr>
              <a:cxnSpLocks/>
              <a:stCxn id="19512" idx="5"/>
              <a:endCxn id="19514" idx="0"/>
            </p:cNvCxnSpPr>
            <p:nvPr/>
          </p:nvCxnSpPr>
          <p:spPr>
            <a:xfrm>
              <a:off x="5924436" y="1865238"/>
              <a:ext cx="301739" cy="3096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EC55DDDE-07DA-9446-ABE0-A2E436AA2425}"/>
                </a:ext>
              </a:extLst>
            </p:cNvPr>
            <p:cNvCxnSpPr>
              <a:cxnSpLocks/>
              <a:stCxn id="19513" idx="3"/>
              <a:endCxn id="19515" idx="0"/>
            </p:cNvCxnSpPr>
            <p:nvPr/>
          </p:nvCxnSpPr>
          <p:spPr>
            <a:xfrm flipH="1">
              <a:off x="4876007" y="2465082"/>
              <a:ext cx="377145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78B5FBB7-BE1C-A645-9353-7ED459C60DEA}"/>
                </a:ext>
              </a:extLst>
            </p:cNvPr>
            <p:cNvCxnSpPr>
              <a:cxnSpLocks/>
              <a:stCxn id="19513" idx="4"/>
              <a:endCxn id="19516" idx="0"/>
            </p:cNvCxnSpPr>
            <p:nvPr/>
          </p:nvCxnSpPr>
          <p:spPr>
            <a:xfrm>
              <a:off x="5376070" y="2514601"/>
              <a:ext cx="3175" cy="3667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D63D0884-0F66-BA4A-9CED-CEF9F5A39047}"/>
                </a:ext>
              </a:extLst>
            </p:cNvPr>
            <p:cNvCxnSpPr>
              <a:cxnSpLocks/>
              <a:stCxn id="19513" idx="5"/>
              <a:endCxn id="19517" idx="0"/>
            </p:cNvCxnSpPr>
            <p:nvPr/>
          </p:nvCxnSpPr>
          <p:spPr>
            <a:xfrm>
              <a:off x="5498987" y="2465082"/>
              <a:ext cx="380321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AFE944B-91B9-8049-BE8C-E7E77B980258}"/>
              </a:ext>
            </a:extLst>
          </p:cNvPr>
          <p:cNvGrpSpPr/>
          <p:nvPr/>
        </p:nvGrpSpPr>
        <p:grpSpPr>
          <a:xfrm>
            <a:off x="6994525" y="2394763"/>
            <a:ext cx="1616075" cy="1644651"/>
            <a:chOff x="4702175" y="1577975"/>
            <a:chExt cx="1616075" cy="1644651"/>
          </a:xfrm>
        </p:grpSpPr>
        <p:sp>
          <p:nvSpPr>
            <p:cNvPr id="96" name="Oval 5">
              <a:extLst>
                <a:ext uri="{FF2B5EF4-FFF2-40B4-BE49-F238E27FC236}">
                  <a16:creationId xmlns:a16="http://schemas.microsoft.com/office/drawing/2014/main" id="{574C2163-6697-194A-85BA-B9B2F4295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488" y="1577975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97" name="Oval 6">
              <a:extLst>
                <a:ext uri="{FF2B5EF4-FFF2-40B4-BE49-F238E27FC236}">
                  <a16:creationId xmlns:a16="http://schemas.microsoft.com/office/drawing/2014/main" id="{D066BC26-6540-6240-9142-736D0E366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2238" y="2176463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98" name="Oval 7">
              <a:extLst>
                <a:ext uri="{FF2B5EF4-FFF2-40B4-BE49-F238E27FC236}">
                  <a16:creationId xmlns:a16="http://schemas.microsoft.com/office/drawing/2014/main" id="{26374960-F7B8-2642-B7FA-F36392791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000" y="2174875"/>
              <a:ext cx="349250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</p:txBody>
        </p:sp>
        <p:sp>
          <p:nvSpPr>
            <p:cNvPr id="99" name="Oval 8">
              <a:extLst>
                <a:ext uri="{FF2B5EF4-FFF2-40B4-BE49-F238E27FC236}">
                  <a16:creationId xmlns:a16="http://schemas.microsoft.com/office/drawing/2014/main" id="{A6521F46-BAF3-5745-959A-FBA948E5C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175" y="2884488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100" name="Oval 9">
              <a:extLst>
                <a:ext uri="{FF2B5EF4-FFF2-40B4-BE49-F238E27FC236}">
                  <a16:creationId xmlns:a16="http://schemas.microsoft.com/office/drawing/2014/main" id="{F3EC0E1B-2004-4B47-8B66-AB907565C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5413" y="2881313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</p:txBody>
        </p:sp>
        <p:sp>
          <p:nvSpPr>
            <p:cNvPr id="101" name="Oval 10">
              <a:extLst>
                <a:ext uri="{FF2B5EF4-FFF2-40B4-BE49-F238E27FC236}">
                  <a16:creationId xmlns:a16="http://schemas.microsoft.com/office/drawing/2014/main" id="{470B8CDF-B86D-604A-B5F8-3E4B20790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476" y="2884488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FB0FF71E-0D12-B04D-BCD7-FFD25F510285}"/>
                </a:ext>
              </a:extLst>
            </p:cNvPr>
            <p:cNvCxnSpPr>
              <a:cxnSpLocks/>
              <a:stCxn id="96" idx="5"/>
              <a:endCxn id="98" idx="0"/>
            </p:cNvCxnSpPr>
            <p:nvPr/>
          </p:nvCxnSpPr>
          <p:spPr>
            <a:xfrm>
              <a:off x="5848237" y="1865238"/>
              <a:ext cx="295388" cy="3096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B01A7C89-4783-5746-9783-79577D036A49}"/>
                </a:ext>
              </a:extLst>
            </p:cNvPr>
            <p:cNvCxnSpPr>
              <a:cxnSpLocks/>
              <a:stCxn id="97" idx="3"/>
              <a:endCxn id="99" idx="0"/>
            </p:cNvCxnSpPr>
            <p:nvPr/>
          </p:nvCxnSpPr>
          <p:spPr>
            <a:xfrm flipH="1">
              <a:off x="4876007" y="2465082"/>
              <a:ext cx="377145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05EE358F-D969-8C41-9A8D-62AC3F1B0B97}"/>
                </a:ext>
              </a:extLst>
            </p:cNvPr>
            <p:cNvCxnSpPr>
              <a:cxnSpLocks/>
              <a:stCxn id="97" idx="4"/>
              <a:endCxn id="100" idx="0"/>
            </p:cNvCxnSpPr>
            <p:nvPr/>
          </p:nvCxnSpPr>
          <p:spPr>
            <a:xfrm>
              <a:off x="5376070" y="2514601"/>
              <a:ext cx="3175" cy="3667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1BB2052B-882A-034A-8315-55542E145A50}"/>
                </a:ext>
              </a:extLst>
            </p:cNvPr>
            <p:cNvCxnSpPr>
              <a:cxnSpLocks/>
              <a:stCxn id="97" idx="5"/>
              <a:endCxn id="101" idx="0"/>
            </p:cNvCxnSpPr>
            <p:nvPr/>
          </p:nvCxnSpPr>
          <p:spPr>
            <a:xfrm>
              <a:off x="5498987" y="2465082"/>
              <a:ext cx="380321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CB979DE-0F37-FB43-9C09-6C42633CDFB6}"/>
              </a:ext>
            </a:extLst>
          </p:cNvPr>
          <p:cNvGrpSpPr/>
          <p:nvPr/>
        </p:nvGrpSpPr>
        <p:grpSpPr>
          <a:xfrm>
            <a:off x="7122999" y="4631766"/>
            <a:ext cx="1273175" cy="1644651"/>
            <a:chOff x="4702175" y="1577975"/>
            <a:chExt cx="1273175" cy="1644651"/>
          </a:xfrm>
        </p:grpSpPr>
        <p:sp>
          <p:nvSpPr>
            <p:cNvPr id="55" name="Oval 5">
              <a:extLst>
                <a:ext uri="{FF2B5EF4-FFF2-40B4-BE49-F238E27FC236}">
                  <a16:creationId xmlns:a16="http://schemas.microsoft.com/office/drawing/2014/main" id="{F5374B96-5826-914C-9FFF-23415C7FB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7687" y="1577975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56" name="Oval 6">
              <a:extLst>
                <a:ext uri="{FF2B5EF4-FFF2-40B4-BE49-F238E27FC236}">
                  <a16:creationId xmlns:a16="http://schemas.microsoft.com/office/drawing/2014/main" id="{DF056B93-B1DD-B740-942B-A6F0DA269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2238" y="2176463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58" name="Oval 8">
              <a:extLst>
                <a:ext uri="{FF2B5EF4-FFF2-40B4-BE49-F238E27FC236}">
                  <a16:creationId xmlns:a16="http://schemas.microsoft.com/office/drawing/2014/main" id="{32662169-52E4-0445-A0D8-6A8C579B3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175" y="2884488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FE6C29C7-F768-4B45-9D7C-C06D5ED50F14}"/>
                </a:ext>
              </a:extLst>
            </p:cNvPr>
            <p:cNvCxnSpPr>
              <a:cxnSpLocks/>
              <a:stCxn id="55" idx="3"/>
              <a:endCxn id="56" idx="0"/>
            </p:cNvCxnSpPr>
            <p:nvPr/>
          </p:nvCxnSpPr>
          <p:spPr>
            <a:xfrm flipH="1">
              <a:off x="5376070" y="1865238"/>
              <a:ext cx="302531" cy="3112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32CE58DA-794B-CF4E-A611-B7E8AA73219D}"/>
                </a:ext>
              </a:extLst>
            </p:cNvPr>
            <p:cNvCxnSpPr>
              <a:cxnSpLocks/>
              <a:stCxn id="56" idx="3"/>
              <a:endCxn id="58" idx="0"/>
            </p:cNvCxnSpPr>
            <p:nvPr/>
          </p:nvCxnSpPr>
          <p:spPr>
            <a:xfrm flipH="1">
              <a:off x="4876007" y="2465082"/>
              <a:ext cx="377145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AE5B6D8-88E7-4F43-B903-3356BF0F9F20}"/>
              </a:ext>
            </a:extLst>
          </p:cNvPr>
          <p:cNvGrpSpPr/>
          <p:nvPr/>
        </p:nvGrpSpPr>
        <p:grpSpPr>
          <a:xfrm>
            <a:off x="4851430" y="4674654"/>
            <a:ext cx="1273175" cy="1644651"/>
            <a:chOff x="4702175" y="1577975"/>
            <a:chExt cx="1273175" cy="1644651"/>
          </a:xfrm>
        </p:grpSpPr>
        <p:sp>
          <p:nvSpPr>
            <p:cNvPr id="67" name="Oval 5">
              <a:extLst>
                <a:ext uri="{FF2B5EF4-FFF2-40B4-BE49-F238E27FC236}">
                  <a16:creationId xmlns:a16="http://schemas.microsoft.com/office/drawing/2014/main" id="{2D3F6CFE-70E8-5E40-B26C-6FC1264F2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7687" y="1577975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70" name="Oval 6">
              <a:extLst>
                <a:ext uri="{FF2B5EF4-FFF2-40B4-BE49-F238E27FC236}">
                  <a16:creationId xmlns:a16="http://schemas.microsoft.com/office/drawing/2014/main" id="{3C1716E4-B770-D848-A0C8-500A8678B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2238" y="2176463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72" name="Oval 8">
              <a:extLst>
                <a:ext uri="{FF2B5EF4-FFF2-40B4-BE49-F238E27FC236}">
                  <a16:creationId xmlns:a16="http://schemas.microsoft.com/office/drawing/2014/main" id="{FDE062E3-9A41-584B-8C23-394281217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175" y="2884488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73" name="Oval 9">
              <a:extLst>
                <a:ext uri="{FF2B5EF4-FFF2-40B4-BE49-F238E27FC236}">
                  <a16:creationId xmlns:a16="http://schemas.microsoft.com/office/drawing/2014/main" id="{C9A895BB-B5A5-584E-A8AA-902BE0738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5413" y="2881313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7064C1CE-1763-854F-AE6B-6ACB89BF3B2E}"/>
                </a:ext>
              </a:extLst>
            </p:cNvPr>
            <p:cNvCxnSpPr>
              <a:cxnSpLocks/>
              <a:stCxn id="67" idx="3"/>
              <a:endCxn id="70" idx="0"/>
            </p:cNvCxnSpPr>
            <p:nvPr/>
          </p:nvCxnSpPr>
          <p:spPr>
            <a:xfrm flipH="1">
              <a:off x="5376070" y="1865238"/>
              <a:ext cx="302531" cy="3112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0F28DDFB-2140-6145-8C40-97FE7F3776E5}"/>
                </a:ext>
              </a:extLst>
            </p:cNvPr>
            <p:cNvCxnSpPr>
              <a:cxnSpLocks/>
              <a:stCxn id="70" idx="3"/>
              <a:endCxn id="72" idx="0"/>
            </p:cNvCxnSpPr>
            <p:nvPr/>
          </p:nvCxnSpPr>
          <p:spPr>
            <a:xfrm flipH="1">
              <a:off x="4876007" y="2465082"/>
              <a:ext cx="377145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B322D4F9-E2BE-8D4A-A528-35612FEC58C5}"/>
                </a:ext>
              </a:extLst>
            </p:cNvPr>
            <p:cNvCxnSpPr>
              <a:cxnSpLocks/>
              <a:stCxn id="70" idx="4"/>
              <a:endCxn id="73" idx="0"/>
            </p:cNvCxnSpPr>
            <p:nvPr/>
          </p:nvCxnSpPr>
          <p:spPr>
            <a:xfrm>
              <a:off x="5376070" y="2514601"/>
              <a:ext cx="3175" cy="3667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4C32D7A8-B11D-D34B-956F-3AD5FAEE0066}"/>
              </a:ext>
            </a:extLst>
          </p:cNvPr>
          <p:cNvSpPr/>
          <p:nvPr/>
        </p:nvSpPr>
        <p:spPr>
          <a:xfrm>
            <a:off x="5696527" y="5011204"/>
            <a:ext cx="449666" cy="1042416"/>
          </a:xfrm>
          <a:custGeom>
            <a:avLst/>
            <a:gdLst>
              <a:gd name="connsiteX0" fmla="*/ 338328 w 449666"/>
              <a:gd name="connsiteY0" fmla="*/ 0 h 1042416"/>
              <a:gd name="connsiteX1" fmla="*/ 429768 w 449666"/>
              <a:gd name="connsiteY1" fmla="*/ 630936 h 1042416"/>
              <a:gd name="connsiteX2" fmla="*/ 0 w 449666"/>
              <a:gd name="connsiteY2" fmla="*/ 1042416 h 1042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9666" h="1042416">
                <a:moveTo>
                  <a:pt x="338328" y="0"/>
                </a:moveTo>
                <a:cubicBezTo>
                  <a:pt x="412242" y="228600"/>
                  <a:pt x="486156" y="457200"/>
                  <a:pt x="429768" y="630936"/>
                </a:cubicBezTo>
                <a:cubicBezTo>
                  <a:pt x="373380" y="804672"/>
                  <a:pt x="186690" y="923544"/>
                  <a:pt x="0" y="1042416"/>
                </a:cubicBezTo>
              </a:path>
            </a:pathLst>
          </a:custGeom>
          <a:noFill/>
          <a:ln w="10033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22">
            <a:extLst>
              <a:ext uri="{FF2B5EF4-FFF2-40B4-BE49-F238E27FC236}">
                <a16:creationId xmlns:a16="http://schemas.microsoft.com/office/drawing/2014/main" id="{55AC6963-1FB7-C94C-A076-6F89BCE24FC9}"/>
              </a:ext>
            </a:extLst>
          </p:cNvPr>
          <p:cNvSpPr>
            <a:spLocks/>
          </p:cNvSpPr>
          <p:nvPr/>
        </p:nvSpPr>
        <p:spPr bwMode="auto">
          <a:xfrm>
            <a:off x="5068888" y="1642022"/>
            <a:ext cx="3479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3000" dirty="0">
                <a:solidFill>
                  <a:schemeClr val="tx1"/>
                </a:solidFill>
                <a:latin typeface="Arial" charset="0"/>
                <a:sym typeface="Arial" charset="0"/>
              </a:rPr>
              <a:t>A tree or not a tree?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83" grpId="0"/>
      <p:bldP spid="84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C00000"/>
                </a:solidFill>
                <a:ea typeface="MS PGothic" charset="-128"/>
              </a:rPr>
              <a:t>Tree Terminology (1)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638EB4F-734C-C246-86F0-623A82934BAF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grpSp>
        <p:nvGrpSpPr>
          <p:cNvPr id="23555" name="Group 42"/>
          <p:cNvGrpSpPr>
            <a:grpSpLocks/>
          </p:cNvGrpSpPr>
          <p:nvPr/>
        </p:nvGrpSpPr>
        <p:grpSpPr bwMode="auto">
          <a:xfrm>
            <a:off x="2911475" y="2666999"/>
            <a:ext cx="3134021" cy="2895635"/>
            <a:chOff x="2911475" y="2666999"/>
            <a:chExt cx="3134020" cy="2895635"/>
          </a:xfrm>
        </p:grpSpPr>
        <p:sp>
          <p:nvSpPr>
            <p:cNvPr id="23605" name="Oval 4"/>
            <p:cNvSpPr>
              <a:spLocks/>
            </p:cNvSpPr>
            <p:nvPr/>
          </p:nvSpPr>
          <p:spPr bwMode="auto">
            <a:xfrm>
              <a:off x="4343400" y="2666999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M</a:t>
              </a:r>
            </a:p>
          </p:txBody>
        </p:sp>
        <p:sp>
          <p:nvSpPr>
            <p:cNvPr id="23603" name="Oval 7"/>
            <p:cNvSpPr>
              <a:spLocks/>
            </p:cNvSpPr>
            <p:nvPr/>
          </p:nvSpPr>
          <p:spPr bwMode="auto">
            <a:xfrm>
              <a:off x="3665537" y="3352799"/>
              <a:ext cx="457200" cy="457200"/>
            </a:xfrm>
            <a:prstGeom prst="ellipse">
              <a:avLst/>
            </a:prstGeom>
            <a:solidFill>
              <a:srgbClr val="008F00">
                <a:alpha val="25098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</a:t>
              </a:r>
            </a:p>
          </p:txBody>
        </p:sp>
        <p:sp>
          <p:nvSpPr>
            <p:cNvPr id="23601" name="Oval 10"/>
            <p:cNvSpPr>
              <a:spLocks/>
            </p:cNvSpPr>
            <p:nvPr/>
          </p:nvSpPr>
          <p:spPr bwMode="auto">
            <a:xfrm>
              <a:off x="5013325" y="3352799"/>
              <a:ext cx="457200" cy="457200"/>
            </a:xfrm>
            <a:prstGeom prst="ellipse">
              <a:avLst/>
            </a:prstGeom>
            <a:solidFill>
              <a:srgbClr val="008F00">
                <a:alpha val="25098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W</a:t>
              </a:r>
            </a:p>
          </p:txBody>
        </p:sp>
        <p:sp>
          <p:nvSpPr>
            <p:cNvPr id="23599" name="Oval 13"/>
            <p:cNvSpPr>
              <a:spLocks/>
            </p:cNvSpPr>
            <p:nvPr/>
          </p:nvSpPr>
          <p:spPr bwMode="auto">
            <a:xfrm>
              <a:off x="4833937" y="4267200"/>
              <a:ext cx="457496" cy="4572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</a:t>
              </a:r>
            </a:p>
          </p:txBody>
        </p:sp>
        <p:sp>
          <p:nvSpPr>
            <p:cNvPr id="23597" name="Oval 16"/>
            <p:cNvSpPr>
              <a:spLocks/>
            </p:cNvSpPr>
            <p:nvPr/>
          </p:nvSpPr>
          <p:spPr bwMode="auto">
            <a:xfrm>
              <a:off x="4156075" y="4267199"/>
              <a:ext cx="457200" cy="457200"/>
            </a:xfrm>
            <a:prstGeom prst="ellipse">
              <a:avLst/>
            </a:prstGeom>
            <a:solidFill>
              <a:srgbClr val="9437FF">
                <a:alpha val="23137"/>
              </a:srgbClr>
            </a:solidFill>
            <a:ln w="28575">
              <a:solidFill>
                <a:srgbClr val="7030A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J</a:t>
              </a:r>
            </a:p>
          </p:txBody>
        </p:sp>
        <p:sp>
          <p:nvSpPr>
            <p:cNvPr id="23595" name="Oval 19"/>
            <p:cNvSpPr>
              <a:spLocks/>
            </p:cNvSpPr>
            <p:nvPr/>
          </p:nvSpPr>
          <p:spPr bwMode="auto">
            <a:xfrm>
              <a:off x="3292474" y="426719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</a:t>
              </a:r>
            </a:p>
          </p:txBody>
        </p:sp>
        <p:sp>
          <p:nvSpPr>
            <p:cNvPr id="23593" name="Oval 22"/>
            <p:cNvSpPr>
              <a:spLocks/>
            </p:cNvSpPr>
            <p:nvPr/>
          </p:nvSpPr>
          <p:spPr bwMode="auto">
            <a:xfrm>
              <a:off x="4816475" y="5105400"/>
              <a:ext cx="457200" cy="457234"/>
            </a:xfrm>
            <a:prstGeom prst="ellipse">
              <a:avLst/>
            </a:prstGeom>
            <a:solidFill>
              <a:srgbClr val="9437FF">
                <a:alpha val="23137"/>
              </a:srgbClr>
            </a:solidFill>
            <a:ln w="28575">
              <a:solidFill>
                <a:srgbClr val="7030A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N</a:t>
              </a:r>
            </a:p>
          </p:txBody>
        </p:sp>
        <p:sp>
          <p:nvSpPr>
            <p:cNvPr id="23591" name="Oval 25"/>
            <p:cNvSpPr>
              <a:spLocks/>
            </p:cNvSpPr>
            <p:nvPr/>
          </p:nvSpPr>
          <p:spPr bwMode="auto">
            <a:xfrm>
              <a:off x="3825875" y="5105400"/>
              <a:ext cx="457200" cy="457234"/>
            </a:xfrm>
            <a:prstGeom prst="ellipse">
              <a:avLst/>
            </a:prstGeom>
            <a:solidFill>
              <a:srgbClr val="9437FF">
                <a:alpha val="23137"/>
              </a:srgbClr>
            </a:solidFill>
            <a:ln w="28575">
              <a:solidFill>
                <a:srgbClr val="7030A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H</a:t>
              </a:r>
            </a:p>
          </p:txBody>
        </p:sp>
        <p:sp>
          <p:nvSpPr>
            <p:cNvPr id="23589" name="Oval 28"/>
            <p:cNvSpPr>
              <a:spLocks/>
            </p:cNvSpPr>
            <p:nvPr/>
          </p:nvSpPr>
          <p:spPr bwMode="auto">
            <a:xfrm>
              <a:off x="2911475" y="5105400"/>
              <a:ext cx="457200" cy="457234"/>
            </a:xfrm>
            <a:prstGeom prst="ellipse">
              <a:avLst/>
            </a:prstGeom>
            <a:solidFill>
              <a:srgbClr val="9437FF">
                <a:alpha val="23137"/>
              </a:srgbClr>
            </a:solidFill>
            <a:ln w="28575">
              <a:solidFill>
                <a:srgbClr val="7030A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</a:t>
              </a:r>
            </a:p>
          </p:txBody>
        </p:sp>
        <p:sp>
          <p:nvSpPr>
            <p:cNvPr id="23587" name="Oval 31"/>
            <p:cNvSpPr>
              <a:spLocks/>
            </p:cNvSpPr>
            <p:nvPr/>
          </p:nvSpPr>
          <p:spPr bwMode="auto">
            <a:xfrm>
              <a:off x="5588000" y="5105400"/>
              <a:ext cx="457495" cy="457234"/>
            </a:xfrm>
            <a:prstGeom prst="ellipse">
              <a:avLst/>
            </a:prstGeom>
            <a:solidFill>
              <a:srgbClr val="9437FF">
                <a:alpha val="23137"/>
              </a:srgbClr>
            </a:solidFill>
            <a:ln w="28575">
              <a:solidFill>
                <a:srgbClr val="7030A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</a:p>
          </p:txBody>
        </p:sp>
        <p:sp>
          <p:nvSpPr>
            <p:cNvPr id="23578" name="Line 33"/>
            <p:cNvSpPr>
              <a:spLocks noChangeShapeType="1"/>
            </p:cNvSpPr>
            <p:nvPr/>
          </p:nvSpPr>
          <p:spPr bwMode="auto">
            <a:xfrm flipH="1">
              <a:off x="3825875" y="3114675"/>
              <a:ext cx="684212" cy="23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Line 34"/>
            <p:cNvSpPr>
              <a:spLocks noChangeShapeType="1"/>
            </p:cNvSpPr>
            <p:nvPr/>
          </p:nvSpPr>
          <p:spPr bwMode="auto">
            <a:xfrm>
              <a:off x="4510087" y="3114675"/>
              <a:ext cx="709613" cy="23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Line 35"/>
            <p:cNvSpPr>
              <a:spLocks noChangeShapeType="1"/>
            </p:cNvSpPr>
            <p:nvPr/>
          </p:nvSpPr>
          <p:spPr bwMode="auto">
            <a:xfrm flipH="1">
              <a:off x="3455987" y="3800475"/>
              <a:ext cx="369888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Line 36"/>
            <p:cNvSpPr>
              <a:spLocks noChangeShapeType="1"/>
            </p:cNvSpPr>
            <p:nvPr/>
          </p:nvSpPr>
          <p:spPr bwMode="auto">
            <a:xfrm>
              <a:off x="3825875" y="3800475"/>
              <a:ext cx="517525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Line 37"/>
            <p:cNvSpPr>
              <a:spLocks noChangeShapeType="1"/>
            </p:cNvSpPr>
            <p:nvPr/>
          </p:nvSpPr>
          <p:spPr bwMode="auto">
            <a:xfrm flipH="1">
              <a:off x="5013325" y="3800475"/>
              <a:ext cx="274637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Line 38"/>
            <p:cNvSpPr>
              <a:spLocks noChangeShapeType="1"/>
            </p:cNvSpPr>
            <p:nvPr/>
          </p:nvSpPr>
          <p:spPr bwMode="auto">
            <a:xfrm flipH="1">
              <a:off x="3114675" y="4714875"/>
              <a:ext cx="341312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Line 39"/>
            <p:cNvSpPr>
              <a:spLocks noChangeShapeType="1"/>
            </p:cNvSpPr>
            <p:nvPr/>
          </p:nvSpPr>
          <p:spPr bwMode="auto">
            <a:xfrm>
              <a:off x="3455987" y="4714875"/>
              <a:ext cx="628650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Line 40"/>
            <p:cNvSpPr>
              <a:spLocks noChangeShapeType="1"/>
            </p:cNvSpPr>
            <p:nvPr/>
          </p:nvSpPr>
          <p:spPr bwMode="auto">
            <a:xfrm flipH="1">
              <a:off x="5013325" y="4714875"/>
              <a:ext cx="1587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Line 41"/>
            <p:cNvSpPr>
              <a:spLocks noChangeShapeType="1"/>
            </p:cNvSpPr>
            <p:nvPr/>
          </p:nvSpPr>
          <p:spPr bwMode="auto">
            <a:xfrm>
              <a:off x="5013325" y="4714875"/>
              <a:ext cx="762000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6" name="TextBox 43"/>
          <p:cNvSpPr txBox="1">
            <a:spLocks noChangeArrowheads="1"/>
          </p:cNvSpPr>
          <p:nvPr/>
        </p:nvSpPr>
        <p:spPr bwMode="auto">
          <a:xfrm>
            <a:off x="691188" y="1923246"/>
            <a:ext cx="289835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 sz="2800" dirty="0">
                <a:solidFill>
                  <a:srgbClr val="0070C0"/>
                </a:solidFill>
                <a:latin typeface="+mn-lt"/>
              </a:rPr>
              <a:t>the </a:t>
            </a:r>
            <a:r>
              <a:rPr lang="en-US" altLang="en-US" sz="2800" b="1" i="1" dirty="0">
                <a:solidFill>
                  <a:srgbClr val="0070C0"/>
                </a:solidFill>
                <a:latin typeface="+mn-lt"/>
              </a:rPr>
              <a:t>root</a:t>
            </a:r>
            <a:r>
              <a:rPr lang="en-US" altLang="en-US" sz="2800" dirty="0">
                <a:solidFill>
                  <a:srgbClr val="0070C0"/>
                </a:solidFill>
                <a:latin typeface="+mn-lt"/>
              </a:rPr>
              <a:t> of the tree</a:t>
            </a:r>
          </a:p>
          <a:p>
            <a:r>
              <a:rPr lang="en-US" altLang="en-US" sz="2800" dirty="0">
                <a:solidFill>
                  <a:srgbClr val="0070C0"/>
                </a:solidFill>
                <a:latin typeface="+mn-lt"/>
              </a:rPr>
              <a:t>(no parents)</a:t>
            </a:r>
          </a:p>
        </p:txBody>
      </p:sp>
      <p:cxnSp>
        <p:nvCxnSpPr>
          <p:cNvPr id="46" name="Straight Arrow Connector 45"/>
          <p:cNvCxnSpPr>
            <a:stCxn id="23556" idx="3"/>
            <a:endCxn id="23605" idx="1"/>
          </p:cNvCxnSpPr>
          <p:nvPr/>
        </p:nvCxnSpPr>
        <p:spPr>
          <a:xfrm>
            <a:off x="3589546" y="2400300"/>
            <a:ext cx="820809" cy="333654"/>
          </a:xfrm>
          <a:prstGeom prst="straightConnector1">
            <a:avLst/>
          </a:prstGeom>
          <a:ln w="19050">
            <a:solidFill>
              <a:srgbClr val="0070C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8" name="TextBox 48"/>
          <p:cNvSpPr txBox="1">
            <a:spLocks noChangeArrowheads="1"/>
          </p:cNvSpPr>
          <p:nvPr/>
        </p:nvSpPr>
        <p:spPr bwMode="auto">
          <a:xfrm>
            <a:off x="5749926" y="5675294"/>
            <a:ext cx="31918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 sz="2800" dirty="0">
                <a:solidFill>
                  <a:srgbClr val="7030A0"/>
                </a:solidFill>
                <a:latin typeface="+mn-lt"/>
              </a:rPr>
              <a:t>the </a:t>
            </a:r>
            <a:r>
              <a:rPr lang="en-US" altLang="en-US" sz="2800" i="1" dirty="0">
                <a:solidFill>
                  <a:srgbClr val="7030A0"/>
                </a:solidFill>
                <a:latin typeface="+mn-lt"/>
              </a:rPr>
              <a:t>leaves </a:t>
            </a:r>
            <a:r>
              <a:rPr lang="en-US" altLang="en-US" sz="2800" dirty="0">
                <a:solidFill>
                  <a:srgbClr val="7030A0"/>
                </a:solidFill>
                <a:latin typeface="+mn-lt"/>
              </a:rPr>
              <a:t>of the tree</a:t>
            </a:r>
          </a:p>
          <a:p>
            <a:r>
              <a:rPr lang="en-US" altLang="en-US" sz="2800" dirty="0">
                <a:solidFill>
                  <a:srgbClr val="7030A0"/>
                </a:solidFill>
                <a:latin typeface="+mn-lt"/>
              </a:rPr>
              <a:t>(no children)</a:t>
            </a:r>
          </a:p>
        </p:txBody>
      </p:sp>
      <p:sp>
        <p:nvSpPr>
          <p:cNvPr id="23564" name="TextBox 62"/>
          <p:cNvSpPr txBox="1">
            <a:spLocks noChangeArrowheads="1"/>
          </p:cNvSpPr>
          <p:nvPr/>
        </p:nvSpPr>
        <p:spPr bwMode="auto">
          <a:xfrm>
            <a:off x="450850" y="3478213"/>
            <a:ext cx="1609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 sz="2800" i="1" dirty="0">
                <a:solidFill>
                  <a:srgbClr val="00B050"/>
                </a:solidFill>
                <a:latin typeface="+mn-lt"/>
                <a:cs typeface="Consolas" panose="020B0609020204030204" pitchFamily="49" charset="0"/>
              </a:rPr>
              <a:t>child</a:t>
            </a:r>
            <a:r>
              <a:rPr lang="en-US" altLang="en-US" sz="2800" dirty="0">
                <a:solidFill>
                  <a:srgbClr val="00B050"/>
                </a:solidFill>
                <a:latin typeface="+mn-lt"/>
                <a:cs typeface="Consolas" panose="020B0609020204030204" pitchFamily="49" charset="0"/>
              </a:rPr>
              <a:t> of M</a:t>
            </a:r>
            <a:endParaRPr lang="en-US" altLang="en-US" sz="2800" i="1" dirty="0">
              <a:solidFill>
                <a:srgbClr val="00B050"/>
              </a:solidFill>
              <a:latin typeface="+mn-lt"/>
              <a:cs typeface="Consolas" panose="020B0609020204030204" pitchFamily="49" charset="0"/>
            </a:endParaRPr>
          </a:p>
        </p:txBody>
      </p:sp>
      <p:cxnSp>
        <p:nvCxnSpPr>
          <p:cNvPr id="65" name="Straight Arrow Connector 64"/>
          <p:cNvCxnSpPr>
            <a:cxnSpLocks/>
            <a:stCxn id="23564" idx="3"/>
            <a:endCxn id="23603" idx="2"/>
          </p:cNvCxnSpPr>
          <p:nvPr/>
        </p:nvCxnSpPr>
        <p:spPr>
          <a:xfrm flipV="1">
            <a:off x="2060843" y="3581399"/>
            <a:ext cx="1604694" cy="158424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6" name="TextBox 65"/>
          <p:cNvSpPr txBox="1">
            <a:spLocks noChangeArrowheads="1"/>
          </p:cNvSpPr>
          <p:nvPr/>
        </p:nvSpPr>
        <p:spPr bwMode="auto">
          <a:xfrm>
            <a:off x="6172200" y="3278188"/>
            <a:ext cx="1609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 sz="2800" i="1" dirty="0">
                <a:solidFill>
                  <a:srgbClr val="00B050"/>
                </a:solidFill>
                <a:latin typeface="+mn-lt"/>
              </a:rPr>
              <a:t>child</a:t>
            </a:r>
            <a:r>
              <a:rPr lang="en-US" altLang="en-US" sz="2800" dirty="0">
                <a:solidFill>
                  <a:srgbClr val="00B050"/>
                </a:solidFill>
                <a:latin typeface="+mn-lt"/>
              </a:rPr>
              <a:t> of M</a:t>
            </a:r>
            <a:endParaRPr lang="en-US" altLang="en-US" sz="2800" i="1" dirty="0">
              <a:solidFill>
                <a:srgbClr val="00B050"/>
              </a:solidFill>
              <a:latin typeface="+mn-lt"/>
            </a:endParaRPr>
          </a:p>
        </p:txBody>
      </p:sp>
      <p:cxnSp>
        <p:nvCxnSpPr>
          <p:cNvPr id="70" name="Straight Arrow Connector 69"/>
          <p:cNvCxnSpPr>
            <a:stCxn id="23566" idx="1"/>
            <a:endCxn id="23601" idx="6"/>
          </p:cNvCxnSpPr>
          <p:nvPr/>
        </p:nvCxnSpPr>
        <p:spPr>
          <a:xfrm flipH="1">
            <a:off x="5470526" y="3539798"/>
            <a:ext cx="701674" cy="41601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9767</TotalTime>
  <Pages>0</Pages>
  <Words>1543</Words>
  <Characters>0</Characters>
  <Application>Microsoft Macintosh PowerPoint</Application>
  <PresentationFormat>On-screen Show (4:3)</PresentationFormat>
  <Lines>0</Lines>
  <Paragraphs>496</Paragraphs>
  <Slides>37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MS PGothic</vt:lpstr>
      <vt:lpstr>ヒラギノ明朝 ProN W3</vt:lpstr>
      <vt:lpstr>Arial</vt:lpstr>
      <vt:lpstr>Arial Narrow</vt:lpstr>
      <vt:lpstr>Calibri</vt:lpstr>
      <vt:lpstr>Cambria Math</vt:lpstr>
      <vt:lpstr>Consolas</vt:lpstr>
      <vt:lpstr>Courier</vt:lpstr>
      <vt:lpstr>Times New Roman</vt:lpstr>
      <vt:lpstr>Tw Cen MT</vt:lpstr>
      <vt:lpstr>Wingdings</vt:lpstr>
      <vt:lpstr>Wingdings 2</vt:lpstr>
      <vt:lpstr>Median</vt:lpstr>
      <vt:lpstr>Trees</vt:lpstr>
      <vt:lpstr>Announcements</vt:lpstr>
      <vt:lpstr>Today’s Topics in JavaHyperText</vt:lpstr>
      <vt:lpstr>Data Structures</vt:lpstr>
      <vt:lpstr>Example Data Structures</vt:lpstr>
      <vt:lpstr>Tree</vt:lpstr>
      <vt:lpstr>Trees</vt:lpstr>
      <vt:lpstr>Tree Overview</vt:lpstr>
      <vt:lpstr>Tree Terminology (1)</vt:lpstr>
      <vt:lpstr>Tree Terminology (2)</vt:lpstr>
      <vt:lpstr>Tree Terminology (3)</vt:lpstr>
      <vt:lpstr>Tree Terminology (4)</vt:lpstr>
      <vt:lpstr>Tree Terminology (5)</vt:lpstr>
      <vt:lpstr>General vs. Binary Trees</vt:lpstr>
      <vt:lpstr>Binary trees were in A1!</vt:lpstr>
      <vt:lpstr>Special kinds of binary trees</vt:lpstr>
      <vt:lpstr>Trees are recursive</vt:lpstr>
      <vt:lpstr>Trees are recursive</vt:lpstr>
      <vt:lpstr>Trees are recursive</vt:lpstr>
      <vt:lpstr>Trees are recursive</vt:lpstr>
      <vt:lpstr>Trees are recursive</vt:lpstr>
      <vt:lpstr>A Recipe for Recursive Functions</vt:lpstr>
      <vt:lpstr>A Recipe for Recursive Functions on Binary Trees</vt:lpstr>
      <vt:lpstr>Comparing Searches</vt:lpstr>
      <vt:lpstr>Binary Search Tree (BST)</vt:lpstr>
      <vt:lpstr>Binary Search Tree (BST)</vt:lpstr>
      <vt:lpstr>BST Insert</vt:lpstr>
      <vt:lpstr>BST Insert</vt:lpstr>
      <vt:lpstr>BST Insert</vt:lpstr>
      <vt:lpstr>BST Insert</vt:lpstr>
      <vt:lpstr>BST Insert</vt:lpstr>
      <vt:lpstr>BST Insert</vt:lpstr>
      <vt:lpstr>Comparing Data Structures</vt:lpstr>
      <vt:lpstr>Worst case height</vt:lpstr>
      <vt:lpstr>Worst case height</vt:lpstr>
      <vt:lpstr>Worst case height</vt:lpstr>
      <vt:lpstr>Need Balance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CS211</dc:title>
  <dc:creator>chew</dc:creator>
  <cp:lastModifiedBy>clarksmr@gmail.com</cp:lastModifiedBy>
  <cp:revision>430</cp:revision>
  <cp:lastPrinted>2018-10-02T13:19:56Z</cp:lastPrinted>
  <dcterms:modified xsi:type="dcterms:W3CDTF">2019-03-07T14:44:26Z</dcterms:modified>
</cp:coreProperties>
</file>