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78" r:id="rId2"/>
    <p:sldId id="377" r:id="rId3"/>
    <p:sldId id="379" r:id="rId4"/>
    <p:sldId id="378" r:id="rId5"/>
    <p:sldId id="322" r:id="rId6"/>
    <p:sldId id="324" r:id="rId7"/>
    <p:sldId id="340" r:id="rId8"/>
    <p:sldId id="365" r:id="rId9"/>
    <p:sldId id="366" r:id="rId10"/>
    <p:sldId id="381" r:id="rId11"/>
    <p:sldId id="382" r:id="rId12"/>
    <p:sldId id="380" r:id="rId13"/>
    <p:sldId id="325" r:id="rId14"/>
    <p:sldId id="344" r:id="rId15"/>
    <p:sldId id="345" r:id="rId16"/>
    <p:sldId id="346" r:id="rId17"/>
    <p:sldId id="348" r:id="rId18"/>
    <p:sldId id="349" r:id="rId19"/>
    <p:sldId id="350" r:id="rId20"/>
    <p:sldId id="352" r:id="rId21"/>
    <p:sldId id="351" r:id="rId22"/>
    <p:sldId id="354" r:id="rId23"/>
    <p:sldId id="353" r:id="rId24"/>
    <p:sldId id="356" r:id="rId25"/>
    <p:sldId id="326" r:id="rId26"/>
    <p:sldId id="369" r:id="rId27"/>
    <p:sldId id="370" r:id="rId28"/>
    <p:sldId id="359" r:id="rId29"/>
    <p:sldId id="360" r:id="rId30"/>
    <p:sldId id="374" r:id="rId31"/>
    <p:sldId id="375" r:id="rId32"/>
    <p:sldId id="362" r:id="rId33"/>
    <p:sldId id="341" r:id="rId34"/>
    <p:sldId id="376" r:id="rId35"/>
    <p:sldId id="342" r:id="rId36"/>
    <p:sldId id="343" r:id="rId37"/>
    <p:sldId id="371" r:id="rId38"/>
    <p:sldId id="373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ED"/>
    <a:srgbClr val="FFF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2"/>
    <p:restoredTop sz="93715"/>
  </p:normalViewPr>
  <p:slideViewPr>
    <p:cSldViewPr>
      <p:cViewPr varScale="1">
        <p:scale>
          <a:sx n="85" d="100"/>
          <a:sy n="85" d="100"/>
        </p:scale>
        <p:origin x="696" y="168"/>
      </p:cViewPr>
      <p:guideLst>
        <p:guide orient="horz" pos="3408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100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33</c:v>
                </c:pt>
                <c:pt idx="2">
                  <c:v>303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06E-B144-8FB6-4C9236133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490048"/>
        <c:axId val="-752487568"/>
      </c:scatterChart>
      <c:valAx>
        <c:axId val="-75249004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87568"/>
        <c:crosses val="autoZero"/>
        <c:crossBetween val="midCat"/>
      </c:valAx>
      <c:valAx>
        <c:axId val="-7524875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9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15</c:v>
                </c:pt>
                <c:pt idx="11">
                  <c:v>22</c:v>
                </c:pt>
                <c:pt idx="12">
                  <c:v>25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21</c:v>
                </c:pt>
                <c:pt idx="4">
                  <c:v>28</c:v>
                </c:pt>
                <c:pt idx="5">
                  <c:v>36</c:v>
                </c:pt>
                <c:pt idx="6">
                  <c:v>45</c:v>
                </c:pt>
                <c:pt idx="7">
                  <c:v>55</c:v>
                </c:pt>
                <c:pt idx="8">
                  <c:v>66</c:v>
                </c:pt>
                <c:pt idx="9">
                  <c:v>78</c:v>
                </c:pt>
                <c:pt idx="10">
                  <c:v>153</c:v>
                </c:pt>
                <c:pt idx="11">
                  <c:v>300</c:v>
                </c:pt>
                <c:pt idx="12">
                  <c:v>378</c:v>
                </c:pt>
                <c:pt idx="1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BD7-254D-89C1-73E6D9140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372944"/>
        <c:axId val="-827396976"/>
      </c:scatterChart>
      <c:valAx>
        <c:axId val="-75237294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396976"/>
        <c:crosses val="autoZero"/>
        <c:crossBetween val="midCat"/>
      </c:valAx>
      <c:valAx>
        <c:axId val="-827396976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372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57DFE1-84B1-D347-B323-0D2A1D96A3CF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CDA992-78BD-8B40-AA0D-5CE257D22C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3FE3D-7FFE-854D-B489-C26CF4BEF3EA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020BF-35B0-4A4C-AD6B-C9C68CEB3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988F08-E635-DB47-A4AF-862B5E79974E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709A5-AA6D-F540-A064-DE07C1E60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32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7A6CC-E792-FB4D-A002-95F7575691A6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8688C-D230-0446-9DB5-2A773E59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7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A7DF4B5-0603-C745-9F1D-60579AE79D03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56D0F10-D626-9B47-93D5-4071987B8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1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E2522-4718-3F41-88B7-3BFF6C7FBFA2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C94C6-A284-B44D-8220-5DC2BC1B3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3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F71AB-5E08-C54F-8F7D-68650B4DD679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F3800F1-5E49-2647-BF19-FFBC5402B7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28641-C1E1-4F4C-B92D-124319346982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9FB5-85C9-014A-BCA2-DFDB651157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64989-06E7-E94C-A4F6-5F18BE610EE0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36D08-F051-0640-926A-3EFA83EDE7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9F0BA-8D0E-884B-9FDA-00A144010158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A481-5138-A847-BE21-44D063C5D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6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414D6-95AA-8044-8E23-90FCA9793C2D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7D9CF-6E2A-F14A-BCC4-159FBB6EE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1ED7E-972D-264F-9791-65C81E35AABC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980-69BC-0543-AC9B-1537BCE78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361230A-0C40-1F44-9579-7513CA41CD52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149CFFB-86D2-6543-AF0D-086AA02DCC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81FDBEB2-0181-AE4A-A073-4FF37170F661}" type="datetimeFigureOut">
              <a:rPr lang="en-US" altLang="en-US"/>
              <a:pPr/>
              <a:t>6/27/19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AE4A58F-9E50-8B49-9642-2E94F2CC65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14" r:id="rId6"/>
    <p:sldLayoutId id="2147484221" r:id="rId7"/>
    <p:sldLayoutId id="2147484215" r:id="rId8"/>
    <p:sldLayoutId id="2147484222" r:id="rId9"/>
    <p:sldLayoutId id="2147484216" r:id="rId10"/>
    <p:sldLayoutId id="21474842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thcentral.uregina.ca/qq/database/qq.02.06/jo1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29800" cy="5165196"/>
          </a:xfrm>
          <a:prstGeom prst="rect">
            <a:avLst/>
          </a:prstGeom>
        </p:spPr>
      </p:pic>
      <p:sp>
        <p:nvSpPr>
          <p:cNvPr id="15361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fr-FR" altLang="en-US" sz="320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2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spcBef>
                <a:spcPts val="450"/>
              </a:spcBef>
            </a:pPr>
            <a:endParaRPr lang="fr-FR" altLang="en-US" sz="20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730500" y="5125710"/>
            <a:ext cx="6400800" cy="805795"/>
          </a:xfrm>
        </p:spPr>
        <p:txBody>
          <a:bodyPr>
            <a:normAutofit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>
                <a:ea typeface="MS PGothic" pitchFamily="34" charset="-128"/>
                <a:cs typeface="+mj-cs"/>
                <a:sym typeface="Arial" charset="0"/>
              </a:rPr>
              <a:t>Asymptotic complexity</a:t>
            </a:r>
            <a:endParaRPr lang="en-US" dirty="0">
              <a:ea typeface="MS PGothic" pitchFamily="34" charset="-128"/>
              <a:cs typeface="+mj-cs"/>
            </a:endParaRPr>
          </a:p>
        </p:txBody>
      </p:sp>
      <p:sp>
        <p:nvSpPr>
          <p:cNvPr id="15364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Lecture 10</a:t>
            </a: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CS2110 – Spring 2019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4400" y="1794808"/>
            <a:ext cx="7239000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Simplicity is a great virtue but it requires hard work to achieve it and education to appreciate it. And to make matters worse: complexity sells better.</a:t>
            </a:r>
            <a:r>
              <a:rPr lang="ja-JP" alt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”</a:t>
            </a:r>
            <a:endParaRPr lang="en-US" altLang="ja-JP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pPr eaLnBrk="1" hangingPunct="1"/>
            <a:endParaRPr lang="en-US" altLang="ja-JP" sz="100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r>
              <a:rPr lang="en-US" altLang="en-US" i="1" dirty="0"/>
              <a:t>				            - </a:t>
            </a:r>
            <a:r>
              <a:rPr lang="en-US" i="1" dirty="0" err="1">
                <a:latin typeface="+mn-lt"/>
              </a:rPr>
              <a:t>Edsger</a:t>
            </a:r>
            <a:r>
              <a:rPr lang="en-US" i="1" dirty="0">
                <a:latin typeface="+mn-lt"/>
              </a:rPr>
              <a:t> Dijkstra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Basic steps executed in s= s + ‘c’;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3"/>
            <a:ext cx="612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 s + 'c’;  </a:t>
            </a:r>
            <a:r>
              <a:rPr lang="en-US" altLang="en-US" dirty="0">
                <a:solidFill>
                  <a:srgbClr val="00B050"/>
                </a:solidFill>
                <a:sym typeface="Arial" charset="0"/>
              </a:rPr>
              <a:t>// Suppose length of s is 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F7EB-39B0-D741-8505-EFA673ED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14" y="2286000"/>
            <a:ext cx="8503227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In the algorithm</a:t>
            </a:r>
            <a:r>
              <a:rPr lang="en-US" altLang="en-US" dirty="0">
                <a:solidFill>
                  <a:srgbClr val="0070C0"/>
                </a:solidFill>
              </a:rPr>
              <a:t>,   s= s + ‘c’;  </a:t>
            </a:r>
            <a:r>
              <a:rPr lang="en-US" altLang="en-US" dirty="0">
                <a:solidFill>
                  <a:schemeClr val="tx1"/>
                </a:solidFill>
              </a:rPr>
              <a:t>is executed as follows: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0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…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n-1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0070C0"/>
                </a:solidFill>
              </a:rPr>
              <a:t>n*(C+2) </a:t>
            </a:r>
            <a:r>
              <a:rPr lang="en-US" altLang="en-US" dirty="0">
                <a:solidFill>
                  <a:schemeClr val="tx1"/>
                </a:solidFill>
              </a:rPr>
              <a:t>+ (</a:t>
            </a:r>
            <a:r>
              <a:rPr lang="en-US" altLang="en-US" dirty="0">
                <a:solidFill>
                  <a:srgbClr val="C00000"/>
                </a:solidFill>
              </a:rPr>
              <a:t>0 + 1 + 2 + … n-1</a:t>
            </a:r>
            <a:r>
              <a:rPr lang="en-US" altLang="en-US" dirty="0">
                <a:solidFill>
                  <a:schemeClr val="tx1"/>
                </a:solidFill>
              </a:rPr>
              <a:t>) basic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546C6-AC5E-FF4E-BD33-90446C5DA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15" y="4904828"/>
            <a:ext cx="8469086" cy="12772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0 + 1 + 2 + … n-1 = n(n-1)</a:t>
            </a:r>
            <a:r>
              <a:rPr lang="en-US" dirty="0"/>
              <a:t> / 2.  Gauss figured this out in the 1700’s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>
                <a:solidFill>
                  <a:schemeClr val="tx1"/>
                </a:solidFill>
              </a:rPr>
              <a:t>                              = n</a:t>
            </a:r>
            <a:r>
              <a:rPr lang="en-US" altLang="en-US" sz="3000" baseline="30000" dirty="0">
                <a:solidFill>
                  <a:schemeClr val="tx1"/>
                </a:solidFill>
              </a:rPr>
              <a:t>2</a:t>
            </a:r>
            <a:r>
              <a:rPr lang="en-US" altLang="en-US" dirty="0">
                <a:solidFill>
                  <a:schemeClr val="tx1"/>
                </a:solidFill>
              </a:rPr>
              <a:t>/2 – n/2.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  <a:hlinkClick r:id="rId2"/>
              </a:rPr>
              <a:t>mathcentral.uregina.ca/qq/database/qq.02.06/jo1.html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76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Basic steps executed in s= s + ‘c’;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3"/>
            <a:ext cx="612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 s + 'c’;  </a:t>
            </a:r>
            <a:r>
              <a:rPr lang="en-US" altLang="en-US" dirty="0">
                <a:solidFill>
                  <a:srgbClr val="00B050"/>
                </a:solidFill>
                <a:sym typeface="Arial" charset="0"/>
              </a:rPr>
              <a:t>// Suppose length of s is 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F7EB-39B0-D741-8505-EFA673ED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14" y="2286000"/>
            <a:ext cx="8503227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In the algorithm</a:t>
            </a:r>
            <a:r>
              <a:rPr lang="en-US" altLang="en-US" dirty="0">
                <a:solidFill>
                  <a:srgbClr val="0070C0"/>
                </a:solidFill>
              </a:rPr>
              <a:t>,   s= s + ‘c’;  </a:t>
            </a:r>
            <a:r>
              <a:rPr lang="en-US" altLang="en-US" dirty="0">
                <a:solidFill>
                  <a:schemeClr val="tx1"/>
                </a:solidFill>
              </a:rPr>
              <a:t>is executed as follows: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0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…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n-1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0070C0"/>
                </a:solidFill>
              </a:rPr>
              <a:t>n*(C+2) </a:t>
            </a:r>
            <a:r>
              <a:rPr lang="en-US" altLang="en-US" dirty="0">
                <a:solidFill>
                  <a:schemeClr val="tx1"/>
                </a:solidFill>
              </a:rPr>
              <a:t>+ (</a:t>
            </a:r>
            <a:r>
              <a:rPr lang="en-US" altLang="en-US" dirty="0">
                <a:solidFill>
                  <a:srgbClr val="C00000"/>
                </a:solidFill>
              </a:rPr>
              <a:t>0 + 1 + 2 + … n-1</a:t>
            </a:r>
            <a:r>
              <a:rPr lang="en-US" altLang="en-US" dirty="0">
                <a:solidFill>
                  <a:schemeClr val="tx1"/>
                </a:solidFill>
              </a:rPr>
              <a:t>) basic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546C6-AC5E-FF4E-BD33-90446C5DA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57" y="4904828"/>
            <a:ext cx="846908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0070C0"/>
                </a:solidFill>
              </a:rPr>
              <a:t>n*(C+2)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>
                <a:solidFill>
                  <a:srgbClr val="C00000"/>
                </a:solidFill>
              </a:rPr>
              <a:t>n</a:t>
            </a:r>
            <a:r>
              <a:rPr lang="en-US" altLang="en-US" sz="3000" baseline="30000" dirty="0">
                <a:solidFill>
                  <a:srgbClr val="C00000"/>
                </a:solidFill>
              </a:rPr>
              <a:t>2</a:t>
            </a:r>
            <a:r>
              <a:rPr lang="en-US" altLang="en-US" dirty="0">
                <a:solidFill>
                  <a:srgbClr val="C00000"/>
                </a:solidFill>
              </a:rPr>
              <a:t>/2 – n/2 </a:t>
            </a:r>
            <a:r>
              <a:rPr lang="en-US" altLang="en-US" dirty="0">
                <a:solidFill>
                  <a:schemeClr val="tx1"/>
                </a:solidFill>
              </a:rPr>
              <a:t>basic steps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679F0-8D0B-6446-A417-E35645881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14" y="5661124"/>
            <a:ext cx="846908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0070C0"/>
                </a:solidFill>
              </a:rPr>
              <a:t>n*(C+2)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sz="3200" b="1" dirty="0">
                <a:solidFill>
                  <a:srgbClr val="FF0000"/>
                </a:solidFill>
              </a:rPr>
              <a:t>n</a:t>
            </a:r>
            <a:r>
              <a:rPr lang="en-US" alt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C00000"/>
                </a:solidFill>
              </a:rPr>
              <a:t>/2 – n/2 </a:t>
            </a:r>
            <a:r>
              <a:rPr lang="en-US" altLang="en-US" dirty="0">
                <a:solidFill>
                  <a:schemeClr val="tx1"/>
                </a:solidFill>
              </a:rPr>
              <a:t>basic steps. </a:t>
            </a:r>
            <a:r>
              <a:rPr lang="en-US" altLang="en-US" dirty="0">
                <a:solidFill>
                  <a:srgbClr val="FF0000"/>
                </a:solidFill>
              </a:rPr>
              <a:t>Quadratic in n.</a:t>
            </a:r>
          </a:p>
        </p:txBody>
      </p:sp>
    </p:spTree>
    <p:extLst>
      <p:ext uri="{BB962C8B-B14F-4D97-AF65-F5344CB8AC3E}">
        <p14:creationId xmlns:p14="http://schemas.microsoft.com/office/powerpoint/2010/main" val="3982507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"";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83157" y="1665026"/>
            <a:ext cx="4648200" cy="2677656"/>
            <a:chOff x="4267200" y="2133600"/>
            <a:chExt cx="4648200" cy="2677656"/>
          </a:xfrm>
          <a:solidFill>
            <a:schemeClr val="bg1"/>
          </a:solidFill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grpFill/>
            <a:ln w="9525">
              <a:solidFill>
                <a:srgbClr val="80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	</a:t>
              </a:r>
              <a:r>
                <a:rPr lang="en-US" altLang="en-US" dirty="0">
                  <a:solidFill>
                    <a:srgbClr val="800000"/>
                  </a:solidFill>
                </a:rPr>
                <a:t>    </a:t>
              </a:r>
              <a:r>
                <a:rPr lang="en-US" altLang="en-US" u="sng" dirty="0">
                  <a:solidFill>
                    <a:srgbClr val="800000"/>
                  </a:solidFill>
                </a:rPr>
                <a:t># steps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	1	    1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1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n+1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n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s + 'c’;	see to left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…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343400" y="4406900"/>
              <a:ext cx="14478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96000" y="4406900"/>
              <a:ext cx="2667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68301537"/>
              </p:ext>
            </p:extLst>
          </p:nvPr>
        </p:nvGraphicFramePr>
        <p:xfrm>
          <a:off x="3886200" y="4602533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562600" y="4582657"/>
            <a:ext cx="3505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Quadratic algorithm in 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31A14C-D343-8447-8659-E13370281561}"/>
              </a:ext>
            </a:extLst>
          </p:cNvPr>
          <p:cNvGrpSpPr/>
          <p:nvPr/>
        </p:nvGrpSpPr>
        <p:grpSpPr>
          <a:xfrm>
            <a:off x="266700" y="4328429"/>
            <a:ext cx="2937022" cy="1801547"/>
            <a:chOff x="266700" y="4328429"/>
            <a:chExt cx="2937022" cy="180154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524E210-7771-8D4F-AC9D-5ECEF6840E68}"/>
                </a:ext>
              </a:extLst>
            </p:cNvPr>
            <p:cNvSpPr/>
            <p:nvPr/>
          </p:nvSpPr>
          <p:spPr>
            <a:xfrm>
              <a:off x="266700" y="4328429"/>
              <a:ext cx="2937022" cy="13234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070C0"/>
                  </a:solidFill>
                </a:rPr>
                <a:t>Total steps:</a:t>
              </a:r>
            </a:p>
            <a:p>
              <a:r>
                <a:rPr lang="en-US" altLang="en-US" dirty="0">
                  <a:solidFill>
                    <a:srgbClr val="0000FF"/>
                  </a:solidFill>
                </a:rPr>
                <a:t>2n + 3 +</a:t>
              </a:r>
              <a:endParaRPr lang="en-US" alt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altLang="en-US" dirty="0">
                  <a:solidFill>
                    <a:srgbClr val="0070C0"/>
                  </a:solidFill>
                </a:rPr>
                <a:t>n*(C+2) </a:t>
              </a:r>
              <a:r>
                <a:rPr lang="en-US" altLang="en-US" dirty="0">
                  <a:solidFill>
                    <a:schemeClr val="tx1"/>
                  </a:solidFill>
                </a:rPr>
                <a:t>+ </a:t>
              </a:r>
              <a:r>
                <a:rPr lang="en-US" altLang="en-US" sz="3200" b="1" dirty="0">
                  <a:solidFill>
                    <a:srgbClr val="FF0000"/>
                  </a:solidFill>
                </a:rPr>
                <a:t>n</a:t>
              </a:r>
              <a:r>
                <a:rPr lang="en-US" altLang="en-US" sz="3200" b="1" baseline="30000" dirty="0">
                  <a:solidFill>
                    <a:srgbClr val="FF0000"/>
                  </a:solidFill>
                </a:rPr>
                <a:t>2</a:t>
              </a:r>
              <a:r>
                <a:rPr lang="en-US" altLang="en-US" dirty="0">
                  <a:solidFill>
                    <a:srgbClr val="C00000"/>
                  </a:solidFill>
                </a:rPr>
                <a:t>/2 – n/2 </a:t>
              </a:r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603EC79-AADA-FC4A-89A5-592F37815748}"/>
                </a:ext>
              </a:extLst>
            </p:cNvPr>
            <p:cNvSpPr txBox="1"/>
            <p:nvPr/>
          </p:nvSpPr>
          <p:spPr>
            <a:xfrm>
              <a:off x="708281" y="5668311"/>
              <a:ext cx="186461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for s= s + ‘c’;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AA7AB96-67D3-5C4E-AC98-CB8119B76D4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" y="5651868"/>
              <a:ext cx="2590800" cy="0"/>
            </a:xfrm>
            <a:prstGeom prst="line">
              <a:avLst/>
            </a:prstGeom>
            <a:noFill/>
            <a:ln w="73025">
              <a:solidFill>
                <a:schemeClr val="bg2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95735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Linear versus quadractic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586A44-E2B4-0C42-8940-EE3962B50BB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304800" y="1524000"/>
            <a:ext cx="3733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&lt;=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sum= sum + n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495800" y="149878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s= “”;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s=  s + ‘c’;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533400" y="4800600"/>
            <a:ext cx="8077200" cy="1570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dirty="0"/>
              <a:t>In comparing the runtimes of these algorithms, the exact number of basic steps is not important. What’s important is that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linear in n —takes time proportional to n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quadratic in n —takes time proportional to n</a:t>
            </a:r>
            <a:r>
              <a:rPr lang="en-US" altLang="en-US" sz="3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52500" y="3734922"/>
            <a:ext cx="24384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Linear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181600" y="3782457"/>
            <a:ext cx="28956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Quadratic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0DC1216-5A7D-5C48-BF74-45C55F9BCFE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066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791200" y="5791200"/>
            <a:ext cx="295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the array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28600" y="16002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Constant time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+ 2 ops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3124200" y="152400"/>
              <a:ext cx="7086504" cy="5638800"/>
            </a:xfrm>
            <a:custGeom>
              <a:avLst/>
              <a:gdLst>
                <a:gd name="T0" fmla="*/ 7085808 w 7086504"/>
                <a:gd name="T1" fmla="*/ 2875280 h 5638800"/>
                <a:gd name="T2" fmla="*/ 4194505 w 7086504"/>
                <a:gd name="T3" fmla="*/ 5590768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  <a:lnTo>
                    <a:pt x="3543252" y="2819400"/>
                  </a:lnTo>
                  <a:lnTo>
                    <a:pt x="7085808" y="2875280"/>
                  </a:lnTo>
                  <a:close/>
                </a:path>
                <a:path w="7086504" h="5638800" fill="none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92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14600" y="1676400"/>
            <a:ext cx="45720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2n+2, n+2, n are all linear in n, proportional to n</a:t>
            </a:r>
          </a:p>
        </p:txBody>
      </p:sp>
    </p:spTree>
    <p:extLst>
      <p:ext uri="{BB962C8B-B14F-4D97-AF65-F5344CB8AC3E}">
        <p14:creationId xmlns:p14="http://schemas.microsoft.com/office/powerpoint/2010/main" val="17297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What do we want from a </a:t>
            </a:r>
            <a:b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</a:br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9C1ABEB-C1DE-3640-B2CB-1A93424BAAE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601584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144384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problem</a:t>
            </a:r>
          </a:p>
        </p:txBody>
      </p:sp>
      <p:sp>
        <p:nvSpPr>
          <p:cNvPr id="29702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601584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Number of operations executed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3797222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5 ops</a:t>
            </a:r>
          </a:p>
        </p:txBody>
      </p:sp>
      <p:sp>
        <p:nvSpPr>
          <p:cNvPr id="29706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2+n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601584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8" name="Group 27"/>
          <p:cNvGrpSpPr>
            <a:grpSpLocks/>
          </p:cNvGrpSpPr>
          <p:nvPr/>
        </p:nvGrpSpPr>
        <p:grpSpPr bwMode="auto">
          <a:xfrm>
            <a:off x="-2979816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2514609" y="152400"/>
              <a:ext cx="7086504" cy="5638800"/>
            </a:xfrm>
            <a:custGeom>
              <a:avLst/>
              <a:gdLst>
                <a:gd name="T0" fmla="*/ 7080622 w 7086504"/>
                <a:gd name="T1" fmla="*/ 2981787 h 5638800"/>
                <a:gd name="T2" fmla="*/ 3589105 w 7086504"/>
                <a:gd name="T3" fmla="*/ 5638564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  <a:lnTo>
                    <a:pt x="3543252" y="2819400"/>
                  </a:lnTo>
                  <a:lnTo>
                    <a:pt x="7080622" y="2981787"/>
                  </a:lnTo>
                  <a:close/>
                </a:path>
                <a:path w="7086504" h="5638800" fill="none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3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16081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1. Distinguish among cases for large n, not small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568575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2. Distinguish among important cases, like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n*n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log 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5 basic operations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983163"/>
            <a:ext cx="3810000" cy="15700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3. Don’t distinguish among trivially different cases.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5 or 50 operations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n, n+2, or 4n operations</a:t>
            </a:r>
          </a:p>
        </p:txBody>
      </p:sp>
    </p:spTree>
    <p:extLst>
      <p:ext uri="{BB962C8B-B14F-4D97-AF65-F5344CB8AC3E}">
        <p14:creationId xmlns:p14="http://schemas.microsoft.com/office/powerpoint/2010/main" val="720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"Big O" Notation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20CB524-034B-4244-9A13-E443B940967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685800" y="2692400"/>
            <a:ext cx="6096000" cy="3556000"/>
            <a:chOff x="0" y="0"/>
            <a:chExt cx="3840" cy="2240"/>
          </a:xfrm>
        </p:grpSpPr>
        <p:sp>
          <p:nvSpPr>
            <p:cNvPr id="30727" name="Line 4"/>
            <p:cNvSpPr>
              <a:spLocks noChangeShapeType="1"/>
            </p:cNvSpPr>
            <p:nvPr/>
          </p:nvSpPr>
          <p:spPr bwMode="auto">
            <a:xfrm rot="10800000" flipH="1">
              <a:off x="0" y="176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5"/>
            <p:cNvSpPr>
              <a:spLocks noChangeShapeType="1"/>
            </p:cNvSpPr>
            <p:nvPr/>
          </p:nvSpPr>
          <p:spPr bwMode="auto">
            <a:xfrm>
              <a:off x="0" y="2016"/>
              <a:ext cx="33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AutoShape 6"/>
            <p:cNvSpPr>
              <a:spLocks/>
            </p:cNvSpPr>
            <p:nvPr/>
          </p:nvSpPr>
          <p:spPr bwMode="auto">
            <a:xfrm>
              <a:off x="0" y="0"/>
              <a:ext cx="3456" cy="1600"/>
            </a:xfrm>
            <a:custGeom>
              <a:avLst/>
              <a:gdLst>
                <a:gd name="T0" fmla="*/ 0 w 21600"/>
                <a:gd name="T1" fmla="*/ 0 h 21075"/>
                <a:gd name="T2" fmla="*/ 0 w 21600"/>
                <a:gd name="T3" fmla="*/ 0 h 21075"/>
                <a:gd name="T4" fmla="*/ 0 w 21600"/>
                <a:gd name="T5" fmla="*/ 0 h 21075"/>
                <a:gd name="T6" fmla="*/ 0 w 21600"/>
                <a:gd name="T7" fmla="*/ 0 h 21075"/>
                <a:gd name="T8" fmla="*/ 0 w 21600"/>
                <a:gd name="T9" fmla="*/ 0 h 21075"/>
                <a:gd name="T10" fmla="*/ 0 w 21600"/>
                <a:gd name="T11" fmla="*/ 0 h 21075"/>
                <a:gd name="T12" fmla="*/ 0 w 21600"/>
                <a:gd name="T13" fmla="*/ 0 h 21075"/>
                <a:gd name="T14" fmla="*/ 0 w 21600"/>
                <a:gd name="T15" fmla="*/ 0 h 210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075"/>
                <a:gd name="T26" fmla="*/ 21600 w 21600"/>
                <a:gd name="T27" fmla="*/ 21075 h 210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075">
                  <a:moveTo>
                    <a:pt x="0" y="18966"/>
                  </a:moveTo>
                  <a:cubicBezTo>
                    <a:pt x="1125" y="20283"/>
                    <a:pt x="2250" y="21600"/>
                    <a:pt x="3300" y="20862"/>
                  </a:cubicBezTo>
                  <a:cubicBezTo>
                    <a:pt x="4350" y="20125"/>
                    <a:pt x="5150" y="15383"/>
                    <a:pt x="6300" y="14540"/>
                  </a:cubicBezTo>
                  <a:cubicBezTo>
                    <a:pt x="7450" y="13698"/>
                    <a:pt x="8750" y="17069"/>
                    <a:pt x="10200" y="15805"/>
                  </a:cubicBezTo>
                  <a:cubicBezTo>
                    <a:pt x="11650" y="14540"/>
                    <a:pt x="13850" y="8745"/>
                    <a:pt x="15000" y="6954"/>
                  </a:cubicBezTo>
                  <a:cubicBezTo>
                    <a:pt x="16150" y="5163"/>
                    <a:pt x="16300" y="6006"/>
                    <a:pt x="17100" y="5058"/>
                  </a:cubicBezTo>
                  <a:cubicBezTo>
                    <a:pt x="17900" y="4109"/>
                    <a:pt x="19050" y="2107"/>
                    <a:pt x="19800" y="1264"/>
                  </a:cubicBezTo>
                  <a:cubicBezTo>
                    <a:pt x="20550" y="421"/>
                    <a:pt x="21075" y="211"/>
                    <a:pt x="21600" y="0"/>
                  </a:cubicBezTo>
                </a:path>
              </a:pathLst>
            </a:cu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AutoShape 7"/>
            <p:cNvSpPr>
              <a:spLocks/>
            </p:cNvSpPr>
            <p:nvPr/>
          </p:nvSpPr>
          <p:spPr bwMode="auto">
            <a:xfrm>
              <a:off x="0" y="192"/>
              <a:ext cx="3840" cy="14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21600"/>
                  </a:moveTo>
                  <a:cubicBezTo>
                    <a:pt x="630" y="20265"/>
                    <a:pt x="1260" y="18929"/>
                    <a:pt x="2160" y="18116"/>
                  </a:cubicBezTo>
                  <a:cubicBezTo>
                    <a:pt x="3060" y="17303"/>
                    <a:pt x="4680" y="17652"/>
                    <a:pt x="5400" y="16723"/>
                  </a:cubicBezTo>
                  <a:cubicBezTo>
                    <a:pt x="6120" y="15794"/>
                    <a:pt x="5580" y="13239"/>
                    <a:pt x="6480" y="12542"/>
                  </a:cubicBezTo>
                  <a:cubicBezTo>
                    <a:pt x="7380" y="11845"/>
                    <a:pt x="9315" y="13239"/>
                    <a:pt x="10800" y="12542"/>
                  </a:cubicBezTo>
                  <a:cubicBezTo>
                    <a:pt x="12285" y="11845"/>
                    <a:pt x="13905" y="10103"/>
                    <a:pt x="15390" y="8361"/>
                  </a:cubicBezTo>
                  <a:cubicBezTo>
                    <a:pt x="16875" y="6619"/>
                    <a:pt x="18675" y="3484"/>
                    <a:pt x="19710" y="2090"/>
                  </a:cubicBezTo>
                  <a:cubicBezTo>
                    <a:pt x="20745" y="697"/>
                    <a:pt x="21173" y="348"/>
                    <a:pt x="2160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>
              <a:off x="1824" y="1056"/>
              <a:ext cx="1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9"/>
            <p:cNvSpPr>
              <a:spLocks/>
            </p:cNvSpPr>
            <p:nvPr/>
          </p:nvSpPr>
          <p:spPr bwMode="auto">
            <a:xfrm>
              <a:off x="1838" y="384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009900"/>
                  </a:solidFill>
                  <a:latin typeface="Arial" charset="0"/>
                  <a:sym typeface="Arial" charset="0"/>
                </a:rPr>
                <a:t>c·g(n)</a:t>
              </a:r>
            </a:p>
          </p:txBody>
        </p:sp>
        <p:sp>
          <p:nvSpPr>
            <p:cNvPr id="30733" name="Rectangle 10"/>
            <p:cNvSpPr>
              <a:spLocks/>
            </p:cNvSpPr>
            <p:nvPr/>
          </p:nvSpPr>
          <p:spPr bwMode="auto">
            <a:xfrm>
              <a:off x="2640" y="720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FF0000"/>
                  </a:solidFill>
                  <a:latin typeface="Arial" charset="0"/>
                  <a:sym typeface="Arial" charset="0"/>
                </a:rPr>
                <a:t>f(n)</a:t>
              </a:r>
            </a:p>
          </p:txBody>
        </p:sp>
        <p:sp>
          <p:nvSpPr>
            <p:cNvPr id="30734" name="Rectangle 11"/>
            <p:cNvSpPr>
              <a:spLocks/>
            </p:cNvSpPr>
            <p:nvPr/>
          </p:nvSpPr>
          <p:spPr bwMode="auto">
            <a:xfrm>
              <a:off x="1584" y="2016"/>
              <a:ext cx="4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chemeClr val="tx1"/>
                  </a:solidFill>
                  <a:latin typeface="Arial" charset="0"/>
                  <a:sym typeface="Arial" charset="0"/>
                </a:rPr>
                <a:t>N</a:t>
              </a:r>
            </a:p>
          </p:txBody>
        </p:sp>
      </p:grpSp>
      <p:sp>
        <p:nvSpPr>
          <p:cNvPr id="30726" name="TextBox 20"/>
          <p:cNvSpPr txBox="1">
            <a:spLocks noChangeArrowheads="1"/>
          </p:cNvSpPr>
          <p:nvPr/>
        </p:nvSpPr>
        <p:spPr bwMode="auto">
          <a:xfrm>
            <a:off x="5867400" y="2762071"/>
            <a:ext cx="26670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Get out far enough (for n ≥ N)</a:t>
            </a:r>
          </a:p>
          <a:p>
            <a:pPr eaLnBrk="1" hangingPunct="1"/>
            <a:r>
              <a:rPr lang="en-US" altLang="en-US" dirty="0">
                <a:latin typeface="+mn-lt"/>
              </a:rPr>
              <a:t>f(n) is at most </a:t>
            </a:r>
            <a:r>
              <a:rPr lang="en-US" altLang="en-US" dirty="0" err="1">
                <a:latin typeface="+mn-lt"/>
              </a:rPr>
              <a:t>c</a:t>
            </a:r>
            <a:r>
              <a:rPr lang="en-US" altLang="en-US" dirty="0" err="1">
                <a:solidFill>
                  <a:schemeClr val="tx1"/>
                </a:solidFill>
                <a:latin typeface="+mn-lt"/>
                <a:sym typeface="Arial" charset="0"/>
              </a:rPr>
              <a:t>·</a:t>
            </a:r>
            <a:r>
              <a:rPr lang="en-US" altLang="en-US" dirty="0" err="1">
                <a:latin typeface="+mn-lt"/>
              </a:rPr>
              <a:t>g</a:t>
            </a:r>
            <a:r>
              <a:rPr lang="en-US" altLang="en-US" dirty="0">
                <a:latin typeface="+mn-lt"/>
              </a:rPr>
              <a:t>(n)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0" y="4396581"/>
            <a:ext cx="32385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Intuitively, f(n) is O(g(n))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means that f(n) grows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like g(n) or slower</a:t>
            </a:r>
          </a:p>
        </p:txBody>
      </p:sp>
    </p:spTree>
    <p:extLst>
      <p:ext uri="{BB962C8B-B14F-4D97-AF65-F5344CB8AC3E}">
        <p14:creationId xmlns:p14="http://schemas.microsoft.com/office/powerpoint/2010/main" val="244975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514600"/>
            <a:ext cx="7696200" cy="39624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(2n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Methodology: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Start with f(n) and slowly transform into c </a:t>
            </a:r>
            <a:r>
              <a:rPr lang="en-US" altLang="en-US" sz="2400" dirty="0">
                <a:ea typeface="ＭＳ Ｐゴシック" charset="-128"/>
                <a:cs typeface="MS PGothic" charset="-128"/>
                <a:sym typeface="Arial" charset="0"/>
              </a:rPr>
              <a:t>·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g(n):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	Use  =   and  &lt;=  and  &lt;  steps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N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c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84C2AAB-8680-E84D-A56F-6CC73FD7F73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57422805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438400"/>
            <a:ext cx="5181600" cy="40386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(2n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f(n)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&lt;definition of f(n)&gt;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2n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+ n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&lt;=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&lt;for n ≥ 1,  n ≤ n</a:t>
            </a:r>
            <a:r>
              <a:rPr lang="en-US" altLang="en-US" sz="2400" baseline="300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2n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+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 3*n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 &lt;definition of g(n) =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               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3*g(n)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8F7E442-8993-5E43-B984-5D22E7BEEE1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5486400"/>
            <a:ext cx="2103461" cy="83099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Choose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N = 1 and c = 3</a:t>
            </a:r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5105400" y="2971800"/>
            <a:ext cx="3505200" cy="17287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Transform f(n) into c</a:t>
            </a:r>
            <a:r>
              <a:rPr lang="en-US" altLang="en-US">
                <a:sym typeface="Arial" charset="0"/>
              </a:rPr>
              <a:t>·</a:t>
            </a: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g(n):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Use  =, &lt;= , &lt;  steps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N to help calc.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c to help calc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259444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100 n + log n   is   O(n)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E803A73-EF04-164E-87AF-A768D1F5D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38400"/>
            <a:ext cx="5410200" cy="4419600"/>
          </a:xfrm>
        </p:spPr>
        <p:txBody>
          <a:bodyPr rIns="132080"/>
          <a:lstStyle/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f(n)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&lt;put in what f(n) is&gt;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 +   log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&lt;=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&lt;We know log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≤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n for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≥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1&gt;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+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101 n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&lt;g(n) = n&gt;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 101 g(n)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4495800"/>
            <a:ext cx="242570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Choose</a:t>
            </a:r>
          </a:p>
          <a:p>
            <a:pPr eaLnBrk="1" hangingPunct="1"/>
            <a:r>
              <a:rPr lang="en-US" altLang="en-US"/>
              <a:t>N = 1 and c = 101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1089908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Announcements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Next Mon-Tues: Spring Break</a:t>
            </a:r>
          </a:p>
          <a:p>
            <a:pPr marL="0" indent="0" eaLnBrk="1" hangingPunct="1">
              <a:spcBef>
                <a:spcPts val="1300"/>
              </a:spcBef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No recitation next week</a:t>
            </a:r>
          </a:p>
          <a:p>
            <a:pPr marL="0" indent="0" eaLnBrk="1" hangingPunct="1">
              <a:spcBef>
                <a:spcPts val="13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 Regrade requests will be processed this weekend</a:t>
            </a:r>
          </a:p>
          <a:p>
            <a:pPr marL="0" indent="0" eaLnBrk="1" hangingPunct="1">
              <a:spcBef>
                <a:spcPts val="13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Prelim is on Tuesday, 12 March. Prelim </a:t>
            </a:r>
            <a:b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   Review for prelim Sunday, 10 March, 1-3PM</a:t>
            </a:r>
            <a:b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Next Thursday, we will tell you</a:t>
            </a:r>
          </a:p>
          <a:p>
            <a:pPr marL="320675" lvl="1" indent="0" eaLnBrk="1" hangingPunct="1">
              <a:spcBef>
                <a:spcPts val="13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What time you will be assigned to take it </a:t>
            </a:r>
          </a:p>
          <a:p>
            <a:pPr marL="320675" lvl="1" indent="0" eaLnBrk="1" hangingPunct="1">
              <a:spcBef>
                <a:spcPts val="7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What to do if you can’t take it then but can take the other one</a:t>
            </a:r>
          </a:p>
          <a:p>
            <a:pPr marL="320675" lvl="1" indent="0" eaLnBrk="1" hangingPunct="1">
              <a:spcBef>
                <a:spcPts val="7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What to do if you can’t take it that evening.</a:t>
            </a:r>
          </a:p>
          <a:p>
            <a:pPr marL="320675" lvl="1" indent="0" eaLnBrk="1" hangingPunct="1">
              <a:spcBef>
                <a:spcPts val="700"/>
              </a:spcBef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What to do if authorized for more time or quiet space</a:t>
            </a:r>
          </a:p>
          <a:p>
            <a:pPr marL="0" indent="0" eaLnBrk="1" hangingPunct="1">
              <a:spcBef>
                <a:spcPts val="1300"/>
              </a:spcBef>
            </a:pPr>
            <a:endParaRPr lang="en-US" altLang="en-US" sz="2400" dirty="0">
              <a:solidFill>
                <a:srgbClr val="0070C0"/>
              </a:solidFill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300"/>
              </a:spcBef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862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O(…) Examples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E8A511C-9B6F-D547-AE35-4FE1B8B571C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Let f(n) = 3n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+ 6n – 7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3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4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…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p(n) = 4 n log n + 34 n – 89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 log n)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h(n) = 20·2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+ 40n</a:t>
            </a:r>
          </a:p>
          <a:p>
            <a:pPr marL="457200" lvl="1" indent="-234950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h(n) is O(2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a(n) = 34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a(n) is O(1)</a:t>
            </a:r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4800600" y="18288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Only the </a:t>
            </a:r>
            <a:r>
              <a:rPr lang="en-US" altLang="en-US" i="1">
                <a:solidFill>
                  <a:srgbClr val="0033CC"/>
                </a:solidFill>
                <a:latin typeface="Arial" charset="0"/>
                <a:sym typeface="Arial" charset="0"/>
              </a:rPr>
              <a:t>leading</a:t>
            </a: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 term (the term that grows most rapidly) matters</a:t>
            </a:r>
          </a:p>
        </p:txBody>
      </p:sp>
      <p:sp>
        <p:nvSpPr>
          <p:cNvPr id="36869" name="Rectangle 3"/>
          <p:cNvSpPr>
            <a:spLocks/>
          </p:cNvSpPr>
          <p:nvPr/>
        </p:nvSpPr>
        <p:spPr bwMode="auto">
          <a:xfrm>
            <a:off x="4800600" y="35814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42900" indent="-3429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If it’s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2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, it’s also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3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</a:p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 err="1">
                <a:solidFill>
                  <a:srgbClr val="0033CC"/>
                </a:solidFill>
                <a:latin typeface="Arial" charset="0"/>
                <a:sym typeface="Arial" charset="0"/>
              </a:rPr>
              <a:t>etc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!  However, we always use the smallest one</a:t>
            </a:r>
          </a:p>
        </p:txBody>
      </p:sp>
    </p:spTree>
    <p:extLst>
      <p:ext uri="{BB962C8B-B14F-4D97-AF65-F5344CB8AC3E}">
        <p14:creationId xmlns:p14="http://schemas.microsoft.com/office/powerpoint/2010/main" val="208726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Do NOT say or write f(n) = O(g(n))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0934835-B51D-D54F-90E6-EFB94CCBF7B8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2439987"/>
            <a:ext cx="841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f(n) = O(g(n)) is simply WRONG. </a:t>
            </a:r>
            <a:r>
              <a:rPr lang="en-US" altLang="en-US"/>
              <a:t>Mathematically, it is a disaster.</a:t>
            </a:r>
          </a:p>
          <a:p>
            <a:pPr eaLnBrk="1" hangingPunct="1"/>
            <a:r>
              <a:rPr lang="en-US" altLang="en-US"/>
              <a:t>You see it sometimes, even in textbooks. Don’t read such things.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457200" y="3506787"/>
            <a:ext cx="83645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Here’s an example to show what happens when we use = this way.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We know that </a:t>
            </a:r>
            <a:r>
              <a:rPr lang="en-US" altLang="en-US" dirty="0">
                <a:solidFill>
                  <a:srgbClr val="0000FF"/>
                </a:solidFill>
              </a:rPr>
              <a:t>n+2 is O(n) </a:t>
            </a:r>
            <a:r>
              <a:rPr lang="en-US" altLang="en-US" dirty="0">
                <a:solidFill>
                  <a:srgbClr val="800000"/>
                </a:solidFill>
              </a:rPr>
              <a:t>and </a:t>
            </a:r>
            <a:r>
              <a:rPr lang="en-US" altLang="en-US" dirty="0">
                <a:solidFill>
                  <a:srgbClr val="0000FF"/>
                </a:solidFill>
              </a:rPr>
              <a:t>n+3 is O(n</a:t>
            </a:r>
            <a:r>
              <a:rPr lang="en-US" altLang="en-US" dirty="0">
                <a:solidFill>
                  <a:srgbClr val="800000"/>
                </a:solidFill>
              </a:rPr>
              <a:t>). Suppose we use =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n+2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n+3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But then, by transitivity of equality, we have </a:t>
            </a:r>
            <a:r>
              <a:rPr lang="en-US" altLang="en-US" dirty="0">
                <a:solidFill>
                  <a:srgbClr val="0000FF"/>
                </a:solidFill>
              </a:rPr>
              <a:t>n+2 = n+3.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We have proved something that is false. Not good.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4920508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Problem-size examples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6A45BEF-DD5D-FA45-951F-1CCE5012549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eaLnBrk="1" hangingPunct="1"/>
            <a:r>
              <a:rPr lang="en-US" altLang="en-US">
                <a:ea typeface="MS PGothic" charset="-128"/>
                <a:cs typeface="MS PGothic" charset="-128"/>
              </a:rPr>
              <a:t>Suppose a computer can execute 1000 operations per second; how large a problem can we solve?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3048000"/>
          <a:ext cx="7391400" cy="3345174"/>
        </p:xfrm>
        <a:graphic>
          <a:graphicData uri="http://schemas.openxmlformats.org/drawingml/2006/table">
            <a:tbl>
              <a:tblPr/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33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operations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second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minute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hour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60,000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3,600,000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4893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1897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1096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18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>
                <a:ea typeface="MS PGothic" charset="-128"/>
                <a:cs typeface="MS PGothic" charset="-128"/>
              </a:rPr>
              <a:t>Commonly Seen Time Bounds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2E7A1B3-B58A-CF40-8A73-6B5E23866A2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4144"/>
              </p:ext>
            </p:extLst>
          </p:nvPr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2194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838200" y="1548720"/>
            <a:ext cx="7848600" cy="12028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7338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55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295401"/>
            <a:ext cx="7848600" cy="11274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99" name="Group 9"/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101" name="Group 6"/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2438400"/>
              <a:chExt cx="4648200" cy="990600"/>
            </a:xfrm>
          </p:grpSpPr>
          <p:grpSp>
            <p:nvGrpSpPr>
              <p:cNvPr id="103" name="Group 12"/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4648200" cy="990600"/>
                <a:chOff x="533400" y="1295400"/>
                <a:chExt cx="46482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post: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219200" y="1676400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                              </a:t>
                  </a:r>
                </a:p>
              </p:txBody>
            </p:sp>
            <p:sp>
              <p:nvSpPr>
                <p:cNvPr id="10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524000" y="1295400"/>
                  <a:ext cx="3657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</a:t>
                  </a:r>
                  <a:r>
                    <a:rPr lang="en-US" altLang="en-US" dirty="0" err="1"/>
                    <a:t>i</a:t>
                  </a:r>
                  <a:r>
                    <a:rPr lang="en-US" altLang="en-US" dirty="0"/>
                    <a:t>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 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?   </m:t>
                          </m:r>
                        </m:oMath>
                      </m:oMathPara>
                    </a14:m>
                    <a:endParaRPr lang="en-US" altLang="en-US" dirty="0"/>
                  </a:p>
                </p:txBody>
              </p:sp>
            </mc:Choice>
            <mc:Fallback xmlns="">
              <p:sp>
                <p:nvSpPr>
                  <p:cNvPr id="104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8421"/>
                    </a:stretch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2" name="Straight Connector 101"/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27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8" name="Group 127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30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3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2057400" y="3015436"/>
              <a:ext cx="10756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99357" y="4980214"/>
            <a:ext cx="4648200" cy="990600"/>
            <a:chOff x="139700" y="4419600"/>
            <a:chExt cx="4648200" cy="9906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135" name="Group 6"/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37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39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40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41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38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TextBox 133"/>
            <p:cNvSpPr txBox="1"/>
            <p:nvPr/>
          </p:nvSpPr>
          <p:spPr>
            <a:xfrm flipH="1">
              <a:off x="2150113" y="4796135"/>
              <a:ext cx="13423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11DD826-2955-1B40-B299-80CCBA9CD064}"/>
              </a:ext>
            </a:extLst>
          </p:cNvPr>
          <p:cNvCxnSpPr/>
          <p:nvPr/>
        </p:nvCxnSpPr>
        <p:spPr bwMode="auto">
          <a:xfrm>
            <a:off x="283098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Loopy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905000"/>
            <a:ext cx="3886200" cy="4572000"/>
          </a:xfrm>
        </p:spPr>
        <p:txBody>
          <a:bodyPr/>
          <a:lstStyle/>
          <a:p>
            <a:r>
              <a:rPr lang="en-US" dirty="0"/>
              <a:t>Does it start right? 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{Q} </a:t>
            </a:r>
            <a:r>
              <a:rPr lang="en-US" dirty="0" err="1">
                <a:solidFill>
                  <a:schemeClr val="accent1"/>
                </a:solidFill>
              </a:rPr>
              <a:t>init</a:t>
            </a:r>
            <a:r>
              <a:rPr lang="en-US" dirty="0">
                <a:solidFill>
                  <a:schemeClr val="accent1"/>
                </a:solidFill>
              </a:rPr>
              <a:t> {P} true?</a:t>
            </a:r>
          </a:p>
          <a:p>
            <a:r>
              <a:rPr lang="en-US" dirty="0"/>
              <a:t>Does it continue right?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{P &amp;&amp; B} S {P} true?</a:t>
            </a:r>
          </a:p>
          <a:p>
            <a:r>
              <a:rPr lang="en-US" dirty="0"/>
              <a:t>Does it end right? </a:t>
            </a:r>
          </a:p>
          <a:p>
            <a:pPr marL="320675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P &amp;&amp; !B =&gt; R true?</a:t>
            </a:r>
          </a:p>
          <a:p>
            <a:r>
              <a:rPr lang="en-US" dirty="0"/>
              <a:t>Will it get to the end? 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Does it make progress toward termination?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002340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4659" y="2678490"/>
            <a:ext cx="75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0;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81800" y="300234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b[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>
                <a:solidFill>
                  <a:srgbClr val="800000"/>
                </a:solidFill>
              </a:rPr>
              <a:t>] != </a:t>
            </a:r>
            <a:r>
              <a:rPr lang="en-US" altLang="en-US" dirty="0">
                <a:solidFill>
                  <a:srgbClr val="800000"/>
                </a:solidFill>
              </a:rPr>
              <a:t>v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38334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i+1;</a:t>
            </a:r>
            <a:endParaRPr lang="en-US" altLang="en-US" b="1" dirty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459105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765800" y="541020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>
                <a:solidFill>
                  <a:srgbClr val="FF0000"/>
                </a:solidFill>
              </a:rPr>
              <a:t>Worst case: </a:t>
            </a:r>
            <a:r>
              <a:rPr lang="en-US" altLang="en-US" dirty="0" err="1">
                <a:solidFill>
                  <a:srgbClr val="FF0000"/>
                </a:solidFill>
              </a:rPr>
              <a:t>b.length</a:t>
            </a:r>
            <a:r>
              <a:rPr lang="en-US" altLang="en-US" dirty="0">
                <a:solidFill>
                  <a:srgbClr val="FF0000"/>
                </a:solidFill>
              </a:rPr>
              <a:t>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Linear algorithm: O(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82" name="Group 81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85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86" name="Group 5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87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88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8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2057400" y="3015436"/>
              <a:ext cx="10756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sp>
        <p:nvSpPr>
          <p:cNvPr id="40" name="Rectangle 4">
            <a:extLst>
              <a:ext uri="{FF2B5EF4-FFF2-40B4-BE49-F238E27FC236}">
                <a16:creationId xmlns:a16="http://schemas.microsoft.com/office/drawing/2014/main" id="{0C565B99-8466-5942-9BD5-CFE3537A532E}"/>
              </a:ext>
            </a:extLst>
          </p:cNvPr>
          <p:cNvSpPr>
            <a:spLocks/>
          </p:cNvSpPr>
          <p:nvPr/>
        </p:nvSpPr>
        <p:spPr bwMode="auto">
          <a:xfrm>
            <a:off x="660400" y="1295401"/>
            <a:ext cx="7848600" cy="11274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grpSp>
        <p:nvGrpSpPr>
          <p:cNvPr id="41" name="Group 9">
            <a:extLst>
              <a:ext uri="{FF2B5EF4-FFF2-40B4-BE49-F238E27FC236}">
                <a16:creationId xmlns:a16="http://schemas.microsoft.com/office/drawing/2014/main" id="{B3352A5B-73BE-F74B-B7BB-020E41F6FA0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49" name="Group 6">
              <a:extLst>
                <a:ext uri="{FF2B5EF4-FFF2-40B4-BE49-F238E27FC236}">
                  <a16:creationId xmlns:a16="http://schemas.microsoft.com/office/drawing/2014/main" id="{5BF48C52-40EE-7043-B71C-43A03359C2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2438400"/>
              <a:chExt cx="4648200" cy="990600"/>
            </a:xfrm>
          </p:grpSpPr>
          <p:grpSp>
            <p:nvGrpSpPr>
              <p:cNvPr id="51" name="Group 12">
                <a:extLst>
                  <a:ext uri="{FF2B5EF4-FFF2-40B4-BE49-F238E27FC236}">
                    <a16:creationId xmlns:a16="http://schemas.microsoft.com/office/drawing/2014/main" id="{1725ECEF-73CF-8741-8FF7-6B2DD4860D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4648200" cy="990600"/>
                <a:chOff x="533400" y="1295400"/>
                <a:chExt cx="4648200" cy="990600"/>
              </a:xfrm>
            </p:grpSpPr>
            <p:sp>
              <p:nvSpPr>
                <p:cNvPr id="53" name="Rectangle 3">
                  <a:extLst>
                    <a:ext uri="{FF2B5EF4-FFF2-40B4-BE49-F238E27FC236}">
                      <a16:creationId xmlns:a16="http://schemas.microsoft.com/office/drawing/2014/main" id="{4A2184B6-E285-4C42-8E80-13B93C1665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post: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54" name="TextBox 14">
                  <a:extLst>
                    <a:ext uri="{FF2B5EF4-FFF2-40B4-BE49-F238E27FC236}">
                      <a16:creationId xmlns:a16="http://schemas.microsoft.com/office/drawing/2014/main" id="{DD78F256-18F7-CF4A-8FE9-422FAA34A0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19200" y="1676400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                              </a:t>
                  </a:r>
                </a:p>
              </p:txBody>
            </p:sp>
            <p:sp>
              <p:nvSpPr>
                <p:cNvPr id="55" name="TextBox 15">
                  <a:extLst>
                    <a:ext uri="{FF2B5EF4-FFF2-40B4-BE49-F238E27FC236}">
                      <a16:creationId xmlns:a16="http://schemas.microsoft.com/office/drawing/2014/main" id="{2BB71F08-D0DE-B649-A62F-463E76FE28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24000" y="1295400"/>
                  <a:ext cx="3657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</a:t>
                  </a:r>
                  <a:r>
                    <a:rPr lang="en-US" altLang="en-US" dirty="0" err="1"/>
                    <a:t>i</a:t>
                  </a:r>
                  <a:r>
                    <a:rPr lang="en-US" altLang="en-US" dirty="0"/>
                    <a:t>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16">
                    <a:extLst>
                      <a:ext uri="{FF2B5EF4-FFF2-40B4-BE49-F238E27FC236}">
                        <a16:creationId xmlns:a16="http://schemas.microsoft.com/office/drawing/2014/main" id="{37C0E568-ED4E-7943-90FB-6BBBA99E6B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 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?   </m:t>
                          </m:r>
                        </m:oMath>
                      </m:oMathPara>
                    </a14:m>
                    <a:endParaRPr lang="en-US" altLang="en-US" dirty="0"/>
                  </a:p>
                </p:txBody>
              </p:sp>
            </mc:Choice>
            <mc:Fallback xmlns="">
              <p:sp>
                <p:nvSpPr>
                  <p:cNvPr id="52" name="TextBox 16">
                    <a:extLst>
                      <a:ext uri="{FF2B5EF4-FFF2-40B4-BE49-F238E27FC236}">
                        <a16:creationId xmlns:a16="http://schemas.microsoft.com/office/drawing/2014/main" id="{37C0E568-ED4E-7943-90FB-6BBBA99E6B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8421"/>
                    </a:stretch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2E7349C-E3FA-094F-846A-60359BA617CA}"/>
                </a:ext>
              </a:extLst>
            </p:cNvPr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1E36DD5-DD13-5248-A29A-86F655088974}"/>
              </a:ext>
            </a:extLst>
          </p:cNvPr>
          <p:cNvGrpSpPr/>
          <p:nvPr/>
        </p:nvGrpSpPr>
        <p:grpSpPr>
          <a:xfrm>
            <a:off x="109204" y="4593771"/>
            <a:ext cx="4648200" cy="990600"/>
            <a:chOff x="139700" y="4419600"/>
            <a:chExt cx="4648200" cy="990600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FCB0739-BB14-2C4E-A85E-DDB98A841970}"/>
                </a:ext>
              </a:extLst>
            </p:cNvPr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70" name="Group 6">
                <a:extLst>
                  <a:ext uri="{FF2B5EF4-FFF2-40B4-BE49-F238E27FC236}">
                    <a16:creationId xmlns:a16="http://schemas.microsoft.com/office/drawing/2014/main" id="{BFE4AF23-9019-F441-82DC-AC02721C3E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72" name="Group 12">
                  <a:extLst>
                    <a:ext uri="{FF2B5EF4-FFF2-40B4-BE49-F238E27FC236}">
                      <a16:creationId xmlns:a16="http://schemas.microsoft.com/office/drawing/2014/main" id="{8635B174-E335-7949-8B96-25A739B8A2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75" name="Rectangle 3">
                    <a:extLst>
                      <a:ext uri="{FF2B5EF4-FFF2-40B4-BE49-F238E27FC236}">
                        <a16:creationId xmlns:a16="http://schemas.microsoft.com/office/drawing/2014/main" id="{307B69AB-4A43-E94C-9F67-B7CC79335F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83" name="TextBox 14">
                    <a:extLst>
                      <a:ext uri="{FF2B5EF4-FFF2-40B4-BE49-F238E27FC236}">
                        <a16:creationId xmlns:a16="http://schemas.microsoft.com/office/drawing/2014/main" id="{2CB87C6C-CB9D-A448-8FBB-209100144C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90" name="TextBox 15">
                    <a:extLst>
                      <a:ext uri="{FF2B5EF4-FFF2-40B4-BE49-F238E27FC236}">
                        <a16:creationId xmlns:a16="http://schemas.microsoft.com/office/drawing/2014/main" id="{EEA56106-1370-FA43-80F8-DDC1286287E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16">
                      <a:extLst>
                        <a:ext uri="{FF2B5EF4-FFF2-40B4-BE49-F238E27FC236}">
                          <a16:creationId xmlns:a16="http://schemas.microsoft.com/office/drawing/2014/main" id="{79D9A8A2-9FD5-3F4B-9066-37C0E1D600C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73" name="TextBox 16">
                      <a:extLst>
                        <a:ext uri="{FF2B5EF4-FFF2-40B4-BE49-F238E27FC236}">
                          <a16:creationId xmlns:a16="http://schemas.microsoft.com/office/drawing/2014/main" id="{79D9A8A2-9FD5-3F4B-9066-37C0E1D600C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5789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0138AC8-17E4-3845-800C-07FD343A3782}"/>
                  </a:ext>
                </a:extLst>
              </p:cNvPr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BCD83B1-F79A-B54D-BE93-8C61D78CA8F6}"/>
                </a:ext>
              </a:extLst>
            </p:cNvPr>
            <p:cNvSpPr txBox="1"/>
            <p:nvPr/>
          </p:nvSpPr>
          <p:spPr>
            <a:xfrm flipH="1">
              <a:off x="2150113" y="4796135"/>
              <a:ext cx="13423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477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143000"/>
            <a:ext cx="7848600" cy="12100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03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04" name="Group 103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0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sorted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3B386C8-9774-014B-9695-A451229D45AE}"/>
              </a:ext>
            </a:extLst>
          </p:cNvPr>
          <p:cNvGrpSpPr/>
          <p:nvPr/>
        </p:nvGrpSpPr>
        <p:grpSpPr>
          <a:xfrm>
            <a:off x="152400" y="3657600"/>
            <a:ext cx="4885586" cy="990600"/>
            <a:chOff x="152400" y="3505200"/>
            <a:chExt cx="4885586" cy="990600"/>
          </a:xfrm>
        </p:grpSpPr>
        <p:grpSp>
          <p:nvGrpSpPr>
            <p:cNvPr id="44" name="Group 9">
              <a:extLst>
                <a:ext uri="{FF2B5EF4-FFF2-40B4-BE49-F238E27FC236}">
                  <a16:creationId xmlns:a16="http://schemas.microsoft.com/office/drawing/2014/main" id="{D2895D45-390C-2249-BBDD-5C8A9FC42B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46" name="Group 6">
                <a:extLst>
                  <a:ext uri="{FF2B5EF4-FFF2-40B4-BE49-F238E27FC236}">
                    <a16:creationId xmlns:a16="http://schemas.microsoft.com/office/drawing/2014/main" id="{121098CC-7368-1A40-9BDF-156AC4D5F1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48" name="Group 12">
                  <a:extLst>
                    <a:ext uri="{FF2B5EF4-FFF2-40B4-BE49-F238E27FC236}">
                      <a16:creationId xmlns:a16="http://schemas.microsoft.com/office/drawing/2014/main" id="{4F9A7C91-FFCB-BE46-94EC-CC9CCD5612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50" name="Rectangle 3">
                    <a:extLst>
                      <a:ext uri="{FF2B5EF4-FFF2-40B4-BE49-F238E27FC236}">
                        <a16:creationId xmlns:a16="http://schemas.microsoft.com/office/drawing/2014/main" id="{B05CFBBE-8C57-7D49-A897-A953B532C8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51" name="TextBox 14">
                    <a:extLst>
                      <a:ext uri="{FF2B5EF4-FFF2-40B4-BE49-F238E27FC236}">
                        <a16:creationId xmlns:a16="http://schemas.microsoft.com/office/drawing/2014/main" id="{1113ACC1-733A-2D48-B24C-4C63FD79C9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52" name="TextBox 15">
                    <a:extLst>
                      <a:ext uri="{FF2B5EF4-FFF2-40B4-BE49-F238E27FC236}">
                        <a16:creationId xmlns:a16="http://schemas.microsoft.com/office/drawing/2014/main" id="{E1CB90D7-66DC-994D-894B-C7B12D7EA93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16">
                      <a:extLst>
                        <a:ext uri="{FF2B5EF4-FFF2-40B4-BE49-F238E27FC236}">
                          <a16:creationId xmlns:a16="http://schemas.microsoft.com/office/drawing/2014/main" id="{DB1FD00F-0BFE-0C4D-B83B-352A4439190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49" name="TextBox 16">
                      <a:extLst>
                        <a:ext uri="{FF2B5EF4-FFF2-40B4-BE49-F238E27FC236}">
                          <a16:creationId xmlns:a16="http://schemas.microsoft.com/office/drawing/2014/main" id="{DB1FD00F-0BFE-0C4D-B83B-352A4439190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85A4F75-9A81-6A44-828A-89854497F05F}"/>
                  </a:ext>
                </a:extLst>
              </p:cNvPr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60B9290-2DA7-F248-BB6D-8704CA3F9FAA}"/>
                    </a:ext>
                  </a:extLst>
                </p:cNvPr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60B9290-2DA7-F248-BB6D-8704CA3F9F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8774BFA-8ECC-2845-807F-B5842D6DABC6}"/>
              </a:ext>
            </a:extLst>
          </p:cNvPr>
          <p:cNvGrpSpPr/>
          <p:nvPr/>
        </p:nvGrpSpPr>
        <p:grpSpPr>
          <a:xfrm>
            <a:off x="139700" y="4724400"/>
            <a:ext cx="4660900" cy="990600"/>
            <a:chOff x="139700" y="4419600"/>
            <a:chExt cx="4660900" cy="99060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CB9F473-4243-9B45-92B7-DEF832AB91C9}"/>
                </a:ext>
              </a:extLst>
            </p:cNvPr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08B35A5A-A58C-664B-9EF7-57C379D22513}"/>
                  </a:ext>
                </a:extLst>
              </p:cNvPr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63BD6D88-12F3-8C4B-8AFE-B0DF57296542}"/>
                    </a:ext>
                  </a:extLst>
                </p:cNvPr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EE5E3394-4A12-AF4B-9550-0EE1C546E962}"/>
                      </a:ext>
                    </a:extLst>
                  </p:cNvPr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73" name="Group 6">
                      <a:extLst>
                        <a:ext uri="{FF2B5EF4-FFF2-40B4-BE49-F238E27FC236}">
                          <a16:creationId xmlns:a16="http://schemas.microsoft.com/office/drawing/2014/main" id="{EABA88DD-6F4F-A143-A8C1-B3E06BFFDB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84" name="Group 12">
                        <a:extLst>
                          <a:ext uri="{FF2B5EF4-FFF2-40B4-BE49-F238E27FC236}">
                            <a16:creationId xmlns:a16="http://schemas.microsoft.com/office/drawing/2014/main" id="{FBA1CD8D-FEAE-564E-9FE6-42907DA89CE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86" name="Rectangle 3">
                          <a:extLst>
                            <a:ext uri="{FF2B5EF4-FFF2-40B4-BE49-F238E27FC236}">
                              <a16:creationId xmlns:a16="http://schemas.microsoft.com/office/drawing/2014/main" id="{A393DB52-F0BF-D841-AE2F-A090F512D68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87" name="TextBox 14">
                          <a:extLst>
                            <a:ext uri="{FF2B5EF4-FFF2-40B4-BE49-F238E27FC236}">
                              <a16:creationId xmlns:a16="http://schemas.microsoft.com/office/drawing/2014/main" id="{3CC4CA12-94F8-2A4D-8988-DAA8D340C9E3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88" name="TextBox 15">
                          <a:extLst>
                            <a:ext uri="{FF2B5EF4-FFF2-40B4-BE49-F238E27FC236}">
                              <a16:creationId xmlns:a16="http://schemas.microsoft.com/office/drawing/2014/main" id="{554E6428-CCF6-1743-8033-638D09A49CB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85" name="TextBox 84">
                        <a:extLst>
                          <a:ext uri="{FF2B5EF4-FFF2-40B4-BE49-F238E27FC236}">
                            <a16:creationId xmlns:a16="http://schemas.microsoft.com/office/drawing/2014/main" id="{8F0D8753-921B-6C43-BE01-60A77B6D7EA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5" name="TextBox 74">
                          <a:extLst>
                            <a:ext uri="{FF2B5EF4-FFF2-40B4-BE49-F238E27FC236}">
                              <a16:creationId xmlns:a16="http://schemas.microsoft.com/office/drawing/2014/main" id="{82CE0439-BE65-234E-908F-4162C0D2CD1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75" name="TextBox 74">
                          <a:extLst>
                            <a:ext uri="{FF2B5EF4-FFF2-40B4-BE49-F238E27FC236}">
                              <a16:creationId xmlns:a16="http://schemas.microsoft.com/office/drawing/2014/main" id="{82CE0439-BE65-234E-908F-4162C0D2CD15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C1E574DA-D1DB-7240-B0C7-C2E713ABC811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D0B74133-50C1-7745-AC2C-44DA40330C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D0B74133-50C1-7745-AC2C-44DA40330CA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377644E-4F31-444A-AD89-9BED2FF2DB18}"/>
                  </a:ext>
                </a:extLst>
              </p:cNvPr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6E7C719-3823-3F49-8AA1-C5B7497EA06B}"/>
                </a:ext>
              </a:extLst>
            </p:cNvPr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72A0A33-0045-C343-B991-1021C07D0332}"/>
              </a:ext>
            </a:extLst>
          </p:cNvPr>
          <p:cNvSpPr txBox="1"/>
          <p:nvPr/>
        </p:nvSpPr>
        <p:spPr>
          <a:xfrm>
            <a:off x="228600" y="5782733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is sorted. We know that. To avoid clutter, don’t write in it invariant</a:t>
            </a:r>
          </a:p>
        </p:txBody>
      </p:sp>
    </p:spTree>
    <p:extLst>
      <p:ext uri="{BB962C8B-B14F-4D97-AF65-F5344CB8AC3E}">
        <p14:creationId xmlns:p14="http://schemas.microsoft.com/office/powerpoint/2010/main" val="2120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410200" y="3174226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102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408737" y="3200102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712502" y="3512403"/>
            <a:ext cx="3572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 &lt;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152400" y="3505200"/>
            <a:ext cx="4885586" cy="990600"/>
            <a:chOff x="152400" y="3505200"/>
            <a:chExt cx="4885586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139700" y="4419600"/>
            <a:ext cx="4660900" cy="990600"/>
            <a:chOff x="139700" y="4419600"/>
            <a:chExt cx="46609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13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13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140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141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142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139" name="TextBox 1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5" name="TextBox 134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35" name="TextBox 1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131" name="TextBox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46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48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4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5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45" name="TextBox 144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/>
                <a:t>sorted</a:t>
              </a:r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47D64B-0317-E84B-B348-57FB57A935CC}"/>
              </a:ext>
            </a:extLst>
          </p:cNvPr>
          <p:cNvGrpSpPr/>
          <p:nvPr/>
        </p:nvGrpSpPr>
        <p:grpSpPr>
          <a:xfrm>
            <a:off x="910167" y="5537200"/>
            <a:ext cx="4576232" cy="842665"/>
            <a:chOff x="990600" y="4419600"/>
            <a:chExt cx="4576232" cy="84266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4DDEF5D-B9BC-7E47-8EF1-B00B9D01B76D}"/>
                </a:ext>
              </a:extLst>
            </p:cNvPr>
            <p:cNvGrpSpPr/>
            <p:nvPr/>
          </p:nvGrpSpPr>
          <p:grpSpPr>
            <a:xfrm>
              <a:off x="990600" y="4419600"/>
              <a:ext cx="4576232" cy="842665"/>
              <a:chOff x="990600" y="4419600"/>
              <a:chExt cx="4576232" cy="842665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30E4948-12AF-B84B-9B58-6D33790A49AD}"/>
                  </a:ext>
                </a:extLst>
              </p:cNvPr>
              <p:cNvGrpSpPr/>
              <p:nvPr/>
            </p:nvGrpSpPr>
            <p:grpSpPr>
              <a:xfrm>
                <a:off x="990600" y="4419600"/>
                <a:ext cx="4576232" cy="842665"/>
                <a:chOff x="990600" y="4419600"/>
                <a:chExt cx="4576232" cy="842665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4F88097C-29BA-AD40-B3B5-D3C436E2760B}"/>
                    </a:ext>
                  </a:extLst>
                </p:cNvPr>
                <p:cNvGrpSpPr/>
                <p:nvPr/>
              </p:nvGrpSpPr>
              <p:grpSpPr>
                <a:xfrm>
                  <a:off x="990600" y="4419600"/>
                  <a:ext cx="4576232" cy="842665"/>
                  <a:chOff x="990600" y="4419600"/>
                  <a:chExt cx="4576232" cy="842665"/>
                </a:xfrm>
              </p:grpSpPr>
              <p:grpSp>
                <p:nvGrpSpPr>
                  <p:cNvPr id="56" name="Group 55">
                    <a:extLst>
                      <a:ext uri="{FF2B5EF4-FFF2-40B4-BE49-F238E27FC236}">
                        <a16:creationId xmlns:a16="http://schemas.microsoft.com/office/drawing/2014/main" id="{9FBF3ED9-1AA8-234B-8B0E-9D41EE8496D0}"/>
                      </a:ext>
                    </a:extLst>
                  </p:cNvPr>
                  <p:cNvGrpSpPr/>
                  <p:nvPr/>
                </p:nvGrpSpPr>
                <p:grpSpPr>
                  <a:xfrm>
                    <a:off x="990600" y="4419600"/>
                    <a:ext cx="4576232" cy="842665"/>
                    <a:chOff x="1003300" y="3505200"/>
                    <a:chExt cx="4576232" cy="842665"/>
                  </a:xfrm>
                </p:grpSpPr>
                <p:grpSp>
                  <p:nvGrpSpPr>
                    <p:cNvPr id="58" name="Group 6">
                      <a:extLst>
                        <a:ext uri="{FF2B5EF4-FFF2-40B4-BE49-F238E27FC236}">
                          <a16:creationId xmlns:a16="http://schemas.microsoft.com/office/drawing/2014/main" id="{8E047D9C-CCE5-1940-9771-C3F6E22DAB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3300" y="3505200"/>
                      <a:ext cx="4576232" cy="842665"/>
                      <a:chOff x="1384300" y="2438400"/>
                      <a:chExt cx="4576232" cy="842665"/>
                    </a:xfrm>
                  </p:grpSpPr>
                  <p:sp>
                    <p:nvSpPr>
                      <p:cNvPr id="64" name="TextBox 15">
                        <a:extLst>
                          <a:ext uri="{FF2B5EF4-FFF2-40B4-BE49-F238E27FC236}">
                            <a16:creationId xmlns:a16="http://schemas.microsoft.com/office/drawing/2014/main" id="{34573B2A-5649-F64E-A2D7-7A5C819A614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84300" y="2438400"/>
                        <a:ext cx="3810000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n-US" dirty="0"/>
                          <a:t> 0           </a:t>
                        </a:r>
                        <a:r>
                          <a:rPr lang="en-US" altLang="en-US" dirty="0" err="1"/>
                          <a:t>i</a:t>
                        </a:r>
                        <a:r>
                          <a:rPr lang="en-US" altLang="en-US" dirty="0"/>
                          <a:t>                        k        </a:t>
                        </a:r>
                      </a:p>
                    </p:txBody>
                  </p:sp>
                  <p:sp>
                    <p:nvSpPr>
                      <p:cNvPr id="61" name="TextBox 60">
                        <a:extLst>
                          <a:ext uri="{FF2B5EF4-FFF2-40B4-BE49-F238E27FC236}">
                            <a16:creationId xmlns:a16="http://schemas.microsoft.com/office/drawing/2014/main" id="{FC73A5C8-1E3F-9D44-8636-1F4F7DA59E6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3999" y="2819400"/>
                        <a:ext cx="4436533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F5C07555-C7F5-3642-AEBB-7E0989AE43F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63946" y="3938303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F5C07555-C7F5-3642-AEBB-7E0989AE43F7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63946" y="3938303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 l="-6522" r="-2174" b="-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C6831824-7350-A744-B0AA-2E75E4E54D06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2290233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A4137863-B18D-904D-A13D-BF657D602CA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2468" y="4862751"/>
                      <a:ext cx="15692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       </a:t>
                      </a:r>
                    </a:p>
                  </p:txBody>
                </p:sp>
              </mc:Choice>
              <mc:Fallback xmlns=""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A4137863-B18D-904D-A13D-BF657D602CA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2468" y="4862751"/>
                      <a:ext cx="1569276" cy="36933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5600"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E5EADAC5-8AC5-A441-B495-0D1CD7FA85A1}"/>
                  </a:ext>
                </a:extLst>
              </p:cNvPr>
              <p:cNvCxnSpPr/>
              <p:nvPr/>
            </p:nvCxnSpPr>
            <p:spPr bwMode="auto">
              <a:xfrm>
                <a:off x="3966633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5696DF9-7855-5846-A846-5D423E05D3C6}"/>
                </a:ext>
              </a:extLst>
            </p:cNvPr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6458058-1495-1C43-ACA3-1294D3E1A048}"/>
              </a:ext>
            </a:extLst>
          </p:cNvPr>
          <p:cNvSpPr txBox="1"/>
          <p:nvPr/>
        </p:nvSpPr>
        <p:spPr>
          <a:xfrm>
            <a:off x="2879478" y="548640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D6E2D8C-EC81-254F-A562-E3A0DECC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935" y="4274403"/>
            <a:ext cx="30392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C4C957-3DCF-1A4B-9D66-B15F39E57F1E}"/>
              </a:ext>
            </a:extLst>
          </p:cNvPr>
          <p:cNvGrpSpPr/>
          <p:nvPr/>
        </p:nvGrpSpPr>
        <p:grpSpPr>
          <a:xfrm>
            <a:off x="2630654" y="5907733"/>
            <a:ext cx="645946" cy="457200"/>
            <a:chOff x="6436507" y="5634950"/>
            <a:chExt cx="645946" cy="457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EBE8A2E2-6C86-0842-9B70-13BDE37EE1BD}"/>
                    </a:ext>
                  </a:extLst>
                </p:cNvPr>
                <p:cNvSpPr txBox="1"/>
                <p:nvPr/>
              </p:nvSpPr>
              <p:spPr>
                <a:xfrm>
                  <a:off x="6436507" y="5678884"/>
                  <a:ext cx="64594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a14:m>
                  <a:r>
                    <a:rPr 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EBE8A2E2-6C86-0842-9B70-13BDE37EE1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6507" y="5678884"/>
                  <a:ext cx="645946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C81E23B-381A-B24C-AE52-3EE33FB6B3A2}"/>
                </a:ext>
              </a:extLst>
            </p:cNvPr>
            <p:cNvCxnSpPr/>
            <p:nvPr/>
          </p:nvCxnSpPr>
          <p:spPr bwMode="auto">
            <a:xfrm>
              <a:off x="7010400" y="563495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95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2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Help in providing code coverage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 rIns="132080"/>
          <a:lstStyle/>
          <a:p>
            <a:pPr marL="0" indent="0" eaLnBrk="1" hangingPunct="1">
              <a:spcBef>
                <a:spcPts val="1300"/>
              </a:spcBef>
              <a:buNone/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White-box testing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: make sure each part of program is “exercised” in at least one test case. Called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code coverage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ts val="13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Eclipse has a tool for showing you how good your code coverage is! Use it on A3 (and any programs you write)</a:t>
            </a:r>
          </a:p>
          <a:p>
            <a:pPr marL="0" indent="0" eaLnBrk="1" hangingPunct="1">
              <a:spcBef>
                <a:spcPts val="1300"/>
              </a:spcBef>
              <a:buNone/>
            </a:pPr>
            <a:r>
              <a:rPr lang="en-US" altLang="en-US" sz="2400" dirty="0" err="1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JavaHyperText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entry:</a:t>
            </a:r>
          </a:p>
          <a:p>
            <a:pPr marL="0" indent="0" eaLnBrk="1" hangingPunct="1">
              <a:spcBef>
                <a:spcPts val="13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 	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code coverage</a:t>
            </a:r>
          </a:p>
          <a:p>
            <a:pPr marL="0" indent="0" eaLnBrk="1" hangingPunct="1">
              <a:spcBef>
                <a:spcPts val="13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We demo it.</a:t>
            </a:r>
          </a:p>
        </p:txBody>
      </p:sp>
    </p:spTree>
    <p:extLst>
      <p:ext uri="{BB962C8B-B14F-4D97-AF65-F5344CB8AC3E}">
        <p14:creationId xmlns:p14="http://schemas.microsoft.com/office/powerpoint/2010/main" val="113727284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15000" y="3154967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18300" y="3175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52386" y="3497997"/>
            <a:ext cx="30392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70867" y="5494082"/>
            <a:ext cx="449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37986" y="5986664"/>
            <a:ext cx="33059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rgbClr val="FF0000"/>
                </a:solidFill>
              </a:rPr>
              <a:t>Worst case: </a:t>
            </a:r>
            <a:br>
              <a:rPr lang="en-US" altLang="en-US" sz="2200" dirty="0">
                <a:solidFill>
                  <a:srgbClr val="FF0000"/>
                </a:solidFill>
              </a:rPr>
            </a:br>
            <a:r>
              <a:rPr lang="en-US" altLang="en-US" sz="2200" dirty="0">
                <a:solidFill>
                  <a:srgbClr val="FF0000"/>
                </a:solidFill>
              </a:rPr>
              <a:t>log(</a:t>
            </a:r>
            <a:r>
              <a:rPr lang="en-US" altLang="en-US" sz="2200" dirty="0" err="1">
                <a:solidFill>
                  <a:srgbClr val="FF0000"/>
                </a:solidFill>
              </a:rPr>
              <a:t>b.length</a:t>
            </a:r>
            <a:r>
              <a:rPr lang="en-US" altLang="en-US" sz="2200" dirty="0">
                <a:solidFill>
                  <a:srgbClr val="FF0000"/>
                </a:solidFill>
              </a:rPr>
              <a:t>)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6073914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))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152400" y="3505200"/>
            <a:ext cx="4885586" cy="990600"/>
            <a:chOff x="152400" y="3505200"/>
            <a:chExt cx="4885586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139700" y="4419600"/>
            <a:ext cx="4660900" cy="990600"/>
            <a:chOff x="139700" y="4419600"/>
            <a:chExt cx="46609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13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13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140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141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142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139" name="TextBox 1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5" name="TextBox 134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35" name="TextBox 1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131" name="TextBox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46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48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4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5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45" name="TextBox 144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/>
                <a:t>sorted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4815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15000" y="3154967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18300" y="3175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52386" y="3497997"/>
            <a:ext cx="30392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70867" y="5494082"/>
            <a:ext cx="449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92700" y="5986664"/>
            <a:ext cx="3251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rgbClr val="FF0000"/>
                </a:solidFill>
              </a:rPr>
              <a:t>Worst case: </a:t>
            </a:r>
          </a:p>
          <a:p>
            <a:pPr eaLnBrk="1" hangingPunct="1"/>
            <a:r>
              <a:rPr lang="en-US" altLang="en-US" sz="2200" dirty="0">
                <a:solidFill>
                  <a:srgbClr val="FF0000"/>
                </a:solidFill>
              </a:rPr>
              <a:t>log(</a:t>
            </a:r>
            <a:r>
              <a:rPr lang="en-US" altLang="en-US" sz="2200" dirty="0" err="1">
                <a:solidFill>
                  <a:srgbClr val="FF0000"/>
                </a:solidFill>
              </a:rPr>
              <a:t>b.length</a:t>
            </a:r>
            <a:r>
              <a:rPr lang="en-US" altLang="en-US" sz="2200" dirty="0">
                <a:solidFill>
                  <a:srgbClr val="FF0000"/>
                </a:solidFill>
              </a:rPr>
              <a:t>)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6073914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382DDF-37DC-854D-9BEF-B4C4CE8FF19C}"/>
              </a:ext>
            </a:extLst>
          </p:cNvPr>
          <p:cNvSpPr txBox="1"/>
          <p:nvPr/>
        </p:nvSpPr>
        <p:spPr>
          <a:xfrm>
            <a:off x="114300" y="2566794"/>
            <a:ext cx="5181600" cy="3046413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This algorithm is better than binary searches that stop when v is found.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Gives good info when v not in b.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Works when b is empty.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Finds first occurrence of v, not arbitrary one.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Correctness, including making progress, easily seen using invariant </a:t>
            </a:r>
          </a:p>
        </p:txBody>
      </p:sp>
    </p:spTree>
    <p:extLst>
      <p:ext uri="{BB962C8B-B14F-4D97-AF65-F5344CB8AC3E}">
        <p14:creationId xmlns:p14="http://schemas.microsoft.com/office/powerpoint/2010/main" val="377652146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National Flag Algorithm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743" y="1905000"/>
            <a:ext cx="4855464" cy="4495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1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533400" y="1571625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 dirty="0">
                <a:solidFill>
                  <a:srgbClr val="0009CC"/>
                </a:solidFill>
              </a:rPr>
              <a:t>Dutch national flag</a:t>
            </a:r>
            <a:r>
              <a:rPr lang="en-US" altLang="en-US" dirty="0">
                <a:solidFill>
                  <a:srgbClr val="0009CC"/>
                </a:solidFill>
              </a:rPr>
              <a:t>. Swap b[0..n-1] to put the reds first, then the whites, then the blues.  That is, given precondition Q, swap values of b[0.n-1] to </a:t>
            </a:r>
            <a:r>
              <a:rPr lang="en-US" altLang="en-US" dirty="0" err="1">
                <a:solidFill>
                  <a:srgbClr val="0009CC"/>
                </a:solidFill>
              </a:rPr>
              <a:t>truthify</a:t>
            </a:r>
            <a:r>
              <a:rPr lang="en-US" altLang="en-US" dirty="0">
                <a:solidFill>
                  <a:srgbClr val="0009CC"/>
                </a:solidFill>
              </a:rPr>
              <a:t>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800DB8-0AF6-254B-A819-1FC1B9FFECDD}"/>
              </a:ext>
            </a:extLst>
          </p:cNvPr>
          <p:cNvSpPr txBox="1"/>
          <p:nvPr/>
        </p:nvSpPr>
        <p:spPr>
          <a:xfrm>
            <a:off x="5582344" y="3052108"/>
            <a:ext cx="279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use</a:t>
            </a:r>
          </a:p>
          <a:p>
            <a:r>
              <a:rPr lang="en-US" dirty="0"/>
              <a:t>invariant P1.</a:t>
            </a:r>
          </a:p>
          <a:p>
            <a:endParaRPr lang="en-US" dirty="0"/>
          </a:p>
          <a:p>
            <a:r>
              <a:rPr lang="en-US" dirty="0"/>
              <a:t>What does the repetend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748E-2B77-A444-A2E5-7E0BCB946238}"/>
              </a:ext>
            </a:extLst>
          </p:cNvPr>
          <p:cNvSpPr txBox="1"/>
          <p:nvPr/>
        </p:nvSpPr>
        <p:spPr>
          <a:xfrm>
            <a:off x="5562600" y="538033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 swaps to get a red in place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668208" y="1247458"/>
            <a:ext cx="78486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 dirty="0">
                <a:solidFill>
                  <a:srgbClr val="0009CC"/>
                </a:solidFill>
              </a:rPr>
              <a:t>Dutch national flag</a:t>
            </a:r>
            <a:r>
              <a:rPr lang="en-US" altLang="en-US" dirty="0">
                <a:solidFill>
                  <a:srgbClr val="0009CC"/>
                </a:solidFill>
              </a:rPr>
              <a:t>. Swap b[0..n-1] to put the reds first, then the whites, then the blues.  That is, given precondition Q, swap values of b[0.n-1] to </a:t>
            </a:r>
            <a:r>
              <a:rPr lang="en-US" altLang="en-US" dirty="0" err="1">
                <a:solidFill>
                  <a:srgbClr val="0009CC"/>
                </a:solidFill>
              </a:rPr>
              <a:t>truthify</a:t>
            </a:r>
            <a:r>
              <a:rPr lang="en-US" altLang="en-US" dirty="0">
                <a:solidFill>
                  <a:srgbClr val="0009CC"/>
                </a:solidFill>
              </a:rPr>
              <a:t>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800DB8-0AF6-254B-A819-1FC1B9FFECDD}"/>
              </a:ext>
            </a:extLst>
          </p:cNvPr>
          <p:cNvSpPr txBox="1"/>
          <p:nvPr/>
        </p:nvSpPr>
        <p:spPr>
          <a:xfrm>
            <a:off x="5844946" y="2494579"/>
            <a:ext cx="279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use</a:t>
            </a:r>
          </a:p>
          <a:p>
            <a:r>
              <a:rPr lang="en-US" dirty="0"/>
              <a:t>invariant P2.</a:t>
            </a:r>
          </a:p>
          <a:p>
            <a:endParaRPr lang="en-US" dirty="0"/>
          </a:p>
          <a:p>
            <a:r>
              <a:rPr lang="en-US" dirty="0"/>
              <a:t>What does the repetend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748E-2B77-A444-A2E5-7E0BCB946238}"/>
              </a:ext>
            </a:extLst>
          </p:cNvPr>
          <p:cNvSpPr txBox="1"/>
          <p:nvPr/>
        </p:nvSpPr>
        <p:spPr>
          <a:xfrm>
            <a:off x="5762714" y="45157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At most one swap per iteration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C0E9CF-DA13-8F4F-BE36-398ABF3381C3}"/>
              </a:ext>
            </a:extLst>
          </p:cNvPr>
          <p:cNvSpPr txBox="1"/>
          <p:nvPr/>
        </p:nvSpPr>
        <p:spPr>
          <a:xfrm>
            <a:off x="5797550" y="5513388"/>
            <a:ext cx="304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Compare algorithms without writing code!</a:t>
            </a:r>
          </a:p>
        </p:txBody>
      </p:sp>
    </p:spTree>
    <p:extLst>
      <p:ext uri="{BB962C8B-B14F-4D97-AF65-F5344CB8AC3E}">
        <p14:creationId xmlns:p14="http://schemas.microsoft.com/office/powerpoint/2010/main" val="47181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0993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0995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7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8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0996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0994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0962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0985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098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0988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0989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0990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986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P1</a:t>
            </a:r>
          </a:p>
        </p:txBody>
      </p:sp>
      <p:grpSp>
        <p:nvGrpSpPr>
          <p:cNvPr id="40965" name="Group 2"/>
          <p:cNvGrpSpPr>
            <a:grpSpLocks/>
          </p:cNvGrpSpPr>
          <p:nvPr/>
        </p:nvGrpSpPr>
        <p:grpSpPr bwMode="auto">
          <a:xfrm>
            <a:off x="139700" y="3467100"/>
            <a:ext cx="4965700" cy="787400"/>
            <a:chOff x="444500" y="4787900"/>
            <a:chExt cx="4965700" cy="787400"/>
          </a:xfrm>
        </p:grpSpPr>
        <p:grpSp>
          <p:nvGrpSpPr>
            <p:cNvPr id="40975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0977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0979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0983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0984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22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 reds   whites     blues        ?  </a:t>
                    </a:r>
                  </a:p>
                </p:txBody>
              </p:sp>
            </p:grpSp>
            <p:sp>
              <p:nvSpPr>
                <p:cNvPr id="40980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0981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982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0978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40976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6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0; k= h; p= k;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while (           ) 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 != 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743200"/>
            <a:ext cx="3962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(b[p] blue)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(b[p] white)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b[p]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162800" y="27432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 p+1;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505200"/>
            <a:ext cx="2220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k= k+1;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19800" y="4964112"/>
            <a:ext cx="31710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b[h];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h=h+1; 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2017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2019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21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22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2020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2018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1986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2009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2011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15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16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2012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2013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0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1987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l" eaLnBrk="1" hangingPunct="1"/>
            <a:fld id="{8847D773-2D65-AB4D-AA99-181D61AB40FD}" type="slidenum">
              <a:rPr lang="en-US" altLang="en-US" sz="1400" b="0">
                <a:solidFill>
                  <a:schemeClr val="tx1"/>
                </a:solidFill>
                <a:latin typeface="Times" charset="0"/>
                <a:sym typeface="Times" charset="0"/>
              </a:rPr>
              <a:pPr algn="l" eaLnBrk="1" hangingPunct="1"/>
              <a:t>36</a:t>
            </a:fld>
            <a:endParaRPr lang="en-US" altLang="en-US" sz="1400" b="0">
              <a:solidFill>
                <a:schemeClr val="tx1"/>
              </a:solidFill>
              <a:latin typeface="Times" charset="0"/>
              <a:sym typeface="Times" charset="0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P2</a:t>
            </a:r>
          </a:p>
        </p:txBody>
      </p:sp>
      <p:grpSp>
        <p:nvGrpSpPr>
          <p:cNvPr id="41989" name="Group 2"/>
          <p:cNvGrpSpPr>
            <a:grpSpLocks/>
          </p:cNvGrpSpPr>
          <p:nvPr/>
        </p:nvGrpSpPr>
        <p:grpSpPr bwMode="auto">
          <a:xfrm>
            <a:off x="152400" y="3467100"/>
            <a:ext cx="4965700" cy="787400"/>
            <a:chOff x="444500" y="4787900"/>
            <a:chExt cx="4965700" cy="787400"/>
          </a:xfrm>
        </p:grpSpPr>
        <p:grpSp>
          <p:nvGrpSpPr>
            <p:cNvPr id="41999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2001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2003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2007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2008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>
                        <a:solidFill>
                          <a:schemeClr val="tx1"/>
                        </a:solidFill>
                      </a:rPr>
                      <a:t> reds   whites      ?          blues  </a:t>
                    </a:r>
                  </a:p>
                </p:txBody>
              </p:sp>
            </p:grpSp>
            <p:sp>
              <p:nvSpPr>
                <p:cNvPr id="42004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2005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2006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2002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4200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h= 0; k= h; p= n;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while (           ) 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 != p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895600"/>
            <a:ext cx="350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(b[k] white)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(b[k] blue)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b[k] is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15200" y="28956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k=  k+1;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733800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p-1;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b[p];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19800" y="5181600"/>
            <a:ext cx="220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b[h];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h+1; 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Asymptotically, which algorithm is faster?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/>
              <a:t>Invariant 1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/>
              <a:t>Invariant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37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) 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b[h];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h=h+1; 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) 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(b[k] 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1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3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7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4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2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6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3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5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3704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Asymptotically, which algorithm is faster?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/>
              <a:t>Invariant 1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/>
              <a:t>Invariant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) 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b[h];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h=h+1; 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) 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(b[k] 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3175" y="3142654"/>
            <a:ext cx="40190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might use 2 swaps </a:t>
            </a:r>
            <a:r>
              <a:rPr lang="en-US"/>
              <a:t>per iteration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80137" y="3142654"/>
            <a:ext cx="419858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uses at most 1 swap per iteration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8199" y="4648200"/>
            <a:ext cx="7543801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These two algorithms have the same asymptotic running time</a:t>
            </a:r>
          </a:p>
          <a:p>
            <a:pPr algn="ctr"/>
            <a:r>
              <a:rPr lang="en-US" dirty="0">
                <a:latin typeface="+mn-lt"/>
              </a:rPr>
              <a:t>(both are O(n))</a:t>
            </a:r>
          </a:p>
        </p:txBody>
      </p:sp>
      <p:grpSp>
        <p:nvGrpSpPr>
          <p:cNvPr id="51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5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9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6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61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4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8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5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7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24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What Makes a Good Algorithm?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Suppose you have two possible algorithms that do the same thing; which is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What do we mean by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Simpler?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Required for homework?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2590800"/>
            <a:ext cx="3733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FIRST, Aim for simplicity, ease of understanding, correctness. </a:t>
            </a:r>
          </a:p>
          <a:p>
            <a:pPr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SECOND, Worry about efficiency only when it is needed.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794" y="5748536"/>
            <a:ext cx="6517362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+mn-lt"/>
                <a:ea typeface="MS PGothic" charset="-128"/>
                <a:cs typeface="MS PGothic" charset="-128"/>
              </a:rPr>
              <a:t>How do we measure speed of an algorithm?</a:t>
            </a:r>
          </a:p>
        </p:txBody>
      </p:sp>
    </p:spTree>
    <p:extLst>
      <p:ext uri="{BB962C8B-B14F-4D97-AF65-F5344CB8AC3E}">
        <p14:creationId xmlns:p14="http://schemas.microsoft.com/office/powerpoint/2010/main" val="4007236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ea typeface="MS PGothic" charset="-128"/>
                <a:cs typeface="MS PGothic" charset="-128"/>
              </a:rPr>
              <a:t>Basic Step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: one “constant time” operation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2C12DD9-2B99-924A-9F13-DC0C99AE78E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895600"/>
            <a:ext cx="7772400" cy="3505200"/>
          </a:xfrm>
        </p:spPr>
        <p:txBody>
          <a:bodyPr rIns="132080">
            <a:normAutofit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ea typeface="+mn-ea"/>
                <a:cs typeface="Times New Roman"/>
              </a:rPr>
              <a:t>Basic step: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Input/output of a number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Access value of primitive-type variable, array element, or object field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assign to variable, array element, or object field </a:t>
            </a:r>
            <a:r>
              <a:rPr lang="en-US" sz="2400" dirty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***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do one arithmetic or logical operation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method call (not counting </a:t>
            </a:r>
            <a:r>
              <a:rPr lang="en-US" sz="2400" dirty="0" err="1">
                <a:latin typeface="Times New Roman"/>
                <a:ea typeface="+mn-ea"/>
                <a:cs typeface="Times New Roman"/>
              </a:rPr>
              <a:t>arg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 evaluation and execution of method body)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Constant time operation</a:t>
            </a:r>
            <a:r>
              <a:rPr lang="en-US" altLang="en-US"/>
              <a:t>: its time doesn’t depend on the size</a:t>
            </a:r>
          </a:p>
          <a:p>
            <a:pPr eaLnBrk="1" hangingPunct="1"/>
            <a:r>
              <a:rPr lang="en-US" altLang="en-US"/>
              <a:t>or length of anything. Always roughly the same. Time is bounded above by some number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Counting Steps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3FFD00-D581-2649-B9D8-67F563E79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304800" y="17526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sum= sum + k;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6700" y="4754940"/>
            <a:ext cx="36957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All basic steps take time 1.</a:t>
            </a:r>
          </a:p>
          <a:p>
            <a:pPr eaLnBrk="1" hangingPunct="1"/>
            <a:r>
              <a:rPr lang="en-US" altLang="en-US" dirty="0"/>
              <a:t>There are n loop iterations. Therefore, takes time proportional to 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18437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sum= 0;</a:t>
              </a:r>
              <a:r>
                <a:rPr lang="en-US" altLang="en-US" dirty="0"/>
                <a:t>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sum= sum + k;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3n + 3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6807631"/>
              </p:ext>
            </p:extLst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673600" y="4595356"/>
            <a:ext cx="3124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Linear </a:t>
            </a:r>
            <a:r>
              <a:rPr lang="en-US" altLang="en-US" b="1" dirty="0">
                <a:solidFill>
                  <a:srgbClr val="FF0000"/>
                </a:solidFill>
              </a:rPr>
              <a:t>algorithm in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Graphic spid="12" grpId="0">
        <p:bldAsOne/>
      </p:bldGraphic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s + 'c';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3n 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"";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Catenation is not a basic step. For each k, catenation creates and fills k array elements.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676400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5"/>
          <p:cNvGrpSpPr>
            <a:grpSpLocks/>
          </p:cNvGrpSpPr>
          <p:nvPr/>
        </p:nvGrpSpPr>
        <p:grpSpPr bwMode="auto">
          <a:xfrm>
            <a:off x="533400" y="2667000"/>
            <a:ext cx="2667000" cy="1371600"/>
            <a:chOff x="533400" y="3124200"/>
            <a:chExt cx="2667000" cy="1371600"/>
          </a:xfrm>
        </p:grpSpPr>
        <p:grpSp>
          <p:nvGrpSpPr>
            <p:cNvPr id="19502" name="Group 10"/>
            <p:cNvGrpSpPr>
              <a:grpSpLocks/>
            </p:cNvGrpSpPr>
            <p:nvPr/>
          </p:nvGrpSpPr>
          <p:grpSpPr bwMode="auto">
            <a:xfrm>
              <a:off x="533400" y="3124200"/>
              <a:ext cx="2667000" cy="1371600"/>
              <a:chOff x="4407647" y="2133600"/>
              <a:chExt cx="3059953" cy="1513489"/>
            </a:xfrm>
          </p:grpSpPr>
          <p:sp>
            <p:nvSpPr>
              <p:cNvPr id="19507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9800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08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8B008C"/>
                    </a:solidFill>
                  </a:rPr>
                  <a:t>String@00</a:t>
                </a:r>
                <a:endParaRPr lang="en-US" altLang="en-US"/>
              </a:p>
            </p:txBody>
          </p:sp>
          <p:sp>
            <p:nvSpPr>
              <p:cNvPr id="1950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String</a:t>
                </a:r>
              </a:p>
            </p:txBody>
          </p:sp>
        </p:grpSp>
        <p:grpSp>
          <p:nvGrpSpPr>
            <p:cNvPr id="19503" name="Group 5"/>
            <p:cNvGrpSpPr>
              <a:grpSpLocks/>
            </p:cNvGrpSpPr>
            <p:nvPr/>
          </p:nvGrpSpPr>
          <p:grpSpPr bwMode="auto">
            <a:xfrm>
              <a:off x="533400" y="3809999"/>
              <a:ext cx="1930400" cy="685801"/>
              <a:chOff x="4394200" y="3809999"/>
              <a:chExt cx="1930400" cy="685801"/>
            </a:xfrm>
          </p:grpSpPr>
          <p:sp>
            <p:nvSpPr>
              <p:cNvPr id="19504" name="TextBox 3"/>
              <p:cNvSpPr txBox="1">
                <a:spLocks noChangeArrowheads="1"/>
              </p:cNvSpPr>
              <p:nvPr/>
            </p:nvSpPr>
            <p:spPr bwMode="auto">
              <a:xfrm>
                <a:off x="4800600" y="3810000"/>
                <a:ext cx="660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</a:t>
                </a:r>
              </a:p>
            </p:txBody>
          </p:sp>
          <p:sp>
            <p:nvSpPr>
              <p:cNvPr id="19505" name="TextBox 4"/>
              <p:cNvSpPr txBox="1">
                <a:spLocks noChangeArrowheads="1"/>
              </p:cNvSpPr>
              <p:nvPr/>
            </p:nvSpPr>
            <p:spPr bwMode="auto">
              <a:xfrm>
                <a:off x="4394200" y="380999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9506" name="TextBox 29"/>
              <p:cNvSpPr txBox="1">
                <a:spLocks noChangeArrowheads="1"/>
              </p:cNvSpPr>
              <p:nvPr/>
            </p:nvSpPr>
            <p:spPr bwMode="auto">
              <a:xfrm>
                <a:off x="5410200" y="4034135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char[]</a:t>
                </a:r>
              </a:p>
            </p:txBody>
          </p:sp>
        </p:grpSp>
      </p:grpSp>
      <p:grpSp>
        <p:nvGrpSpPr>
          <p:cNvPr id="19458" name="Group 41"/>
          <p:cNvGrpSpPr>
            <a:grpSpLocks/>
          </p:cNvGrpSpPr>
          <p:nvPr/>
        </p:nvGrpSpPr>
        <p:grpSpPr bwMode="auto">
          <a:xfrm>
            <a:off x="685800" y="3733800"/>
            <a:ext cx="2971800" cy="2971800"/>
            <a:chOff x="533400" y="4038600"/>
            <a:chExt cx="2971800" cy="2971800"/>
          </a:xfrm>
        </p:grpSpPr>
        <p:grpSp>
          <p:nvGrpSpPr>
            <p:cNvPr id="19493" name="Group 30"/>
            <p:cNvGrpSpPr>
              <a:grpSpLocks/>
            </p:cNvGrpSpPr>
            <p:nvPr/>
          </p:nvGrpSpPr>
          <p:grpSpPr bwMode="auto">
            <a:xfrm>
              <a:off x="533400" y="4876800"/>
              <a:ext cx="2971800" cy="2133600"/>
              <a:chOff x="533400" y="4876800"/>
              <a:chExt cx="2971800" cy="2133600"/>
            </a:xfrm>
          </p:grpSpPr>
          <p:grpSp>
            <p:nvGrpSpPr>
              <p:cNvPr id="19495" name="Group 23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4407647" y="2133600"/>
                <a:chExt cx="3059953" cy="2354316"/>
              </a:xfrm>
            </p:grpSpPr>
            <p:sp>
              <p:nvSpPr>
                <p:cNvPr id="19499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82091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0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char[]@02</a:t>
                  </a:r>
                  <a:endParaRPr lang="en-US" altLang="en-US"/>
                </a:p>
              </p:txBody>
            </p:sp>
            <p:sp>
              <p:nvSpPr>
                <p:cNvPr id="19501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char[]</a:t>
                  </a:r>
                </a:p>
              </p:txBody>
            </p:sp>
          </p:grpSp>
          <p:grpSp>
            <p:nvGrpSpPr>
              <p:cNvPr id="19496" name="Group 28"/>
              <p:cNvGrpSpPr>
                <a:grpSpLocks/>
              </p:cNvGrpSpPr>
              <p:nvPr/>
            </p:nvGrpSpPr>
            <p:grpSpPr bwMode="auto">
              <a:xfrm>
                <a:off x="1066800" y="5562600"/>
                <a:ext cx="910054" cy="461665"/>
                <a:chOff x="4381500" y="5410200"/>
                <a:chExt cx="910054" cy="461665"/>
              </a:xfrm>
            </p:grpSpPr>
            <p:sp>
              <p:nvSpPr>
                <p:cNvPr id="1949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381500" y="54102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19498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724400" y="5410200"/>
                  <a:ext cx="567154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‘d’</a:t>
                  </a:r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295400" y="4038600"/>
              <a:ext cx="304800" cy="8382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String Catenation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F49863B-B87A-4C47-AC9A-F35349E6F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08137"/>
            <a:ext cx="7848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s= s + “c”;    is NOT constant time.</a:t>
            </a:r>
            <a:br>
              <a:rPr lang="en-US" altLang="en-US"/>
            </a:br>
            <a:r>
              <a:rPr lang="en-US" altLang="en-US"/>
              <a:t>It takes time proportional to 1 + length of s</a:t>
            </a:r>
          </a:p>
        </p:txBody>
      </p:sp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4470400" y="2590800"/>
            <a:ext cx="660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  </a:t>
            </a: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4064000" y="25908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200400" y="2819400"/>
            <a:ext cx="1524000" cy="9144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5" name="TextBox 27"/>
          <p:cNvSpPr txBox="1">
            <a:spLocks noChangeArrowheads="1"/>
          </p:cNvSpPr>
          <p:nvPr/>
        </p:nvSpPr>
        <p:spPr bwMode="auto">
          <a:xfrm>
            <a:off x="12192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9466" name="TextBox 33"/>
          <p:cNvSpPr txBox="1">
            <a:spLocks noChangeArrowheads="1"/>
          </p:cNvSpPr>
          <p:nvPr/>
        </p:nvSpPr>
        <p:spPr bwMode="auto">
          <a:xfrm>
            <a:off x="1562100" y="5715000"/>
            <a:ext cx="5667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‘x’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410200" y="2743200"/>
            <a:ext cx="2971800" cy="3886200"/>
            <a:chOff x="5410200" y="2438400"/>
            <a:chExt cx="2971800" cy="3886200"/>
          </a:xfrm>
        </p:grpSpPr>
        <p:grpSp>
          <p:nvGrpSpPr>
            <p:cNvPr id="19470" name="Group 32"/>
            <p:cNvGrpSpPr>
              <a:grpSpLocks/>
            </p:cNvGrpSpPr>
            <p:nvPr/>
          </p:nvGrpSpPr>
          <p:grpSpPr bwMode="auto">
            <a:xfrm>
              <a:off x="5486400" y="2438400"/>
              <a:ext cx="2667000" cy="1371600"/>
              <a:chOff x="533400" y="3124200"/>
              <a:chExt cx="2667000" cy="1371600"/>
            </a:xfrm>
          </p:grpSpPr>
          <p:grpSp>
            <p:nvGrpSpPr>
              <p:cNvPr id="19485" name="Group 10"/>
              <p:cNvGrpSpPr>
                <a:grpSpLocks/>
              </p:cNvGrpSpPr>
              <p:nvPr/>
            </p:nvGrpSpPr>
            <p:grpSpPr bwMode="auto">
              <a:xfrm>
                <a:off x="533400" y="3124200"/>
                <a:ext cx="2667000" cy="1371600"/>
                <a:chOff x="4407647" y="2133600"/>
                <a:chExt cx="3059953" cy="1513489"/>
              </a:xfrm>
            </p:grpSpPr>
            <p:sp>
              <p:nvSpPr>
                <p:cNvPr id="19490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980089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1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String@90</a:t>
                  </a:r>
                  <a:endParaRPr lang="en-US" altLang="en-US"/>
                </a:p>
              </p:txBody>
            </p:sp>
            <p:sp>
              <p:nvSpPr>
                <p:cNvPr id="19492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String</a:t>
                  </a:r>
                </a:p>
              </p:txBody>
            </p:sp>
          </p:grpSp>
          <p:grpSp>
            <p:nvGrpSpPr>
              <p:cNvPr id="19486" name="Group 5"/>
              <p:cNvGrpSpPr>
                <a:grpSpLocks/>
              </p:cNvGrpSpPr>
              <p:nvPr/>
            </p:nvGrpSpPr>
            <p:grpSpPr bwMode="auto">
              <a:xfrm>
                <a:off x="533400" y="3809999"/>
                <a:ext cx="1930400" cy="685801"/>
                <a:chOff x="4394200" y="3809999"/>
                <a:chExt cx="1930400" cy="685801"/>
              </a:xfrm>
            </p:grpSpPr>
            <p:sp>
              <p:nvSpPr>
                <p:cNvPr id="1948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810000"/>
                  <a:ext cx="66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</a:t>
                  </a:r>
                </a:p>
              </p:txBody>
            </p:sp>
            <p:sp>
              <p:nvSpPr>
                <p:cNvPr id="1948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394200" y="3809999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948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410200" y="4034135"/>
                  <a:ext cx="914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char[]</a:t>
                  </a:r>
                </a:p>
              </p:txBody>
            </p:sp>
          </p:grpSp>
        </p:grpSp>
        <p:grpSp>
          <p:nvGrpSpPr>
            <p:cNvPr id="19471" name="Group 14"/>
            <p:cNvGrpSpPr>
              <a:grpSpLocks/>
            </p:cNvGrpSpPr>
            <p:nvPr/>
          </p:nvGrpSpPr>
          <p:grpSpPr bwMode="auto">
            <a:xfrm>
              <a:off x="5410200" y="3352800"/>
              <a:ext cx="2971800" cy="2971800"/>
              <a:chOff x="533400" y="4038600"/>
              <a:chExt cx="2971800" cy="2971800"/>
            </a:xfrm>
          </p:grpSpPr>
          <p:grpSp>
            <p:nvGrpSpPr>
              <p:cNvPr id="19476" name="Group 30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533400" y="4876800"/>
                <a:chExt cx="2971800" cy="2133600"/>
              </a:xfrm>
            </p:grpSpPr>
            <p:grpSp>
              <p:nvGrpSpPr>
                <p:cNvPr id="19478" name="Group 23"/>
                <p:cNvGrpSpPr>
                  <a:grpSpLocks/>
                </p:cNvGrpSpPr>
                <p:nvPr/>
              </p:nvGrpSpPr>
              <p:grpSpPr bwMode="auto">
                <a:xfrm>
                  <a:off x="533400" y="4876800"/>
                  <a:ext cx="2971800" cy="2133600"/>
                  <a:chOff x="4407647" y="2133600"/>
                  <a:chExt cx="3059953" cy="2354316"/>
                </a:xfrm>
              </p:grpSpPr>
              <p:sp>
                <p:nvSpPr>
                  <p:cNvPr id="19482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407647" y="2667000"/>
                    <a:ext cx="3059953" cy="18209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948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4407650" y="2133600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rgbClr val="8B008C"/>
                        </a:solidFill>
                      </a:rPr>
                      <a:t>char[]@018</a:t>
                    </a:r>
                    <a:endParaRPr lang="en-US" altLang="en-US"/>
                  </a:p>
                </p:txBody>
              </p:sp>
              <p:sp>
                <p:nvSpPr>
                  <p:cNvPr id="1948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char[]</a:t>
                    </a:r>
                  </a:p>
                </p:txBody>
              </p:sp>
            </p:grpSp>
            <p:grpSp>
              <p:nvGrpSpPr>
                <p:cNvPr id="19479" name="Group 28"/>
                <p:cNvGrpSpPr>
                  <a:grpSpLocks/>
                </p:cNvGrpSpPr>
                <p:nvPr/>
              </p:nvGrpSpPr>
              <p:grpSpPr bwMode="auto">
                <a:xfrm>
                  <a:off x="1066800" y="5562600"/>
                  <a:ext cx="910054" cy="461665"/>
                  <a:chOff x="4381500" y="5410200"/>
                  <a:chExt cx="910054" cy="461665"/>
                </a:xfrm>
              </p:grpSpPr>
              <p:sp>
                <p:nvSpPr>
                  <p:cNvPr id="1948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500" y="54102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</a:t>
                    </a:r>
                  </a:p>
                </p:txBody>
              </p:sp>
              <p:sp>
                <p:nvSpPr>
                  <p:cNvPr id="19481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4400" y="5410200"/>
                    <a:ext cx="567154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‘d’</a:t>
                    </a:r>
                  </a:p>
                </p:txBody>
              </p:sp>
            </p:grp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1295400" y="4038600"/>
                <a:ext cx="304800" cy="8382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2" name="TextBox 27"/>
            <p:cNvSpPr txBox="1">
              <a:spLocks noChangeArrowheads="1"/>
            </p:cNvSpPr>
            <p:nvPr/>
          </p:nvSpPr>
          <p:spPr bwMode="auto">
            <a:xfrm>
              <a:off x="5947946" y="5334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19473" name="TextBox 33"/>
            <p:cNvSpPr txBox="1">
              <a:spLocks noChangeArrowheads="1"/>
            </p:cNvSpPr>
            <p:nvPr/>
          </p:nvSpPr>
          <p:spPr bwMode="auto">
            <a:xfrm>
              <a:off x="6290846" y="53340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‘x’</a:t>
              </a:r>
            </a:p>
          </p:txBody>
        </p:sp>
        <p:sp>
          <p:nvSpPr>
            <p:cNvPr id="19474" name="TextBox 27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9475" name="TextBox 33"/>
            <p:cNvSpPr txBox="1">
              <a:spLocks noChangeArrowheads="1"/>
            </p:cNvSpPr>
            <p:nvPr/>
          </p:nvSpPr>
          <p:spPr bwMode="auto">
            <a:xfrm>
              <a:off x="6286500" y="57912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324600" y="6096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‘c’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24400" y="2819400"/>
            <a:ext cx="762000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6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Basic steps executed in s= s + ‘c’;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3"/>
            <a:ext cx="612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 s + 'c’;  </a:t>
            </a:r>
            <a:r>
              <a:rPr lang="en-US" altLang="en-US" dirty="0">
                <a:solidFill>
                  <a:srgbClr val="00B050"/>
                </a:solidFill>
                <a:sym typeface="Arial" charset="0"/>
              </a:rPr>
              <a:t>// Suppose length of s is k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773" y="2252008"/>
            <a:ext cx="8503227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marL="457200" indent="-457200" eaLnBrk="1" hangingPunct="1"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Create new String object, say </a:t>
            </a:r>
            <a:r>
              <a:rPr lang="en-US" altLang="en-US" dirty="0">
                <a:solidFill>
                  <a:srgbClr val="C00000"/>
                </a:solidFill>
              </a:rPr>
              <a:t>C</a:t>
            </a:r>
            <a:r>
              <a:rPr lang="en-US" altLang="en-US" dirty="0">
                <a:solidFill>
                  <a:schemeClr val="tx1"/>
                </a:solidFill>
              </a:rPr>
              <a:t> basic steps.</a:t>
            </a:r>
          </a:p>
          <a:p>
            <a:pPr marL="457200" indent="-457200" eaLnBrk="1" hangingPunct="1"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Copy k chars from object s to the new object: </a:t>
            </a:r>
            <a:r>
              <a:rPr lang="en-US" altLang="en-US" dirty="0">
                <a:solidFill>
                  <a:srgbClr val="C00000"/>
                </a:solidFill>
              </a:rPr>
              <a:t>k</a:t>
            </a:r>
            <a:r>
              <a:rPr lang="en-US" altLang="en-US" dirty="0">
                <a:solidFill>
                  <a:schemeClr val="tx1"/>
                </a:solidFill>
              </a:rPr>
              <a:t> basic steps</a:t>
            </a:r>
          </a:p>
          <a:p>
            <a:pPr marL="457200" indent="-457200" eaLnBrk="1" hangingPunct="1"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Place char ‘c’ into the new object: </a:t>
            </a:r>
            <a:r>
              <a:rPr lang="en-US" altLang="en-US" dirty="0">
                <a:solidFill>
                  <a:srgbClr val="C00000"/>
                </a:solidFill>
              </a:rPr>
              <a:t>1</a:t>
            </a:r>
            <a:r>
              <a:rPr lang="en-US" altLang="en-US" dirty="0">
                <a:solidFill>
                  <a:schemeClr val="tx1"/>
                </a:solidFill>
              </a:rPr>
              <a:t> basic step.</a:t>
            </a:r>
          </a:p>
          <a:p>
            <a:pPr marL="457200" indent="-457200" eaLnBrk="1" hangingPunct="1"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Store pointer to new object into s: </a:t>
            </a:r>
            <a:r>
              <a:rPr lang="en-US" altLang="en-US" dirty="0">
                <a:solidFill>
                  <a:srgbClr val="C00000"/>
                </a:solidFill>
              </a:rPr>
              <a:t>1</a:t>
            </a:r>
            <a:r>
              <a:rPr lang="en-US" altLang="en-US" dirty="0">
                <a:solidFill>
                  <a:schemeClr val="tx1"/>
                </a:solidFill>
              </a:rPr>
              <a:t> basic step.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C00000"/>
                </a:solidFill>
              </a:rPr>
              <a:t>(C+2) + k </a:t>
            </a:r>
            <a:r>
              <a:rPr lang="en-US" altLang="en-US" dirty="0">
                <a:solidFill>
                  <a:schemeClr val="tx1"/>
                </a:solidFill>
              </a:rPr>
              <a:t>basic steps.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F7EB-39B0-D741-8505-EFA673ED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72" y="4326780"/>
            <a:ext cx="8503227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In the algorithm</a:t>
            </a:r>
            <a:r>
              <a:rPr lang="en-US" altLang="en-US" dirty="0">
                <a:solidFill>
                  <a:srgbClr val="0070C0"/>
                </a:solidFill>
              </a:rPr>
              <a:t>,   s= s + ‘c’;  </a:t>
            </a:r>
            <a:r>
              <a:rPr lang="en-US" altLang="en-US" dirty="0">
                <a:solidFill>
                  <a:schemeClr val="tx1"/>
                </a:solidFill>
              </a:rPr>
              <a:t>is executed n times: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0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…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  </a:t>
            </a:r>
            <a:r>
              <a:rPr lang="en-US" altLang="en-US" dirty="0">
                <a:solidFill>
                  <a:srgbClr val="0070C0"/>
                </a:solidFill>
              </a:rPr>
              <a:t>s=  s + ‘c’;      </a:t>
            </a:r>
            <a:r>
              <a:rPr lang="en-US" altLang="en-US" dirty="0">
                <a:solidFill>
                  <a:schemeClr val="tx1"/>
                </a:solidFill>
              </a:rPr>
              <a:t>with length of s = n-1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Total of </a:t>
            </a:r>
            <a:r>
              <a:rPr lang="en-US" altLang="en-US" dirty="0">
                <a:solidFill>
                  <a:srgbClr val="0070C0"/>
                </a:solidFill>
              </a:rPr>
              <a:t>n*(C+2)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>
                <a:solidFill>
                  <a:srgbClr val="C00000"/>
                </a:solidFill>
              </a:rPr>
              <a:t>(0 + 1 + 2 + … n-1)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basic steps</a:t>
            </a:r>
          </a:p>
        </p:txBody>
      </p:sp>
    </p:spTree>
    <p:extLst>
      <p:ext uri="{BB962C8B-B14F-4D97-AF65-F5344CB8AC3E}">
        <p14:creationId xmlns:p14="http://schemas.microsoft.com/office/powerpoint/2010/main" val="1595507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 bwMode="auto">
        <a:noFill/>
        <a:ln w="19050">
          <a:solidFill>
            <a:schemeClr val="tx1"/>
          </a:solidFill>
          <a:round/>
          <a:headEnd/>
          <a:tailEnd/>
        </a:ln>
        <a:effectLst>
          <a:outerShdw blurRad="38100" dist="30000" dir="5400000" sx="0" sy="0" rotWithShape="0">
            <a:srgbClr val="000000">
              <a:alpha val="74998"/>
            </a:srgbClr>
          </a:outerShdw>
        </a:effectLst>
        <a:extLst>
          <a:ext uri="{909E8E84-426E-40dd-AFC4-6F175D3DCCD1}">
            <a14:hiddenFill xmlns=""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12955</TotalTime>
  <Pages>0</Pages>
  <Words>4221</Words>
  <Characters>0</Characters>
  <Application>Microsoft Macintosh PowerPoint</Application>
  <PresentationFormat>On-screen Show (4:3)</PresentationFormat>
  <Lines>0</Lines>
  <Paragraphs>800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ＭＳ Ｐゴシック</vt:lpstr>
      <vt:lpstr>ＭＳ Ｐゴシック</vt:lpstr>
      <vt:lpstr>ヒラギノ明朝 ProN W3</vt:lpstr>
      <vt:lpstr>ヒラギノ角ゴ ProN W3</vt:lpstr>
      <vt:lpstr>Arial</vt:lpstr>
      <vt:lpstr>Calibri</vt:lpstr>
      <vt:lpstr>Cambria Math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Asymptotic complexity</vt:lpstr>
      <vt:lpstr>Announcements</vt:lpstr>
      <vt:lpstr>Help in providing code coverage</vt:lpstr>
      <vt:lpstr>What Makes a Good Algorithm?</vt:lpstr>
      <vt:lpstr>Basic Step: one “constant time” operation</vt:lpstr>
      <vt:lpstr>Counting Steps</vt:lpstr>
      <vt:lpstr>Not all operations are basic steps</vt:lpstr>
      <vt:lpstr>String Catenation</vt:lpstr>
      <vt:lpstr>Basic steps executed in s= s + ‘c’;</vt:lpstr>
      <vt:lpstr>Basic steps executed in s= s + ‘c’;</vt:lpstr>
      <vt:lpstr>Basic steps executed in s= s + ‘c’;</vt:lpstr>
      <vt:lpstr>Not all operations are basic steps</vt:lpstr>
      <vt:lpstr>Linear versus quadractic</vt:lpstr>
      <vt:lpstr>Looking at execution speed</vt:lpstr>
      <vt:lpstr>What do we want from a  definition of “runtime complexity”?</vt:lpstr>
      <vt:lpstr>"Big O" Notation</vt:lpstr>
      <vt:lpstr>Prove that (2n2 + n) is O(n2)</vt:lpstr>
      <vt:lpstr>Prove that (2n2 + n) is O(n2)</vt:lpstr>
      <vt:lpstr>Prove that 100 n + log n   is   O(n)</vt:lpstr>
      <vt:lpstr>O(…) Examples</vt:lpstr>
      <vt:lpstr>Do NOT say or write f(n) = O(g(n))</vt:lpstr>
      <vt:lpstr>Problem-size examples</vt:lpstr>
      <vt:lpstr>Commonly Seen Time Bounds</vt:lpstr>
      <vt:lpstr>Search for v in b[0..]</vt:lpstr>
      <vt:lpstr>Search for v in b[0..]</vt:lpstr>
      <vt:lpstr>The Four Loopy Questions</vt:lpstr>
      <vt:lpstr>Search for v in b[0..]</vt:lpstr>
      <vt:lpstr>Binary search for v in sorted b[0..]</vt:lpstr>
      <vt:lpstr>Binary search for v in sorted b[0..]</vt:lpstr>
      <vt:lpstr>Binary search for v in sorted b[0..]</vt:lpstr>
      <vt:lpstr>Binary search for v in sorted b[0..]</vt:lpstr>
      <vt:lpstr>Dutch National Flag Algorithm</vt:lpstr>
      <vt:lpstr>PowerPoint Presentation</vt:lpstr>
      <vt:lpstr>PowerPoint Presentation</vt:lpstr>
      <vt:lpstr>PowerPoint Presentation</vt:lpstr>
      <vt:lpstr>PowerPoint Presentation</vt:lpstr>
      <vt:lpstr>Asymptotically, which algorithm is faster?</vt:lpstr>
      <vt:lpstr>Asymptotically, which algorithm is faster?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Joseph Gries</cp:lastModifiedBy>
  <cp:revision>516</cp:revision>
  <cp:lastPrinted>2019-02-21T14:19:34Z</cp:lastPrinted>
  <dcterms:modified xsi:type="dcterms:W3CDTF">2019-06-28T13:13:55Z</dcterms:modified>
</cp:coreProperties>
</file>