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256" r:id="rId2"/>
    <p:sldId id="343" r:id="rId3"/>
    <p:sldId id="353" r:id="rId4"/>
    <p:sldId id="321" r:id="rId5"/>
    <p:sldId id="322" r:id="rId6"/>
    <p:sldId id="345" r:id="rId7"/>
    <p:sldId id="344" r:id="rId8"/>
    <p:sldId id="330" r:id="rId9"/>
    <p:sldId id="351" r:id="rId10"/>
    <p:sldId id="357" r:id="rId11"/>
    <p:sldId id="354" r:id="rId12"/>
    <p:sldId id="355" r:id="rId13"/>
    <p:sldId id="347" r:id="rId14"/>
    <p:sldId id="348" r:id="rId15"/>
    <p:sldId id="349" r:id="rId16"/>
    <p:sldId id="350" r:id="rId17"/>
    <p:sldId id="340" r:id="rId18"/>
    <p:sldId id="352" r:id="rId19"/>
    <p:sldId id="342" r:id="rId20"/>
    <p:sldId id="356" r:id="rId2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3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8DFF0"/>
    <a:srgbClr val="FFF3EB"/>
    <a:srgbClr val="FFF7F3"/>
    <a:srgbClr val="800000"/>
    <a:srgbClr val="FFFF8B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10" autoAdjust="0"/>
    <p:restoredTop sz="94607" autoAdjust="0"/>
  </p:normalViewPr>
  <p:slideViewPr>
    <p:cSldViewPr>
      <p:cViewPr varScale="1">
        <p:scale>
          <a:sx n="124" d="100"/>
          <a:sy n="124" d="100"/>
        </p:scale>
        <p:origin x="488" y="168"/>
      </p:cViewPr>
      <p:guideLst>
        <p:guide orient="horz" pos="2160"/>
        <p:guide pos="2352"/>
      </p:guideLst>
    </p:cSldViewPr>
  </p:slideViewPr>
  <p:outlineViewPr>
    <p:cViewPr>
      <p:scale>
        <a:sx n="33" d="100"/>
        <a:sy n="33" d="100"/>
      </p:scale>
      <p:origin x="0" y="53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903F6D4-391E-4FD1-832D-082385455723}" type="datetimeFigureOut">
              <a:rPr lang="fr-FR" smtClean="0"/>
              <a:pPr/>
              <a:t>05/02/2019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41A836A-809C-4B6B-8F3B-106C7434EABB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58629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E02B9-FBD2-43C6-9215-2B8038F192E1}" type="datetimeFigureOut">
              <a:rPr lang="fr-FR" smtClean="0"/>
              <a:pPr/>
              <a:t>05/02/2019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8F2BC-EAAB-4030-AE40-C7E2573B34D6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17875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8F2BC-EAAB-4030-AE40-C7E2573B34D6}" type="slidenum">
              <a:rPr lang="fr-BE" smtClean="0"/>
              <a:pPr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85462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next slide, make these</a:t>
            </a:r>
            <a:r>
              <a:rPr lang="en-US" baseline="0" dirty="0"/>
              <a:t> changes, then override </a:t>
            </a:r>
            <a:r>
              <a:rPr lang="en-US" baseline="0" dirty="0" err="1"/>
              <a:t>toString</a:t>
            </a:r>
            <a:r>
              <a:rPr lang="en-US" baseline="0" dirty="0"/>
              <a:t> in Person and use </a:t>
            </a:r>
            <a:r>
              <a:rPr lang="en-US" baseline="0" dirty="0" err="1"/>
              <a:t>super.toString</a:t>
            </a:r>
            <a:r>
              <a:rPr lang="en-US" baseline="0" dirty="0"/>
              <a:t>().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8F2BC-EAAB-4030-AE40-C7E2573B34D6}" type="slidenum">
              <a:rPr lang="fr-BE" smtClean="0"/>
              <a:pPr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28592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8F2BC-EAAB-4030-AE40-C7E2573B34D6}" type="slidenum">
              <a:rPr lang="fr-BE" smtClean="0"/>
              <a:pPr/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697390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8F2BC-EAAB-4030-AE40-C7E2573B34D6}" type="slidenum">
              <a:rPr lang="fr-BE" smtClean="0"/>
              <a:pPr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25322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8F2BC-EAAB-4030-AE40-C7E2573B34D6}" type="slidenum">
              <a:rPr lang="fr-BE" smtClean="0"/>
              <a:pPr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42770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 pair of curly braces</a:t>
            </a:r>
            <a:r>
              <a:rPr lang="en-US" baseline="0" dirty="0"/>
              <a:t> defines a block.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8F2BC-EAAB-4030-AE40-C7E2573B34D6}" type="slidenum">
              <a:rPr lang="fr-BE" smtClean="0"/>
              <a:pPr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42479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8F2BC-EAAB-4030-AE40-C7E2573B34D6}" type="slidenum">
              <a:rPr lang="fr-BE" smtClean="0"/>
              <a:pPr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78418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B</a:t>
            </a:r>
          </a:p>
          <a:p>
            <a:r>
              <a:rPr lang="en-US" dirty="0"/>
              <a:t>Cool trick:  in Eclipse, syntax highlighting distinguishes fields from local variables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8F2BC-EAAB-4030-AE40-C7E2573B34D6}" type="slidenum">
              <a:rPr lang="fr-BE" smtClean="0"/>
              <a:pPr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23619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everyone has a </a:t>
            </a:r>
            <a:r>
              <a:rPr lang="en-US" dirty="0" err="1"/>
              <a:t>lastName</a:t>
            </a:r>
            <a:r>
              <a:rPr lang="en-US" dirty="0"/>
              <a:t> in this [semantic data] model.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8F2BC-EAAB-4030-AE40-C7E2573B34D6}" type="slidenum">
              <a:rPr lang="fr-BE" smtClean="0"/>
              <a:pPr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33034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8F2BC-EAAB-4030-AE40-C7E2573B34D6}" type="slidenum">
              <a:rPr lang="fr-BE" smtClean="0"/>
              <a:pPr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0140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 team credited with first documented ”bug”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8F2BC-EAAB-4030-AE40-C7E2573B34D6}" type="slidenum">
              <a:rPr lang="fr-BE" smtClean="0"/>
              <a:pPr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3475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8F2BC-EAAB-4030-AE40-C7E2573B34D6}" type="slidenum">
              <a:rPr lang="fr-BE" smtClean="0"/>
              <a:pPr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71349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Bad: doesn’t </a:t>
            </a:r>
            <a:r>
              <a:rPr lang="en-US" dirty="0" err="1"/>
              <a:t>truthify</a:t>
            </a:r>
            <a:r>
              <a:rPr lang="en-US" dirty="0"/>
              <a:t> class invariant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8F2BC-EAAB-4030-AE40-C7E2573B34D6}" type="slidenum">
              <a:rPr lang="fr-BE" smtClean="0"/>
              <a:pPr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88729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D25411F-C934-E840-827C-3F407ABD18DC}" type="datetime1">
              <a:rPr lang="en-US" smtClean="0"/>
              <a:t>2/5/19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9D78-7542-1E44-A76E-3F9B9456BAF6}" type="datetime1">
              <a:rPr lang="en-US" smtClean="0"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8582B56-CC36-0A4D-8DC1-819D790A1957}" type="datetime1">
              <a:rPr lang="en-US" smtClean="0"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4DAC-965C-E646-826D-29F7FB9053B4}" type="datetime1">
              <a:rPr lang="en-US" smtClean="0"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0141-DF5B-D54E-BE70-9D3678FE7B81}" type="datetime1">
              <a:rPr lang="en-US" smtClean="0"/>
              <a:t>2/5/19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7CAD9E2-FEE3-2A49-9684-81343D1C9E89}" type="datetime1">
              <a:rPr lang="en-US" smtClean="0"/>
              <a:t>2/5/19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ACA0D0C-AB9F-AB4A-909E-937FC4B1478C}" type="datetime1">
              <a:rPr lang="en-US" smtClean="0"/>
              <a:t>2/5/19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362C-F208-A447-8E76-50046AF321C3}" type="datetime1">
              <a:rPr lang="en-US" smtClean="0"/>
              <a:t>2/5/19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D9EE-D6C7-AA4C-AE75-6B526D0AA3B3}" type="datetime1">
              <a:rPr lang="en-US" smtClean="0"/>
              <a:t>2/5/19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7D86-C79B-B843-A6D3-ABE055725CE6}" type="datetime1">
              <a:rPr lang="en-US" smtClean="0"/>
              <a:t>2/5/19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47535C3-E1A2-B04D-9EB9-481A32EA1D99}" type="datetime1">
              <a:rPr lang="en-US" smtClean="0"/>
              <a:t>2/5/19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5F965B-E3B1-D142-A7E7-E2F97B984BD6}" type="datetime1">
              <a:rPr lang="en-US" smtClean="0"/>
              <a:t>2/5/19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BE" dirty="0"/>
              <a:t>CS/ENGRD 2110</a:t>
            </a:r>
            <a:br>
              <a:rPr lang="fr-BE" dirty="0"/>
            </a:br>
            <a:r>
              <a:rPr lang="fr-BE" dirty="0" err="1"/>
              <a:t>Spring</a:t>
            </a:r>
            <a:r>
              <a:rPr lang="fr-BE" dirty="0"/>
              <a:t> 2019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BE" dirty="0"/>
              <a:t>Lecture 5: Local vars; Inside-out rule; constructors</a:t>
            </a:r>
          </a:p>
          <a:p>
            <a:r>
              <a:rPr lang="fr-BE" dirty="0"/>
              <a:t>http://courses.cs.cornell.edu/cs2110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C76BD81-4F5F-C44B-BE96-D09200707326}"/>
              </a:ext>
            </a:extLst>
          </p:cNvPr>
          <p:cNvGrpSpPr/>
          <p:nvPr/>
        </p:nvGrpSpPr>
        <p:grpSpPr>
          <a:xfrm>
            <a:off x="5928610" y="5022837"/>
            <a:ext cx="3135494" cy="1697912"/>
            <a:chOff x="4876800" y="3710922"/>
            <a:chExt cx="3617221" cy="2123396"/>
          </a:xfrm>
        </p:grpSpPr>
        <p:sp>
          <p:nvSpPr>
            <p:cNvPr id="18" name="Rectangle 7">
              <a:extLst>
                <a:ext uri="{FF2B5EF4-FFF2-40B4-BE49-F238E27FC236}">
                  <a16:creationId xmlns:a16="http://schemas.microsoft.com/office/drawing/2014/main" id="{2AC731DD-116B-EB49-B24A-C490BBFB8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6800" y="3710922"/>
              <a:ext cx="3599926" cy="208225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" name="Group 10">
              <a:extLst>
                <a:ext uri="{FF2B5EF4-FFF2-40B4-BE49-F238E27FC236}">
                  <a16:creationId xmlns:a16="http://schemas.microsoft.com/office/drawing/2014/main" id="{83F82B36-071D-AE40-8496-5B9EF5FD74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73125" y="4179959"/>
              <a:ext cx="3256767" cy="930310"/>
              <a:chOff x="442" y="1479"/>
              <a:chExt cx="1961" cy="839"/>
            </a:xfrm>
          </p:grpSpPr>
          <p:sp>
            <p:nvSpPr>
              <p:cNvPr id="22" name="Rectangle 11">
                <a:extLst>
                  <a:ext uri="{FF2B5EF4-FFF2-40B4-BE49-F238E27FC236}">
                    <a16:creationId xmlns:a16="http://schemas.microsoft.com/office/drawing/2014/main" id="{582BDA97-D58D-284E-981D-D999C9AD7C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" y="1503"/>
                <a:ext cx="672" cy="240"/>
              </a:xfrm>
              <a:prstGeom prst="rect">
                <a:avLst/>
              </a:prstGeom>
              <a:solidFill>
                <a:srgbClr val="FFCC99"/>
              </a:solidFill>
              <a:ln w="0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2400" dirty="0" err="1"/>
                  <a:t>firstName</a:t>
                </a:r>
                <a:endParaRPr lang="en-US" sz="2400" dirty="0"/>
              </a:p>
            </p:txBody>
          </p:sp>
          <p:sp>
            <p:nvSpPr>
              <p:cNvPr id="23" name="Rectangle 12">
                <a:extLst>
                  <a:ext uri="{FF2B5EF4-FFF2-40B4-BE49-F238E27FC236}">
                    <a16:creationId xmlns:a16="http://schemas.microsoft.com/office/drawing/2014/main" id="{9EA69477-D950-074A-9579-7734327668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0" y="1479"/>
                <a:ext cx="953" cy="37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/>
                  <a:t>“Grace”</a:t>
                </a:r>
              </a:p>
            </p:txBody>
          </p:sp>
          <p:sp>
            <p:nvSpPr>
              <p:cNvPr id="24" name="Rectangle 11">
                <a:extLst>
                  <a:ext uri="{FF2B5EF4-FFF2-40B4-BE49-F238E27FC236}">
                    <a16:creationId xmlns:a16="http://schemas.microsoft.com/office/drawing/2014/main" id="{E589FB12-6E33-0B40-9D59-7B8AFD105F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" y="1926"/>
                <a:ext cx="672" cy="240"/>
              </a:xfrm>
              <a:prstGeom prst="rect">
                <a:avLst/>
              </a:prstGeom>
              <a:solidFill>
                <a:srgbClr val="FFCC99"/>
              </a:solidFill>
              <a:ln w="0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2400" dirty="0" err="1"/>
                  <a:t>lastName</a:t>
                </a:r>
                <a:endParaRPr lang="en-US" sz="2400" dirty="0"/>
              </a:p>
            </p:txBody>
          </p:sp>
          <p:sp>
            <p:nvSpPr>
              <p:cNvPr id="25" name="Rectangle 12">
                <a:extLst>
                  <a:ext uri="{FF2B5EF4-FFF2-40B4-BE49-F238E27FC236}">
                    <a16:creationId xmlns:a16="http://schemas.microsoft.com/office/drawing/2014/main" id="{4B3EBA1E-8688-0F42-8DE7-C80A3B7840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0" y="1902"/>
                <a:ext cx="953" cy="416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/>
                  <a:t>“Hopper”</a:t>
                </a:r>
              </a:p>
            </p:txBody>
          </p:sp>
        </p:grpSp>
        <p:sp>
          <p:nvSpPr>
            <p:cNvPr id="21" name="Rectangle 15">
              <a:extLst>
                <a:ext uri="{FF2B5EF4-FFF2-40B4-BE49-F238E27FC236}">
                  <a16:creationId xmlns:a16="http://schemas.microsoft.com/office/drawing/2014/main" id="{A0E6E9CF-64FA-1C40-96B1-74E815F827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9419" y="5227781"/>
              <a:ext cx="1647761" cy="606537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wrap="none" anchor="t" anchorCtr="0"/>
            <a:lstStyle/>
            <a:p>
              <a:r>
                <a:rPr lang="en-US" sz="2400" dirty="0" err="1">
                  <a:solidFill>
                    <a:srgbClr val="0070C0"/>
                  </a:solidFill>
                </a:rPr>
                <a:t>toString</a:t>
              </a:r>
              <a:r>
                <a:rPr lang="en-US" sz="2400" dirty="0">
                  <a:solidFill>
                    <a:srgbClr val="0070C0"/>
                  </a:solidFill>
                </a:rPr>
                <a:t>()</a:t>
              </a:r>
            </a:p>
          </p:txBody>
        </p:sp>
        <p:sp>
          <p:nvSpPr>
            <p:cNvPr id="19" name="Rectangle 9">
              <a:extLst>
                <a:ext uri="{FF2B5EF4-FFF2-40B4-BE49-F238E27FC236}">
                  <a16:creationId xmlns:a16="http://schemas.microsoft.com/office/drawing/2014/main" id="{02D8CFB6-5C03-074F-80A2-766A7E88E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4555" y="3724828"/>
              <a:ext cx="1089466" cy="32267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/>
                <a:t>Person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BDFA1F2-148E-024A-BF0F-A19215A3A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/>
              <a:t>Which toString : Bottom-up Rule</a:t>
            </a:r>
            <a:endParaRPr lang="en-US" sz="3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D1BA84-6F72-0C49-AF87-F1BA8A6EE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A6C67D-606B-4346-B0E6-82010AA761E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200" b="1">
                <a:latin typeface="American Typewriter Condensed" panose="02090606020004020304" pitchFamily="18" charset="77"/>
                <a:cs typeface="Times New Roman"/>
              </a:rPr>
              <a:t>public</a:t>
            </a:r>
            <a:r>
              <a:rPr lang="en-US" sz="3200">
                <a:latin typeface="American Typewriter Condensed" panose="02090606020004020304" pitchFamily="18" charset="77"/>
                <a:cs typeface="Times New Roman"/>
              </a:rPr>
              <a:t> </a:t>
            </a:r>
            <a:r>
              <a:rPr lang="en-US" sz="3200" b="1">
                <a:latin typeface="American Typewriter Condensed" panose="02090606020004020304" pitchFamily="18" charset="77"/>
                <a:cs typeface="Times New Roman"/>
              </a:rPr>
              <a:t>class</a:t>
            </a:r>
            <a:r>
              <a:rPr lang="en-US" sz="3200">
                <a:latin typeface="American Typewriter Condensed" panose="02090606020004020304" pitchFamily="18" charset="77"/>
                <a:cs typeface="Times New Roman"/>
              </a:rPr>
              <a:t> Person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>
                <a:latin typeface="American Typewriter Condensed" panose="02090606020004020304" pitchFamily="18" charset="77"/>
                <a:cs typeface="Times New Roman"/>
              </a:rPr>
              <a:t>    </a:t>
            </a:r>
            <a:r>
              <a:rPr lang="en-US" sz="3200" b="1">
                <a:latin typeface="American Typewriter Condensed" panose="02090606020004020304" pitchFamily="18" charset="77"/>
                <a:cs typeface="Times New Roman"/>
              </a:rPr>
              <a:t>private</a:t>
            </a:r>
            <a:r>
              <a:rPr lang="en-US" sz="3200">
                <a:latin typeface="American Typewriter Condensed" panose="02090606020004020304" pitchFamily="18" charset="77"/>
                <a:cs typeface="Times New Roman"/>
              </a:rPr>
              <a:t> String firstName;</a:t>
            </a:r>
            <a:endParaRPr lang="en-US" sz="3200">
              <a:solidFill>
                <a:srgbClr val="008000"/>
              </a:solidFill>
              <a:latin typeface="American Typewriter Condensed" panose="02090606020004020304" pitchFamily="18" charset="77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b="1">
                <a:latin typeface="American Typewriter Condensed" panose="02090606020004020304" pitchFamily="18" charset="77"/>
                <a:cs typeface="Times New Roman"/>
              </a:rPr>
              <a:t>    private</a:t>
            </a:r>
            <a:r>
              <a:rPr lang="en-US" sz="3200">
                <a:latin typeface="American Typewriter Condensed" panose="02090606020004020304" pitchFamily="18" charset="77"/>
                <a:cs typeface="Times New Roman"/>
              </a:rPr>
              <a:t> String lastName;  </a:t>
            </a:r>
            <a:endParaRPr lang="en-US" sz="3200">
              <a:solidFill>
                <a:srgbClr val="008000"/>
              </a:solidFill>
              <a:latin typeface="American Typewriter Condensed" panose="02090606020004020304" pitchFamily="18" charset="77"/>
              <a:cs typeface="Times New Roman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900" b="1">
              <a:solidFill>
                <a:srgbClr val="008000"/>
              </a:solidFill>
              <a:latin typeface="American Typewriter Condensed" panose="02090606020004020304" pitchFamily="18" charset="77"/>
              <a:cs typeface="Times New Roman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3200" b="1">
                <a:solidFill>
                  <a:srgbClr val="008000"/>
                </a:solidFill>
                <a:latin typeface="American Typewriter Condensed" panose="02090606020004020304" pitchFamily="18" charset="77"/>
                <a:cs typeface="Times New Roman"/>
              </a:rPr>
              <a:t>    </a:t>
            </a:r>
            <a:r>
              <a:rPr lang="en-US" sz="3200" b="1">
                <a:latin typeface="American Typewriter Condensed" panose="02090606020004020304" pitchFamily="18" charset="77"/>
                <a:cs typeface="Times New Roman"/>
              </a:rPr>
              <a:t>public</a:t>
            </a:r>
            <a:r>
              <a:rPr lang="en-US" sz="3200">
                <a:latin typeface="American Typewriter Condensed" panose="02090606020004020304" pitchFamily="18" charset="77"/>
                <a:cs typeface="Times New Roman"/>
              </a:rPr>
              <a:t> Person(String f, String l)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>
                <a:latin typeface="American Typewriter Condensed" panose="02090606020004020304" pitchFamily="18" charset="77"/>
                <a:cs typeface="Times New Roman"/>
              </a:rPr>
              <a:t>        assert f != null;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>
                <a:latin typeface="American Typewriter Condensed" panose="02090606020004020304" pitchFamily="18" charset="77"/>
                <a:cs typeface="Times New Roman"/>
              </a:rPr>
              <a:t>        firstName= f; lastName= l;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>
                <a:latin typeface="American Typewriter Condensed" panose="02090606020004020304" pitchFamily="18" charset="77"/>
                <a:cs typeface="Times New Roman"/>
              </a:rPr>
              <a:t>    }</a:t>
            </a:r>
            <a:r>
              <a:rPr lang="en-US" sz="2800">
                <a:solidFill>
                  <a:srgbClr val="008000"/>
                </a:solidFill>
                <a:latin typeface="American Typewriter Condensed" panose="02090606020004020304" pitchFamily="18" charset="77"/>
                <a:cs typeface="Times New Roman"/>
              </a:rPr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3200">
                <a:solidFill>
                  <a:srgbClr val="008000"/>
                </a:solidFill>
                <a:latin typeface="American Typewriter Condensed" panose="02090606020004020304" pitchFamily="18" charset="77"/>
                <a:cs typeface="Times New Roman"/>
              </a:rPr>
              <a:t>    </a:t>
            </a:r>
            <a:r>
              <a:rPr lang="en-US" sz="3200" b="1">
                <a:latin typeface="American Typewriter Condensed" panose="02090606020004020304" pitchFamily="18" charset="77"/>
                <a:cs typeface="Times New Roman"/>
              </a:rPr>
              <a:t>public</a:t>
            </a:r>
            <a:r>
              <a:rPr lang="en-US" sz="3200">
                <a:latin typeface="American Typewriter Condensed" panose="02090606020004020304" pitchFamily="18" charset="77"/>
                <a:cs typeface="Times New Roman"/>
              </a:rPr>
              <a:t> String toString()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>
                <a:latin typeface="American Typewriter Condensed" panose="02090606020004020304" pitchFamily="18" charset="77"/>
                <a:cs typeface="Times New Roman"/>
              </a:rPr>
              <a:t>         return firstName + “ ” + lastName;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>
                <a:latin typeface="American Typewriter Condensed" panose="02090606020004020304" pitchFamily="18" charset="77"/>
                <a:cs typeface="Times New Roman"/>
              </a:rPr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>
                <a:solidFill>
                  <a:srgbClr val="000000"/>
                </a:solidFill>
                <a:latin typeface="American Typewriter Condensed" panose="02090606020004020304" pitchFamily="18" charset="77"/>
                <a:cs typeface="Times New Roman"/>
              </a:rPr>
              <a:t>}</a:t>
            </a:r>
            <a:endParaRPr lang="en-US" sz="2800">
              <a:latin typeface="American Typewriter Condensed" panose="02090606020004020304" pitchFamily="18" charset="77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US" sz="3200">
                <a:latin typeface="American Typewriter Condensed" panose="02090606020004020304" pitchFamily="18" charset="77"/>
              </a:rPr>
              <a:t>Person p1= new Person(“Grace”, “Hopper”);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sz="3200">
                <a:latin typeface="American Typewriter Condensed" panose="02090606020004020304" pitchFamily="18" charset="77"/>
              </a:rPr>
              <a:t>p1.toString();</a:t>
            </a:r>
            <a:endParaRPr lang="en-US" sz="3200" dirty="0">
              <a:solidFill>
                <a:srgbClr val="000000"/>
              </a:solidFill>
              <a:latin typeface="American Typewriter Condensed" panose="02090606020004020304" pitchFamily="18" charset="77"/>
              <a:cs typeface="Times New Roman"/>
            </a:endParaRPr>
          </a:p>
        </p:txBody>
      </p:sp>
      <p:sp>
        <p:nvSpPr>
          <p:cNvPr id="7" name="Text Box 20">
            <a:extLst>
              <a:ext uri="{FF2B5EF4-FFF2-40B4-BE49-F238E27FC236}">
                <a16:creationId xmlns:a16="http://schemas.microsoft.com/office/drawing/2014/main" id="{162C817B-E86B-AB45-BEBE-8ECEA6B92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286125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American Typewriter Condensed" panose="02090606020004020304" pitchFamily="18" charset="77"/>
              </a:rPr>
              <a:t>p1</a:t>
            </a:r>
          </a:p>
        </p:txBody>
      </p:sp>
      <p:sp>
        <p:nvSpPr>
          <p:cNvPr id="8" name="Text Box 21">
            <a:extLst>
              <a:ext uri="{FF2B5EF4-FFF2-40B4-BE49-F238E27FC236}">
                <a16:creationId xmlns:a16="http://schemas.microsoft.com/office/drawing/2014/main" id="{4463F32D-7D13-B74C-B6D7-534524D66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276600"/>
            <a:ext cx="159040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E41900"/>
                </a:solidFill>
                <a:latin typeface="American Typewriter Condensed" panose="02090606020004020304" pitchFamily="18" charset="77"/>
              </a:rPr>
              <a:t>Person@20</a:t>
            </a:r>
            <a:endParaRPr lang="en-US" dirty="0">
              <a:latin typeface="American Typewriter Condensed" panose="02090606020004020304" pitchFamily="18" charset="77"/>
            </a:endParaRPr>
          </a:p>
        </p:txBody>
      </p:sp>
      <p:sp>
        <p:nvSpPr>
          <p:cNvPr id="9" name="Line 25">
            <a:extLst>
              <a:ext uri="{FF2B5EF4-FFF2-40B4-BE49-F238E27FC236}">
                <a16:creationId xmlns:a16="http://schemas.microsoft.com/office/drawing/2014/main" id="{98EEBEB6-66A7-004D-849A-07C7B91F80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00010" y="4020854"/>
            <a:ext cx="0" cy="2667000"/>
          </a:xfrm>
          <a:prstGeom prst="line">
            <a:avLst/>
          </a:prstGeom>
          <a:noFill/>
          <a:ln w="50800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C273703A-AB28-8742-AF52-04FD08047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8610" y="3886200"/>
            <a:ext cx="1586542" cy="362588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800000"/>
                </a:solidFill>
              </a:rPr>
              <a:t>Person@20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E3A58D-2859-834C-BB81-E23AD1030CEF}"/>
              </a:ext>
            </a:extLst>
          </p:cNvPr>
          <p:cNvGrpSpPr/>
          <p:nvPr/>
        </p:nvGrpSpPr>
        <p:grpSpPr>
          <a:xfrm>
            <a:off x="5928610" y="4225053"/>
            <a:ext cx="3125174" cy="780413"/>
            <a:chOff x="4871412" y="5638133"/>
            <a:chExt cx="3605314" cy="78041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9694713-9AD3-A04F-8901-34C9E46E94BF}"/>
                </a:ext>
              </a:extLst>
            </p:cNvPr>
            <p:cNvGrpSpPr/>
            <p:nvPr/>
          </p:nvGrpSpPr>
          <p:grpSpPr>
            <a:xfrm>
              <a:off x="4876800" y="5638133"/>
              <a:ext cx="3599926" cy="774082"/>
              <a:chOff x="4876800" y="5620825"/>
              <a:chExt cx="3599926" cy="787599"/>
            </a:xfrm>
          </p:grpSpPr>
          <p:sp>
            <p:nvSpPr>
              <p:cNvPr id="15" name="Rectangle 7">
                <a:extLst>
                  <a:ext uri="{FF2B5EF4-FFF2-40B4-BE49-F238E27FC236}">
                    <a16:creationId xmlns:a16="http://schemas.microsoft.com/office/drawing/2014/main" id="{3E1C19DC-F730-5D48-9112-1D5D45B275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76800" y="5620825"/>
                <a:ext cx="3599926" cy="787599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759BE79-F3A8-944A-82A6-51C9761476A2}"/>
                  </a:ext>
                </a:extLst>
              </p:cNvPr>
              <p:cNvSpPr txBox="1"/>
              <p:nvPr/>
            </p:nvSpPr>
            <p:spPr>
              <a:xfrm>
                <a:off x="4999737" y="5854264"/>
                <a:ext cx="1725152" cy="4697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>
                    <a:solidFill>
                      <a:srgbClr val="FF0000"/>
                    </a:solidFill>
                  </a:rPr>
                  <a:t>toString</a:t>
                </a:r>
                <a:r>
                  <a:rPr lang="en-US" sz="2400" dirty="0">
                    <a:solidFill>
                      <a:srgbClr val="FF0000"/>
                    </a:solidFill>
                  </a:rPr>
                  <a:t>()     </a:t>
                </a:r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E402B22-7FB3-8048-9F7B-0719AED8A115}"/>
                </a:ext>
              </a:extLst>
            </p:cNvPr>
            <p:cNvCxnSpPr>
              <a:cxnSpLocks/>
            </p:cNvCxnSpPr>
            <p:nvPr/>
          </p:nvCxnSpPr>
          <p:spPr>
            <a:xfrm>
              <a:off x="4871412" y="6418546"/>
              <a:ext cx="3605314" cy="0"/>
            </a:xfrm>
            <a:prstGeom prst="line">
              <a:avLst/>
            </a:prstGeom>
            <a:ln w="4127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81C5FF7D-E2BE-5A44-8126-ADF075233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7261" y="5638134"/>
              <a:ext cx="1089465" cy="32267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/>
                <a:t>Object</a:t>
              </a:r>
            </a:p>
          </p:txBody>
        </p:sp>
      </p:grpSp>
      <p:sp>
        <p:nvSpPr>
          <p:cNvPr id="26" name="Text Box 23">
            <a:extLst>
              <a:ext uri="{FF2B5EF4-FFF2-40B4-BE49-F238E27FC236}">
                <a16:creationId xmlns:a16="http://schemas.microsoft.com/office/drawing/2014/main" id="{34F730AB-6CA2-084E-85F4-1FCD161B3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599" y="1556918"/>
            <a:ext cx="4521695" cy="1200329"/>
          </a:xfrm>
          <a:prstGeom prst="rect">
            <a:avLst/>
          </a:prstGeom>
          <a:noFill/>
          <a:ln>
            <a:solidFill>
              <a:srgbClr val="FF33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Helvetica" pitchFamily="2" charset="0"/>
              </a:rPr>
              <a:t>Which method is used? Start at bottom of the object and search upward until you find a match.</a:t>
            </a:r>
          </a:p>
        </p:txBody>
      </p:sp>
    </p:spTree>
    <p:extLst>
      <p:ext uri="{BB962C8B-B14F-4D97-AF65-F5344CB8AC3E}">
        <p14:creationId xmlns:p14="http://schemas.microsoft.com/office/powerpoint/2010/main" val="134019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16CF8-3AAF-504F-952B-A489C8EE6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Grace Hopper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9630FF-A985-7447-8FA0-78A91CD0F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DD7F96-D1BA-C344-9F31-B5A40B96CA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430" y="2057400"/>
            <a:ext cx="3180545" cy="39756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DC35F8-CB73-6246-94AC-6AF2989BCF79}"/>
              </a:ext>
            </a:extLst>
          </p:cNvPr>
          <p:cNvSpPr txBox="1"/>
          <p:nvPr/>
        </p:nvSpPr>
        <p:spPr>
          <a:xfrm>
            <a:off x="4267200" y="2057401"/>
            <a:ext cx="4498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(1906-1992)</a:t>
            </a:r>
          </a:p>
          <a:p>
            <a:r>
              <a:rPr lang="en-US" dirty="0"/>
              <a:t>Rear Admiral, US Navy</a:t>
            </a:r>
          </a:p>
          <a:p>
            <a:r>
              <a:rPr lang="en-US" dirty="0"/>
              <a:t>PhD, Math, Yale, 1934</a:t>
            </a:r>
          </a:p>
          <a:p>
            <a:r>
              <a:rPr lang="en-US" dirty="0"/>
              <a:t>Pioneering computer programmer</a:t>
            </a:r>
          </a:p>
          <a:p>
            <a:r>
              <a:rPr lang="en-US" dirty="0"/>
              <a:t>Posthumous Presidential Medal of Freedom (highest civilian honor), 2016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836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16CF8-3AAF-504F-952B-A489C8EE6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Grace Hopper: “bug”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9630FF-A985-7447-8FA0-78A91CD0F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DD7F96-D1BA-C344-9F31-B5A40B96CA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430" y="2057400"/>
            <a:ext cx="3180545" cy="39756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F42024-1965-2F4E-9A86-22BC35E85D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4474" y="1805184"/>
            <a:ext cx="5369526" cy="422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836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800000"/>
                </a:solidFill>
              </a:rPr>
              <a:t>Middle Names (v1)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7" name="Content Placeholder 3"/>
          <p:cNvSpPr txBox="1">
            <a:spLocks/>
          </p:cNvSpPr>
          <p:nvPr/>
        </p:nvSpPr>
        <p:spPr>
          <a:xfrm>
            <a:off x="612648" y="1153942"/>
            <a:ext cx="7540752" cy="5475457"/>
          </a:xfrm>
          <a:prstGeom prst="rect">
            <a:avLst/>
          </a:prstGeom>
          <a:solidFill>
            <a:schemeClr val="bg1"/>
          </a:solidFill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"/>
              <a:buNone/>
            </a:pPr>
            <a:r>
              <a:rPr lang="en-US" sz="2400" b="1" dirty="0">
                <a:latin typeface="American Typewriter Condensed" panose="02090606020004020304" pitchFamily="18" charset="77"/>
                <a:cs typeface="Times New Roman"/>
              </a:rPr>
              <a:t>public</a:t>
            </a: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 </a:t>
            </a:r>
            <a:r>
              <a:rPr lang="en-US" sz="2400" b="1" dirty="0">
                <a:latin typeface="American Typewriter Condensed" panose="02090606020004020304" pitchFamily="18" charset="77"/>
                <a:cs typeface="Times New Roman"/>
              </a:rPr>
              <a:t>class</a:t>
            </a: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 Person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    </a:t>
            </a:r>
            <a:r>
              <a:rPr lang="en-US" sz="2400" b="1" dirty="0">
                <a:latin typeface="American Typewriter Condensed" panose="02090606020004020304" pitchFamily="18" charset="77"/>
                <a:cs typeface="Times New Roman"/>
              </a:rPr>
              <a:t>private</a:t>
            </a: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 String </a:t>
            </a:r>
            <a:r>
              <a:rPr lang="en-US" sz="2400" dirty="0" err="1">
                <a:latin typeface="American Typewriter Condensed" panose="02090606020004020304" pitchFamily="18" charset="77"/>
                <a:cs typeface="Times New Roman"/>
              </a:rPr>
              <a:t>firstName</a:t>
            </a: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; </a:t>
            </a:r>
            <a:r>
              <a:rPr lang="en-US" sz="2400" dirty="0">
                <a:solidFill>
                  <a:srgbClr val="008000"/>
                </a:solidFill>
                <a:latin typeface="American Typewriter Condensed" panose="02090606020004020304" pitchFamily="18" charset="77"/>
                <a:cs typeface="Times New Roman"/>
              </a:rPr>
              <a:t>//not null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008000"/>
                </a:solidFill>
                <a:latin typeface="American Typewriter Condensed" panose="02090606020004020304" pitchFamily="18" charset="77"/>
                <a:cs typeface="Times New Roman"/>
              </a:rPr>
              <a:t>    </a:t>
            </a:r>
            <a:r>
              <a:rPr lang="en-US" sz="2400" b="1" dirty="0">
                <a:latin typeface="American Typewriter Condensed" panose="02090606020004020304" pitchFamily="18" charset="77"/>
                <a:cs typeface="Times New Roman"/>
              </a:rPr>
              <a:t>private</a:t>
            </a: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 String </a:t>
            </a:r>
            <a:r>
              <a:rPr lang="en-US" sz="2400" dirty="0" err="1">
                <a:latin typeface="American Typewriter Condensed" panose="02090606020004020304" pitchFamily="18" charset="77"/>
                <a:cs typeface="Times New Roman"/>
              </a:rPr>
              <a:t>middleName</a:t>
            </a: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;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American Typewriter Condensed" panose="02090606020004020304" pitchFamily="18" charset="77"/>
                <a:cs typeface="Times New Roman"/>
              </a:rPr>
              <a:t>    private</a:t>
            </a: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 String </a:t>
            </a:r>
            <a:r>
              <a:rPr lang="en-US" sz="2400" dirty="0" err="1">
                <a:latin typeface="American Typewriter Condensed" panose="02090606020004020304" pitchFamily="18" charset="77"/>
                <a:cs typeface="Times New Roman"/>
              </a:rPr>
              <a:t>lastName</a:t>
            </a: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;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008000"/>
                </a:solidFill>
                <a:latin typeface="American Typewriter Condensed" panose="02090606020004020304" pitchFamily="18" charset="77"/>
                <a:cs typeface="Times New Roman"/>
              </a:rPr>
              <a:t>    /** Constructor: … */</a:t>
            </a:r>
            <a:br>
              <a:rPr lang="en-US" sz="2400" dirty="0">
                <a:solidFill>
                  <a:srgbClr val="008000"/>
                </a:solidFill>
                <a:latin typeface="American Typewriter Condensed" panose="02090606020004020304" pitchFamily="18" charset="77"/>
                <a:cs typeface="Times New Roman"/>
              </a:rPr>
            </a:br>
            <a:r>
              <a:rPr lang="en-US" sz="2400" dirty="0">
                <a:solidFill>
                  <a:srgbClr val="008000"/>
                </a:solidFill>
                <a:latin typeface="American Typewriter Condensed" panose="02090606020004020304" pitchFamily="18" charset="77"/>
                <a:cs typeface="Times New Roman"/>
              </a:rPr>
              <a:t>    </a:t>
            </a:r>
            <a:r>
              <a:rPr lang="en-US" sz="2400" b="1" dirty="0">
                <a:latin typeface="American Typewriter Condensed" panose="02090606020004020304" pitchFamily="18" charset="77"/>
                <a:cs typeface="Times New Roman"/>
              </a:rPr>
              <a:t>public</a:t>
            </a: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 Person(String f, String l)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        { assert f != null; </a:t>
            </a:r>
            <a:r>
              <a:rPr lang="en-US" sz="2400" dirty="0" err="1">
                <a:latin typeface="American Typewriter Condensed" panose="02090606020004020304" pitchFamily="18" charset="77"/>
                <a:cs typeface="Times New Roman"/>
              </a:rPr>
              <a:t>firstName</a:t>
            </a: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= f; </a:t>
            </a:r>
            <a:r>
              <a:rPr lang="en-US" sz="2400" dirty="0" err="1">
                <a:latin typeface="American Typewriter Condensed" panose="02090606020004020304" pitchFamily="18" charset="77"/>
                <a:cs typeface="Times New Roman"/>
              </a:rPr>
              <a:t>lastName</a:t>
            </a: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= l; </a:t>
            </a:r>
            <a:r>
              <a:rPr lang="en-US" sz="2000" dirty="0">
                <a:latin typeface="American Typewriter Condensed" panose="02090606020004020304" pitchFamily="18" charset="77"/>
                <a:cs typeface="Times New Roman"/>
              </a:rPr>
              <a:t>}</a:t>
            </a:r>
            <a:r>
              <a:rPr lang="en-US" sz="2000" dirty="0">
                <a:solidFill>
                  <a:srgbClr val="008000"/>
                </a:solidFill>
                <a:latin typeface="American Typewriter Condensed" panose="02090606020004020304" pitchFamily="18" charset="77"/>
                <a:cs typeface="Times New Roman"/>
              </a:rPr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008000"/>
                </a:solidFill>
                <a:latin typeface="American Typewriter Condensed" panose="02090606020004020304" pitchFamily="18" charset="77"/>
                <a:cs typeface="Times New Roman"/>
              </a:rPr>
              <a:t>    /** Constructor: … */</a:t>
            </a:r>
            <a:br>
              <a:rPr lang="en-US" sz="2400" dirty="0">
                <a:solidFill>
                  <a:srgbClr val="008000"/>
                </a:solidFill>
                <a:latin typeface="American Typewriter Condensed" panose="02090606020004020304" pitchFamily="18" charset="77"/>
                <a:cs typeface="Times New Roman"/>
              </a:rPr>
            </a:br>
            <a:r>
              <a:rPr lang="en-US" sz="2400" dirty="0">
                <a:solidFill>
                  <a:srgbClr val="008000"/>
                </a:solidFill>
                <a:latin typeface="American Typewriter Condensed" panose="02090606020004020304" pitchFamily="18" charset="77"/>
                <a:cs typeface="Times New Roman"/>
              </a:rPr>
              <a:t>    </a:t>
            </a:r>
            <a:r>
              <a:rPr lang="en-US" sz="2400" b="1" dirty="0">
                <a:latin typeface="American Typewriter Condensed" panose="02090606020004020304" pitchFamily="18" charset="77"/>
                <a:cs typeface="Times New Roman"/>
              </a:rPr>
              <a:t>public</a:t>
            </a: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 Person(String f, String m, String l)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        assert f != null;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        </a:t>
            </a:r>
            <a:r>
              <a:rPr lang="en-US" sz="2400" dirty="0" err="1">
                <a:latin typeface="American Typewriter Condensed" panose="02090606020004020304" pitchFamily="18" charset="77"/>
                <a:cs typeface="Times New Roman"/>
              </a:rPr>
              <a:t>firstName</a:t>
            </a: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= f;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        </a:t>
            </a:r>
            <a:r>
              <a:rPr lang="en-US" sz="2400" dirty="0" err="1">
                <a:latin typeface="American Typewriter Condensed" panose="02090606020004020304" pitchFamily="18" charset="77"/>
                <a:cs typeface="Times New Roman"/>
              </a:rPr>
              <a:t>middleName</a:t>
            </a: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= m;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        </a:t>
            </a:r>
            <a:r>
              <a:rPr lang="en-US" sz="2400" dirty="0" err="1">
                <a:latin typeface="American Typewriter Condensed" panose="02090606020004020304" pitchFamily="18" charset="77"/>
                <a:cs typeface="Times New Roman"/>
              </a:rPr>
              <a:t>lastName</a:t>
            </a: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= l;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merican Typewriter Condensed" panose="02090606020004020304" pitchFamily="18" charset="77"/>
                <a:cs typeface="Times New Roman"/>
              </a:rPr>
              <a:t>    }</a:t>
            </a:r>
          </a:p>
          <a:p>
            <a:pPr marL="0" indent="0">
              <a:spcBef>
                <a:spcPts val="0"/>
              </a:spcBef>
              <a:buFont typeface="Wingdings"/>
              <a:buNone/>
            </a:pPr>
            <a:r>
              <a:rPr lang="en-US" sz="2000" dirty="0">
                <a:solidFill>
                  <a:srgbClr val="000000"/>
                </a:solidFill>
                <a:latin typeface="American Typewriter Condensed" panose="02090606020004020304" pitchFamily="18" charset="77"/>
                <a:cs typeface="Times New Roman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42EF2F-529A-6048-858F-EB3149F916FE}"/>
              </a:ext>
            </a:extLst>
          </p:cNvPr>
          <p:cNvSpPr txBox="1"/>
          <p:nvPr/>
        </p:nvSpPr>
        <p:spPr>
          <a:xfrm>
            <a:off x="3962400" y="5486400"/>
            <a:ext cx="1752600" cy="553998"/>
          </a:xfrm>
          <a:prstGeom prst="rect">
            <a:avLst/>
          </a:prstGeom>
          <a:solidFill>
            <a:srgbClr val="F8DF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dirty="0"/>
              <a:t>👍🏽 or 👎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B5C3A-A9C1-3745-BB19-4658A0571ED1}"/>
              </a:ext>
            </a:extLst>
          </p:cNvPr>
          <p:cNvSpPr txBox="1"/>
          <p:nvPr/>
        </p:nvSpPr>
        <p:spPr>
          <a:xfrm>
            <a:off x="6705600" y="5728784"/>
            <a:ext cx="2438400" cy="1200329"/>
          </a:xfrm>
          <a:prstGeom prst="rect">
            <a:avLst/>
          </a:prstGeom>
          <a:solidFill>
            <a:srgbClr val="F8DFF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Better: reuse first constructor without copying code</a:t>
            </a:r>
          </a:p>
        </p:txBody>
      </p:sp>
    </p:spTree>
    <p:extLst>
      <p:ext uri="{BB962C8B-B14F-4D97-AF65-F5344CB8AC3E}">
        <p14:creationId xmlns:p14="http://schemas.microsoft.com/office/powerpoint/2010/main" val="264252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800000"/>
                </a:solidFill>
              </a:rPr>
              <a:t>Middle Names (v2)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7" name="Content Placeholder 3"/>
          <p:cNvSpPr txBox="1">
            <a:spLocks/>
          </p:cNvSpPr>
          <p:nvPr/>
        </p:nvSpPr>
        <p:spPr>
          <a:xfrm>
            <a:off x="612648" y="1447800"/>
            <a:ext cx="7540752" cy="5029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"/>
              <a:buNone/>
            </a:pPr>
            <a:r>
              <a:rPr lang="en-US" sz="2400" b="1" dirty="0">
                <a:latin typeface="American Typewriter Condensed" panose="02090606020004020304" pitchFamily="18" charset="77"/>
                <a:cs typeface="Times New Roman"/>
              </a:rPr>
              <a:t>public</a:t>
            </a: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 </a:t>
            </a:r>
            <a:r>
              <a:rPr lang="en-US" sz="2400" b="1" dirty="0">
                <a:latin typeface="American Typewriter Condensed" panose="02090606020004020304" pitchFamily="18" charset="77"/>
                <a:cs typeface="Times New Roman"/>
              </a:rPr>
              <a:t>class</a:t>
            </a: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 Person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    </a:t>
            </a:r>
            <a:r>
              <a:rPr lang="en-US" sz="2400" b="1" dirty="0">
                <a:latin typeface="American Typewriter Condensed" panose="02090606020004020304" pitchFamily="18" charset="77"/>
                <a:cs typeface="Times New Roman"/>
              </a:rPr>
              <a:t>private</a:t>
            </a: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 String </a:t>
            </a:r>
            <a:r>
              <a:rPr lang="en-US" sz="2400" dirty="0" err="1">
                <a:latin typeface="American Typewriter Condensed" panose="02090606020004020304" pitchFamily="18" charset="77"/>
                <a:cs typeface="Times New Roman"/>
              </a:rPr>
              <a:t>firstName</a:t>
            </a: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; </a:t>
            </a:r>
            <a:r>
              <a:rPr lang="en-US" sz="2400" dirty="0">
                <a:solidFill>
                  <a:srgbClr val="008000"/>
                </a:solidFill>
                <a:latin typeface="American Typewriter Condensed" panose="02090606020004020304" pitchFamily="18" charset="77"/>
                <a:cs typeface="Times New Roman"/>
              </a:rPr>
              <a:t>//not null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008000"/>
                </a:solidFill>
                <a:latin typeface="American Typewriter Condensed" panose="02090606020004020304" pitchFamily="18" charset="77"/>
                <a:cs typeface="Times New Roman"/>
              </a:rPr>
              <a:t>    </a:t>
            </a:r>
            <a:r>
              <a:rPr lang="en-US" sz="2400" b="1" dirty="0">
                <a:latin typeface="American Typewriter Condensed" panose="02090606020004020304" pitchFamily="18" charset="77"/>
                <a:cs typeface="Times New Roman"/>
              </a:rPr>
              <a:t>private</a:t>
            </a: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 String </a:t>
            </a:r>
            <a:r>
              <a:rPr lang="en-US" sz="2400" dirty="0" err="1">
                <a:latin typeface="American Typewriter Condensed" panose="02090606020004020304" pitchFamily="18" charset="77"/>
                <a:cs typeface="Times New Roman"/>
              </a:rPr>
              <a:t>middleName</a:t>
            </a: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;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American Typewriter Condensed" panose="02090606020004020304" pitchFamily="18" charset="77"/>
                <a:cs typeface="Times New Roman"/>
              </a:rPr>
              <a:t>    private</a:t>
            </a: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 String </a:t>
            </a:r>
            <a:r>
              <a:rPr lang="en-US" sz="2400" dirty="0" err="1">
                <a:latin typeface="American Typewriter Condensed" panose="02090606020004020304" pitchFamily="18" charset="77"/>
                <a:cs typeface="Times New Roman"/>
              </a:rPr>
              <a:t>lastName</a:t>
            </a: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;  </a:t>
            </a:r>
            <a:endParaRPr lang="en-US" sz="2400" dirty="0">
              <a:solidFill>
                <a:srgbClr val="008000"/>
              </a:solidFill>
              <a:latin typeface="American Typewriter Condensed" panose="02090606020004020304" pitchFamily="18" charset="77"/>
              <a:cs typeface="Times New Roman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008000"/>
                </a:solidFill>
                <a:latin typeface="American Typewriter Condensed" panose="02090606020004020304" pitchFamily="18" charset="77"/>
                <a:cs typeface="Times New Roman"/>
              </a:rPr>
              <a:t>    </a:t>
            </a:r>
            <a:r>
              <a:rPr lang="en-US" sz="2400" b="1" dirty="0">
                <a:latin typeface="American Typewriter Condensed" panose="02090606020004020304" pitchFamily="18" charset="77"/>
                <a:cs typeface="Times New Roman"/>
              </a:rPr>
              <a:t>public</a:t>
            </a: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 Person(String f, String l)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        assert f != null;</a:t>
            </a:r>
          </a:p>
          <a:p>
            <a:pPr marL="0" indent="0">
              <a:spcBef>
                <a:spcPts val="0"/>
              </a:spcBef>
              <a:buFont typeface="Wingdings"/>
              <a:buNone/>
            </a:pP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        </a:t>
            </a:r>
            <a:r>
              <a:rPr lang="en-US" sz="2400" dirty="0" err="1">
                <a:latin typeface="American Typewriter Condensed" panose="02090606020004020304" pitchFamily="18" charset="77"/>
                <a:cs typeface="Times New Roman"/>
              </a:rPr>
              <a:t>firstName</a:t>
            </a: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= f; </a:t>
            </a:r>
          </a:p>
          <a:p>
            <a:pPr marL="0" indent="0">
              <a:spcBef>
                <a:spcPts val="0"/>
              </a:spcBef>
              <a:buFont typeface="Wingdings"/>
              <a:buNone/>
            </a:pP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        </a:t>
            </a:r>
            <a:r>
              <a:rPr lang="en-US" sz="2400" dirty="0" err="1">
                <a:latin typeface="American Typewriter Condensed" panose="02090606020004020304" pitchFamily="18" charset="77"/>
                <a:cs typeface="Times New Roman"/>
              </a:rPr>
              <a:t>lastName</a:t>
            </a: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= l;</a:t>
            </a:r>
          </a:p>
          <a:p>
            <a:pPr marL="0" indent="0">
              <a:spcBef>
                <a:spcPts val="0"/>
              </a:spcBef>
              <a:buFont typeface="Wingdings"/>
              <a:buNone/>
            </a:pPr>
            <a:r>
              <a:rPr lang="en-US" sz="2000" dirty="0">
                <a:latin typeface="American Typewriter Condensed" panose="02090606020004020304" pitchFamily="18" charset="77"/>
                <a:cs typeface="Times New Roman"/>
              </a:rPr>
              <a:t>    }</a:t>
            </a:r>
            <a:r>
              <a:rPr lang="en-US" sz="2000" dirty="0">
                <a:solidFill>
                  <a:srgbClr val="008000"/>
                </a:solidFill>
                <a:latin typeface="American Typewriter Condensed" panose="02090606020004020304" pitchFamily="18" charset="77"/>
                <a:cs typeface="Times New Roman"/>
              </a:rPr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008000"/>
                </a:solidFill>
                <a:latin typeface="American Typewriter Condensed" panose="02090606020004020304" pitchFamily="18" charset="77"/>
                <a:cs typeface="Times New Roman"/>
              </a:rPr>
              <a:t>    </a:t>
            </a:r>
            <a:r>
              <a:rPr lang="en-US" sz="2400" b="1" dirty="0">
                <a:latin typeface="American Typewriter Condensed" panose="02090606020004020304" pitchFamily="18" charset="77"/>
                <a:cs typeface="Times New Roman"/>
              </a:rPr>
              <a:t>public</a:t>
            </a: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 Person(String f, String m, String l)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FF0000"/>
                </a:solidFill>
                <a:latin typeface="American Typewriter Condensed" panose="02090606020004020304" pitchFamily="18" charset="77"/>
                <a:cs typeface="Times New Roman"/>
              </a:rPr>
              <a:t>        this(f, l);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        </a:t>
            </a:r>
            <a:r>
              <a:rPr lang="en-US" sz="2400" dirty="0" err="1">
                <a:latin typeface="American Typewriter Condensed" panose="02090606020004020304" pitchFamily="18" charset="77"/>
                <a:cs typeface="Times New Roman"/>
              </a:rPr>
              <a:t>middleName</a:t>
            </a: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= m;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merican Typewriter Condensed" panose="02090606020004020304" pitchFamily="18" charset="77"/>
                <a:cs typeface="Times New Roman"/>
              </a:rPr>
              <a:t>    }</a:t>
            </a:r>
          </a:p>
          <a:p>
            <a:pPr marL="0" indent="0">
              <a:spcBef>
                <a:spcPts val="0"/>
              </a:spcBef>
              <a:buFont typeface="Wingdings"/>
              <a:buNone/>
            </a:pPr>
            <a:r>
              <a:rPr lang="en-US" sz="2000" dirty="0">
                <a:solidFill>
                  <a:srgbClr val="000000"/>
                </a:solidFill>
                <a:latin typeface="American Typewriter Condensed" panose="02090606020004020304" pitchFamily="18" charset="77"/>
                <a:cs typeface="Times New Roman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C0836E-B4C0-9041-BA58-3A2B0C58FBD5}"/>
              </a:ext>
            </a:extLst>
          </p:cNvPr>
          <p:cNvSpPr txBox="1"/>
          <p:nvPr/>
        </p:nvSpPr>
        <p:spPr>
          <a:xfrm>
            <a:off x="3657600" y="5505272"/>
            <a:ext cx="5410200" cy="1200328"/>
          </a:xfrm>
          <a:prstGeom prst="rect">
            <a:avLst/>
          </a:prstGeom>
          <a:solidFill>
            <a:srgbClr val="F8DFF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Use </a:t>
            </a:r>
            <a:r>
              <a:rPr lang="en-US" sz="2400" b="1" dirty="0">
                <a:solidFill>
                  <a:srgbClr val="FF0000"/>
                </a:solidFill>
              </a:rPr>
              <a:t>this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(</a:t>
            </a:r>
            <a:r>
              <a:rPr lang="en-US" sz="2400" i="1" u="sng" dirty="0"/>
              <a:t>not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Person</a:t>
            </a:r>
            <a:r>
              <a:rPr lang="en-US" sz="2400" dirty="0"/>
              <a:t>) to call another constructor in the class.</a:t>
            </a:r>
          </a:p>
          <a:p>
            <a:r>
              <a:rPr lang="en-US" sz="2400" dirty="0"/>
              <a:t>Must be </a:t>
            </a:r>
            <a:r>
              <a:rPr lang="en-US" sz="2400" dirty="0">
                <a:solidFill>
                  <a:srgbClr val="FF0000"/>
                </a:solidFill>
              </a:rPr>
              <a:t>first statement in constructor body</a:t>
            </a:r>
            <a:r>
              <a:rPr lang="en-US" sz="2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0863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800000"/>
                </a:solidFill>
              </a:rPr>
              <a:t>Default Constructor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7" name="Content Placeholder 3"/>
          <p:cNvSpPr txBox="1">
            <a:spLocks/>
          </p:cNvSpPr>
          <p:nvPr/>
        </p:nvSpPr>
        <p:spPr>
          <a:xfrm>
            <a:off x="612648" y="1447800"/>
            <a:ext cx="7540752" cy="5029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"/>
              <a:buNone/>
            </a:pPr>
            <a:r>
              <a:rPr lang="en-US" sz="2400" b="1" dirty="0">
                <a:latin typeface="American Typewriter Condensed" panose="02090606020004020304" pitchFamily="18" charset="77"/>
                <a:cs typeface="Times New Roman"/>
              </a:rPr>
              <a:t>public</a:t>
            </a: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 </a:t>
            </a:r>
            <a:r>
              <a:rPr lang="en-US" sz="2400" b="1" dirty="0">
                <a:latin typeface="American Typewriter Condensed" panose="02090606020004020304" pitchFamily="18" charset="77"/>
                <a:cs typeface="Times New Roman"/>
              </a:rPr>
              <a:t>class</a:t>
            </a: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 Person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    </a:t>
            </a:r>
            <a:r>
              <a:rPr lang="en-US" sz="2400" b="1" dirty="0">
                <a:latin typeface="American Typewriter Condensed" panose="02090606020004020304" pitchFamily="18" charset="77"/>
                <a:cs typeface="Times New Roman"/>
              </a:rPr>
              <a:t>private</a:t>
            </a: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 String </a:t>
            </a:r>
            <a:r>
              <a:rPr lang="en-US" sz="2400" dirty="0" err="1">
                <a:latin typeface="American Typewriter Condensed" panose="02090606020004020304" pitchFamily="18" charset="77"/>
                <a:cs typeface="Times New Roman"/>
              </a:rPr>
              <a:t>firstName</a:t>
            </a: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; </a:t>
            </a:r>
            <a:r>
              <a:rPr lang="en-US" sz="2400" dirty="0">
                <a:solidFill>
                  <a:srgbClr val="008000"/>
                </a:solidFill>
                <a:latin typeface="American Typewriter Condensed" panose="02090606020004020304" pitchFamily="18" charset="77"/>
                <a:cs typeface="Times New Roman"/>
              </a:rPr>
              <a:t>//not null</a:t>
            </a:r>
            <a:endParaRPr lang="en-US" sz="2400" dirty="0">
              <a:latin typeface="American Typewriter Condensed" panose="02090606020004020304" pitchFamily="18" charset="77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American Typewriter Condensed" panose="02090606020004020304" pitchFamily="18" charset="77"/>
                <a:cs typeface="Times New Roman"/>
              </a:rPr>
              <a:t>    private</a:t>
            </a: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 String </a:t>
            </a:r>
            <a:r>
              <a:rPr lang="en-US" sz="2400" dirty="0" err="1">
                <a:latin typeface="American Typewriter Condensed" panose="02090606020004020304" pitchFamily="18" charset="77"/>
                <a:cs typeface="Times New Roman"/>
              </a:rPr>
              <a:t>lastName</a:t>
            </a: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;  </a:t>
            </a:r>
            <a:endParaRPr lang="en-US" sz="2400" dirty="0">
              <a:solidFill>
                <a:srgbClr val="008000"/>
              </a:solidFill>
              <a:latin typeface="American Typewriter Condensed" panose="02090606020004020304" pitchFamily="18" charset="77"/>
              <a:cs typeface="Times New Roman"/>
            </a:endParaRPr>
          </a:p>
          <a:p>
            <a:pPr marL="0" indent="0">
              <a:spcBef>
                <a:spcPts val="1200"/>
              </a:spcBef>
              <a:buFont typeface="Wingdings"/>
              <a:buNone/>
            </a:pPr>
            <a:endParaRPr lang="en-US" sz="2400" dirty="0">
              <a:solidFill>
                <a:srgbClr val="008000"/>
              </a:solidFill>
              <a:latin typeface="American Typewriter Condensed" panose="02090606020004020304" pitchFamily="18" charset="77"/>
              <a:cs typeface="Times New Roman"/>
            </a:endParaRPr>
          </a:p>
          <a:p>
            <a:pPr marL="0" indent="0">
              <a:spcBef>
                <a:spcPts val="1200"/>
              </a:spcBef>
              <a:buFont typeface="Wingdings"/>
              <a:buNone/>
            </a:pPr>
            <a:endParaRPr lang="en-US" sz="2400" dirty="0">
              <a:solidFill>
                <a:srgbClr val="008000"/>
              </a:solidFill>
              <a:latin typeface="American Typewriter Condensed" panose="02090606020004020304" pitchFamily="18" charset="77"/>
              <a:cs typeface="Times New Roman"/>
            </a:endParaRPr>
          </a:p>
          <a:p>
            <a:pPr marL="0" indent="0">
              <a:spcBef>
                <a:spcPts val="0"/>
              </a:spcBef>
              <a:buFont typeface="Wingdings"/>
              <a:buNone/>
            </a:pPr>
            <a:r>
              <a:rPr lang="en-US" sz="2400" dirty="0">
                <a:solidFill>
                  <a:srgbClr val="000000"/>
                </a:solidFill>
                <a:latin typeface="American Typewriter Condensed" panose="02090606020004020304" pitchFamily="18" charset="77"/>
                <a:cs typeface="Times New Roman"/>
              </a:rPr>
              <a:t>}</a:t>
            </a:r>
          </a:p>
          <a:p>
            <a:pPr marL="0" indent="0">
              <a:spcBef>
                <a:spcPts val="0"/>
              </a:spcBef>
              <a:buFont typeface="Wingdings"/>
              <a:buNone/>
            </a:pPr>
            <a:endParaRPr lang="en-US" sz="2400" dirty="0">
              <a:solidFill>
                <a:srgbClr val="000000"/>
              </a:solidFill>
              <a:latin typeface="American Typewriter Condensed" panose="02090606020004020304" pitchFamily="18" charset="77"/>
              <a:cs typeface="Times New Roman"/>
            </a:endParaRPr>
          </a:p>
          <a:p>
            <a:pPr marL="0" indent="0">
              <a:spcBef>
                <a:spcPts val="0"/>
              </a:spcBef>
              <a:buFont typeface="Wingdings"/>
              <a:buNone/>
            </a:pPr>
            <a:r>
              <a:rPr lang="en-US" sz="2400" dirty="0">
                <a:solidFill>
                  <a:srgbClr val="000000"/>
                </a:solidFill>
                <a:latin typeface="American Typewriter Condensed" panose="02090606020004020304" pitchFamily="18" charset="77"/>
                <a:cs typeface="Times New Roman"/>
              </a:rPr>
              <a:t>Person p= new Person();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4A635F-10E5-B344-A766-F9B2BC5EF11C}"/>
              </a:ext>
            </a:extLst>
          </p:cNvPr>
          <p:cNvSpPr txBox="1"/>
          <p:nvPr/>
        </p:nvSpPr>
        <p:spPr>
          <a:xfrm>
            <a:off x="4038600" y="5257800"/>
            <a:ext cx="1752600" cy="553998"/>
          </a:xfrm>
          <a:prstGeom prst="rect">
            <a:avLst/>
          </a:prstGeom>
          <a:solidFill>
            <a:srgbClr val="F8DF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dirty="0"/>
              <a:t>👍🏽 or 👎 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F6EDB2-4CCE-7F44-A534-A770E0A54C8E}"/>
              </a:ext>
            </a:extLst>
          </p:cNvPr>
          <p:cNvSpPr/>
          <p:nvPr/>
        </p:nvSpPr>
        <p:spPr>
          <a:xfrm>
            <a:off x="914400" y="3048000"/>
            <a:ext cx="2468946" cy="461665"/>
          </a:xfrm>
          <a:prstGeom prst="rect">
            <a:avLst/>
          </a:prstGeom>
          <a:ln>
            <a:solidFill>
              <a:srgbClr val="0070C0"/>
            </a:solidFill>
            <a:prstDash val="sysDot"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merican Typewriter Condensed" panose="02090606020004020304" pitchFamily="18" charset="77"/>
                <a:cs typeface="Times New Roman"/>
              </a:rPr>
              <a:t>public </a:t>
            </a:r>
            <a:r>
              <a:rPr lang="en-US" sz="2400" dirty="0">
                <a:solidFill>
                  <a:srgbClr val="0070C0"/>
                </a:solidFill>
                <a:latin typeface="American Typewriter Condensed" panose="02090606020004020304" pitchFamily="18" charset="77"/>
                <a:cs typeface="Times New Roman"/>
              </a:rPr>
              <a:t>Person() {};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66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FA1F2-148E-024A-BF0F-A19215A3A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Default Constructor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D1BA84-6F72-0C49-AF87-F1BA8A6EE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A6C67D-606B-4346-B0E6-82010AA761E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200" b="1" dirty="0">
                <a:latin typeface="American Typewriter Condensed" panose="02090606020004020304" pitchFamily="18" charset="77"/>
                <a:cs typeface="Times New Roman"/>
              </a:rPr>
              <a:t>public</a:t>
            </a:r>
            <a:r>
              <a:rPr lang="en-US" sz="3200" dirty="0">
                <a:latin typeface="American Typewriter Condensed" panose="02090606020004020304" pitchFamily="18" charset="77"/>
                <a:cs typeface="Times New Roman"/>
              </a:rPr>
              <a:t> </a:t>
            </a:r>
            <a:r>
              <a:rPr lang="en-US" sz="3200" b="1" dirty="0">
                <a:latin typeface="American Typewriter Condensed" panose="02090606020004020304" pitchFamily="18" charset="77"/>
                <a:cs typeface="Times New Roman"/>
              </a:rPr>
              <a:t>class</a:t>
            </a:r>
            <a:r>
              <a:rPr lang="en-US" sz="3200" dirty="0">
                <a:latin typeface="American Typewriter Condensed" panose="02090606020004020304" pitchFamily="18" charset="77"/>
                <a:cs typeface="Times New Roman"/>
              </a:rPr>
              <a:t> Person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latin typeface="American Typewriter Condensed" panose="02090606020004020304" pitchFamily="18" charset="77"/>
                <a:cs typeface="Times New Roman"/>
              </a:rPr>
              <a:t>    </a:t>
            </a:r>
            <a:r>
              <a:rPr lang="en-US" sz="3200" b="1" dirty="0">
                <a:latin typeface="American Typewriter Condensed" panose="02090606020004020304" pitchFamily="18" charset="77"/>
                <a:cs typeface="Times New Roman"/>
              </a:rPr>
              <a:t>private</a:t>
            </a:r>
            <a:r>
              <a:rPr lang="en-US" sz="3200" dirty="0">
                <a:latin typeface="American Typewriter Condensed" panose="02090606020004020304" pitchFamily="18" charset="77"/>
                <a:cs typeface="Times New Roman"/>
              </a:rPr>
              <a:t> String </a:t>
            </a:r>
            <a:r>
              <a:rPr lang="en-US" sz="3200" dirty="0" err="1">
                <a:latin typeface="American Typewriter Condensed" panose="02090606020004020304" pitchFamily="18" charset="77"/>
                <a:cs typeface="Times New Roman"/>
              </a:rPr>
              <a:t>firstName</a:t>
            </a:r>
            <a:r>
              <a:rPr lang="en-US" sz="3200" dirty="0">
                <a:latin typeface="American Typewriter Condensed" panose="02090606020004020304" pitchFamily="18" charset="77"/>
                <a:cs typeface="Times New Roman"/>
              </a:rPr>
              <a:t>; </a:t>
            </a:r>
            <a:r>
              <a:rPr lang="en-US" sz="3200" dirty="0">
                <a:solidFill>
                  <a:srgbClr val="008000"/>
                </a:solidFill>
                <a:latin typeface="American Typewriter Condensed" panose="02090606020004020304" pitchFamily="18" charset="77"/>
                <a:cs typeface="Times New Roman"/>
              </a:rPr>
              <a:t>//not null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rgbClr val="008000"/>
                </a:solidFill>
                <a:latin typeface="American Typewriter Condensed" panose="02090606020004020304" pitchFamily="18" charset="77"/>
                <a:cs typeface="Times New Roman"/>
              </a:rPr>
              <a:t>    </a:t>
            </a:r>
            <a:r>
              <a:rPr lang="en-US" sz="3200" b="1" dirty="0">
                <a:latin typeface="American Typewriter Condensed" panose="02090606020004020304" pitchFamily="18" charset="77"/>
                <a:cs typeface="Times New Roman"/>
              </a:rPr>
              <a:t>private</a:t>
            </a:r>
            <a:r>
              <a:rPr lang="en-US" sz="3200" dirty="0">
                <a:latin typeface="American Typewriter Condensed" panose="02090606020004020304" pitchFamily="18" charset="77"/>
                <a:cs typeface="Times New Roman"/>
              </a:rPr>
              <a:t> String </a:t>
            </a:r>
            <a:r>
              <a:rPr lang="en-US" sz="3200" dirty="0" err="1">
                <a:latin typeface="American Typewriter Condensed" panose="02090606020004020304" pitchFamily="18" charset="77"/>
                <a:cs typeface="Times New Roman"/>
              </a:rPr>
              <a:t>middleName</a:t>
            </a:r>
            <a:r>
              <a:rPr lang="en-US" sz="3200" dirty="0">
                <a:latin typeface="American Typewriter Condensed" panose="02090606020004020304" pitchFamily="18" charset="77"/>
                <a:cs typeface="Times New Roman"/>
              </a:rPr>
              <a:t>;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b="1" dirty="0">
                <a:latin typeface="American Typewriter Condensed" panose="02090606020004020304" pitchFamily="18" charset="77"/>
                <a:cs typeface="Times New Roman"/>
              </a:rPr>
              <a:t>    private</a:t>
            </a:r>
            <a:r>
              <a:rPr lang="en-US" sz="3200" dirty="0">
                <a:latin typeface="American Typewriter Condensed" panose="02090606020004020304" pitchFamily="18" charset="77"/>
                <a:cs typeface="Times New Roman"/>
              </a:rPr>
              <a:t> String </a:t>
            </a:r>
            <a:r>
              <a:rPr lang="en-US" sz="3200" dirty="0" err="1">
                <a:latin typeface="American Typewriter Condensed" panose="02090606020004020304" pitchFamily="18" charset="77"/>
                <a:cs typeface="Times New Roman"/>
              </a:rPr>
              <a:t>lastName</a:t>
            </a:r>
            <a:r>
              <a:rPr lang="en-US" sz="3200" dirty="0">
                <a:latin typeface="American Typewriter Condensed" panose="02090606020004020304" pitchFamily="18" charset="77"/>
                <a:cs typeface="Times New Roman"/>
              </a:rPr>
              <a:t>;  </a:t>
            </a:r>
            <a:endParaRPr lang="en-US" sz="3200" dirty="0">
              <a:solidFill>
                <a:srgbClr val="008000"/>
              </a:solidFill>
              <a:latin typeface="American Typewriter Condensed" panose="02090606020004020304" pitchFamily="18" charset="77"/>
              <a:cs typeface="Times New Roman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3200" b="1" dirty="0">
                <a:solidFill>
                  <a:srgbClr val="008000"/>
                </a:solidFill>
                <a:latin typeface="American Typewriter Condensed" panose="02090606020004020304" pitchFamily="18" charset="77"/>
                <a:cs typeface="Times New Roman"/>
              </a:rPr>
              <a:t>    </a:t>
            </a:r>
            <a:r>
              <a:rPr lang="en-US" sz="3200" b="1" dirty="0">
                <a:latin typeface="American Typewriter Condensed" panose="02090606020004020304" pitchFamily="18" charset="77"/>
                <a:cs typeface="Times New Roman"/>
              </a:rPr>
              <a:t>public</a:t>
            </a:r>
            <a:r>
              <a:rPr lang="en-US" sz="3200" dirty="0">
                <a:latin typeface="American Typewriter Condensed" panose="02090606020004020304" pitchFamily="18" charset="77"/>
                <a:cs typeface="Times New Roman"/>
              </a:rPr>
              <a:t> Person(String f, String l)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latin typeface="American Typewriter Condensed" panose="02090606020004020304" pitchFamily="18" charset="77"/>
                <a:cs typeface="Times New Roman"/>
              </a:rPr>
              <a:t>        assert f != null;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latin typeface="American Typewriter Condensed" panose="02090606020004020304" pitchFamily="18" charset="77"/>
                <a:cs typeface="Times New Roman"/>
              </a:rPr>
              <a:t>        </a:t>
            </a:r>
            <a:r>
              <a:rPr lang="en-US" sz="3200" dirty="0" err="1">
                <a:latin typeface="American Typewriter Condensed" panose="02090606020004020304" pitchFamily="18" charset="77"/>
                <a:cs typeface="Times New Roman"/>
              </a:rPr>
              <a:t>firstName</a:t>
            </a:r>
            <a:r>
              <a:rPr lang="en-US" sz="3200" dirty="0">
                <a:latin typeface="American Typewriter Condensed" panose="02090606020004020304" pitchFamily="18" charset="77"/>
                <a:cs typeface="Times New Roman"/>
              </a:rPr>
              <a:t>= f;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latin typeface="American Typewriter Condensed" panose="02090606020004020304" pitchFamily="18" charset="77"/>
                <a:cs typeface="Times New Roman"/>
              </a:rPr>
              <a:t>        </a:t>
            </a:r>
            <a:r>
              <a:rPr lang="en-US" sz="3200" dirty="0" err="1">
                <a:latin typeface="American Typewriter Condensed" panose="02090606020004020304" pitchFamily="18" charset="77"/>
                <a:cs typeface="Times New Roman"/>
              </a:rPr>
              <a:t>lastName</a:t>
            </a:r>
            <a:r>
              <a:rPr lang="en-US" sz="3200" dirty="0">
                <a:latin typeface="American Typewriter Condensed" panose="02090606020004020304" pitchFamily="18" charset="77"/>
                <a:cs typeface="Times New Roman"/>
              </a:rPr>
              <a:t>= l;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American Typewriter Condensed" panose="02090606020004020304" pitchFamily="18" charset="77"/>
                <a:cs typeface="Times New Roman"/>
              </a:rPr>
              <a:t>    }</a:t>
            </a:r>
            <a:r>
              <a:rPr lang="en-US" sz="2800" dirty="0">
                <a:solidFill>
                  <a:srgbClr val="008000"/>
                </a:solidFill>
                <a:latin typeface="American Typewriter Condensed" panose="02090606020004020304" pitchFamily="18" charset="77"/>
                <a:cs typeface="Times New Roman"/>
              </a:rPr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3200" dirty="0">
                <a:solidFill>
                  <a:srgbClr val="008000"/>
                </a:solidFill>
                <a:latin typeface="American Typewriter Condensed" panose="02090606020004020304" pitchFamily="18" charset="77"/>
                <a:cs typeface="Times New Roman"/>
              </a:rPr>
              <a:t>    </a:t>
            </a:r>
            <a:r>
              <a:rPr lang="en-US" sz="3200" b="1" dirty="0">
                <a:latin typeface="American Typewriter Condensed" panose="02090606020004020304" pitchFamily="18" charset="77"/>
                <a:cs typeface="Times New Roman"/>
              </a:rPr>
              <a:t>public</a:t>
            </a:r>
            <a:r>
              <a:rPr lang="en-US" sz="3200" dirty="0">
                <a:latin typeface="American Typewriter Condensed" panose="02090606020004020304" pitchFamily="18" charset="77"/>
                <a:cs typeface="Times New Roman"/>
              </a:rPr>
              <a:t> Person(String f, String m, String l)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latin typeface="American Typewriter Condensed" panose="02090606020004020304" pitchFamily="18" charset="77"/>
                <a:cs typeface="Times New Roman"/>
              </a:rPr>
              <a:t>        this(f, l);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latin typeface="American Typewriter Condensed" panose="02090606020004020304" pitchFamily="18" charset="77"/>
                <a:cs typeface="Times New Roman"/>
              </a:rPr>
              <a:t>        </a:t>
            </a:r>
            <a:r>
              <a:rPr lang="en-US" sz="3200" dirty="0" err="1">
                <a:latin typeface="American Typewriter Condensed" panose="02090606020004020304" pitchFamily="18" charset="77"/>
                <a:cs typeface="Times New Roman"/>
              </a:rPr>
              <a:t>middleName</a:t>
            </a:r>
            <a:r>
              <a:rPr lang="en-US" sz="3200" dirty="0">
                <a:latin typeface="American Typewriter Condensed" panose="02090606020004020304" pitchFamily="18" charset="77"/>
                <a:cs typeface="Times New Roman"/>
              </a:rPr>
              <a:t>= m;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American Typewriter Condensed" panose="02090606020004020304" pitchFamily="18" charset="77"/>
                <a:cs typeface="Times New Roman"/>
              </a:rPr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rgbClr val="000000"/>
                </a:solidFill>
                <a:latin typeface="American Typewriter Condensed" panose="02090606020004020304" pitchFamily="18" charset="77"/>
                <a:cs typeface="Times New Roman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solidFill>
                <a:srgbClr val="000000"/>
              </a:solidFill>
              <a:latin typeface="American Typewriter Condensed" panose="02090606020004020304" pitchFamily="18" charset="77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rgbClr val="000000"/>
                </a:solidFill>
                <a:latin typeface="American Typewriter Condensed" panose="02090606020004020304" pitchFamily="18" charset="77"/>
                <a:cs typeface="Times New Roman"/>
              </a:rPr>
              <a:t>Person p= new Person();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solidFill>
                <a:srgbClr val="000000"/>
              </a:solidFill>
              <a:latin typeface="American Typewriter Condensed" panose="02090606020004020304" pitchFamily="18" charset="77"/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BC98BB-8EB3-7B47-A229-F595DF7B6FEA}"/>
              </a:ext>
            </a:extLst>
          </p:cNvPr>
          <p:cNvSpPr/>
          <p:nvPr/>
        </p:nvSpPr>
        <p:spPr>
          <a:xfrm>
            <a:off x="4495800" y="3888700"/>
            <a:ext cx="4572000" cy="2893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Syntax Error: No constructor in Person matches this invocation</a:t>
            </a:r>
          </a:p>
          <a:p>
            <a:r>
              <a:rPr lang="en-US" sz="2600" dirty="0">
                <a:solidFill>
                  <a:srgbClr val="FF0000"/>
                </a:solidFill>
              </a:rPr>
              <a:t>    Arguments: ()</a:t>
            </a:r>
          </a:p>
          <a:p>
            <a:r>
              <a:rPr lang="en-US" sz="2600" dirty="0">
                <a:solidFill>
                  <a:srgbClr val="FF0000"/>
                </a:solidFill>
              </a:rPr>
              <a:t>    Expected return type: Person</a:t>
            </a:r>
          </a:p>
          <a:p>
            <a:r>
              <a:rPr lang="en-US" sz="2600" dirty="0">
                <a:solidFill>
                  <a:srgbClr val="FF0000"/>
                </a:solidFill>
              </a:rPr>
              <a:t>    Candidate signatures: </a:t>
            </a:r>
          </a:p>
          <a:p>
            <a:r>
              <a:rPr lang="en-US" sz="2600" dirty="0">
                <a:solidFill>
                  <a:srgbClr val="FF0000"/>
                </a:solidFill>
              </a:rPr>
              <a:t>        Person(String, String)</a:t>
            </a:r>
          </a:p>
          <a:p>
            <a:r>
              <a:rPr lang="en-US" sz="2600" dirty="0">
                <a:solidFill>
                  <a:srgbClr val="FF0000"/>
                </a:solidFill>
              </a:rPr>
              <a:t>        Person(String, String, String)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337DB3-2D56-974E-9468-499D59E05177}"/>
              </a:ext>
            </a:extLst>
          </p:cNvPr>
          <p:cNvSpPr/>
          <p:nvPr/>
        </p:nvSpPr>
        <p:spPr>
          <a:xfrm>
            <a:off x="6019800" y="3321414"/>
            <a:ext cx="11849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Nope!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6268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703AAB1-37B4-FB4E-AC46-A0FA9AEC5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0" y="5164146"/>
            <a:ext cx="2540000" cy="16891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91904" y="1524000"/>
            <a:ext cx="8229600" cy="510909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merican Typewriter Condensed" panose="02090606020004020304" pitchFamily="18" charset="77"/>
                <a:cs typeface="Times New Roman"/>
              </a:rPr>
              <a:t>public</a:t>
            </a: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 class Cornellian </a:t>
            </a:r>
            <a:r>
              <a:rPr lang="en-US" sz="2400" b="1" dirty="0">
                <a:latin typeface="American Typewriter Condensed" panose="02090606020004020304" pitchFamily="18" charset="77"/>
                <a:cs typeface="Times New Roman"/>
              </a:rPr>
              <a:t>extends</a:t>
            </a: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 Person {</a:t>
            </a:r>
          </a:p>
          <a:p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   </a:t>
            </a:r>
            <a:r>
              <a:rPr lang="en-US" sz="2400" b="1" dirty="0">
                <a:latin typeface="American Typewriter Condensed" panose="02090606020004020304" pitchFamily="18" charset="77"/>
                <a:cs typeface="Times New Roman"/>
              </a:rPr>
              <a:t>private </a:t>
            </a: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String </a:t>
            </a:r>
            <a:r>
              <a:rPr lang="en-US" sz="2400" dirty="0" err="1">
                <a:latin typeface="American Typewriter Condensed" panose="02090606020004020304" pitchFamily="18" charset="77"/>
                <a:cs typeface="Times New Roman"/>
              </a:rPr>
              <a:t>netID</a:t>
            </a: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;</a:t>
            </a:r>
          </a:p>
          <a:p>
            <a:endParaRPr lang="en-US" sz="2400" dirty="0">
              <a:latin typeface="American Typewriter Condensed" panose="02090606020004020304" pitchFamily="18" charset="77"/>
              <a:cs typeface="Times New Roman"/>
            </a:endParaRPr>
          </a:p>
          <a:p>
            <a:endParaRPr lang="en-US" sz="1400" dirty="0">
              <a:latin typeface="American Typewriter Condensed" panose="02090606020004020304" pitchFamily="18" charset="77"/>
              <a:cs typeface="Times New Roman"/>
            </a:endParaRPr>
          </a:p>
          <a:p>
            <a:r>
              <a:rPr lang="en-US" sz="2400" dirty="0">
                <a:solidFill>
                  <a:srgbClr val="008000"/>
                </a:solidFill>
                <a:latin typeface="American Typewriter Condensed" panose="02090606020004020304" pitchFamily="18" charset="77"/>
                <a:cs typeface="Times New Roman"/>
              </a:rPr>
              <a:t>   /** Constructor: Person with a </a:t>
            </a:r>
            <a:r>
              <a:rPr lang="en-US" sz="2400" dirty="0" err="1">
                <a:solidFill>
                  <a:srgbClr val="008000"/>
                </a:solidFill>
                <a:latin typeface="American Typewriter Condensed" panose="02090606020004020304" pitchFamily="18" charset="77"/>
                <a:cs typeface="Times New Roman"/>
              </a:rPr>
              <a:t>netID</a:t>
            </a:r>
            <a:r>
              <a:rPr lang="en-US" sz="2400" dirty="0">
                <a:solidFill>
                  <a:srgbClr val="008000"/>
                </a:solidFill>
                <a:latin typeface="American Typewriter Condensed" panose="02090606020004020304" pitchFamily="18" charset="77"/>
                <a:cs typeface="Times New Roman"/>
              </a:rPr>
              <a:t>. */</a:t>
            </a:r>
          </a:p>
          <a:p>
            <a:r>
              <a:rPr lang="en-US" sz="2400" b="1" dirty="0">
                <a:latin typeface="American Typewriter Condensed" panose="02090606020004020304" pitchFamily="18" charset="77"/>
                <a:cs typeface="Times New Roman"/>
              </a:rPr>
              <a:t>   public</a:t>
            </a: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 Cornellian(String f, String l, String id) {</a:t>
            </a:r>
          </a:p>
          <a:p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      </a:t>
            </a:r>
            <a:r>
              <a:rPr lang="en-US" sz="2400" b="1" dirty="0">
                <a:latin typeface="American Typewriter Condensed" panose="02090606020004020304" pitchFamily="18" charset="77"/>
                <a:cs typeface="Times New Roman"/>
              </a:rPr>
              <a:t>super</a:t>
            </a: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(f, l);</a:t>
            </a:r>
          </a:p>
          <a:p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      </a:t>
            </a:r>
            <a:r>
              <a:rPr lang="en-US" sz="2400" dirty="0" err="1">
                <a:latin typeface="American Typewriter Condensed" panose="02090606020004020304" pitchFamily="18" charset="77"/>
                <a:cs typeface="Times New Roman"/>
              </a:rPr>
              <a:t>netID</a:t>
            </a: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= id;</a:t>
            </a:r>
          </a:p>
          <a:p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   }</a:t>
            </a:r>
          </a:p>
          <a:p>
            <a:endParaRPr lang="en-US" sz="2400" dirty="0">
              <a:latin typeface="American Typewriter Condensed" panose="02090606020004020304" pitchFamily="18" charset="77"/>
              <a:cs typeface="Times New Roman"/>
            </a:endParaRPr>
          </a:p>
          <a:p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}</a:t>
            </a:r>
          </a:p>
          <a:p>
            <a:endParaRPr lang="en-US" sz="2400" b="1" dirty="0">
              <a:latin typeface="American Typewriter Condensed" panose="02090606020004020304" pitchFamily="18" charset="77"/>
              <a:cs typeface="Times New Roman"/>
            </a:endParaRPr>
          </a:p>
          <a:p>
            <a:endParaRPr lang="en-US" sz="2400" b="1" dirty="0">
              <a:latin typeface="American Typewriter Condensed" panose="02090606020004020304" pitchFamily="18" charset="77"/>
              <a:cs typeface="Times New Roman"/>
            </a:endParaRPr>
          </a:p>
          <a:p>
            <a:r>
              <a:rPr lang="en-US" sz="2400" b="1" dirty="0">
                <a:latin typeface="American Typewriter Condensed" panose="02090606020004020304" pitchFamily="18" charset="77"/>
                <a:cs typeface="Times New Roman"/>
              </a:rPr>
              <a:t>new</a:t>
            </a: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 Cornellian("Bill", "Nye", “bn29”);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153400" cy="9906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800000"/>
                </a:solidFill>
              </a:rPr>
              <a:t>Super Constructor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95400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248400" y="1371600"/>
            <a:ext cx="2746375" cy="4267200"/>
            <a:chOff x="5407422" y="2514600"/>
            <a:chExt cx="3508375" cy="4267200"/>
          </a:xfrm>
        </p:grpSpPr>
        <p:grpSp>
          <p:nvGrpSpPr>
            <p:cNvPr id="4" name="Group 3"/>
            <p:cNvGrpSpPr/>
            <p:nvPr/>
          </p:nvGrpSpPr>
          <p:grpSpPr>
            <a:xfrm>
              <a:off x="5407422" y="2514600"/>
              <a:ext cx="3508375" cy="4267200"/>
              <a:chOff x="5407422" y="2514600"/>
              <a:chExt cx="3508375" cy="4267200"/>
            </a:xfrm>
          </p:grpSpPr>
          <p:sp>
            <p:nvSpPr>
              <p:cNvPr id="13" name="Rectangle 10"/>
              <p:cNvSpPr>
                <a:spLocks noChangeArrowheads="1"/>
              </p:cNvSpPr>
              <p:nvPr/>
            </p:nvSpPr>
            <p:spPr bwMode="auto">
              <a:xfrm>
                <a:off x="5407422" y="2895599"/>
                <a:ext cx="3508375" cy="3886201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" name="Rectangle 11"/>
              <p:cNvSpPr>
                <a:spLocks noChangeArrowheads="1"/>
              </p:cNvSpPr>
              <p:nvPr/>
            </p:nvSpPr>
            <p:spPr bwMode="auto">
              <a:xfrm>
                <a:off x="5407422" y="2514600"/>
                <a:ext cx="2060310" cy="38100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 dirty="0">
                    <a:solidFill>
                      <a:srgbClr val="E41900"/>
                    </a:solidFill>
                  </a:rPr>
                  <a:t>Cornellian</a:t>
                </a:r>
                <a:r>
                  <a:rPr lang="en-US" sz="2400" b="1" dirty="0">
                    <a:solidFill>
                      <a:srgbClr val="E41900"/>
                    </a:solidFill>
                  </a:rPr>
                  <a:t>@a0</a:t>
                </a:r>
                <a:endParaRPr lang="en-US" sz="2400" dirty="0"/>
              </a:p>
            </p:txBody>
          </p:sp>
          <p:sp>
            <p:nvSpPr>
              <p:cNvPr id="15" name="Rectangle 12"/>
              <p:cNvSpPr>
                <a:spLocks noChangeArrowheads="1"/>
              </p:cNvSpPr>
              <p:nvPr/>
            </p:nvSpPr>
            <p:spPr bwMode="auto">
              <a:xfrm>
                <a:off x="7467732" y="2895600"/>
                <a:ext cx="1448065" cy="3810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/>
                  <a:t>Object</a:t>
                </a:r>
              </a:p>
            </p:txBody>
          </p:sp>
          <p:sp>
            <p:nvSpPr>
              <p:cNvPr id="16" name="Rectangle 13"/>
              <p:cNvSpPr>
                <a:spLocks noChangeArrowheads="1"/>
              </p:cNvSpPr>
              <p:nvPr/>
            </p:nvSpPr>
            <p:spPr bwMode="auto">
              <a:xfrm>
                <a:off x="6429280" y="4180170"/>
                <a:ext cx="742950" cy="381000"/>
              </a:xfrm>
              <a:prstGeom prst="rect">
                <a:avLst/>
              </a:prstGeom>
              <a:solidFill>
                <a:srgbClr val="FFCC99"/>
              </a:solidFill>
              <a:ln w="0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r>
                  <a:rPr lang="en-US" sz="2400" dirty="0" err="1"/>
                  <a:t>firstName</a:t>
                </a:r>
                <a:endParaRPr lang="en-US" sz="2400" dirty="0"/>
              </a:p>
            </p:txBody>
          </p:sp>
          <p:sp>
            <p:nvSpPr>
              <p:cNvPr id="18" name="Rectangle 15"/>
              <p:cNvSpPr>
                <a:spLocks noChangeArrowheads="1"/>
              </p:cNvSpPr>
              <p:nvPr/>
            </p:nvSpPr>
            <p:spPr bwMode="auto">
              <a:xfrm>
                <a:off x="5478988" y="4731661"/>
                <a:ext cx="1682621" cy="381000"/>
              </a:xfrm>
              <a:prstGeom prst="rect">
                <a:avLst/>
              </a:prstGeom>
              <a:solidFill>
                <a:srgbClr val="FFCC99"/>
              </a:solidFill>
              <a:ln w="0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r>
                  <a:rPr lang="en-US" sz="2400" dirty="0" err="1"/>
                  <a:t>lastName</a:t>
                </a:r>
                <a:endParaRPr lang="en-US" sz="2400" dirty="0"/>
              </a:p>
            </p:txBody>
          </p:sp>
          <p:sp>
            <p:nvSpPr>
              <p:cNvPr id="24" name="Rectangle 21"/>
              <p:cNvSpPr>
                <a:spLocks noChangeArrowheads="1"/>
              </p:cNvSpPr>
              <p:nvPr/>
            </p:nvSpPr>
            <p:spPr bwMode="auto">
              <a:xfrm>
                <a:off x="5504764" y="3124200"/>
                <a:ext cx="1298443" cy="381000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r>
                  <a:rPr lang="en-US" sz="2400" dirty="0" err="1"/>
                  <a:t>toString</a:t>
                </a:r>
                <a:r>
                  <a:rPr lang="en-US" sz="2400" dirty="0"/>
                  <a:t>()</a:t>
                </a:r>
              </a:p>
            </p:txBody>
          </p:sp>
          <p:sp>
            <p:nvSpPr>
              <p:cNvPr id="25" name="Line 22"/>
              <p:cNvSpPr>
                <a:spLocks noChangeShapeType="1"/>
              </p:cNvSpPr>
              <p:nvPr/>
            </p:nvSpPr>
            <p:spPr bwMode="auto">
              <a:xfrm>
                <a:off x="5407422" y="3505200"/>
                <a:ext cx="35083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Rectangle 23"/>
              <p:cNvSpPr>
                <a:spLocks noChangeArrowheads="1"/>
              </p:cNvSpPr>
              <p:nvPr/>
            </p:nvSpPr>
            <p:spPr bwMode="auto">
              <a:xfrm>
                <a:off x="7467732" y="3505200"/>
                <a:ext cx="1448065" cy="4572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/>
                  <a:t>Person</a:t>
                </a:r>
              </a:p>
            </p:txBody>
          </p:sp>
          <p:sp>
            <p:nvSpPr>
              <p:cNvPr id="9" name="Line 24"/>
              <p:cNvSpPr>
                <a:spLocks noChangeShapeType="1"/>
              </p:cNvSpPr>
              <p:nvPr/>
            </p:nvSpPr>
            <p:spPr bwMode="auto">
              <a:xfrm>
                <a:off x="5407422" y="5638800"/>
                <a:ext cx="35083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Rectangle 25"/>
              <p:cNvSpPr>
                <a:spLocks noChangeArrowheads="1"/>
              </p:cNvSpPr>
              <p:nvPr/>
            </p:nvSpPr>
            <p:spPr bwMode="auto">
              <a:xfrm>
                <a:off x="7315813" y="5629171"/>
                <a:ext cx="1574209" cy="4572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/>
                  <a:t>Cornellian</a:t>
                </a:r>
              </a:p>
            </p:txBody>
          </p:sp>
          <p:sp>
            <p:nvSpPr>
              <p:cNvPr id="11" name="Rectangle 27"/>
              <p:cNvSpPr>
                <a:spLocks noChangeArrowheads="1"/>
              </p:cNvSpPr>
              <p:nvPr/>
            </p:nvSpPr>
            <p:spPr bwMode="auto">
              <a:xfrm>
                <a:off x="5478988" y="6324600"/>
                <a:ext cx="999198" cy="381000"/>
              </a:xfrm>
              <a:prstGeom prst="rect">
                <a:avLst/>
              </a:prstGeom>
              <a:noFill/>
              <a:ln w="0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r>
                  <a:rPr lang="en-US" sz="2400" dirty="0" err="1"/>
                  <a:t>netID</a:t>
                </a:r>
                <a:endParaRPr lang="en-US" sz="2400" dirty="0"/>
              </a:p>
            </p:txBody>
          </p:sp>
          <p:sp>
            <p:nvSpPr>
              <p:cNvPr id="28" name="Rectangle 21"/>
              <p:cNvSpPr>
                <a:spLocks noChangeArrowheads="1"/>
              </p:cNvSpPr>
              <p:nvPr/>
            </p:nvSpPr>
            <p:spPr bwMode="auto">
              <a:xfrm>
                <a:off x="5490297" y="5125905"/>
                <a:ext cx="1426483" cy="381000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r>
                  <a:rPr lang="en-US" sz="2400" dirty="0" err="1"/>
                  <a:t>toString</a:t>
                </a:r>
                <a:r>
                  <a:rPr lang="en-US" sz="2400" dirty="0"/>
                  <a:t>()</a:t>
                </a:r>
              </a:p>
            </p:txBody>
          </p:sp>
        </p:grpSp>
        <p:sp>
          <p:nvSpPr>
            <p:cNvPr id="32" name="Rectangle 14"/>
            <p:cNvSpPr>
              <a:spLocks noChangeArrowheads="1"/>
            </p:cNvSpPr>
            <p:nvPr/>
          </p:nvSpPr>
          <p:spPr bwMode="auto">
            <a:xfrm>
              <a:off x="7161609" y="4130073"/>
              <a:ext cx="883457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 sz="2400" dirty="0"/>
                <a:t>null</a:t>
              </a:r>
              <a:endParaRPr lang="en-US" sz="2400" dirty="0"/>
            </a:p>
          </p:txBody>
        </p:sp>
        <p:sp>
          <p:nvSpPr>
            <p:cNvPr id="33" name="Rectangle 16"/>
            <p:cNvSpPr>
              <a:spLocks noChangeArrowheads="1"/>
            </p:cNvSpPr>
            <p:nvPr/>
          </p:nvSpPr>
          <p:spPr bwMode="auto">
            <a:xfrm>
              <a:off x="7177600" y="4725714"/>
              <a:ext cx="954484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/>
                <a:t>null</a:t>
              </a:r>
            </a:p>
          </p:txBody>
        </p:sp>
        <p:sp>
          <p:nvSpPr>
            <p:cNvPr id="34" name="Rectangle 18"/>
            <p:cNvSpPr>
              <a:spLocks noChangeArrowheads="1"/>
            </p:cNvSpPr>
            <p:nvPr/>
          </p:nvSpPr>
          <p:spPr bwMode="auto">
            <a:xfrm>
              <a:off x="6552999" y="6248400"/>
              <a:ext cx="7039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/>
                <a:t>null</a:t>
              </a:r>
            </a:p>
          </p:txBody>
        </p:sp>
      </p:grp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7611272" y="2986007"/>
            <a:ext cx="92593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2400" dirty="0"/>
              <a:t>"Bill"</a:t>
            </a:r>
            <a:endParaRPr lang="en-US" sz="2400" dirty="0"/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7611273" y="3588661"/>
            <a:ext cx="92593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/>
              <a:t>"Nye"</a:t>
            </a: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7086600" y="5105400"/>
            <a:ext cx="9906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/>
              <a:t>“bn29”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641547" y="3738680"/>
            <a:ext cx="3302053" cy="1236048"/>
          </a:xfrm>
          <a:prstGeom prst="borderCallout1">
            <a:avLst>
              <a:gd name="adj1" fmla="val 19586"/>
              <a:gd name="adj2" fmla="val -2061"/>
              <a:gd name="adj3" fmla="val 5921"/>
              <a:gd name="adj4" fmla="val -18402"/>
            </a:avLst>
          </a:prstGeom>
          <a:solidFill>
            <a:srgbClr val="F8DF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Use </a:t>
            </a:r>
            <a:r>
              <a:rPr lang="en-US" sz="2400" b="1" dirty="0">
                <a:solidFill>
                  <a:srgbClr val="FF0000"/>
                </a:solidFill>
              </a:rPr>
              <a:t>super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(</a:t>
            </a:r>
            <a:r>
              <a:rPr lang="en-US" sz="2400" i="1" u="sng" dirty="0"/>
              <a:t>not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Person</a:t>
            </a:r>
            <a:r>
              <a:rPr lang="en-US" sz="2400" dirty="0"/>
              <a:t>) to call superclass constructor.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5A9BD091-353F-5C45-86BA-6D9025DFBCA0}"/>
              </a:ext>
            </a:extLst>
          </p:cNvPr>
          <p:cNvSpPr/>
          <p:nvPr/>
        </p:nvSpPr>
        <p:spPr>
          <a:xfrm>
            <a:off x="304800" y="3429000"/>
            <a:ext cx="457200" cy="38100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E30F7B5-E58F-9D45-BE48-EE37EF09EA84}"/>
              </a:ext>
            </a:extLst>
          </p:cNvPr>
          <p:cNvSpPr txBox="1"/>
          <p:nvPr/>
        </p:nvSpPr>
        <p:spPr>
          <a:xfrm>
            <a:off x="2641547" y="5036403"/>
            <a:ext cx="3302053" cy="830997"/>
          </a:xfrm>
          <a:prstGeom prst="rect">
            <a:avLst/>
          </a:prstGeom>
          <a:solidFill>
            <a:srgbClr val="F8DFF0"/>
          </a:solidFill>
          <a:ln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Must be </a:t>
            </a:r>
            <a:r>
              <a:rPr lang="en-US" sz="2400" dirty="0">
                <a:solidFill>
                  <a:srgbClr val="FF0000"/>
                </a:solidFill>
              </a:rPr>
              <a:t>first statement in constructor body</a:t>
            </a:r>
            <a:r>
              <a:rPr lang="en-US" sz="2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471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3.33333E-6 0.0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5 L -3.33333E-6 0.0944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30" grpId="0" animBg="1"/>
      <p:bldP spid="6" grpId="0" animBg="1"/>
      <p:bldP spid="6" grpId="1" animBg="1"/>
      <p:bldP spid="6" grpId="2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91904" y="1524000"/>
            <a:ext cx="8229600" cy="481670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merican Typewriter Condensed" panose="02090606020004020304" pitchFamily="18" charset="77"/>
                <a:cs typeface="Times New Roman"/>
              </a:rPr>
              <a:t>public</a:t>
            </a: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 class Cornellian </a:t>
            </a:r>
            <a:r>
              <a:rPr lang="en-US" sz="2400" b="1" dirty="0">
                <a:latin typeface="American Typewriter Condensed" panose="02090606020004020304" pitchFamily="18" charset="77"/>
                <a:cs typeface="Times New Roman"/>
              </a:rPr>
              <a:t>extends</a:t>
            </a: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 Person {</a:t>
            </a:r>
          </a:p>
          <a:p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   </a:t>
            </a:r>
            <a:r>
              <a:rPr lang="en-US" sz="2400" b="1" dirty="0">
                <a:latin typeface="American Typewriter Condensed" panose="02090606020004020304" pitchFamily="18" charset="77"/>
                <a:cs typeface="Times New Roman"/>
              </a:rPr>
              <a:t>private </a:t>
            </a: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String </a:t>
            </a:r>
            <a:r>
              <a:rPr lang="en-US" sz="2400" dirty="0" err="1">
                <a:latin typeface="American Typewriter Condensed" panose="02090606020004020304" pitchFamily="18" charset="77"/>
                <a:cs typeface="Times New Roman"/>
              </a:rPr>
              <a:t>netID</a:t>
            </a: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;</a:t>
            </a:r>
          </a:p>
          <a:p>
            <a:endParaRPr lang="en-US" sz="2400" dirty="0">
              <a:latin typeface="American Typewriter Condensed" panose="02090606020004020304" pitchFamily="18" charset="77"/>
              <a:cs typeface="Times New Roman"/>
            </a:endParaRPr>
          </a:p>
          <a:p>
            <a:endParaRPr lang="en-US" sz="1400" dirty="0">
              <a:latin typeface="American Typewriter Condensed" panose="02090606020004020304" pitchFamily="18" charset="77"/>
              <a:cs typeface="Times New Roman"/>
            </a:endParaRPr>
          </a:p>
          <a:p>
            <a:r>
              <a:rPr lang="en-US" sz="2400" dirty="0">
                <a:solidFill>
                  <a:srgbClr val="008000"/>
                </a:solidFill>
                <a:latin typeface="American Typewriter Condensed" panose="02090606020004020304" pitchFamily="18" charset="77"/>
                <a:cs typeface="Times New Roman"/>
              </a:rPr>
              <a:t>   /** Constructor: Person with a </a:t>
            </a:r>
            <a:r>
              <a:rPr lang="en-US" sz="2400" dirty="0" err="1">
                <a:solidFill>
                  <a:srgbClr val="008000"/>
                </a:solidFill>
                <a:latin typeface="American Typewriter Condensed" panose="02090606020004020304" pitchFamily="18" charset="77"/>
                <a:cs typeface="Times New Roman"/>
              </a:rPr>
              <a:t>netID</a:t>
            </a:r>
            <a:r>
              <a:rPr lang="en-US" sz="2400" dirty="0">
                <a:solidFill>
                  <a:srgbClr val="008000"/>
                </a:solidFill>
                <a:latin typeface="American Typewriter Condensed" panose="02090606020004020304" pitchFamily="18" charset="77"/>
                <a:cs typeface="Times New Roman"/>
              </a:rPr>
              <a:t>. */</a:t>
            </a:r>
          </a:p>
          <a:p>
            <a:r>
              <a:rPr lang="en-US" sz="2400" b="1" dirty="0">
                <a:latin typeface="American Typewriter Condensed" panose="02090606020004020304" pitchFamily="18" charset="77"/>
                <a:cs typeface="Times New Roman"/>
              </a:rPr>
              <a:t>   public</a:t>
            </a: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 Cornellian(String f, String l, String id) {</a:t>
            </a:r>
          </a:p>
          <a:p>
            <a:endParaRPr lang="en-US" sz="2400" dirty="0">
              <a:latin typeface="American Typewriter Condensed" panose="02090606020004020304" pitchFamily="18" charset="77"/>
              <a:cs typeface="Times New Roman"/>
            </a:endParaRPr>
          </a:p>
          <a:p>
            <a:pPr>
              <a:spcBef>
                <a:spcPts val="600"/>
              </a:spcBef>
            </a:pP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      </a:t>
            </a:r>
            <a:r>
              <a:rPr lang="en-US" sz="2400" dirty="0" err="1">
                <a:latin typeface="American Typewriter Condensed" panose="02090606020004020304" pitchFamily="18" charset="77"/>
                <a:cs typeface="Times New Roman"/>
              </a:rPr>
              <a:t>netID</a:t>
            </a: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= id;</a:t>
            </a:r>
          </a:p>
          <a:p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   }</a:t>
            </a:r>
          </a:p>
          <a:p>
            <a:endParaRPr lang="en-US" sz="2400" dirty="0">
              <a:latin typeface="American Typewriter Condensed" panose="02090606020004020304" pitchFamily="18" charset="77"/>
              <a:cs typeface="Times New Roman"/>
            </a:endParaRPr>
          </a:p>
          <a:p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}</a:t>
            </a:r>
          </a:p>
          <a:p>
            <a:endParaRPr lang="en-US" sz="2400" b="1" dirty="0">
              <a:latin typeface="American Typewriter Condensed" panose="02090606020004020304" pitchFamily="18" charset="77"/>
              <a:cs typeface="Times New Roman"/>
            </a:endParaRPr>
          </a:p>
          <a:p>
            <a:endParaRPr lang="en-US" sz="2400" b="1" dirty="0">
              <a:latin typeface="American Typewriter Condensed" panose="02090606020004020304" pitchFamily="18" charset="77"/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153400" cy="9906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800000"/>
                </a:solidFill>
              </a:rPr>
              <a:t>Super Constructor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95400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E30F7B5-E58F-9D45-BE48-EE37EF09EA84}"/>
              </a:ext>
            </a:extLst>
          </p:cNvPr>
          <p:cNvSpPr txBox="1"/>
          <p:nvPr/>
        </p:nvSpPr>
        <p:spPr>
          <a:xfrm>
            <a:off x="2488178" y="3812232"/>
            <a:ext cx="5284222" cy="1384995"/>
          </a:xfrm>
          <a:prstGeom prst="rect">
            <a:avLst/>
          </a:prstGeom>
          <a:solidFill>
            <a:srgbClr val="F8DFF0"/>
          </a:solidFill>
          <a:ln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If </a:t>
            </a:r>
            <a:r>
              <a:rPr lang="en-US" sz="2800" dirty="0">
                <a:solidFill>
                  <a:srgbClr val="FF0000"/>
                </a:solidFill>
              </a:rPr>
              <a:t>first statement in constructor body</a:t>
            </a:r>
            <a:r>
              <a:rPr lang="en-US" sz="2800" dirty="0"/>
              <a:t> is not a constructor call, Java inserts </a:t>
            </a:r>
            <a:r>
              <a:rPr lang="en-US" sz="2800" dirty="0">
                <a:solidFill>
                  <a:srgbClr val="FF0000"/>
                </a:solidFill>
              </a:rPr>
              <a:t>super(); </a:t>
            </a:r>
            <a:r>
              <a:rPr lang="en-US" sz="2800" dirty="0"/>
              <a:t>for you!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9A43B08-D90B-1D4D-99E6-1D016C033881}"/>
              </a:ext>
            </a:extLst>
          </p:cNvPr>
          <p:cNvSpPr/>
          <p:nvPr/>
        </p:nvSpPr>
        <p:spPr>
          <a:xfrm>
            <a:off x="685800" y="3581400"/>
            <a:ext cx="1122423" cy="461665"/>
          </a:xfrm>
          <a:prstGeom prst="rect">
            <a:avLst/>
          </a:prstGeom>
          <a:ln>
            <a:solidFill>
              <a:srgbClr val="0070C0"/>
            </a:solidFill>
            <a:prstDash val="sysDot"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merican Typewriter Condensed" panose="02090606020004020304" pitchFamily="18" charset="77"/>
                <a:cs typeface="Times New Roman"/>
              </a:rPr>
              <a:t>super</a:t>
            </a:r>
            <a:r>
              <a:rPr lang="en-US" sz="2400" dirty="0">
                <a:solidFill>
                  <a:srgbClr val="0070C0"/>
                </a:solidFill>
                <a:latin typeface="American Typewriter Condensed" panose="02090606020004020304" pitchFamily="18" charset="77"/>
                <a:cs typeface="Times New Roman"/>
              </a:rPr>
              <a:t>();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8F8ECA-1D09-8D4F-96D4-123832273E93}"/>
              </a:ext>
            </a:extLst>
          </p:cNvPr>
          <p:cNvSpPr txBox="1"/>
          <p:nvPr/>
        </p:nvSpPr>
        <p:spPr>
          <a:xfrm>
            <a:off x="2478653" y="5386809"/>
            <a:ext cx="1752600" cy="553998"/>
          </a:xfrm>
          <a:prstGeom prst="rect">
            <a:avLst/>
          </a:prstGeom>
          <a:solidFill>
            <a:srgbClr val="F8DF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dirty="0"/>
              <a:t>👍🏽 or 👎 ?</a:t>
            </a:r>
          </a:p>
        </p:txBody>
      </p:sp>
    </p:spTree>
    <p:extLst>
      <p:ext uri="{BB962C8B-B14F-4D97-AF65-F5344CB8AC3E}">
        <p14:creationId xmlns:p14="http://schemas.microsoft.com/office/powerpoint/2010/main" val="310853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09349"/>
            <a:ext cx="8153400" cy="9906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800000"/>
                </a:solidFill>
              </a:rPr>
              <a:t>More about </a:t>
            </a:r>
            <a:r>
              <a:rPr lang="en-US" sz="3600" b="1" dirty="0">
                <a:solidFill>
                  <a:srgbClr val="800000"/>
                </a:solidFill>
              </a:rPr>
              <a:t>super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443238" y="1981200"/>
            <a:ext cx="3243562" cy="175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Within a subclass object, </a:t>
            </a:r>
            <a:r>
              <a:rPr lang="en-US" sz="2400" b="1" dirty="0">
                <a:solidFill>
                  <a:srgbClr val="800000"/>
                </a:solidFill>
                <a:latin typeface="Times New Roman"/>
                <a:cs typeface="Times New Roman"/>
              </a:rPr>
              <a:t>super</a:t>
            </a:r>
            <a:r>
              <a:rPr lang="en-US" sz="2400" dirty="0">
                <a:latin typeface="Times New Roman"/>
                <a:cs typeface="Times New Roman"/>
              </a:rPr>
              <a:t> refers to the partition above the one that contains </a:t>
            </a:r>
            <a:r>
              <a:rPr lang="en-US" sz="2400" b="1" dirty="0">
                <a:solidFill>
                  <a:srgbClr val="800000"/>
                </a:solidFill>
                <a:latin typeface="Times New Roman"/>
                <a:cs typeface="Times New Roman"/>
              </a:rPr>
              <a:t>super</a:t>
            </a:r>
            <a:r>
              <a:rPr lang="en-US" sz="2400" dirty="0">
                <a:solidFill>
                  <a:srgbClr val="800000"/>
                </a:solidFill>
                <a:latin typeface="Times New Roman"/>
                <a:cs typeface="Times New Roman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1" name="Text Box 41"/>
          <p:cNvSpPr txBox="1">
            <a:spLocks noChangeArrowheads="1"/>
          </p:cNvSpPr>
          <p:nvPr/>
        </p:nvSpPr>
        <p:spPr bwMode="auto">
          <a:xfrm>
            <a:off x="6267293" y="4212104"/>
            <a:ext cx="2267107" cy="1938992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Because of keyword </a:t>
            </a:r>
            <a:r>
              <a:rPr lang="en-US" b="1" dirty="0">
                <a:solidFill>
                  <a:srgbClr val="800000"/>
                </a:solidFill>
              </a:rPr>
              <a:t>super</a:t>
            </a:r>
            <a:r>
              <a:rPr lang="en-US" dirty="0"/>
              <a:t>, the call </a:t>
            </a:r>
            <a:r>
              <a:rPr lang="en-US" b="1" dirty="0" err="1">
                <a:solidFill>
                  <a:srgbClr val="800000"/>
                </a:solidFill>
              </a:rPr>
              <a:t>toString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/>
              <a:t>here refers to the </a:t>
            </a:r>
            <a:r>
              <a:rPr lang="en-US" b="1" dirty="0">
                <a:solidFill>
                  <a:srgbClr val="800000"/>
                </a:solidFill>
              </a:rPr>
              <a:t>Person</a:t>
            </a:r>
            <a:r>
              <a:rPr lang="en-US" dirty="0"/>
              <a:t> partition.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52400" y="2133600"/>
            <a:ext cx="4833638" cy="4495800"/>
            <a:chOff x="2666603" y="2209800"/>
            <a:chExt cx="3657997" cy="4495800"/>
          </a:xfrm>
        </p:grpSpPr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2666603" y="2590800"/>
              <a:ext cx="3657997" cy="41148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>
              <a:off x="2666603" y="2209800"/>
              <a:ext cx="1981200" cy="3810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 dirty="0">
                  <a:solidFill>
                    <a:srgbClr val="E41900"/>
                  </a:solidFill>
                </a:rPr>
                <a:t>Cornellian@a0</a:t>
              </a:r>
              <a:endParaRPr lang="en-US" sz="2400" dirty="0"/>
            </a:p>
          </p:txBody>
        </p:sp>
        <p:sp>
          <p:nvSpPr>
            <p:cNvPr id="20" name="Rectangle 12"/>
            <p:cNvSpPr>
              <a:spLocks noChangeArrowheads="1"/>
            </p:cNvSpPr>
            <p:nvPr/>
          </p:nvSpPr>
          <p:spPr bwMode="auto">
            <a:xfrm>
              <a:off x="4876535" y="2590800"/>
              <a:ext cx="1448065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/>
                <a:t>Object</a:t>
              </a:r>
            </a:p>
          </p:txBody>
        </p:sp>
        <p:sp>
          <p:nvSpPr>
            <p:cNvPr id="21" name="Rectangle 13"/>
            <p:cNvSpPr>
              <a:spLocks noChangeArrowheads="1"/>
            </p:cNvSpPr>
            <p:nvPr/>
          </p:nvSpPr>
          <p:spPr bwMode="auto">
            <a:xfrm>
              <a:off x="2939190" y="3714951"/>
              <a:ext cx="74295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en-US" sz="2400" dirty="0" err="1"/>
                <a:t>firstName</a:t>
              </a:r>
              <a:endParaRPr lang="en-US" sz="2400" dirty="0"/>
            </a:p>
          </p:txBody>
        </p:sp>
        <p:sp>
          <p:nvSpPr>
            <p:cNvPr id="22" name="Rectangle 15"/>
            <p:cNvSpPr>
              <a:spLocks noChangeArrowheads="1"/>
            </p:cNvSpPr>
            <p:nvPr/>
          </p:nvSpPr>
          <p:spPr bwMode="auto">
            <a:xfrm>
              <a:off x="3016699" y="4267200"/>
              <a:ext cx="6604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en-US" sz="2400" dirty="0" err="1"/>
                <a:t>lastName</a:t>
              </a:r>
              <a:endParaRPr lang="en-US" sz="2400" dirty="0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2816225" y="2743200"/>
              <a:ext cx="1298443" cy="381000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400" dirty="0" err="1"/>
                <a:t>toString</a:t>
              </a:r>
              <a:r>
                <a:rPr lang="en-US" sz="2400" dirty="0"/>
                <a:t>()</a:t>
              </a: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2666603" y="3200400"/>
              <a:ext cx="36579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4876535" y="3200400"/>
              <a:ext cx="1448065" cy="457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/>
                <a:t>Person</a:t>
              </a:r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2666603" y="4953000"/>
              <a:ext cx="36579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4876535" y="4953000"/>
              <a:ext cx="1448065" cy="457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/>
                <a:t>Cornellian</a:t>
              </a: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2811066" y="5410200"/>
              <a:ext cx="999199" cy="381000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en-US" sz="2400" dirty="0" err="1"/>
                <a:t>netID</a:t>
              </a:r>
              <a:endParaRPr lang="en-US" sz="2400" dirty="0"/>
            </a:p>
          </p:txBody>
        </p:sp>
        <p:sp>
          <p:nvSpPr>
            <p:cNvPr id="29" name="Rectangle 21"/>
            <p:cNvSpPr>
              <a:spLocks noChangeArrowheads="1"/>
            </p:cNvSpPr>
            <p:nvPr/>
          </p:nvSpPr>
          <p:spPr bwMode="auto">
            <a:xfrm>
              <a:off x="4830874" y="4381500"/>
              <a:ext cx="1426484" cy="381000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400" dirty="0" err="1"/>
                <a:t>toString</a:t>
              </a:r>
              <a:r>
                <a:rPr lang="en-US" sz="2400" dirty="0"/>
                <a:t>()</a:t>
              </a:r>
            </a:p>
          </p:txBody>
        </p:sp>
        <p:sp>
          <p:nvSpPr>
            <p:cNvPr id="31" name="Rectangle 14"/>
            <p:cNvSpPr>
              <a:spLocks noChangeArrowheads="1"/>
            </p:cNvSpPr>
            <p:nvPr/>
          </p:nvSpPr>
          <p:spPr bwMode="auto">
            <a:xfrm>
              <a:off x="3704601" y="3676851"/>
              <a:ext cx="883457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 sz="2400" dirty="0"/>
                <a:t>"Bill"</a:t>
              </a:r>
              <a:endParaRPr lang="en-US" sz="2400" dirty="0"/>
            </a:p>
          </p:txBody>
        </p:sp>
        <p:sp>
          <p:nvSpPr>
            <p:cNvPr id="32" name="Rectangle 16"/>
            <p:cNvSpPr>
              <a:spLocks noChangeArrowheads="1"/>
            </p:cNvSpPr>
            <p:nvPr/>
          </p:nvSpPr>
          <p:spPr bwMode="auto">
            <a:xfrm>
              <a:off x="3693319" y="4246589"/>
              <a:ext cx="954484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/>
                <a:t>"Nye"</a:t>
              </a:r>
            </a:p>
          </p:txBody>
        </p:sp>
        <p:sp>
          <p:nvSpPr>
            <p:cNvPr id="33" name="Rectangle 18"/>
            <p:cNvSpPr>
              <a:spLocks noChangeArrowheads="1"/>
            </p:cNvSpPr>
            <p:nvPr/>
          </p:nvSpPr>
          <p:spPr bwMode="auto">
            <a:xfrm>
              <a:off x="3885802" y="5334000"/>
              <a:ext cx="762001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/>
                <a:t>“bn29”</a:t>
              </a:r>
            </a:p>
          </p:txBody>
        </p:sp>
      </p:grpSp>
      <p:sp>
        <p:nvSpPr>
          <p:cNvPr id="35" name="Rectangle 21"/>
          <p:cNvSpPr>
            <a:spLocks noChangeArrowheads="1"/>
          </p:cNvSpPr>
          <p:nvPr/>
        </p:nvSpPr>
        <p:spPr bwMode="auto">
          <a:xfrm>
            <a:off x="303396" y="5791200"/>
            <a:ext cx="3887604" cy="761999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400" dirty="0" err="1"/>
              <a:t>toString</a:t>
            </a:r>
            <a:r>
              <a:rPr lang="en-US" sz="2400" dirty="0"/>
              <a:t>() { </a:t>
            </a:r>
            <a:r>
              <a:rPr lang="en-US" sz="2400" b="1" dirty="0"/>
              <a:t>return </a:t>
            </a:r>
            <a:r>
              <a:rPr lang="en-US" sz="2400" b="1" dirty="0" err="1">
                <a:solidFill>
                  <a:srgbClr val="800000"/>
                </a:solidFill>
              </a:rPr>
              <a:t>super</a:t>
            </a:r>
            <a:r>
              <a:rPr lang="en-US" sz="2400" dirty="0" err="1"/>
              <a:t>.toString</a:t>
            </a:r>
            <a:r>
              <a:rPr lang="en-US" sz="2400" dirty="0"/>
              <a:t>()</a:t>
            </a:r>
          </a:p>
          <a:p>
            <a:r>
              <a:rPr lang="en-US" sz="2400" dirty="0"/>
              <a:t>                + “&lt;“ + </a:t>
            </a:r>
            <a:r>
              <a:rPr lang="en-US" sz="2400" dirty="0" err="1"/>
              <a:t>netID</a:t>
            </a:r>
            <a:r>
              <a:rPr lang="en-US" sz="2400" dirty="0"/>
              <a:t> + “&gt;”; }</a:t>
            </a:r>
          </a:p>
        </p:txBody>
      </p:sp>
      <p:sp>
        <p:nvSpPr>
          <p:cNvPr id="13" name="Curved Right Arrow 12"/>
          <p:cNvSpPr/>
          <p:nvPr/>
        </p:nvSpPr>
        <p:spPr>
          <a:xfrm flipH="1" flipV="1">
            <a:off x="4547098" y="4372021"/>
            <a:ext cx="1259663" cy="1694320"/>
          </a:xfrm>
          <a:prstGeom prst="curvedRightArrow">
            <a:avLst>
              <a:gd name="adj1" fmla="val 12908"/>
              <a:gd name="adj2" fmla="val 28408"/>
              <a:gd name="adj3" fmla="val 2500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56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800000"/>
                </a:solidFill>
              </a:rPr>
              <a:t>Announcements</a:t>
            </a:r>
            <a:endParaRPr lang="en-US" sz="3600" dirty="0">
              <a:solidFill>
                <a:srgbClr val="008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02752" cy="4876800"/>
          </a:xfrm>
        </p:spPr>
        <p:txBody>
          <a:bodyPr>
            <a:noAutofit/>
          </a:bodyPr>
          <a:lstStyle/>
          <a:p>
            <a:r>
              <a:rPr lang="en-US" sz="2400" dirty="0"/>
              <a:t>A1 is due Thursday</a:t>
            </a:r>
          </a:p>
          <a:p>
            <a:pPr marL="320040" lvl="1" indent="0">
              <a:buNone/>
            </a:pPr>
            <a:r>
              <a:rPr lang="en-US" sz="2100" dirty="0"/>
              <a:t>If you are working with a partner: form a group </a:t>
            </a:r>
            <a:r>
              <a:rPr lang="en-US" sz="2100" b="1" dirty="0"/>
              <a:t>well before submitting</a:t>
            </a:r>
            <a:r>
              <a:rPr lang="en-US" sz="2100" dirty="0"/>
              <a:t> on CMS.  After forming group, </a:t>
            </a:r>
            <a:r>
              <a:rPr lang="en-US" sz="2100" b="1" dirty="0"/>
              <a:t>only one </a:t>
            </a:r>
            <a:r>
              <a:rPr lang="en-US" sz="2100" dirty="0"/>
              <a:t>you needs to submit.</a:t>
            </a:r>
            <a:endParaRPr lang="en-US" sz="2400" dirty="0"/>
          </a:p>
          <a:p>
            <a:r>
              <a:rPr lang="en-US" sz="2400" dirty="0"/>
              <a:t>This week's recitation is on testing. No tutorial/quiz this week.</a:t>
            </a:r>
          </a:p>
          <a:p>
            <a:r>
              <a:rPr lang="en-US" sz="2400" dirty="0"/>
              <a:t>A2 is out now</a:t>
            </a:r>
          </a:p>
        </p:txBody>
      </p:sp>
    </p:spTree>
    <p:extLst>
      <p:ext uri="{BB962C8B-B14F-4D97-AF65-F5344CB8AC3E}">
        <p14:creationId xmlns:p14="http://schemas.microsoft.com/office/powerpoint/2010/main" val="1201734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16CF8-3AAF-504F-952B-A489C8EE6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Grace Hopper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9630FF-A985-7447-8FA0-78A91CD0F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ECC2C2-5CE9-C748-BD05-E01404544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69" y="1548377"/>
            <a:ext cx="8255000" cy="52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53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EFC95-85CC-8447-982F-0FE05C51C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Topics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F21718-92E1-A94C-B421-682E9DD56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FB4761-0C72-AC49-B3F3-E650E7B448B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Scope, local variables, inside-out rule</a:t>
            </a:r>
          </a:p>
          <a:p>
            <a:r>
              <a:rPr lang="en-US" dirty="0"/>
              <a:t>Overloading, bottom-up rule</a:t>
            </a:r>
          </a:p>
          <a:p>
            <a:r>
              <a:rPr lang="en-US" dirty="0"/>
              <a:t>Constructors, this, default, super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All searchable in JHT!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E59AFB-76FE-3A41-945D-84BFA1848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257800"/>
            <a:ext cx="2870200" cy="736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BCC4B2-51F4-ED45-8B61-B5A63D9DD5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5978185"/>
            <a:ext cx="7737348" cy="3487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E7FB07-140B-5D4B-A254-2CE9115E90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" y="4876800"/>
            <a:ext cx="28702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763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rgbClr val="800000"/>
                </a:solidFill>
              </a:rPr>
              <a:t>Local Variables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305800" cy="44958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solidFill>
                  <a:srgbClr val="008000"/>
                </a:solidFill>
                <a:latin typeface="American Typewriter Condensed" panose="02090606020004020304" pitchFamily="18" charset="77"/>
                <a:cs typeface="Times New Roman"/>
              </a:rPr>
              <a:t>/** Return middle value of a, b, c (no ordering assumed) */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b="1" dirty="0">
                <a:latin typeface="American Typewriter Condensed" panose="02090606020004020304" pitchFamily="18" charset="77"/>
                <a:cs typeface="Times New Roman"/>
              </a:rPr>
              <a:t>public static </a:t>
            </a:r>
            <a:r>
              <a:rPr lang="en-US" sz="2200" b="1" dirty="0" err="1">
                <a:latin typeface="American Typewriter Condensed" panose="02090606020004020304" pitchFamily="18" charset="77"/>
                <a:cs typeface="Times New Roman"/>
              </a:rPr>
              <a:t>int</a:t>
            </a:r>
            <a:r>
              <a:rPr lang="en-US" sz="2200" b="1" dirty="0">
                <a:latin typeface="American Typewriter Condensed" panose="02090606020004020304" pitchFamily="18" charset="77"/>
                <a:cs typeface="Times New Roman"/>
              </a:rPr>
              <a:t> </a:t>
            </a:r>
            <a:r>
              <a:rPr lang="en-US" sz="2200" dirty="0">
                <a:latin typeface="American Typewriter Condensed" panose="02090606020004020304" pitchFamily="18" charset="77"/>
                <a:cs typeface="Times New Roman"/>
              </a:rPr>
              <a:t>middle(</a:t>
            </a:r>
            <a:r>
              <a:rPr lang="en-US" sz="2200" b="1" dirty="0" err="1">
                <a:latin typeface="American Typewriter Condensed" panose="02090606020004020304" pitchFamily="18" charset="77"/>
                <a:cs typeface="Times New Roman"/>
              </a:rPr>
              <a:t>int</a:t>
            </a:r>
            <a:r>
              <a:rPr lang="en-US" sz="2200" dirty="0">
                <a:latin typeface="American Typewriter" panose="02090604020004020304" pitchFamily="18" charset="77"/>
                <a:cs typeface="Times New Roman"/>
              </a:rPr>
              <a:t> </a:t>
            </a:r>
            <a:r>
              <a:rPr lang="en-US" sz="2200" dirty="0">
                <a:latin typeface="American Typewriter Condensed" panose="02090606020004020304" pitchFamily="18" charset="77"/>
                <a:cs typeface="Times New Roman"/>
              </a:rPr>
              <a:t>a, </a:t>
            </a:r>
            <a:r>
              <a:rPr lang="en-US" sz="2200" b="1" dirty="0" err="1">
                <a:latin typeface="American Typewriter Condensed" panose="02090606020004020304" pitchFamily="18" charset="77"/>
                <a:cs typeface="Times New Roman"/>
              </a:rPr>
              <a:t>int</a:t>
            </a:r>
            <a:r>
              <a:rPr lang="en-US" sz="2200" dirty="0">
                <a:latin typeface="American Typewriter" panose="02090604020004020304" pitchFamily="18" charset="77"/>
                <a:cs typeface="Times New Roman"/>
              </a:rPr>
              <a:t> </a:t>
            </a:r>
            <a:r>
              <a:rPr lang="en-US" sz="2200" dirty="0">
                <a:latin typeface="American Typewriter Condensed" panose="02090606020004020304" pitchFamily="18" charset="77"/>
                <a:cs typeface="Times New Roman"/>
              </a:rPr>
              <a:t>b, </a:t>
            </a:r>
            <a:r>
              <a:rPr lang="en-US" sz="2200" b="1" dirty="0" err="1">
                <a:latin typeface="American Typewriter Condensed" panose="02090606020004020304" pitchFamily="18" charset="77"/>
                <a:cs typeface="Times New Roman"/>
              </a:rPr>
              <a:t>int</a:t>
            </a:r>
            <a:r>
              <a:rPr lang="en-US" sz="2200" dirty="0">
                <a:latin typeface="American Typewriter" panose="02090604020004020304" pitchFamily="18" charset="77"/>
                <a:cs typeface="Times New Roman"/>
              </a:rPr>
              <a:t> </a:t>
            </a:r>
            <a:r>
              <a:rPr lang="en-US" sz="2200" dirty="0">
                <a:latin typeface="American Typewriter Condensed" panose="02090606020004020304" pitchFamily="18" charset="77"/>
                <a:cs typeface="Times New Roman"/>
              </a:rPr>
              <a:t>c)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American Typewriter" panose="02090604020004020304" pitchFamily="18" charset="77"/>
                <a:cs typeface="Times New Roman"/>
              </a:rPr>
              <a:t>    </a:t>
            </a:r>
            <a:r>
              <a:rPr lang="en-US" sz="2200" b="1" dirty="0">
                <a:latin typeface="American Typewriter Condensed" panose="02090606020004020304" pitchFamily="18" charset="77"/>
                <a:cs typeface="Times New Roman"/>
              </a:rPr>
              <a:t>if </a:t>
            </a:r>
            <a:r>
              <a:rPr lang="en-US" sz="2200" dirty="0">
                <a:latin typeface="American Typewriter Condensed" panose="02090606020004020304" pitchFamily="18" charset="77"/>
                <a:cs typeface="Times New Roman"/>
              </a:rPr>
              <a:t>(b &gt; c)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200" dirty="0">
                <a:latin typeface="American Typewriter" panose="02090604020004020304" pitchFamily="18" charset="77"/>
                <a:cs typeface="Times New Roman"/>
              </a:rPr>
              <a:t>        </a:t>
            </a:r>
            <a:r>
              <a:rPr lang="fr-FR" sz="2200" b="1" dirty="0" err="1">
                <a:latin typeface="American Typewriter Condensed" panose="02090606020004020304" pitchFamily="18" charset="77"/>
                <a:cs typeface="Times New Roman"/>
              </a:rPr>
              <a:t>int</a:t>
            </a:r>
            <a:r>
              <a:rPr lang="fr-FR" sz="2200" dirty="0">
                <a:latin typeface="American Typewriter" panose="02090604020004020304" pitchFamily="18" charset="77"/>
                <a:cs typeface="Times New Roman"/>
              </a:rPr>
              <a:t> </a:t>
            </a:r>
            <a:r>
              <a:rPr lang="fr-FR" sz="2200" dirty="0" err="1">
                <a:latin typeface="American Typewriter Condensed" panose="02090606020004020304" pitchFamily="18" charset="77"/>
                <a:cs typeface="Times New Roman"/>
              </a:rPr>
              <a:t>temp</a:t>
            </a:r>
            <a:r>
              <a:rPr lang="fr-FR" sz="2200" dirty="0">
                <a:latin typeface="American Typewriter Condensed" panose="02090606020004020304" pitchFamily="18" charset="77"/>
                <a:cs typeface="Times New Roman"/>
              </a:rPr>
              <a:t>= b;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200" dirty="0">
                <a:latin typeface="American Typewriter" panose="02090604020004020304" pitchFamily="18" charset="77"/>
                <a:cs typeface="Times New Roman"/>
              </a:rPr>
              <a:t>        </a:t>
            </a:r>
            <a:r>
              <a:rPr lang="fr-FR" sz="2200" dirty="0">
                <a:latin typeface="American Typewriter Condensed" panose="02090606020004020304" pitchFamily="18" charset="77"/>
                <a:cs typeface="Times New Roman"/>
              </a:rPr>
              <a:t>b= c;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200" dirty="0">
                <a:latin typeface="American Typewriter Condensed" panose="02090606020004020304" pitchFamily="18" charset="77"/>
                <a:cs typeface="Times New Roman"/>
              </a:rPr>
              <a:t>        c= </a:t>
            </a:r>
            <a:r>
              <a:rPr lang="fr-FR" sz="2200" dirty="0" err="1">
                <a:latin typeface="American Typewriter Condensed" panose="02090606020004020304" pitchFamily="18" charset="77"/>
                <a:cs typeface="Times New Roman"/>
              </a:rPr>
              <a:t>temp</a:t>
            </a:r>
            <a:r>
              <a:rPr lang="fr-FR" sz="2200" dirty="0">
                <a:latin typeface="American Typewriter Condensed" panose="02090606020004020304" pitchFamily="18" charset="77"/>
                <a:cs typeface="Times New Roman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200" dirty="0">
                <a:latin typeface="American Typewriter Condensed" panose="02090606020004020304" pitchFamily="18" charset="77"/>
                <a:cs typeface="Times New Roman"/>
              </a:rPr>
              <a:t>    }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200" dirty="0">
                <a:latin typeface="American Typewriter Condensed" panose="02090606020004020304" pitchFamily="18" charset="77"/>
                <a:cs typeface="Times New Roman"/>
              </a:rPr>
              <a:t>    </a:t>
            </a:r>
            <a:endParaRPr lang="fr-FR" sz="2200" dirty="0">
              <a:solidFill>
                <a:srgbClr val="008000"/>
              </a:solidFill>
              <a:latin typeface="American Typewriter Condensed" panose="02090606020004020304" pitchFamily="18" charset="77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2200" dirty="0">
                <a:latin typeface="American Typewriter" panose="02090604020004020304" pitchFamily="18" charset="77"/>
                <a:cs typeface="Times New Roman"/>
              </a:rPr>
              <a:t>    </a:t>
            </a:r>
            <a:r>
              <a:rPr lang="fr-FR" sz="2200" b="1" dirty="0">
                <a:latin typeface="American Typewriter Condensed" panose="02090606020004020304" pitchFamily="18" charset="77"/>
                <a:cs typeface="Times New Roman"/>
              </a:rPr>
              <a:t>if</a:t>
            </a:r>
            <a:r>
              <a:rPr lang="fr-FR" sz="2200" dirty="0">
                <a:latin typeface="American Typewriter" panose="02090604020004020304" pitchFamily="18" charset="77"/>
                <a:cs typeface="Times New Roman"/>
              </a:rPr>
              <a:t> </a:t>
            </a:r>
            <a:r>
              <a:rPr lang="fr-FR" sz="2200" dirty="0">
                <a:latin typeface="American Typewriter Condensed" panose="02090606020004020304" pitchFamily="18" charset="77"/>
                <a:cs typeface="Times New Roman"/>
              </a:rPr>
              <a:t>(a &lt;= b)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American Typewriter Condensed" panose="02090606020004020304" pitchFamily="18" charset="77"/>
                <a:cs typeface="Times New Roman"/>
              </a:rPr>
              <a:t>       </a:t>
            </a:r>
            <a:r>
              <a:rPr lang="en-US" sz="2200" dirty="0">
                <a:latin typeface="American Typewriter" panose="02090604020004020304" pitchFamily="18" charset="77"/>
                <a:cs typeface="Times New Roman"/>
              </a:rPr>
              <a:t> </a:t>
            </a:r>
            <a:r>
              <a:rPr lang="en-US" sz="2200" b="1" dirty="0">
                <a:latin typeface="American Typewriter Condensed" panose="02090606020004020304" pitchFamily="18" charset="77"/>
                <a:cs typeface="Times New Roman"/>
              </a:rPr>
              <a:t>return</a:t>
            </a:r>
            <a:r>
              <a:rPr lang="en-US" sz="2200" dirty="0">
                <a:latin typeface="American Typewriter" panose="02090604020004020304" pitchFamily="18" charset="77"/>
                <a:cs typeface="Times New Roman"/>
              </a:rPr>
              <a:t> </a:t>
            </a:r>
            <a:r>
              <a:rPr lang="en-US" sz="2200" dirty="0">
                <a:latin typeface="American Typewriter Condensed" panose="02090606020004020304" pitchFamily="18" charset="77"/>
                <a:cs typeface="Times New Roman"/>
              </a:rPr>
              <a:t>b;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American Typewriter Condensed" panose="02090606020004020304" pitchFamily="18" charset="77"/>
                <a:cs typeface="Times New Roman"/>
              </a:rPr>
              <a:t>    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American Typewriter Condensed" panose="02090606020004020304" pitchFamily="18" charset="77"/>
                <a:cs typeface="Times New Roman"/>
              </a:rPr>
              <a:t>    </a:t>
            </a:r>
            <a:endParaRPr lang="en-US" sz="2200" dirty="0">
              <a:solidFill>
                <a:srgbClr val="008000"/>
              </a:solidFill>
              <a:latin typeface="American Typewriter Condensed" panose="02090606020004020304" pitchFamily="18" charset="77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is-IS" sz="2200" dirty="0">
                <a:latin typeface="American Typewriter" panose="02090604020004020304" pitchFamily="18" charset="77"/>
                <a:cs typeface="Times New Roman"/>
              </a:rPr>
              <a:t>    </a:t>
            </a:r>
            <a:r>
              <a:rPr lang="is-IS" sz="2200" b="1" dirty="0">
                <a:latin typeface="American Typewriter Condensed" panose="02090606020004020304" pitchFamily="18" charset="77"/>
                <a:cs typeface="Times New Roman"/>
              </a:rPr>
              <a:t>return</a:t>
            </a:r>
            <a:r>
              <a:rPr lang="is-IS" sz="2200" dirty="0">
                <a:latin typeface="American Typewriter" panose="02090604020004020304" pitchFamily="18" charset="77"/>
                <a:cs typeface="Times New Roman"/>
              </a:rPr>
              <a:t> </a:t>
            </a:r>
            <a:r>
              <a:rPr lang="is-IS" sz="2200" dirty="0">
                <a:latin typeface="American Typewriter Condensed" panose="02090606020004020304" pitchFamily="18" charset="77"/>
                <a:cs typeface="Times New Roman"/>
              </a:rPr>
              <a:t>Math.min(a, c);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sz="2200" dirty="0">
                <a:latin typeface="American Typewriter Condensed" panose="02090606020004020304" pitchFamily="18" charset="77"/>
                <a:cs typeface="Times New Roman"/>
              </a:rPr>
              <a:t>}</a:t>
            </a:r>
            <a:endParaRPr lang="en-US" sz="2200" dirty="0">
              <a:latin typeface="American Typewriter Condensed" panose="02090606020004020304" pitchFamily="18" charset="77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2076272"/>
            <a:ext cx="2685777" cy="1200328"/>
          </a:xfrm>
          <a:prstGeom prst="rect">
            <a:avLst/>
          </a:prstGeom>
          <a:solidFill>
            <a:srgbClr val="F8DF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Parameter: </a:t>
            </a:r>
            <a:r>
              <a:rPr lang="en-US" sz="2400" dirty="0">
                <a:latin typeface="Times New Roman"/>
                <a:cs typeface="Times New Roman"/>
              </a:rPr>
              <a:t>variable declared in () of method header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77000" y="609600"/>
            <a:ext cx="1999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middle(8, 6, 7)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019800" y="3429000"/>
            <a:ext cx="2541708" cy="461665"/>
            <a:chOff x="6077928" y="3653135"/>
            <a:chExt cx="2541708" cy="461665"/>
          </a:xfrm>
        </p:grpSpPr>
        <p:sp>
          <p:nvSpPr>
            <p:cNvPr id="6" name="TextBox 114"/>
            <p:cNvSpPr txBox="1">
              <a:spLocks noChangeArrowheads="1"/>
            </p:cNvSpPr>
            <p:nvPr/>
          </p:nvSpPr>
          <p:spPr bwMode="auto">
            <a:xfrm>
              <a:off x="6077928" y="3653135"/>
              <a:ext cx="34182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r"/>
              <a:r>
                <a:rPr lang="en-US" dirty="0">
                  <a:latin typeface="Times New Roman"/>
                  <a:cs typeface="Times New Roman"/>
                </a:rPr>
                <a:t>a</a:t>
              </a:r>
            </a:p>
          </p:txBody>
        </p:sp>
        <p:sp>
          <p:nvSpPr>
            <p:cNvPr id="8" name="TextBox 58"/>
            <p:cNvSpPr txBox="1">
              <a:spLocks noChangeArrowheads="1"/>
            </p:cNvSpPr>
            <p:nvPr/>
          </p:nvSpPr>
          <p:spPr bwMode="auto">
            <a:xfrm>
              <a:off x="6458928" y="3653135"/>
              <a:ext cx="390036" cy="461665"/>
            </a:xfrm>
            <a:prstGeom prst="rect">
              <a:avLst/>
            </a:prstGeom>
            <a:solidFill>
              <a:srgbClr val="FFFFC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dirty="0"/>
                <a:t>8</a:t>
              </a:r>
            </a:p>
          </p:txBody>
        </p:sp>
        <p:sp>
          <p:nvSpPr>
            <p:cNvPr id="10" name="TextBox 114"/>
            <p:cNvSpPr txBox="1">
              <a:spLocks noChangeArrowheads="1"/>
            </p:cNvSpPr>
            <p:nvPr/>
          </p:nvSpPr>
          <p:spPr bwMode="auto">
            <a:xfrm>
              <a:off x="7781436" y="3653135"/>
              <a:ext cx="44816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r"/>
              <a:r>
                <a:rPr lang="en-US" dirty="0">
                  <a:latin typeface="Times New Roman"/>
                  <a:cs typeface="Times New Roman"/>
                </a:rPr>
                <a:t>c</a:t>
              </a:r>
            </a:p>
          </p:txBody>
        </p:sp>
        <p:sp>
          <p:nvSpPr>
            <p:cNvPr id="11" name="TextBox 58"/>
            <p:cNvSpPr txBox="1">
              <a:spLocks noChangeArrowheads="1"/>
            </p:cNvSpPr>
            <p:nvPr/>
          </p:nvSpPr>
          <p:spPr bwMode="auto">
            <a:xfrm>
              <a:off x="8229600" y="3653135"/>
              <a:ext cx="390036" cy="461665"/>
            </a:xfrm>
            <a:prstGeom prst="rect">
              <a:avLst/>
            </a:prstGeom>
            <a:solidFill>
              <a:srgbClr val="FFFFC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dirty="0"/>
                <a:t>7</a:t>
              </a:r>
            </a:p>
          </p:txBody>
        </p:sp>
        <p:sp>
          <p:nvSpPr>
            <p:cNvPr id="12" name="TextBox 114"/>
            <p:cNvSpPr txBox="1">
              <a:spLocks noChangeArrowheads="1"/>
            </p:cNvSpPr>
            <p:nvPr/>
          </p:nvSpPr>
          <p:spPr bwMode="auto">
            <a:xfrm>
              <a:off x="6925164" y="3653135"/>
              <a:ext cx="34182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r"/>
              <a:r>
                <a:rPr lang="en-US" dirty="0">
                  <a:latin typeface="Times New Roman"/>
                  <a:cs typeface="Times New Roman"/>
                </a:rPr>
                <a:t>b</a:t>
              </a:r>
            </a:p>
          </p:txBody>
        </p:sp>
        <p:sp>
          <p:nvSpPr>
            <p:cNvPr id="13" name="TextBox 58"/>
            <p:cNvSpPr txBox="1">
              <a:spLocks noChangeArrowheads="1"/>
            </p:cNvSpPr>
            <p:nvPr/>
          </p:nvSpPr>
          <p:spPr bwMode="auto">
            <a:xfrm>
              <a:off x="7306164" y="3653135"/>
              <a:ext cx="390036" cy="461665"/>
            </a:xfrm>
            <a:prstGeom prst="rect">
              <a:avLst/>
            </a:prstGeom>
            <a:solidFill>
              <a:srgbClr val="FFFFC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dirty="0"/>
                <a:t>6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276600" y="2743200"/>
            <a:ext cx="2228577" cy="1569660"/>
          </a:xfrm>
          <a:prstGeom prst="rect">
            <a:avLst/>
          </a:prstGeom>
          <a:solidFill>
            <a:srgbClr val="F8DF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Local variable: </a:t>
            </a:r>
            <a:r>
              <a:rPr lang="en-US" sz="2400" dirty="0">
                <a:latin typeface="Times New Roman"/>
                <a:cs typeface="Times New Roman"/>
              </a:rPr>
              <a:t>variable declared in method body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324600" y="4038600"/>
            <a:ext cx="1295400" cy="533400"/>
            <a:chOff x="6324600" y="4038600"/>
            <a:chExt cx="1295400" cy="533400"/>
          </a:xfrm>
        </p:grpSpPr>
        <p:sp>
          <p:nvSpPr>
            <p:cNvPr id="16" name="TextBox 114"/>
            <p:cNvSpPr txBox="1">
              <a:spLocks noChangeArrowheads="1"/>
            </p:cNvSpPr>
            <p:nvPr/>
          </p:nvSpPr>
          <p:spPr bwMode="auto">
            <a:xfrm>
              <a:off x="6324600" y="4110335"/>
              <a:ext cx="8661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r"/>
              <a:r>
                <a:rPr lang="en-US" dirty="0">
                  <a:latin typeface="Times New Roman"/>
                  <a:cs typeface="Times New Roman"/>
                </a:rPr>
                <a:t>temp</a:t>
              </a:r>
            </a:p>
          </p:txBody>
        </p:sp>
        <p:sp>
          <p:nvSpPr>
            <p:cNvPr id="17" name="TextBox 58"/>
            <p:cNvSpPr txBox="1">
              <a:spLocks noChangeArrowheads="1"/>
            </p:cNvSpPr>
            <p:nvPr/>
          </p:nvSpPr>
          <p:spPr bwMode="auto">
            <a:xfrm>
              <a:off x="7229964" y="4038600"/>
              <a:ext cx="390036" cy="461665"/>
            </a:xfrm>
            <a:prstGeom prst="rect">
              <a:avLst/>
            </a:prstGeom>
            <a:solidFill>
              <a:srgbClr val="FFFFC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dirty="0"/>
                <a:t>?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886200" y="4648200"/>
            <a:ext cx="4648200" cy="830997"/>
          </a:xfrm>
          <a:prstGeom prst="rect">
            <a:avLst/>
          </a:prstGeom>
          <a:noFill/>
          <a:ln w="19050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All parameters and local variables are limited in </a:t>
            </a:r>
            <a:r>
              <a:rPr lang="en-US" sz="2400" b="1" dirty="0"/>
              <a:t>scope</a:t>
            </a:r>
            <a:r>
              <a:rPr lang="en-US" sz="2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7034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rgbClr val="800000"/>
                </a:solidFill>
              </a:rPr>
              <a:t>Scope of Local Variables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7543800" cy="44958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008000"/>
                </a:solidFill>
                <a:latin typeface="American Typewriter Condensed" panose="02090606020004020304" pitchFamily="18" charset="77"/>
                <a:cs typeface="Times New Roman"/>
              </a:rPr>
              <a:t>/** Return middle value of a, b, c (no ordering assumed) */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American Typewriter Condensed" panose="02090606020004020304" pitchFamily="18" charset="77"/>
                <a:cs typeface="Times New Roman"/>
              </a:rPr>
              <a:t>public</a:t>
            </a: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 </a:t>
            </a:r>
            <a:r>
              <a:rPr lang="en-US" sz="2400" b="1" dirty="0">
                <a:latin typeface="American Typewriter Condensed" panose="02090606020004020304" pitchFamily="18" charset="77"/>
                <a:cs typeface="Times New Roman"/>
              </a:rPr>
              <a:t>static</a:t>
            </a: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 </a:t>
            </a:r>
            <a:r>
              <a:rPr lang="en-US" sz="2400" b="1" dirty="0" err="1">
                <a:latin typeface="American Typewriter Condensed" panose="02090606020004020304" pitchFamily="18" charset="77"/>
                <a:cs typeface="Times New Roman"/>
              </a:rPr>
              <a:t>int</a:t>
            </a: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 middle(</a:t>
            </a:r>
            <a:r>
              <a:rPr lang="en-US" sz="2400" b="1" dirty="0" err="1">
                <a:latin typeface="American Typewriter Condensed" panose="02090606020004020304" pitchFamily="18" charset="77"/>
                <a:cs typeface="Times New Roman"/>
              </a:rPr>
              <a:t>int</a:t>
            </a: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 a, </a:t>
            </a:r>
            <a:r>
              <a:rPr lang="en-US" sz="2400" b="1" dirty="0" err="1">
                <a:latin typeface="American Typewriter Condensed" panose="02090606020004020304" pitchFamily="18" charset="77"/>
                <a:cs typeface="Times New Roman"/>
              </a:rPr>
              <a:t>int</a:t>
            </a: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 b, </a:t>
            </a:r>
            <a:r>
              <a:rPr lang="en-US" sz="2400" b="1" dirty="0" err="1">
                <a:latin typeface="American Typewriter Condensed" panose="02090606020004020304" pitchFamily="18" charset="77"/>
                <a:cs typeface="Times New Roman"/>
              </a:rPr>
              <a:t>int</a:t>
            </a: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 c)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    </a:t>
            </a:r>
            <a:r>
              <a:rPr lang="en-US" sz="2400" b="1" dirty="0">
                <a:latin typeface="American Typewriter Condensed" panose="02090606020004020304" pitchFamily="18" charset="77"/>
                <a:cs typeface="Times New Roman"/>
              </a:rPr>
              <a:t>if</a:t>
            </a: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 (b &gt; c)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400" dirty="0">
                <a:latin typeface="American Typewriter Condensed" panose="02090606020004020304" pitchFamily="18" charset="77"/>
                <a:cs typeface="Times New Roman"/>
              </a:rPr>
              <a:t>       </a:t>
            </a:r>
            <a:r>
              <a:rPr lang="fr-FR" sz="2400" dirty="0">
                <a:solidFill>
                  <a:srgbClr val="FF0000"/>
                </a:solidFill>
                <a:latin typeface="American Typewriter Condensed" panose="02090606020004020304" pitchFamily="18" charset="77"/>
                <a:cs typeface="Times New Roman"/>
              </a:rPr>
              <a:t> </a:t>
            </a:r>
            <a:r>
              <a:rPr lang="fr-FR" sz="2400" b="1" dirty="0" err="1">
                <a:solidFill>
                  <a:srgbClr val="FF0000"/>
                </a:solidFill>
                <a:latin typeface="American Typewriter Condensed" panose="02090606020004020304" pitchFamily="18" charset="77"/>
                <a:cs typeface="Times New Roman"/>
              </a:rPr>
              <a:t>int</a:t>
            </a:r>
            <a:r>
              <a:rPr lang="fr-FR" sz="2400" dirty="0">
                <a:solidFill>
                  <a:srgbClr val="FF0000"/>
                </a:solidFill>
                <a:latin typeface="American Typewriter Condensed" panose="02090606020004020304" pitchFamily="18" charset="77"/>
                <a:cs typeface="Times New Roman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American Typewriter Condensed" panose="02090606020004020304" pitchFamily="18" charset="77"/>
                <a:cs typeface="Times New Roman"/>
              </a:rPr>
              <a:t>temp</a:t>
            </a:r>
            <a:r>
              <a:rPr lang="fr-FR" sz="2400" dirty="0">
                <a:solidFill>
                  <a:srgbClr val="FF0000"/>
                </a:solidFill>
                <a:latin typeface="American Typewriter Condensed" panose="02090606020004020304" pitchFamily="18" charset="77"/>
                <a:cs typeface="Times New Roman"/>
              </a:rPr>
              <a:t>= b;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400" dirty="0">
                <a:solidFill>
                  <a:srgbClr val="FF0000"/>
                </a:solidFill>
                <a:latin typeface="American Typewriter Condensed" panose="02090606020004020304" pitchFamily="18" charset="77"/>
                <a:cs typeface="Times New Roman"/>
              </a:rPr>
              <a:t>        b= c;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400" dirty="0">
                <a:solidFill>
                  <a:srgbClr val="FF0000"/>
                </a:solidFill>
                <a:latin typeface="American Typewriter Condensed" panose="02090606020004020304" pitchFamily="18" charset="77"/>
                <a:cs typeface="Times New Roman"/>
              </a:rPr>
              <a:t>        c= </a:t>
            </a:r>
            <a:r>
              <a:rPr lang="fr-FR" sz="2400" dirty="0" err="1">
                <a:solidFill>
                  <a:srgbClr val="FF0000"/>
                </a:solidFill>
                <a:latin typeface="American Typewriter Condensed" panose="02090606020004020304" pitchFamily="18" charset="77"/>
                <a:cs typeface="Times New Roman"/>
              </a:rPr>
              <a:t>temp</a:t>
            </a:r>
            <a:r>
              <a:rPr lang="fr-FR" sz="2400" dirty="0">
                <a:solidFill>
                  <a:srgbClr val="FF0000"/>
                </a:solidFill>
                <a:latin typeface="American Typewriter Condensed" panose="02090606020004020304" pitchFamily="18" charset="77"/>
                <a:cs typeface="Times New Roman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400" dirty="0">
                <a:latin typeface="American Typewriter Condensed" panose="02090606020004020304" pitchFamily="18" charset="77"/>
                <a:cs typeface="Times New Roman"/>
              </a:rPr>
              <a:t>    }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400" dirty="0">
                <a:solidFill>
                  <a:srgbClr val="008000"/>
                </a:solidFill>
                <a:latin typeface="American Typewriter Condensed" panose="02090606020004020304" pitchFamily="18" charset="77"/>
                <a:cs typeface="Times New Roman"/>
              </a:rPr>
              <a:t>   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400" dirty="0">
                <a:latin typeface="American Typewriter Condensed" panose="02090606020004020304" pitchFamily="18" charset="77"/>
                <a:cs typeface="Times New Roman"/>
              </a:rPr>
              <a:t>    </a:t>
            </a:r>
            <a:r>
              <a:rPr lang="fr-FR" sz="2400" b="1" dirty="0">
                <a:latin typeface="American Typewriter Condensed" panose="02090606020004020304" pitchFamily="18" charset="77"/>
                <a:cs typeface="Times New Roman"/>
              </a:rPr>
              <a:t>if</a:t>
            </a:r>
            <a:r>
              <a:rPr lang="fr-FR" sz="2400" dirty="0">
                <a:latin typeface="American Typewriter Condensed" panose="02090606020004020304" pitchFamily="18" charset="77"/>
                <a:cs typeface="Times New Roman"/>
              </a:rPr>
              <a:t> (a &lt;= b)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        </a:t>
            </a:r>
            <a:r>
              <a:rPr lang="en-US" sz="2400" b="1" dirty="0">
                <a:latin typeface="American Typewriter Condensed" panose="02090606020004020304" pitchFamily="18" charset="77"/>
                <a:cs typeface="Times New Roman"/>
              </a:rPr>
              <a:t>return</a:t>
            </a: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 b;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    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008000"/>
                </a:solidFill>
                <a:latin typeface="American Typewriter Condensed" panose="02090606020004020304" pitchFamily="18" charset="77"/>
                <a:cs typeface="Times New Roman"/>
              </a:rPr>
              <a:t>   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sz="2400" dirty="0">
                <a:latin typeface="American Typewriter Condensed" panose="02090606020004020304" pitchFamily="18" charset="77"/>
                <a:cs typeface="Times New Roman"/>
              </a:rPr>
              <a:t>    </a:t>
            </a:r>
            <a:r>
              <a:rPr lang="is-IS" sz="2400" b="1" dirty="0">
                <a:latin typeface="American Typewriter Condensed" panose="02090606020004020304" pitchFamily="18" charset="77"/>
                <a:cs typeface="Times New Roman"/>
              </a:rPr>
              <a:t>return</a:t>
            </a:r>
            <a:r>
              <a:rPr lang="is-IS" sz="2400" dirty="0">
                <a:latin typeface="American Typewriter Condensed" panose="02090606020004020304" pitchFamily="18" charset="77"/>
                <a:cs typeface="Times New Roman"/>
              </a:rPr>
              <a:t> Math.min(a, c);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sz="2400" dirty="0">
                <a:latin typeface="American Typewriter Condensed" panose="02090606020004020304" pitchFamily="18" charset="77"/>
                <a:cs typeface="Times New Roman"/>
              </a:rPr>
              <a:t>}</a:t>
            </a:r>
            <a:endParaRPr lang="en-US" sz="2400" dirty="0">
              <a:latin typeface="American Typewriter Condensed" panose="02090606020004020304" pitchFamily="18" charset="77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14800" y="4221540"/>
            <a:ext cx="4419600" cy="1569660"/>
          </a:xfrm>
          <a:prstGeom prst="rect">
            <a:avLst/>
          </a:prstGeom>
          <a:noFill/>
          <a:ln w="19050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Scope of local variable </a:t>
            </a:r>
            <a:r>
              <a:rPr lang="en-US" sz="2400" dirty="0"/>
              <a:t>(where it can be used): from its declaration to the end of the block in which it is declared.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914400" y="2438400"/>
            <a:ext cx="3581891" cy="1447800"/>
            <a:chOff x="914400" y="2438400"/>
            <a:chExt cx="3581891" cy="1447800"/>
          </a:xfrm>
        </p:grpSpPr>
        <p:sp>
          <p:nvSpPr>
            <p:cNvPr id="19" name="TextBox 18"/>
            <p:cNvSpPr txBox="1"/>
            <p:nvPr/>
          </p:nvSpPr>
          <p:spPr>
            <a:xfrm>
              <a:off x="3657600" y="2819400"/>
              <a:ext cx="8386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800000"/>
                  </a:solidFill>
                </a:rPr>
                <a:t>block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2133600" y="2438400"/>
              <a:ext cx="1828800" cy="0"/>
            </a:xfrm>
            <a:prstGeom prst="line">
              <a:avLst/>
            </a:prstGeom>
            <a:ln w="44450">
              <a:solidFill>
                <a:srgbClr val="8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962400" y="2438400"/>
              <a:ext cx="0" cy="457200"/>
            </a:xfrm>
            <a:prstGeom prst="line">
              <a:avLst/>
            </a:prstGeom>
            <a:ln w="44450">
              <a:solidFill>
                <a:srgbClr val="8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3962400" y="3200400"/>
              <a:ext cx="0" cy="685800"/>
            </a:xfrm>
            <a:prstGeom prst="line">
              <a:avLst/>
            </a:prstGeom>
            <a:ln w="44450">
              <a:solidFill>
                <a:srgbClr val="8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914400" y="3886200"/>
              <a:ext cx="3048000" cy="0"/>
            </a:xfrm>
            <a:prstGeom prst="line">
              <a:avLst/>
            </a:prstGeom>
            <a:ln w="44450">
              <a:solidFill>
                <a:srgbClr val="8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913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800000"/>
                </a:solidFill>
              </a:rPr>
              <a:t>Scope In General: Inside-out rule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382000" cy="5029200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en-US" sz="2400" b="1" i="1" dirty="0">
                <a:solidFill>
                  <a:srgbClr val="8B008C"/>
                </a:solidFill>
              </a:rPr>
              <a:t>Inside-out rule</a:t>
            </a:r>
            <a:r>
              <a:rPr lang="en-US" sz="2400" b="1" dirty="0">
                <a:solidFill>
                  <a:srgbClr val="8B008C"/>
                </a:solidFill>
              </a:rPr>
              <a:t>: </a:t>
            </a:r>
            <a:r>
              <a:rPr lang="en-US" sz="2400" dirty="0"/>
              <a:t>Code in a construct can reference names declared </a:t>
            </a:r>
            <a:r>
              <a:rPr lang="en-US" sz="2400" u="sng" dirty="0"/>
              <a:t>in</a:t>
            </a:r>
            <a:r>
              <a:rPr lang="en-US" sz="2400" dirty="0"/>
              <a:t> that construct, as well as names that appear in </a:t>
            </a:r>
            <a:r>
              <a:rPr lang="en-US" sz="2400" u="sng" dirty="0"/>
              <a:t>enclosing</a:t>
            </a:r>
            <a:r>
              <a:rPr lang="en-US" sz="2400" dirty="0"/>
              <a:t> constructs. (If name is declared twice, the closer one prevails.)</a:t>
            </a:r>
          </a:p>
        </p:txBody>
      </p:sp>
      <p:sp>
        <p:nvSpPr>
          <p:cNvPr id="33" name="Content Placeholder 3"/>
          <p:cNvSpPr txBox="1">
            <a:spLocks/>
          </p:cNvSpPr>
          <p:nvPr/>
        </p:nvSpPr>
        <p:spPr>
          <a:xfrm>
            <a:off x="270417" y="2667000"/>
            <a:ext cx="7543800" cy="4495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"/>
              <a:buNone/>
            </a:pPr>
            <a:r>
              <a:rPr lang="en-US" sz="2400" dirty="0">
                <a:solidFill>
                  <a:srgbClr val="008000"/>
                </a:solidFill>
                <a:latin typeface="American Typewriter Condensed" panose="02090606020004020304" pitchFamily="18" charset="77"/>
                <a:cs typeface="Times New Roman"/>
              </a:rPr>
              <a:t> </a:t>
            </a:r>
          </a:p>
          <a:p>
            <a:pPr marL="0" indent="0">
              <a:spcBef>
                <a:spcPts val="0"/>
              </a:spcBef>
              <a:buFont typeface="Wingdings"/>
              <a:buNone/>
            </a:pPr>
            <a:r>
              <a:rPr lang="en-US" sz="2400" b="1" dirty="0">
                <a:latin typeface="American Typewriter Condensed" panose="02090606020004020304" pitchFamily="18" charset="77"/>
                <a:cs typeface="Times New Roman"/>
              </a:rPr>
              <a:t>public</a:t>
            </a: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 class C</a:t>
            </a:r>
            <a:r>
              <a:rPr lang="en-US" sz="2400" dirty="0">
                <a:solidFill>
                  <a:srgbClr val="FF0000"/>
                </a:solidFill>
                <a:latin typeface="American Typewriter Condensed" panose="02090606020004020304" pitchFamily="18" charset="77"/>
                <a:cs typeface="Times New Roman"/>
              </a:rPr>
              <a:t>{</a:t>
            </a:r>
          </a:p>
          <a:p>
            <a:pPr marL="0" indent="0">
              <a:spcBef>
                <a:spcPts val="0"/>
              </a:spcBef>
              <a:buFont typeface="Wingdings"/>
              <a:buNone/>
            </a:pP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    </a:t>
            </a:r>
            <a:r>
              <a:rPr lang="en-US" sz="2400" b="1" dirty="0">
                <a:latin typeface="American Typewriter Condensed" panose="02090606020004020304" pitchFamily="18" charset="77"/>
                <a:cs typeface="Times New Roman"/>
              </a:rPr>
              <a:t>private</a:t>
            </a: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 </a:t>
            </a:r>
            <a:r>
              <a:rPr lang="en-US" sz="2400" b="1" dirty="0" err="1">
                <a:latin typeface="American Typewriter Condensed" panose="02090606020004020304" pitchFamily="18" charset="77"/>
                <a:cs typeface="Times New Roman"/>
              </a:rPr>
              <a:t>int</a:t>
            </a: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 field;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    </a:t>
            </a:r>
            <a:r>
              <a:rPr lang="en-US" sz="2400" b="1" dirty="0">
                <a:latin typeface="American Typewriter Condensed" panose="02090606020004020304" pitchFamily="18" charset="77"/>
                <a:cs typeface="Times New Roman"/>
              </a:rPr>
              <a:t>public</a:t>
            </a: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 </a:t>
            </a:r>
            <a:r>
              <a:rPr lang="en-US" sz="2400" b="1" dirty="0">
                <a:latin typeface="American Typewriter Condensed" panose="02090606020004020304" pitchFamily="18" charset="77"/>
                <a:cs typeface="Times New Roman"/>
              </a:rPr>
              <a:t>void</a:t>
            </a: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 method(</a:t>
            </a:r>
            <a:r>
              <a:rPr lang="en-US" sz="2400" b="1" dirty="0" err="1">
                <a:latin typeface="American Typewriter Condensed" panose="02090606020004020304" pitchFamily="18" charset="77"/>
                <a:cs typeface="Times New Roman"/>
              </a:rPr>
              <a:t>int</a:t>
            </a: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 parameter) </a:t>
            </a:r>
            <a:r>
              <a:rPr lang="en-US" sz="2400" dirty="0">
                <a:solidFill>
                  <a:srgbClr val="0070C0"/>
                </a:solidFill>
                <a:latin typeface="American Typewriter Condensed" panose="02090606020004020304" pitchFamily="18" charset="77"/>
                <a:cs typeface="Times New Roman"/>
              </a:rPr>
              <a:t>{</a:t>
            </a:r>
          </a:p>
          <a:p>
            <a:pPr marL="0" indent="0">
              <a:spcBef>
                <a:spcPts val="0"/>
              </a:spcBef>
              <a:buFont typeface="Wingdings"/>
              <a:buNone/>
            </a:pP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        </a:t>
            </a:r>
            <a:r>
              <a:rPr lang="en-US" sz="2400" b="1" dirty="0">
                <a:latin typeface="American Typewriter Condensed" panose="02090606020004020304" pitchFamily="18" charset="77"/>
                <a:cs typeface="Times New Roman"/>
              </a:rPr>
              <a:t>if</a:t>
            </a: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 (field &gt; parameter) </a:t>
            </a:r>
            <a:r>
              <a:rPr lang="en-US" sz="2400" dirty="0">
                <a:solidFill>
                  <a:srgbClr val="7030A0"/>
                </a:solidFill>
                <a:latin typeface="American Typewriter Condensed" panose="02090606020004020304" pitchFamily="18" charset="77"/>
                <a:cs typeface="Times New Roman"/>
              </a:rPr>
              <a:t>{</a:t>
            </a:r>
          </a:p>
          <a:p>
            <a:pPr marL="0" indent="0">
              <a:spcBef>
                <a:spcPts val="0"/>
              </a:spcBef>
              <a:buFont typeface="Wingdings"/>
              <a:buNone/>
            </a:pPr>
            <a:r>
              <a:rPr lang="fr-FR" sz="2400" dirty="0">
                <a:latin typeface="American Typewriter Condensed" panose="02090606020004020304" pitchFamily="18" charset="77"/>
                <a:cs typeface="Times New Roman"/>
              </a:rPr>
              <a:t>       </a:t>
            </a:r>
            <a:r>
              <a:rPr lang="fr-FR" sz="2400" dirty="0">
                <a:solidFill>
                  <a:srgbClr val="FF0000"/>
                </a:solidFill>
                <a:latin typeface="American Typewriter Condensed" panose="02090606020004020304" pitchFamily="18" charset="77"/>
                <a:cs typeface="Times New Roman"/>
              </a:rPr>
              <a:t>     </a:t>
            </a:r>
            <a:r>
              <a:rPr lang="fr-FR" sz="2400" b="1" dirty="0" err="1">
                <a:latin typeface="American Typewriter Condensed" panose="02090606020004020304" pitchFamily="18" charset="77"/>
                <a:cs typeface="Times New Roman"/>
              </a:rPr>
              <a:t>int</a:t>
            </a:r>
            <a:r>
              <a:rPr lang="fr-FR" sz="2400" dirty="0">
                <a:latin typeface="American Typewriter Condensed" panose="02090606020004020304" pitchFamily="18" charset="77"/>
                <a:cs typeface="Times New Roman"/>
              </a:rPr>
              <a:t> </a:t>
            </a:r>
            <a:r>
              <a:rPr lang="fr-FR" sz="2400" dirty="0" err="1">
                <a:latin typeface="American Typewriter Condensed" panose="02090606020004020304" pitchFamily="18" charset="77"/>
                <a:cs typeface="Times New Roman"/>
              </a:rPr>
              <a:t>temp</a:t>
            </a:r>
            <a:r>
              <a:rPr lang="fr-FR" sz="2400" dirty="0">
                <a:latin typeface="American Typewriter Condensed" panose="02090606020004020304" pitchFamily="18" charset="77"/>
                <a:cs typeface="Times New Roman"/>
              </a:rPr>
              <a:t>= </a:t>
            </a:r>
            <a:r>
              <a:rPr lang="fr-FR" sz="2400" dirty="0" err="1">
                <a:latin typeface="American Typewriter Condensed" panose="02090606020004020304" pitchFamily="18" charset="77"/>
                <a:cs typeface="Times New Roman"/>
              </a:rPr>
              <a:t>parameter</a:t>
            </a:r>
            <a:r>
              <a:rPr lang="fr-FR" sz="2400" dirty="0">
                <a:latin typeface="American Typewriter Condensed" panose="02090606020004020304" pitchFamily="18" charset="77"/>
                <a:cs typeface="Times New Roman"/>
              </a:rPr>
              <a:t>;</a:t>
            </a:r>
          </a:p>
          <a:p>
            <a:pPr marL="0" indent="0">
              <a:spcBef>
                <a:spcPts val="0"/>
              </a:spcBef>
              <a:buFont typeface="Wingdings"/>
              <a:buNone/>
            </a:pPr>
            <a:r>
              <a:rPr lang="fr-FR" sz="2400" dirty="0">
                <a:latin typeface="American Typewriter Condensed" panose="02090606020004020304" pitchFamily="18" charset="77"/>
                <a:cs typeface="Times New Roman"/>
              </a:rPr>
              <a:t>       </a:t>
            </a:r>
            <a:r>
              <a:rPr lang="fr-FR" sz="2400" dirty="0">
                <a:solidFill>
                  <a:srgbClr val="7030A0"/>
                </a:solidFill>
                <a:latin typeface="American Typewriter Condensed" panose="02090606020004020304" pitchFamily="18" charset="77"/>
                <a:cs typeface="Times New Roman"/>
              </a:rPr>
              <a:t> }</a:t>
            </a:r>
          </a:p>
          <a:p>
            <a:pPr marL="0" indent="0">
              <a:spcBef>
                <a:spcPts val="0"/>
              </a:spcBef>
              <a:buFont typeface="Wingdings"/>
              <a:buNone/>
            </a:pPr>
            <a:r>
              <a:rPr lang="fr-FR" sz="2400" dirty="0">
                <a:latin typeface="American Typewriter Condensed" panose="02090606020004020304" pitchFamily="18" charset="77"/>
                <a:cs typeface="Times New Roman"/>
              </a:rPr>
              <a:t>    </a:t>
            </a:r>
            <a:r>
              <a:rPr lang="fr-FR" sz="2400" dirty="0">
                <a:solidFill>
                  <a:srgbClr val="0070C0"/>
                </a:solidFill>
                <a:latin typeface="American Typewriter Condensed" panose="02090606020004020304" pitchFamily="18" charset="77"/>
                <a:cs typeface="Times New Roman"/>
              </a:rPr>
              <a:t>}</a:t>
            </a:r>
          </a:p>
          <a:p>
            <a:pPr marL="0" indent="0">
              <a:spcBef>
                <a:spcPts val="0"/>
              </a:spcBef>
              <a:buFont typeface="Wingdings"/>
              <a:buNone/>
            </a:pPr>
            <a:r>
              <a:rPr lang="fr-FR" sz="2400" dirty="0">
                <a:solidFill>
                  <a:srgbClr val="FF0000"/>
                </a:solidFill>
                <a:latin typeface="American Typewriter Condensed" panose="02090606020004020304" pitchFamily="18" charset="77"/>
                <a:cs typeface="Times New Roman"/>
              </a:rPr>
              <a:t>}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219200" y="4419600"/>
            <a:ext cx="3603556" cy="728547"/>
            <a:chOff x="-526576" y="2438400"/>
            <a:chExt cx="4750704" cy="1538044"/>
          </a:xfrm>
        </p:grpSpPr>
        <p:sp>
          <p:nvSpPr>
            <p:cNvPr id="35" name="TextBox 34"/>
            <p:cNvSpPr txBox="1"/>
            <p:nvPr/>
          </p:nvSpPr>
          <p:spPr>
            <a:xfrm>
              <a:off x="3123014" y="2617310"/>
              <a:ext cx="1101114" cy="974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block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2989431" y="2438400"/>
              <a:ext cx="972969" cy="0"/>
            </a:xfrm>
            <a:prstGeom prst="line">
              <a:avLst/>
            </a:prstGeom>
            <a:ln w="44450">
              <a:solidFill>
                <a:srgbClr val="7030A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962400" y="2438400"/>
              <a:ext cx="0" cy="457200"/>
            </a:xfrm>
            <a:prstGeom prst="line">
              <a:avLst/>
            </a:prstGeom>
            <a:ln w="44450">
              <a:solidFill>
                <a:srgbClr val="7030A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3961705" y="3403600"/>
              <a:ext cx="695" cy="572844"/>
            </a:xfrm>
            <a:prstGeom prst="line">
              <a:avLst/>
            </a:prstGeom>
            <a:ln w="44450">
              <a:solidFill>
                <a:srgbClr val="7030A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-526576" y="3976442"/>
              <a:ext cx="4488976" cy="0"/>
            </a:xfrm>
            <a:prstGeom prst="line">
              <a:avLst/>
            </a:prstGeom>
            <a:ln w="44450">
              <a:solidFill>
                <a:srgbClr val="7030A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838200" y="4053559"/>
            <a:ext cx="6252117" cy="1432841"/>
            <a:chOff x="-2289717" y="2438400"/>
            <a:chExt cx="6252117" cy="1447800"/>
          </a:xfrm>
        </p:grpSpPr>
        <p:sp>
          <p:nvSpPr>
            <p:cNvPr id="41" name="TextBox 40"/>
            <p:cNvSpPr txBox="1"/>
            <p:nvPr/>
          </p:nvSpPr>
          <p:spPr>
            <a:xfrm>
              <a:off x="2876846" y="2793696"/>
              <a:ext cx="1085554" cy="839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</a:rPr>
                <a:t>method</a:t>
              </a:r>
            </a:p>
            <a:p>
              <a:endParaRPr lang="en-US" sz="2400" dirty="0">
                <a:solidFill>
                  <a:srgbClr val="800000"/>
                </a:solidFill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2133600" y="2438400"/>
              <a:ext cx="1828800" cy="0"/>
            </a:xfrm>
            <a:prstGeom prst="line">
              <a:avLst/>
            </a:prstGeom>
            <a:ln w="44450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962400" y="2438400"/>
              <a:ext cx="0" cy="457200"/>
            </a:xfrm>
            <a:prstGeom prst="line">
              <a:avLst/>
            </a:prstGeom>
            <a:ln w="44450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3962400" y="3200400"/>
              <a:ext cx="0" cy="685800"/>
            </a:xfrm>
            <a:prstGeom prst="line">
              <a:avLst/>
            </a:prstGeom>
            <a:ln w="44450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-2289717" y="3886200"/>
              <a:ext cx="6252117" cy="0"/>
            </a:xfrm>
            <a:prstGeom prst="line">
              <a:avLst/>
            </a:prstGeom>
            <a:ln w="44450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612648" y="3276601"/>
            <a:ext cx="8139442" cy="2590800"/>
            <a:chOff x="-3557963" y="2438400"/>
            <a:chExt cx="7613597" cy="1447800"/>
          </a:xfrm>
        </p:grpSpPr>
        <p:sp>
          <p:nvSpPr>
            <p:cNvPr id="50" name="TextBox 49"/>
            <p:cNvSpPr txBox="1"/>
            <p:nvPr/>
          </p:nvSpPr>
          <p:spPr>
            <a:xfrm>
              <a:off x="3358094" y="2885218"/>
              <a:ext cx="697540" cy="4643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class</a:t>
              </a:r>
            </a:p>
            <a:p>
              <a:endParaRPr lang="en-US" sz="2400" dirty="0">
                <a:solidFill>
                  <a:srgbClr val="800000"/>
                </a:solidFill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-1398074" y="2438400"/>
              <a:ext cx="5360474" cy="0"/>
            </a:xfrm>
            <a:prstGeom prst="line">
              <a:avLst/>
            </a:prstGeom>
            <a:ln w="444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962400" y="2438400"/>
              <a:ext cx="0" cy="457200"/>
            </a:xfrm>
            <a:prstGeom prst="line">
              <a:avLst/>
            </a:prstGeom>
            <a:ln w="444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3962400" y="3200400"/>
              <a:ext cx="0" cy="685800"/>
            </a:xfrm>
            <a:prstGeom prst="line">
              <a:avLst/>
            </a:prstGeom>
            <a:ln w="444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-3557963" y="3886200"/>
              <a:ext cx="7520363" cy="0"/>
            </a:xfrm>
            <a:prstGeom prst="line">
              <a:avLst/>
            </a:prstGeom>
            <a:ln w="444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9680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rgbClr val="800000"/>
                </a:solidFill>
              </a:rPr>
              <a:t>What 3 numbers are printed?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304800" y="1371600"/>
            <a:ext cx="7924800" cy="4495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"/>
              <a:buNone/>
            </a:pP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1454289"/>
            <a:ext cx="9220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931A68"/>
                </a:solidFill>
                <a:latin typeface="American Typewriter Condensed" panose="02090606020004020304" pitchFamily="18" charset="77"/>
              </a:rPr>
              <a:t>public</a:t>
            </a:r>
            <a:r>
              <a:rPr lang="en-US" sz="2000" dirty="0">
                <a:latin typeface="American Typewriter Condensed" panose="02090606020004020304" pitchFamily="18" charset="77"/>
              </a:rPr>
              <a:t> </a:t>
            </a:r>
            <a:r>
              <a:rPr lang="en-US" sz="2000" b="1" dirty="0">
                <a:solidFill>
                  <a:srgbClr val="931A68"/>
                </a:solidFill>
                <a:latin typeface="American Typewriter Condensed" panose="02090606020004020304" pitchFamily="18" charset="77"/>
              </a:rPr>
              <a:t>class</a:t>
            </a:r>
            <a:r>
              <a:rPr lang="en-US" sz="2000" dirty="0">
                <a:latin typeface="American Typewriter Condensed" panose="02090606020004020304" pitchFamily="18" charset="77"/>
              </a:rPr>
              <a:t> </a:t>
            </a:r>
            <a:r>
              <a:rPr lang="en-US" sz="2000" dirty="0" err="1">
                <a:latin typeface="American Typewriter Condensed" panose="02090606020004020304" pitchFamily="18" charset="77"/>
              </a:rPr>
              <a:t>ScopeQuiz</a:t>
            </a:r>
            <a:r>
              <a:rPr lang="en-US" sz="2000" dirty="0">
                <a:latin typeface="American Typewriter Condensed" panose="02090606020004020304" pitchFamily="18" charset="77"/>
              </a:rPr>
              <a:t> {</a:t>
            </a:r>
          </a:p>
          <a:p>
            <a:r>
              <a:rPr lang="en-US" sz="2000" dirty="0">
                <a:solidFill>
                  <a:srgbClr val="000000"/>
                </a:solidFill>
                <a:latin typeface="American Typewriter Condensed" panose="02090606020004020304" pitchFamily="18" charset="77"/>
              </a:rPr>
              <a:t>  </a:t>
            </a:r>
            <a:r>
              <a:rPr lang="en-US" sz="2000" b="1" dirty="0">
                <a:solidFill>
                  <a:srgbClr val="931A68"/>
                </a:solidFill>
                <a:latin typeface="American Typewriter Condensed" panose="02090606020004020304" pitchFamily="18" charset="77"/>
              </a:rPr>
              <a:t>private</a:t>
            </a:r>
            <a:r>
              <a:rPr lang="en-US" sz="2000" dirty="0">
                <a:solidFill>
                  <a:srgbClr val="000000"/>
                </a:solidFill>
                <a:latin typeface="American Typewriter Condensed" panose="02090606020004020304" pitchFamily="18" charset="77"/>
              </a:rPr>
              <a:t> </a:t>
            </a:r>
            <a:r>
              <a:rPr lang="en-US" sz="2000" b="1" dirty="0">
                <a:solidFill>
                  <a:srgbClr val="931A68"/>
                </a:solidFill>
                <a:latin typeface="American Typewriter Condensed" panose="02090606020004020304" pitchFamily="18" charset="77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American Typewriter Condensed" panose="02090606020004020304" pitchFamily="18" charset="77"/>
              </a:rPr>
              <a:t> </a:t>
            </a:r>
            <a:r>
              <a:rPr lang="en-US" sz="2000" dirty="0">
                <a:solidFill>
                  <a:srgbClr val="0326CC"/>
                </a:solidFill>
                <a:latin typeface="American Typewriter Condensed" panose="02090606020004020304" pitchFamily="18" charset="77"/>
              </a:rPr>
              <a:t>a</a:t>
            </a:r>
            <a:r>
              <a:rPr lang="en-US" sz="2000" dirty="0">
                <a:solidFill>
                  <a:srgbClr val="000000"/>
                </a:solidFill>
                <a:latin typeface="American Typewriter Condensed" panose="02090606020004020304" pitchFamily="18" charset="77"/>
              </a:rPr>
              <a:t>;</a:t>
            </a:r>
            <a:endParaRPr lang="en-US" sz="2000" dirty="0">
              <a:latin typeface="American Typewriter Condensed" panose="02090606020004020304" pitchFamily="18" charset="77"/>
            </a:endParaRPr>
          </a:p>
          <a:p>
            <a:r>
              <a:rPr lang="en-US" sz="2000" dirty="0">
                <a:latin typeface="American Typewriter Condensed" panose="02090606020004020304" pitchFamily="18" charset="77"/>
              </a:rPr>
              <a:t>  </a:t>
            </a:r>
            <a:r>
              <a:rPr lang="en-US" sz="2000" b="1" dirty="0">
                <a:solidFill>
                  <a:srgbClr val="931A68"/>
                </a:solidFill>
                <a:latin typeface="American Typewriter Condensed" panose="02090606020004020304" pitchFamily="18" charset="77"/>
              </a:rPr>
              <a:t>public</a:t>
            </a:r>
            <a:r>
              <a:rPr lang="en-US" sz="2000" dirty="0">
                <a:latin typeface="American Typewriter Condensed" panose="02090606020004020304" pitchFamily="18" charset="77"/>
              </a:rPr>
              <a:t> </a:t>
            </a:r>
            <a:r>
              <a:rPr lang="en-US" sz="2000" dirty="0" err="1">
                <a:latin typeface="American Typewriter Condensed" panose="02090606020004020304" pitchFamily="18" charset="77"/>
              </a:rPr>
              <a:t>ScopeQuiz</a:t>
            </a:r>
            <a:r>
              <a:rPr lang="en-US" sz="2000" dirty="0">
                <a:latin typeface="American Typewriter Condensed" panose="02090606020004020304" pitchFamily="18" charset="77"/>
              </a:rPr>
              <a:t>(</a:t>
            </a:r>
            <a:r>
              <a:rPr lang="en-US" sz="2000" b="1" dirty="0" err="1">
                <a:solidFill>
                  <a:srgbClr val="931A68"/>
                </a:solidFill>
                <a:latin typeface="American Typewriter Condensed" panose="02090606020004020304" pitchFamily="18" charset="77"/>
              </a:rPr>
              <a:t>int</a:t>
            </a:r>
            <a:r>
              <a:rPr lang="en-US" sz="2000" dirty="0">
                <a:latin typeface="American Typewriter Condensed" panose="02090606020004020304" pitchFamily="18" charset="77"/>
              </a:rPr>
              <a:t> </a:t>
            </a:r>
            <a:r>
              <a:rPr lang="en-US" sz="2000" dirty="0">
                <a:solidFill>
                  <a:srgbClr val="7E504F"/>
                </a:solidFill>
                <a:latin typeface="American Typewriter Condensed" panose="02090606020004020304" pitchFamily="18" charset="77"/>
              </a:rPr>
              <a:t>b</a:t>
            </a:r>
            <a:r>
              <a:rPr lang="en-US" sz="2000" dirty="0">
                <a:latin typeface="American Typewriter Condensed" panose="02090606020004020304" pitchFamily="18" charset="77"/>
              </a:rPr>
              <a:t>) {</a:t>
            </a:r>
          </a:p>
          <a:p>
            <a:r>
              <a:rPr lang="en-US" sz="2000" dirty="0">
                <a:latin typeface="American Typewriter Condensed" panose="02090606020004020304" pitchFamily="18" charset="77"/>
              </a:rPr>
              <a:t>    </a:t>
            </a:r>
            <a:r>
              <a:rPr lang="en-US" sz="2000" dirty="0" err="1">
                <a:latin typeface="American Typewriter Condensed" panose="02090606020004020304" pitchFamily="18" charset="77"/>
              </a:rPr>
              <a:t>System.</a:t>
            </a:r>
            <a:r>
              <a:rPr lang="en-US" sz="2000" dirty="0" err="1">
                <a:solidFill>
                  <a:srgbClr val="0326CC"/>
                </a:solidFill>
                <a:latin typeface="American Typewriter Condensed" panose="02090606020004020304" pitchFamily="18" charset="77"/>
              </a:rPr>
              <a:t>out</a:t>
            </a:r>
            <a:r>
              <a:rPr lang="en-US" sz="2000" dirty="0" err="1">
                <a:latin typeface="American Typewriter Condensed" panose="02090606020004020304" pitchFamily="18" charset="77"/>
              </a:rPr>
              <a:t>.println</a:t>
            </a:r>
            <a:r>
              <a:rPr lang="en-US" sz="2000" dirty="0">
                <a:latin typeface="American Typewriter Condensed" panose="02090606020004020304" pitchFamily="18" charset="77"/>
              </a:rPr>
              <a:t>(</a:t>
            </a:r>
            <a:r>
              <a:rPr lang="en-US" sz="2000" dirty="0">
                <a:solidFill>
                  <a:srgbClr val="0326CC"/>
                </a:solidFill>
                <a:latin typeface="American Typewriter Condensed" panose="02090606020004020304" pitchFamily="18" charset="77"/>
              </a:rPr>
              <a:t>a</a:t>
            </a:r>
            <a:r>
              <a:rPr lang="en-US" sz="2000" dirty="0">
                <a:latin typeface="American Typewriter Condensed" panose="02090606020004020304" pitchFamily="18" charset="77"/>
              </a:rPr>
              <a:t>);</a:t>
            </a:r>
          </a:p>
          <a:p>
            <a:r>
              <a:rPr lang="en-US" sz="2000" dirty="0">
                <a:latin typeface="American Typewriter Condensed" panose="02090606020004020304" pitchFamily="18" charset="77"/>
              </a:rPr>
              <a:t>    </a:t>
            </a:r>
            <a:r>
              <a:rPr lang="en-US" sz="2000" b="1" dirty="0" err="1">
                <a:solidFill>
                  <a:srgbClr val="931A68"/>
                </a:solidFill>
                <a:latin typeface="American Typewriter Condensed" panose="02090606020004020304" pitchFamily="18" charset="77"/>
              </a:rPr>
              <a:t>int</a:t>
            </a:r>
            <a:r>
              <a:rPr lang="en-US" sz="2000" dirty="0">
                <a:latin typeface="American Typewriter Condensed" panose="02090606020004020304" pitchFamily="18" charset="77"/>
              </a:rPr>
              <a:t> </a:t>
            </a:r>
            <a:r>
              <a:rPr lang="en-US" sz="2000" dirty="0">
                <a:solidFill>
                  <a:srgbClr val="7E504F"/>
                </a:solidFill>
                <a:latin typeface="American Typewriter Condensed" panose="02090606020004020304" pitchFamily="18" charset="77"/>
              </a:rPr>
              <a:t>a</a:t>
            </a:r>
            <a:r>
              <a:rPr lang="en-US" sz="2000" dirty="0">
                <a:latin typeface="American Typewriter Condensed" panose="02090606020004020304" pitchFamily="18" charset="77"/>
              </a:rPr>
              <a:t>= </a:t>
            </a:r>
            <a:r>
              <a:rPr lang="en-US" sz="2000" dirty="0">
                <a:solidFill>
                  <a:srgbClr val="7E504F"/>
                </a:solidFill>
                <a:latin typeface="American Typewriter Condensed" panose="02090606020004020304" pitchFamily="18" charset="77"/>
              </a:rPr>
              <a:t>b</a:t>
            </a:r>
            <a:r>
              <a:rPr lang="en-US" sz="2000" dirty="0">
                <a:latin typeface="American Typewriter Condensed" panose="02090606020004020304" pitchFamily="18" charset="77"/>
              </a:rPr>
              <a:t> + 1;</a:t>
            </a:r>
          </a:p>
          <a:p>
            <a:r>
              <a:rPr lang="en-US" sz="2000" dirty="0">
                <a:latin typeface="American Typewriter Condensed" panose="02090606020004020304" pitchFamily="18" charset="77"/>
              </a:rPr>
              <a:t>    </a:t>
            </a:r>
            <a:r>
              <a:rPr lang="en-US" sz="2000" b="1" dirty="0" err="1">
                <a:solidFill>
                  <a:srgbClr val="931A68"/>
                </a:solidFill>
                <a:latin typeface="American Typewriter Condensed" panose="02090606020004020304" pitchFamily="18" charset="77"/>
              </a:rPr>
              <a:t>this</a:t>
            </a:r>
            <a:r>
              <a:rPr lang="en-US" sz="2000" dirty="0" err="1">
                <a:latin typeface="American Typewriter Condensed" panose="02090606020004020304" pitchFamily="18" charset="77"/>
              </a:rPr>
              <a:t>.</a:t>
            </a:r>
            <a:r>
              <a:rPr lang="en-US" sz="2000" dirty="0" err="1">
                <a:solidFill>
                  <a:srgbClr val="0326CC"/>
                </a:solidFill>
                <a:latin typeface="American Typewriter Condensed" panose="02090606020004020304" pitchFamily="18" charset="77"/>
              </a:rPr>
              <a:t>a</a:t>
            </a:r>
            <a:r>
              <a:rPr lang="en-US" sz="2000" dirty="0">
                <a:latin typeface="American Typewriter Condensed" panose="02090606020004020304" pitchFamily="18" charset="77"/>
              </a:rPr>
              <a:t>= </a:t>
            </a:r>
            <a:r>
              <a:rPr lang="en-US" sz="2000" dirty="0">
                <a:solidFill>
                  <a:srgbClr val="7E504F"/>
                </a:solidFill>
                <a:latin typeface="American Typewriter Condensed" panose="02090606020004020304" pitchFamily="18" charset="77"/>
              </a:rPr>
              <a:t>a</a:t>
            </a:r>
            <a:r>
              <a:rPr lang="en-US" sz="2000" dirty="0">
                <a:latin typeface="American Typewriter Condensed" panose="02090606020004020304" pitchFamily="18" charset="77"/>
              </a:rPr>
              <a:t>;</a:t>
            </a:r>
          </a:p>
          <a:p>
            <a:r>
              <a:rPr lang="en-US" sz="2000" dirty="0">
                <a:latin typeface="American Typewriter Condensed" panose="02090606020004020304" pitchFamily="18" charset="77"/>
              </a:rPr>
              <a:t>    </a:t>
            </a:r>
            <a:r>
              <a:rPr lang="en-US" sz="2000" dirty="0" err="1">
                <a:latin typeface="American Typewriter Condensed" panose="02090606020004020304" pitchFamily="18" charset="77"/>
              </a:rPr>
              <a:t>System.</a:t>
            </a:r>
            <a:r>
              <a:rPr lang="en-US" sz="2000" dirty="0" err="1">
                <a:solidFill>
                  <a:srgbClr val="0326CC"/>
                </a:solidFill>
                <a:latin typeface="American Typewriter Condensed" panose="02090606020004020304" pitchFamily="18" charset="77"/>
              </a:rPr>
              <a:t>out</a:t>
            </a:r>
            <a:r>
              <a:rPr lang="en-US" sz="2000" dirty="0" err="1">
                <a:latin typeface="American Typewriter Condensed" panose="02090606020004020304" pitchFamily="18" charset="77"/>
              </a:rPr>
              <a:t>.println</a:t>
            </a:r>
            <a:r>
              <a:rPr lang="en-US" sz="2000" dirty="0">
                <a:latin typeface="American Typewriter Condensed" panose="02090606020004020304" pitchFamily="18" charset="77"/>
              </a:rPr>
              <a:t>(</a:t>
            </a:r>
            <a:r>
              <a:rPr lang="en-US" sz="2000" dirty="0">
                <a:solidFill>
                  <a:srgbClr val="7E504F"/>
                </a:solidFill>
                <a:latin typeface="American Typewriter Condensed" panose="02090606020004020304" pitchFamily="18" charset="77"/>
              </a:rPr>
              <a:t>a</a:t>
            </a:r>
            <a:r>
              <a:rPr lang="en-US" sz="2000" dirty="0">
                <a:latin typeface="American Typewriter Condensed" panose="02090606020004020304" pitchFamily="18" charset="77"/>
              </a:rPr>
              <a:t>);</a:t>
            </a:r>
          </a:p>
          <a:p>
            <a:r>
              <a:rPr lang="en-US" sz="2000" dirty="0">
                <a:latin typeface="American Typewriter Condensed" panose="02090606020004020304" pitchFamily="18" charset="77"/>
              </a:rPr>
              <a:t>    </a:t>
            </a:r>
            <a:r>
              <a:rPr lang="en-US" sz="2000" dirty="0">
                <a:solidFill>
                  <a:srgbClr val="7E504F"/>
                </a:solidFill>
                <a:latin typeface="American Typewriter Condensed" panose="02090606020004020304" pitchFamily="18" charset="77"/>
              </a:rPr>
              <a:t>a</a:t>
            </a:r>
            <a:r>
              <a:rPr lang="en-US" sz="2000" dirty="0">
                <a:latin typeface="American Typewriter Condensed" panose="02090606020004020304" pitchFamily="18" charset="77"/>
              </a:rPr>
              <a:t>= </a:t>
            </a:r>
            <a:r>
              <a:rPr lang="en-US" sz="2000" dirty="0">
                <a:solidFill>
                  <a:srgbClr val="7E504F"/>
                </a:solidFill>
                <a:latin typeface="American Typewriter Condensed" panose="02090606020004020304" pitchFamily="18" charset="77"/>
              </a:rPr>
              <a:t>a</a:t>
            </a:r>
            <a:r>
              <a:rPr lang="en-US" sz="2000" dirty="0">
                <a:latin typeface="American Typewriter Condensed" panose="02090606020004020304" pitchFamily="18" charset="77"/>
              </a:rPr>
              <a:t> + 1;</a:t>
            </a:r>
          </a:p>
          <a:p>
            <a:r>
              <a:rPr lang="en-US" sz="2000" dirty="0">
                <a:latin typeface="American Typewriter Condensed" panose="02090606020004020304" pitchFamily="18" charset="77"/>
              </a:rPr>
              <a:t>  }</a:t>
            </a:r>
          </a:p>
          <a:p>
            <a:r>
              <a:rPr lang="en-US" sz="2000" dirty="0">
                <a:latin typeface="American Typewriter Condensed" panose="02090606020004020304" pitchFamily="18" charset="77"/>
              </a:rPr>
              <a:t>  </a:t>
            </a:r>
            <a:r>
              <a:rPr lang="en-US" sz="2000" b="1" dirty="0">
                <a:solidFill>
                  <a:srgbClr val="931A68"/>
                </a:solidFill>
                <a:latin typeface="American Typewriter Condensed" panose="02090606020004020304" pitchFamily="18" charset="77"/>
              </a:rPr>
              <a:t>public</a:t>
            </a:r>
            <a:r>
              <a:rPr lang="en-US" sz="2000" dirty="0">
                <a:latin typeface="American Typewriter Condensed" panose="02090606020004020304" pitchFamily="18" charset="77"/>
              </a:rPr>
              <a:t> </a:t>
            </a:r>
            <a:r>
              <a:rPr lang="en-US" sz="2000" b="1" dirty="0">
                <a:solidFill>
                  <a:srgbClr val="931A68"/>
                </a:solidFill>
                <a:latin typeface="American Typewriter Condensed" panose="02090606020004020304" pitchFamily="18" charset="77"/>
              </a:rPr>
              <a:t>static</a:t>
            </a:r>
            <a:r>
              <a:rPr lang="en-US" sz="2000" dirty="0">
                <a:latin typeface="American Typewriter Condensed" panose="02090606020004020304" pitchFamily="18" charset="77"/>
              </a:rPr>
              <a:t> </a:t>
            </a:r>
            <a:r>
              <a:rPr lang="en-US" sz="2000" b="1" dirty="0">
                <a:solidFill>
                  <a:srgbClr val="931A68"/>
                </a:solidFill>
                <a:latin typeface="American Typewriter Condensed" panose="02090606020004020304" pitchFamily="18" charset="77"/>
              </a:rPr>
              <a:t>void</a:t>
            </a:r>
            <a:r>
              <a:rPr lang="en-US" sz="2000" dirty="0">
                <a:latin typeface="American Typewriter Condensed" panose="02090606020004020304" pitchFamily="18" charset="77"/>
              </a:rPr>
              <a:t> main(String[] </a:t>
            </a:r>
            <a:r>
              <a:rPr lang="en-US" sz="2000" dirty="0" err="1">
                <a:solidFill>
                  <a:srgbClr val="7E504F"/>
                </a:solidFill>
                <a:latin typeface="American Typewriter Condensed" panose="02090606020004020304" pitchFamily="18" charset="77"/>
              </a:rPr>
              <a:t>args</a:t>
            </a:r>
            <a:r>
              <a:rPr lang="en-US" sz="2000" dirty="0">
                <a:latin typeface="American Typewriter Condensed" panose="02090606020004020304" pitchFamily="18" charset="77"/>
              </a:rPr>
              <a:t>) {</a:t>
            </a:r>
          </a:p>
          <a:p>
            <a:r>
              <a:rPr lang="en-US" sz="2000" dirty="0">
                <a:latin typeface="American Typewriter Condensed" panose="02090606020004020304" pitchFamily="18" charset="77"/>
              </a:rPr>
              <a:t>    </a:t>
            </a:r>
            <a:r>
              <a:rPr lang="en-US" sz="2000" b="1" dirty="0" err="1">
                <a:solidFill>
                  <a:srgbClr val="931A68"/>
                </a:solidFill>
                <a:latin typeface="American Typewriter Condensed" panose="02090606020004020304" pitchFamily="18" charset="77"/>
              </a:rPr>
              <a:t>int</a:t>
            </a:r>
            <a:r>
              <a:rPr lang="en-US" sz="2000" dirty="0">
                <a:latin typeface="American Typewriter Condensed" panose="02090606020004020304" pitchFamily="18" charset="77"/>
              </a:rPr>
              <a:t> </a:t>
            </a:r>
            <a:r>
              <a:rPr lang="en-US" sz="2000" dirty="0">
                <a:solidFill>
                  <a:srgbClr val="7E504F"/>
                </a:solidFill>
                <a:latin typeface="American Typewriter Condensed" panose="02090606020004020304" pitchFamily="18" charset="77"/>
              </a:rPr>
              <a:t>a</a:t>
            </a:r>
            <a:r>
              <a:rPr lang="en-US" sz="2000" dirty="0">
                <a:latin typeface="American Typewriter Condensed" panose="02090606020004020304" pitchFamily="18" charset="77"/>
              </a:rPr>
              <a:t>= 5;</a:t>
            </a:r>
          </a:p>
          <a:p>
            <a:r>
              <a:rPr lang="en-US" sz="2000" dirty="0">
                <a:latin typeface="American Typewriter Condensed" panose="02090606020004020304" pitchFamily="18" charset="77"/>
              </a:rPr>
              <a:t>    </a:t>
            </a:r>
            <a:r>
              <a:rPr lang="en-US" sz="2000" dirty="0" err="1">
                <a:latin typeface="American Typewriter Condensed" panose="02090606020004020304" pitchFamily="18" charset="77"/>
              </a:rPr>
              <a:t>ScopeQuiz</a:t>
            </a:r>
            <a:r>
              <a:rPr lang="en-US" sz="2000" dirty="0">
                <a:latin typeface="American Typewriter Condensed" panose="02090606020004020304" pitchFamily="18" charset="77"/>
              </a:rPr>
              <a:t> </a:t>
            </a:r>
            <a:r>
              <a:rPr lang="en-US" sz="2000" dirty="0">
                <a:solidFill>
                  <a:srgbClr val="7E504F"/>
                </a:solidFill>
                <a:latin typeface="American Typewriter Condensed" panose="02090606020004020304" pitchFamily="18" charset="77"/>
              </a:rPr>
              <a:t>s</a:t>
            </a:r>
            <a:r>
              <a:rPr lang="en-US" sz="2000" dirty="0">
                <a:latin typeface="American Typewriter Condensed" panose="02090606020004020304" pitchFamily="18" charset="77"/>
              </a:rPr>
              <a:t>= </a:t>
            </a:r>
            <a:r>
              <a:rPr lang="en-US" sz="2000" b="1" dirty="0">
                <a:solidFill>
                  <a:srgbClr val="931A68"/>
                </a:solidFill>
                <a:latin typeface="American Typewriter Condensed" panose="02090606020004020304" pitchFamily="18" charset="77"/>
              </a:rPr>
              <a:t>new</a:t>
            </a:r>
            <a:r>
              <a:rPr lang="en-US" sz="2000" dirty="0">
                <a:latin typeface="American Typewriter Condensed" panose="02090606020004020304" pitchFamily="18" charset="77"/>
              </a:rPr>
              <a:t> </a:t>
            </a:r>
            <a:r>
              <a:rPr lang="en-US" sz="2000" dirty="0" err="1">
                <a:latin typeface="American Typewriter Condensed" panose="02090606020004020304" pitchFamily="18" charset="77"/>
              </a:rPr>
              <a:t>ScopeQuiz</a:t>
            </a:r>
            <a:r>
              <a:rPr lang="en-US" sz="2000" dirty="0">
                <a:latin typeface="American Typewriter Condensed" panose="02090606020004020304" pitchFamily="18" charset="77"/>
              </a:rPr>
              <a:t>(</a:t>
            </a:r>
            <a:r>
              <a:rPr lang="en-US" sz="2000" dirty="0">
                <a:solidFill>
                  <a:srgbClr val="7E504F"/>
                </a:solidFill>
                <a:latin typeface="American Typewriter Condensed" panose="02090606020004020304" pitchFamily="18" charset="77"/>
              </a:rPr>
              <a:t>a</a:t>
            </a:r>
            <a:r>
              <a:rPr lang="en-US" sz="2000" dirty="0">
                <a:latin typeface="American Typewriter Condensed" panose="02090606020004020304" pitchFamily="18" charset="77"/>
              </a:rPr>
              <a:t>);</a:t>
            </a:r>
          </a:p>
          <a:p>
            <a:r>
              <a:rPr lang="en-US" sz="2000" dirty="0">
                <a:latin typeface="American Typewriter Condensed" panose="02090606020004020304" pitchFamily="18" charset="77"/>
              </a:rPr>
              <a:t>    </a:t>
            </a:r>
            <a:r>
              <a:rPr lang="en-US" sz="2000" dirty="0" err="1">
                <a:latin typeface="American Typewriter Condensed" panose="02090606020004020304" pitchFamily="18" charset="77"/>
              </a:rPr>
              <a:t>System.</a:t>
            </a:r>
            <a:r>
              <a:rPr lang="en-US" sz="2000" dirty="0" err="1">
                <a:solidFill>
                  <a:srgbClr val="0326CC"/>
                </a:solidFill>
                <a:latin typeface="American Typewriter Condensed" panose="02090606020004020304" pitchFamily="18" charset="77"/>
              </a:rPr>
              <a:t>out</a:t>
            </a:r>
            <a:r>
              <a:rPr lang="en-US" sz="2000" dirty="0" err="1">
                <a:latin typeface="American Typewriter Condensed" panose="02090606020004020304" pitchFamily="18" charset="77"/>
              </a:rPr>
              <a:t>.println</a:t>
            </a:r>
            <a:r>
              <a:rPr lang="en-US" sz="2000" dirty="0">
                <a:latin typeface="American Typewriter Condensed" panose="02090606020004020304" pitchFamily="18" charset="77"/>
              </a:rPr>
              <a:t>(</a:t>
            </a:r>
            <a:r>
              <a:rPr lang="en-US" sz="2000" dirty="0" err="1">
                <a:solidFill>
                  <a:srgbClr val="7E504F"/>
                </a:solidFill>
                <a:latin typeface="American Typewriter Condensed" panose="02090606020004020304" pitchFamily="18" charset="77"/>
              </a:rPr>
              <a:t>s</a:t>
            </a:r>
            <a:r>
              <a:rPr lang="en-US" sz="2000" dirty="0" err="1">
                <a:latin typeface="American Typewriter Condensed" panose="02090606020004020304" pitchFamily="18" charset="77"/>
              </a:rPr>
              <a:t>.</a:t>
            </a:r>
            <a:r>
              <a:rPr lang="en-US" sz="2000" dirty="0" err="1">
                <a:solidFill>
                  <a:srgbClr val="0326CC"/>
                </a:solidFill>
                <a:latin typeface="American Typewriter Condensed" panose="02090606020004020304" pitchFamily="18" charset="77"/>
              </a:rPr>
              <a:t>a</a:t>
            </a:r>
            <a:r>
              <a:rPr lang="en-US" sz="2000" dirty="0">
                <a:latin typeface="American Typewriter Condensed" panose="02090606020004020304" pitchFamily="18" charset="77"/>
              </a:rPr>
              <a:t>);</a:t>
            </a:r>
          </a:p>
          <a:p>
            <a:r>
              <a:rPr lang="en-US" sz="2000" dirty="0">
                <a:latin typeface="American Typewriter Condensed" panose="02090606020004020304" pitchFamily="18" charset="77"/>
              </a:rPr>
              <a:t>  </a:t>
            </a:r>
            <a:r>
              <a:rPr lang="en-US" dirty="0">
                <a:latin typeface="American Typewriter Condensed" panose="02090606020004020304" pitchFamily="18" charset="77"/>
              </a:rPr>
              <a:t>}</a:t>
            </a:r>
          </a:p>
          <a:p>
            <a:r>
              <a:rPr lang="en-US" dirty="0">
                <a:latin typeface="American Typewriter Condensed" panose="02090606020004020304" pitchFamily="18" charset="77"/>
              </a:rPr>
              <a:t>}</a:t>
            </a:r>
            <a:endParaRPr lang="en-US" dirty="0">
              <a:effectLst/>
              <a:latin typeface="American Typewriter Condensed" panose="02090606020004020304" pitchFamily="18" charset="77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51072" y="2286000"/>
            <a:ext cx="1337226" cy="1569660"/>
          </a:xfrm>
          <a:prstGeom prst="rect">
            <a:avLst/>
          </a:prstGeom>
          <a:solidFill>
            <a:srgbClr val="F8DFF0"/>
          </a:solidFill>
        </p:spPr>
        <p:txBody>
          <a:bodyPr wrap="none">
            <a:spAutoFit/>
          </a:bodyPr>
          <a:lstStyle/>
          <a:p>
            <a:r>
              <a:rPr lang="en-US" sz="2400" dirty="0"/>
              <a:t>A: 5, 6, 6</a:t>
            </a:r>
          </a:p>
          <a:p>
            <a:r>
              <a:rPr lang="en-US" sz="2400" dirty="0"/>
              <a:t>B: 0, 6, 6</a:t>
            </a:r>
          </a:p>
          <a:p>
            <a:r>
              <a:rPr lang="en-US" sz="2400" dirty="0"/>
              <a:t>C: 6, 6, 6</a:t>
            </a:r>
          </a:p>
          <a:p>
            <a:r>
              <a:rPr lang="en-US" sz="2400" dirty="0"/>
              <a:t>D: 0, 6, 0</a:t>
            </a:r>
          </a:p>
        </p:txBody>
      </p:sp>
    </p:spTree>
    <p:extLst>
      <p:ext uri="{BB962C8B-B14F-4D97-AF65-F5344CB8AC3E}">
        <p14:creationId xmlns:p14="http://schemas.microsoft.com/office/powerpoint/2010/main" val="39139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800000"/>
                </a:solidFill>
              </a:rPr>
              <a:t>Review: Constructor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7" name="Content Placeholder 3"/>
          <p:cNvSpPr txBox="1">
            <a:spLocks/>
          </p:cNvSpPr>
          <p:nvPr/>
        </p:nvSpPr>
        <p:spPr>
          <a:xfrm>
            <a:off x="612648" y="1447800"/>
            <a:ext cx="7540752" cy="5029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"/>
              <a:buNone/>
            </a:pPr>
            <a:r>
              <a:rPr lang="en-US" sz="2400" b="1" dirty="0">
                <a:latin typeface="American Typewriter Condensed" panose="02090606020004020304" pitchFamily="18" charset="77"/>
                <a:cs typeface="Times New Roman"/>
              </a:rPr>
              <a:t>public</a:t>
            </a: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 </a:t>
            </a:r>
            <a:r>
              <a:rPr lang="en-US" sz="2400" b="1" dirty="0">
                <a:latin typeface="American Typewriter Condensed" panose="02090606020004020304" pitchFamily="18" charset="77"/>
                <a:cs typeface="Times New Roman"/>
              </a:rPr>
              <a:t>class</a:t>
            </a: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 Person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    </a:t>
            </a:r>
            <a:r>
              <a:rPr lang="en-US" sz="2400" b="1" dirty="0">
                <a:latin typeface="American Typewriter Condensed" panose="02090606020004020304" pitchFamily="18" charset="77"/>
                <a:cs typeface="Times New Roman"/>
              </a:rPr>
              <a:t>private</a:t>
            </a: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 String </a:t>
            </a:r>
            <a:r>
              <a:rPr lang="en-US" sz="2400" dirty="0" err="1">
                <a:latin typeface="American Typewriter Condensed" panose="02090606020004020304" pitchFamily="18" charset="77"/>
                <a:cs typeface="Times New Roman"/>
              </a:rPr>
              <a:t>firstName</a:t>
            </a: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; </a:t>
            </a:r>
            <a:r>
              <a:rPr lang="en-US" sz="2400" dirty="0">
                <a:solidFill>
                  <a:srgbClr val="008000"/>
                </a:solidFill>
                <a:latin typeface="American Typewriter Condensed" panose="02090606020004020304" pitchFamily="18" charset="77"/>
                <a:cs typeface="Times New Roman"/>
              </a:rPr>
              <a:t>// not null</a:t>
            </a:r>
            <a:endParaRPr lang="en-US" sz="2400" dirty="0">
              <a:latin typeface="American Typewriter Condensed" panose="02090606020004020304" pitchFamily="18" charset="77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American Typewriter Condensed" panose="02090606020004020304" pitchFamily="18" charset="77"/>
                <a:cs typeface="Times New Roman"/>
              </a:rPr>
              <a:t>    private</a:t>
            </a: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 String </a:t>
            </a:r>
            <a:r>
              <a:rPr lang="en-US" sz="2400" dirty="0" err="1">
                <a:latin typeface="American Typewriter Condensed" panose="02090606020004020304" pitchFamily="18" charset="77"/>
                <a:cs typeface="Times New Roman"/>
              </a:rPr>
              <a:t>lastName</a:t>
            </a: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;  </a:t>
            </a:r>
            <a:endParaRPr lang="en-US" sz="2400" dirty="0">
              <a:solidFill>
                <a:srgbClr val="008000"/>
              </a:solidFill>
              <a:latin typeface="American Typewriter Condensed" panose="02090606020004020304" pitchFamily="18" charset="77"/>
              <a:cs typeface="Times New Roman"/>
            </a:endParaRPr>
          </a:p>
          <a:p>
            <a:pPr marL="0" indent="0">
              <a:spcBef>
                <a:spcPts val="1200"/>
              </a:spcBef>
              <a:buFont typeface="Wingdings"/>
              <a:buNone/>
            </a:pPr>
            <a:r>
              <a:rPr lang="en-US" sz="2400" dirty="0">
                <a:solidFill>
                  <a:srgbClr val="008000"/>
                </a:solidFill>
                <a:latin typeface="American Typewriter Condensed" panose="02090606020004020304" pitchFamily="18" charset="77"/>
                <a:cs typeface="Times New Roman"/>
              </a:rPr>
              <a:t>    /** Constructor: a Person with first and last names f, l.</a:t>
            </a:r>
            <a:br>
              <a:rPr lang="en-US" sz="2400" dirty="0">
                <a:solidFill>
                  <a:srgbClr val="008000"/>
                </a:solidFill>
                <a:latin typeface="American Typewriter Condensed" panose="02090606020004020304" pitchFamily="18" charset="77"/>
                <a:cs typeface="Times New Roman"/>
              </a:rPr>
            </a:br>
            <a:r>
              <a:rPr lang="en-US" sz="2400" dirty="0">
                <a:solidFill>
                  <a:srgbClr val="008000"/>
                </a:solidFill>
                <a:latin typeface="American Typewriter Condensed" panose="02090606020004020304" pitchFamily="18" charset="77"/>
                <a:cs typeface="Times New Roman"/>
              </a:rPr>
              <a:t>        * Precondition: f is not null. */</a:t>
            </a:r>
          </a:p>
          <a:p>
            <a:pPr marL="0" indent="0">
              <a:spcBef>
                <a:spcPts val="0"/>
              </a:spcBef>
              <a:buFont typeface="Wingdings"/>
              <a:buNone/>
            </a:pPr>
            <a:r>
              <a:rPr lang="en-US" sz="2400" dirty="0">
                <a:solidFill>
                  <a:srgbClr val="008000"/>
                </a:solidFill>
                <a:latin typeface="American Typewriter Condensed" panose="02090606020004020304" pitchFamily="18" charset="77"/>
                <a:cs typeface="Times New Roman"/>
              </a:rPr>
              <a:t>    </a:t>
            </a:r>
            <a:r>
              <a:rPr lang="en-US" sz="2400" b="1" dirty="0">
                <a:latin typeface="American Typewriter Condensed" panose="02090606020004020304" pitchFamily="18" charset="77"/>
                <a:cs typeface="Times New Roman"/>
              </a:rPr>
              <a:t>public</a:t>
            </a: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 Person(String f, String l)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        assert f != null;</a:t>
            </a:r>
          </a:p>
          <a:p>
            <a:pPr marL="0" indent="0">
              <a:spcBef>
                <a:spcPts val="0"/>
              </a:spcBef>
              <a:buFont typeface="Wingdings"/>
              <a:buNone/>
            </a:pP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        </a:t>
            </a:r>
            <a:r>
              <a:rPr lang="en-US" sz="2400" dirty="0" err="1">
                <a:latin typeface="American Typewriter Condensed" panose="02090606020004020304" pitchFamily="18" charset="77"/>
                <a:cs typeface="Times New Roman"/>
              </a:rPr>
              <a:t>firstName</a:t>
            </a: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= f; </a:t>
            </a:r>
          </a:p>
          <a:p>
            <a:pPr marL="0" indent="0">
              <a:spcBef>
                <a:spcPts val="0"/>
              </a:spcBef>
              <a:buFont typeface="Wingdings"/>
              <a:buNone/>
            </a:pP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        </a:t>
            </a:r>
            <a:r>
              <a:rPr lang="en-US" sz="2400" dirty="0" err="1">
                <a:latin typeface="American Typewriter Condensed" panose="02090606020004020304" pitchFamily="18" charset="77"/>
                <a:cs typeface="Times New Roman"/>
              </a:rPr>
              <a:t>lastName</a:t>
            </a: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= l;</a:t>
            </a:r>
          </a:p>
          <a:p>
            <a:pPr marL="0" indent="0">
              <a:spcBef>
                <a:spcPts val="0"/>
              </a:spcBef>
              <a:buFont typeface="Wingdings"/>
              <a:buNone/>
            </a:pPr>
            <a:r>
              <a:rPr lang="en-US" sz="2400" dirty="0">
                <a:latin typeface="American Typewriter Condensed" panose="02090606020004020304" pitchFamily="18" charset="77"/>
                <a:cs typeface="Times New Roman"/>
              </a:rPr>
              <a:t>    }</a:t>
            </a:r>
          </a:p>
          <a:p>
            <a:pPr marL="0" indent="0">
              <a:spcBef>
                <a:spcPts val="0"/>
              </a:spcBef>
              <a:buFont typeface="Wingdings"/>
              <a:buNone/>
            </a:pPr>
            <a:r>
              <a:rPr lang="en-US" sz="2400" dirty="0">
                <a:solidFill>
                  <a:srgbClr val="000000"/>
                </a:solidFill>
                <a:latin typeface="American Typewriter Condensed" panose="02090606020004020304" pitchFamily="18" charset="77"/>
                <a:cs typeface="Times New Roman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FB1753-7622-3E4E-A7DA-7F8BC6F35DB5}"/>
              </a:ext>
            </a:extLst>
          </p:cNvPr>
          <p:cNvSpPr txBox="1"/>
          <p:nvPr/>
        </p:nvSpPr>
        <p:spPr>
          <a:xfrm>
            <a:off x="4689348" y="4267200"/>
            <a:ext cx="3124200" cy="1200329"/>
          </a:xfrm>
          <a:prstGeom prst="rect">
            <a:avLst/>
          </a:prstGeom>
          <a:solidFill>
            <a:srgbClr val="F8DF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Constructor: </a:t>
            </a:r>
          </a:p>
          <a:p>
            <a:r>
              <a:rPr lang="en-US" sz="2400" dirty="0"/>
              <a:t>Initialize fields to </a:t>
            </a:r>
            <a:r>
              <a:rPr lang="en-US" sz="2400" dirty="0" err="1"/>
              <a:t>truthify</a:t>
            </a:r>
            <a:r>
              <a:rPr lang="en-US" sz="2400" dirty="0"/>
              <a:t> class invariant</a:t>
            </a:r>
          </a:p>
        </p:txBody>
      </p:sp>
    </p:spTree>
    <p:extLst>
      <p:ext uri="{BB962C8B-B14F-4D97-AF65-F5344CB8AC3E}">
        <p14:creationId xmlns:p14="http://schemas.microsoft.com/office/powerpoint/2010/main" val="348348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C76BD81-4F5F-C44B-BE96-D09200707326}"/>
              </a:ext>
            </a:extLst>
          </p:cNvPr>
          <p:cNvGrpSpPr/>
          <p:nvPr/>
        </p:nvGrpSpPr>
        <p:grpSpPr>
          <a:xfrm>
            <a:off x="5928610" y="5022837"/>
            <a:ext cx="3120502" cy="1697912"/>
            <a:chOff x="4876800" y="3710922"/>
            <a:chExt cx="3599926" cy="2123396"/>
          </a:xfrm>
        </p:grpSpPr>
        <p:sp>
          <p:nvSpPr>
            <p:cNvPr id="18" name="Rectangle 7">
              <a:extLst>
                <a:ext uri="{FF2B5EF4-FFF2-40B4-BE49-F238E27FC236}">
                  <a16:creationId xmlns:a16="http://schemas.microsoft.com/office/drawing/2014/main" id="{2AC731DD-116B-EB49-B24A-C490BBFB8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6800" y="3710922"/>
              <a:ext cx="3599926" cy="208225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" name="Group 10">
              <a:extLst>
                <a:ext uri="{FF2B5EF4-FFF2-40B4-BE49-F238E27FC236}">
                  <a16:creationId xmlns:a16="http://schemas.microsoft.com/office/drawing/2014/main" id="{83F82B36-071D-AE40-8496-5B9EF5FD74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73125" y="4179959"/>
              <a:ext cx="3256767" cy="930310"/>
              <a:chOff x="442" y="1479"/>
              <a:chExt cx="1961" cy="839"/>
            </a:xfrm>
          </p:grpSpPr>
          <p:sp>
            <p:nvSpPr>
              <p:cNvPr id="22" name="Rectangle 11">
                <a:extLst>
                  <a:ext uri="{FF2B5EF4-FFF2-40B4-BE49-F238E27FC236}">
                    <a16:creationId xmlns:a16="http://schemas.microsoft.com/office/drawing/2014/main" id="{582BDA97-D58D-284E-981D-D999C9AD7C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" y="1503"/>
                <a:ext cx="672" cy="240"/>
              </a:xfrm>
              <a:prstGeom prst="rect">
                <a:avLst/>
              </a:prstGeom>
              <a:solidFill>
                <a:srgbClr val="FFCC99"/>
              </a:solidFill>
              <a:ln w="0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2400" dirty="0" err="1"/>
                  <a:t>firstName</a:t>
                </a:r>
                <a:endParaRPr lang="en-US" sz="2400" dirty="0"/>
              </a:p>
            </p:txBody>
          </p:sp>
          <p:sp>
            <p:nvSpPr>
              <p:cNvPr id="23" name="Rectangle 12">
                <a:extLst>
                  <a:ext uri="{FF2B5EF4-FFF2-40B4-BE49-F238E27FC236}">
                    <a16:creationId xmlns:a16="http://schemas.microsoft.com/office/drawing/2014/main" id="{9EA69477-D950-074A-9579-7734327668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0" y="1479"/>
                <a:ext cx="953" cy="37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/>
                  <a:t>“Grace”</a:t>
                </a:r>
              </a:p>
            </p:txBody>
          </p:sp>
          <p:sp>
            <p:nvSpPr>
              <p:cNvPr id="24" name="Rectangle 11">
                <a:extLst>
                  <a:ext uri="{FF2B5EF4-FFF2-40B4-BE49-F238E27FC236}">
                    <a16:creationId xmlns:a16="http://schemas.microsoft.com/office/drawing/2014/main" id="{E589FB12-6E33-0B40-9D59-7B8AFD105F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" y="1926"/>
                <a:ext cx="672" cy="240"/>
              </a:xfrm>
              <a:prstGeom prst="rect">
                <a:avLst/>
              </a:prstGeom>
              <a:solidFill>
                <a:srgbClr val="FFCC99"/>
              </a:solidFill>
              <a:ln w="0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2400" dirty="0" err="1"/>
                  <a:t>lastName</a:t>
                </a:r>
                <a:endParaRPr lang="en-US" sz="2400" dirty="0"/>
              </a:p>
            </p:txBody>
          </p:sp>
          <p:sp>
            <p:nvSpPr>
              <p:cNvPr id="25" name="Rectangle 12">
                <a:extLst>
                  <a:ext uri="{FF2B5EF4-FFF2-40B4-BE49-F238E27FC236}">
                    <a16:creationId xmlns:a16="http://schemas.microsoft.com/office/drawing/2014/main" id="{4B3EBA1E-8688-0F42-8DE7-C80A3B7840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0" y="1902"/>
                <a:ext cx="953" cy="416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/>
                  <a:t>“Hopper”</a:t>
                </a:r>
              </a:p>
            </p:txBody>
          </p:sp>
        </p:grpSp>
        <p:sp>
          <p:nvSpPr>
            <p:cNvPr id="21" name="Rectangle 15">
              <a:extLst>
                <a:ext uri="{FF2B5EF4-FFF2-40B4-BE49-F238E27FC236}">
                  <a16:creationId xmlns:a16="http://schemas.microsoft.com/office/drawing/2014/main" id="{A0E6E9CF-64FA-1C40-96B1-74E815F827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9419" y="5227781"/>
              <a:ext cx="1647761" cy="606537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wrap="none" anchor="t" anchorCtr="0"/>
            <a:lstStyle/>
            <a:p>
              <a:r>
                <a:rPr lang="en-US" sz="2400" dirty="0" err="1">
                  <a:solidFill>
                    <a:srgbClr val="0070C0"/>
                  </a:solidFill>
                </a:rPr>
                <a:t>toString</a:t>
              </a:r>
              <a:r>
                <a:rPr lang="en-US" sz="2400" dirty="0">
                  <a:solidFill>
                    <a:srgbClr val="0070C0"/>
                  </a:solidFill>
                </a:rPr>
                <a:t>()</a:t>
              </a:r>
            </a:p>
          </p:txBody>
        </p:sp>
        <p:sp>
          <p:nvSpPr>
            <p:cNvPr id="19" name="Rectangle 9">
              <a:extLst>
                <a:ext uri="{FF2B5EF4-FFF2-40B4-BE49-F238E27FC236}">
                  <a16:creationId xmlns:a16="http://schemas.microsoft.com/office/drawing/2014/main" id="{02D8CFB6-5C03-074F-80A2-766A7E88E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8301" y="3718145"/>
              <a:ext cx="1089466" cy="32267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/>
                <a:t>Person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BDFA1F2-148E-024A-BF0F-A19215A3A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>
                <a:solidFill>
                  <a:schemeClr val="tx1"/>
                </a:solidFill>
              </a:rPr>
              <a:t>Review: Which </a:t>
            </a:r>
            <a:r>
              <a:rPr lang="en-US" sz="3800" dirty="0" err="1">
                <a:solidFill>
                  <a:schemeClr val="tx1"/>
                </a:solidFill>
              </a:rPr>
              <a:t>toString</a:t>
            </a:r>
            <a:r>
              <a:rPr lang="en-US" sz="3800" dirty="0">
                <a:solidFill>
                  <a:schemeClr val="tx1"/>
                </a:solidFill>
              </a:rPr>
              <a:t> is called?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D1BA84-6F72-0C49-AF87-F1BA8A6EE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A6C67D-606B-4346-B0E6-82010AA761E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200" b="1">
                <a:latin typeface="American Typewriter Condensed" panose="02090606020004020304" pitchFamily="18" charset="77"/>
                <a:cs typeface="Times New Roman"/>
              </a:rPr>
              <a:t>public</a:t>
            </a:r>
            <a:r>
              <a:rPr lang="en-US" sz="3200">
                <a:latin typeface="American Typewriter Condensed" panose="02090606020004020304" pitchFamily="18" charset="77"/>
                <a:cs typeface="Times New Roman"/>
              </a:rPr>
              <a:t> </a:t>
            </a:r>
            <a:r>
              <a:rPr lang="en-US" sz="3200" b="1">
                <a:latin typeface="American Typewriter Condensed" panose="02090606020004020304" pitchFamily="18" charset="77"/>
                <a:cs typeface="Times New Roman"/>
              </a:rPr>
              <a:t>class</a:t>
            </a:r>
            <a:r>
              <a:rPr lang="en-US" sz="3200">
                <a:latin typeface="American Typewriter Condensed" panose="02090606020004020304" pitchFamily="18" charset="77"/>
                <a:cs typeface="Times New Roman"/>
              </a:rPr>
              <a:t> Person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>
                <a:latin typeface="American Typewriter Condensed" panose="02090606020004020304" pitchFamily="18" charset="77"/>
                <a:cs typeface="Times New Roman"/>
              </a:rPr>
              <a:t>    </a:t>
            </a:r>
            <a:r>
              <a:rPr lang="en-US" sz="3200" b="1">
                <a:latin typeface="American Typewriter Condensed" panose="02090606020004020304" pitchFamily="18" charset="77"/>
                <a:cs typeface="Times New Roman"/>
              </a:rPr>
              <a:t>private</a:t>
            </a:r>
            <a:r>
              <a:rPr lang="en-US" sz="3200">
                <a:latin typeface="American Typewriter Condensed" panose="02090606020004020304" pitchFamily="18" charset="77"/>
                <a:cs typeface="Times New Roman"/>
              </a:rPr>
              <a:t> String firstName;</a:t>
            </a:r>
            <a:endParaRPr lang="en-US" sz="3200">
              <a:solidFill>
                <a:srgbClr val="008000"/>
              </a:solidFill>
              <a:latin typeface="American Typewriter Condensed" panose="02090606020004020304" pitchFamily="18" charset="77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b="1">
                <a:latin typeface="American Typewriter Condensed" panose="02090606020004020304" pitchFamily="18" charset="77"/>
                <a:cs typeface="Times New Roman"/>
              </a:rPr>
              <a:t>    private</a:t>
            </a:r>
            <a:r>
              <a:rPr lang="en-US" sz="3200">
                <a:latin typeface="American Typewriter Condensed" panose="02090606020004020304" pitchFamily="18" charset="77"/>
                <a:cs typeface="Times New Roman"/>
              </a:rPr>
              <a:t> String lastName;  </a:t>
            </a:r>
            <a:endParaRPr lang="en-US" sz="3200">
              <a:solidFill>
                <a:srgbClr val="008000"/>
              </a:solidFill>
              <a:latin typeface="American Typewriter Condensed" panose="02090606020004020304" pitchFamily="18" charset="77"/>
              <a:cs typeface="Times New Roman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900" b="1">
              <a:solidFill>
                <a:srgbClr val="008000"/>
              </a:solidFill>
              <a:latin typeface="American Typewriter Condensed" panose="02090606020004020304" pitchFamily="18" charset="77"/>
              <a:cs typeface="Times New Roman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3200" b="1">
                <a:solidFill>
                  <a:srgbClr val="008000"/>
                </a:solidFill>
                <a:latin typeface="American Typewriter Condensed" panose="02090606020004020304" pitchFamily="18" charset="77"/>
                <a:cs typeface="Times New Roman"/>
              </a:rPr>
              <a:t>    </a:t>
            </a:r>
            <a:r>
              <a:rPr lang="en-US" sz="3200" b="1">
                <a:latin typeface="American Typewriter Condensed" panose="02090606020004020304" pitchFamily="18" charset="77"/>
                <a:cs typeface="Times New Roman"/>
              </a:rPr>
              <a:t>public</a:t>
            </a:r>
            <a:r>
              <a:rPr lang="en-US" sz="3200">
                <a:latin typeface="American Typewriter Condensed" panose="02090606020004020304" pitchFamily="18" charset="77"/>
                <a:cs typeface="Times New Roman"/>
              </a:rPr>
              <a:t> Person(String f, String l)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>
                <a:latin typeface="American Typewriter Condensed" panose="02090606020004020304" pitchFamily="18" charset="77"/>
                <a:cs typeface="Times New Roman"/>
              </a:rPr>
              <a:t>        assert f != null;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>
                <a:latin typeface="American Typewriter Condensed" panose="02090606020004020304" pitchFamily="18" charset="77"/>
                <a:cs typeface="Times New Roman"/>
              </a:rPr>
              <a:t>        firstName= f; lastName= l;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>
                <a:latin typeface="American Typewriter Condensed" panose="02090606020004020304" pitchFamily="18" charset="77"/>
                <a:cs typeface="Times New Roman"/>
              </a:rPr>
              <a:t>    }</a:t>
            </a:r>
            <a:r>
              <a:rPr lang="en-US" sz="2800">
                <a:solidFill>
                  <a:srgbClr val="008000"/>
                </a:solidFill>
                <a:latin typeface="American Typewriter Condensed" panose="02090606020004020304" pitchFamily="18" charset="77"/>
                <a:cs typeface="Times New Roman"/>
              </a:rPr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3200">
                <a:solidFill>
                  <a:srgbClr val="008000"/>
                </a:solidFill>
                <a:latin typeface="American Typewriter Condensed" panose="02090606020004020304" pitchFamily="18" charset="77"/>
                <a:cs typeface="Times New Roman"/>
              </a:rPr>
              <a:t>    </a:t>
            </a:r>
            <a:r>
              <a:rPr lang="en-US" sz="3200" b="1">
                <a:latin typeface="American Typewriter Condensed" panose="02090606020004020304" pitchFamily="18" charset="77"/>
                <a:cs typeface="Times New Roman"/>
              </a:rPr>
              <a:t>public</a:t>
            </a:r>
            <a:r>
              <a:rPr lang="en-US" sz="3200">
                <a:latin typeface="American Typewriter Condensed" panose="02090606020004020304" pitchFamily="18" charset="77"/>
                <a:cs typeface="Times New Roman"/>
              </a:rPr>
              <a:t> String toString()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>
                <a:latin typeface="American Typewriter Condensed" panose="02090606020004020304" pitchFamily="18" charset="77"/>
                <a:cs typeface="Times New Roman"/>
              </a:rPr>
              <a:t>         return firstName + “ ” + lastName;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>
                <a:latin typeface="American Typewriter Condensed" panose="02090606020004020304" pitchFamily="18" charset="77"/>
                <a:cs typeface="Times New Roman"/>
              </a:rPr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>
                <a:solidFill>
                  <a:srgbClr val="000000"/>
                </a:solidFill>
                <a:latin typeface="American Typewriter Condensed" panose="02090606020004020304" pitchFamily="18" charset="77"/>
                <a:cs typeface="Times New Roman"/>
              </a:rPr>
              <a:t>}</a:t>
            </a:r>
            <a:endParaRPr lang="en-US" sz="2800">
              <a:latin typeface="American Typewriter Condensed" panose="02090606020004020304" pitchFamily="18" charset="77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US" sz="3200">
                <a:latin typeface="American Typewriter Condensed" panose="02090606020004020304" pitchFamily="18" charset="77"/>
              </a:rPr>
              <a:t>Person p1= new Person(“Grace”, “Hopper”);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sz="3200">
                <a:latin typeface="American Typewriter Condensed" panose="02090606020004020304" pitchFamily="18" charset="77"/>
              </a:rPr>
              <a:t>p1.toString();</a:t>
            </a:r>
            <a:endParaRPr lang="en-US" sz="3200">
              <a:solidFill>
                <a:srgbClr val="000000"/>
              </a:solidFill>
              <a:latin typeface="American Typewriter Condensed" panose="02090606020004020304" pitchFamily="18" charset="77"/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 Box 20">
            <a:extLst>
              <a:ext uri="{FF2B5EF4-FFF2-40B4-BE49-F238E27FC236}">
                <a16:creationId xmlns:a16="http://schemas.microsoft.com/office/drawing/2014/main" id="{162C817B-E86B-AB45-BEBE-8ECEA6B92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286125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American Typewriter Condensed" panose="02090606020004020304" pitchFamily="18" charset="77"/>
              </a:rPr>
              <a:t>p1</a:t>
            </a:r>
          </a:p>
        </p:txBody>
      </p:sp>
      <p:sp>
        <p:nvSpPr>
          <p:cNvPr id="8" name="Text Box 21">
            <a:extLst>
              <a:ext uri="{FF2B5EF4-FFF2-40B4-BE49-F238E27FC236}">
                <a16:creationId xmlns:a16="http://schemas.microsoft.com/office/drawing/2014/main" id="{4463F32D-7D13-B74C-B6D7-534524D66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276600"/>
            <a:ext cx="159040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E41900"/>
                </a:solidFill>
                <a:latin typeface="American Typewriter Condensed" panose="02090606020004020304" pitchFamily="18" charset="77"/>
              </a:rPr>
              <a:t>Person@20</a:t>
            </a:r>
            <a:endParaRPr lang="en-US" dirty="0">
              <a:latin typeface="American Typewriter Condensed" panose="02090606020004020304" pitchFamily="18" charset="77"/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C273703A-AB28-8742-AF52-04FD08047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8610" y="3886200"/>
            <a:ext cx="1586542" cy="362588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800000"/>
                </a:solidFill>
              </a:rPr>
              <a:t>Person@20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E3A58D-2859-834C-BB81-E23AD1030CEF}"/>
              </a:ext>
            </a:extLst>
          </p:cNvPr>
          <p:cNvGrpSpPr/>
          <p:nvPr/>
        </p:nvGrpSpPr>
        <p:grpSpPr>
          <a:xfrm>
            <a:off x="5928610" y="4225053"/>
            <a:ext cx="3125174" cy="780413"/>
            <a:chOff x="4871412" y="5638133"/>
            <a:chExt cx="3605314" cy="78041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9694713-9AD3-A04F-8901-34C9E46E94BF}"/>
                </a:ext>
              </a:extLst>
            </p:cNvPr>
            <p:cNvGrpSpPr/>
            <p:nvPr/>
          </p:nvGrpSpPr>
          <p:grpSpPr>
            <a:xfrm>
              <a:off x="4876800" y="5638133"/>
              <a:ext cx="3599926" cy="774082"/>
              <a:chOff x="4876800" y="5620825"/>
              <a:chExt cx="3599926" cy="787599"/>
            </a:xfrm>
          </p:grpSpPr>
          <p:sp>
            <p:nvSpPr>
              <p:cNvPr id="15" name="Rectangle 7">
                <a:extLst>
                  <a:ext uri="{FF2B5EF4-FFF2-40B4-BE49-F238E27FC236}">
                    <a16:creationId xmlns:a16="http://schemas.microsoft.com/office/drawing/2014/main" id="{3E1C19DC-F730-5D48-9112-1D5D45B275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76800" y="5620825"/>
                <a:ext cx="3599926" cy="787599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759BE79-F3A8-944A-82A6-51C9761476A2}"/>
                  </a:ext>
                </a:extLst>
              </p:cNvPr>
              <p:cNvSpPr txBox="1"/>
              <p:nvPr/>
            </p:nvSpPr>
            <p:spPr>
              <a:xfrm>
                <a:off x="4999737" y="5854264"/>
                <a:ext cx="1725152" cy="4697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>
                    <a:solidFill>
                      <a:srgbClr val="FF0000"/>
                    </a:solidFill>
                  </a:rPr>
                  <a:t>toString</a:t>
                </a:r>
                <a:r>
                  <a:rPr lang="en-US" sz="2400" dirty="0">
                    <a:solidFill>
                      <a:srgbClr val="FF0000"/>
                    </a:solidFill>
                  </a:rPr>
                  <a:t>()     </a:t>
                </a:r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E402B22-7FB3-8048-9F7B-0719AED8A115}"/>
                </a:ext>
              </a:extLst>
            </p:cNvPr>
            <p:cNvCxnSpPr>
              <a:cxnSpLocks/>
            </p:cNvCxnSpPr>
            <p:nvPr/>
          </p:nvCxnSpPr>
          <p:spPr>
            <a:xfrm>
              <a:off x="4871412" y="6418546"/>
              <a:ext cx="3605314" cy="0"/>
            </a:xfrm>
            <a:prstGeom prst="line">
              <a:avLst/>
            </a:prstGeom>
            <a:ln w="4127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81C5FF7D-E2BE-5A44-8126-ADF075233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7261" y="5638134"/>
              <a:ext cx="1089465" cy="32267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/>
                <a:t>Object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01283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18976</TotalTime>
  <Words>1319</Words>
  <Application>Microsoft Macintosh PowerPoint</Application>
  <PresentationFormat>On-screen Show (4:3)</PresentationFormat>
  <Paragraphs>338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HGPｺﾞｼｯｸE</vt:lpstr>
      <vt:lpstr>ＭＳ Ｐゴシック</vt:lpstr>
      <vt:lpstr>American Typewriter</vt:lpstr>
      <vt:lpstr>American Typewriter Condensed</vt:lpstr>
      <vt:lpstr>Calibri</vt:lpstr>
      <vt:lpstr>Helvetica</vt:lpstr>
      <vt:lpstr>Times</vt:lpstr>
      <vt:lpstr>Times New Roman</vt:lpstr>
      <vt:lpstr>Tw Cen MT</vt:lpstr>
      <vt:lpstr>Wingdings</vt:lpstr>
      <vt:lpstr>Wingdings 2</vt:lpstr>
      <vt:lpstr>Median</vt:lpstr>
      <vt:lpstr>CS/ENGRD 2110 Spring 2019</vt:lpstr>
      <vt:lpstr>Announcements</vt:lpstr>
      <vt:lpstr>Today’s Topics</vt:lpstr>
      <vt:lpstr>Local Variables</vt:lpstr>
      <vt:lpstr>Scope of Local Variables</vt:lpstr>
      <vt:lpstr>Scope In General: Inside-out rule</vt:lpstr>
      <vt:lpstr>What 3 numbers are printed?</vt:lpstr>
      <vt:lpstr>Review: Constructor</vt:lpstr>
      <vt:lpstr>Review: Which toString is called?</vt:lpstr>
      <vt:lpstr>Which toString : Bottom-up Rule</vt:lpstr>
      <vt:lpstr>Grace Hopper</vt:lpstr>
      <vt:lpstr>Grace Hopper: “bug”</vt:lpstr>
      <vt:lpstr>Middle Names (v1)</vt:lpstr>
      <vt:lpstr>Middle Names (v2)</vt:lpstr>
      <vt:lpstr>Default Constructor</vt:lpstr>
      <vt:lpstr>Default Constructor</vt:lpstr>
      <vt:lpstr>Super Constructor</vt:lpstr>
      <vt:lpstr>Super Constructor</vt:lpstr>
      <vt:lpstr>More about super</vt:lpstr>
      <vt:lpstr>Grace Hopper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CS/ENGRD 2110 (formerly CS 211) Fall 2009</dc:title>
  <dc:creator>Ken</dc:creator>
  <cp:lastModifiedBy>clarksmr@gmail.com</cp:lastModifiedBy>
  <cp:revision>729</cp:revision>
  <cp:lastPrinted>2019-02-05T03:11:24Z</cp:lastPrinted>
  <dcterms:created xsi:type="dcterms:W3CDTF">2006-08-16T00:00:00Z</dcterms:created>
  <dcterms:modified xsi:type="dcterms:W3CDTF">2019-02-05T14:54:40Z</dcterms:modified>
</cp:coreProperties>
</file>