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1" r:id="rId3"/>
    <p:sldId id="305" r:id="rId4"/>
    <p:sldId id="304" r:id="rId5"/>
    <p:sldId id="289" r:id="rId6"/>
    <p:sldId id="284" r:id="rId7"/>
    <p:sldId id="290" r:id="rId8"/>
    <p:sldId id="291" r:id="rId9"/>
    <p:sldId id="292" r:id="rId10"/>
    <p:sldId id="297" r:id="rId11"/>
    <p:sldId id="293" r:id="rId12"/>
    <p:sldId id="294" r:id="rId13"/>
    <p:sldId id="295" r:id="rId14"/>
    <p:sldId id="302" r:id="rId15"/>
    <p:sldId id="303" r:id="rId16"/>
    <p:sldId id="296" r:id="rId17"/>
    <p:sldId id="298" r:id="rId18"/>
    <p:sldId id="299" r:id="rId19"/>
    <p:sldId id="306" r:id="rId20"/>
    <p:sldId id="307" r:id="rId21"/>
    <p:sldId id="308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2BD"/>
    <a:srgbClr val="FFF7F3"/>
    <a:srgbClr val="F8DFF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5" autoAdjust="0"/>
    <p:restoredTop sz="93720" autoAdjust="0"/>
  </p:normalViewPr>
  <p:slideViewPr>
    <p:cSldViewPr>
      <p:cViewPr varScale="1">
        <p:scale>
          <a:sx n="137" d="100"/>
          <a:sy n="137" d="100"/>
        </p:scale>
        <p:origin x="440" y="192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03/02/2019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03/02/2019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2/3/19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2/3/19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Spring</a:t>
            </a:r>
            <a:r>
              <a:rPr lang="fr-BE" dirty="0"/>
              <a:t>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2: Objects and classes in Java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</a:t>
            </a:r>
            <a:r>
              <a:rPr lang="en-US" sz="3200" dirty="0">
                <a:solidFill>
                  <a:srgbClr val="3366FF"/>
                </a:solidFill>
              </a:rPr>
              <a:t>: a blueprint for objects of the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b="1" dirty="0"/>
              <a:t>Describes format of an object (instance) of the class</a:t>
            </a:r>
            <a:r>
              <a:rPr lang="en-US" sz="2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b="1" dirty="0"/>
              <a:t>    </a:t>
            </a:r>
            <a:r>
              <a:rPr lang="en-US" sz="2200" dirty="0"/>
              <a:t> /**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for  */</a:t>
            </a:r>
          </a:p>
          <a:p>
            <a:pPr>
              <a:spcBef>
                <a:spcPct val="50000"/>
              </a:spcBef>
            </a:pPr>
            <a:r>
              <a:rPr lang="en-US" sz="2200" b="1" dirty="0"/>
              <a:t>     public</a:t>
            </a:r>
            <a:r>
              <a:rPr lang="en-US" sz="2200" dirty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   }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This is 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Access modifier </a:t>
            </a:r>
            <a:r>
              <a:rPr lang="en-US" sz="2400" b="1" dirty="0"/>
              <a:t>public</a:t>
            </a:r>
            <a:r>
              <a:rPr lang="en-US" sz="2400" dirty="0"/>
              <a:t> means C can be used anywhere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Class definition C goes 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separate directory for each Java project you write; put all class definitions for program in that directory. You’ll see this when we demo.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58C1A7-C442-6F4D-B85E-5E0FCEF1173A}"/>
              </a:ext>
            </a:extLst>
          </p:cNvPr>
          <p:cNvSpPr txBox="1"/>
          <p:nvPr/>
        </p:nvSpPr>
        <p:spPr>
          <a:xfrm>
            <a:off x="2133600" y="3686355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DEMO TIME</a:t>
            </a:r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3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2000" fill="hold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2000" fill="hold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utoUpdateAnimBg="0"/>
          <p:bldP spid="2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3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utoUpdateAnimBg="0"/>
          <p:bldP spid="21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First class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(object of the class) has (almost) no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C@25c7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286000" cy="842665"/>
            <a:chOff x="685800" y="5634335"/>
            <a:chExt cx="2286000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286000" cy="842665"/>
              <a:chOff x="671132" y="5253335"/>
              <a:chExt cx="2286000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31231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         ?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423732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    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6" y="5638800"/>
              <a:ext cx="13469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C@25c7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800000"/>
                </a:solidFill>
              </a:rPr>
              <a:t>	k=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creates object shown to right and stores its name in k</a:t>
            </a:r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extends (is a subclass of) </a:t>
            </a:r>
            <a:r>
              <a:rPr lang="en-US" sz="3200" dirty="0" err="1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>
                <a:solidFill>
                  <a:srgbClr val="FF0000"/>
                </a:solidFill>
              </a:rPr>
              <a:t>extends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javax.swing.JFrame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subclass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err="1">
                <a:solidFill>
                  <a:srgbClr val="800000"/>
                </a:solidFill>
              </a:rPr>
              <a:t>JFrame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superclass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inherits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all methods that are in a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hide()   show() </a:t>
            </a:r>
          </a:p>
          <a:p>
            <a:r>
              <a:rPr lang="en-US" sz="2200" dirty="0" err="1"/>
              <a:t>setTitle</a:t>
            </a:r>
            <a:r>
              <a:rPr lang="en-US" sz="2200" dirty="0"/>
              <a:t>(String)  </a:t>
            </a:r>
            <a:r>
              <a:rPr lang="en-US" sz="2200" dirty="0" err="1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/>
              <a:t>getY</a:t>
            </a:r>
            <a:r>
              <a:rPr lang="en-US" sz="2200" dirty="0"/>
              <a:t>()   </a:t>
            </a:r>
            <a:r>
              <a:rPr lang="en-US" sz="2200" dirty="0" err="1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  …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Object has 2 partitions:</a:t>
            </a:r>
          </a:p>
          <a:p>
            <a:r>
              <a:rPr lang="en-US" sz="2400" dirty="0"/>
              <a:t>one for </a:t>
            </a:r>
            <a:r>
              <a:rPr lang="en-US" sz="2400" dirty="0" err="1"/>
              <a:t>JFrame</a:t>
            </a:r>
            <a:r>
              <a:rPr lang="en-US" sz="2400" dirty="0"/>
              <a:t> methods,</a:t>
            </a:r>
          </a:p>
          <a:p>
            <a:r>
              <a:rPr lang="en-US" sz="2400" dirty="0"/>
              <a:t>one for C methods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Easy re-use of program part!</a:t>
            </a:r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 with a function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with a function area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</a:t>
            </a:r>
          </a:p>
          <a:p>
            <a:endParaRPr lang="en-US" sz="2200" dirty="0"/>
          </a:p>
          <a:p>
            <a:r>
              <a:rPr lang="en-US" sz="2200" dirty="0"/>
              <a:t>area()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Spec, as a comment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You know it is a function because it has a return type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Function calls automatically call functions that are in the object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Inside-out rule for finding declaration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…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C@6667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The whole method is in the object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554545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To what declaration does a name refer? </a:t>
            </a:r>
            <a:r>
              <a:rPr lang="en-US" sz="2400" dirty="0">
                <a:solidFill>
                  <a:srgbClr val="FF0000"/>
                </a:solidFill>
              </a:rPr>
              <a:t>Use </a:t>
            </a:r>
            <a:r>
              <a:rPr lang="en-US" sz="2400" b="1" dirty="0">
                <a:solidFill>
                  <a:srgbClr val="FF0000"/>
                </a:solidFill>
              </a:rPr>
              <a:t>inside-out rule</a:t>
            </a:r>
            <a:r>
              <a:rPr lang="en-US" sz="2400" dirty="0"/>
              <a:t>:</a:t>
            </a:r>
          </a:p>
          <a:p>
            <a:r>
              <a:rPr lang="en-US" sz="2200" dirty="0"/>
              <a:t>Look first in method body, starting from name and moving out; then look at parameters; then look outside method in the object.</a:t>
            </a:r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Inside-out rule for finding declaration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…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…</a:t>
            </a:r>
            <a:r>
              <a:rPr lang="en-US" sz="2400" dirty="0" err="1"/>
              <a:t>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C@6667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C@2abc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Function </a:t>
            </a:r>
            <a:r>
              <a:rPr lang="en-US" sz="2400" dirty="0">
                <a:solidFill>
                  <a:srgbClr val="800000"/>
                </a:solidFill>
              </a:rPr>
              <a:t>area</a:t>
            </a:r>
            <a:r>
              <a:rPr lang="en-US" sz="2400" dirty="0"/>
              <a:t>: in each object.</a:t>
            </a:r>
          </a:p>
          <a:p>
            <a:r>
              <a:rPr lang="en-US" sz="2400" dirty="0" err="1">
                <a:solidFill>
                  <a:srgbClr val="800000"/>
                </a:solidFill>
              </a:rPr>
              <a:t>getWidth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r>
              <a:rPr lang="en-US" sz="2400" dirty="0"/>
              <a:t> calls function </a:t>
            </a:r>
            <a:r>
              <a:rPr lang="en-US" sz="2400" dirty="0" err="1">
                <a:solidFill>
                  <a:srgbClr val="800000"/>
                </a:solidFill>
              </a:rPr>
              <a:t>getWidth</a:t>
            </a:r>
            <a:r>
              <a:rPr lang="en-US" sz="2400" dirty="0"/>
              <a:t> in the object in which it appears.</a:t>
            </a:r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 with a procedure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b="1" dirty="0"/>
              <a:t>   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setSize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/>
          </a:p>
          <a:p>
            <a:r>
              <a:rPr lang="en-US" sz="2200" dirty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/>
              <a:t>()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It is a procedure because it has </a:t>
              </a:r>
              <a:r>
                <a:rPr lang="en-US" sz="2400" b="1" dirty="0"/>
                <a:t>void</a:t>
              </a:r>
              <a:r>
                <a:rPr lang="en-US" sz="2400" dirty="0"/>
                <a:t> instead of return type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Call on procedure </a:t>
              </a:r>
              <a:r>
                <a:rPr lang="en-US" sz="2400" dirty="0" err="1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Using an object of class 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with more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…</a:t>
            </a:r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Put the date and time in the title */</a:t>
            </a:r>
          </a:p>
          <a:p>
            <a:r>
              <a:rPr lang="en-US" sz="2400" b="1" dirty="0"/>
              <a:t>   public</a:t>
            </a:r>
            <a:r>
              <a:rPr lang="en-US" sz="2400" dirty="0"/>
              <a:t> </a:t>
            </a:r>
            <a:r>
              <a:rPr lang="en-US" sz="2400" b="1" dirty="0"/>
              <a:t>void </a:t>
            </a:r>
            <a:r>
              <a:rPr lang="en-US" sz="2400" dirty="0" err="1"/>
              <a:t>setTitleToDate</a:t>
            </a:r>
            <a:r>
              <a:rPr lang="en-US" sz="2400" dirty="0"/>
              <a:t>() {</a:t>
            </a:r>
          </a:p>
          <a:p>
            <a:endParaRPr lang="en-US" sz="2400" dirty="0"/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setSize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  <a:p>
            <a:r>
              <a:rPr lang="en-US" sz="2200" dirty="0" err="1"/>
              <a:t>setTitle</a:t>
            </a:r>
            <a:r>
              <a:rPr lang="en-US" sz="2200" dirty="0"/>
              <a:t>(String) </a:t>
            </a:r>
          </a:p>
          <a:p>
            <a:endParaRPr lang="en-US" sz="2200" dirty="0"/>
          </a:p>
          <a:p>
            <a:r>
              <a:rPr lang="en-US" sz="2200" dirty="0"/>
              <a:t>area</a:t>
            </a:r>
            <a:r>
              <a:rPr lang="en-US" sz="2200"/>
              <a:t>() {      }</a:t>
            </a:r>
            <a:endParaRPr lang="en-US" sz="2200" dirty="0"/>
          </a:p>
          <a:p>
            <a:r>
              <a:rPr lang="en-US" sz="2000" dirty="0" err="1"/>
              <a:t>setWtoH</a:t>
            </a:r>
            <a:r>
              <a:rPr lang="en-US" sz="2200" dirty="0"/>
              <a:t>()   </a:t>
            </a:r>
            <a:r>
              <a:rPr lang="en-US" sz="2200" dirty="0" err="1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An object of class </a:t>
            </a:r>
            <a:r>
              <a:rPr lang="en-US" sz="2400" dirty="0" err="1"/>
              <a:t>java.util.Date</a:t>
            </a:r>
            <a:r>
              <a:rPr lang="en-US" sz="2400" dirty="0"/>
              <a:t> contains the date and time at which it was created.</a:t>
            </a:r>
          </a:p>
          <a:p>
            <a:r>
              <a:rPr lang="en-US" sz="2400" dirty="0"/>
              <a:t>It has a function </a:t>
            </a:r>
            <a:r>
              <a:rPr lang="en-US" sz="2400" dirty="0" err="1"/>
              <a:t>toString</a:t>
            </a:r>
            <a:r>
              <a:rPr lang="en-US" sz="2400" dirty="0"/>
              <a:t>(), which yields the data as a String.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About null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/>
              <a:t>   v1    C@16</a:t>
            </a:r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   v2    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C@16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sz="2400" dirty="0" err="1"/>
                <a:t>getName</a:t>
              </a:r>
              <a:r>
                <a:rPr lang="en-US" sz="2400" dirty="0"/>
                <a:t>()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the absence of a name.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v2</a:t>
            </a:r>
            <a:r>
              <a:rPr lang="en-US" dirty="0"/>
              <a:t>.getName() is a mistake! Program stops with a </a:t>
            </a:r>
            <a:r>
              <a:rPr lang="en-US" dirty="0" err="1">
                <a:solidFill>
                  <a:srgbClr val="FF0000"/>
                </a:solidFill>
              </a:rPr>
              <a:t>NullPointerException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You can write assignments like:   </a:t>
            </a:r>
            <a:r>
              <a:rPr lang="en-US" dirty="0">
                <a:solidFill>
                  <a:srgbClr val="800000"/>
                </a:solidFill>
              </a:rPr>
              <a:t>v1=  </a:t>
            </a:r>
            <a:r>
              <a:rPr lang="en-US" b="1" dirty="0">
                <a:solidFill>
                  <a:srgbClr val="800000"/>
                </a:solidFill>
              </a:rPr>
              <a:t>null</a:t>
            </a:r>
            <a:r>
              <a:rPr lang="en-US" dirty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and expressions like:                    </a:t>
            </a:r>
            <a:r>
              <a:rPr lang="en-US" dirty="0">
                <a:solidFill>
                  <a:srgbClr val="800000"/>
                </a:solidFill>
              </a:rPr>
              <a:t>v1 == </a:t>
            </a:r>
            <a:r>
              <a:rPr lang="en-US" b="1" dirty="0">
                <a:solidFill>
                  <a:srgbClr val="8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FD22E2-6D85-724B-A6CA-3E399945E64B}"/>
              </a:ext>
            </a:extLst>
          </p:cNvPr>
          <p:cNvGrpSpPr/>
          <p:nvPr/>
        </p:nvGrpSpPr>
        <p:grpSpPr>
          <a:xfrm>
            <a:off x="5638799" y="2209800"/>
            <a:ext cx="3276601" cy="2485930"/>
            <a:chOff x="4534828" y="1828799"/>
            <a:chExt cx="4075772" cy="286693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919F0D8-814B-B44D-A66F-54B2C392D18D}"/>
                </a:ext>
              </a:extLst>
            </p:cNvPr>
            <p:cNvGrpSpPr/>
            <p:nvPr/>
          </p:nvGrpSpPr>
          <p:grpSpPr>
            <a:xfrm>
              <a:off x="4534828" y="1828799"/>
              <a:ext cx="4075772" cy="2866931"/>
              <a:chOff x="4611028" y="4530436"/>
              <a:chExt cx="4075772" cy="252686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4F15F42-6503-2447-9E0D-4947EED66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1029" y="4987637"/>
                <a:ext cx="3770971" cy="206966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  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BE9577-D990-D34C-82E8-0F977AE0A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1028" y="4530436"/>
                <a:ext cx="2748777" cy="4572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B008C"/>
                    </a:solidFill>
                  </a:rPr>
                  <a:t>AssertionError@2</a:t>
                </a:r>
                <a:endParaRPr lang="en-US" sz="24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D66557B-D7D7-AC4D-8AA9-26AADC8DA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600" y="4901142"/>
                <a:ext cx="3886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br>
                  <a:rPr lang="en-US" sz="2200" dirty="0"/>
                </a:br>
                <a:r>
                  <a:rPr lang="en-US" sz="2200" dirty="0"/>
                  <a:t>     </a:t>
                </a:r>
              </a:p>
            </p:txBody>
          </p:sp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31D5E20F-D043-ED41-8BFC-4FAD884AA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4953000"/>
                <a:ext cx="15240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Throwable</a:t>
                </a:r>
                <a:endParaRPr lang="en-US" sz="2400" dirty="0"/>
              </a:p>
            </p:txBody>
          </p:sp>
          <p:sp>
            <p:nvSpPr>
              <p:cNvPr id="18" name="Rectangle 4">
                <a:extLst>
                  <a:ext uri="{FF2B5EF4-FFF2-40B4-BE49-F238E27FC236}">
                    <a16:creationId xmlns:a16="http://schemas.microsoft.com/office/drawing/2014/main" id="{CE38FB84-DA2C-9547-9B87-6B2AE356A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5605019"/>
                <a:ext cx="1524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Error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C7E1519-FF3B-1B46-81D5-6EFA73ED43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11028" y="5605019"/>
                <a:ext cx="2627973" cy="11545"/>
              </a:xfrm>
              <a:prstGeom prst="line">
                <a:avLst/>
              </a:prstGeom>
              <a:ln w="508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B8A57A9-FC65-6C4B-9801-060EC0A80F52}"/>
                </a:ext>
              </a:extLst>
            </p:cNvPr>
            <p:cNvCxnSpPr>
              <a:cxnSpLocks/>
            </p:cNvCxnSpPr>
            <p:nvPr/>
          </p:nvCxnSpPr>
          <p:spPr>
            <a:xfrm>
              <a:off x="4534828" y="3886201"/>
              <a:ext cx="2475572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916F8B2C-4834-644B-A762-5D78C0E2D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886200"/>
              <a:ext cx="2209800" cy="43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AssertionError</a:t>
              </a:r>
              <a:endParaRPr lang="en-US" sz="24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50E477B-BDAF-0746-B170-2DA403C6B1C2}"/>
              </a:ext>
            </a:extLst>
          </p:cNvPr>
          <p:cNvSpPr txBox="1"/>
          <p:nvPr/>
        </p:nvSpPr>
        <p:spPr>
          <a:xfrm>
            <a:off x="262151" y="1801618"/>
            <a:ext cx="4861446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5;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("x is now "+x);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assert x== 6;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262151" y="3121363"/>
            <a:ext cx="4861446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assert statement is executed and x is not 6, an object of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AssertionError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created and “thrown”. It contains info needed to print out a nice message.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9B3EA-7D77-B547-B752-8631D7DCE89B}"/>
              </a:ext>
            </a:extLst>
          </p:cNvPr>
          <p:cNvSpPr txBox="1"/>
          <p:nvPr/>
        </p:nvSpPr>
        <p:spPr>
          <a:xfrm>
            <a:off x="1978460" y="5355242"/>
            <a:ext cx="3084499" cy="11541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java.lang.AssertionError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A0.main(</a:t>
            </a:r>
            <a:r>
              <a:rPr lang="en-US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A0.java:9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5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Homework HW1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answers you handed in at the end of lecture 1 showed mass confusion! Perhaps 70% of you weren’t sure what to write. </a:t>
            </a:r>
            <a:r>
              <a:rPr lang="en-US" sz="2400" b="1" dirty="0">
                <a:solidFill>
                  <a:srgbClr val="C00000"/>
                </a:solidFill>
              </a:rPr>
              <a:t>This was not graded! It was only to help us and you assess the situation.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Doing HW1 will eliminate the confusion. Piazza note @22, (find a link to it in the pinned Piazza Recitation/Homework note.)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-------------------------------------------------------------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Evaluation, Execution, Syntax, Semantics.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Presenting an algorithm in English (2.5 minutes).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Executing the assignment statement (2.5 minutes).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Do HW1 and submit on the CMS</a:t>
            </a:r>
          </a:p>
          <a:p>
            <a:pPr marL="0" indent="0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0E477B-BDAF-0746-B170-2DA403C6B1C2}"/>
              </a:ext>
            </a:extLst>
          </p:cNvPr>
          <p:cNvSpPr txBox="1"/>
          <p:nvPr/>
        </p:nvSpPr>
        <p:spPr>
          <a:xfrm>
            <a:off x="262151" y="1600200"/>
            <a:ext cx="423364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262149" y="3567190"/>
            <a:ext cx="486144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5/0 is evaluated, an object of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created and “thrown”. It contains info needed to print out a nice message.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92395-A3E3-5847-9783-599708D1E1E6}"/>
              </a:ext>
            </a:extLst>
          </p:cNvPr>
          <p:cNvSpPr txBox="1"/>
          <p:nvPr/>
        </p:nvSpPr>
        <p:spPr>
          <a:xfrm>
            <a:off x="262150" y="2209800"/>
            <a:ext cx="423365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public static void m() {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y= 5/0;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02524-4316-1441-B836-3B436C59D188}"/>
              </a:ext>
            </a:extLst>
          </p:cNvPr>
          <p:cNvSpPr txBox="1"/>
          <p:nvPr/>
        </p:nvSpPr>
        <p:spPr>
          <a:xfrm>
            <a:off x="951781" y="5136850"/>
            <a:ext cx="5192447" cy="1569660"/>
          </a:xfrm>
          <a:prstGeom prst="rect">
            <a:avLst/>
          </a:prstGeom>
          <a:solidFill>
            <a:srgbClr val="FFF2BD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in thread "main”</a:t>
            </a:r>
          </a:p>
          <a:p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java.lang.ArithmeticException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/ by zero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A0.m(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A0.java:15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A0.main(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8C1407-28ED-9F4B-8CFA-34E573CC73BC}"/>
              </a:ext>
            </a:extLst>
          </p:cNvPr>
          <p:cNvGrpSpPr/>
          <p:nvPr/>
        </p:nvGrpSpPr>
        <p:grpSpPr>
          <a:xfrm>
            <a:off x="3810000" y="5840013"/>
            <a:ext cx="4428698" cy="430887"/>
            <a:chOff x="3810000" y="5840013"/>
            <a:chExt cx="4428698" cy="43088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F090F42-476A-734F-8344-9D54871517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6096000"/>
              <a:ext cx="1648428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2CE620-51F4-1441-B4F1-4FCB9F11979F}"/>
                </a:ext>
              </a:extLst>
            </p:cNvPr>
            <p:cNvSpPr txBox="1"/>
            <p:nvPr/>
          </p:nvSpPr>
          <p:spPr>
            <a:xfrm>
              <a:off x="5495498" y="5840013"/>
              <a:ext cx="2743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where it occurred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6821F0-7C17-B14C-9E1C-E7982DC2DBCD}"/>
              </a:ext>
            </a:extLst>
          </p:cNvPr>
          <p:cNvGrpSpPr/>
          <p:nvPr/>
        </p:nvGrpSpPr>
        <p:grpSpPr>
          <a:xfrm>
            <a:off x="3929879" y="6211288"/>
            <a:ext cx="4428698" cy="430887"/>
            <a:chOff x="3810000" y="5840013"/>
            <a:chExt cx="4428698" cy="43088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F930A44-43D9-D946-9CF6-D7A684E57E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6096000"/>
              <a:ext cx="1648428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D8FF56-8058-004F-9633-7C077FA8B5A5}"/>
                </a:ext>
              </a:extLst>
            </p:cNvPr>
            <p:cNvSpPr txBox="1"/>
            <p:nvPr/>
          </p:nvSpPr>
          <p:spPr>
            <a:xfrm>
              <a:off x="5495498" y="5840013"/>
              <a:ext cx="2743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where m was called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B50B022-DB88-5944-90D4-25B41CDBC53B}"/>
              </a:ext>
            </a:extLst>
          </p:cNvPr>
          <p:cNvGrpSpPr/>
          <p:nvPr/>
        </p:nvGrpSpPr>
        <p:grpSpPr>
          <a:xfrm>
            <a:off x="5029200" y="1828799"/>
            <a:ext cx="3886200" cy="2866931"/>
            <a:chOff x="5029200" y="1828799"/>
            <a:chExt cx="3886200" cy="28669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AFD22E2-6D85-724B-A6CA-3E399945E64B}"/>
                </a:ext>
              </a:extLst>
            </p:cNvPr>
            <p:cNvGrpSpPr/>
            <p:nvPr/>
          </p:nvGrpSpPr>
          <p:grpSpPr>
            <a:xfrm>
              <a:off x="5029200" y="1828799"/>
              <a:ext cx="3886200" cy="2866931"/>
              <a:chOff x="4724400" y="1828799"/>
              <a:chExt cx="3886200" cy="286693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919F0D8-814B-B44D-A66F-54B2C392D18D}"/>
                  </a:ext>
                </a:extLst>
              </p:cNvPr>
              <p:cNvGrpSpPr/>
              <p:nvPr/>
            </p:nvGrpSpPr>
            <p:grpSpPr>
              <a:xfrm>
                <a:off x="4724400" y="1828799"/>
                <a:ext cx="3886200" cy="2866931"/>
                <a:chOff x="4800600" y="4530436"/>
                <a:chExt cx="3886200" cy="2526866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4F15F42-6503-2447-9E0D-4947EED66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4997" y="4987637"/>
                  <a:ext cx="3487003" cy="2069665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dirty="0"/>
                    <a:t>  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80BE9577-D990-D34C-82E8-0F977AE0AC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6800" y="4530436"/>
                  <a:ext cx="2819400" cy="4572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>
                      <a:solidFill>
                        <a:srgbClr val="8B008C"/>
                      </a:solidFill>
                    </a:rPr>
                    <a:t>ArithmeticException@4</a:t>
                  </a:r>
                  <a:endParaRPr lang="en-US" sz="2400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D66557B-D7D7-AC4D-8AA9-26AADC8DA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600" y="4901142"/>
                  <a:ext cx="38862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200" dirty="0"/>
                </a:p>
                <a:p>
                  <a:endParaRPr lang="en-US" sz="2200" dirty="0"/>
                </a:p>
                <a:p>
                  <a:endParaRPr lang="en-US" sz="2200" dirty="0"/>
                </a:p>
                <a:p>
                  <a:br>
                    <a:rPr lang="en-US" sz="2200" dirty="0"/>
                  </a:br>
                  <a:r>
                    <a:rPr lang="en-US" sz="2200" dirty="0"/>
                    <a:t>     </a:t>
                  </a:r>
                </a:p>
              </p:txBody>
            </p:sp>
            <p:sp>
              <p:nvSpPr>
                <p:cNvPr id="17" name="Rectangle 4">
                  <a:extLst>
                    <a:ext uri="{FF2B5EF4-FFF2-40B4-BE49-F238E27FC236}">
                      <a16:creationId xmlns:a16="http://schemas.microsoft.com/office/drawing/2014/main" id="{31D5E20F-D043-ED41-8BFC-4FAD884AA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58000" y="4953001"/>
                  <a:ext cx="1524000" cy="37593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Throwable</a:t>
                  </a:r>
                  <a:endParaRPr lang="en-US" sz="2400" dirty="0"/>
                </a:p>
              </p:txBody>
            </p:sp>
            <p:sp>
              <p:nvSpPr>
                <p:cNvPr id="18" name="Rectangle 4">
                  <a:extLst>
                    <a:ext uri="{FF2B5EF4-FFF2-40B4-BE49-F238E27FC236}">
                      <a16:creationId xmlns:a16="http://schemas.microsoft.com/office/drawing/2014/main" id="{CE38FB84-DA2C-9547-9B87-6B2AE356A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58000" y="5492665"/>
                  <a:ext cx="1524000" cy="30775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Exception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1C7E1519-FF3B-1B46-81D5-6EFA73ED43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76800" y="5492665"/>
                  <a:ext cx="2362200" cy="11545"/>
                </a:xfrm>
                <a:prstGeom prst="line">
                  <a:avLst/>
                </a:prstGeom>
                <a:ln w="50800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B8A57A9-FC65-6C4B-9801-060EC0A80F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18797" y="3505200"/>
                <a:ext cx="2191603" cy="0"/>
              </a:xfrm>
              <a:prstGeom prst="line">
                <a:avLst/>
              </a:prstGeom>
              <a:ln w="508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916F8B2C-4834-644B-A762-5D78C0E2D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7400" y="3505200"/>
                <a:ext cx="2438400" cy="43227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RuntimeException</a:t>
                </a:r>
                <a:endParaRPr lang="en-US" sz="2400" dirty="0"/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3A24F69-B752-B443-9CA9-BE2F5EB76BE8}"/>
                </a:ext>
              </a:extLst>
            </p:cNvPr>
            <p:cNvCxnSpPr>
              <a:cxnSpLocks/>
            </p:cNvCxnSpPr>
            <p:nvPr/>
          </p:nvCxnSpPr>
          <p:spPr>
            <a:xfrm>
              <a:off x="5123597" y="4100465"/>
              <a:ext cx="2191603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B7E48600-D457-424C-B1BA-9EAB4037F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4100465"/>
              <a:ext cx="2438400" cy="43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ArithmeticException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4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3870453" y="1757262"/>
            <a:ext cx="4861447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Throwable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Error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AssertionError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Exception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RuntimeException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NullPointerException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IllegalArgumentException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92395-A3E3-5847-9783-599708D1E1E6}"/>
              </a:ext>
            </a:extLst>
          </p:cNvPr>
          <p:cNvSpPr txBox="1"/>
          <p:nvPr/>
        </p:nvSpPr>
        <p:spPr>
          <a:xfrm>
            <a:off x="381000" y="1752600"/>
            <a:ext cx="331924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learn all about exceptions in next week’s recitation!</a:t>
            </a:r>
          </a:p>
        </p:txBody>
      </p:sp>
    </p:spTree>
    <p:extLst>
      <p:ext uri="{BB962C8B-B14F-4D97-AF65-F5344CB8AC3E}">
        <p14:creationId xmlns:p14="http://schemas.microsoft.com/office/powerpoint/2010/main" val="35512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PPT slides, </a:t>
            </a:r>
            <a:r>
              <a:rPr lang="en-US" sz="2800" dirty="0" err="1">
                <a:solidFill>
                  <a:srgbClr val="800000"/>
                </a:solidFill>
              </a:rPr>
              <a:t>JavaHyperText</a:t>
            </a:r>
            <a:r>
              <a:rPr lang="en-US" sz="2800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CMS. Visit course webpage, click “Links”, then “CMS for 2110”.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8000"/>
                </a:solidFill>
              </a:rPr>
              <a:t>Download ppt slides the evening before each lecture, have them available in class. Please don’t ask questions on the piazza about that material the day before the lecture!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FF6600"/>
                </a:solidFill>
              </a:rPr>
              <a:t>Got a Java question? See first if it’s answered on </a:t>
            </a:r>
            <a:r>
              <a:rPr lang="en-US" sz="2400" dirty="0" err="1">
                <a:solidFill>
                  <a:srgbClr val="FF6600"/>
                </a:solidFill>
              </a:rPr>
              <a:t>JavaHyperText</a:t>
            </a: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21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Java OO (Object Orientation)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Python and </a:t>
            </a:r>
            <a:r>
              <a:rPr lang="en-US" sz="2400" dirty="0" err="1"/>
              <a:t>Matlab</a:t>
            </a:r>
            <a:r>
              <a:rPr lang="en-US" sz="2400" dirty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/>
              <a:t>This lecture: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First</a:t>
            </a:r>
            <a:r>
              <a:rPr lang="en-US" sz="2400" dirty="0"/>
              <a:t>: describe </a:t>
            </a:r>
            <a:r>
              <a:rPr lang="en-US" sz="2400" dirty="0">
                <a:solidFill>
                  <a:srgbClr val="FF0000"/>
                </a:solidFill>
              </a:rPr>
              <a:t>objects</a:t>
            </a:r>
            <a:r>
              <a:rPr lang="en-US" sz="2400" dirty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Second</a:t>
            </a:r>
            <a:r>
              <a:rPr lang="en-US" sz="2400" dirty="0"/>
              <a:t>: Show you a </a:t>
            </a:r>
            <a:r>
              <a:rPr lang="en-US" sz="2400" dirty="0">
                <a:solidFill>
                  <a:srgbClr val="FF0000"/>
                </a:solidFill>
              </a:rPr>
              <a:t>class definition,</a:t>
            </a:r>
            <a:r>
              <a:rPr lang="en-US" sz="2400" dirty="0">
                <a:solidFill>
                  <a:srgbClr val="0070C0"/>
                </a:solidFill>
              </a:rPr>
              <a:t> a blueprint for objects, </a:t>
            </a:r>
            <a:r>
              <a:rPr lang="en-US" sz="2400" dirty="0"/>
              <a:t>and how it contains definitions of methods (functions and procedures)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Third</a:t>
            </a:r>
            <a:r>
              <a:rPr lang="en-US" sz="2400" dirty="0"/>
              <a:t>: Talk about keyword </a:t>
            </a:r>
            <a:r>
              <a:rPr lang="en-US" sz="2400" b="1" dirty="0">
                <a:solidFill>
                  <a:srgbClr val="FF0000"/>
                </a:solidFill>
              </a:rPr>
              <a:t>null</a:t>
            </a:r>
            <a:r>
              <a:rPr lang="en-US" sz="2400" dirty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Fourth</a:t>
            </a:r>
            <a:r>
              <a:rPr lang="en-US" sz="2400" dirty="0"/>
              <a:t>: Introduce Exceptions</a:t>
            </a:r>
          </a:p>
        </p:txBody>
      </p:sp>
    </p:spTree>
    <p:extLst>
      <p:ext uri="{BB962C8B-B14F-4D97-AF65-F5344CB8AC3E}">
        <p14:creationId xmlns:p14="http://schemas.microsoft.com/office/powerpoint/2010/main" val="161080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Java OO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References to </a:t>
            </a:r>
            <a:r>
              <a:rPr lang="en-US" sz="2400" dirty="0" err="1">
                <a:solidFill>
                  <a:srgbClr val="800000"/>
                </a:solidFill>
              </a:rPr>
              <a:t>JavaHyperText</a:t>
            </a:r>
            <a:r>
              <a:rPr lang="en-US" sz="2400" dirty="0">
                <a:solidFill>
                  <a:srgbClr val="800000"/>
                </a:solidFill>
              </a:rPr>
              <a:t> entries</a:t>
            </a:r>
          </a:p>
          <a:p>
            <a:pPr marL="0" indent="0">
              <a:buNone/>
            </a:pPr>
            <a:r>
              <a:rPr lang="en-US" sz="2400" dirty="0"/>
              <a:t>  Objects: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</a:p>
          <a:p>
            <a:pPr marL="0" indent="0">
              <a:buNone/>
            </a:pPr>
            <a:r>
              <a:rPr lang="en-US" sz="2400" dirty="0"/>
              <a:t>  Calling methods: </a:t>
            </a:r>
            <a:r>
              <a:rPr lang="en-US" sz="2400" dirty="0">
                <a:solidFill>
                  <a:srgbClr val="800000"/>
                </a:solidFill>
              </a:rPr>
              <a:t>method call</a:t>
            </a:r>
          </a:p>
          <a:p>
            <a:pPr marL="0" indent="0">
              <a:buNone/>
            </a:pPr>
            <a:r>
              <a:rPr lang="en-US" sz="2400" dirty="0"/>
              <a:t>  Class definition: </a:t>
            </a:r>
            <a:r>
              <a:rPr lang="en-US" sz="2400" dirty="0">
                <a:solidFill>
                  <a:srgbClr val="800000"/>
                </a:solidFill>
              </a:rPr>
              <a:t>class def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b="1" dirty="0"/>
              <a:t>public,</a:t>
            </a:r>
            <a:r>
              <a:rPr lang="en-US" sz="2400" dirty="0"/>
              <a:t> </a:t>
            </a:r>
            <a:r>
              <a:rPr lang="en-US" sz="2400" b="1" dirty="0"/>
              <a:t>private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public private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method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Parameter </a:t>
            </a:r>
            <a:r>
              <a:rPr lang="en-US" sz="2400" dirty="0" err="1">
                <a:solidFill>
                  <a:srgbClr val="800000"/>
                </a:solidFill>
              </a:rPr>
              <a:t>vs</a:t>
            </a:r>
            <a:r>
              <a:rPr lang="en-US" sz="2400" dirty="0">
                <a:solidFill>
                  <a:srgbClr val="800000"/>
                </a:solidFill>
              </a:rPr>
              <a:t> argument: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/>
              <a:t>parameter, argument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Inside-out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152472"/>
            <a:ext cx="25908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Fields of an object may be mentioned. We cover these in </a:t>
            </a:r>
            <a:br>
              <a:rPr lang="en-US" sz="2400" dirty="0"/>
            </a:br>
            <a:r>
              <a:rPr lang="en-US" sz="2400" dirty="0"/>
              <a:t>next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Function</a:t>
            </a:r>
            <a:r>
              <a:rPr lang="en-US" sz="2400" dirty="0">
                <a:solidFill>
                  <a:srgbClr val="FF0000"/>
                </a:solidFill>
              </a:rPr>
              <a:t>: a method that returns a result.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800000"/>
                </a:solidFill>
              </a:rPr>
              <a:t>Procedure</a:t>
            </a:r>
            <a:r>
              <a:rPr lang="en-US" sz="2400" dirty="0">
                <a:solidFill>
                  <a:srgbClr val="FF0000"/>
                </a:solidFill>
              </a:rPr>
              <a:t>: method that does not return a result, void method.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Methods may have </a:t>
            </a:r>
            <a:r>
              <a:rPr lang="en-US" sz="2400" dirty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/>
              <a:t>Method calls may have </a:t>
            </a:r>
            <a:r>
              <a:rPr lang="en-US" sz="2400" dirty="0">
                <a:solidFill>
                  <a:srgbClr val="FF0000"/>
                </a:solidFill>
              </a:rPr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117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This </a:t>
            </a:r>
            <a:r>
              <a:rPr lang="en-US" sz="2400" dirty="0"/>
              <a:t>o</a:t>
            </a:r>
            <a:r>
              <a:rPr lang="en-US" sz="2400"/>
              <a:t>bject </a:t>
            </a:r>
            <a:r>
              <a:rPr lang="en-US" sz="2400" dirty="0"/>
              <a:t>is associated with a window on your computer monitor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Name of object, giving </a:t>
              </a:r>
              <a:r>
                <a:rPr lang="en-US" sz="2400" dirty="0">
                  <a:solidFill>
                    <a:srgbClr val="800000"/>
                  </a:solidFill>
                </a:rPr>
                <a:t>class name </a:t>
              </a:r>
              <a:r>
                <a:rPr lang="en-US" sz="2400" dirty="0"/>
                <a:t>and its </a:t>
              </a:r>
              <a:r>
                <a:rPr lang="en-US" sz="2400" dirty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(hexadecimal </a:t>
              </a:r>
              <a:r>
                <a:rPr lang="en-US" sz="2400" dirty="0">
                  <a:solidFill>
                    <a:srgbClr val="800000"/>
                  </a:solidFill>
                </a:rPr>
                <a:t>25c7</a:t>
              </a:r>
              <a:r>
                <a:rPr lang="en-US" sz="2400" dirty="0"/>
                <a:t>).</a:t>
              </a:r>
            </a:p>
            <a:p>
              <a:r>
                <a:rPr lang="en-US" sz="2400" dirty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7374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Function</a:t>
            </a:r>
            <a:r>
              <a:rPr lang="en-US" sz="2400" dirty="0"/>
              <a:t>: returns a value; call on it is an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Procedure</a:t>
            </a:r>
            <a:r>
              <a:rPr lang="en-US" sz="2400" dirty="0"/>
              <a:t>: does not return a value; call </a:t>
            </a:r>
            <a:r>
              <a:rPr lang="en-US" sz="2400"/>
              <a:t>on it is </a:t>
            </a:r>
            <a:r>
              <a:rPr lang="en-US" sz="2400" dirty="0"/>
              <a:t>a statement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Evaluation of new-expression creates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</a:rPr>
              <a:t>       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endParaRPr lang="en-US" sz="2400" dirty="0"/>
          </a:p>
          <a:p>
            <a:r>
              <a:rPr lang="en-US" sz="2400" dirty="0"/>
              <a:t>creates an object and gives as its value the name of the object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2098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3400" y="3191807"/>
            <a:ext cx="6934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8B008C"/>
                </a:solidFill>
              </a:rPr>
              <a:t>JFrame@25c7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004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 + 3 + 4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A class variable contains the name of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Type </a:t>
            </a:r>
            <a:r>
              <a:rPr lang="en-US" sz="2400" dirty="0" err="1"/>
              <a:t>JFrame</a:t>
            </a:r>
            <a:r>
              <a:rPr lang="en-US" sz="2400" dirty="0"/>
              <a:t>:  Names of objects of class </a:t>
            </a:r>
            <a:r>
              <a:rPr lang="en-US" sz="2400" dirty="0" err="1"/>
              <a:t>JFrame</a:t>
            </a:r>
            <a:r>
              <a:rPr lang="en-US" sz="2400" dirty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004459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        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h= 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evaluation of new-</a:t>
            </a:r>
            <a:r>
              <a:rPr lang="en-US" sz="2400" dirty="0" err="1"/>
              <a:t>exp</a:t>
            </a:r>
            <a:r>
              <a:rPr lang="en-US" sz="2400" dirty="0"/>
              <a:t> creates the object shown, name of object is stored in h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0044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057400"/>
            <a:ext cx="38945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Consequence: a class variable contains not an object but name of an object, pointer to it. Objects are referenced indirectly.</a:t>
            </a:r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A class variable contains the name of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variable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7346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        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Procedure calls:  </a:t>
            </a:r>
            <a:r>
              <a:rPr lang="en-US" sz="2400" dirty="0" err="1">
                <a:solidFill>
                  <a:srgbClr val="800000"/>
                </a:solidFill>
              </a:rPr>
              <a:t>h.show</a:t>
            </a:r>
            <a:r>
              <a:rPr lang="en-US" sz="2400" dirty="0">
                <a:solidFill>
                  <a:srgbClr val="800000"/>
                </a:solidFill>
              </a:rPr>
              <a:t>();        </a:t>
            </a:r>
            <a:r>
              <a:rPr lang="en-US" sz="2400" dirty="0" err="1">
                <a:solidFill>
                  <a:srgbClr val="800000"/>
                </a:solidFill>
              </a:rPr>
              <a:t>h.setTitle</a:t>
            </a:r>
            <a:r>
              <a:rPr lang="en-US" sz="2400" dirty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Function calls:     </a:t>
            </a:r>
            <a:r>
              <a:rPr lang="en-US" sz="2400" dirty="0" err="1">
                <a:solidFill>
                  <a:srgbClr val="800000"/>
                </a:solidFill>
              </a:rPr>
              <a:t>h.getX</a:t>
            </a:r>
            <a:r>
              <a:rPr lang="en-US" sz="2400" dirty="0">
                <a:solidFill>
                  <a:srgbClr val="800000"/>
                </a:solidFill>
              </a:rPr>
              <a:t>()          </a:t>
            </a:r>
            <a:r>
              <a:rPr lang="en-US" sz="2400" dirty="0" err="1">
                <a:solidFill>
                  <a:srgbClr val="800000"/>
                </a:solidFill>
              </a:rPr>
              <a:t>h.getX</a:t>
            </a:r>
            <a:r>
              <a:rPr lang="en-US" sz="2400" dirty="0">
                <a:solidFill>
                  <a:srgbClr val="800000"/>
                </a:solidFill>
              </a:rPr>
              <a:t>() + </a:t>
            </a:r>
            <a:r>
              <a:rPr lang="en-US" sz="2400" dirty="0" err="1">
                <a:solidFill>
                  <a:srgbClr val="800000"/>
                </a:solidFill>
              </a:rPr>
              <a:t>h.getWidth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0044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532" y="4395605"/>
            <a:ext cx="86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x= y;</a:t>
            </a:r>
          </a:p>
          <a:p>
            <a:r>
              <a:rPr lang="en-US" sz="2400" dirty="0"/>
              <a:t>g= h;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ED268E-2B86-EA49-89D2-8ADA968C2F89}"/>
              </a:ext>
            </a:extLst>
          </p:cNvPr>
          <p:cNvSpPr txBox="1"/>
          <p:nvPr/>
        </p:nvSpPr>
        <p:spPr>
          <a:xfrm>
            <a:off x="426720" y="6217920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DEMO TIME</a:t>
            </a:r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2000" fill="hold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2000" fill="hold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19961</TotalTime>
  <Words>1820</Words>
  <Application>Microsoft Macintosh PowerPoint</Application>
  <PresentationFormat>On-screen Show (4:3)</PresentationFormat>
  <Paragraphs>350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CS/ENGRD 2110 Spring 2019</vt:lpstr>
      <vt:lpstr>Homework HW1</vt:lpstr>
      <vt:lpstr>PPT slides, JavaHyperText.</vt:lpstr>
      <vt:lpstr>Java OO (Object Orientation)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definition: a blueprint for objects of the class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Intro to Exceptions</vt:lpstr>
      <vt:lpstr>Intro to Exceptions</vt:lpstr>
      <vt:lpstr>Intro to Exceptions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Joseph Gries</cp:lastModifiedBy>
  <cp:revision>345</cp:revision>
  <cp:lastPrinted>2019-01-23T01:42:09Z</cp:lastPrinted>
  <dcterms:created xsi:type="dcterms:W3CDTF">2006-08-16T00:00:00Z</dcterms:created>
  <dcterms:modified xsi:type="dcterms:W3CDTF">2019-02-04T00:14:25Z</dcterms:modified>
</cp:coreProperties>
</file>