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365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28" r:id="rId19"/>
    <p:sldId id="347" r:id="rId20"/>
    <p:sldId id="329" r:id="rId21"/>
    <p:sldId id="331" r:id="rId22"/>
    <p:sldId id="333" r:id="rId23"/>
    <p:sldId id="335" r:id="rId24"/>
    <p:sldId id="337" r:id="rId25"/>
    <p:sldId id="338" r:id="rId26"/>
    <p:sldId id="330" r:id="rId27"/>
    <p:sldId id="336" r:id="rId28"/>
    <p:sldId id="332" r:id="rId29"/>
    <p:sldId id="326" r:id="rId30"/>
    <p:sldId id="334" r:id="rId31"/>
    <p:sldId id="339" r:id="rId32"/>
    <p:sldId id="340" r:id="rId33"/>
    <p:sldId id="341" r:id="rId34"/>
    <p:sldId id="342" r:id="rId35"/>
    <p:sldId id="343" r:id="rId36"/>
    <p:sldId id="344" r:id="rId37"/>
    <p:sldId id="345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>
          <p15:clr>
            <a:srgbClr val="A4A3A4"/>
          </p15:clr>
        </p15:guide>
        <p15:guide id="2" pos="1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CA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0"/>
    <p:restoredTop sz="78103" autoAdjust="0"/>
  </p:normalViewPr>
  <p:slideViewPr>
    <p:cSldViewPr>
      <p:cViewPr>
        <p:scale>
          <a:sx n="67" d="100"/>
          <a:sy n="67" d="100"/>
        </p:scale>
        <p:origin x="1360" y="272"/>
      </p:cViewPr>
      <p:guideLst>
        <p:guide orient="horz" pos="3552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2F2D9135-2111-4F55-9086-7BA8D930CBD0}" type="datetimeFigureOut">
              <a:rPr lang="en-US"/>
              <a:pPr>
                <a:defRPr/>
              </a:pPr>
              <a:t>5/8/18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95F9F88B-20E3-4DCF-9B9D-0BA167D0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29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98B8D577-9FD3-48D6-B978-5231E26B6A5E}" type="datetimeFigureOut">
              <a:rPr lang="en-US"/>
              <a:pPr>
                <a:defRPr/>
              </a:pPr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5AFA65-F997-42B6-9C12-7D4FF87D1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7869758-C5DD-644F-9AAF-C27D4A8D201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6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583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CEF2412-8DA3-9745-8517-20F0DAF88D7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5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876E410-BB9A-724F-B987-A86A85C7DE9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21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00348BA-BDED-1549-81EA-BE91825BDB7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5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AB796C3-A759-384D-86D6-AA0C7FD2598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31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FBF46D5-476E-9246-B0DB-707E37D60813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31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www.youtube.com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watch?v</a:t>
            </a:r>
            <a:r>
              <a:rPr lang="en-US" altLang="en-US" dirty="0" smtClean="0"/>
              <a:t>=</a:t>
            </a:r>
            <a:r>
              <a:rPr lang="en-US" altLang="en-US" dirty="0" err="1" smtClean="0"/>
              <a:t>SvesMBkduQo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9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BAE9BB2-40CD-FE40-8C00-F9FCE37B2F6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11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Google: C, C++, Go, Java, Python, PHP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Facebook: Hack, PHP, Python, C++, Java, </a:t>
            </a:r>
            <a:r>
              <a:rPr lang="en-US" dirty="0" err="1" smtClean="0"/>
              <a:t>Erlang</a:t>
            </a:r>
            <a:r>
              <a:rPr lang="en-US" dirty="0" smtClean="0"/>
              <a:t>, D, XHP,</a:t>
            </a:r>
            <a:r>
              <a:rPr lang="en-US" baseline="0" dirty="0" smtClean="0"/>
              <a:t> </a:t>
            </a:r>
            <a:r>
              <a:rPr lang="en-US" dirty="0" smtClean="0"/>
              <a:t>Haskell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Amazon:</a:t>
            </a:r>
            <a:r>
              <a:rPr lang="en-US" baseline="0" dirty="0" smtClean="0"/>
              <a:t> Java, C++, Perl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Twitter: C++, Java, Scala, Ruby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Microsoft: </a:t>
            </a:r>
            <a:r>
              <a:rPr lang="uk-UA" baseline="0" dirty="0" smtClean="0"/>
              <a:t>C#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AFA65-F997-42B6-9C12-7D4FF87D1D8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2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A8D91C-2D8E-426A-B1FC-9948B96C1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80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68917-8B8E-42C2-BDE3-38D812962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A0E6-1200-411F-93A6-8E70DA23B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87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8C94-F10D-4FE3-9244-F21A09968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0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C3A305-BAF1-4E4C-98F8-3816292B6B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06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681EA-561D-43A3-ABE9-0A51E29EF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254BD5-3FE5-4C4E-AF0E-74EE63B2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0A59F-0B18-423F-A6F2-5852E47C3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273A41-0B89-41E7-BCFF-711FF0CB9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6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6D8E-231D-40EA-8A89-BEA9EE75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10/20/2009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F5633D5-481F-4511-87D4-BA62B086C5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10/20/2009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1C7CDF-EC74-4153-8F18-FD2598589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34" r:id="rId6"/>
    <p:sldLayoutId id="2147483741" r:id="rId7"/>
    <p:sldLayoutId id="2147483735" r:id="rId8"/>
    <p:sldLayoutId id="2147483742" r:id="rId9"/>
    <p:sldLayoutId id="2147483736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nventors.about.com/library/weekly/aa061698.htm" TargetMode="Externa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nventors.about.com/library/weekly/aa061698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inventors.about.com/library/weekly/aa061698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hyperlink" Target="http://inventors.about.com/library/weekly/aa061698.ht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227" y="6107112"/>
            <a:ext cx="1295400" cy="609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CS2110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Spring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0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Conclusion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733" y="0"/>
            <a:ext cx="10634133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3EE9CB7-334C-4E44-959A-7C841AD3B8D8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48130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8A04E862-1FE5-2043-AC3A-CCA5E5EAE018}" type="slidenum">
              <a:rPr lang="en-US" altLang="en-US" sz="1400"/>
              <a:pPr algn="r"/>
              <a:t>10</a:t>
            </a:fld>
            <a:endParaRPr lang="en-US" altLang="en-US" sz="140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266700" y="457200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How did </a:t>
            </a:r>
            <a:r>
              <a:rPr lang="en-US" altLang="en-US" dirty="0" err="1"/>
              <a:t>Gries</a:t>
            </a:r>
            <a:r>
              <a:rPr lang="en-US" altLang="en-US" dirty="0"/>
              <a:t> get into Computer Science</a:t>
            </a:r>
            <a:r>
              <a:rPr lang="en-US" altLang="en-US" dirty="0" smtClean="0"/>
              <a:t>?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1959. Took his only computer course. Senior, Queens College.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1960. Mathematician-programmer at the US Naval Weapons Lab in Dahlgren, Virginia.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hlinkClick r:id="rId2"/>
            </a:endParaRPr>
          </a:p>
        </p:txBody>
      </p:sp>
      <p:pic>
        <p:nvPicPr>
          <p:cNvPr id="48132" name="Picture 4" descr="7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723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8F42FDE-63DE-6044-AADA-3C9418A0892E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sp>
        <p:nvSpPr>
          <p:cNvPr id="49154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9A16B501-CE8F-CC4C-B888-E1554E9C83CA}" type="slidenum">
              <a:rPr lang="en-US" altLang="en-US" sz="1400"/>
              <a:pPr algn="r"/>
              <a:t>11</a:t>
            </a:fld>
            <a:endParaRPr lang="en-US" altLang="en-US" sz="140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266700" y="403225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1960. Mathematician-programmer at the US Naval Weapons Lab in Dahlgren, Virginia.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8305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000"/>
              <a:t>                 </a:t>
            </a:r>
            <a:r>
              <a:rPr lang="en-US" altLang="en-US" sz="2000">
                <a:solidFill>
                  <a:srgbClr val="0000CC"/>
                </a:solidFill>
              </a:rPr>
              <a:t>CLI   SEX,'M'        Male?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                 BNO   IS_FEM      If not, branch around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                 L       7,MALES      Load MALES into register 7;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                 LA    7,1(,7)            add 1;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                 ST    7,MALES       and store the result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                 B       GO_ON         Finished with this portion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IS_FEM   L       7,FEMALES  If not male, load FEMALES into register 7;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                 LA    7,1(,7)            add 1;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                 ST    7,FEMALES   and store</a:t>
            </a:r>
          </a:p>
          <a:p>
            <a:r>
              <a:rPr lang="en-US" altLang="en-US" sz="2000">
                <a:solidFill>
                  <a:srgbClr val="0000CC"/>
                </a:solidFill>
              </a:rPr>
              <a:t>GO_ON    EQU   *</a:t>
            </a:r>
            <a:endParaRPr lang="en-US" altLang="en-US" sz="200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579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if</a:t>
            </a:r>
            <a:r>
              <a:rPr lang="en-US" altLang="en-US">
                <a:solidFill>
                  <a:srgbClr val="990000"/>
                </a:solidFill>
              </a:rPr>
              <a:t> (SEX == </a:t>
            </a:r>
            <a:r>
              <a:rPr lang="ja-JP" altLang="en-US">
                <a:solidFill>
                  <a:srgbClr val="990000"/>
                </a:solidFill>
              </a:rPr>
              <a:t>‘</a:t>
            </a:r>
            <a:r>
              <a:rPr lang="en-US" altLang="ja-JP">
                <a:solidFill>
                  <a:srgbClr val="990000"/>
                </a:solidFill>
              </a:rPr>
              <a:t>M</a:t>
            </a:r>
            <a:r>
              <a:rPr lang="ja-JP" altLang="en-US">
                <a:solidFill>
                  <a:srgbClr val="990000"/>
                </a:solidFill>
              </a:rPr>
              <a:t>’</a:t>
            </a:r>
            <a:r>
              <a:rPr lang="en-US" altLang="ja-JP">
                <a:solidFill>
                  <a:srgbClr val="990000"/>
                </a:solidFill>
              </a:rPr>
              <a:t>) MALES= MALES + 1;	</a:t>
            </a:r>
            <a:br>
              <a:rPr lang="en-US" altLang="ja-JP">
                <a:solidFill>
                  <a:srgbClr val="990000"/>
                </a:solidFill>
              </a:rPr>
            </a:br>
            <a:r>
              <a:rPr lang="en-US" altLang="ja-JP" b="1">
                <a:solidFill>
                  <a:srgbClr val="990000"/>
                </a:solidFill>
              </a:rPr>
              <a:t>else</a:t>
            </a:r>
            <a:r>
              <a:rPr lang="en-US" altLang="ja-JP">
                <a:solidFill>
                  <a:srgbClr val="990000"/>
                </a:solidFill>
              </a:rPr>
              <a:t> FEMALES= FEMALES + 1;</a:t>
            </a:r>
            <a:endParaRPr lang="en-US" alt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CC"/>
                </a:solidFill>
              </a:rPr>
              <a:t>Programmed in Fortran and IBM 7090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33859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4A98993-0517-1549-B69B-42E44CD1E5F4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sp>
        <p:nvSpPr>
          <p:cNvPr id="50178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659CCF44-7B6D-054F-A8B0-80F33DA7F098}" type="slidenum">
              <a:rPr lang="en-US" altLang="en-US" sz="1400"/>
              <a:pPr algn="r"/>
              <a:t>12</a:t>
            </a:fld>
            <a:endParaRPr lang="en-US" altLang="en-US" sz="140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382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1960: Big Year for </a:t>
            </a:r>
            <a:r>
              <a:rPr lang="en-US" altLang="en-US"/>
              <a:t>Programming </a:t>
            </a:r>
            <a:r>
              <a:rPr lang="en-US" altLang="en-US" smtClean="0"/>
              <a:t>Languages</a:t>
            </a:r>
          </a:p>
          <a:p>
            <a:pPr>
              <a:spcBef>
                <a:spcPct val="50000"/>
              </a:spcBef>
            </a:pP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</a:rPr>
              <a:t>LISP 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rgbClr val="800000"/>
                </a:solidFill>
              </a:rPr>
              <a:t>Lis</a:t>
            </a:r>
            <a:r>
              <a:rPr lang="en-US" altLang="en-US" dirty="0"/>
              <a:t>t </a:t>
            </a:r>
            <a:r>
              <a:rPr lang="en-US" altLang="en-US" dirty="0">
                <a:solidFill>
                  <a:srgbClr val="800000"/>
                </a:solidFill>
              </a:rPr>
              <a:t>P</a:t>
            </a:r>
            <a:r>
              <a:rPr lang="en-US" altLang="en-US" dirty="0"/>
              <a:t>rocessor): McCarthy, MIT (moved to Stanford). First functional programming language. No assignment statement. Write everything as recursive functions. (</a:t>
            </a:r>
            <a:r>
              <a:rPr lang="en-US" altLang="en-US" dirty="0">
                <a:solidFill>
                  <a:srgbClr val="FF0000"/>
                </a:solidFill>
              </a:rPr>
              <a:t>take 3110</a:t>
            </a:r>
            <a:r>
              <a:rPr lang="en-US" altLang="en-US" dirty="0"/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</a:rPr>
              <a:t>COBOL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800000"/>
                </a:solidFill>
              </a:rPr>
              <a:t>Co</a:t>
            </a:r>
            <a:r>
              <a:rPr lang="en-US" altLang="en-US" dirty="0"/>
              <a:t>mmon </a:t>
            </a:r>
            <a:r>
              <a:rPr lang="en-US" altLang="en-US" dirty="0">
                <a:solidFill>
                  <a:srgbClr val="800000"/>
                </a:solidFill>
              </a:rPr>
              <a:t>B</a:t>
            </a:r>
            <a:r>
              <a:rPr lang="en-US" altLang="en-US" dirty="0"/>
              <a:t>usiness-</a:t>
            </a:r>
            <a:r>
              <a:rPr lang="en-US" altLang="en-US" dirty="0">
                <a:solidFill>
                  <a:srgbClr val="800000"/>
                </a:solidFill>
              </a:rPr>
              <a:t>O</a:t>
            </a:r>
            <a:r>
              <a:rPr lang="en-US" altLang="en-US" dirty="0"/>
              <a:t>riented </a:t>
            </a:r>
            <a:r>
              <a:rPr lang="en-US" altLang="en-US" dirty="0">
                <a:solidFill>
                  <a:srgbClr val="800000"/>
                </a:solidFill>
              </a:rPr>
              <a:t>L</a:t>
            </a:r>
            <a:r>
              <a:rPr lang="en-US" altLang="en-US" dirty="0"/>
              <a:t>anguage). Became most widely used language for business, data processing.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800000"/>
                </a:solidFill>
              </a:rPr>
              <a:t>ALGOL 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rgbClr val="800000"/>
                </a:solidFill>
              </a:rPr>
              <a:t>Algo</a:t>
            </a:r>
            <a:r>
              <a:rPr lang="en-US" altLang="en-US" dirty="0"/>
              <a:t>rithmic </a:t>
            </a:r>
            <a:r>
              <a:rPr lang="en-US" altLang="en-US" dirty="0">
                <a:solidFill>
                  <a:srgbClr val="800000"/>
                </a:solidFill>
              </a:rPr>
              <a:t>L</a:t>
            </a:r>
            <a:r>
              <a:rPr lang="en-US" altLang="en-US" dirty="0"/>
              <a:t>anguage). Developed by an international team over a 3-year period. McCarthy was on it, John Backus was on it (developed Fortran in mid 1950</a:t>
            </a:r>
            <a:r>
              <a:rPr lang="ja-JP" altLang="en-US" dirty="0"/>
              <a:t>’</a:t>
            </a:r>
            <a:r>
              <a:rPr lang="en-US" altLang="ja-JP" dirty="0"/>
              <a:t>s). </a:t>
            </a:r>
            <a:r>
              <a:rPr lang="en-US" altLang="ja-JP" dirty="0" err="1"/>
              <a:t>Gries</a:t>
            </a:r>
            <a:r>
              <a:rPr lang="en-US" altLang="en-US" dirty="0" err="1"/>
              <a:t>’</a:t>
            </a:r>
            <a:r>
              <a:rPr lang="en-US" altLang="ja-JP" dirty="0" err="1"/>
              <a:t>s</a:t>
            </a:r>
            <a:r>
              <a:rPr lang="en-US" altLang="ja-JP" dirty="0"/>
              <a:t> soon-to-be PhD supervisor, Fritz Bauer of Munich, led the team. 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0413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6200" y="1271588"/>
            <a:ext cx="5334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2CCD84B-B622-5243-8973-8077E98C1FA3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sp>
        <p:nvSpPr>
          <p:cNvPr id="51202" name="Slide Number Placeholder 4"/>
          <p:cNvSpPr txBox="1">
            <a:spLocks/>
          </p:cNvSpPr>
          <p:nvPr/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B926751D-3BEE-9140-B2F4-2C27ACA917CC}" type="slidenum">
              <a:rPr lang="en-US" altLang="en-US" sz="1400"/>
              <a:pPr algn="r"/>
              <a:t>13</a:t>
            </a:fld>
            <a:endParaRPr lang="en-US" altLang="en-US" sz="140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1863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1959. Took his only computer course. Senior, Queens College.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1960. Mathematician-programmer at the US Naval Weapons Lab in Dahlgren, Virginia.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1962. Back to grad school, in Math, at University of Illinois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Graduate Assistantship: Help two Germans write the ALCOR-Illinois 7090 Compiler.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	John Backus, FORTRAN, mid 1950</a:t>
            </a:r>
            <a:r>
              <a:rPr lang="ja-JP" altLang="en-US" dirty="0"/>
              <a:t>’</a:t>
            </a:r>
            <a:r>
              <a:rPr lang="en-US" altLang="ja-JP" dirty="0"/>
              <a:t>s: 30 people years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	This compiler: 6 ~people-years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	Today, CS compiler writing course: 2 students, one semester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	</a:t>
            </a:r>
          </a:p>
          <a:p>
            <a:pPr>
              <a:spcBef>
                <a:spcPct val="50000"/>
              </a:spcBef>
            </a:pPr>
            <a:endParaRPr lang="en-US" altLang="en-US" b="1" dirty="0" smtClean="0">
              <a:hlinkClick r:id="rId2"/>
            </a:endParaRPr>
          </a:p>
          <a:p>
            <a:pPr>
              <a:spcBef>
                <a:spcPct val="50000"/>
              </a:spcBef>
            </a:pPr>
            <a:endParaRPr lang="en-US" altLang="en-US" b="1" dirty="0">
              <a:hlinkClick r:id="rId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48768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1963-66 Dr. rer. nat. in Math in Munich Institute of Technology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54102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1966-69 Asst. Professor, Stanford CS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59388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1969-     Cornell!</a:t>
            </a:r>
          </a:p>
        </p:txBody>
      </p:sp>
    </p:spTree>
    <p:extLst>
      <p:ext uri="{BB962C8B-B14F-4D97-AF65-F5344CB8AC3E}">
        <p14:creationId xmlns:p14="http://schemas.microsoft.com/office/powerpoint/2010/main" val="4003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6" descr="Punch-card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79835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83BC59AA-0971-8D46-8507-88D4CE41D225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Late 1960s</a:t>
            </a:r>
            <a:endParaRPr lang="en-US" altLang="en-US" sz="280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838200" y="2362200"/>
            <a:ext cx="1911350" cy="955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800" dirty="0"/>
              <a:t> IBM 360</a:t>
            </a:r>
          </a:p>
          <a:p>
            <a:r>
              <a:rPr lang="en-US" altLang="en-US" sz="2800" dirty="0"/>
              <a:t>Mainframes</a:t>
            </a:r>
          </a:p>
        </p:txBody>
      </p:sp>
      <p:pic>
        <p:nvPicPr>
          <p:cNvPr id="52229" name="Picture 7" descr="300px-Cessna177BCardinal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8"/>
          <p:cNvSpPr txBox="1">
            <a:spLocks noChangeArrowheads="1"/>
          </p:cNvSpPr>
          <p:nvPr/>
        </p:nvSpPr>
        <p:spPr bwMode="auto">
          <a:xfrm>
            <a:off x="4038600" y="434975"/>
            <a:ext cx="4114800" cy="23082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Write programs on IBM </a:t>
            </a:r>
            <a:r>
              <a:rPr lang="ja-JP" altLang="en-US"/>
              <a:t>“</a:t>
            </a:r>
            <a:r>
              <a:rPr lang="en-US" altLang="ja-JP"/>
              <a:t>punch cards. Deck of cards making up a program trucked to Langmuir labs by the airport 2-3 times a day; get them back, with output, 3-4 hours later</a:t>
            </a:r>
            <a:endParaRPr lang="en-US" altLang="en-US"/>
          </a:p>
        </p:txBody>
      </p:sp>
      <p:pic>
        <p:nvPicPr>
          <p:cNvPr id="52231" name="Picture 6" descr="Upson rear 3-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1500"/>
            <a:ext cx="2743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3E0B707-347D-0048-B665-689AFFBB1EB4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5334000" cy="2492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9CC"/>
                </a:solidFill>
              </a:rPr>
              <a:t>About 1973. </a:t>
            </a:r>
            <a:r>
              <a:rPr lang="en-US" altLang="en-US" b="1">
                <a:solidFill>
                  <a:srgbClr val="800000"/>
                </a:solidFill>
              </a:rPr>
              <a:t>BIG STEP FORWARD</a:t>
            </a:r>
            <a:endParaRPr lang="en-US" altLang="en-US">
              <a:solidFill>
                <a:srgbClr val="8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/>
              <a:t>1. Write program on punch cards.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2. Wait in line (20 min) to put cards in card reader in Upson basement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3. Output comes back in 5 minutes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3657600"/>
            <a:ext cx="419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r>
              <a:rPr lang="en-US" altLang="en-US"/>
              <a:t>                       November 1981,</a:t>
            </a:r>
          </a:p>
          <a:p>
            <a:pPr algn="r"/>
            <a:r>
              <a:rPr lang="en-US" altLang="en-US"/>
              <a:t>                       Terak with 56K</a:t>
            </a:r>
            <a:br>
              <a:rPr lang="en-US" altLang="en-US"/>
            </a:br>
            <a:r>
              <a:rPr lang="en-US" altLang="en-US"/>
              <a:t>                       RAM, one floppy</a:t>
            </a:r>
            <a:br>
              <a:rPr lang="en-US" altLang="en-US"/>
            </a:br>
            <a:r>
              <a:rPr lang="en-US" altLang="en-US"/>
              <a:t>                       drive: $8,935.</a:t>
            </a:r>
          </a:p>
          <a:p>
            <a:pPr algn="r"/>
            <a:endParaRPr lang="en-US" altLang="en-US"/>
          </a:p>
          <a:p>
            <a:pPr algn="r"/>
            <a:r>
              <a:rPr lang="en-US" altLang="en-US"/>
              <a:t>Want 10MB hard drive?</a:t>
            </a:r>
          </a:p>
          <a:p>
            <a:pPr algn="r"/>
            <a:r>
              <a:rPr lang="en-US" altLang="en-US"/>
              <a:t>$8,000 more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4000" y="2743200"/>
            <a:ext cx="6223000" cy="3841750"/>
            <a:chOff x="228600" y="2743198"/>
            <a:chExt cx="6223000" cy="3507088"/>
          </a:xfrm>
        </p:grpSpPr>
        <p:grpSp>
          <p:nvGrpSpPr>
            <p:cNvPr id="54278" name="Group 7"/>
            <p:cNvGrpSpPr>
              <a:grpSpLocks/>
            </p:cNvGrpSpPr>
            <p:nvPr/>
          </p:nvGrpSpPr>
          <p:grpSpPr bwMode="auto">
            <a:xfrm>
              <a:off x="228600" y="2743198"/>
              <a:ext cx="6223000" cy="3507088"/>
              <a:chOff x="228600" y="2743198"/>
              <a:chExt cx="6223000" cy="3507088"/>
            </a:xfrm>
          </p:grpSpPr>
          <p:sp>
            <p:nvSpPr>
              <p:cNvPr id="3789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3299695"/>
                <a:ext cx="4114800" cy="2950591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marL="282575" indent="-2825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9CC"/>
                    </a:solidFill>
                  </a:rPr>
                  <a:t>About 1979. </a:t>
                </a:r>
                <a:r>
                  <a:rPr lang="en-US" altLang="en-US" b="1">
                    <a:solidFill>
                      <a:srgbClr val="800000"/>
                    </a:solidFill>
                  </a:rPr>
                  <a:t> Teraks</a:t>
                </a:r>
                <a:endParaRPr lang="en-US" altLang="en-US">
                  <a:solidFill>
                    <a:srgbClr val="80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en-US"/>
                  <a:t>Prof. Tim Teitelbaum</a:t>
                </a:r>
                <a:br>
                  <a:rPr lang="en-US" altLang="en-US"/>
                </a:br>
                <a:r>
                  <a:rPr lang="en-US" altLang="en-US"/>
                  <a:t>sees opportunity. He</a:t>
                </a:r>
                <a:br>
                  <a:rPr lang="en-US" altLang="en-US"/>
                </a:br>
                <a:r>
                  <a:rPr lang="en-US" altLang="en-US"/>
                  <a:t>and grad student Tom</a:t>
                </a:r>
                <a:br>
                  <a:rPr lang="en-US" altLang="en-US"/>
                </a:br>
                <a:r>
                  <a:rPr lang="en-US" altLang="en-US"/>
                  <a:t>Reps develop </a:t>
                </a:r>
                <a:r>
                  <a:rPr lang="ja-JP" altLang="en-US"/>
                  <a:t>“</a:t>
                </a:r>
                <a:r>
                  <a:rPr lang="en-US" altLang="ja-JP"/>
                  <a:t>Cornell Program Synthesizer</a:t>
                </a:r>
                <a:r>
                  <a:rPr lang="ja-JP" altLang="en-US"/>
                  <a:t>”</a:t>
                </a:r>
                <a:r>
                  <a:rPr lang="en-US" altLang="ja-JP"/>
                  <a:t>. Year later, Cornell uses Teraks in its prog course.</a:t>
                </a:r>
                <a:endParaRPr lang="en-US" altLang="en-US"/>
              </a:p>
            </p:txBody>
          </p:sp>
          <p:pic>
            <p:nvPicPr>
              <p:cNvPr id="54281" name="Picture 6" descr="teraksyl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2743198"/>
                <a:ext cx="3175000" cy="215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279" name="TextBox 9"/>
            <p:cNvSpPr txBox="1">
              <a:spLocks noChangeArrowheads="1"/>
            </p:cNvSpPr>
            <p:nvPr/>
          </p:nvSpPr>
          <p:spPr bwMode="auto">
            <a:xfrm>
              <a:off x="4953000" y="32004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rgbClr val="800000"/>
                  </a:solidFill>
                </a:rPr>
                <a:t>40 lbs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91200" y="381000"/>
            <a:ext cx="2971800" cy="2862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defRPr/>
            </a:pPr>
            <a:r>
              <a:rPr lang="en-US" b="1" dirty="0">
                <a:solidFill>
                  <a:srgbClr val="0009CC"/>
                </a:solidFill>
                <a:ea typeface="+mn-ea"/>
              </a:rPr>
              <a:t>About 1973. </a:t>
            </a:r>
            <a:r>
              <a:rPr lang="en-US" b="1" dirty="0">
                <a:solidFill>
                  <a:srgbClr val="800000"/>
                </a:solidFill>
                <a:ea typeface="+mn-ea"/>
              </a:rPr>
              <a:t>BIG STEP FORWARD</a:t>
            </a:r>
            <a:endParaRPr lang="en-US" dirty="0">
              <a:solidFill>
                <a:srgbClr val="800000"/>
              </a:solidFill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</a:rPr>
              <a:t>Switched to using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the programming language Pascal, developed by </a:t>
            </a:r>
            <a:r>
              <a:rPr lang="en-US" dirty="0" err="1">
                <a:ea typeface="+mn-ea"/>
              </a:rPr>
              <a:t>Niklaus</a:t>
            </a:r>
            <a:r>
              <a:rPr lang="en-US" dirty="0">
                <a:ea typeface="+mn-ea"/>
              </a:rPr>
              <a:t> Wirth at Stanford.</a:t>
            </a:r>
          </a:p>
        </p:txBody>
      </p:sp>
    </p:spTree>
    <p:extLst>
      <p:ext uri="{BB962C8B-B14F-4D97-AF65-F5344CB8AC3E}">
        <p14:creationId xmlns:p14="http://schemas.microsoft.com/office/powerpoint/2010/main" val="21209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33F1C247-32AA-0742-AAF3-7BA80B92D1DE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90600" y="381000"/>
            <a:ext cx="2819400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defRPr/>
            </a:pPr>
            <a:r>
              <a:rPr lang="en-US" b="1" dirty="0">
                <a:solidFill>
                  <a:srgbClr val="0009CC"/>
                </a:solidFill>
                <a:ea typeface="+mn-ea"/>
              </a:rPr>
              <a:t>1983-84</a:t>
            </a:r>
            <a:endParaRPr lang="en-US" dirty="0"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</a:rPr>
              <a:t>Switched to Macintosh in labs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0600" y="2362200"/>
            <a:ext cx="2819400" cy="1754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defRPr/>
            </a:pPr>
            <a:r>
              <a:rPr lang="en-US" b="1" dirty="0">
                <a:solidFill>
                  <a:srgbClr val="0009CC"/>
                </a:solidFill>
                <a:ea typeface="+mn-ea"/>
              </a:rPr>
              <a:t>1980s</a:t>
            </a:r>
            <a:endParaRPr lang="en-US" dirty="0"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</a:rPr>
              <a:t>CS began getting computers on their desks.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267200" y="381000"/>
            <a:ext cx="4419600" cy="2124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defRPr/>
            </a:pPr>
            <a:r>
              <a:rPr lang="en-US" b="1" dirty="0">
                <a:solidFill>
                  <a:srgbClr val="0009CC"/>
                </a:solidFill>
                <a:ea typeface="+mn-ea"/>
              </a:rPr>
              <a:t>Late 1980s</a:t>
            </a:r>
            <a:endParaRPr lang="en-US" dirty="0"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</a:rPr>
              <a:t>Put fifth floor addition on Upson. We made the case that our labs were in our office and therefore we need bigger offices.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267200" y="3276600"/>
            <a:ext cx="4419600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defRPr/>
            </a:pPr>
            <a:r>
              <a:rPr lang="en-US" b="1" dirty="0">
                <a:solidFill>
                  <a:srgbClr val="0009CC"/>
                </a:solidFill>
                <a:ea typeface="+mn-ea"/>
              </a:rPr>
              <a:t>Nowadays</a:t>
            </a:r>
            <a:endParaRPr lang="en-US" dirty="0"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</a:rPr>
              <a:t>Everybody has a computer in their office.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90600" y="5105400"/>
            <a:ext cx="4419600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  <a:defRPr/>
            </a:pPr>
            <a:r>
              <a:rPr lang="en-US" b="1" dirty="0">
                <a:solidFill>
                  <a:srgbClr val="0009CC"/>
                </a:solidFill>
                <a:ea typeface="+mn-ea"/>
              </a:rPr>
              <a:t>2014</a:t>
            </a:r>
            <a:endParaRPr lang="en-US" dirty="0"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ea typeface="+mn-ea"/>
              </a:rPr>
              <a:t>Moved into Gates Hall!</a:t>
            </a:r>
          </a:p>
        </p:txBody>
      </p:sp>
    </p:spTree>
    <p:extLst>
      <p:ext uri="{BB962C8B-B14F-4D97-AF65-F5344CB8AC3E}">
        <p14:creationId xmlns:p14="http://schemas.microsoft.com/office/powerpoint/2010/main" val="697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670A24E-6D44-0344-A778-AA32EA1B2138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b="1">
                <a:solidFill>
                  <a:srgbClr val="8B008C"/>
                </a:solidFill>
              </a:rPr>
              <a:t>Programming languages.  Dates approximate</a:t>
            </a:r>
            <a:endParaRPr lang="en-US" alt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14400" y="1704975"/>
            <a:ext cx="7315200" cy="49244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854075" indent="-85407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Year	Major languages		Teach at Cornell</a:t>
            </a:r>
          </a:p>
          <a:p>
            <a:pPr>
              <a:spcBef>
                <a:spcPts val="600"/>
              </a:spcBef>
            </a:pPr>
            <a:r>
              <a:rPr lang="en-US" altLang="en-US" b="1"/>
              <a:t>1956</a:t>
            </a:r>
            <a:r>
              <a:rPr lang="ja-JP" altLang="en-US" b="1"/>
              <a:t>’</a:t>
            </a:r>
            <a:r>
              <a:rPr lang="en-US" altLang="ja-JP" b="1"/>
              <a:t>s  Fortran</a:t>
            </a:r>
          </a:p>
          <a:p>
            <a:pPr>
              <a:spcBef>
                <a:spcPts val="600"/>
              </a:spcBef>
            </a:pPr>
            <a:r>
              <a:rPr lang="en-US" altLang="en-US" b="1"/>
              <a:t>1960 	 Algol, LISP, COBOL</a:t>
            </a:r>
          </a:p>
          <a:p>
            <a:pPr>
              <a:spcBef>
                <a:spcPts val="600"/>
              </a:spcBef>
              <a:buFont typeface="Times" charset="0"/>
              <a:buAutoNum type="arabicPlain" startAt="1965"/>
            </a:pPr>
            <a:r>
              <a:rPr lang="en-US" altLang="en-US" b="1"/>
              <a:t>  PL/I				 PL/C (1969)</a:t>
            </a:r>
          </a:p>
          <a:p>
            <a:pPr>
              <a:spcBef>
                <a:spcPts val="600"/>
              </a:spcBef>
              <a:buFont typeface="Times" charset="0"/>
              <a:buNone/>
            </a:pPr>
            <a:r>
              <a:rPr lang="en-US" altLang="en-US" b="1"/>
              <a:t>1970	  C</a:t>
            </a:r>
          </a:p>
          <a:p>
            <a:pPr>
              <a:spcBef>
                <a:spcPts val="600"/>
              </a:spcBef>
              <a:buFont typeface="Times" charset="0"/>
              <a:buAutoNum type="arabicPlain" startAt="1972"/>
            </a:pPr>
            <a:r>
              <a:rPr lang="en-US" altLang="en-US" b="1"/>
              <a:t>  Pascal	</a:t>
            </a:r>
          </a:p>
          <a:p>
            <a:pPr>
              <a:spcBef>
                <a:spcPts val="600"/>
              </a:spcBef>
              <a:buFont typeface="Times" charset="0"/>
              <a:buNone/>
            </a:pPr>
            <a:r>
              <a:rPr lang="en-US" altLang="en-US" b="1"/>
              <a:t>1980</a:t>
            </a:r>
            <a:r>
              <a:rPr lang="ja-JP" altLang="en-US" b="1"/>
              <a:t>’</a:t>
            </a:r>
            <a:r>
              <a:rPr lang="en-US" altLang="ja-JP" b="1"/>
              <a:t>s	 Smalltalk (object-oriented)  Pascal (1980</a:t>
            </a:r>
            <a:r>
              <a:rPr lang="ja-JP" altLang="en-US" b="1"/>
              <a:t>’</a:t>
            </a:r>
            <a:r>
              <a:rPr lang="en-US" altLang="ja-JP" b="1"/>
              <a:t>s)</a:t>
            </a:r>
          </a:p>
          <a:p>
            <a:pPr>
              <a:spcBef>
                <a:spcPts val="600"/>
              </a:spcBef>
              <a:buFont typeface="Times" charset="0"/>
              <a:buNone/>
            </a:pPr>
            <a:r>
              <a:rPr lang="en-US" altLang="en-US" b="1"/>
              <a:t>1980</a:t>
            </a:r>
            <a:r>
              <a:rPr lang="ja-JP" altLang="en-US" b="1"/>
              <a:t>’</a:t>
            </a:r>
            <a:r>
              <a:rPr lang="en-US" altLang="ja-JP" b="1"/>
              <a:t>s  (late) C++</a:t>
            </a:r>
          </a:p>
          <a:p>
            <a:pPr>
              <a:spcBef>
                <a:spcPts val="600"/>
              </a:spcBef>
              <a:buFont typeface="Times" charset="0"/>
              <a:buAutoNum type="arabicPlain" startAt="1996"/>
            </a:pPr>
            <a:r>
              <a:rPr lang="en-US" altLang="en-US" b="1"/>
              <a:t>  Java				C  and  C++</a:t>
            </a:r>
          </a:p>
          <a:p>
            <a:pPr>
              <a:spcBef>
                <a:spcPts val="600"/>
              </a:spcBef>
            </a:pPr>
            <a:r>
              <a:rPr lang="en-US" altLang="en-US" b="1"/>
              <a:t>2008					Java / Matlab</a:t>
            </a:r>
          </a:p>
          <a:p>
            <a:pPr>
              <a:spcBef>
                <a:spcPts val="600"/>
              </a:spcBef>
            </a:pPr>
            <a:r>
              <a:rPr lang="en-US" altLang="en-US" b="1"/>
              <a:t>2011   				Python / Matlab / Java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is not the Only OO Language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2315839" cy="26033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5" y="1652789"/>
            <a:ext cx="5634630" cy="1903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75" y="3098800"/>
            <a:ext cx="4346823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08" y="4516640"/>
            <a:ext cx="3612442" cy="2031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94040"/>
            <a:ext cx="2114550" cy="2114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98800"/>
            <a:ext cx="4108450" cy="41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is not the Only OO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Usability</a:t>
            </a:r>
          </a:p>
          <a:p>
            <a:r>
              <a:rPr lang="en-US" smtClean="0"/>
              <a:t>Performance</a:t>
            </a:r>
            <a:endParaRPr lang="en-US" dirty="0" smtClean="0"/>
          </a:p>
          <a:p>
            <a:r>
              <a:rPr lang="en-US" dirty="0" smtClean="0"/>
              <a:t>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FA827B7-3D43-F541-A1AC-3C36A8A957AB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sp>
        <p:nvSpPr>
          <p:cNvPr id="33795" name="Text Box 28"/>
          <p:cNvSpPr txBox="1">
            <a:spLocks noChangeArrowheads="1"/>
          </p:cNvSpPr>
          <p:nvPr/>
        </p:nvSpPr>
        <p:spPr bwMode="auto">
          <a:xfrm>
            <a:off x="762000" y="1600200"/>
            <a:ext cx="7696200" cy="1384300"/>
          </a:xfrm>
          <a:prstGeom prst="rect">
            <a:avLst/>
          </a:prstGeom>
          <a:solidFill>
            <a:srgbClr val="FFF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Programming and computers: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Momentous changes since the 1940s –or since even the use of punch cards and attempt at automation …</a:t>
            </a:r>
          </a:p>
        </p:txBody>
      </p:sp>
      <p:pic>
        <p:nvPicPr>
          <p:cNvPr id="2" name="Picture 1" descr="punch_c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124200"/>
            <a:ext cx="7366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382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78015"/>
            <a:ext cx="4114800" cy="4179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Java has a reputation for being slow</a:t>
            </a:r>
          </a:p>
          <a:p>
            <a:r>
              <a:rPr lang="en-US" dirty="0" smtClean="0"/>
              <a:t>Early versions were slow</a:t>
            </a:r>
          </a:p>
          <a:p>
            <a:r>
              <a:rPr lang="en-US" dirty="0" smtClean="0"/>
              <a:t>Java programs start up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</a:t>
            </a:r>
            <a:r>
              <a:rPr lang="en-US" smtClean="0"/>
              <a:t>in 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54752" y="1600200"/>
            <a:ext cx="3889248" cy="4495800"/>
          </a:xfrm>
        </p:spPr>
        <p:txBody>
          <a:bodyPr/>
          <a:lstStyle/>
          <a:p>
            <a:r>
              <a:rPr lang="en-US" dirty="0" smtClean="0"/>
              <a:t>Compiler converts source code (*.java) into platform-neutral bytecode (*.class)</a:t>
            </a:r>
          </a:p>
          <a:p>
            <a:r>
              <a:rPr lang="en-US" dirty="0" smtClean="0"/>
              <a:t>JVM runs bytecode using just-in-time compilation</a:t>
            </a:r>
          </a:p>
          <a:p>
            <a:r>
              <a:rPr lang="en-US" dirty="0" smtClean="0"/>
              <a:t>JIT performs dynamic code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2648" y="1676400"/>
            <a:ext cx="441655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Java Code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648" y="3048000"/>
            <a:ext cx="441655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Java Bytecode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648" y="4419600"/>
            <a:ext cx="4416552" cy="182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Java Virtual Machine (JVM)</a:t>
            </a:r>
          </a:p>
          <a:p>
            <a:pPr algn="ctr"/>
            <a:endParaRPr lang="en-US" sz="2800" dirty="0">
              <a:solidFill>
                <a:sysClr val="windowText" lastClr="000000"/>
              </a:solidFill>
            </a:endParaRPr>
          </a:p>
          <a:p>
            <a:pPr algn="ctr"/>
            <a:endParaRPr lang="en-US" sz="2800" dirty="0" smtClean="0">
              <a:solidFill>
                <a:sysClr val="windowText" lastClr="000000"/>
              </a:solidFill>
            </a:endParaRPr>
          </a:p>
          <a:p>
            <a:pPr algn="ctr"/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953000"/>
            <a:ext cx="1143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JIT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4953000"/>
            <a:ext cx="144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Machine Code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667000" y="2438400"/>
            <a:ext cx="533400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524000" y="3962400"/>
            <a:ext cx="609600" cy="1219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6200000">
            <a:off x="2400300" y="5105400"/>
            <a:ext cx="533400" cy="838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happens to objects after you are done with them?</a:t>
            </a:r>
          </a:p>
          <a:p>
            <a:r>
              <a:rPr lang="en-US" dirty="0" smtClean="0"/>
              <a:t>Why don't you run out of memory?</a:t>
            </a:r>
          </a:p>
          <a:p>
            <a:r>
              <a:rPr lang="en-US" dirty="0" smtClean="0"/>
              <a:t>JVM implements </a:t>
            </a:r>
            <a:r>
              <a:rPr lang="en-US" b="1" dirty="0" smtClean="0">
                <a:solidFill>
                  <a:schemeClr val="accent2"/>
                </a:solidFill>
              </a:rPr>
              <a:t>garbage collection</a:t>
            </a:r>
            <a:r>
              <a:rPr lang="en-US" b="1" dirty="0" smtClean="0"/>
              <a:t>. </a:t>
            </a:r>
            <a:r>
              <a:rPr lang="en-US" dirty="0" smtClean="0"/>
              <a:t>It detects and frees objects that are no longer needed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Reachable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object is reachable if it is referenced anywhere in the call stack</a:t>
            </a:r>
          </a:p>
          <a:p>
            <a:pPr lvl="1"/>
            <a:r>
              <a:rPr lang="en-US" dirty="0" smtClean="0"/>
              <a:t>local variables</a:t>
            </a:r>
          </a:p>
          <a:p>
            <a:pPr lvl="1"/>
            <a:r>
              <a:rPr lang="en-US" dirty="0" smtClean="0"/>
              <a:t>method parameters</a:t>
            </a:r>
          </a:p>
          <a:p>
            <a:pPr lvl="1"/>
            <a:r>
              <a:rPr lang="en-US" dirty="0" smtClean="0"/>
              <a:t>global variables</a:t>
            </a:r>
          </a:p>
          <a:p>
            <a:r>
              <a:rPr lang="en-US" dirty="0" smtClean="0"/>
              <a:t>An object is reachable if it is referenced by a reachable object</a:t>
            </a:r>
          </a:p>
          <a:p>
            <a:pPr lvl="1"/>
            <a:r>
              <a:rPr lang="en-US" dirty="0" smtClean="0"/>
              <a:t>fields</a:t>
            </a:r>
          </a:p>
          <a:p>
            <a:pPr lvl="1"/>
            <a:r>
              <a:rPr lang="en-US" dirty="0" smtClean="0"/>
              <a:t>array elements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Mark-and-Sweep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object has an extra 1-bit field that is reserved for garbage collecting use</a:t>
            </a:r>
          </a:p>
          <a:p>
            <a:r>
              <a:rPr lang="en-US" dirty="0" smtClean="0"/>
              <a:t>Garbage Collector (GC) operates in two phases:</a:t>
            </a:r>
          </a:p>
          <a:p>
            <a:pPr lvl="1"/>
            <a:r>
              <a:rPr lang="en-US" dirty="0" smtClean="0"/>
              <a:t>mark: GC does a tree traversal of reachable objects from the stack and sets the GC field</a:t>
            </a:r>
          </a:p>
          <a:p>
            <a:pPr lvl="1"/>
            <a:r>
              <a:rPr lang="en-US" dirty="0" smtClean="0"/>
              <a:t>sweep: GC scans all memory from start to finish and frees all objects that do not have the GC field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Concurrent mark-and-sweep</a:t>
            </a:r>
          </a:p>
          <a:p>
            <a:r>
              <a:rPr lang="en-US" dirty="0" smtClean="0"/>
              <a:t>Generational management</a:t>
            </a:r>
          </a:p>
          <a:p>
            <a:r>
              <a:rPr lang="en-US" dirty="0" smtClean="0"/>
              <a:t>Garbage-First garbage collector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232648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5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Java has no separation between specification and implementation</a:t>
            </a:r>
          </a:p>
          <a:p>
            <a:r>
              <a:rPr lang="en-US" dirty="0" smtClean="0"/>
              <a:t>Writing correct concurrent programs in Java is hard and/or inefficient</a:t>
            </a:r>
          </a:p>
          <a:p>
            <a:r>
              <a:rPr lang="en-US" dirty="0" smtClean="0"/>
              <a:t>People continue to develop new languages (e.g., Rust) that address some of these shortcomings</a:t>
            </a:r>
          </a:p>
          <a:p>
            <a:pPr lvl="1"/>
            <a:r>
              <a:rPr lang="en-US" dirty="0" smtClean="0"/>
              <a:t>steeper learning curve</a:t>
            </a:r>
          </a:p>
          <a:p>
            <a:pPr lvl="1"/>
            <a:r>
              <a:rPr lang="en-US" dirty="0" smtClean="0"/>
              <a:t>longer compile times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tl;dr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odern compiled, OO languages have similar performance</a:t>
            </a:r>
          </a:p>
          <a:p>
            <a:r>
              <a:rPr lang="en-US" dirty="0"/>
              <a:t>D</a:t>
            </a:r>
            <a:r>
              <a:rPr lang="en-US" dirty="0" smtClean="0"/>
              <a:t>ifferent companies use different languages for historical, philosophical, or legal reasons</a:t>
            </a:r>
          </a:p>
          <a:p>
            <a:r>
              <a:rPr lang="en-US" dirty="0"/>
              <a:t>T</a:t>
            </a:r>
            <a:r>
              <a:rPr lang="en-US" dirty="0" smtClean="0"/>
              <a:t>he concepts you learned in this class apply to any language</a:t>
            </a:r>
          </a:p>
          <a:p>
            <a:pPr lvl="1"/>
            <a:r>
              <a:rPr lang="en-US" dirty="0" smtClean="0"/>
              <a:t>abstraction</a:t>
            </a:r>
          </a:p>
          <a:p>
            <a:pPr lvl="1"/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inheritance</a:t>
            </a:r>
          </a:p>
          <a:p>
            <a:pPr lvl="1"/>
            <a:r>
              <a:rPr lang="en-US" dirty="0" smtClean="0"/>
              <a:t>incremental development &amp;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Problem: how to design a large program</a:t>
            </a:r>
          </a:p>
          <a:p>
            <a:r>
              <a:rPr lang="en-US" dirty="0" smtClean="0"/>
              <a:t>Design considerations:</a:t>
            </a:r>
          </a:p>
          <a:p>
            <a:pPr lvl="1"/>
            <a:r>
              <a:rPr lang="en-US" dirty="0" smtClean="0"/>
              <a:t>How easy to make changes? (Flexible)</a:t>
            </a:r>
          </a:p>
          <a:p>
            <a:pPr lvl="1"/>
            <a:r>
              <a:rPr lang="en-US" dirty="0" smtClean="0"/>
              <a:t>How easy to reuse? (Reusable)</a:t>
            </a:r>
          </a:p>
          <a:p>
            <a:pPr lvl="1"/>
            <a:r>
              <a:rPr lang="en-US" dirty="0" smtClean="0"/>
              <a:t>How easy to maintain? (Maintain)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E12C9478-2F98-1B4D-8A22-C47FDB55C02B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2590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800" b="1">
                <a:solidFill>
                  <a:schemeClr val="accent2"/>
                </a:solidFill>
              </a:rPr>
              <a:t>Punch cards</a:t>
            </a:r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3400" y="4067175"/>
            <a:ext cx="8001000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en-US">
                <a:latin typeface="Times New Roman" charset="0"/>
              </a:rPr>
              <a:t>Mechanical loom invented by Joseph Marie Jacquard in 1801.</a:t>
            </a:r>
          </a:p>
          <a:p>
            <a:pPr>
              <a:spcAft>
                <a:spcPts val="800"/>
              </a:spcAft>
            </a:pPr>
            <a:r>
              <a:rPr lang="en-US" altLang="en-US">
                <a:latin typeface="Times New Roman" charset="0"/>
              </a:rPr>
              <a:t>Used the holes punched in pasteboard punch cards to control the weaving of patterns in fabric.</a:t>
            </a:r>
          </a:p>
          <a:p>
            <a:pPr>
              <a:spcAft>
                <a:spcPts val="800"/>
              </a:spcAft>
            </a:pPr>
            <a:r>
              <a:rPr lang="en-US" altLang="en-US">
                <a:latin typeface="Times New Roman" charset="0"/>
              </a:rPr>
              <a:t>Punch card corresponds to one row of the design.</a:t>
            </a:r>
          </a:p>
          <a:p>
            <a:pPr>
              <a:spcAft>
                <a:spcPts val="800"/>
              </a:spcAft>
            </a:pPr>
            <a:r>
              <a:rPr lang="en-US" altLang="en-US">
                <a:latin typeface="Times New Roman" charset="0"/>
              </a:rPr>
              <a:t>Based on earlier invention by French mechanic Falcon in 1728.</a:t>
            </a:r>
          </a:p>
        </p:txBody>
      </p:sp>
      <p:pic>
        <p:nvPicPr>
          <p:cNvPr id="35844" name="Picture 5" descr="Jacqu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26193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Jacqu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513"/>
            <a:ext cx="27447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3352800" y="1524000"/>
            <a:ext cx="213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b="1">
                <a:latin typeface="Times New Roman" charset="0"/>
              </a:rPr>
              <a:t>Jacquard loom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5200" y="22860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Loom still used in China</a:t>
            </a:r>
          </a:p>
        </p:txBody>
      </p:sp>
    </p:spTree>
    <p:extLst>
      <p:ext uri="{BB962C8B-B14F-4D97-AF65-F5344CB8AC3E}">
        <p14:creationId xmlns:p14="http://schemas.microsoft.com/office/powerpoint/2010/main" val="14460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classes do you need?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is the relationship between those classes?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classes should do what?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How should objects </a:t>
            </a:r>
            <a:r>
              <a:rPr lang="en-US" sz="3200" dirty="0" smtClean="0"/>
              <a:t>interact?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Dice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dirty="0" smtClean="0"/>
              <a:t>Application domain: </a:t>
            </a:r>
            <a:r>
              <a:rPr lang="en-US" dirty="0"/>
              <a:t>Play a dice </a:t>
            </a:r>
            <a:r>
              <a:rPr lang="en-US" dirty="0" smtClean="0"/>
              <a:t>game. </a:t>
            </a:r>
            <a:r>
              <a:rPr lang="en-US" dirty="0"/>
              <a:t>Players requests to roll the dice.  System presents results:  If the dice </a:t>
            </a:r>
            <a:r>
              <a:rPr lang="en-US" dirty="0" smtClean="0"/>
              <a:t>face values sum to seven</a:t>
            </a:r>
            <a:r>
              <a:rPr lang="en-US" dirty="0"/>
              <a:t>, player wins; otherwise player </a:t>
            </a:r>
            <a:r>
              <a:rPr lang="en-US" dirty="0" smtClean="0"/>
              <a:t>loses.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Dice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classes do you need?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is the relationship between those classes?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should objects interact?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classes should do what?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600200"/>
            <a:ext cx="236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Player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14977" y="3113567"/>
            <a:ext cx="2509973" cy="1794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Die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95800" y="4995051"/>
            <a:ext cx="2362200" cy="1807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DiceGame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5800" y="5469600"/>
            <a:ext cx="2362200" cy="134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Die d1;</a:t>
            </a:r>
          </a:p>
          <a:p>
            <a:r>
              <a:rPr lang="en-US" dirty="0" smtClean="0"/>
              <a:t>Die d2;</a:t>
            </a:r>
          </a:p>
          <a:p>
            <a:endParaRPr lang="en-US" sz="1000" dirty="0" smtClean="0"/>
          </a:p>
          <a:p>
            <a:r>
              <a:rPr lang="en-US" dirty="0" err="1" smtClean="0"/>
              <a:t>boolean</a:t>
            </a:r>
            <a:r>
              <a:rPr lang="en-US" dirty="0" smtClean="0"/>
              <a:t> play()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14977" y="3495691"/>
            <a:ext cx="2509973" cy="14125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faceValue</a:t>
            </a:r>
            <a:r>
              <a:rPr lang="en-US" dirty="0" smtClean="0"/>
              <a:t>;</a:t>
            </a:r>
          </a:p>
          <a:p>
            <a:endParaRPr lang="en-US" sz="1000" dirty="0" smtClean="0"/>
          </a:p>
          <a:p>
            <a:r>
              <a:rPr lang="en-US" dirty="0" smtClean="0"/>
              <a:t>void roll()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getFaceValue</a:t>
            </a:r>
            <a:r>
              <a:rPr lang="en-US" dirty="0" smtClean="0"/>
              <a:t>()</a:t>
            </a:r>
          </a:p>
        </p:txBody>
      </p: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5676900" y="2743200"/>
            <a:ext cx="0" cy="2251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3875567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Plays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858000" y="4908218"/>
            <a:ext cx="1405589" cy="1035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25512" y="5486400"/>
            <a:ext cx="1818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Rolls,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Reads </a:t>
            </a:r>
            <a:r>
              <a:rPr lang="en-US" dirty="0" err="1" smtClean="0">
                <a:solidFill>
                  <a:schemeClr val="accent1"/>
                </a:solidFill>
              </a:rPr>
              <a:t>val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5800" y="2036663"/>
            <a:ext cx="2362200" cy="7065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/>
              <a:t>String name;</a:t>
            </a:r>
          </a:p>
        </p:txBody>
      </p:sp>
    </p:spTree>
    <p:extLst>
      <p:ext uri="{BB962C8B-B14F-4D97-AF65-F5344CB8AC3E}">
        <p14:creationId xmlns:p14="http://schemas.microsoft.com/office/powerpoint/2010/main" val="2843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uiExpand="1" build="allAtOnce" animBg="1"/>
      <p:bldP spid="12" grpId="0" uiExpand="1" build="allAtOnce" animBg="1"/>
      <p:bldP spid="16" grpId="0"/>
      <p:bldP spid="22" grpId="0"/>
      <p:bldP spid="29" grpId="0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 patterns are general, re-usable solutions to commonly recurring problems</a:t>
            </a:r>
          </a:p>
          <a:p>
            <a:r>
              <a:rPr lang="en-US" dirty="0" smtClean="0"/>
              <a:t>OO design patterns typically show relationships and interactions between classes or objects</a:t>
            </a:r>
          </a:p>
          <a:p>
            <a:r>
              <a:rPr lang="en-US" dirty="0" smtClean="0"/>
              <a:t>Not a magic solution; blindly applying design patterns can overcomplicate your code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1681EA-561D-43A3-ABE9-0A51E29EF3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MVC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Model-View-Controller is a common pattern for developing applications with GUIs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55" y="2430780"/>
            <a:ext cx="4024745" cy="44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72000"/>
            <a:ext cx="2910163" cy="193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6728"/>
            <a:ext cx="2893230" cy="192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-119" r="63819" b="119"/>
          <a:stretch/>
        </p:blipFill>
        <p:spPr>
          <a:xfrm>
            <a:off x="5943600" y="2590800"/>
            <a:ext cx="2893230" cy="173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5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  <a:cs typeface="Times New Roman"/>
              </a:rPr>
              <a:t>CS2110</a:t>
            </a:r>
            <a:endParaRPr lang="fr-BE" sz="3600" dirty="0">
              <a:solidFill>
                <a:srgbClr val="800000"/>
              </a:solidFill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724400"/>
          </a:xfrm>
        </p:spPr>
        <p:txBody>
          <a:bodyPr>
            <a:no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Object-oriented programming, reasoning about complex problems</a:t>
            </a:r>
          </a:p>
          <a:p>
            <a:r>
              <a:rPr lang="en-US" sz="2400" dirty="0" smtClean="0">
                <a:cs typeface="Times New Roman"/>
              </a:rPr>
              <a:t>Testing; </a:t>
            </a:r>
            <a:r>
              <a:rPr lang="en-US" sz="2400" dirty="0">
                <a:cs typeface="Times New Roman"/>
              </a:rPr>
              <a:t>Reasoning about </a:t>
            </a:r>
            <a:r>
              <a:rPr lang="en-US" sz="2400" dirty="0" smtClean="0">
                <a:cs typeface="Times New Roman"/>
              </a:rPr>
              <a:t>correctness</a:t>
            </a:r>
          </a:p>
          <a:p>
            <a:r>
              <a:rPr lang="en-US" sz="2400" dirty="0">
                <a:cs typeface="Times New Roman"/>
              </a:rPr>
              <a:t>Algorithmic complexity, analyzing algorithms, </a:t>
            </a:r>
            <a:endParaRPr lang="en-US" sz="2400" dirty="0" smtClean="0">
              <a:cs typeface="Times New Roman"/>
            </a:endParaRPr>
          </a:p>
          <a:p>
            <a:r>
              <a:rPr lang="en-US" sz="2400" dirty="0" smtClean="0">
                <a:cs typeface="Times New Roman"/>
              </a:rPr>
              <a:t>Data structures: linked lists, trees, hash tables, graphs, etc.</a:t>
            </a:r>
          </a:p>
          <a:p>
            <a:r>
              <a:rPr lang="en-US" sz="2400" dirty="0" smtClean="0">
                <a:cs typeface="Times New Roman"/>
              </a:rPr>
              <a:t>Programming paradigms: recursion, parallel execution 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>
                <a:latin typeface="Times New Roman"/>
                <a:cs typeface="Times New Roman"/>
              </a:rPr>
              <a:pPr/>
              <a:t>36</a:t>
            </a:fld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27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0163"/>
            <a:ext cx="4419600" cy="67508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68C94-F10D-4FE3-9244-F21A0996878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BD3B7D3-55A9-0842-8A25-FCC149AAE35B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381000"/>
            <a:ext cx="8001000" cy="56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en-US">
                <a:solidFill>
                  <a:srgbClr val="1331B1"/>
                </a:solidFill>
                <a:latin typeface="Helvetica" charset="0"/>
              </a:rPr>
              <a:t>Charles Babbage</a:t>
            </a:r>
            <a:r>
              <a:rPr lang="en-US" altLang="en-US">
                <a:latin typeface="Helvetica" charset="0"/>
              </a:rPr>
              <a:t> designed a </a:t>
            </a:r>
            <a:r>
              <a:rPr lang="ja-JP" altLang="en-US">
                <a:latin typeface="Helvetica" charset="0"/>
              </a:rPr>
              <a:t>“</a:t>
            </a:r>
            <a:r>
              <a:rPr lang="en-US" altLang="ja-JP">
                <a:latin typeface="Helvetica" charset="0"/>
              </a:rPr>
              <a:t>difference engine</a:t>
            </a:r>
            <a:r>
              <a:rPr lang="ja-JP" altLang="en-US">
                <a:latin typeface="Helvetica" charset="0"/>
              </a:rPr>
              <a:t>”</a:t>
            </a:r>
            <a:r>
              <a:rPr lang="en-US" altLang="ja-JP">
                <a:latin typeface="Helvetica" charset="0"/>
              </a:rPr>
              <a:t> in 1822</a:t>
            </a:r>
            <a:endParaRPr lang="en-US" altLang="en-US">
              <a:latin typeface="Helvetica" charset="0"/>
            </a:endParaRPr>
          </a:p>
        </p:txBody>
      </p:sp>
      <p:pic>
        <p:nvPicPr>
          <p:cNvPr id="37891" name="Picture 7" descr="babbage1_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630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8" descr="babbage3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1606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457200" y="1447800"/>
            <a:ext cx="594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A2046"/>
                </a:solidFill>
              </a:rPr>
              <a:t>Compute mathematical tables for log, sin, cos, other trigonometric functions.</a:t>
            </a:r>
            <a:endParaRPr lang="en-US" altLang="en-US"/>
          </a:p>
        </p:txBody>
      </p:sp>
      <p:pic>
        <p:nvPicPr>
          <p:cNvPr id="37894" name="Picture 10" descr="difference_engine_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4575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4191000" y="525780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/>
              <a:t>The mathematicians doing the calculations were called </a:t>
            </a:r>
            <a:r>
              <a:rPr lang="en-US" altLang="en-US">
                <a:solidFill>
                  <a:schemeClr val="accent2"/>
                </a:solidFill>
              </a:rPr>
              <a:t>computers</a:t>
            </a:r>
            <a:endParaRPr lang="en-US" altLang="en-US"/>
          </a:p>
        </p:txBody>
      </p:sp>
      <p:sp>
        <p:nvSpPr>
          <p:cNvPr id="37896" name="TextBox 1"/>
          <p:cNvSpPr txBox="1">
            <a:spLocks noChangeArrowheads="1"/>
          </p:cNvSpPr>
          <p:nvPr/>
        </p:nvSpPr>
        <p:spPr bwMode="auto">
          <a:xfrm>
            <a:off x="4419600" y="2971800"/>
            <a:ext cx="1868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No electricity</a:t>
            </a:r>
          </a:p>
        </p:txBody>
      </p:sp>
    </p:spTree>
    <p:extLst>
      <p:ext uri="{BB962C8B-B14F-4D97-AF65-F5344CB8AC3E}">
        <p14:creationId xmlns:p14="http://schemas.microsoft.com/office/powerpoint/2010/main" val="2512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2210B6B-EB41-1B44-8E44-8C0E4F5A53B7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381000"/>
            <a:ext cx="8001000" cy="56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en-US">
                <a:solidFill>
                  <a:srgbClr val="1331B1"/>
                </a:solidFill>
                <a:latin typeface="Helvetica" charset="0"/>
              </a:rPr>
              <a:t>Oxford English Dictionary, 1971</a:t>
            </a:r>
            <a:endParaRPr lang="en-US" altLang="en-US">
              <a:latin typeface="Helvetica" charset="0"/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57200" y="1484312"/>
            <a:ext cx="76200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A2046"/>
                </a:solidFill>
              </a:rPr>
              <a:t>Computer: </a:t>
            </a:r>
            <a:r>
              <a:rPr lang="en-US" altLang="en-US">
                <a:solidFill>
                  <a:schemeClr val="accent2"/>
                </a:solidFill>
              </a:rPr>
              <a:t>one who computes; a calculator, </a:t>
            </a:r>
            <a:r>
              <a:rPr lang="en-US" altLang="en-US" dirty="0" err="1">
                <a:solidFill>
                  <a:schemeClr val="accent2"/>
                </a:solidFill>
              </a:rPr>
              <a:t>rekoner</a:t>
            </a:r>
            <a:r>
              <a:rPr lang="en-US" altLang="en-US" dirty="0">
                <a:solidFill>
                  <a:schemeClr val="accent2"/>
                </a:solidFill>
              </a:rPr>
              <a:t>. spec. a person employed to make calculations in an observatory, in surveying. etc</a:t>
            </a:r>
            <a:r>
              <a:rPr lang="en-US" altLang="en-US" dirty="0">
                <a:solidFill>
                  <a:srgbClr val="CA2046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A2046"/>
                </a:solidFill>
              </a:rPr>
              <a:t>1664: Sir T. Browne. </a:t>
            </a:r>
            <a:r>
              <a:rPr lang="en-US" altLang="en-US" dirty="0"/>
              <a:t>The calendars of these computers.</a:t>
            </a:r>
            <a:endParaRPr lang="en-US" altLang="en-US" dirty="0">
              <a:solidFill>
                <a:srgbClr val="CA204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A2046"/>
                </a:solidFill>
              </a:rPr>
              <a:t>1704. T. Swift. </a:t>
            </a:r>
            <a:r>
              <a:rPr lang="en-US" altLang="en-US" dirty="0"/>
              <a:t>A very skillful computer.</a:t>
            </a:r>
            <a:endParaRPr lang="en-US" altLang="en-US" dirty="0">
              <a:solidFill>
                <a:srgbClr val="CA204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A2046"/>
                </a:solidFill>
              </a:rPr>
              <a:t>1744. Walpole. </a:t>
            </a:r>
            <a:r>
              <a:rPr lang="en-US" altLang="en-US" dirty="0"/>
              <a:t>Told by some nice computers of national glory.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A2046"/>
                </a:solidFill>
              </a:rPr>
              <a:t>1855. Brewster Newton. </a:t>
            </a:r>
            <a:r>
              <a:rPr lang="en-US" altLang="en-US" dirty="0"/>
              <a:t>To pay the expenses of a computer for reducing his observations.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4114800" y="5594350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>
                <a:solidFill>
                  <a:srgbClr val="990000"/>
                </a:solidFill>
              </a:rPr>
              <a:t>The mathematicians doing the calculations were called</a:t>
            </a:r>
            <a:r>
              <a:rPr lang="en-US" altLang="en-US"/>
              <a:t> </a:t>
            </a:r>
            <a:r>
              <a:rPr lang="en-US" altLang="en-US">
                <a:solidFill>
                  <a:schemeClr val="accent2"/>
                </a:solidFill>
              </a:rPr>
              <a:t>computers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0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A09031D-C008-534F-97D6-00BFD653DC1E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381000"/>
            <a:ext cx="8001000" cy="1298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en-US">
                <a:solidFill>
                  <a:srgbClr val="1331B1"/>
                </a:solidFill>
                <a:latin typeface="Helvetica" charset="0"/>
              </a:rPr>
              <a:t>Charles Babbage</a:t>
            </a:r>
            <a:r>
              <a:rPr lang="en-US" altLang="en-US">
                <a:latin typeface="Helvetica" charset="0"/>
              </a:rPr>
              <a:t> planned to use cards to store programs in his </a:t>
            </a:r>
            <a:r>
              <a:rPr lang="en-US" altLang="en-US">
                <a:solidFill>
                  <a:srgbClr val="1331B1"/>
                </a:solidFill>
                <a:latin typeface="Helvetica" charset="0"/>
              </a:rPr>
              <a:t>Analytical engine</a:t>
            </a:r>
            <a:r>
              <a:rPr lang="en-US" altLang="en-US">
                <a:latin typeface="Helvetica" charset="0"/>
              </a:rPr>
              <a:t>. (First designs of real computers, middle 1800s until his death in 1871.)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1828800"/>
            <a:ext cx="8010525" cy="4648200"/>
            <a:chOff x="288" y="1152"/>
            <a:chExt cx="5046" cy="2928"/>
          </a:xfrm>
        </p:grpSpPr>
        <p:sp>
          <p:nvSpPr>
            <p:cNvPr id="41988" name="Rectangle 4"/>
            <p:cNvSpPr>
              <a:spLocks noChangeArrowheads="1"/>
            </p:cNvSpPr>
            <p:nvPr/>
          </p:nvSpPr>
          <p:spPr bwMode="auto">
            <a:xfrm>
              <a:off x="288" y="1152"/>
              <a:ext cx="2640" cy="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latin typeface="Helvetica" charset="0"/>
                </a:rPr>
                <a:t>First programmer was Ada Lovelace, daughter of poet Lord Byron.</a:t>
              </a:r>
            </a:p>
            <a:p>
              <a:endParaRPr lang="en-US" altLang="en-US">
                <a:latin typeface="Helvetica" charset="0"/>
              </a:endParaRPr>
            </a:p>
            <a:p>
              <a:r>
                <a:rPr lang="en-US" altLang="en-US">
                  <a:latin typeface="Helvetica" charset="0"/>
                </a:rPr>
                <a:t>Privately schooled in math.</a:t>
              </a:r>
            </a:p>
            <a:p>
              <a:r>
                <a:rPr lang="en-US" altLang="en-US">
                  <a:latin typeface="Helvetica" charset="0"/>
                </a:rPr>
                <a:t>One tutor was Augustus De Morgan.</a:t>
              </a:r>
            </a:p>
            <a:p>
              <a:endParaRPr lang="en-US" altLang="en-US">
                <a:latin typeface="Helvetica" charset="0"/>
              </a:endParaRPr>
            </a:p>
            <a:p>
              <a:r>
                <a:rPr lang="en-US" altLang="en-US" b="1">
                  <a:solidFill>
                    <a:schemeClr val="accent2"/>
                  </a:solidFill>
                  <a:latin typeface="Arial" charset="0"/>
                </a:rPr>
                <a:t>The Right Honourable Augusta Ada, Countess of Lovelace</a:t>
              </a:r>
              <a:r>
                <a:rPr lang="en-US" altLang="en-US">
                  <a:solidFill>
                    <a:schemeClr val="accent2"/>
                  </a:solidFill>
                  <a:latin typeface="Helvetica" charset="0"/>
                </a:rPr>
                <a:t>.</a:t>
              </a:r>
              <a:endParaRPr lang="en-US" altLang="en-US">
                <a:latin typeface="Helvetica" charset="0"/>
              </a:endParaRPr>
            </a:p>
          </p:txBody>
        </p:sp>
        <p:pic>
          <p:nvPicPr>
            <p:cNvPr id="41989" name="Picture 5" descr="Ada_Lovelace_18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1152"/>
              <a:ext cx="2351" cy="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62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B31C6A5-EB58-FA44-A4E5-44E91CEE90F8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533400" y="381000"/>
            <a:ext cx="8001000" cy="2292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b="1">
                <a:solidFill>
                  <a:srgbClr val="CA2046"/>
                </a:solidFill>
                <a:latin typeface="Verdana" charset="0"/>
              </a:rPr>
              <a:t>Herman Hollerith.</a:t>
            </a:r>
            <a:endParaRPr lang="en-US" altLang="en-US">
              <a:latin typeface="Verdana" charset="0"/>
            </a:endParaRPr>
          </a:p>
          <a:p>
            <a:r>
              <a:rPr lang="en-US" altLang="en-US">
                <a:latin typeface="Verdana" charset="0"/>
              </a:rPr>
              <a:t>His tabulating machines used in compiling the 1890 Census.</a:t>
            </a:r>
          </a:p>
          <a:p>
            <a:r>
              <a:rPr lang="en-US" altLang="en-US">
                <a:latin typeface="Verdana" charset="0"/>
              </a:rPr>
              <a:t>Hollerith's patents were acquired by the </a:t>
            </a:r>
            <a:r>
              <a:rPr lang="en-US" altLang="en-US">
                <a:solidFill>
                  <a:schemeClr val="accent2"/>
                </a:solidFill>
                <a:latin typeface="Verdana" charset="0"/>
              </a:rPr>
              <a:t>Computing-Tabulating-Recording Co.</a:t>
            </a:r>
            <a:endParaRPr lang="en-US" altLang="en-US">
              <a:latin typeface="Verdana" charset="0"/>
            </a:endParaRPr>
          </a:p>
          <a:p>
            <a:r>
              <a:rPr lang="en-US" altLang="en-US">
                <a:latin typeface="Verdana" charset="0"/>
              </a:rPr>
              <a:t>Later became </a:t>
            </a:r>
            <a:r>
              <a:rPr lang="en-US" altLang="en-US" b="1">
                <a:solidFill>
                  <a:srgbClr val="FF0000"/>
                </a:solidFill>
                <a:latin typeface="Verdana" charset="0"/>
              </a:rPr>
              <a:t>IBM</a:t>
            </a:r>
            <a:r>
              <a:rPr lang="en-US" altLang="en-US">
                <a:latin typeface="Verdana" charset="0"/>
              </a:rPr>
              <a:t>. </a:t>
            </a:r>
          </a:p>
        </p:txBody>
      </p:sp>
      <p:pic>
        <p:nvPicPr>
          <p:cNvPr id="44035" name="Picture 8" descr="071holler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971800"/>
            <a:ext cx="3971925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9"/>
          <p:cNvSpPr>
            <a:spLocks noChangeArrowheads="1"/>
          </p:cNvSpPr>
          <p:nvPr/>
        </p:nvSpPr>
        <p:spPr bwMode="auto">
          <a:xfrm>
            <a:off x="304800" y="2819400"/>
            <a:ext cx="3505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The operator places each card in the reader, pulls down a lever, and removes the card after each punched hole is counted.</a:t>
            </a:r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152400" y="5715000"/>
            <a:ext cx="46894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en-US" sz="2700">
                <a:solidFill>
                  <a:srgbClr val="FF0000"/>
                </a:solidFill>
              </a:rPr>
              <a:t>Hollerith 1890 Census Tabulator</a:t>
            </a:r>
          </a:p>
        </p:txBody>
      </p:sp>
    </p:spTree>
    <p:extLst>
      <p:ext uri="{BB962C8B-B14F-4D97-AF65-F5344CB8AC3E}">
        <p14:creationId xmlns:p14="http://schemas.microsoft.com/office/powerpoint/2010/main" val="14139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4908771-ED60-D84C-8C34-D1433D83CD40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pic>
        <p:nvPicPr>
          <p:cNvPr id="46082" name="Picture 3" descr="cen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64588"/>
            <a:ext cx="6553200" cy="496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838200" y="6096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rgbClr val="800000"/>
                </a:solidFill>
              </a:rPr>
              <a:t>Computers, calculating the US census</a:t>
            </a:r>
          </a:p>
        </p:txBody>
      </p:sp>
    </p:spTree>
    <p:extLst>
      <p:ext uri="{BB962C8B-B14F-4D97-AF65-F5344CB8AC3E}">
        <p14:creationId xmlns:p14="http://schemas.microsoft.com/office/powerpoint/2010/main" val="2114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774440D-B77C-C24D-8A60-2971051A701B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4710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CC4F1789-5A32-CB4C-9886-C61015E62DEE}" type="slidenum">
              <a:rPr lang="en-US" altLang="en-US" sz="1400"/>
              <a:pPr algn="r"/>
              <a:t>9</a:t>
            </a:fld>
            <a:endParaRPr lang="en-US" altLang="en-US" sz="1400"/>
          </a:p>
        </p:txBody>
      </p:sp>
      <p:pic>
        <p:nvPicPr>
          <p:cNvPr id="47107" name="Picture 5" descr="telephoneO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751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tomli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1625"/>
            <a:ext cx="2590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171450" y="2539207"/>
            <a:ext cx="8153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1935-38. </a:t>
            </a:r>
            <a:r>
              <a:rPr lang="en-US" altLang="en-US" dirty="0"/>
              <a:t>Konrad </a:t>
            </a:r>
            <a:r>
              <a:rPr lang="en-US" altLang="en-US" dirty="0" err="1"/>
              <a:t>Zuse</a:t>
            </a:r>
            <a:r>
              <a:rPr lang="en-US" altLang="en-US" dirty="0"/>
              <a:t> - </a:t>
            </a:r>
            <a:r>
              <a:rPr lang="en-US" altLang="en-US" b="1" dirty="0"/>
              <a:t>Z1 Computer 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1935-39. </a:t>
            </a:r>
            <a:r>
              <a:rPr lang="en-US" altLang="en-US" dirty="0"/>
              <a:t>John </a:t>
            </a:r>
            <a:r>
              <a:rPr lang="en-US" altLang="en-US" dirty="0" err="1"/>
              <a:t>Atanasoff</a:t>
            </a:r>
            <a:r>
              <a:rPr lang="en-US" altLang="en-US" dirty="0"/>
              <a:t> and Berry (grad student). Iowa State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1944. </a:t>
            </a:r>
            <a:r>
              <a:rPr lang="en-US" altLang="en-US" dirty="0"/>
              <a:t>Howard Aiken &amp; Grace Hopper </a:t>
            </a:r>
            <a:r>
              <a:rPr lang="en-US" altLang="en-US" b="1" dirty="0"/>
              <a:t>Harvard Mark I Computer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b="1" dirty="0"/>
              <a:t>1946. </a:t>
            </a:r>
            <a:r>
              <a:rPr lang="en-US" altLang="en-US" dirty="0"/>
              <a:t>John </a:t>
            </a:r>
            <a:r>
              <a:rPr lang="en-US" altLang="en-US" dirty="0" err="1"/>
              <a:t>Presper</a:t>
            </a:r>
            <a:r>
              <a:rPr lang="en-US" altLang="en-US" dirty="0"/>
              <a:t> Eckert &amp; John W. </a:t>
            </a:r>
            <a:r>
              <a:rPr lang="en-US" altLang="en-US" dirty="0" err="1"/>
              <a:t>Mauchly</a:t>
            </a:r>
            <a:r>
              <a:rPr lang="en-US" altLang="en-US" dirty="0"/>
              <a:t>  </a:t>
            </a:r>
            <a:r>
              <a:rPr lang="en-US" altLang="en-US" dirty="0" smtClean="0"/>
              <a:t>     	         </a:t>
            </a:r>
            <a:r>
              <a:rPr lang="en-US" altLang="en-US" b="1" dirty="0" smtClean="0"/>
              <a:t>ENIAC </a:t>
            </a:r>
            <a:r>
              <a:rPr lang="en-US" altLang="en-US" b="1" dirty="0"/>
              <a:t>1 Computer </a:t>
            </a:r>
            <a:r>
              <a:rPr lang="en-US" altLang="en-US" dirty="0"/>
              <a:t>20,000 vacuum tubes later ...</a:t>
            </a:r>
            <a:endParaRPr lang="en-US" altLang="en-US" b="1" dirty="0"/>
          </a:p>
          <a:p>
            <a:pPr>
              <a:spcBef>
                <a:spcPct val="50000"/>
              </a:spcBef>
            </a:pPr>
            <a:r>
              <a:rPr lang="en-US" altLang="en-US" b="1" dirty="0"/>
              <a:t>1947-48 The Transistor, at Bell-labs.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1953. IBM. the IBM 701.</a:t>
            </a:r>
            <a:endParaRPr lang="en-US" altLang="en-US" b="1" dirty="0">
              <a:hlinkClick r:id="rId5"/>
            </a:endParaRP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33400" y="602457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800000"/>
                </a:solidFill>
              </a:rPr>
              <a:t>History of computers</a:t>
            </a:r>
          </a:p>
        </p:txBody>
      </p:sp>
    </p:spTree>
    <p:extLst>
      <p:ext uri="{BB962C8B-B14F-4D97-AF65-F5344CB8AC3E}">
        <p14:creationId xmlns:p14="http://schemas.microsoft.com/office/powerpoint/2010/main" val="21129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22907</TotalTime>
  <Pages>0</Pages>
  <Words>1501</Words>
  <Characters>0</Characters>
  <Application>Microsoft Macintosh PowerPoint</Application>
  <PresentationFormat>On-screen Show (4:3)</PresentationFormat>
  <Lines>0</Lines>
  <Paragraphs>276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Calibri</vt:lpstr>
      <vt:lpstr>ＭＳ Ｐゴシック</vt:lpstr>
      <vt:lpstr>Tw Cen MT</vt:lpstr>
      <vt:lpstr>Wingdings</vt:lpstr>
      <vt:lpstr>Wingdings 2</vt:lpstr>
      <vt:lpstr>ヒラギノ角ゴ ProN W3</vt:lpstr>
      <vt:lpstr>Arial</vt:lpstr>
      <vt:lpstr>Helvetica</vt:lpstr>
      <vt:lpstr>Times</vt:lpstr>
      <vt:lpstr>Times New Roman</vt:lpstr>
      <vt:lpstr>Verdana</vt:lpstr>
      <vt:lpstr>Median</vt:lpstr>
      <vt:lpstr>Conclusion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 is not the Only OO Language</vt:lpstr>
      <vt:lpstr>Java is not the Only OO Language</vt:lpstr>
      <vt:lpstr>Performance</vt:lpstr>
      <vt:lpstr>Compiling in Java</vt:lpstr>
      <vt:lpstr>Garbage Collection</vt:lpstr>
      <vt:lpstr>Reachable Objects</vt:lpstr>
      <vt:lpstr>Mark-and-Sweep</vt:lpstr>
      <vt:lpstr>Optimized Garbage Collection</vt:lpstr>
      <vt:lpstr>Performance</vt:lpstr>
      <vt:lpstr>Shortcomings of Java</vt:lpstr>
      <vt:lpstr>tl;dr;</vt:lpstr>
      <vt:lpstr>Object-Oriented Design</vt:lpstr>
      <vt:lpstr>Object-Oriented Design</vt:lpstr>
      <vt:lpstr>Example: Dice Game</vt:lpstr>
      <vt:lpstr>Example: Dice Game</vt:lpstr>
      <vt:lpstr>Design Patterns</vt:lpstr>
      <vt:lpstr>Example: MVC</vt:lpstr>
      <vt:lpstr>PowerPoint Presentation</vt:lpstr>
      <vt:lpstr>CS2110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Queue</dc:title>
  <dc:creator>Dexter Kozen</dc:creator>
  <cp:lastModifiedBy>eleanor@cs.cornell.edu</cp:lastModifiedBy>
  <cp:revision>349</cp:revision>
  <cp:lastPrinted>2018-05-08T17:43:03Z</cp:lastPrinted>
  <dcterms:modified xsi:type="dcterms:W3CDTF">2018-05-08T17:43:07Z</dcterms:modified>
</cp:coreProperties>
</file>