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497" r:id="rId3"/>
    <p:sldId id="498" r:id="rId4"/>
    <p:sldId id="459" r:id="rId5"/>
    <p:sldId id="471" r:id="rId6"/>
    <p:sldId id="472" r:id="rId7"/>
    <p:sldId id="473" r:id="rId8"/>
    <p:sldId id="476" r:id="rId9"/>
    <p:sldId id="477" r:id="rId10"/>
    <p:sldId id="478" r:id="rId11"/>
    <p:sldId id="479" r:id="rId12"/>
    <p:sldId id="500" r:id="rId13"/>
    <p:sldId id="474" r:id="rId14"/>
    <p:sldId id="480" r:id="rId15"/>
    <p:sldId id="482" r:id="rId16"/>
    <p:sldId id="483" r:id="rId17"/>
    <p:sldId id="484" r:id="rId18"/>
    <p:sldId id="503" r:id="rId19"/>
    <p:sldId id="486" r:id="rId20"/>
    <p:sldId id="387" r:id="rId21"/>
    <p:sldId id="464" r:id="rId22"/>
    <p:sldId id="389" r:id="rId23"/>
    <p:sldId id="487" r:id="rId24"/>
    <p:sldId id="507" r:id="rId25"/>
    <p:sldId id="463" r:id="rId26"/>
    <p:sldId id="470" r:id="rId27"/>
    <p:sldId id="468" r:id="rId28"/>
    <p:sldId id="488" r:id="rId29"/>
    <p:sldId id="508" r:id="rId30"/>
    <p:sldId id="506" r:id="rId31"/>
    <p:sldId id="501" r:id="rId32"/>
    <p:sldId id="494" r:id="rId33"/>
    <p:sldId id="493" r:id="rId34"/>
    <p:sldId id="495" r:id="rId35"/>
    <p:sldId id="496" r:id="rId36"/>
    <p:sldId id="450" r:id="rId37"/>
    <p:sldId id="4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1" autoAdjust="0"/>
    <p:restoredTop sz="80862" autoAdjust="0"/>
  </p:normalViewPr>
  <p:slideViewPr>
    <p:cSldViewPr>
      <p:cViewPr>
        <p:scale>
          <a:sx n="85" d="100"/>
          <a:sy n="85" d="100"/>
        </p:scale>
        <p:origin x="14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2017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Skype v7.2, v7.3.5 &amp; v7.3.6 on Windows</a:t>
            </a:r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XP, 7, 8, or 10</a:t>
            </a:r>
          </a:p>
          <a:p>
            <a:r>
              <a:rPr lang="is-I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exploits vulnerability in copy function; carefully constructed cat photo will trigger overflow, overwrite return pointer, and allow arbitrary code execution</a:t>
            </a:r>
          </a:p>
          <a:p>
            <a:endParaRPr lang="is-I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 2016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privilege escalation vulnerability discovered in Linux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bug in the copy-on-write (COW) mechanism allowed any installed application to gain root level access. At a high level, the exploit works by opening a root-owned executable as read-only and memory mapping it into the user-level process’s address space. The user-level process then runs two threads: one of which repeatedly 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madvise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 to tell the kernel it doesn’t intend to use that memory and one of which repeatedly overwrites some of its own memory that’s mapped to the root-owned executable. A race condition bug results in writes updating the mapping copy instead of writing to a private copy; these changes are subsequently committed by the kernel to storage. This technique can be exploited to alter a root-owned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binary so that it, for example, spawns a root-owned shell, allowing the user-level process to operate with root privileges.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Lots of data: by one estimate,</a:t>
            </a:r>
            <a:r>
              <a:rPr lang="en-US" baseline="0" dirty="0" smtClean="0"/>
              <a:t> 2.5 </a:t>
            </a:r>
            <a:r>
              <a:rPr lang="en-US" baseline="0" dirty="0" err="1" smtClean="0"/>
              <a:t>exabytes</a:t>
            </a:r>
            <a:r>
              <a:rPr lang="en-US" baseline="0" dirty="0" smtClean="0"/>
              <a:t> of data are produced every day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This data has lots of potential uses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problem: what happens with the data isn’t always what you want =&gt; user’s don’t consent, legal restrictions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Warren/Brandeis (right to be left alone)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Privacy as confidentiality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Nissenbaum</a:t>
            </a:r>
            <a:r>
              <a:rPr lang="en-US" baseline="0" dirty="0" smtClean="0"/>
              <a:t> (contextual integrity)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need a language</a:t>
            </a:r>
            <a:r>
              <a:rPr lang="en-US" baseline="0" dirty="0" smtClean="0"/>
              <a:t> for privacy policies, then need to express security goals in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8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our context, adversaries are service providers.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adversarial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accountable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E4F6-2EDA-A34B-A8FD-B5411781CF94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48D2-024E-CC42-AC79-2A920EAB213A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1AAA-10A6-EE48-8A27-8D45F651BBD3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8093-E51A-CE42-A2F6-316E00231C8E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42FB-FBAD-054C-8216-E9A8FCBA6CDB}" type="datetime1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E139-0200-8942-B9D1-F3C1CED539F5}" type="datetime1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860-DBF2-A840-8B31-2A2EDAECF5B2}" type="datetime1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8F4-8EA1-164D-B169-B30CB0352A4C}" type="datetime1">
              <a:rPr lang="en-US" smtClean="0"/>
              <a:t>5/2/18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B116-C5DD-C04F-B1EC-DAF041D97610}" type="datetime1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019C-FDC6-7740-B2E2-4FD655333AF2}" type="datetime1">
              <a:rPr lang="en-US" smtClean="0"/>
              <a:t>5/2/18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7D42ED-198E-2646-B816-0FAB09138713}" type="datetime1">
              <a:rPr lang="en-US" smtClean="0"/>
              <a:t>5/2/18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gif"/><Relationship Id="rId6" Type="http://schemas.openxmlformats.org/officeDocument/2006/relationships/image" Target="../media/image41.wmf"/><Relationship Id="rId7" Type="http://schemas.openxmlformats.org/officeDocument/2006/relationships/image" Target="../media/image42.png"/><Relationship Id="rId8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32.jpg"/><Relationship Id="rId7" Type="http://schemas.openxmlformats.org/officeDocument/2006/relationships/image" Target="../media/image49.jpg"/><Relationship Id="rId8" Type="http://schemas.openxmlformats.org/officeDocument/2006/relationships/image" Target="../media/image19.png"/><Relationship Id="rId9" Type="http://schemas.openxmlformats.org/officeDocument/2006/relationships/image" Target="../media/image50.tiff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37500"/>
          <a:stretch/>
        </p:blipFill>
        <p:spPr>
          <a:xfrm>
            <a:off x="0" y="533400"/>
            <a:ext cx="9144000" cy="2133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2110				      </a:t>
            </a:r>
            <a:r>
              <a:rPr lang="en-US" dirty="0" smtClean="0"/>
              <a:t>	       </a:t>
            </a:r>
            <a:r>
              <a:rPr lang="en-US" dirty="0" smtClean="0"/>
              <a:t>3</a:t>
            </a:r>
            <a:r>
              <a:rPr lang="en-US" dirty="0" smtClean="0"/>
              <a:t> May, 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67000"/>
            <a:ext cx="8001000" cy="6318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Computer Security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Vulnerability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1197"/>
            <a:ext cx="5689600" cy="281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78" y="4163622"/>
            <a:ext cx="3556943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2235" y="4120852"/>
            <a:ext cx="3276602" cy="1021161"/>
            <a:chOff x="2285999" y="2960409"/>
            <a:chExt cx="2325331" cy="480822"/>
          </a:xfrm>
        </p:grpSpPr>
        <p:sp>
          <p:nvSpPr>
            <p:cNvPr id="6" name="Rectangle 5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5200" y="2438400"/>
            <a:ext cx="186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Initially,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71598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312" y="1671915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Thread 2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236" y="2948981"/>
            <a:ext cx="3276601" cy="484485"/>
            <a:chOff x="597876" y="2895600"/>
            <a:chExt cx="3276601" cy="48448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560" y="5142013"/>
            <a:ext cx="3276602" cy="1021161"/>
            <a:chOff x="2285999" y="2960409"/>
            <a:chExt cx="2325331" cy="48082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285999" y="2960409"/>
              <a:ext cx="2325330" cy="4808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0" y="3006719"/>
              <a:ext cx="2172930" cy="262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=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effectLst/>
                  <a:latin typeface="Source Code Pro" charset="0"/>
                </a:rPr>
                <a:t> + 1;</a:t>
              </a:r>
            </a:p>
            <a:p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store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to </a:t>
              </a:r>
              <a:r>
                <a:rPr lang="en-US" b="1" dirty="0" err="1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  <a:endParaRPr lang="is-IS" dirty="0">
                <a:solidFill>
                  <a:schemeClr val="bg1">
                    <a:lumMod val="85000"/>
                  </a:schemeClr>
                </a:solidFill>
                <a:effectLst/>
                <a:latin typeface="Source Code Pro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560" y="3512316"/>
            <a:ext cx="3276601" cy="484485"/>
            <a:chOff x="597876" y="2895600"/>
            <a:chExt cx="3276601" cy="484485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7876" y="2895600"/>
              <a:ext cx="3276601" cy="4805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0901" y="2918420"/>
              <a:ext cx="2581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tmp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 = load </a:t>
              </a:r>
              <a:r>
                <a:rPr lang="en-US" b="1" dirty="0" err="1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i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  <a:latin typeface="Source Code Pro" charset="0"/>
                </a:rPr>
                <a:t>;</a:t>
              </a:r>
            </a:p>
          </p:txBody>
        </p:sp>
      </p:grpSp>
      <p:cxnSp>
        <p:nvCxnSpPr>
          <p:cNvPr id="21" name="Straight Arrow Connector 12"/>
          <p:cNvCxnSpPr>
            <a:cxnSpLocks noChangeShapeType="1"/>
          </p:cNvCxnSpPr>
          <p:nvPr/>
        </p:nvCxnSpPr>
        <p:spPr bwMode="auto">
          <a:xfrm>
            <a:off x="152400" y="2236847"/>
            <a:ext cx="0" cy="4240153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52400" y="6012804"/>
            <a:ext cx="765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x-none" i="1" dirty="0">
                <a:solidFill>
                  <a:schemeClr val="tx1"/>
                </a:solidFill>
              </a:rPr>
              <a:t>time</a:t>
            </a:r>
            <a:endParaRPr lang="en-US" altLang="x-none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98836" y="2944579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373" y="350520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Load 0 from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9887" y="441960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60535" y="5417359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Store 1 to memory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 (COW)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resource optimization</a:t>
            </a:r>
          </a:p>
          <a:p>
            <a:r>
              <a:rPr lang="en-US" dirty="0"/>
              <a:t>W</a:t>
            </a:r>
            <a:r>
              <a:rPr lang="en-US" dirty="0" smtClean="0"/>
              <a:t>hen someone copies a file, it doesn't really get </a:t>
            </a:r>
            <a:r>
              <a:rPr lang="en-US" dirty="0" smtClean="0"/>
              <a:t>copied</a:t>
            </a:r>
            <a:endParaRPr lang="en-US" dirty="0" smtClean="0"/>
          </a:p>
          <a:p>
            <a:r>
              <a:rPr lang="en-US" dirty="0" smtClean="0"/>
              <a:t>If/when someone modifies the "copy" the original file gets copied and modified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Privilege Escalation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13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857875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fix this?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659"/>
            <a:ext cx="4038600" cy="3867182"/>
          </a:xfrm>
        </p:spPr>
      </p:pic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648200" y="2098658"/>
            <a:ext cx="4038600" cy="3867183"/>
          </a:xfrm>
        </p:spPr>
        <p:txBody>
          <a:bodyPr/>
          <a:lstStyle/>
          <a:p>
            <a:r>
              <a:rPr lang="en-US" dirty="0" smtClean="0"/>
              <a:t>Testing</a:t>
            </a:r>
          </a:p>
          <a:p>
            <a:r>
              <a:rPr lang="en-US" dirty="0" smtClean="0"/>
              <a:t>Bug finding tools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White-hat hacking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0000"/>
          <a:stretch/>
        </p:blipFill>
        <p:spPr>
          <a:xfrm>
            <a:off x="5181600" y="3124200"/>
            <a:ext cx="233795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354478"/>
            <a:ext cx="1735284" cy="11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371600"/>
            <a:ext cx="65024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fix this?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8659"/>
            <a:ext cx="4038600" cy="3867182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t="39" r="13504" b="-39"/>
          <a:stretch/>
        </p:blipFill>
        <p:spPr>
          <a:xfrm>
            <a:off x="4648200" y="2099658"/>
            <a:ext cx="4038600" cy="38661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by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Build secure, trustworthy computer systems/applications/etc.</a:t>
            </a:r>
          </a:p>
          <a:p>
            <a:r>
              <a:rPr lang="en-US" dirty="0" smtClean="0"/>
              <a:t>Define what the system is supposed to do</a:t>
            </a:r>
          </a:p>
          <a:p>
            <a:r>
              <a:rPr lang="en-US" dirty="0" smtClean="0"/>
              <a:t>Make sure it does that (and only that)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threats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cause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incorrect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 do we specify what systems </a:t>
            </a:r>
            <a:r>
              <a:rPr lang="en-US" sz="4400" smtClean="0"/>
              <a:t>are and are </a:t>
            </a:r>
            <a:r>
              <a:rPr lang="en-US" sz="4400" dirty="0" smtClean="0"/>
              <a:t>not supposed to do?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666" b="1000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Privacy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" y="1447800"/>
            <a:ext cx="4151586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46835"/>
            <a:ext cx="4254499" cy="2318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38" y="1357811"/>
            <a:ext cx="2765323" cy="18435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" y="3693879"/>
            <a:ext cx="2010793" cy="2579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3934"/>
            <a:ext cx="2575812" cy="145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1360"/>
            <a:ext cx="2755418" cy="1389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69" y="5334001"/>
            <a:ext cx="1404531" cy="1404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r="22500"/>
          <a:stretch/>
        </p:blipFill>
        <p:spPr>
          <a:xfrm>
            <a:off x="2699202" y="5334000"/>
            <a:ext cx="1394127" cy="140453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58670" r="17083" b="18562"/>
          <a:stretch/>
        </p:blipFill>
        <p:spPr bwMode="auto">
          <a:xfrm>
            <a:off x="220163" y="2362200"/>
            <a:ext cx="5970495" cy="154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50000" r="34888" b="38153"/>
          <a:stretch/>
        </p:blipFill>
        <p:spPr bwMode="auto">
          <a:xfrm>
            <a:off x="1363163" y="3469342"/>
            <a:ext cx="630885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69" y="2916107"/>
            <a:ext cx="5108561" cy="100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67" y="3908803"/>
            <a:ext cx="5358382" cy="114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16" y="4752356"/>
            <a:ext cx="5231048" cy="117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6"/>
          <a:stretch/>
        </p:blipFill>
        <p:spPr>
          <a:xfrm>
            <a:off x="268413" y="5579029"/>
            <a:ext cx="6959990" cy="117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Privacy?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8727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Use-Based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524000"/>
          </a:xfrm>
        </p:spPr>
        <p:txBody>
          <a:bodyPr/>
          <a:lstStyle/>
          <a:p>
            <a:r>
              <a:rPr lang="en-US" dirty="0" smtClean="0"/>
              <a:t>Privacy viewed as </a:t>
            </a:r>
            <a:r>
              <a:rPr lang="en-US" b="1" dirty="0" smtClean="0">
                <a:solidFill>
                  <a:schemeClr val="accent2"/>
                </a:solidFill>
              </a:rPr>
              <a:t>restrictions on uses </a:t>
            </a:r>
            <a:r>
              <a:rPr lang="en-US" dirty="0" smtClean="0">
                <a:solidFill>
                  <a:schemeClr val="accent2"/>
                </a:solidFill>
              </a:rPr>
              <a:t>[Cate02]</a:t>
            </a:r>
          </a:p>
          <a:p>
            <a:r>
              <a:rPr lang="en-US" dirty="0"/>
              <a:t>C</a:t>
            </a:r>
            <a:r>
              <a:rPr lang="en-US" dirty="0" smtClean="0"/>
              <a:t>aptures modern privacy goals</a:t>
            </a:r>
          </a:p>
          <a:p>
            <a:pPr lvl="1"/>
            <a:r>
              <a:rPr lang="en-US" dirty="0" smtClean="0"/>
              <a:t>express restrictions in presence of necessary sharing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3795" y="3106994"/>
            <a:ext cx="4190999" cy="2979485"/>
            <a:chOff x="363795" y="3106994"/>
            <a:chExt cx="4190999" cy="29794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95" y="3106994"/>
              <a:ext cx="4190999" cy="25145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93700" y="5717147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Medical </a:t>
              </a:r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48199" y="3106994"/>
            <a:ext cx="4190998" cy="2979485"/>
            <a:chOff x="4648199" y="3106994"/>
            <a:chExt cx="4190998" cy="29794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199" y="3106994"/>
              <a:ext cx="4190998" cy="25145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06207" y="5717147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Social Network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33993"/>
            <a:ext cx="46482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[{"curr":"1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states":{"1":{"name":"s1-1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aggregate":true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transitions":{"aggregate":"s2-1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":false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2":{"name":"s2-1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fulfill":true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":{},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}}}, {"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curr":"2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states":{"1":{"name":"s1-2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aggregate":true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transitions":{"aggregate":"s2-2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":false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2":{"name":"s2-2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permissions":{"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fulfill":true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}, "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transitions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":{}, "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defaultPermission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":true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}}}]</a:t>
            </a: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2057400"/>
            <a:ext cx="1582203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aggregate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2743200" y="2057400"/>
            <a:ext cx="1600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fulfill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1810803" y="2819400"/>
            <a:ext cx="9323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24808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aggregate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52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threats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cause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incorrect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5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98" y="28956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are the threats?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290"/>
            <a:ext cx="36576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31039" y="2335088"/>
            <a:ext cx="4874342" cy="3237339"/>
            <a:chOff x="3886200" y="1799303"/>
            <a:chExt cx="5788742" cy="3790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971386"/>
              <a:ext cx="5403850" cy="3438814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7698658" y="1799303"/>
              <a:ext cx="1976284" cy="3790336"/>
            </a:xfrm>
            <a:custGeom>
              <a:avLst/>
              <a:gdLst>
                <a:gd name="connsiteX0" fmla="*/ 368710 w 1976284"/>
                <a:gd name="connsiteY0" fmla="*/ 44245 h 3790336"/>
                <a:gd name="connsiteX1" fmla="*/ 235974 w 1976284"/>
                <a:gd name="connsiteY1" fmla="*/ 73742 h 3790336"/>
                <a:gd name="connsiteX2" fmla="*/ 132736 w 1976284"/>
                <a:gd name="connsiteY2" fmla="*/ 88491 h 3790336"/>
                <a:gd name="connsiteX3" fmla="*/ 44245 w 1976284"/>
                <a:gd name="connsiteY3" fmla="*/ 147484 h 3790336"/>
                <a:gd name="connsiteX4" fmla="*/ 103239 w 1976284"/>
                <a:gd name="connsiteY4" fmla="*/ 250723 h 3790336"/>
                <a:gd name="connsiteX5" fmla="*/ 206477 w 1976284"/>
                <a:gd name="connsiteY5" fmla="*/ 368710 h 3790336"/>
                <a:gd name="connsiteX6" fmla="*/ 339213 w 1976284"/>
                <a:gd name="connsiteY6" fmla="*/ 471949 h 3790336"/>
                <a:gd name="connsiteX7" fmla="*/ 383458 w 1976284"/>
                <a:gd name="connsiteY7" fmla="*/ 545691 h 3790336"/>
                <a:gd name="connsiteX8" fmla="*/ 412955 w 1976284"/>
                <a:gd name="connsiteY8" fmla="*/ 589936 h 3790336"/>
                <a:gd name="connsiteX9" fmla="*/ 457200 w 1976284"/>
                <a:gd name="connsiteY9" fmla="*/ 663678 h 3790336"/>
                <a:gd name="connsiteX10" fmla="*/ 545690 w 1976284"/>
                <a:gd name="connsiteY10" fmla="*/ 781665 h 3790336"/>
                <a:gd name="connsiteX11" fmla="*/ 575187 w 1976284"/>
                <a:gd name="connsiteY11" fmla="*/ 840658 h 3790336"/>
                <a:gd name="connsiteX12" fmla="*/ 604684 w 1976284"/>
                <a:gd name="connsiteY12" fmla="*/ 929149 h 3790336"/>
                <a:gd name="connsiteX13" fmla="*/ 634181 w 1976284"/>
                <a:gd name="connsiteY13" fmla="*/ 973394 h 3790336"/>
                <a:gd name="connsiteX14" fmla="*/ 678426 w 1976284"/>
                <a:gd name="connsiteY14" fmla="*/ 1061884 h 3790336"/>
                <a:gd name="connsiteX15" fmla="*/ 707923 w 1976284"/>
                <a:gd name="connsiteY15" fmla="*/ 1150374 h 3790336"/>
                <a:gd name="connsiteX16" fmla="*/ 722671 w 1976284"/>
                <a:gd name="connsiteY16" fmla="*/ 1194620 h 3790336"/>
                <a:gd name="connsiteX17" fmla="*/ 737419 w 1976284"/>
                <a:gd name="connsiteY17" fmla="*/ 1253613 h 3790336"/>
                <a:gd name="connsiteX18" fmla="*/ 766916 w 1976284"/>
                <a:gd name="connsiteY18" fmla="*/ 1312607 h 3790336"/>
                <a:gd name="connsiteX19" fmla="*/ 811161 w 1976284"/>
                <a:gd name="connsiteY19" fmla="*/ 1430594 h 3790336"/>
                <a:gd name="connsiteX20" fmla="*/ 840658 w 1976284"/>
                <a:gd name="connsiteY20" fmla="*/ 1563329 h 3790336"/>
                <a:gd name="connsiteX21" fmla="*/ 870155 w 1976284"/>
                <a:gd name="connsiteY21" fmla="*/ 1710813 h 3790336"/>
                <a:gd name="connsiteX22" fmla="*/ 899652 w 1976284"/>
                <a:gd name="connsiteY22" fmla="*/ 2050026 h 3790336"/>
                <a:gd name="connsiteX23" fmla="*/ 884903 w 1976284"/>
                <a:gd name="connsiteY23" fmla="*/ 2433484 h 3790336"/>
                <a:gd name="connsiteX24" fmla="*/ 840658 w 1976284"/>
                <a:gd name="connsiteY24" fmla="*/ 2477729 h 3790336"/>
                <a:gd name="connsiteX25" fmla="*/ 811161 w 1976284"/>
                <a:gd name="connsiteY25" fmla="*/ 2521974 h 3790336"/>
                <a:gd name="connsiteX26" fmla="*/ 752168 w 1976284"/>
                <a:gd name="connsiteY26" fmla="*/ 2639962 h 3790336"/>
                <a:gd name="connsiteX27" fmla="*/ 737419 w 1976284"/>
                <a:gd name="connsiteY27" fmla="*/ 2684207 h 3790336"/>
                <a:gd name="connsiteX28" fmla="*/ 707923 w 1976284"/>
                <a:gd name="connsiteY28" fmla="*/ 2728452 h 3790336"/>
                <a:gd name="connsiteX29" fmla="*/ 678426 w 1976284"/>
                <a:gd name="connsiteY29" fmla="*/ 2787445 h 3790336"/>
                <a:gd name="connsiteX30" fmla="*/ 648929 w 1976284"/>
                <a:gd name="connsiteY30" fmla="*/ 2831691 h 3790336"/>
                <a:gd name="connsiteX31" fmla="*/ 589936 w 1976284"/>
                <a:gd name="connsiteY31" fmla="*/ 2949678 h 3790336"/>
                <a:gd name="connsiteX32" fmla="*/ 545690 w 1976284"/>
                <a:gd name="connsiteY32" fmla="*/ 2964426 h 3790336"/>
                <a:gd name="connsiteX33" fmla="*/ 471948 w 1976284"/>
                <a:gd name="connsiteY33" fmla="*/ 3052916 h 3790336"/>
                <a:gd name="connsiteX34" fmla="*/ 412955 w 1976284"/>
                <a:gd name="connsiteY34" fmla="*/ 3082413 h 3790336"/>
                <a:gd name="connsiteX35" fmla="*/ 383458 w 1976284"/>
                <a:gd name="connsiteY35" fmla="*/ 3126658 h 3790336"/>
                <a:gd name="connsiteX36" fmla="*/ 339213 w 1976284"/>
                <a:gd name="connsiteY36" fmla="*/ 3156155 h 3790336"/>
                <a:gd name="connsiteX37" fmla="*/ 324465 w 1976284"/>
                <a:gd name="connsiteY37" fmla="*/ 3200400 h 3790336"/>
                <a:gd name="connsiteX38" fmla="*/ 221226 w 1976284"/>
                <a:gd name="connsiteY38" fmla="*/ 3318387 h 3790336"/>
                <a:gd name="connsiteX39" fmla="*/ 176981 w 1976284"/>
                <a:gd name="connsiteY39" fmla="*/ 3333136 h 3790336"/>
                <a:gd name="connsiteX40" fmla="*/ 132736 w 1976284"/>
                <a:gd name="connsiteY40" fmla="*/ 3377381 h 3790336"/>
                <a:gd name="connsiteX41" fmla="*/ 103239 w 1976284"/>
                <a:gd name="connsiteY41" fmla="*/ 3465871 h 3790336"/>
                <a:gd name="connsiteX42" fmla="*/ 88490 w 1976284"/>
                <a:gd name="connsiteY42" fmla="*/ 3510116 h 3790336"/>
                <a:gd name="connsiteX43" fmla="*/ 0 w 1976284"/>
                <a:gd name="connsiteY43" fmla="*/ 3583858 h 3790336"/>
                <a:gd name="connsiteX44" fmla="*/ 29497 w 1976284"/>
                <a:gd name="connsiteY44" fmla="*/ 3628103 h 3790336"/>
                <a:gd name="connsiteX45" fmla="*/ 88490 w 1976284"/>
                <a:gd name="connsiteY45" fmla="*/ 3642852 h 3790336"/>
                <a:gd name="connsiteX46" fmla="*/ 132736 w 1976284"/>
                <a:gd name="connsiteY46" fmla="*/ 3657600 h 3790336"/>
                <a:gd name="connsiteX47" fmla="*/ 280219 w 1976284"/>
                <a:gd name="connsiteY47" fmla="*/ 3746091 h 3790336"/>
                <a:gd name="connsiteX48" fmla="*/ 324465 w 1976284"/>
                <a:gd name="connsiteY48" fmla="*/ 3775587 h 3790336"/>
                <a:gd name="connsiteX49" fmla="*/ 398207 w 1976284"/>
                <a:gd name="connsiteY49" fmla="*/ 3790336 h 3790336"/>
                <a:gd name="connsiteX50" fmla="*/ 1297858 w 1976284"/>
                <a:gd name="connsiteY50" fmla="*/ 3775587 h 3790336"/>
                <a:gd name="connsiteX51" fmla="*/ 1356852 w 1976284"/>
                <a:gd name="connsiteY51" fmla="*/ 3760839 h 3790336"/>
                <a:gd name="connsiteX52" fmla="*/ 1445342 w 1976284"/>
                <a:gd name="connsiteY52" fmla="*/ 3746091 h 3790336"/>
                <a:gd name="connsiteX53" fmla="*/ 1681316 w 1976284"/>
                <a:gd name="connsiteY53" fmla="*/ 3731342 h 3790336"/>
                <a:gd name="connsiteX54" fmla="*/ 1828800 w 1976284"/>
                <a:gd name="connsiteY54" fmla="*/ 3613355 h 3790336"/>
                <a:gd name="connsiteX55" fmla="*/ 1858297 w 1976284"/>
                <a:gd name="connsiteY55" fmla="*/ 3569110 h 3790336"/>
                <a:gd name="connsiteX56" fmla="*/ 1887794 w 1976284"/>
                <a:gd name="connsiteY56" fmla="*/ 3524865 h 3790336"/>
                <a:gd name="connsiteX57" fmla="*/ 1932039 w 1976284"/>
                <a:gd name="connsiteY57" fmla="*/ 3392129 h 3790336"/>
                <a:gd name="connsiteX58" fmla="*/ 1946787 w 1976284"/>
                <a:gd name="connsiteY58" fmla="*/ 3303639 h 3790336"/>
                <a:gd name="connsiteX59" fmla="*/ 1961536 w 1976284"/>
                <a:gd name="connsiteY59" fmla="*/ 3244645 h 3790336"/>
                <a:gd name="connsiteX60" fmla="*/ 1976284 w 1976284"/>
                <a:gd name="connsiteY60" fmla="*/ 3170903 h 3790336"/>
                <a:gd name="connsiteX61" fmla="*/ 1961536 w 1976284"/>
                <a:gd name="connsiteY61" fmla="*/ 2153265 h 3790336"/>
                <a:gd name="connsiteX62" fmla="*/ 1946787 w 1976284"/>
                <a:gd name="connsiteY62" fmla="*/ 678426 h 3790336"/>
                <a:gd name="connsiteX63" fmla="*/ 1902542 w 1976284"/>
                <a:gd name="connsiteY63" fmla="*/ 250723 h 3790336"/>
                <a:gd name="connsiteX64" fmla="*/ 1873045 w 1976284"/>
                <a:gd name="connsiteY64" fmla="*/ 132736 h 3790336"/>
                <a:gd name="connsiteX65" fmla="*/ 1858297 w 1976284"/>
                <a:gd name="connsiteY65" fmla="*/ 88491 h 3790336"/>
                <a:gd name="connsiteX66" fmla="*/ 1814052 w 1976284"/>
                <a:gd name="connsiteY66" fmla="*/ 73742 h 3790336"/>
                <a:gd name="connsiteX67" fmla="*/ 1769807 w 1976284"/>
                <a:gd name="connsiteY67" fmla="*/ 29497 h 3790336"/>
                <a:gd name="connsiteX68" fmla="*/ 1681316 w 1976284"/>
                <a:gd name="connsiteY68" fmla="*/ 0 h 3790336"/>
                <a:gd name="connsiteX69" fmla="*/ 619432 w 1976284"/>
                <a:gd name="connsiteY69" fmla="*/ 14749 h 3790336"/>
                <a:gd name="connsiteX70" fmla="*/ 530942 w 1976284"/>
                <a:gd name="connsiteY70" fmla="*/ 44245 h 3790336"/>
                <a:gd name="connsiteX71" fmla="*/ 398207 w 1976284"/>
                <a:gd name="connsiteY71" fmla="*/ 58994 h 3790336"/>
                <a:gd name="connsiteX72" fmla="*/ 368710 w 1976284"/>
                <a:gd name="connsiteY72" fmla="*/ 44245 h 379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976284" h="3790336">
                  <a:moveTo>
                    <a:pt x="368710" y="44245"/>
                  </a:moveTo>
                  <a:cubicBezTo>
                    <a:pt x="315669" y="57506"/>
                    <a:pt x="292156" y="64378"/>
                    <a:pt x="235974" y="73742"/>
                  </a:cubicBezTo>
                  <a:cubicBezTo>
                    <a:pt x="201685" y="79457"/>
                    <a:pt x="167149" y="83575"/>
                    <a:pt x="132736" y="88491"/>
                  </a:cubicBezTo>
                  <a:cubicBezTo>
                    <a:pt x="99583" y="99542"/>
                    <a:pt x="58054" y="106055"/>
                    <a:pt x="44245" y="147484"/>
                  </a:cubicBezTo>
                  <a:cubicBezTo>
                    <a:pt x="35525" y="173643"/>
                    <a:pt x="99064" y="244759"/>
                    <a:pt x="103239" y="250723"/>
                  </a:cubicBezTo>
                  <a:cubicBezTo>
                    <a:pt x="241896" y="448806"/>
                    <a:pt x="97819" y="272126"/>
                    <a:pt x="206477" y="368710"/>
                  </a:cubicBezTo>
                  <a:cubicBezTo>
                    <a:pt x="325857" y="474825"/>
                    <a:pt x="247979" y="441536"/>
                    <a:pt x="339213" y="471949"/>
                  </a:cubicBezTo>
                  <a:cubicBezTo>
                    <a:pt x="353961" y="496530"/>
                    <a:pt x="368265" y="521383"/>
                    <a:pt x="383458" y="545691"/>
                  </a:cubicBezTo>
                  <a:cubicBezTo>
                    <a:pt x="392852" y="560722"/>
                    <a:pt x="403561" y="574905"/>
                    <a:pt x="412955" y="589936"/>
                  </a:cubicBezTo>
                  <a:cubicBezTo>
                    <a:pt x="428148" y="614244"/>
                    <a:pt x="440883" y="640109"/>
                    <a:pt x="457200" y="663678"/>
                  </a:cubicBezTo>
                  <a:cubicBezTo>
                    <a:pt x="485183" y="704098"/>
                    <a:pt x="523704" y="737694"/>
                    <a:pt x="545690" y="781665"/>
                  </a:cubicBezTo>
                  <a:cubicBezTo>
                    <a:pt x="555522" y="801329"/>
                    <a:pt x="567022" y="820245"/>
                    <a:pt x="575187" y="840658"/>
                  </a:cubicBezTo>
                  <a:cubicBezTo>
                    <a:pt x="586735" y="869527"/>
                    <a:pt x="587437" y="903279"/>
                    <a:pt x="604684" y="929149"/>
                  </a:cubicBezTo>
                  <a:lnTo>
                    <a:pt x="634181" y="973394"/>
                  </a:lnTo>
                  <a:cubicBezTo>
                    <a:pt x="687963" y="1134744"/>
                    <a:pt x="602190" y="890355"/>
                    <a:pt x="678426" y="1061884"/>
                  </a:cubicBezTo>
                  <a:cubicBezTo>
                    <a:pt x="691054" y="1090296"/>
                    <a:pt x="698091" y="1120877"/>
                    <a:pt x="707923" y="1150374"/>
                  </a:cubicBezTo>
                  <a:cubicBezTo>
                    <a:pt x="712839" y="1165123"/>
                    <a:pt x="718901" y="1179538"/>
                    <a:pt x="722671" y="1194620"/>
                  </a:cubicBezTo>
                  <a:cubicBezTo>
                    <a:pt x="727587" y="1214284"/>
                    <a:pt x="730302" y="1234634"/>
                    <a:pt x="737419" y="1253613"/>
                  </a:cubicBezTo>
                  <a:cubicBezTo>
                    <a:pt x="745139" y="1274199"/>
                    <a:pt x="757084" y="1292942"/>
                    <a:pt x="766916" y="1312607"/>
                  </a:cubicBezTo>
                  <a:cubicBezTo>
                    <a:pt x="804323" y="1499633"/>
                    <a:pt x="754197" y="1297679"/>
                    <a:pt x="811161" y="1430594"/>
                  </a:cubicBezTo>
                  <a:cubicBezTo>
                    <a:pt x="819464" y="1449968"/>
                    <a:pt x="837425" y="1548783"/>
                    <a:pt x="840658" y="1563329"/>
                  </a:cubicBezTo>
                  <a:cubicBezTo>
                    <a:pt x="856092" y="1632784"/>
                    <a:pt x="861764" y="1629695"/>
                    <a:pt x="870155" y="1710813"/>
                  </a:cubicBezTo>
                  <a:cubicBezTo>
                    <a:pt x="881834" y="1823708"/>
                    <a:pt x="899652" y="2050026"/>
                    <a:pt x="899652" y="2050026"/>
                  </a:cubicBezTo>
                  <a:cubicBezTo>
                    <a:pt x="894736" y="2177845"/>
                    <a:pt x="902381" y="2306770"/>
                    <a:pt x="884903" y="2433484"/>
                  </a:cubicBezTo>
                  <a:cubicBezTo>
                    <a:pt x="882053" y="2454146"/>
                    <a:pt x="854011" y="2461706"/>
                    <a:pt x="840658" y="2477729"/>
                  </a:cubicBezTo>
                  <a:cubicBezTo>
                    <a:pt x="829310" y="2491346"/>
                    <a:pt x="819649" y="2506413"/>
                    <a:pt x="811161" y="2521974"/>
                  </a:cubicBezTo>
                  <a:cubicBezTo>
                    <a:pt x="790105" y="2560576"/>
                    <a:pt x="766074" y="2598247"/>
                    <a:pt x="752168" y="2639962"/>
                  </a:cubicBezTo>
                  <a:cubicBezTo>
                    <a:pt x="747252" y="2654710"/>
                    <a:pt x="744371" y="2670302"/>
                    <a:pt x="737419" y="2684207"/>
                  </a:cubicBezTo>
                  <a:cubicBezTo>
                    <a:pt x="729492" y="2700061"/>
                    <a:pt x="716717" y="2713062"/>
                    <a:pt x="707923" y="2728452"/>
                  </a:cubicBezTo>
                  <a:cubicBezTo>
                    <a:pt x="697015" y="2747541"/>
                    <a:pt x="689334" y="2768356"/>
                    <a:pt x="678426" y="2787445"/>
                  </a:cubicBezTo>
                  <a:cubicBezTo>
                    <a:pt x="669632" y="2802835"/>
                    <a:pt x="656856" y="2815837"/>
                    <a:pt x="648929" y="2831691"/>
                  </a:cubicBezTo>
                  <a:cubicBezTo>
                    <a:pt x="636312" y="2856924"/>
                    <a:pt x="618407" y="2926901"/>
                    <a:pt x="589936" y="2949678"/>
                  </a:cubicBezTo>
                  <a:cubicBezTo>
                    <a:pt x="577796" y="2959390"/>
                    <a:pt x="560439" y="2959510"/>
                    <a:pt x="545690" y="2964426"/>
                  </a:cubicBezTo>
                  <a:cubicBezTo>
                    <a:pt x="522169" y="2999709"/>
                    <a:pt x="508083" y="3027105"/>
                    <a:pt x="471948" y="3052916"/>
                  </a:cubicBezTo>
                  <a:cubicBezTo>
                    <a:pt x="454058" y="3065695"/>
                    <a:pt x="432619" y="3072581"/>
                    <a:pt x="412955" y="3082413"/>
                  </a:cubicBezTo>
                  <a:cubicBezTo>
                    <a:pt x="403123" y="3097161"/>
                    <a:pt x="395992" y="3114124"/>
                    <a:pt x="383458" y="3126658"/>
                  </a:cubicBezTo>
                  <a:cubicBezTo>
                    <a:pt x="370924" y="3139192"/>
                    <a:pt x="350286" y="3142314"/>
                    <a:pt x="339213" y="3156155"/>
                  </a:cubicBezTo>
                  <a:cubicBezTo>
                    <a:pt x="329502" y="3168294"/>
                    <a:pt x="332015" y="3186810"/>
                    <a:pt x="324465" y="3200400"/>
                  </a:cubicBezTo>
                  <a:cubicBezTo>
                    <a:pt x="290429" y="3261665"/>
                    <a:pt x="277574" y="3290213"/>
                    <a:pt x="221226" y="3318387"/>
                  </a:cubicBezTo>
                  <a:cubicBezTo>
                    <a:pt x="207321" y="3325339"/>
                    <a:pt x="191729" y="3328220"/>
                    <a:pt x="176981" y="3333136"/>
                  </a:cubicBezTo>
                  <a:cubicBezTo>
                    <a:pt x="162233" y="3347884"/>
                    <a:pt x="142865" y="3359148"/>
                    <a:pt x="132736" y="3377381"/>
                  </a:cubicBezTo>
                  <a:cubicBezTo>
                    <a:pt x="117636" y="3404560"/>
                    <a:pt x="113071" y="3436374"/>
                    <a:pt x="103239" y="3465871"/>
                  </a:cubicBezTo>
                  <a:cubicBezTo>
                    <a:pt x="98323" y="3480619"/>
                    <a:pt x="99483" y="3499123"/>
                    <a:pt x="88490" y="3510116"/>
                  </a:cubicBezTo>
                  <a:cubicBezTo>
                    <a:pt x="31712" y="3566896"/>
                    <a:pt x="61600" y="3542793"/>
                    <a:pt x="0" y="3583858"/>
                  </a:cubicBezTo>
                  <a:cubicBezTo>
                    <a:pt x="9832" y="3598606"/>
                    <a:pt x="14749" y="3618271"/>
                    <a:pt x="29497" y="3628103"/>
                  </a:cubicBezTo>
                  <a:cubicBezTo>
                    <a:pt x="46362" y="3639347"/>
                    <a:pt x="69000" y="3637283"/>
                    <a:pt x="88490" y="3642852"/>
                  </a:cubicBezTo>
                  <a:cubicBezTo>
                    <a:pt x="103438" y="3647123"/>
                    <a:pt x="117987" y="3652684"/>
                    <a:pt x="132736" y="3657600"/>
                  </a:cubicBezTo>
                  <a:cubicBezTo>
                    <a:pt x="349167" y="3801889"/>
                    <a:pt x="121517" y="3655405"/>
                    <a:pt x="280219" y="3746091"/>
                  </a:cubicBezTo>
                  <a:cubicBezTo>
                    <a:pt x="295609" y="3754885"/>
                    <a:pt x="307868" y="3769363"/>
                    <a:pt x="324465" y="3775587"/>
                  </a:cubicBezTo>
                  <a:cubicBezTo>
                    <a:pt x="347936" y="3784389"/>
                    <a:pt x="373626" y="3785420"/>
                    <a:pt x="398207" y="3790336"/>
                  </a:cubicBezTo>
                  <a:lnTo>
                    <a:pt x="1297858" y="3775587"/>
                  </a:lnTo>
                  <a:cubicBezTo>
                    <a:pt x="1318118" y="3774964"/>
                    <a:pt x="1336976" y="3764814"/>
                    <a:pt x="1356852" y="3760839"/>
                  </a:cubicBezTo>
                  <a:cubicBezTo>
                    <a:pt x="1386175" y="3754975"/>
                    <a:pt x="1415561" y="3748798"/>
                    <a:pt x="1445342" y="3746091"/>
                  </a:cubicBezTo>
                  <a:cubicBezTo>
                    <a:pt x="1523830" y="3738956"/>
                    <a:pt x="1602658" y="3736258"/>
                    <a:pt x="1681316" y="3731342"/>
                  </a:cubicBezTo>
                  <a:cubicBezTo>
                    <a:pt x="1803439" y="3690634"/>
                    <a:pt x="1752559" y="3727716"/>
                    <a:pt x="1828800" y="3613355"/>
                  </a:cubicBezTo>
                  <a:lnTo>
                    <a:pt x="1858297" y="3569110"/>
                  </a:lnTo>
                  <a:lnTo>
                    <a:pt x="1887794" y="3524865"/>
                  </a:lnTo>
                  <a:cubicBezTo>
                    <a:pt x="1902542" y="3480620"/>
                    <a:pt x="1924372" y="3438133"/>
                    <a:pt x="1932039" y="3392129"/>
                  </a:cubicBezTo>
                  <a:cubicBezTo>
                    <a:pt x="1936955" y="3362632"/>
                    <a:pt x="1940922" y="3332962"/>
                    <a:pt x="1946787" y="3303639"/>
                  </a:cubicBezTo>
                  <a:cubicBezTo>
                    <a:pt x="1950762" y="3283763"/>
                    <a:pt x="1957139" y="3264432"/>
                    <a:pt x="1961536" y="3244645"/>
                  </a:cubicBezTo>
                  <a:cubicBezTo>
                    <a:pt x="1966974" y="3220174"/>
                    <a:pt x="1971368" y="3195484"/>
                    <a:pt x="1976284" y="3170903"/>
                  </a:cubicBezTo>
                  <a:cubicBezTo>
                    <a:pt x="1971368" y="2831690"/>
                    <a:pt x="1965551" y="2492490"/>
                    <a:pt x="1961536" y="2153265"/>
                  </a:cubicBezTo>
                  <a:cubicBezTo>
                    <a:pt x="1955718" y="1661662"/>
                    <a:pt x="1954590" y="1170002"/>
                    <a:pt x="1946787" y="678426"/>
                  </a:cubicBezTo>
                  <a:cubicBezTo>
                    <a:pt x="1940640" y="291179"/>
                    <a:pt x="2001707" y="399469"/>
                    <a:pt x="1902542" y="250723"/>
                  </a:cubicBezTo>
                  <a:cubicBezTo>
                    <a:pt x="1868830" y="149585"/>
                    <a:pt x="1908640" y="275114"/>
                    <a:pt x="1873045" y="132736"/>
                  </a:cubicBezTo>
                  <a:cubicBezTo>
                    <a:pt x="1869274" y="117654"/>
                    <a:pt x="1869290" y="99484"/>
                    <a:pt x="1858297" y="88491"/>
                  </a:cubicBezTo>
                  <a:cubicBezTo>
                    <a:pt x="1847304" y="77498"/>
                    <a:pt x="1828800" y="78658"/>
                    <a:pt x="1814052" y="73742"/>
                  </a:cubicBezTo>
                  <a:cubicBezTo>
                    <a:pt x="1799304" y="58994"/>
                    <a:pt x="1788040" y="39626"/>
                    <a:pt x="1769807" y="29497"/>
                  </a:cubicBezTo>
                  <a:cubicBezTo>
                    <a:pt x="1742627" y="14397"/>
                    <a:pt x="1681316" y="0"/>
                    <a:pt x="1681316" y="0"/>
                  </a:cubicBezTo>
                  <a:cubicBezTo>
                    <a:pt x="1327355" y="4916"/>
                    <a:pt x="973166" y="1144"/>
                    <a:pt x="619432" y="14749"/>
                  </a:cubicBezTo>
                  <a:cubicBezTo>
                    <a:pt x="588363" y="15944"/>
                    <a:pt x="561844" y="40811"/>
                    <a:pt x="530942" y="44245"/>
                  </a:cubicBezTo>
                  <a:lnTo>
                    <a:pt x="398207" y="58994"/>
                  </a:lnTo>
                  <a:lnTo>
                    <a:pt x="368710" y="44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1" y="4087048"/>
            <a:ext cx="4102100" cy="2416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376" y="5457794"/>
            <a:ext cx="580319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Capabilities, Resources, Motivation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5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7" y="1600200"/>
            <a:ext cx="7873073" cy="4815228"/>
          </a:xfrm>
        </p:spPr>
      </p:pic>
    </p:spTree>
    <p:extLst>
      <p:ext uri="{BB962C8B-B14F-4D97-AF65-F5344CB8AC3E}">
        <p14:creationId xmlns:p14="http://schemas.microsoft.com/office/powerpoint/2010/main" val="20214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Threat Model for Data Privacy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8220" y="3117098"/>
            <a:ext cx="1986780" cy="1841260"/>
            <a:chOff x="2737620" y="3276600"/>
            <a:chExt cx="1450590" cy="1460260"/>
          </a:xfrm>
        </p:grpSpPr>
        <p:pic>
          <p:nvPicPr>
            <p:cNvPr id="14" name="Picture 2" descr="C:\Users\eleanor\AppData\Local\Microsoft\Windows\Temporary Internet Files\Content.IE5\VVAAPY7Q\MC900431564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620" y="3276600"/>
              <a:ext cx="1450590" cy="1460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350735" y="3702772"/>
              <a:ext cx="368906" cy="292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DS</a:t>
              </a:r>
              <a:endParaRPr lang="en-US" dirty="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3048000" y="3967758"/>
            <a:ext cx="730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54679" y="2519958"/>
            <a:ext cx="1369141" cy="1131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72672" y="3967758"/>
            <a:ext cx="13511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78252" y="4229392"/>
            <a:ext cx="1345568" cy="1262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85800" y="2684030"/>
            <a:ext cx="2377068" cy="2579128"/>
            <a:chOff x="-73232" y="3135872"/>
            <a:chExt cx="2377068" cy="2579128"/>
          </a:xfrm>
        </p:grpSpPr>
        <p:pic>
          <p:nvPicPr>
            <p:cNvPr id="22" name="Picture 6" descr="C:\Users\eleanor\AppData\Local\Microsoft\Windows\Temporary Internet Files\Content.IE5\SJXY5CEI\MC9004348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48297" y="3579114"/>
              <a:ext cx="1255539" cy="125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232" y="3135872"/>
              <a:ext cx="1978232" cy="2579128"/>
            </a:xfrm>
            <a:prstGeom prst="rect">
              <a:avLst/>
            </a:prstGeom>
          </p:spPr>
        </p:pic>
      </p:grpSp>
      <p:pic>
        <p:nvPicPr>
          <p:cNvPr id="102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838325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67" y="3390946"/>
            <a:ext cx="1252814" cy="1338812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  <p:pic>
        <p:nvPicPr>
          <p:cNvPr id="20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74" y="4860575"/>
            <a:ext cx="1295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Attacks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perpetrated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threats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/>
              <a:t>cause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incorrect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exploiting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vulnerabilities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are controlled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countermeasures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2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98" y="2895600"/>
            <a:ext cx="8382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How do we design countermeasures 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962950"/>
            <a:ext cx="8479766" cy="1639394"/>
            <a:chOff x="457200" y="2962950"/>
            <a:chExt cx="8479766" cy="1639394"/>
          </a:xfrm>
        </p:grpSpPr>
        <p:pic>
          <p:nvPicPr>
            <p:cNvPr id="234" name="Picture 10"/>
            <p:cNvPicPr/>
            <p:nvPr/>
          </p:nvPicPr>
          <p:blipFill>
            <a:blip r:embed="rId2"/>
            <a:stretch/>
          </p:blipFill>
          <p:spPr>
            <a:xfrm>
              <a:off x="457200" y="296295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5" name="CustomShape 4"/>
            <p:cNvSpPr/>
            <p:nvPr/>
          </p:nvSpPr>
          <p:spPr>
            <a:xfrm>
              <a:off x="1562040" y="3257250"/>
              <a:ext cx="259551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 smtClean="0">
                  <a:solidFill>
                    <a:srgbClr val="000000"/>
                  </a:solidFill>
                  <a:latin typeface="Calibri"/>
                </a:rPr>
                <a:t>thorization</a:t>
              </a:r>
              <a:r>
                <a:rPr lang="en-US" sz="3600" spc="-1" dirty="0" smtClean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govern </a:t>
              </a:r>
              <a:endParaRPr lang="en-US" sz="3600" dirty="0" smtClean="0">
                <a:solidFill>
                  <a:srgbClr val="000000"/>
                </a:solidFill>
              </a:endParaRPr>
            </a:p>
            <a:p>
              <a:r>
                <a:rPr lang="en-US" sz="3600" dirty="0">
                  <a:solidFill>
                    <a:srgbClr val="000000"/>
                  </a:solidFill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</a:rPr>
                <a:t>  whether </a:t>
              </a:r>
              <a:r>
                <a:rPr lang="en-US" sz="3600" dirty="0">
                  <a:solidFill>
                    <a:srgbClr val="000000"/>
                  </a:solidFill>
                </a:rPr>
                <a:t>actions are permitted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0" name="Picture 9" descr="door lock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22" y="3733800"/>
              <a:ext cx="868544" cy="8685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7200" y="1568670"/>
            <a:ext cx="8458200" cy="1456920"/>
            <a:chOff x="457200" y="1568670"/>
            <a:chExt cx="8458200" cy="1456920"/>
          </a:xfrm>
        </p:grpSpPr>
        <p:pic>
          <p:nvPicPr>
            <p:cNvPr id="229" name="Picture 2"/>
            <p:cNvPicPr/>
            <p:nvPr/>
          </p:nvPicPr>
          <p:blipFill>
            <a:blip r:embed="rId2"/>
            <a:stretch/>
          </p:blipFill>
          <p:spPr>
            <a:xfrm>
              <a:off x="457200" y="15686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1"/>
            <p:cNvSpPr/>
            <p:nvPr/>
          </p:nvSpPr>
          <p:spPr>
            <a:xfrm>
              <a:off x="1531260" y="1862970"/>
              <a:ext cx="7155540" cy="11626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 smtClean="0">
                  <a:solidFill>
                    <a:srgbClr val="000000"/>
                  </a:solidFill>
                  <a:latin typeface="Calibri"/>
                </a:rPr>
                <a:t>thentication</a:t>
              </a:r>
              <a:r>
                <a:rPr lang="en-US" sz="3600" spc="-1" dirty="0" smtClean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</a:t>
              </a:r>
              <a:r>
                <a:rPr lang="en-US" sz="3600" dirty="0" smtClean="0">
                  <a:solidFill>
                    <a:srgbClr val="000000"/>
                  </a:solidFill>
                </a:rPr>
                <a:t>bind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</a:rPr>
                <a:t>  </a:t>
              </a:r>
              <a:r>
                <a:rPr lang="en-US" sz="3600" dirty="0">
                  <a:solidFill>
                    <a:srgbClr val="000000"/>
                  </a:solidFill>
                </a:rPr>
                <a:t>principals to actions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1" name="Picture 10" descr="L-SC-Everest29-Ke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838" y="2523019"/>
              <a:ext cx="897562" cy="44878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7200" y="4419870"/>
            <a:ext cx="8458200" cy="1458586"/>
            <a:chOff x="457200" y="4419870"/>
            <a:chExt cx="8458200" cy="1458586"/>
          </a:xfrm>
        </p:grpSpPr>
        <p:pic>
          <p:nvPicPr>
            <p:cNvPr id="232" name="Picture 7"/>
            <p:cNvPicPr/>
            <p:nvPr/>
          </p:nvPicPr>
          <p:blipFill>
            <a:blip r:embed="rId2"/>
            <a:stretch/>
          </p:blipFill>
          <p:spPr>
            <a:xfrm>
              <a:off x="457200" y="44198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3"/>
            <p:cNvSpPr/>
            <p:nvPr/>
          </p:nvSpPr>
          <p:spPr>
            <a:xfrm>
              <a:off x="1554570" y="4714170"/>
              <a:ext cx="73143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 smtClean="0">
                  <a:solidFill>
                    <a:srgbClr val="000000"/>
                  </a:solidFill>
                  <a:latin typeface="Calibri"/>
                </a:rPr>
                <a:t>dit</a:t>
              </a:r>
              <a:r>
                <a:rPr lang="en-US" sz="3600" spc="-1" dirty="0" smtClean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record and </a:t>
              </a:r>
              <a:endParaRPr lang="en-US" sz="3600" dirty="0" smtClean="0">
                <a:solidFill>
                  <a:srgbClr val="000000"/>
                </a:solidFill>
              </a:endParaRPr>
            </a:p>
            <a:p>
              <a:r>
                <a:rPr lang="en-US" sz="3600" dirty="0">
                  <a:solidFill>
                    <a:srgbClr val="000000"/>
                  </a:solidFill>
                </a:rPr>
                <a:t> </a:t>
              </a:r>
              <a:r>
                <a:rPr lang="en-US" sz="3600" dirty="0" smtClean="0">
                  <a:solidFill>
                    <a:srgbClr val="000000"/>
                  </a:solidFill>
                </a:rPr>
                <a:t>  review </a:t>
              </a:r>
              <a:r>
                <a:rPr lang="en-US" sz="3600" dirty="0">
                  <a:solidFill>
                    <a:srgbClr val="000000"/>
                  </a:solidFill>
                </a:rPr>
                <a:t>actions</a:t>
              </a:r>
              <a:endParaRPr lang="en-US" sz="3600" dirty="0">
                <a:solidFill>
                  <a:schemeClr val="accent3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2" name="Picture 11" descr="Security-Camer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421" y="5181600"/>
              <a:ext cx="826979" cy="696856"/>
            </a:xfrm>
            <a:prstGeom prst="rect">
              <a:avLst/>
            </a:prstGeom>
          </p:spPr>
        </p:pic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Classes of </a:t>
            </a:r>
            <a:r>
              <a:rPr lang="en-US" dirty="0" err="1" smtClean="0"/>
              <a:t>Countermeaures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7748"/>
            <a:ext cx="1295400" cy="1765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33</a:t>
            </a:fld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77" y="2362200"/>
            <a:ext cx="5029200" cy="12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r>
              <a:rPr lang="en-US" dirty="0"/>
              <a:t>Synthetic security</a:t>
            </a:r>
          </a:p>
          <a:p>
            <a:pPr marL="457200" lvl="2"/>
            <a:r>
              <a:rPr lang="en-US" sz="2200" dirty="0"/>
              <a:t>Modify the code to add checks (e.g., monitoring)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95391"/>
            <a:ext cx="1739762" cy="2252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54082" y="1676400"/>
            <a:ext cx="2125842" cy="818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554082" y="4747624"/>
            <a:ext cx="2125842" cy="76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06682" y="3407942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06682" y="3779282"/>
            <a:ext cx="84074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337922" y="3228565"/>
            <a:ext cx="1501278" cy="736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Monitor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5260848"/>
          </a:xfrm>
        </p:spPr>
        <p:txBody>
          <a:bodyPr>
            <a:normAutofit/>
          </a:bodyPr>
          <a:lstStyle/>
          <a:p>
            <a:pPr marL="182880" lvl="1"/>
            <a:r>
              <a:rPr lang="en-US" sz="2400" dirty="0"/>
              <a:t>Axiomatic security</a:t>
            </a:r>
          </a:p>
          <a:p>
            <a:pPr marL="457200" lvl="2"/>
            <a:r>
              <a:rPr lang="en-US" sz="2200" dirty="0"/>
              <a:t>You trust someone else to get it right</a:t>
            </a:r>
          </a:p>
          <a:p>
            <a:pPr marL="182880" lvl="1"/>
            <a:r>
              <a:rPr lang="en-US" dirty="0"/>
              <a:t>Constructive security </a:t>
            </a:r>
          </a:p>
          <a:p>
            <a:pPr marL="457200" lvl="2"/>
            <a:r>
              <a:rPr lang="en-US" sz="2200" dirty="0"/>
              <a:t>E.g., compiler checks, automated proofs</a:t>
            </a:r>
          </a:p>
          <a:p>
            <a:pPr marL="182880" lvl="1"/>
            <a:r>
              <a:rPr lang="en-US" dirty="0"/>
              <a:t>Synthetic security</a:t>
            </a:r>
          </a:p>
          <a:p>
            <a:pPr marL="457200" lvl="2"/>
            <a:r>
              <a:rPr lang="en-US" sz="2200" dirty="0"/>
              <a:t>Modify the code to add checks (e.g., monitoring)</a:t>
            </a:r>
          </a:p>
          <a:p>
            <a:pPr marL="182880" lvl="1"/>
            <a:r>
              <a:rPr lang="en-US" dirty="0"/>
              <a:t>Deterrence through accountability</a:t>
            </a:r>
          </a:p>
          <a:p>
            <a:pPr marL="457200" lvl="2"/>
            <a:r>
              <a:rPr lang="en-US" sz="2200" dirty="0"/>
              <a:t>Make sure you'll notice if something goes wrong</a:t>
            </a:r>
          </a:p>
          <a:p>
            <a:pPr marL="182880" lvl="1"/>
            <a:endParaRPr lang="en-US" sz="2400" dirty="0" smtClean="0"/>
          </a:p>
          <a:p>
            <a:pPr marL="182880"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35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67000"/>
            <a:ext cx="4407407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Data Privacy from SGX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4289353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Policy enforcement implemented by external monitor that runs on DHs</a:t>
            </a:r>
          </a:p>
          <a:p>
            <a:pPr lvl="1"/>
            <a:r>
              <a:rPr lang="en-US" dirty="0" smtClean="0"/>
              <a:t>monitor can send/receive values from DS</a:t>
            </a:r>
          </a:p>
          <a:p>
            <a:pPr lvl="1"/>
            <a:r>
              <a:rPr lang="en-US" dirty="0" smtClean="0"/>
              <a:t>monitor shares values with authorized programs co-located at DH</a:t>
            </a:r>
          </a:p>
          <a:p>
            <a:pPr lvl="2"/>
            <a:r>
              <a:rPr lang="en-US" dirty="0" err="1" smtClean="0"/>
              <a:t>auth</a:t>
            </a:r>
            <a:r>
              <a:rPr lang="en-US" dirty="0" smtClean="0"/>
              <a:t> decisions based on credentials</a:t>
            </a:r>
          </a:p>
          <a:p>
            <a:pPr lvl="1"/>
            <a:r>
              <a:rPr lang="en-US" dirty="0" smtClean="0"/>
              <a:t>unauthorized values are cryptographically sealed with associated policy to prevent authorized use</a:t>
            </a:r>
          </a:p>
          <a:p>
            <a:pPr lvl="1"/>
            <a:r>
              <a:rPr lang="en-US" dirty="0" smtClean="0"/>
              <a:t>monitor maintains taint for each program, automatically derives policies for derived values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105400" y="1371600"/>
            <a:ext cx="3581400" cy="2481685"/>
            <a:chOff x="5105400" y="2280814"/>
            <a:chExt cx="3581400" cy="2481685"/>
          </a:xfrm>
        </p:grpSpPr>
        <p:sp>
          <p:nvSpPr>
            <p:cNvPr id="61" name="Rectangle 60"/>
            <p:cNvSpPr/>
            <p:nvPr/>
          </p:nvSpPr>
          <p:spPr>
            <a:xfrm>
              <a:off x="5105400" y="2280814"/>
              <a:ext cx="3581400" cy="248168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2738014"/>
              <a:ext cx="1642871" cy="194310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Agent Authenticator</a:t>
              </a:r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70884" y="2280815"/>
              <a:ext cx="1896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 Source</a:t>
              </a:r>
              <a:endParaRPr lang="en-US" sz="2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57800" y="2738014"/>
              <a:ext cx="1502761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Data Store</a:t>
              </a: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57800" y="3766714"/>
              <a:ext cx="1502761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Policy Store</a:t>
              </a:r>
            </a:p>
            <a:p>
              <a:pPr algn="ctr"/>
              <a:r>
                <a:rPr lang="en-US" dirty="0" smtClean="0"/>
                <a:t>data-&gt;pol</a:t>
              </a:r>
              <a:endParaRPr lang="en-US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105400" y="4033416"/>
            <a:ext cx="3581400" cy="2672184"/>
            <a:chOff x="5105400" y="3886200"/>
            <a:chExt cx="3581400" cy="2672184"/>
          </a:xfrm>
        </p:grpSpPr>
        <p:grpSp>
          <p:nvGrpSpPr>
            <p:cNvPr id="93" name="Group 92"/>
            <p:cNvGrpSpPr/>
            <p:nvPr/>
          </p:nvGrpSpPr>
          <p:grpSpPr>
            <a:xfrm>
              <a:off x="5105400" y="3886200"/>
              <a:ext cx="3581400" cy="2672184"/>
              <a:chOff x="5105400" y="3886200"/>
              <a:chExt cx="3581400" cy="2672184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105400" y="3886200"/>
                <a:ext cx="3581400" cy="2672184"/>
                <a:chOff x="5105400" y="2280815"/>
                <a:chExt cx="3581400" cy="2672184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105400" y="2313728"/>
                  <a:ext cx="3581400" cy="2639271"/>
                </a:xfrm>
                <a:prstGeom prst="rect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181600" y="2742480"/>
                  <a:ext cx="1502761" cy="2162048"/>
                </a:xfrm>
                <a:prstGeom prst="rect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096000" y="2280815"/>
                  <a:ext cx="200086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Data Handler</a:t>
                  </a:r>
                  <a:endParaRPr lang="en-US" sz="2400" dirty="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5257800" y="303762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Taints</a:t>
                  </a:r>
                </a:p>
                <a:p>
                  <a:pPr algn="ctr"/>
                  <a:r>
                    <a:rPr lang="en-US" dirty="0" err="1" smtClean="0"/>
                    <a:t>pid</a:t>
                  </a:r>
                  <a:r>
                    <a:rPr lang="en-US" dirty="0" smtClean="0"/>
                    <a:t> -&gt; pol</a:t>
                  </a:r>
                  <a:endParaRPr lang="en-US" dirty="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257800" y="365968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CredentialAuthent</a:t>
                  </a:r>
                  <a:r>
                    <a:rPr lang="en-US" dirty="0" smtClean="0"/>
                    <a:t>.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257800" y="4281748"/>
                  <a:ext cx="1350361" cy="5458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Decision Engine</a:t>
                  </a:r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6998551" y="4495800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010400" y="5153492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010400" y="5808796"/>
                <a:ext cx="1530461" cy="61111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Program</a:t>
                </a:r>
                <a:endParaRPr lang="en-US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6760561" y="4801356"/>
                <a:ext cx="23799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6752745" y="5472176"/>
                <a:ext cx="23799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 flipV="1">
                <a:off x="6740896" y="6113595"/>
                <a:ext cx="249839" cy="7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5538119" y="4300291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Agent</a:t>
              </a:r>
              <a:endParaRPr lang="en-US" dirty="0"/>
            </a:p>
          </p:txBody>
        </p:sp>
      </p:grpSp>
      <p:cxnSp>
        <p:nvCxnSpPr>
          <p:cNvPr id="96" name="Straight Arrow Connector 95"/>
          <p:cNvCxnSpPr>
            <a:stCxn id="79" idx="0"/>
          </p:cNvCxnSpPr>
          <p:nvPr/>
        </p:nvCxnSpPr>
        <p:spPr>
          <a:xfrm flipH="1" flipV="1">
            <a:off x="5931816" y="3853285"/>
            <a:ext cx="1" cy="594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36</a:t>
            </a:fld>
            <a:endParaRPr lang="en-US"/>
          </a:p>
        </p:txBody>
      </p:sp>
      <p:pic>
        <p:nvPicPr>
          <p:cNvPr id="29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7557" y="5946314"/>
            <a:ext cx="904898" cy="9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74" y="4077178"/>
            <a:ext cx="3144173" cy="1852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37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3027"/>
            <a:ext cx="3392686" cy="168119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0"/>
            <a:ext cx="3022600" cy="22669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" y="3408397"/>
            <a:ext cx="2509203" cy="22304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0" y="808296"/>
            <a:ext cx="4800600" cy="6057236"/>
            <a:chOff x="4572000" y="808296"/>
            <a:chExt cx="4800600" cy="6057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615" y="808296"/>
              <a:ext cx="2870199" cy="165457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724400" y="2525170"/>
              <a:ext cx="4648200" cy="253156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8720" indent="-13716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7160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5448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800" dirty="0" smtClean="0">
                  <a:latin typeface="Consolas" charset="0"/>
                  <a:ea typeface="Consolas" charset="0"/>
                  <a:cs typeface="Consolas" charset="0"/>
                </a:rPr>
                <a:t>[{"curr":"1", "states":{"1":{"name":"s1-1", "permissions":{"</a:t>
              </a:r>
              <a:r>
                <a:rPr lang="en-US" sz="1800" dirty="0" err="1" smtClean="0">
                  <a:latin typeface="Consolas" charset="0"/>
                  <a:ea typeface="Consolas" charset="0"/>
                  <a:cs typeface="Consolas" charset="0"/>
                </a:rPr>
                <a:t>aggregate":true</a:t>
              </a:r>
              <a:r>
                <a:rPr lang="en-US" sz="1800" dirty="0" smtClean="0">
                  <a:latin typeface="Consolas" charset="0"/>
                  <a:ea typeface="Consolas" charset="0"/>
                  <a:cs typeface="Consolas" charset="0"/>
                </a:rPr>
                <a:t>}, "transitions":{"aggregate":"s2-1"}, "</a:t>
              </a:r>
              <a:r>
                <a:rPr lang="en-US" sz="1800" dirty="0" err="1" smtClean="0">
                  <a:latin typeface="Consolas" charset="0"/>
                  <a:ea typeface="Consolas" charset="0"/>
                  <a:cs typeface="Consolas" charset="0"/>
                </a:rPr>
                <a:t>defaultPermission</a:t>
              </a:r>
              <a:r>
                <a:rPr lang="en-US" sz="1800" dirty="0" smtClean="0">
                  <a:latin typeface="Consolas" charset="0"/>
                  <a:ea typeface="Consolas" charset="0"/>
                  <a:cs typeface="Consolas" charset="0"/>
                </a:rPr>
                <a:t>":false}, "2":{"name":"s2-1", "permissions":{"</a:t>
              </a:r>
              <a:r>
                <a:rPr lang="en-US" sz="1800" dirty="0" err="1" smtClean="0">
                  <a:latin typeface="Consolas" charset="0"/>
                  <a:ea typeface="Consolas" charset="0"/>
                  <a:cs typeface="Consolas" charset="0"/>
                </a:rPr>
                <a:t>fulfill":true</a:t>
              </a:r>
              <a:r>
                <a:rPr lang="en-US" sz="1800" dirty="0" smtClean="0">
                  <a:latin typeface="Consolas" charset="0"/>
                  <a:ea typeface="Consolas" charset="0"/>
                  <a:cs typeface="Consolas" charset="0"/>
                </a:rPr>
                <a:t>}, "transitions":{}, "</a:t>
              </a:r>
              <a:r>
                <a:rPr lang="en-US" sz="1800" dirty="0" err="1" smtClean="0">
                  <a:latin typeface="Consolas" charset="0"/>
                  <a:ea typeface="Consolas" charset="0"/>
                  <a:cs typeface="Consolas" charset="0"/>
                </a:rPr>
                <a:t>defaultPermission</a:t>
              </a:r>
              <a:r>
                <a:rPr lang="en-US" sz="1800" dirty="0" smtClean="0">
                  <a:latin typeface="Consolas" charset="0"/>
                  <a:ea typeface="Consolas" charset="0"/>
                  <a:cs typeface="Consolas" charset="0"/>
                </a:rPr>
                <a:t>":true}}}]</a:t>
              </a:r>
            </a:p>
            <a:p>
              <a:endParaRPr lang="en-US" sz="1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189" y="4419942"/>
              <a:ext cx="1739762" cy="2252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219" y="5250267"/>
              <a:ext cx="2422897" cy="1615265"/>
            </a:xfrm>
            <a:prstGeom prst="rect">
              <a:avLst/>
            </a:prstGeom>
          </p:spPr>
        </p:pic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0" y="5946315"/>
              <a:ext cx="904898" cy="91168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73" y="877250"/>
            <a:ext cx="1735284" cy="11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is about making sure that computers behave correctly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secure system </a:t>
            </a:r>
            <a:r>
              <a:rPr lang="en-US" dirty="0" smtClean="0"/>
              <a:t>should: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D</a:t>
            </a:r>
            <a:r>
              <a:rPr lang="en-US" dirty="0" smtClean="0"/>
              <a:t>o what it is supposed to do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/>
              <a:t>N</a:t>
            </a:r>
            <a:r>
              <a:rPr lang="en-US" dirty="0" smtClean="0"/>
              <a:t>ot do anything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private Object[] objects;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 = new Object[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Object read(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return 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void store(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Object o){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8100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6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76338"/>
            <a:ext cx="7620000" cy="5962650"/>
          </a:xfr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 t="3478" r="30842" b="91276"/>
          <a:stretch/>
        </p:blipFill>
        <p:spPr>
          <a:xfrm>
            <a:off x="0" y="1300934"/>
            <a:ext cx="9144000" cy="9850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 flipV="1">
            <a:off x="1219200" y="1503588"/>
            <a:ext cx="762000" cy="66077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15516" y="2667000"/>
            <a:ext cx="6858000" cy="1752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HeartbeatMessageType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type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uint16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opaque payload[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HeartbeatMessage.payload_length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opaque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padding[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padding_length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];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HeartbeatMessage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05" r="67" b="48439"/>
          <a:stretch/>
        </p:blipFill>
        <p:spPr>
          <a:xfrm>
            <a:off x="364801" y="1693889"/>
            <a:ext cx="4175155" cy="440211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4"/>
          <a:stretch/>
        </p:blipFill>
        <p:spPr>
          <a:xfrm>
            <a:off x="4676549" y="1719904"/>
            <a:ext cx="4162651" cy="42998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1961" y="3162925"/>
            <a:ext cx="4242216" cy="2908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573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private Object[] objects;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 = new Object[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Object read(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return 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public void store(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, Object o){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objects[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5105400"/>
            <a:ext cx="6019800" cy="1295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5849252"/>
            <a:ext cx="2286000" cy="826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322730"/>
            <a:ext cx="4876800" cy="13691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OS = new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ObjectStore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(10);</a:t>
            </a:r>
          </a:p>
          <a:p>
            <a:pPr marL="0" indent="0"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store(12, o);</a:t>
            </a:r>
          </a:p>
          <a:p>
            <a:pPr marL="0" indent="0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5294160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5573550"/>
            <a:ext cx="2286000" cy="314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Statics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200400" y="1524000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flipV="1">
            <a:off x="3200400" y="5025112"/>
            <a:ext cx="609600" cy="1371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78786" y="16764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Stack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8786" y="533399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Heap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3293" y="63967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0x00000000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2393013"/>
            <a:ext cx="2286000" cy="260179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4994808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1820925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2000" y="152157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2404433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2105081"/>
            <a:ext cx="2286000" cy="292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81000" y="2691292"/>
            <a:ext cx="2667000" cy="1151061"/>
            <a:chOff x="381000" y="2691292"/>
            <a:chExt cx="2667000" cy="1151061"/>
          </a:xfrm>
        </p:grpSpPr>
        <p:grpSp>
          <p:nvGrpSpPr>
            <p:cNvPr id="46" name="Group 45"/>
            <p:cNvGrpSpPr/>
            <p:nvPr/>
          </p:nvGrpSpPr>
          <p:grpSpPr>
            <a:xfrm>
              <a:off x="381000" y="2691292"/>
              <a:ext cx="2667000" cy="1151060"/>
              <a:chOff x="381000" y="2691292"/>
              <a:chExt cx="2667000" cy="115106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62000" y="2691292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00" y="2976521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62000" y="3263145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Ret </a:t>
                </a:r>
                <a:r>
                  <a:rPr lang="en-US" dirty="0" err="1"/>
                  <a:t>p</a:t>
                </a:r>
                <a:r>
                  <a:rPr lang="en-US" dirty="0" err="1" smtClean="0"/>
                  <a:t>tr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2000" y="3549654"/>
                <a:ext cx="2286000" cy="2926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Stack </a:t>
                </a:r>
                <a:r>
                  <a:rPr lang="en-US" dirty="0" err="1" smtClean="0"/>
                  <a:t>ptr</a:t>
                </a:r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381000" y="3691883"/>
                <a:ext cx="7620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1000" y="2703785"/>
                <a:ext cx="0" cy="98809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381000" y="2703785"/>
                <a:ext cx="381000" cy="10342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745614" y="2695805"/>
              <a:ext cx="2286000" cy="1146548"/>
            </a:xfrm>
            <a:prstGeom prst="rect">
              <a:avLst/>
            </a:prstGeom>
            <a:noFill/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038600" y="3925576"/>
            <a:ext cx="4876800" cy="37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objects[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]= o;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90800" y="3400372"/>
            <a:ext cx="1676400" cy="113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4038600" y="4578389"/>
            <a:ext cx="4876800" cy="372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exploit code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45614" y="3265600"/>
            <a:ext cx="2286000" cy="2926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650614" y="3400372"/>
            <a:ext cx="1616586" cy="1217172"/>
            <a:chOff x="2650614" y="3400372"/>
            <a:chExt cx="1616586" cy="121717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429000" y="3400372"/>
              <a:ext cx="0" cy="1217171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650614" y="3400372"/>
              <a:ext cx="762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429000" y="4617543"/>
              <a:ext cx="83820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10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7" grpId="0" animBg="1"/>
      <p:bldP spid="49" grpId="0" animBg="1"/>
      <p:bldP spid="50" grpId="0" animBg="1"/>
      <p:bldP spid="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125433</TotalTime>
  <Words>1073</Words>
  <Application>Microsoft Macintosh PowerPoint</Application>
  <PresentationFormat>On-screen Show (4:3)</PresentationFormat>
  <Paragraphs>241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Consolas</vt:lpstr>
      <vt:lpstr>Source Code Pro</vt:lpstr>
      <vt:lpstr>Times New Roman</vt:lpstr>
      <vt:lpstr>ヒラギノ角ゴ ProN W3</vt:lpstr>
      <vt:lpstr>Arial</vt:lpstr>
      <vt:lpstr>Clarity</vt:lpstr>
      <vt:lpstr>Computer Security</vt:lpstr>
      <vt:lpstr>Computer Science</vt:lpstr>
      <vt:lpstr>Computer Security</vt:lpstr>
      <vt:lpstr>Computer Security</vt:lpstr>
      <vt:lpstr>What might go wrong</vt:lpstr>
      <vt:lpstr>OpenSSL</vt:lpstr>
      <vt:lpstr>Heartbleed</vt:lpstr>
      <vt:lpstr>What might go wrong</vt:lpstr>
      <vt:lpstr>Memory</vt:lpstr>
      <vt:lpstr>Skype Vulnerability</vt:lpstr>
      <vt:lpstr>What might go wrong</vt:lpstr>
      <vt:lpstr>Copy-on-write (COW)</vt:lpstr>
      <vt:lpstr>Privilege Escalation</vt:lpstr>
      <vt:lpstr>So how do we fix this?</vt:lpstr>
      <vt:lpstr>PowerPoint Presentation</vt:lpstr>
      <vt:lpstr>So how do we fix this?</vt:lpstr>
      <vt:lpstr>Security by Design</vt:lpstr>
      <vt:lpstr>Engineering Security</vt:lpstr>
      <vt:lpstr>PowerPoint Presentation</vt:lpstr>
      <vt:lpstr>Example: Data Privacy</vt:lpstr>
      <vt:lpstr>What is Privacy?</vt:lpstr>
      <vt:lpstr>Use-Based Privacy</vt:lpstr>
      <vt:lpstr>Policy Language</vt:lpstr>
      <vt:lpstr>Engineering Security</vt:lpstr>
      <vt:lpstr>PowerPoint Presentation</vt:lpstr>
      <vt:lpstr>Threat Models</vt:lpstr>
      <vt:lpstr>Threat Models</vt:lpstr>
      <vt:lpstr>Example: Threat Model for Data Privacy</vt:lpstr>
      <vt:lpstr>Engineering Security</vt:lpstr>
      <vt:lpstr>PowerPoint Presentation</vt:lpstr>
      <vt:lpstr>PowerPoint Presentation</vt:lpstr>
      <vt:lpstr>Approaches to security</vt:lpstr>
      <vt:lpstr>Approaches to security</vt:lpstr>
      <vt:lpstr>Approaches to security</vt:lpstr>
      <vt:lpstr>Approaches to security</vt:lpstr>
      <vt:lpstr>Example: Data Privacy from SGX</vt:lpstr>
      <vt:lpstr>Security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eleanor@cs.cornell.edu</cp:lastModifiedBy>
  <cp:revision>980</cp:revision>
  <dcterms:created xsi:type="dcterms:W3CDTF">2013-10-25T14:37:37Z</dcterms:created>
  <dcterms:modified xsi:type="dcterms:W3CDTF">2018-05-02T19:43:43Z</dcterms:modified>
</cp:coreProperties>
</file>