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25" r:id="rId2"/>
    <p:sldId id="327" r:id="rId3"/>
    <p:sldId id="363" r:id="rId4"/>
    <p:sldId id="360" r:id="rId5"/>
    <p:sldId id="364" r:id="rId6"/>
    <p:sldId id="365" r:id="rId7"/>
    <p:sldId id="371" r:id="rId8"/>
    <p:sldId id="372" r:id="rId9"/>
    <p:sldId id="373" r:id="rId10"/>
    <p:sldId id="374" r:id="rId11"/>
    <p:sldId id="368" r:id="rId12"/>
    <p:sldId id="369" r:id="rId13"/>
    <p:sldId id="370" r:id="rId14"/>
    <p:sldId id="367" r:id="rId15"/>
    <p:sldId id="362" r:id="rId16"/>
    <p:sldId id="375" r:id="rId17"/>
    <p:sldId id="376" r:id="rId18"/>
    <p:sldId id="378" r:id="rId19"/>
    <p:sldId id="379" r:id="rId2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52">
          <p15:clr>
            <a:srgbClr val="A4A3A4"/>
          </p15:clr>
        </p15:guide>
        <p15:guide id="2" pos="13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CCA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01"/>
    <p:restoredTop sz="94357" autoAdjust="0"/>
  </p:normalViewPr>
  <p:slideViewPr>
    <p:cSldViewPr>
      <p:cViewPr>
        <p:scale>
          <a:sx n="67" d="100"/>
          <a:sy n="67" d="100"/>
        </p:scale>
        <p:origin x="680" y="784"/>
      </p:cViewPr>
      <p:guideLst>
        <p:guide orient="horz" pos="3552"/>
        <p:guide pos="13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2F2D9135-2111-4F55-9086-7BA8D930CBD0}" type="datetimeFigureOut">
              <a:rPr lang="en-US"/>
              <a:pPr>
                <a:defRPr/>
              </a:pPr>
              <a:t>4/16/18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95F9F88B-20E3-4DCF-9B9D-0BA167D08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29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98B8D577-9FD3-48D6-B978-5231E26B6A5E}" type="datetimeFigureOut">
              <a:rPr lang="en-US"/>
              <a:pPr>
                <a:defRPr/>
              </a:pPr>
              <a:t>4/16/18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C95AFA65-F997-42B6-9C12-7D4FF87D1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82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the values are equal then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If</a:t>
            </a:r>
            <a:r>
              <a:rPr lang="en-US" baseline="0" dirty="0" smtClean="0"/>
              <a:t> hashes are equal then</a:t>
            </a:r>
            <a:r>
              <a:rPr lang="mr-IN" baseline="0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non-integer,</a:t>
            </a:r>
            <a:r>
              <a:rPr lang="en-US" baseline="0" dirty="0" smtClean="0"/>
              <a:t> encode as </a:t>
            </a:r>
            <a:r>
              <a:rPr lang="en-US" baseline="0" dirty="0" err="1" smtClean="0"/>
              <a:t>int</a:t>
            </a:r>
            <a:r>
              <a:rPr lang="en-US" baseline="0" dirty="0" smtClean="0"/>
              <a:t> (e.g., </a:t>
            </a:r>
            <a:r>
              <a:rPr lang="en-US" baseline="0" dirty="0" err="1" smtClean="0"/>
              <a:t>ascii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sum_{</a:t>
            </a:r>
            <a:r>
              <a:rPr lang="en-US" baseline="0" dirty="0" err="1" smtClean="0"/>
              <a:t>i</a:t>
            </a:r>
            <a:r>
              <a:rPr lang="en-US" baseline="0" dirty="0" smtClean="0"/>
              <a:t>=0}^{n-1} s[</a:t>
            </a:r>
            <a:r>
              <a:rPr lang="en-US" baseline="0" dirty="0" err="1" smtClean="0"/>
              <a:t>i</a:t>
            </a:r>
            <a:r>
              <a:rPr lang="en-US" baseline="0" dirty="0" smtClean="0"/>
              <a:t>]* 31^{n-1-i}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Finding good hash functions is hard. SHA-3 2006-2015.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also called Map, associative</a:t>
            </a:r>
            <a:r>
              <a:rPr lang="en-US" baseline="0" dirty="0" smtClean="0"/>
              <a:t> array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used to implement database indexes, caches, </a:t>
            </a:r>
          </a:p>
          <a:p>
            <a:endParaRPr lang="en-US" baseline="0" dirty="0" smtClean="0"/>
          </a:p>
          <a:p>
            <a:r>
              <a:rPr lang="en-US" baseline="0" dirty="0" smtClean="0"/>
              <a:t>Possible implementations: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Array: put O(1) if space,	update O(n)		get O(n)		remove O(n)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LinkedList</a:t>
            </a:r>
            <a:r>
              <a:rPr lang="en-US" baseline="0" dirty="0" smtClean="0"/>
              <a:t>: put O(1) 		update O(n)		get O(n)		remove O(n)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Tree: put O(1)/O(log n)/O(n)	update O(log n)/O(n)	get O(log n)/O(n)	remove O(log n)/O(n)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1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add/update/lookup/delete</a:t>
            </a:r>
          </a:p>
          <a:p>
            <a:endParaRPr lang="en-US" dirty="0" smtClean="0"/>
          </a:p>
          <a:p>
            <a:r>
              <a:rPr lang="en-US" dirty="0" err="1" smtClean="0"/>
              <a:t>analyse</a:t>
            </a:r>
            <a:r>
              <a:rPr lang="en-US" baseline="0" dirty="0" smtClean="0"/>
              <a:t> running time (naïve version)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01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200" dirty="0" smtClean="0">
                <a:solidFill>
                  <a:schemeClr val="dk1"/>
                </a:solidFill>
              </a:rPr>
              <a:t>When array becomes too full: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200" dirty="0" smtClean="0">
                <a:solidFill>
                  <a:schemeClr val="dk1"/>
                </a:solidFill>
              </a:rPr>
              <a:t>with open addressing it becomes impossible to insert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200" dirty="0" smtClean="0">
                <a:solidFill>
                  <a:schemeClr val="dk1"/>
                </a:solidFill>
              </a:rPr>
              <a:t>with chaining, still possible but the operations slow down</a:t>
            </a:r>
          </a:p>
          <a:p>
            <a:pPr lvl="0" rtl="0">
              <a:spcBef>
                <a:spcPts val="0"/>
              </a:spcBef>
              <a:buNone/>
            </a:pPr>
            <a:endParaRPr lang="en" sz="1200" dirty="0" smtClean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200" dirty="0" smtClean="0">
                <a:solidFill>
                  <a:schemeClr val="dk1"/>
                </a:solidFill>
              </a:rPr>
              <a:t>Solution: same concept as </a:t>
            </a:r>
            <a:r>
              <a:rPr lang="en" sz="1200" dirty="0" err="1" smtClean="0">
                <a:solidFill>
                  <a:schemeClr val="dk1"/>
                </a:solidFill>
              </a:rPr>
              <a:t>ArrayLists</a:t>
            </a:r>
            <a:r>
              <a:rPr lang="en" sz="1200" dirty="0" smtClean="0">
                <a:solidFill>
                  <a:schemeClr val="dk1"/>
                </a:solidFill>
              </a:rPr>
              <a:t>: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" sz="1200" dirty="0" smtClean="0">
                <a:solidFill>
                  <a:schemeClr val="dk1"/>
                </a:solidFill>
              </a:rPr>
              <a:t>when it gets too full, copy to a larger array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" sz="1200" dirty="0" smtClean="0">
                <a:solidFill>
                  <a:schemeClr val="dk1"/>
                </a:solidFill>
              </a:rPr>
              <a:t>sometimes decrease size if too small, but remove is a much less common operation and it is likely that it will have to grow again soon anyway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" sz="1200" dirty="0" smtClean="0">
                <a:solidFill>
                  <a:schemeClr val="dk1"/>
                </a:solidFill>
              </a:rPr>
              <a:t>typically double the size of the array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97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Discussion:</a:t>
            </a:r>
            <a:r>
              <a:rPr lang="en-US" baseline="0" dirty="0" smtClean="0"/>
              <a:t> what about more than two hash functions?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A8D91C-2D8E-426A-B1FC-9948B96C1B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80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68917-8B8E-42C2-BDE3-38D812962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7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4A0E6-1200-411F-93A6-8E70DA23B2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187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68C94-F10D-4FE3-9244-F21A099687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20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1C3A305-BAF1-4E4C-98F8-3816292B6B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06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F1681EA-561D-43A3-ABE9-0A51E29EF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4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254BD5-3FE5-4C4E-AF0E-74EE63B2D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6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0A59F-0B18-423F-A6F2-5852E47C34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43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2273A41-0B89-41E7-BCFF-711FF0CB90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86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46D8E-231D-40EA-8A89-BEA9EE75B8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98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2F5633D5-481F-4511-87D4-BA62B086C5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22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F1C7CDF-EC74-4153-8F18-FD2598589D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3" r:id="rId2"/>
    <p:sldLayoutId id="2147483738" r:id="rId3"/>
    <p:sldLayoutId id="2147483739" r:id="rId4"/>
    <p:sldLayoutId id="2147483740" r:id="rId5"/>
    <p:sldLayoutId id="2147483734" r:id="rId6"/>
    <p:sldLayoutId id="2147483741" r:id="rId7"/>
    <p:sldLayoutId id="2147483735" r:id="rId8"/>
    <p:sldLayoutId id="2147483742" r:id="rId9"/>
    <p:sldLayoutId id="2147483736" r:id="rId10"/>
    <p:sldLayoutId id="214748374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png"/><Relationship Id="rId5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Relationship Id="rId3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37227" y="6107112"/>
            <a:ext cx="1295400" cy="609600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en-US" dirty="0" smtClean="0">
                <a:solidFill>
                  <a:srgbClr val="002060"/>
                </a:solidFill>
              </a:rPr>
              <a:t>CS2110</a:t>
            </a:r>
          </a:p>
          <a:p>
            <a:pPr algn="r"/>
            <a:r>
              <a:rPr lang="en-US" dirty="0" smtClean="0">
                <a:solidFill>
                  <a:srgbClr val="002060"/>
                </a:solidFill>
              </a:rPr>
              <a:t>Spring 2018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0"/>
            <a:ext cx="7848600" cy="631825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Hashing II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101"/>
          <a:stretch/>
        </p:blipFill>
        <p:spPr bwMode="auto">
          <a:xfrm>
            <a:off x="0" y="0"/>
            <a:ext cx="9144000" cy="596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2708" r="85625">
                        <a14:backgroundMark x1="22917" y1="74722" x2="22917" y2="74722"/>
                        <a14:backgroundMark x1="22917" y1="63611" x2="22917" y2="63611"/>
                        <a14:backgroundMark x1="36875" y1="48333" x2="36875" y2="48333"/>
                        <a14:backgroundMark x1="49375" y1="75833" x2="49375" y2="75833"/>
                        <a14:backgroundMark x1="82917" y1="65278" x2="75833" y2="96111"/>
                        <a14:backgroundMark x1="71458" y1="73611" x2="86042" y2="96667"/>
                        <a14:backgroundMark x1="13958" y1="58333" x2="63542" y2="98333"/>
                        <a14:backgroundMark x1="49792" y1="48889" x2="59583" y2="98333"/>
                        <a14:backgroundMark x1="15000" y1="95833" x2="57708" y2="97778"/>
                        <a14:backgroundMark x1="28542" y1="51389" x2="48542" y2="82500"/>
                        <a14:backgroundMark x1="32500" y1="47778" x2="36875" y2="59444"/>
                        <a14:backgroundMark x1="15000" y1="40833" x2="15000" y2="65278"/>
                        <a14:backgroundMark x1="13542" y1="36111" x2="13542" y2="43056"/>
                        <a14:backgroundMark x1="75417" y1="1389" x2="86042" y2="19444"/>
                        <a14:backgroundMark x1="19375" y1="4167" x2="13542" y2="26667"/>
                        <a14:backgroundMark x1="24583" y1="2500" x2="15417" y2="13056"/>
                        <a14:backgroundMark x1="21458" y1="10833" x2="30417" y2="2500"/>
                        <a14:backgroundMark x1="41042" y1="12500" x2="28958" y2="2500"/>
                        <a14:backgroundMark x1="42292" y1="15278" x2="42292" y2="833"/>
                        <a14:backgroundMark x1="45833" y1="1389" x2="41042" y2="3611"/>
                        <a14:backgroundMark x1="55000" y1="1389" x2="60000" y2="5833"/>
                        <a14:backgroundMark x1="51042" y1="21944" x2="62083" y2="5278"/>
                        <a14:backgroundMark x1="51042" y1="2500" x2="53750" y2="1111"/>
                        <a14:backgroundMark x1="39792" y1="42500" x2="37083" y2="54167"/>
                        <a14:backgroundMark x1="16458" y1="40000" x2="15208" y2="50556"/>
                        <a14:backgroundMark x1="15000" y1="28611" x2="8333" y2="24722"/>
                        <a14:backgroundMark x1="16875" y1="38611" x2="16042" y2="57778"/>
                        <a14:backgroundMark x1="68958" y1="74444" x2="69167" y2="83889"/>
                        <a14:backgroundMark x1="51042" y1="38889" x2="51458" y2="43333"/>
                        <a14:backgroundMark x1="51042" y1="31667" x2="51042" y2="33056"/>
                        <a14:backgroundMark x1="51042" y1="22778" x2="50417" y2="22500"/>
                        <a14:backgroundMark x1="13125" y1="33611" x2="14167" y2="36111"/>
                        <a14:backgroundMark x1="43750" y1="40833" x2="44375" y2="45556"/>
                        <a14:backgroundMark x1="51458" y1="3889" x2="51458" y2="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08" r="12687"/>
          <a:stretch/>
        </p:blipFill>
        <p:spPr>
          <a:xfrm>
            <a:off x="4191000" y="387093"/>
            <a:ext cx="454793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3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Number of Probes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2795040"/>
                <a:ext cx="8153400" cy="3300959"/>
              </a:xfrm>
            </p:spPr>
            <p:txBody>
              <a:bodyPr/>
              <a:lstStyle/>
              <a:p>
                <a:r>
                  <a:rPr lang="en-US" dirty="0" smtClean="0"/>
                  <a:t>We always have to probe H(v)</a:t>
                </a:r>
              </a:p>
              <a:p>
                <a:r>
                  <a:rPr lang="en-US" dirty="0" smtClean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</m:oMath>
                </a14:m>
                <a:r>
                  <a:rPr lang="en-US" dirty="0" smtClean="0"/>
                  <a:t>, first location is full, have to probe again</a:t>
                </a:r>
              </a:p>
              <a:p>
                <a:r>
                  <a:rPr lang="en-US" dirty="0" smtClean="0"/>
                  <a:t>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𝜆</m:t>
                    </m:r>
                    <m:r>
                      <a:rPr lang="en-US" b="0" i="1" smtClean="0">
                        <a:latin typeface="Cambria Math" charset="0"/>
                      </a:rPr>
                      <m:t>⋅</m:t>
                    </m:r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</m:oMath>
                </a14:m>
                <a:r>
                  <a:rPr lang="en-US" dirty="0" smtClean="0"/>
                  <a:t>, second location is also full, have to probe yet again</a:t>
                </a:r>
              </a:p>
              <a:p>
                <a:r>
                  <a:rPr lang="mr-IN" dirty="0" smtClean="0"/>
                  <a:t>…</a:t>
                </a:r>
                <a:endParaRPr lang="en-US" dirty="0" smtClean="0"/>
              </a:p>
              <a:p>
                <a:r>
                  <a:rPr lang="en-US" dirty="0" smtClean="0"/>
                  <a:t>Expected #probes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1+</m:t>
                    </m:r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+ …=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2795040"/>
                <a:ext cx="8153400" cy="3300959"/>
              </a:xfrm>
              <a:blipFill rotWithShape="0">
                <a:blip r:embed="rId2"/>
                <a:stretch>
                  <a:fillRect l="-449" t="-1848" b="-15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5" name="Shape 472"/>
          <p:cNvGrpSpPr/>
          <p:nvPr/>
        </p:nvGrpSpPr>
        <p:grpSpPr>
          <a:xfrm>
            <a:off x="1143000" y="1752600"/>
            <a:ext cx="6825600" cy="997920"/>
            <a:chOff x="1121625" y="3632780"/>
            <a:chExt cx="6825600" cy="997920"/>
          </a:xfrm>
        </p:grpSpPr>
        <p:sp>
          <p:nvSpPr>
            <p:cNvPr id="6" name="Shape 473"/>
            <p:cNvSpPr txBox="1"/>
            <p:nvPr/>
          </p:nvSpPr>
          <p:spPr>
            <a:xfrm>
              <a:off x="1121625" y="3901700"/>
              <a:ext cx="1137600" cy="729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endParaRPr lang="en" sz="20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" name="Shape 474"/>
            <p:cNvSpPr txBox="1"/>
            <p:nvPr/>
          </p:nvSpPr>
          <p:spPr>
            <a:xfrm>
              <a:off x="2259225" y="3901700"/>
              <a:ext cx="1137600" cy="729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t" anchorCtr="0">
              <a:noAutofit/>
            </a:bodyPr>
            <a:lstStyle/>
            <a:p>
              <a:endParaRPr sz="2000" b="1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" name="Shape 475"/>
            <p:cNvSpPr txBox="1"/>
            <p:nvPr/>
          </p:nvSpPr>
          <p:spPr>
            <a:xfrm>
              <a:off x="3396825" y="3901700"/>
              <a:ext cx="1137600" cy="729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t" anchorCtr="0">
              <a:noAutofit/>
            </a:bodyPr>
            <a:lstStyle/>
            <a:p>
              <a:endParaRPr sz="2000" b="1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9" name="Shape 476"/>
            <p:cNvSpPr txBox="1"/>
            <p:nvPr/>
          </p:nvSpPr>
          <p:spPr>
            <a:xfrm>
              <a:off x="4534425" y="3901700"/>
              <a:ext cx="1137600" cy="729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endParaRPr lang="en" sz="2000" b="1" dirty="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0" name="Shape 477"/>
            <p:cNvSpPr txBox="1"/>
            <p:nvPr/>
          </p:nvSpPr>
          <p:spPr>
            <a:xfrm>
              <a:off x="5672025" y="3901700"/>
              <a:ext cx="1137600" cy="729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endParaRPr lang="en" sz="2000" b="1" dirty="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1" name="Shape 478"/>
            <p:cNvSpPr txBox="1"/>
            <p:nvPr/>
          </p:nvSpPr>
          <p:spPr>
            <a:xfrm>
              <a:off x="6809625" y="3901700"/>
              <a:ext cx="1137600" cy="729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endParaRPr lang="en" sz="2000" b="1" dirty="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2" name="Shape 479"/>
            <p:cNvSpPr/>
            <p:nvPr/>
          </p:nvSpPr>
          <p:spPr>
            <a:xfrm>
              <a:off x="1121625" y="3632780"/>
              <a:ext cx="1137600" cy="224399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" sz="2000"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</a:p>
          </p:txBody>
        </p:sp>
        <p:sp>
          <p:nvSpPr>
            <p:cNvPr id="13" name="Shape 480"/>
            <p:cNvSpPr/>
            <p:nvPr/>
          </p:nvSpPr>
          <p:spPr>
            <a:xfrm>
              <a:off x="2259225" y="3632780"/>
              <a:ext cx="1137600" cy="224399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" sz="2000">
                  <a:latin typeface="Courier New"/>
                  <a:ea typeface="Courier New"/>
                  <a:cs typeface="Courier New"/>
                  <a:sym typeface="Courier New"/>
                </a:rPr>
                <a:t>1</a:t>
              </a:r>
            </a:p>
          </p:txBody>
        </p:sp>
        <p:sp>
          <p:nvSpPr>
            <p:cNvPr id="14" name="Shape 481"/>
            <p:cNvSpPr/>
            <p:nvPr/>
          </p:nvSpPr>
          <p:spPr>
            <a:xfrm>
              <a:off x="3396825" y="3632780"/>
              <a:ext cx="1137600" cy="224399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" sz="2000">
                  <a:latin typeface="Courier New"/>
                  <a:ea typeface="Courier New"/>
                  <a:cs typeface="Courier New"/>
                  <a:sym typeface="Courier New"/>
                </a:rPr>
                <a:t>2</a:t>
              </a:r>
            </a:p>
          </p:txBody>
        </p:sp>
        <p:sp>
          <p:nvSpPr>
            <p:cNvPr id="15" name="Shape 482"/>
            <p:cNvSpPr/>
            <p:nvPr/>
          </p:nvSpPr>
          <p:spPr>
            <a:xfrm>
              <a:off x="4534425" y="3632780"/>
              <a:ext cx="1137600" cy="224399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" sz="2000">
                  <a:latin typeface="Courier New"/>
                  <a:ea typeface="Courier New"/>
                  <a:cs typeface="Courier New"/>
                  <a:sym typeface="Courier New"/>
                </a:rPr>
                <a:t>3</a:t>
              </a:r>
            </a:p>
          </p:txBody>
        </p:sp>
        <p:sp>
          <p:nvSpPr>
            <p:cNvPr id="16" name="Shape 483"/>
            <p:cNvSpPr/>
            <p:nvPr/>
          </p:nvSpPr>
          <p:spPr>
            <a:xfrm>
              <a:off x="5672025" y="3632780"/>
              <a:ext cx="1137600" cy="224399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" sz="2000">
                  <a:latin typeface="Courier New"/>
                  <a:ea typeface="Courier New"/>
                  <a:cs typeface="Courier New"/>
                  <a:sym typeface="Courier New"/>
                </a:rPr>
                <a:t>4</a:t>
              </a:r>
            </a:p>
          </p:txBody>
        </p:sp>
        <p:sp>
          <p:nvSpPr>
            <p:cNvPr id="17" name="Shape 484"/>
            <p:cNvSpPr/>
            <p:nvPr/>
          </p:nvSpPr>
          <p:spPr>
            <a:xfrm>
              <a:off x="6809625" y="3632780"/>
              <a:ext cx="1137600" cy="224399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" sz="2000">
                  <a:latin typeface="Courier New"/>
                  <a:ea typeface="Courier New"/>
                  <a:cs typeface="Courier New"/>
                  <a:sym typeface="Courier New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359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Time Complexity </a:t>
            </a:r>
            <a:br>
              <a:rPr lang="en-US" dirty="0" smtClean="0"/>
            </a:br>
            <a:r>
              <a:rPr lang="en-US" dirty="0" smtClean="0"/>
              <a:t>(no resizing)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981200" y="4572000"/>
            <a:ext cx="4572000" cy="584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Assuming constant load factor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254BD5-3FE5-4C4E-AF0E-74EE63B2DF4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08888272"/>
                  </p:ext>
                </p:extLst>
              </p:nvPr>
            </p:nvGraphicFramePr>
            <p:xfrm>
              <a:off x="1295400" y="2362200"/>
              <a:ext cx="6563408" cy="16177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65552"/>
                    <a:gridCol w="1449856"/>
                    <a:gridCol w="1371600"/>
                    <a:gridCol w="16764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Collision Handling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put(v)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get(</a:t>
                          </a:r>
                          <a:r>
                            <a:rPr lang="en-US" baseline="0" dirty="0" smtClean="0"/>
                            <a:t>v)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remove(</a:t>
                          </a:r>
                          <a:r>
                            <a:rPr lang="en-US" baseline="0" dirty="0" smtClean="0"/>
                            <a:t>v)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Chaining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(1+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(1+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Open Addressing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1−</m:t>
                                    </m:r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𝜆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1−</m:t>
                                    </m:r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𝜆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1−</m:t>
                                    </m:r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𝜆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0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08888272"/>
                  </p:ext>
                </p:extLst>
              </p:nvPr>
            </p:nvGraphicFramePr>
            <p:xfrm>
              <a:off x="1295400" y="2362200"/>
              <a:ext cx="6563408" cy="16177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65552"/>
                    <a:gridCol w="1449856"/>
                    <a:gridCol w="1371600"/>
                    <a:gridCol w="1676400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Collision Handling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put(v)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get(</a:t>
                          </a:r>
                          <a:r>
                            <a:rPr lang="en-US" baseline="0" dirty="0" smtClean="0"/>
                            <a:t>v)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remove(</a:t>
                          </a:r>
                          <a:r>
                            <a:rPr lang="en-US" baseline="0" dirty="0" smtClean="0"/>
                            <a:t>v)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Chaining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42857" t="-180328" r="-212185" b="-1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55752" t="-180328" r="-123451" b="-1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92364" t="-180328" r="-1455" b="-167213"/>
                          </a:stretch>
                        </a:blipFill>
                      </a:tcPr>
                    </a:tc>
                  </a:tr>
                  <a:tr h="60687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Open Addressing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42857" t="-171000" r="-212185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55752" t="-171000" r="-123451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92364" t="-171000" r="-1455" b="-2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01794439"/>
                  </p:ext>
                </p:extLst>
              </p:nvPr>
            </p:nvGraphicFramePr>
            <p:xfrm>
              <a:off x="1295400" y="2362200"/>
              <a:ext cx="6563408" cy="1651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65552"/>
                    <a:gridCol w="1449856"/>
                    <a:gridCol w="1371600"/>
                    <a:gridCol w="16764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Collision Handling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put(v)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get(</a:t>
                          </a:r>
                          <a:r>
                            <a:rPr lang="en-US" baseline="0" dirty="0" smtClean="0"/>
                            <a:t>v)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remove(</a:t>
                          </a:r>
                          <a:r>
                            <a:rPr lang="en-US" baseline="0" dirty="0" smtClean="0"/>
                            <a:t>v)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Chaining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Open Addressing</a:t>
                          </a:r>
                        </a:p>
                        <a:p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01794439"/>
                  </p:ext>
                </p:extLst>
              </p:nvPr>
            </p:nvGraphicFramePr>
            <p:xfrm>
              <a:off x="1295400" y="2362200"/>
              <a:ext cx="6563408" cy="1651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65552"/>
                    <a:gridCol w="1449856"/>
                    <a:gridCol w="1371600"/>
                    <a:gridCol w="1676400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Collision Handling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put(v)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get(</a:t>
                          </a:r>
                          <a:r>
                            <a:rPr lang="en-US" baseline="0" dirty="0" smtClean="0"/>
                            <a:t>v)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remove(</a:t>
                          </a:r>
                          <a:r>
                            <a:rPr lang="en-US" baseline="0" dirty="0" smtClean="0"/>
                            <a:t>v)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Chaining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42857" t="-177419" r="-212185" b="-17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55752" t="-177419" r="-123451" b="-17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92364" t="-177419" r="-1455" b="-172581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Open Addressing</a:t>
                          </a:r>
                        </a:p>
                        <a:p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42857" t="-163810" r="-212185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55752" t="-163810" r="-123451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92364" t="-163810" r="-1455" b="-190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1828800" y="5175250"/>
            <a:ext cx="502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/>
              <a:t>We need to dynamically resize!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39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Amortized Analysis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476750"/>
            <a:ext cx="2362200" cy="2362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" y="1752600"/>
            <a:ext cx="3566160" cy="179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>
          <a:xfrm>
            <a:off x="4572000" y="1752600"/>
            <a:ext cx="4419600" cy="4572000"/>
          </a:xfrm>
        </p:spPr>
        <p:txBody>
          <a:bodyPr/>
          <a:lstStyle/>
          <a:p>
            <a:r>
              <a:rPr lang="en-US" dirty="0" smtClean="0"/>
              <a:t>In an </a:t>
            </a:r>
            <a:r>
              <a:rPr lang="en-US" b="1" dirty="0" smtClean="0">
                <a:solidFill>
                  <a:srgbClr val="0070C0"/>
                </a:solidFill>
              </a:rPr>
              <a:t>amortized analysis</a:t>
            </a:r>
            <a:r>
              <a:rPr lang="en-US" dirty="0" smtClean="0"/>
              <a:t>, the time required to perform a sequence of operations is averaged over all the operations</a:t>
            </a:r>
          </a:p>
          <a:p>
            <a:endParaRPr lang="en-US" dirty="0"/>
          </a:p>
          <a:p>
            <a:r>
              <a:rPr lang="en-US" dirty="0" smtClean="0"/>
              <a:t>Can be used to calculate </a:t>
            </a:r>
            <a:r>
              <a:rPr lang="en-US" b="1" dirty="0" smtClean="0">
                <a:solidFill>
                  <a:srgbClr val="0070C0"/>
                </a:solidFill>
              </a:rPr>
              <a:t>average cost</a:t>
            </a:r>
            <a:r>
              <a:rPr lang="en-US" dirty="0" smtClean="0"/>
              <a:t> of operation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57400" y="3657600"/>
            <a:ext cx="731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vs</a:t>
            </a:r>
            <a:r>
              <a:rPr lang="en-US" smtClean="0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Amortized Analysis of put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Assume dynamic resizing with load factor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𝜆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:</a:t>
                </a:r>
              </a:p>
              <a:p>
                <a:pPr lvl="1"/>
                <a:r>
                  <a:rPr lang="en-US" dirty="0" smtClean="0"/>
                  <a:t>Most put operations take (expected)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dirty="0" smtClean="0"/>
                  <a:t>, put takes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Total time to perform n put operations is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⋅</m:t>
                    </m:r>
                    <m:r>
                      <a:rPr lang="en-US" i="1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+ …+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𝑗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b="0" i="1" dirty="0" smtClean="0">
                    <a:latin typeface="Cambria Math" charset="0"/>
                  </a:rPr>
                  <a:t>  </a:t>
                </a:r>
              </a:p>
              <a:p>
                <a:pPr lvl="1"/>
                <a:r>
                  <a:rPr lang="en-US" dirty="0" smtClean="0"/>
                  <a:t>Average time to perform 1 put operation is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𝑗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charset="0"/>
                          </a:rPr>
                          <m:t>+ …+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r>
                      <a:rPr lang="en-US" b="0" i="1" smtClean="0">
                        <a:latin typeface="Cambria Math" charset="0"/>
                      </a:rPr>
                      <m:t>(1) </m:t>
                    </m:r>
                  </m:oMath>
                </a14:m>
                <a:endParaRPr lang="en-US" i="1" dirty="0" smtClean="0">
                  <a:latin typeface="Cambria Math" charset="0"/>
                </a:endParaRPr>
              </a:p>
              <a:p>
                <a:pPr lvl="1"/>
                <a:endParaRPr lang="en-US" b="0" i="1" dirty="0">
                  <a:latin typeface="Cambria Math" charset="0"/>
                </a:endParaRPr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449" r="-4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F1681EA-561D-43A3-ABE9-0A51E29EF3E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4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Time Complexity </a:t>
            </a:r>
            <a:br>
              <a:rPr lang="en-US" dirty="0" smtClean="0"/>
            </a:br>
            <a:r>
              <a:rPr lang="en-US" dirty="0" smtClean="0"/>
              <a:t>(with dynamic resizing)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23446588"/>
                  </p:ext>
                </p:extLst>
              </p:nvPr>
            </p:nvGraphicFramePr>
            <p:xfrm>
              <a:off x="1295400" y="2362200"/>
              <a:ext cx="6563408" cy="1651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65552"/>
                    <a:gridCol w="1449856"/>
                    <a:gridCol w="1371600"/>
                    <a:gridCol w="16764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Collision Handling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put(v)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get(</a:t>
                          </a:r>
                          <a:r>
                            <a:rPr lang="en-US" baseline="0" dirty="0" smtClean="0"/>
                            <a:t>v)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remove(</a:t>
                          </a:r>
                          <a:r>
                            <a:rPr lang="en-US" baseline="0" dirty="0" smtClean="0"/>
                            <a:t>v)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Chaining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Open Addressing</a:t>
                          </a:r>
                        </a:p>
                        <a:p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23446588"/>
                  </p:ext>
                </p:extLst>
              </p:nvPr>
            </p:nvGraphicFramePr>
            <p:xfrm>
              <a:off x="1295400" y="2362200"/>
              <a:ext cx="6563408" cy="1651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65552"/>
                    <a:gridCol w="1449856"/>
                    <a:gridCol w="1371600"/>
                    <a:gridCol w="1676400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Collision Handling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put(v)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get(</a:t>
                          </a:r>
                          <a:r>
                            <a:rPr lang="en-US" baseline="0" dirty="0" smtClean="0"/>
                            <a:t>v)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remove(</a:t>
                          </a:r>
                          <a:r>
                            <a:rPr lang="en-US" baseline="0" dirty="0" smtClean="0"/>
                            <a:t>v)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Chaining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42857" t="-177419" r="-212185" b="-17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55752" t="-177419" r="-123451" b="-17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92364" t="-177419" r="-1455" b="-172581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Open Addressing</a:t>
                          </a:r>
                        </a:p>
                        <a:p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42857" t="-163810" r="-212185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55752" t="-163810" r="-123451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92364" t="-163810" r="-1455" b="-190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0053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Cuckoo Hashing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906" y="1600200"/>
            <a:ext cx="2882188" cy="4876800"/>
          </a:xfrm>
        </p:spPr>
      </p:pic>
    </p:spTree>
    <p:extLst>
      <p:ext uri="{BB962C8B-B14F-4D97-AF65-F5344CB8AC3E}">
        <p14:creationId xmlns:p14="http://schemas.microsoft.com/office/powerpoint/2010/main" val="99248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Cuckoo 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Alternative solution to collisions</a:t>
            </a:r>
          </a:p>
          <a:p>
            <a:r>
              <a:rPr lang="en-US" dirty="0" smtClean="0"/>
              <a:t>Assume you have two hash functions H1 and H2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pSp>
        <p:nvGrpSpPr>
          <p:cNvPr id="5" name="Shape 472"/>
          <p:cNvGrpSpPr/>
          <p:nvPr/>
        </p:nvGrpSpPr>
        <p:grpSpPr>
          <a:xfrm>
            <a:off x="1238448" y="4717080"/>
            <a:ext cx="6825600" cy="997920"/>
            <a:chOff x="1121625" y="3632780"/>
            <a:chExt cx="6825600" cy="997920"/>
          </a:xfrm>
        </p:grpSpPr>
        <p:sp>
          <p:nvSpPr>
            <p:cNvPr id="6" name="Shape 473"/>
            <p:cNvSpPr txBox="1"/>
            <p:nvPr/>
          </p:nvSpPr>
          <p:spPr>
            <a:xfrm>
              <a:off x="1121625" y="3901700"/>
              <a:ext cx="1137600" cy="729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endParaRPr lang="en" sz="20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" name="Shape 474"/>
            <p:cNvSpPr txBox="1"/>
            <p:nvPr/>
          </p:nvSpPr>
          <p:spPr>
            <a:xfrm>
              <a:off x="2259225" y="3901700"/>
              <a:ext cx="1137600" cy="729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t" anchorCtr="0">
              <a:noAutofit/>
            </a:bodyPr>
            <a:lstStyle/>
            <a:p>
              <a:endParaRPr sz="2000" b="1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" name="Shape 475"/>
            <p:cNvSpPr txBox="1"/>
            <p:nvPr/>
          </p:nvSpPr>
          <p:spPr>
            <a:xfrm>
              <a:off x="3396825" y="3901700"/>
              <a:ext cx="1137600" cy="729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t" anchorCtr="0">
              <a:noAutofit/>
            </a:bodyPr>
            <a:lstStyle/>
            <a:p>
              <a:endParaRPr sz="2000" b="1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9" name="Shape 476"/>
            <p:cNvSpPr txBox="1"/>
            <p:nvPr/>
          </p:nvSpPr>
          <p:spPr>
            <a:xfrm>
              <a:off x="4534425" y="3901700"/>
              <a:ext cx="1137600" cy="729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endParaRPr lang="en" sz="2000" b="1" dirty="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0" name="Shape 477"/>
            <p:cNvSpPr txBox="1"/>
            <p:nvPr/>
          </p:nvSpPr>
          <p:spPr>
            <a:xfrm>
              <a:off x="5672025" y="3901700"/>
              <a:ext cx="1137600" cy="729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endParaRPr lang="en" sz="2000" b="1" dirty="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1" name="Shape 478"/>
            <p:cNvSpPr txBox="1"/>
            <p:nvPr/>
          </p:nvSpPr>
          <p:spPr>
            <a:xfrm>
              <a:off x="6809625" y="3901700"/>
              <a:ext cx="1137600" cy="729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endParaRPr lang="en" sz="2000" b="1" dirty="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2" name="Shape 479"/>
            <p:cNvSpPr/>
            <p:nvPr/>
          </p:nvSpPr>
          <p:spPr>
            <a:xfrm>
              <a:off x="1121625" y="3632780"/>
              <a:ext cx="1137600" cy="224399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" sz="2000"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</a:p>
          </p:txBody>
        </p:sp>
        <p:sp>
          <p:nvSpPr>
            <p:cNvPr id="13" name="Shape 480"/>
            <p:cNvSpPr/>
            <p:nvPr/>
          </p:nvSpPr>
          <p:spPr>
            <a:xfrm>
              <a:off x="2259225" y="3632780"/>
              <a:ext cx="1137600" cy="224399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" sz="2000">
                  <a:latin typeface="Courier New"/>
                  <a:ea typeface="Courier New"/>
                  <a:cs typeface="Courier New"/>
                  <a:sym typeface="Courier New"/>
                </a:rPr>
                <a:t>1</a:t>
              </a:r>
            </a:p>
          </p:txBody>
        </p:sp>
        <p:sp>
          <p:nvSpPr>
            <p:cNvPr id="14" name="Shape 481"/>
            <p:cNvSpPr/>
            <p:nvPr/>
          </p:nvSpPr>
          <p:spPr>
            <a:xfrm>
              <a:off x="3396825" y="3632780"/>
              <a:ext cx="1137600" cy="224399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" sz="2000">
                  <a:latin typeface="Courier New"/>
                  <a:ea typeface="Courier New"/>
                  <a:cs typeface="Courier New"/>
                  <a:sym typeface="Courier New"/>
                </a:rPr>
                <a:t>2</a:t>
              </a:r>
            </a:p>
          </p:txBody>
        </p:sp>
        <p:sp>
          <p:nvSpPr>
            <p:cNvPr id="15" name="Shape 482"/>
            <p:cNvSpPr/>
            <p:nvPr/>
          </p:nvSpPr>
          <p:spPr>
            <a:xfrm>
              <a:off x="4534425" y="3632780"/>
              <a:ext cx="1137600" cy="224399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" sz="2000">
                  <a:latin typeface="Courier New"/>
                  <a:ea typeface="Courier New"/>
                  <a:cs typeface="Courier New"/>
                  <a:sym typeface="Courier New"/>
                </a:rPr>
                <a:t>3</a:t>
              </a:r>
            </a:p>
          </p:txBody>
        </p:sp>
        <p:sp>
          <p:nvSpPr>
            <p:cNvPr id="16" name="Shape 483"/>
            <p:cNvSpPr/>
            <p:nvPr/>
          </p:nvSpPr>
          <p:spPr>
            <a:xfrm>
              <a:off x="5672025" y="3632780"/>
              <a:ext cx="1137600" cy="224399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" sz="2000">
                  <a:latin typeface="Courier New"/>
                  <a:ea typeface="Courier New"/>
                  <a:cs typeface="Courier New"/>
                  <a:sym typeface="Courier New"/>
                </a:rPr>
                <a:t>4</a:t>
              </a:r>
            </a:p>
          </p:txBody>
        </p:sp>
        <p:sp>
          <p:nvSpPr>
            <p:cNvPr id="17" name="Shape 484"/>
            <p:cNvSpPr/>
            <p:nvPr/>
          </p:nvSpPr>
          <p:spPr>
            <a:xfrm>
              <a:off x="6809625" y="3632780"/>
              <a:ext cx="1137600" cy="224399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" sz="2000">
                  <a:latin typeface="Courier New"/>
                  <a:ea typeface="Courier New"/>
                  <a:cs typeface="Courier New"/>
                  <a:sym typeface="Courier New"/>
                </a:rPr>
                <a:t>5</a:t>
              </a:r>
            </a:p>
          </p:txBody>
        </p:sp>
      </p:grpSp>
      <p:graphicFrame>
        <p:nvGraphicFramePr>
          <p:cNvPr id="1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170915"/>
              </p:ext>
            </p:extLst>
          </p:nvPr>
        </p:nvGraphicFramePr>
        <p:xfrm>
          <a:off x="2157504" y="2738100"/>
          <a:ext cx="4190998" cy="1371600"/>
        </p:xfrm>
        <a:graphic>
          <a:graphicData uri="http://schemas.openxmlformats.org/drawingml/2006/table">
            <a:tbl>
              <a:tblPr/>
              <a:tblGrid>
                <a:gridCol w="1676399"/>
                <a:gridCol w="457200"/>
                <a:gridCol w="457200"/>
                <a:gridCol w="533400"/>
                <a:gridCol w="533400"/>
                <a:gridCol w="533399"/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+mn-lt"/>
                        </a:rPr>
                        <a:t>element </a:t>
                      </a:r>
                    </a:p>
                  </a:txBody>
                  <a:tcPr anchor="ctr">
                    <a:lnL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+mn-lt"/>
                        </a:rPr>
                        <a:t>a </a:t>
                      </a:r>
                    </a:p>
                  </a:txBody>
                  <a:tcPr anchor="ctr">
                    <a:lnL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+mn-lt"/>
                        </a:rPr>
                        <a:t>b </a:t>
                      </a:r>
                    </a:p>
                  </a:txBody>
                  <a:tcPr anchor="ctr">
                    <a:lnL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+mn-lt"/>
                        </a:rPr>
                        <a:t>c </a:t>
                      </a:r>
                    </a:p>
                  </a:txBody>
                  <a:tcPr anchor="ctr">
                    <a:lnL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effectLst/>
                          <a:latin typeface="+mn-lt"/>
                        </a:rPr>
                        <a:t>d</a:t>
                      </a:r>
                      <a:endParaRPr lang="en-US" sz="2400" dirty="0">
                        <a:effectLst/>
                        <a:latin typeface="+mn-lt"/>
                      </a:endParaRPr>
                    </a:p>
                  </a:txBody>
                  <a:tcPr anchor="ctr">
                    <a:lnL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effectLst/>
                          <a:latin typeface="+mn-lt"/>
                        </a:rPr>
                        <a:t>e</a:t>
                      </a:r>
                      <a:endParaRPr lang="en-US" sz="2400" dirty="0">
                        <a:effectLst/>
                        <a:latin typeface="+mn-lt"/>
                      </a:endParaRPr>
                    </a:p>
                  </a:txBody>
                  <a:tcPr anchor="ctr">
                    <a:lnL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effectLst/>
                          <a:latin typeface="+mn-lt"/>
                        </a:rPr>
                        <a:t>H1 </a:t>
                      </a:r>
                      <a:endParaRPr lang="en-US" sz="2400" dirty="0">
                        <a:effectLst/>
                        <a:latin typeface="+mn-lt"/>
                      </a:endParaRPr>
                    </a:p>
                  </a:txBody>
                  <a:tcPr anchor="ctr">
                    <a:lnL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anchor="ctr">
                    <a:lnL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dirty="0">
                          <a:effectLst/>
                          <a:latin typeface="+mn-lt"/>
                        </a:rPr>
                        <a:t>9 </a:t>
                      </a:r>
                    </a:p>
                  </a:txBody>
                  <a:tcPr anchor="ctr">
                    <a:lnL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  <a:latin typeface="+mn-lt"/>
                        </a:rPr>
                        <a:t>17 </a:t>
                      </a:r>
                    </a:p>
                  </a:txBody>
                  <a:tcPr anchor="ctr">
                    <a:lnL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effectLst/>
                          <a:latin typeface="+mn-lt"/>
                        </a:rPr>
                        <a:t>11 </a:t>
                      </a:r>
                    </a:p>
                  </a:txBody>
                  <a:tcPr anchor="ctr">
                    <a:lnL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effectLst/>
                          <a:latin typeface="+mn-lt"/>
                        </a:rPr>
                        <a:t>5</a:t>
                      </a:r>
                      <a:endParaRPr lang="cs-CZ" sz="2400" dirty="0">
                        <a:effectLst/>
                        <a:latin typeface="+mn-lt"/>
                      </a:endParaRPr>
                    </a:p>
                  </a:txBody>
                  <a:tcPr anchor="ctr">
                    <a:lnL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effectLst/>
                          <a:latin typeface="+mn-lt"/>
                        </a:rPr>
                        <a:t>H2</a:t>
                      </a:r>
                      <a:endParaRPr lang="en-US" sz="2400" dirty="0">
                        <a:effectLst/>
                        <a:latin typeface="+mn-lt"/>
                      </a:endParaRPr>
                    </a:p>
                  </a:txBody>
                  <a:tcPr anchor="ctr">
                    <a:lnL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effectLst/>
                          <a:latin typeface="+mn-lt"/>
                        </a:rPr>
                        <a:t>5</a:t>
                      </a:r>
                      <a:endParaRPr lang="en-US" sz="2400" dirty="0">
                        <a:effectLst/>
                        <a:latin typeface="+mn-lt"/>
                      </a:endParaRPr>
                    </a:p>
                  </a:txBody>
                  <a:tcPr anchor="ctr">
                    <a:lnL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dirty="0" smtClean="0">
                          <a:effectLst/>
                          <a:latin typeface="+mn-lt"/>
                        </a:rPr>
                        <a:t>2</a:t>
                      </a:r>
                      <a:endParaRPr lang="fi-FI" sz="2400" dirty="0">
                        <a:effectLst/>
                        <a:latin typeface="+mn-lt"/>
                      </a:endParaRPr>
                    </a:p>
                  </a:txBody>
                  <a:tcPr anchor="ctr">
                    <a:lnL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effectLst/>
                          <a:latin typeface="+mn-lt"/>
                        </a:rPr>
                        <a:t>10</a:t>
                      </a:r>
                      <a:endParaRPr lang="ru-RU" sz="2400" dirty="0">
                        <a:effectLst/>
                        <a:latin typeface="+mn-lt"/>
                      </a:endParaRPr>
                    </a:p>
                  </a:txBody>
                  <a:tcPr anchor="ctr">
                    <a:lnL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effectLst/>
                          <a:latin typeface="+mn-lt"/>
                        </a:rPr>
                        <a:t>3</a:t>
                      </a:r>
                      <a:endParaRPr lang="cs-CZ" sz="2400" dirty="0">
                        <a:effectLst/>
                        <a:latin typeface="+mn-lt"/>
                      </a:endParaRPr>
                    </a:p>
                  </a:txBody>
                  <a:tcPr anchor="ctr">
                    <a:lnL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effectLst/>
                          <a:latin typeface="+mn-lt"/>
                        </a:rPr>
                        <a:t>13</a:t>
                      </a:r>
                      <a:endParaRPr lang="cs-CZ" sz="2400" dirty="0">
                        <a:effectLst/>
                        <a:latin typeface="+mn-lt"/>
                      </a:endParaRPr>
                    </a:p>
                  </a:txBody>
                  <a:tcPr anchor="ctr">
                    <a:lnL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395701" y="5028338"/>
            <a:ext cx="823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n-lt"/>
              </a:rPr>
              <a:t>a</a:t>
            </a:r>
            <a:endParaRPr lang="en-US" sz="32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8501" y="5028338"/>
            <a:ext cx="823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n-lt"/>
              </a:rPr>
              <a:t>b</a:t>
            </a:r>
            <a:endParaRPr lang="en-US" sz="320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83701" y="5013526"/>
            <a:ext cx="823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n-lt"/>
              </a:rPr>
              <a:t>c</a:t>
            </a:r>
            <a:endParaRPr lang="en-US" sz="3200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83701" y="5001754"/>
            <a:ext cx="823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n-lt"/>
              </a:rPr>
              <a:t>d</a:t>
            </a:r>
            <a:endParaRPr lang="en-US" sz="3200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46101" y="5028337"/>
            <a:ext cx="823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n-lt"/>
              </a:rPr>
              <a:t>c</a:t>
            </a:r>
            <a:endParaRPr lang="en-US" sz="3200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3701" y="5013526"/>
            <a:ext cx="823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n-lt"/>
              </a:rPr>
              <a:t>e</a:t>
            </a:r>
            <a:endParaRPr lang="en-US" sz="3200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08501" y="5028337"/>
            <a:ext cx="823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n-lt"/>
              </a:rPr>
              <a:t>d</a:t>
            </a:r>
            <a:endParaRPr lang="en-US" sz="3200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70901" y="5015925"/>
            <a:ext cx="823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n-lt"/>
              </a:rPr>
              <a:t>b</a:t>
            </a:r>
            <a:endParaRPr lang="en-US" sz="3200" dirty="0">
              <a:latin typeface="+mn-lt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3007001" y="57912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r>
              <a:rPr lang="en-US" sz="2400" dirty="0" smtClean="0"/>
              <a:t>What if there are loops?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609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0" grpId="1"/>
      <p:bldP spid="21" grpId="0"/>
      <p:bldP spid="21" grpId="1"/>
      <p:bldP spid="22" grpId="0"/>
      <p:bldP spid="22" grpId="1"/>
      <p:bldP spid="23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of Cuckoo 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Worst Case: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1200" dirty="0" smtClean="0"/>
          </a:p>
          <a:p>
            <a:r>
              <a:rPr lang="en-US" dirty="0" smtClean="0"/>
              <a:t>Expected Case: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23447723"/>
                  </p:ext>
                </p:extLst>
              </p:nvPr>
            </p:nvGraphicFramePr>
            <p:xfrm>
              <a:off x="1285192" y="2133600"/>
              <a:ext cx="6563408" cy="1752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65552"/>
                    <a:gridCol w="1449856"/>
                    <a:gridCol w="1371600"/>
                    <a:gridCol w="16764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Collision Handling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put(v)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get(</a:t>
                          </a:r>
                          <a:r>
                            <a:rPr lang="en-US" baseline="0" dirty="0" smtClean="0"/>
                            <a:t>v)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remove(</a:t>
                          </a:r>
                          <a:r>
                            <a:rPr lang="en-US" baseline="0" dirty="0" smtClean="0"/>
                            <a:t>v)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Chaining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Open Addressing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Cuckoo Hashing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23447723"/>
                  </p:ext>
                </p:extLst>
              </p:nvPr>
            </p:nvGraphicFramePr>
            <p:xfrm>
              <a:off x="1285192" y="2133600"/>
              <a:ext cx="6563408" cy="1752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65552"/>
                    <a:gridCol w="1449856"/>
                    <a:gridCol w="1371600"/>
                    <a:gridCol w="1676400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Collision Handling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put(v)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get(</a:t>
                          </a:r>
                          <a:r>
                            <a:rPr lang="en-US" baseline="0" dirty="0" smtClean="0"/>
                            <a:t>v)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remove(</a:t>
                          </a:r>
                          <a:r>
                            <a:rPr lang="en-US" baseline="0" dirty="0" smtClean="0"/>
                            <a:t>v)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Chaining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42857" t="-180328" r="-212185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55752" t="-180328" r="-12345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92364" t="-180328" r="-1455" b="-2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Open Addressing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42857" t="-280328" r="-212185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55752" t="-280328" r="-12345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92364" t="-280328" r="-1455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Cuckoo Hashing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42857" t="-380328" r="-21218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55752" t="-380328" r="-12345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92364" t="-380328" r="-1455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09737079"/>
                  </p:ext>
                </p:extLst>
              </p:nvPr>
            </p:nvGraphicFramePr>
            <p:xfrm>
              <a:off x="1285192" y="4572000"/>
              <a:ext cx="6563408" cy="1752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65552"/>
                    <a:gridCol w="1449856"/>
                    <a:gridCol w="1371600"/>
                    <a:gridCol w="16764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Collision Handling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put(v)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get(</a:t>
                          </a:r>
                          <a:r>
                            <a:rPr lang="en-US" baseline="0" dirty="0" smtClean="0"/>
                            <a:t>v)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remove(</a:t>
                          </a:r>
                          <a:r>
                            <a:rPr lang="en-US" baseline="0" dirty="0" smtClean="0"/>
                            <a:t>v)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Chaining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Open Addressing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Cuckoo Hashing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09737079"/>
                  </p:ext>
                </p:extLst>
              </p:nvPr>
            </p:nvGraphicFramePr>
            <p:xfrm>
              <a:off x="1285192" y="4572000"/>
              <a:ext cx="6563408" cy="1752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65552"/>
                    <a:gridCol w="1449856"/>
                    <a:gridCol w="1371600"/>
                    <a:gridCol w="1676400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Collision Handling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put(v)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get(</a:t>
                          </a:r>
                          <a:r>
                            <a:rPr lang="en-US" baseline="0" dirty="0" smtClean="0"/>
                            <a:t>v)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remove(</a:t>
                          </a:r>
                          <a:r>
                            <a:rPr lang="en-US" baseline="0" dirty="0" smtClean="0"/>
                            <a:t>v)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Chaining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142857" t="-180328" r="-212185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255752" t="-180328" r="-12345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292364" t="-180328" r="-1455" b="-2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Open Addressing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142857" t="-280328" r="-212185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255752" t="-280328" r="-12345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292364" t="-280328" r="-1455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Cuckoo Hashing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142857" t="-380328" r="-21218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255752" t="-380328" r="-12345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292364" t="-380328" r="-1455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1826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Assume we only want to implement a set</a:t>
            </a:r>
          </a:p>
          <a:p>
            <a:r>
              <a:rPr lang="en-US" dirty="0" smtClean="0"/>
              <a:t>What if you had stored the value at "all" hash locations (instead of one)?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pSp>
        <p:nvGrpSpPr>
          <p:cNvPr id="5" name="Shape 472"/>
          <p:cNvGrpSpPr/>
          <p:nvPr/>
        </p:nvGrpSpPr>
        <p:grpSpPr>
          <a:xfrm>
            <a:off x="1238448" y="5021880"/>
            <a:ext cx="6825600" cy="997920"/>
            <a:chOff x="1121625" y="3632780"/>
            <a:chExt cx="6825600" cy="997920"/>
          </a:xfrm>
        </p:grpSpPr>
        <p:sp>
          <p:nvSpPr>
            <p:cNvPr id="6" name="Shape 473"/>
            <p:cNvSpPr txBox="1"/>
            <p:nvPr/>
          </p:nvSpPr>
          <p:spPr>
            <a:xfrm>
              <a:off x="1121625" y="3901700"/>
              <a:ext cx="1137600" cy="729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endParaRPr lang="en" sz="20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" name="Shape 474"/>
            <p:cNvSpPr txBox="1"/>
            <p:nvPr/>
          </p:nvSpPr>
          <p:spPr>
            <a:xfrm>
              <a:off x="2259225" y="3901700"/>
              <a:ext cx="1137600" cy="729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t" anchorCtr="0">
              <a:noAutofit/>
            </a:bodyPr>
            <a:lstStyle/>
            <a:p>
              <a:endParaRPr sz="2000" b="1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" name="Shape 475"/>
            <p:cNvSpPr txBox="1"/>
            <p:nvPr/>
          </p:nvSpPr>
          <p:spPr>
            <a:xfrm>
              <a:off x="3396825" y="3901700"/>
              <a:ext cx="1137600" cy="729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t" anchorCtr="0">
              <a:noAutofit/>
            </a:bodyPr>
            <a:lstStyle/>
            <a:p>
              <a:endParaRPr sz="2000" b="1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9" name="Shape 476"/>
            <p:cNvSpPr txBox="1"/>
            <p:nvPr/>
          </p:nvSpPr>
          <p:spPr>
            <a:xfrm>
              <a:off x="4534425" y="3901700"/>
              <a:ext cx="1137600" cy="729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endParaRPr lang="en" sz="2000" b="1" dirty="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0" name="Shape 477"/>
            <p:cNvSpPr txBox="1"/>
            <p:nvPr/>
          </p:nvSpPr>
          <p:spPr>
            <a:xfrm>
              <a:off x="5672025" y="3901700"/>
              <a:ext cx="1137600" cy="729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endParaRPr lang="en" sz="2000" b="1" dirty="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1" name="Shape 478"/>
            <p:cNvSpPr txBox="1"/>
            <p:nvPr/>
          </p:nvSpPr>
          <p:spPr>
            <a:xfrm>
              <a:off x="6809625" y="3901700"/>
              <a:ext cx="1137600" cy="729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endParaRPr lang="en" sz="2000" b="1" dirty="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2" name="Shape 479"/>
            <p:cNvSpPr/>
            <p:nvPr/>
          </p:nvSpPr>
          <p:spPr>
            <a:xfrm>
              <a:off x="1121625" y="3632780"/>
              <a:ext cx="1137600" cy="224399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" sz="2000"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</a:p>
          </p:txBody>
        </p:sp>
        <p:sp>
          <p:nvSpPr>
            <p:cNvPr id="13" name="Shape 480"/>
            <p:cNvSpPr/>
            <p:nvPr/>
          </p:nvSpPr>
          <p:spPr>
            <a:xfrm>
              <a:off x="2259225" y="3632780"/>
              <a:ext cx="1137600" cy="224399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" sz="2000">
                  <a:latin typeface="Courier New"/>
                  <a:ea typeface="Courier New"/>
                  <a:cs typeface="Courier New"/>
                  <a:sym typeface="Courier New"/>
                </a:rPr>
                <a:t>1</a:t>
              </a:r>
            </a:p>
          </p:txBody>
        </p:sp>
        <p:sp>
          <p:nvSpPr>
            <p:cNvPr id="14" name="Shape 481"/>
            <p:cNvSpPr/>
            <p:nvPr/>
          </p:nvSpPr>
          <p:spPr>
            <a:xfrm>
              <a:off x="3396825" y="3632780"/>
              <a:ext cx="1137600" cy="224399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" sz="2000">
                  <a:latin typeface="Courier New"/>
                  <a:ea typeface="Courier New"/>
                  <a:cs typeface="Courier New"/>
                  <a:sym typeface="Courier New"/>
                </a:rPr>
                <a:t>2</a:t>
              </a:r>
            </a:p>
          </p:txBody>
        </p:sp>
        <p:sp>
          <p:nvSpPr>
            <p:cNvPr id="15" name="Shape 482"/>
            <p:cNvSpPr/>
            <p:nvPr/>
          </p:nvSpPr>
          <p:spPr>
            <a:xfrm>
              <a:off x="4534425" y="3632780"/>
              <a:ext cx="1137600" cy="224399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" sz="2000">
                  <a:latin typeface="Courier New"/>
                  <a:ea typeface="Courier New"/>
                  <a:cs typeface="Courier New"/>
                  <a:sym typeface="Courier New"/>
                </a:rPr>
                <a:t>3</a:t>
              </a:r>
            </a:p>
          </p:txBody>
        </p:sp>
        <p:sp>
          <p:nvSpPr>
            <p:cNvPr id="16" name="Shape 483"/>
            <p:cNvSpPr/>
            <p:nvPr/>
          </p:nvSpPr>
          <p:spPr>
            <a:xfrm>
              <a:off x="5672025" y="3632780"/>
              <a:ext cx="1137600" cy="224399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" sz="2000">
                  <a:latin typeface="Courier New"/>
                  <a:ea typeface="Courier New"/>
                  <a:cs typeface="Courier New"/>
                  <a:sym typeface="Courier New"/>
                </a:rPr>
                <a:t>4</a:t>
              </a:r>
            </a:p>
          </p:txBody>
        </p:sp>
        <p:sp>
          <p:nvSpPr>
            <p:cNvPr id="17" name="Shape 484"/>
            <p:cNvSpPr/>
            <p:nvPr/>
          </p:nvSpPr>
          <p:spPr>
            <a:xfrm>
              <a:off x="6809625" y="3632780"/>
              <a:ext cx="1137600" cy="224399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" sz="2000">
                  <a:latin typeface="Courier New"/>
                  <a:ea typeface="Courier New"/>
                  <a:cs typeface="Courier New"/>
                  <a:sym typeface="Courier New"/>
                </a:rPr>
                <a:t>5</a:t>
              </a:r>
            </a:p>
          </p:txBody>
        </p:sp>
      </p:grpSp>
      <p:graphicFrame>
        <p:nvGraphicFramePr>
          <p:cNvPr id="1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6039862"/>
              </p:ext>
            </p:extLst>
          </p:nvPr>
        </p:nvGraphicFramePr>
        <p:xfrm>
          <a:off x="2157504" y="3200400"/>
          <a:ext cx="4190998" cy="1371600"/>
        </p:xfrm>
        <a:graphic>
          <a:graphicData uri="http://schemas.openxmlformats.org/drawingml/2006/table">
            <a:tbl>
              <a:tblPr/>
              <a:tblGrid>
                <a:gridCol w="1676399"/>
                <a:gridCol w="457200"/>
                <a:gridCol w="457200"/>
                <a:gridCol w="533400"/>
                <a:gridCol w="533400"/>
                <a:gridCol w="533399"/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+mn-lt"/>
                        </a:rPr>
                        <a:t>element </a:t>
                      </a:r>
                    </a:p>
                  </a:txBody>
                  <a:tcPr anchor="ctr">
                    <a:lnL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+mn-lt"/>
                        </a:rPr>
                        <a:t>a </a:t>
                      </a:r>
                    </a:p>
                  </a:txBody>
                  <a:tcPr anchor="ctr">
                    <a:lnL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+mn-lt"/>
                        </a:rPr>
                        <a:t>b </a:t>
                      </a:r>
                    </a:p>
                  </a:txBody>
                  <a:tcPr anchor="ctr">
                    <a:lnL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+mn-lt"/>
                        </a:rPr>
                        <a:t>c </a:t>
                      </a:r>
                    </a:p>
                  </a:txBody>
                  <a:tcPr anchor="ctr">
                    <a:lnL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effectLst/>
                          <a:latin typeface="+mn-lt"/>
                        </a:rPr>
                        <a:t>d</a:t>
                      </a:r>
                      <a:endParaRPr lang="en-US" sz="2400" dirty="0">
                        <a:effectLst/>
                        <a:latin typeface="+mn-lt"/>
                      </a:endParaRPr>
                    </a:p>
                  </a:txBody>
                  <a:tcPr anchor="ctr">
                    <a:lnL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effectLst/>
                          <a:latin typeface="+mn-lt"/>
                        </a:rPr>
                        <a:t>e</a:t>
                      </a:r>
                      <a:endParaRPr lang="en-US" sz="2400" dirty="0">
                        <a:effectLst/>
                        <a:latin typeface="+mn-lt"/>
                      </a:endParaRPr>
                    </a:p>
                  </a:txBody>
                  <a:tcPr anchor="ctr">
                    <a:lnL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effectLst/>
                          <a:latin typeface="+mn-lt"/>
                        </a:rPr>
                        <a:t>H1 </a:t>
                      </a:r>
                      <a:endParaRPr lang="en-US" sz="2400" dirty="0">
                        <a:effectLst/>
                        <a:latin typeface="+mn-lt"/>
                      </a:endParaRPr>
                    </a:p>
                  </a:txBody>
                  <a:tcPr anchor="ctr">
                    <a:lnL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anchor="ctr">
                    <a:lnL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dirty="0">
                          <a:effectLst/>
                          <a:latin typeface="+mn-lt"/>
                        </a:rPr>
                        <a:t>9 </a:t>
                      </a:r>
                    </a:p>
                  </a:txBody>
                  <a:tcPr anchor="ctr">
                    <a:lnL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  <a:latin typeface="+mn-lt"/>
                        </a:rPr>
                        <a:t>17 </a:t>
                      </a:r>
                    </a:p>
                  </a:txBody>
                  <a:tcPr anchor="ctr">
                    <a:lnL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effectLst/>
                          <a:latin typeface="+mn-lt"/>
                        </a:rPr>
                        <a:t>11 </a:t>
                      </a:r>
                    </a:p>
                  </a:txBody>
                  <a:tcPr anchor="ctr">
                    <a:lnL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effectLst/>
                          <a:latin typeface="+mn-lt"/>
                        </a:rPr>
                        <a:t>5</a:t>
                      </a:r>
                      <a:endParaRPr lang="cs-CZ" sz="2400" dirty="0">
                        <a:effectLst/>
                        <a:latin typeface="+mn-lt"/>
                      </a:endParaRPr>
                    </a:p>
                  </a:txBody>
                  <a:tcPr anchor="ctr">
                    <a:lnL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effectLst/>
                          <a:latin typeface="+mn-lt"/>
                        </a:rPr>
                        <a:t>H2</a:t>
                      </a:r>
                      <a:endParaRPr lang="en-US" sz="2400" dirty="0">
                        <a:effectLst/>
                        <a:latin typeface="+mn-lt"/>
                      </a:endParaRPr>
                    </a:p>
                  </a:txBody>
                  <a:tcPr anchor="ctr">
                    <a:lnL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effectLst/>
                          <a:latin typeface="+mn-lt"/>
                        </a:rPr>
                        <a:t>5</a:t>
                      </a:r>
                      <a:endParaRPr lang="en-US" sz="2400" dirty="0">
                        <a:effectLst/>
                        <a:latin typeface="+mn-lt"/>
                      </a:endParaRPr>
                    </a:p>
                  </a:txBody>
                  <a:tcPr anchor="ctr">
                    <a:lnL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dirty="0" smtClean="0">
                          <a:effectLst/>
                          <a:latin typeface="+mn-lt"/>
                        </a:rPr>
                        <a:t>2</a:t>
                      </a:r>
                      <a:endParaRPr lang="fi-FI" sz="2400" dirty="0">
                        <a:effectLst/>
                        <a:latin typeface="+mn-lt"/>
                      </a:endParaRPr>
                    </a:p>
                  </a:txBody>
                  <a:tcPr anchor="ctr">
                    <a:lnL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effectLst/>
                          <a:latin typeface="+mn-lt"/>
                        </a:rPr>
                        <a:t>10</a:t>
                      </a:r>
                      <a:endParaRPr lang="ru-RU" sz="2400" dirty="0">
                        <a:effectLst/>
                        <a:latin typeface="+mn-lt"/>
                      </a:endParaRPr>
                    </a:p>
                  </a:txBody>
                  <a:tcPr anchor="ctr">
                    <a:lnL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effectLst/>
                          <a:latin typeface="+mn-lt"/>
                        </a:rPr>
                        <a:t>3</a:t>
                      </a:r>
                      <a:endParaRPr lang="cs-CZ" sz="2400" dirty="0">
                        <a:effectLst/>
                        <a:latin typeface="+mn-lt"/>
                      </a:endParaRPr>
                    </a:p>
                  </a:txBody>
                  <a:tcPr anchor="ctr">
                    <a:lnL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effectLst/>
                          <a:latin typeface="+mn-lt"/>
                        </a:rPr>
                        <a:t>13</a:t>
                      </a:r>
                      <a:endParaRPr lang="cs-CZ" sz="2400" dirty="0">
                        <a:effectLst/>
                        <a:latin typeface="+mn-lt"/>
                      </a:endParaRPr>
                    </a:p>
                  </a:txBody>
                  <a:tcPr anchor="ctr">
                    <a:lnL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5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340424" y="5441603"/>
            <a:ext cx="93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🔵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031274" y="5424467"/>
            <a:ext cx="93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🔵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15624" y="5421514"/>
            <a:ext cx="93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🔵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753224" y="5410200"/>
            <a:ext cx="93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50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Bloom Filters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Worst-case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r>
                      <a:rPr lang="en-US" b="0" i="1" smtClean="0">
                        <a:latin typeface="Cambria Math" charset="0"/>
                      </a:rPr>
                      <m:t>(1)</m:t>
                    </m:r>
                  </m:oMath>
                </a14:m>
                <a:r>
                  <a:rPr lang="en-US" dirty="0" smtClean="0"/>
                  <a:t> put, get, and remove</a:t>
                </a:r>
              </a:p>
              <a:p>
                <a:r>
                  <a:rPr lang="en-US" dirty="0" smtClean="0"/>
                  <a:t>Works well with higher load factors</a:t>
                </a:r>
              </a:p>
              <a:p>
                <a:r>
                  <a:rPr lang="en-US" dirty="0" smtClean="0"/>
                  <a:t>But: false positives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47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Functions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0"/>
            <a:ext cx="786499" cy="56365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4267200" cy="1755648"/>
          </a:xfrm>
        </p:spPr>
        <p:txBody>
          <a:bodyPr/>
          <a:lstStyle/>
          <a:p>
            <a:r>
              <a:rPr lang="en-US" dirty="0" smtClean="0"/>
              <a:t>Requirements:</a:t>
            </a:r>
          </a:p>
          <a:p>
            <a:pPr marL="731520" lvl="1" indent="-457200">
              <a:buFont typeface="+mj-lt"/>
              <a:buAutoNum type="arabicParenR"/>
            </a:pPr>
            <a:r>
              <a:rPr lang="en-US" dirty="0" smtClean="0"/>
              <a:t>deterministic</a:t>
            </a:r>
          </a:p>
          <a:p>
            <a:pPr marL="731520" lvl="1" indent="-457200">
              <a:buFont typeface="+mj-lt"/>
              <a:buAutoNum type="arabicParenR"/>
            </a:pPr>
            <a:r>
              <a:rPr lang="en-US" dirty="0" smtClean="0"/>
              <a:t>return a number in [0..n]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899" y="2205874"/>
            <a:ext cx="678554" cy="6524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18" y="2880977"/>
            <a:ext cx="598918" cy="5989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20" y="3386253"/>
            <a:ext cx="675754" cy="7285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19" y="2903624"/>
            <a:ext cx="810181" cy="553624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2438400" y="2849658"/>
            <a:ext cx="762000" cy="63023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780688" y="233699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284159" y="243353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602594" y="34290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99163" y="29673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962400" y="28194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25" name="Content Placeholder 3"/>
          <p:cNvSpPr txBox="1">
            <a:spLocks/>
          </p:cNvSpPr>
          <p:nvPr/>
        </p:nvSpPr>
        <p:spPr bwMode="auto">
          <a:xfrm>
            <a:off x="4648200" y="3806952"/>
            <a:ext cx="4267200" cy="175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Properties of a good hash:</a:t>
            </a:r>
          </a:p>
          <a:p>
            <a:pPr marL="731520" lvl="1" indent="-457200">
              <a:buFont typeface="+mj-lt"/>
              <a:buAutoNum type="arabicParenR"/>
            </a:pPr>
            <a:r>
              <a:rPr lang="en-US" dirty="0"/>
              <a:t>fast</a:t>
            </a:r>
          </a:p>
          <a:p>
            <a:pPr marL="731520" lvl="1" indent="-457200">
              <a:buFont typeface="+mj-lt"/>
              <a:buAutoNum type="arabicParenR"/>
            </a:pPr>
            <a:r>
              <a:rPr lang="en-US" dirty="0"/>
              <a:t>collision-resistant</a:t>
            </a:r>
          </a:p>
          <a:p>
            <a:pPr marL="731520" lvl="1" indent="-457200">
              <a:buFont typeface="+mj-lt"/>
              <a:buAutoNum type="arabicParenR"/>
            </a:pPr>
            <a:r>
              <a:rPr lang="en-US" dirty="0"/>
              <a:t>evenly distributed</a:t>
            </a:r>
          </a:p>
          <a:p>
            <a:pPr marL="731520" lvl="1" indent="-457200">
              <a:buFont typeface="+mj-lt"/>
              <a:buAutoNum type="arabicParenR"/>
            </a:pPr>
            <a:r>
              <a:rPr lang="en-US" dirty="0"/>
              <a:t>hard to invert</a:t>
            </a:r>
          </a:p>
        </p:txBody>
      </p:sp>
    </p:spTree>
    <p:extLst>
      <p:ext uri="{BB962C8B-B14F-4D97-AF65-F5344CB8AC3E}">
        <p14:creationId xmlns:p14="http://schemas.microsoft.com/office/powerpoint/2010/main" val="193525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Table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F1681EA-561D-43A3-ABE9-0A51E29EF3E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Shape 118"/>
          <p:cNvSpPr/>
          <p:nvPr/>
        </p:nvSpPr>
        <p:spPr>
          <a:xfrm>
            <a:off x="3427187" y="1549526"/>
            <a:ext cx="2010900" cy="769199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000" b="1" dirty="0" smtClean="0">
                <a:latin typeface="Courier New"/>
                <a:ea typeface="Courier New"/>
                <a:cs typeface="Courier New"/>
                <a:sym typeface="Courier New"/>
              </a:rPr>
              <a:t>H</a:t>
            </a:r>
            <a:r>
              <a:rPr lang="en" sz="2000" b="1" dirty="0" smtClean="0">
                <a:latin typeface="Courier New"/>
                <a:ea typeface="Courier New"/>
                <a:cs typeface="Courier New"/>
                <a:sym typeface="Courier New"/>
              </a:rPr>
              <a:t>ash </a:t>
            </a:r>
            <a:r>
              <a:rPr lang="en-US" sz="2000" b="1" dirty="0">
                <a:latin typeface="Courier New"/>
                <a:ea typeface="Courier New"/>
                <a:cs typeface="Courier New"/>
                <a:sym typeface="Courier New"/>
              </a:rPr>
              <a:t>h</a:t>
            </a:r>
            <a:r>
              <a:rPr lang="en" sz="2000" b="1" dirty="0" smtClean="0">
                <a:latin typeface="Courier New"/>
                <a:ea typeface="Courier New"/>
                <a:cs typeface="Courier New"/>
                <a:sym typeface="Courier New"/>
              </a:rPr>
              <a:t>unction</a:t>
            </a:r>
            <a:endParaRPr lang="en" sz="20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" name="Shape 119"/>
          <p:cNvSpPr/>
          <p:nvPr/>
        </p:nvSpPr>
        <p:spPr>
          <a:xfrm>
            <a:off x="229475" y="1638987"/>
            <a:ext cx="2801200" cy="679738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000" b="1" dirty="0" smtClean="0">
                <a:latin typeface="Courier New"/>
                <a:ea typeface="Courier New"/>
                <a:cs typeface="Courier New"/>
                <a:sym typeface="Courier New"/>
              </a:rPr>
              <a:t>CA</a:t>
            </a:r>
            <a:endParaRPr lang="en" sz="20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9" name="Shape 120"/>
          <p:cNvCxnSpPr/>
          <p:nvPr/>
        </p:nvCxnSpPr>
        <p:spPr>
          <a:xfrm>
            <a:off x="3030675" y="1934138"/>
            <a:ext cx="396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" name="Shape 122"/>
          <p:cNvSpPr/>
          <p:nvPr/>
        </p:nvSpPr>
        <p:spPr>
          <a:xfrm>
            <a:off x="7591624" y="1700298"/>
            <a:ext cx="724500" cy="448499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</a:p>
        </p:txBody>
      </p:sp>
      <p:cxnSp>
        <p:nvCxnSpPr>
          <p:cNvPr id="11" name="Shape 123"/>
          <p:cNvCxnSpPr/>
          <p:nvPr/>
        </p:nvCxnSpPr>
        <p:spPr>
          <a:xfrm>
            <a:off x="8577023" y="3011682"/>
            <a:ext cx="0" cy="2243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" name="Shape 124"/>
          <p:cNvSpPr/>
          <p:nvPr/>
        </p:nvSpPr>
        <p:spPr>
          <a:xfrm>
            <a:off x="8316124" y="1994828"/>
            <a:ext cx="260899" cy="1200933"/>
          </a:xfrm>
          <a:custGeom>
            <a:avLst/>
            <a:gdLst/>
            <a:ahLst/>
            <a:cxnLst/>
            <a:rect l="0" t="0" r="0" b="0"/>
            <a:pathLst>
              <a:path w="37174" h="44545" extrusionOk="0">
                <a:moveTo>
                  <a:pt x="0" y="0"/>
                </a:moveTo>
                <a:cubicBezTo>
                  <a:pt x="2670" y="961"/>
                  <a:pt x="11216" y="2883"/>
                  <a:pt x="16023" y="5768"/>
                </a:cubicBezTo>
                <a:cubicBezTo>
                  <a:pt x="20830" y="8652"/>
                  <a:pt x="25690" y="13245"/>
                  <a:pt x="28842" y="17305"/>
                </a:cubicBezTo>
                <a:cubicBezTo>
                  <a:pt x="31993" y="21364"/>
                  <a:pt x="33541" y="25584"/>
                  <a:pt x="34930" y="30124"/>
                </a:cubicBezTo>
                <a:cubicBezTo>
                  <a:pt x="36318" y="34664"/>
                  <a:pt x="36800" y="42141"/>
                  <a:pt x="37174" y="4454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3" name="Shape 138"/>
          <p:cNvSpPr txBox="1"/>
          <p:nvPr/>
        </p:nvSpPr>
        <p:spPr>
          <a:xfrm>
            <a:off x="7086601" y="762000"/>
            <a:ext cx="1600199" cy="4951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 dirty="0">
                <a:solidFill>
                  <a:srgbClr val="1155CC"/>
                </a:solidFill>
                <a:latin typeface="Courier New"/>
                <a:ea typeface="Courier New"/>
                <a:cs typeface="Courier New"/>
                <a:sym typeface="Courier New"/>
              </a:rPr>
              <a:t>add</a:t>
            </a:r>
            <a:r>
              <a:rPr lang="en" sz="2000" b="1" dirty="0" smtClean="0">
                <a:solidFill>
                  <a:srgbClr val="1155CC"/>
                </a:solidFill>
                <a:latin typeface="Courier New"/>
                <a:ea typeface="Courier New"/>
                <a:cs typeface="Courier New"/>
                <a:sym typeface="Courier New"/>
              </a:rPr>
              <a:t>(“</a:t>
            </a:r>
            <a:r>
              <a:rPr lang="en-US" sz="2000" b="1" dirty="0" smtClean="0">
                <a:solidFill>
                  <a:srgbClr val="1155CC"/>
                </a:solidFill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" sz="2000" b="1" dirty="0" smtClean="0">
                <a:solidFill>
                  <a:srgbClr val="1155CC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sz="2000" b="1" dirty="0">
                <a:solidFill>
                  <a:srgbClr val="1155CC"/>
                </a:solidFill>
                <a:latin typeface="Courier New"/>
                <a:ea typeface="Courier New"/>
                <a:cs typeface="Courier New"/>
                <a:sym typeface="Courier New"/>
              </a:rPr>
              <a:t>”)</a:t>
            </a:r>
          </a:p>
        </p:txBody>
      </p:sp>
      <p:sp>
        <p:nvSpPr>
          <p:cNvPr id="14" name="Shape 139"/>
          <p:cNvSpPr txBox="1"/>
          <p:nvPr/>
        </p:nvSpPr>
        <p:spPr>
          <a:xfrm>
            <a:off x="1443275" y="3376314"/>
            <a:ext cx="453299" cy="48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1155CC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</a:p>
        </p:txBody>
      </p:sp>
      <p:cxnSp>
        <p:nvCxnSpPr>
          <p:cNvPr id="15" name="Shape 151"/>
          <p:cNvCxnSpPr/>
          <p:nvPr/>
        </p:nvCxnSpPr>
        <p:spPr>
          <a:xfrm>
            <a:off x="5438087" y="1934126"/>
            <a:ext cx="327969" cy="13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" name="Shape 94"/>
          <p:cNvSpPr/>
          <p:nvPr/>
        </p:nvSpPr>
        <p:spPr>
          <a:xfrm>
            <a:off x="5766056" y="1549539"/>
            <a:ext cx="1443487" cy="769199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000" b="1" dirty="0"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-US" sz="2000" b="1" dirty="0" smtClean="0">
                <a:latin typeface="Courier New"/>
                <a:ea typeface="Courier New"/>
                <a:cs typeface="Courier New"/>
                <a:sym typeface="Courier New"/>
              </a:rPr>
              <a:t>od 6</a:t>
            </a:r>
            <a:endParaRPr lang="en" sz="20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7" name="Shape 151"/>
          <p:cNvCxnSpPr/>
          <p:nvPr/>
        </p:nvCxnSpPr>
        <p:spPr>
          <a:xfrm flipV="1">
            <a:off x="7209543" y="1924548"/>
            <a:ext cx="382081" cy="959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grpSp>
        <p:nvGrpSpPr>
          <p:cNvPr id="18" name="Group 17"/>
          <p:cNvGrpSpPr/>
          <p:nvPr/>
        </p:nvGrpSpPr>
        <p:grpSpPr>
          <a:xfrm>
            <a:off x="2008725" y="2971362"/>
            <a:ext cx="6830475" cy="997652"/>
            <a:chOff x="2008725" y="4260148"/>
            <a:chExt cx="6830475" cy="997652"/>
          </a:xfrm>
        </p:grpSpPr>
        <p:grpSp>
          <p:nvGrpSpPr>
            <p:cNvPr id="19" name="Shape 125"/>
            <p:cNvGrpSpPr/>
            <p:nvPr/>
          </p:nvGrpSpPr>
          <p:grpSpPr>
            <a:xfrm>
              <a:off x="2008725" y="4260148"/>
              <a:ext cx="6830475" cy="997652"/>
              <a:chOff x="1116750" y="3633048"/>
              <a:chExt cx="6830475" cy="997652"/>
            </a:xfrm>
          </p:grpSpPr>
          <p:sp>
            <p:nvSpPr>
              <p:cNvPr id="22" name="Shape 127"/>
              <p:cNvSpPr txBox="1"/>
              <p:nvPr/>
            </p:nvSpPr>
            <p:spPr>
              <a:xfrm>
                <a:off x="2259225" y="3901700"/>
                <a:ext cx="1137600" cy="729000"/>
              </a:xfrm>
              <a:prstGeom prst="rect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000" b="1"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23" name="Shape 128"/>
              <p:cNvSpPr txBox="1"/>
              <p:nvPr/>
            </p:nvSpPr>
            <p:spPr>
              <a:xfrm>
                <a:off x="3396825" y="3901700"/>
                <a:ext cx="1137600" cy="729000"/>
              </a:xfrm>
              <a:prstGeom prst="rect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000" b="1"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24" name="Shape 130"/>
              <p:cNvSpPr txBox="1"/>
              <p:nvPr/>
            </p:nvSpPr>
            <p:spPr>
              <a:xfrm>
                <a:off x="5672025" y="3901700"/>
                <a:ext cx="1137600" cy="729000"/>
              </a:xfrm>
              <a:prstGeom prst="rect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000" b="1"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25" name="Shape 131"/>
              <p:cNvSpPr txBox="1"/>
              <p:nvPr/>
            </p:nvSpPr>
            <p:spPr>
              <a:xfrm>
                <a:off x="6809625" y="3901700"/>
                <a:ext cx="1137600" cy="729000"/>
              </a:xfrm>
              <a:prstGeom prst="rect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-US" sz="2000" b="1" dirty="0">
                    <a:latin typeface="Courier New"/>
                    <a:ea typeface="Courier New"/>
                    <a:cs typeface="Courier New"/>
                    <a:sym typeface="Courier New"/>
                  </a:rPr>
                  <a:t>C</a:t>
                </a:r>
                <a:r>
                  <a:rPr lang="en" sz="2000" b="1" dirty="0" smtClean="0">
                    <a:latin typeface="Courier New"/>
                    <a:ea typeface="Courier New"/>
                    <a:cs typeface="Courier New"/>
                    <a:sym typeface="Courier New"/>
                  </a:rPr>
                  <a:t>A</a:t>
                </a:r>
                <a:endParaRPr lang="en" sz="2000" b="1" dirty="0"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26" name="Shape 132"/>
              <p:cNvSpPr/>
              <p:nvPr/>
            </p:nvSpPr>
            <p:spPr>
              <a:xfrm>
                <a:off x="1116750" y="3633048"/>
                <a:ext cx="1137600" cy="224399"/>
              </a:xfrm>
              <a:prstGeom prst="rect">
                <a:avLst/>
              </a:prstGeom>
              <a:no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2000">
                    <a:latin typeface="Courier New"/>
                    <a:ea typeface="Courier New"/>
                    <a:cs typeface="Courier New"/>
                    <a:sym typeface="Courier New"/>
                  </a:rPr>
                  <a:t>0</a:t>
                </a:r>
              </a:p>
            </p:txBody>
          </p:sp>
          <p:sp>
            <p:nvSpPr>
              <p:cNvPr id="27" name="Shape 133"/>
              <p:cNvSpPr/>
              <p:nvPr/>
            </p:nvSpPr>
            <p:spPr>
              <a:xfrm>
                <a:off x="2254350" y="3633048"/>
                <a:ext cx="1137600" cy="224399"/>
              </a:xfrm>
              <a:prstGeom prst="rect">
                <a:avLst/>
              </a:prstGeom>
              <a:no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2000">
                    <a:latin typeface="Courier New"/>
                    <a:ea typeface="Courier New"/>
                    <a:cs typeface="Courier New"/>
                    <a:sym typeface="Courier New"/>
                  </a:rPr>
                  <a:t>1</a:t>
                </a:r>
              </a:p>
            </p:txBody>
          </p:sp>
          <p:sp>
            <p:nvSpPr>
              <p:cNvPr id="28" name="Shape 134"/>
              <p:cNvSpPr/>
              <p:nvPr/>
            </p:nvSpPr>
            <p:spPr>
              <a:xfrm>
                <a:off x="3391950" y="3633048"/>
                <a:ext cx="1137600" cy="224399"/>
              </a:xfrm>
              <a:prstGeom prst="rect">
                <a:avLst/>
              </a:prstGeom>
              <a:no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2000">
                    <a:latin typeface="Courier New"/>
                    <a:ea typeface="Courier New"/>
                    <a:cs typeface="Courier New"/>
                    <a:sym typeface="Courier New"/>
                  </a:rPr>
                  <a:t>2</a:t>
                </a:r>
              </a:p>
            </p:txBody>
          </p:sp>
          <p:sp>
            <p:nvSpPr>
              <p:cNvPr id="29" name="Shape 135"/>
              <p:cNvSpPr/>
              <p:nvPr/>
            </p:nvSpPr>
            <p:spPr>
              <a:xfrm>
                <a:off x="4529550" y="3633048"/>
                <a:ext cx="1137600" cy="224399"/>
              </a:xfrm>
              <a:prstGeom prst="rect">
                <a:avLst/>
              </a:prstGeom>
              <a:no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2000">
                    <a:latin typeface="Courier New"/>
                    <a:ea typeface="Courier New"/>
                    <a:cs typeface="Courier New"/>
                    <a:sym typeface="Courier New"/>
                  </a:rPr>
                  <a:t>3</a:t>
                </a:r>
              </a:p>
            </p:txBody>
          </p:sp>
          <p:sp>
            <p:nvSpPr>
              <p:cNvPr id="30" name="Shape 136"/>
              <p:cNvSpPr/>
              <p:nvPr/>
            </p:nvSpPr>
            <p:spPr>
              <a:xfrm>
                <a:off x="5667150" y="3633048"/>
                <a:ext cx="1137600" cy="224399"/>
              </a:xfrm>
              <a:prstGeom prst="rect">
                <a:avLst/>
              </a:prstGeom>
              <a:no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2000">
                    <a:latin typeface="Courier New"/>
                    <a:ea typeface="Courier New"/>
                    <a:cs typeface="Courier New"/>
                    <a:sym typeface="Courier New"/>
                  </a:rPr>
                  <a:t>4</a:t>
                </a:r>
              </a:p>
            </p:txBody>
          </p:sp>
          <p:sp>
            <p:nvSpPr>
              <p:cNvPr id="31" name="Shape 137"/>
              <p:cNvSpPr/>
              <p:nvPr/>
            </p:nvSpPr>
            <p:spPr>
              <a:xfrm>
                <a:off x="6804750" y="3633048"/>
                <a:ext cx="1137600" cy="224399"/>
              </a:xfrm>
              <a:prstGeom prst="rect">
                <a:avLst/>
              </a:prstGeom>
              <a:no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2000">
                    <a:solidFill>
                      <a:srgbClr val="FF000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5</a:t>
                </a:r>
              </a:p>
            </p:txBody>
          </p:sp>
        </p:grpSp>
        <p:sp>
          <p:nvSpPr>
            <p:cNvPr id="20" name="Shape 131"/>
            <p:cNvSpPr txBox="1"/>
            <p:nvPr/>
          </p:nvSpPr>
          <p:spPr>
            <a:xfrm>
              <a:off x="5420556" y="4528800"/>
              <a:ext cx="1137600" cy="729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2000" b="1" dirty="0" smtClean="0">
                  <a:latin typeface="Courier New"/>
                  <a:ea typeface="Courier New"/>
                  <a:cs typeface="Courier New"/>
                  <a:sym typeface="Courier New"/>
                </a:rPr>
                <a:t>NY</a:t>
              </a:r>
              <a:endParaRPr lang="en" sz="2000" b="1" dirty="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21" name="Shape 131"/>
            <p:cNvSpPr txBox="1"/>
            <p:nvPr/>
          </p:nvSpPr>
          <p:spPr>
            <a:xfrm>
              <a:off x="2019444" y="4528800"/>
              <a:ext cx="1137600" cy="729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2000" b="1" dirty="0">
                  <a:latin typeface="Courier New"/>
                  <a:ea typeface="Courier New"/>
                  <a:cs typeface="Courier New"/>
                  <a:sym typeface="Courier New"/>
                </a:rPr>
                <a:t>M</a:t>
              </a:r>
              <a:r>
                <a:rPr lang="en" sz="2000" b="1" dirty="0" smtClean="0">
                  <a:latin typeface="Courier New"/>
                  <a:ea typeface="Courier New"/>
                  <a:cs typeface="Courier New"/>
                  <a:sym typeface="Courier New"/>
                </a:rPr>
                <a:t>A</a:t>
              </a:r>
              <a:endParaRPr lang="en" sz="2000" b="1" dirty="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32" name="Shape 277"/>
          <p:cNvSpPr/>
          <p:nvPr/>
        </p:nvSpPr>
        <p:spPr>
          <a:xfrm>
            <a:off x="6069850" y="6253500"/>
            <a:ext cx="487200" cy="528300"/>
          </a:xfrm>
          <a:prstGeom prst="curvedRightArrow">
            <a:avLst>
              <a:gd name="adj1" fmla="val 25000"/>
              <a:gd name="adj2" fmla="val 57426"/>
              <a:gd name="adj3" fmla="val 25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" name="Shape 278"/>
          <p:cNvSpPr/>
          <p:nvPr/>
        </p:nvSpPr>
        <p:spPr>
          <a:xfrm>
            <a:off x="6069851" y="5922234"/>
            <a:ext cx="556199" cy="5283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" name="Shape 280"/>
          <p:cNvSpPr txBox="1"/>
          <p:nvPr/>
        </p:nvSpPr>
        <p:spPr>
          <a:xfrm>
            <a:off x="535526" y="4267200"/>
            <a:ext cx="8456074" cy="853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200" dirty="0"/>
              <a:t>Two ways of handling collisions</a:t>
            </a:r>
            <a:r>
              <a:rPr lang="en" sz="2200" dirty="0" smtClean="0"/>
              <a:t>:</a:t>
            </a:r>
            <a:endParaRPr sz="2200" dirty="0"/>
          </a:p>
          <a:p>
            <a:pPr marL="457200" indent="-368300">
              <a:buSzPct val="100000"/>
              <a:buAutoNum type="arabicPeriod"/>
            </a:pPr>
            <a:r>
              <a:rPr lang="en" sz="2200" dirty="0"/>
              <a:t>Chaining                              </a:t>
            </a:r>
            <a:r>
              <a:rPr lang="en-US" sz="2200" dirty="0" smtClean="0"/>
              <a:t>	</a:t>
            </a:r>
            <a:r>
              <a:rPr lang="en" sz="2200" dirty="0" smtClean="0"/>
              <a:t>   2</a:t>
            </a:r>
            <a:r>
              <a:rPr lang="en" sz="2200" dirty="0"/>
              <a:t>.  Open Addressing</a:t>
            </a:r>
          </a:p>
          <a:p>
            <a:endParaRPr sz="2200" dirty="0"/>
          </a:p>
        </p:txBody>
      </p:sp>
      <p:sp>
        <p:nvSpPr>
          <p:cNvPr id="35" name="Shape 282"/>
          <p:cNvSpPr/>
          <p:nvPr/>
        </p:nvSpPr>
        <p:spPr>
          <a:xfrm>
            <a:off x="1095925" y="5125202"/>
            <a:ext cx="389400" cy="33119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" name="Shape 283"/>
          <p:cNvSpPr/>
          <p:nvPr/>
        </p:nvSpPr>
        <p:spPr>
          <a:xfrm>
            <a:off x="1095925" y="5456559"/>
            <a:ext cx="389400" cy="331199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" name="Shape 284"/>
          <p:cNvSpPr/>
          <p:nvPr/>
        </p:nvSpPr>
        <p:spPr>
          <a:xfrm>
            <a:off x="1095925" y="5787854"/>
            <a:ext cx="389400" cy="33119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b="1"/>
          </a:p>
        </p:txBody>
      </p:sp>
      <p:sp>
        <p:nvSpPr>
          <p:cNvPr id="38" name="Shape 285"/>
          <p:cNvSpPr/>
          <p:nvPr/>
        </p:nvSpPr>
        <p:spPr>
          <a:xfrm>
            <a:off x="1095925" y="6450507"/>
            <a:ext cx="389400" cy="331199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b="1"/>
          </a:p>
        </p:txBody>
      </p:sp>
      <p:sp>
        <p:nvSpPr>
          <p:cNvPr id="39" name="Shape 286"/>
          <p:cNvSpPr/>
          <p:nvPr/>
        </p:nvSpPr>
        <p:spPr>
          <a:xfrm>
            <a:off x="1929912" y="5125202"/>
            <a:ext cx="512700" cy="331199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40" name="Shape 287"/>
          <p:cNvCxnSpPr/>
          <p:nvPr/>
        </p:nvCxnSpPr>
        <p:spPr>
          <a:xfrm>
            <a:off x="1485325" y="5290800"/>
            <a:ext cx="444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1" name="Shape 288"/>
          <p:cNvSpPr/>
          <p:nvPr/>
        </p:nvSpPr>
        <p:spPr>
          <a:xfrm>
            <a:off x="1095925" y="6119149"/>
            <a:ext cx="389400" cy="331199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b="1"/>
          </a:p>
        </p:txBody>
      </p:sp>
      <p:sp>
        <p:nvSpPr>
          <p:cNvPr id="42" name="Shape 289"/>
          <p:cNvSpPr/>
          <p:nvPr/>
        </p:nvSpPr>
        <p:spPr>
          <a:xfrm>
            <a:off x="1929912" y="5787854"/>
            <a:ext cx="512700" cy="331199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3" name="Shape 290"/>
          <p:cNvSpPr/>
          <p:nvPr/>
        </p:nvSpPr>
        <p:spPr>
          <a:xfrm>
            <a:off x="2887119" y="5787854"/>
            <a:ext cx="512700" cy="331199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" name="Shape 291"/>
          <p:cNvSpPr/>
          <p:nvPr/>
        </p:nvSpPr>
        <p:spPr>
          <a:xfrm>
            <a:off x="3844326" y="5787854"/>
            <a:ext cx="512700" cy="331199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45" name="Shape 292"/>
          <p:cNvCxnSpPr/>
          <p:nvPr/>
        </p:nvCxnSpPr>
        <p:spPr>
          <a:xfrm>
            <a:off x="1485403" y="5953501"/>
            <a:ext cx="444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6" name="Shape 293"/>
          <p:cNvCxnSpPr/>
          <p:nvPr/>
        </p:nvCxnSpPr>
        <p:spPr>
          <a:xfrm>
            <a:off x="2442612" y="5953453"/>
            <a:ext cx="444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7" name="Shape 294"/>
          <p:cNvCxnSpPr/>
          <p:nvPr/>
        </p:nvCxnSpPr>
        <p:spPr>
          <a:xfrm>
            <a:off x="3399819" y="5953453"/>
            <a:ext cx="444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8" name="Shape 295"/>
          <p:cNvSpPr/>
          <p:nvPr/>
        </p:nvSpPr>
        <p:spPr>
          <a:xfrm>
            <a:off x="6626117" y="5125202"/>
            <a:ext cx="487200" cy="33119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9" name="Shape 296"/>
          <p:cNvSpPr/>
          <p:nvPr/>
        </p:nvSpPr>
        <p:spPr>
          <a:xfrm>
            <a:off x="6626117" y="5456530"/>
            <a:ext cx="487200" cy="331199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0" name="Shape 297"/>
          <p:cNvSpPr/>
          <p:nvPr/>
        </p:nvSpPr>
        <p:spPr>
          <a:xfrm>
            <a:off x="6626117" y="5787795"/>
            <a:ext cx="487200" cy="33119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b="1"/>
          </a:p>
        </p:txBody>
      </p:sp>
      <p:sp>
        <p:nvSpPr>
          <p:cNvPr id="51" name="Shape 298"/>
          <p:cNvSpPr/>
          <p:nvPr/>
        </p:nvSpPr>
        <p:spPr>
          <a:xfrm>
            <a:off x="6626117" y="6450389"/>
            <a:ext cx="487200" cy="33119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b="1"/>
          </a:p>
        </p:txBody>
      </p:sp>
      <p:sp>
        <p:nvSpPr>
          <p:cNvPr id="52" name="Shape 299"/>
          <p:cNvSpPr/>
          <p:nvPr/>
        </p:nvSpPr>
        <p:spPr>
          <a:xfrm>
            <a:off x="6626117" y="6119061"/>
            <a:ext cx="487200" cy="33119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b="1"/>
          </a:p>
        </p:txBody>
      </p:sp>
    </p:spTree>
    <p:extLst>
      <p:ext uri="{BB962C8B-B14F-4D97-AF65-F5344CB8AC3E}">
        <p14:creationId xmlns:p14="http://schemas.microsoft.com/office/powerpoint/2010/main" val="155286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657725" y="1830133"/>
            <a:ext cx="4280338" cy="41087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1830133"/>
            <a:ext cx="4280338" cy="41087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HashSet</a:t>
            </a:r>
            <a:r>
              <a:rPr lang="en-US" dirty="0" smtClean="0"/>
              <a:t> and </a:t>
            </a:r>
            <a:r>
              <a:rPr lang="en-US" dirty="0" err="1" smtClean="0"/>
              <a:t>Hash</a:t>
            </a:r>
            <a:r>
              <a:rPr lang="en-US" dirty="0" err="1" smtClean="0"/>
              <a:t>Map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219427"/>
            <a:ext cx="2286000" cy="16601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969" y="1944433"/>
            <a:ext cx="4432738" cy="3880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Map&lt;K,V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&gt;{</a:t>
            </a:r>
          </a:p>
          <a:p>
            <a:pPr marL="0" indent="0">
              <a:buNone/>
            </a:pPr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V put(K 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key, V value);</a:t>
            </a:r>
          </a:p>
          <a:p>
            <a:pPr marL="0" indent="0">
              <a:buNone/>
            </a:pPr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V 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get(K key);</a:t>
            </a:r>
          </a:p>
          <a:p>
            <a:pPr marL="0" indent="0">
              <a:buNone/>
            </a:pPr>
            <a:endParaRPr lang="en-US" sz="2000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V 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remove(K key);</a:t>
            </a:r>
          </a:p>
          <a:p>
            <a:pPr marL="0" indent="0">
              <a:buNone/>
            </a:pPr>
            <a:endParaRPr lang="en-US" sz="2000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}</a:t>
            </a:r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228600" y="1944433"/>
            <a:ext cx="4279681" cy="388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Set&lt;V&gt;{</a:t>
            </a:r>
          </a:p>
          <a:p>
            <a:pPr marL="0" indent="0">
              <a:buFont typeface="Wingdings" pitchFamily="2" charset="2"/>
              <a:buNone/>
            </a:pPr>
            <a:endParaRPr lang="en-US" sz="2000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000" dirty="0" err="1" smtClean="0">
                <a:latin typeface="Consolas" charset="0"/>
                <a:ea typeface="Consolas" charset="0"/>
                <a:cs typeface="Consolas" charset="0"/>
              </a:rPr>
              <a:t>boolean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 add(V value);</a:t>
            </a:r>
          </a:p>
          <a:p>
            <a:pPr marL="0" indent="0">
              <a:buFont typeface="Wingdings" pitchFamily="2" charset="2"/>
              <a:buNone/>
            </a:pPr>
            <a:endParaRPr lang="en-US" sz="2000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000" dirty="0" err="1" smtClean="0">
                <a:latin typeface="Consolas" charset="0"/>
                <a:ea typeface="Consolas" charset="0"/>
                <a:cs typeface="Consolas" charset="0"/>
              </a:rPr>
              <a:t>boolean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 contains(V value);</a:t>
            </a:r>
          </a:p>
          <a:p>
            <a:pPr marL="0" indent="0">
              <a:buFont typeface="Wingdings" pitchFamily="2" charset="2"/>
              <a:buNone/>
            </a:pPr>
            <a:endParaRPr lang="en-US" sz="2000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000" dirty="0" err="1" smtClean="0">
                <a:latin typeface="Consolas" charset="0"/>
                <a:ea typeface="Consolas" charset="0"/>
                <a:cs typeface="Consolas" charset="0"/>
              </a:rPr>
              <a:t>boolean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 remove(V value);</a:t>
            </a:r>
          </a:p>
          <a:p>
            <a:pPr marL="0" indent="0">
              <a:buFont typeface="Wingdings" pitchFamily="2" charset="2"/>
              <a:buNone/>
            </a:pPr>
            <a:endParaRPr lang="en-US" sz="2000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}</a:t>
            </a:r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764" y="5219427"/>
            <a:ext cx="2489485" cy="166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8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</a:t>
            </a:r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Chaining</a:t>
            </a:r>
            <a:endParaRPr lang="en-US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Open Addressing</a:t>
            </a:r>
            <a:endParaRPr lang="en-US" dirty="0"/>
          </a:p>
        </p:txBody>
      </p:sp>
      <p:grpSp>
        <p:nvGrpSpPr>
          <p:cNvPr id="75" name="Group 74"/>
          <p:cNvGrpSpPr/>
          <p:nvPr/>
        </p:nvGrpSpPr>
        <p:grpSpPr>
          <a:xfrm>
            <a:off x="703500" y="3530175"/>
            <a:ext cx="762000" cy="1206235"/>
            <a:chOff x="1464348" y="4673175"/>
            <a:chExt cx="762000" cy="1206235"/>
          </a:xfrm>
        </p:grpSpPr>
        <p:cxnSp>
          <p:nvCxnSpPr>
            <p:cNvPr id="76" name="Shape 348"/>
            <p:cNvCxnSpPr/>
            <p:nvPr/>
          </p:nvCxnSpPr>
          <p:spPr>
            <a:xfrm>
              <a:off x="1845348" y="4673175"/>
              <a:ext cx="350" cy="503635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77" name="Shape 350"/>
            <p:cNvSpPr/>
            <p:nvPr/>
          </p:nvSpPr>
          <p:spPr>
            <a:xfrm>
              <a:off x="1464348" y="5176810"/>
              <a:ext cx="762000" cy="702600"/>
            </a:xfrm>
            <a:prstGeom prst="ellipse">
              <a:avLst/>
            </a:prstGeom>
            <a:solidFill>
              <a:srgbClr val="EFEFEF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</a:t>
              </a:r>
              <a:endParaRPr lang="en" sz="20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3565512" y="3530175"/>
            <a:ext cx="762000" cy="1206235"/>
            <a:chOff x="1464348" y="4673175"/>
            <a:chExt cx="762000" cy="1206235"/>
          </a:xfrm>
        </p:grpSpPr>
        <p:cxnSp>
          <p:nvCxnSpPr>
            <p:cNvPr id="79" name="Shape 348"/>
            <p:cNvCxnSpPr/>
            <p:nvPr/>
          </p:nvCxnSpPr>
          <p:spPr>
            <a:xfrm>
              <a:off x="1845348" y="4673175"/>
              <a:ext cx="350" cy="503635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80" name="Shape 350"/>
            <p:cNvSpPr/>
            <p:nvPr/>
          </p:nvSpPr>
          <p:spPr>
            <a:xfrm>
              <a:off x="1464348" y="5176810"/>
              <a:ext cx="762000" cy="702600"/>
            </a:xfrm>
            <a:prstGeom prst="ellipse">
              <a:avLst/>
            </a:prstGeom>
            <a:solidFill>
              <a:srgbClr val="EFEFEF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b</a:t>
              </a:r>
              <a:endParaRPr lang="en" sz="20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03500" y="4580798"/>
            <a:ext cx="762000" cy="1206235"/>
            <a:chOff x="1464348" y="4673175"/>
            <a:chExt cx="762000" cy="1206235"/>
          </a:xfrm>
        </p:grpSpPr>
        <p:cxnSp>
          <p:nvCxnSpPr>
            <p:cNvPr id="82" name="Shape 348"/>
            <p:cNvCxnSpPr/>
            <p:nvPr/>
          </p:nvCxnSpPr>
          <p:spPr>
            <a:xfrm>
              <a:off x="1845348" y="4673175"/>
              <a:ext cx="350" cy="503635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83" name="Shape 350"/>
            <p:cNvSpPr/>
            <p:nvPr/>
          </p:nvSpPr>
          <p:spPr>
            <a:xfrm>
              <a:off x="1464348" y="5176810"/>
              <a:ext cx="762000" cy="702600"/>
            </a:xfrm>
            <a:prstGeom prst="ellipse">
              <a:avLst/>
            </a:prstGeom>
            <a:solidFill>
              <a:srgbClr val="EFEFEF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c</a:t>
              </a:r>
              <a:endParaRPr lang="en" sz="20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663988" y="3530175"/>
            <a:ext cx="762000" cy="1206235"/>
            <a:chOff x="1464348" y="4673175"/>
            <a:chExt cx="762000" cy="1206235"/>
          </a:xfrm>
        </p:grpSpPr>
        <p:cxnSp>
          <p:nvCxnSpPr>
            <p:cNvPr id="85" name="Shape 348"/>
            <p:cNvCxnSpPr/>
            <p:nvPr/>
          </p:nvCxnSpPr>
          <p:spPr>
            <a:xfrm>
              <a:off x="1845348" y="4673175"/>
              <a:ext cx="350" cy="503635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86" name="Shape 350"/>
            <p:cNvSpPr/>
            <p:nvPr/>
          </p:nvSpPr>
          <p:spPr>
            <a:xfrm>
              <a:off x="1464348" y="5176810"/>
              <a:ext cx="762000" cy="702600"/>
            </a:xfrm>
            <a:prstGeom prst="ellipse">
              <a:avLst/>
            </a:prstGeom>
            <a:solidFill>
              <a:srgbClr val="EFEFEF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e</a:t>
              </a:r>
              <a:endParaRPr lang="en" sz="20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707700" y="5631421"/>
            <a:ext cx="762000" cy="1206235"/>
            <a:chOff x="1464348" y="4673175"/>
            <a:chExt cx="762000" cy="1206235"/>
          </a:xfrm>
        </p:grpSpPr>
        <p:cxnSp>
          <p:nvCxnSpPr>
            <p:cNvPr id="88" name="Shape 348"/>
            <p:cNvCxnSpPr/>
            <p:nvPr/>
          </p:nvCxnSpPr>
          <p:spPr>
            <a:xfrm>
              <a:off x="1841148" y="4673175"/>
              <a:ext cx="350" cy="503635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89" name="Shape 350"/>
            <p:cNvSpPr/>
            <p:nvPr/>
          </p:nvSpPr>
          <p:spPr>
            <a:xfrm>
              <a:off x="1464348" y="5176810"/>
              <a:ext cx="762000" cy="702600"/>
            </a:xfrm>
            <a:prstGeom prst="ellipse">
              <a:avLst/>
            </a:prstGeom>
            <a:solidFill>
              <a:srgbClr val="EFEFEF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d</a:t>
              </a:r>
              <a:endParaRPr lang="en" sz="20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cxnSp>
        <p:nvCxnSpPr>
          <p:cNvPr id="90" name="Shape 348"/>
          <p:cNvCxnSpPr/>
          <p:nvPr/>
        </p:nvCxnSpPr>
        <p:spPr>
          <a:xfrm>
            <a:off x="1084325" y="4580798"/>
            <a:ext cx="350" cy="155425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grpSp>
        <p:nvGrpSpPr>
          <p:cNvPr id="95" name="Group 94"/>
          <p:cNvGrpSpPr/>
          <p:nvPr/>
        </p:nvGrpSpPr>
        <p:grpSpPr>
          <a:xfrm>
            <a:off x="609600" y="2819400"/>
            <a:ext cx="3805950" cy="997920"/>
            <a:chOff x="246300" y="2819400"/>
            <a:chExt cx="3805950" cy="997920"/>
          </a:xfrm>
        </p:grpSpPr>
        <p:grpSp>
          <p:nvGrpSpPr>
            <p:cNvPr id="62" name="Shape 472"/>
            <p:cNvGrpSpPr/>
            <p:nvPr/>
          </p:nvGrpSpPr>
          <p:grpSpPr>
            <a:xfrm>
              <a:off x="246300" y="2819400"/>
              <a:ext cx="3792100" cy="997920"/>
              <a:chOff x="1215525" y="3632780"/>
              <a:chExt cx="3792100" cy="997920"/>
            </a:xfrm>
          </p:grpSpPr>
          <p:sp>
            <p:nvSpPr>
              <p:cNvPr id="63" name="Shape 473"/>
              <p:cNvSpPr txBox="1"/>
              <p:nvPr/>
            </p:nvSpPr>
            <p:spPr>
              <a:xfrm>
                <a:off x="1215525" y="3901700"/>
                <a:ext cx="949800" cy="729000"/>
              </a:xfrm>
              <a:prstGeom prst="rect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algn="ctr"/>
                <a:endParaRPr lang="en" sz="2000" b="1" dirty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69" name="Shape 479"/>
              <p:cNvSpPr/>
              <p:nvPr/>
            </p:nvSpPr>
            <p:spPr>
              <a:xfrm>
                <a:off x="1215525" y="3632780"/>
                <a:ext cx="959050" cy="268919"/>
              </a:xfrm>
              <a:prstGeom prst="rect">
                <a:avLst/>
              </a:prstGeom>
              <a:no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2000">
                    <a:latin typeface="Courier New"/>
                    <a:ea typeface="Courier New"/>
                    <a:cs typeface="Courier New"/>
                    <a:sym typeface="Courier New"/>
                  </a:rPr>
                  <a:t>0</a:t>
                </a:r>
              </a:p>
            </p:txBody>
          </p:sp>
          <p:sp>
            <p:nvSpPr>
              <p:cNvPr id="70" name="Shape 480"/>
              <p:cNvSpPr/>
              <p:nvPr/>
            </p:nvSpPr>
            <p:spPr>
              <a:xfrm>
                <a:off x="2188425" y="3632780"/>
                <a:ext cx="935950" cy="268920"/>
              </a:xfrm>
              <a:prstGeom prst="rect">
                <a:avLst/>
              </a:prstGeom>
              <a:no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2000">
                    <a:latin typeface="Courier New"/>
                    <a:ea typeface="Courier New"/>
                    <a:cs typeface="Courier New"/>
                    <a:sym typeface="Courier New"/>
                  </a:rPr>
                  <a:t>1</a:t>
                </a:r>
              </a:p>
            </p:txBody>
          </p:sp>
          <p:sp>
            <p:nvSpPr>
              <p:cNvPr id="71" name="Shape 481"/>
              <p:cNvSpPr/>
              <p:nvPr/>
            </p:nvSpPr>
            <p:spPr>
              <a:xfrm>
                <a:off x="3124375" y="3632780"/>
                <a:ext cx="947300" cy="268920"/>
              </a:xfrm>
              <a:prstGeom prst="rect">
                <a:avLst/>
              </a:prstGeom>
              <a:no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2000">
                    <a:latin typeface="Courier New"/>
                    <a:ea typeface="Courier New"/>
                    <a:cs typeface="Courier New"/>
                    <a:sym typeface="Courier New"/>
                  </a:rPr>
                  <a:t>2</a:t>
                </a:r>
              </a:p>
            </p:txBody>
          </p:sp>
          <p:sp>
            <p:nvSpPr>
              <p:cNvPr id="72" name="Shape 482"/>
              <p:cNvSpPr/>
              <p:nvPr/>
            </p:nvSpPr>
            <p:spPr>
              <a:xfrm>
                <a:off x="4071675" y="3632780"/>
                <a:ext cx="935950" cy="268920"/>
              </a:xfrm>
              <a:prstGeom prst="rect">
                <a:avLst/>
              </a:prstGeom>
              <a:no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2000">
                    <a:latin typeface="Courier New"/>
                    <a:ea typeface="Courier New"/>
                    <a:cs typeface="Courier New"/>
                    <a:sym typeface="Courier New"/>
                  </a:rPr>
                  <a:t>3</a:t>
                </a:r>
              </a:p>
            </p:txBody>
          </p:sp>
        </p:grpSp>
        <p:sp>
          <p:nvSpPr>
            <p:cNvPr id="92" name="Shape 473"/>
            <p:cNvSpPr txBox="1"/>
            <p:nvPr/>
          </p:nvSpPr>
          <p:spPr>
            <a:xfrm>
              <a:off x="2155150" y="3088320"/>
              <a:ext cx="949800" cy="729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endParaRPr lang="en" sz="20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93" name="Shape 473"/>
            <p:cNvSpPr txBox="1"/>
            <p:nvPr/>
          </p:nvSpPr>
          <p:spPr>
            <a:xfrm>
              <a:off x="1208225" y="3088320"/>
              <a:ext cx="949800" cy="729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endParaRPr lang="en" sz="20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94" name="Shape 473"/>
            <p:cNvSpPr txBox="1"/>
            <p:nvPr/>
          </p:nvSpPr>
          <p:spPr>
            <a:xfrm>
              <a:off x="3102450" y="3088320"/>
              <a:ext cx="949800" cy="729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endParaRPr lang="en" sz="20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880850" y="2819400"/>
            <a:ext cx="3805950" cy="997920"/>
            <a:chOff x="246300" y="2819400"/>
            <a:chExt cx="3805950" cy="997920"/>
          </a:xfrm>
        </p:grpSpPr>
        <p:grpSp>
          <p:nvGrpSpPr>
            <p:cNvPr id="97" name="Shape 472"/>
            <p:cNvGrpSpPr/>
            <p:nvPr/>
          </p:nvGrpSpPr>
          <p:grpSpPr>
            <a:xfrm>
              <a:off x="246300" y="2819400"/>
              <a:ext cx="3792100" cy="997920"/>
              <a:chOff x="1215525" y="3632780"/>
              <a:chExt cx="3792100" cy="997920"/>
            </a:xfrm>
          </p:grpSpPr>
          <p:sp>
            <p:nvSpPr>
              <p:cNvPr id="101" name="Shape 473"/>
              <p:cNvSpPr txBox="1"/>
              <p:nvPr/>
            </p:nvSpPr>
            <p:spPr>
              <a:xfrm>
                <a:off x="1215525" y="3901700"/>
                <a:ext cx="949800" cy="729000"/>
              </a:xfrm>
              <a:prstGeom prst="rect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algn="ctr"/>
                <a:endParaRPr lang="en" sz="2000" b="1" dirty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02" name="Shape 479"/>
              <p:cNvSpPr/>
              <p:nvPr/>
            </p:nvSpPr>
            <p:spPr>
              <a:xfrm>
                <a:off x="1215525" y="3632780"/>
                <a:ext cx="959050" cy="268919"/>
              </a:xfrm>
              <a:prstGeom prst="rect">
                <a:avLst/>
              </a:prstGeom>
              <a:no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2000">
                    <a:latin typeface="Courier New"/>
                    <a:ea typeface="Courier New"/>
                    <a:cs typeface="Courier New"/>
                    <a:sym typeface="Courier New"/>
                  </a:rPr>
                  <a:t>0</a:t>
                </a:r>
              </a:p>
            </p:txBody>
          </p:sp>
          <p:sp>
            <p:nvSpPr>
              <p:cNvPr id="103" name="Shape 480"/>
              <p:cNvSpPr/>
              <p:nvPr/>
            </p:nvSpPr>
            <p:spPr>
              <a:xfrm>
                <a:off x="2188425" y="3632780"/>
                <a:ext cx="935950" cy="268920"/>
              </a:xfrm>
              <a:prstGeom prst="rect">
                <a:avLst/>
              </a:prstGeom>
              <a:no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2000">
                    <a:latin typeface="Courier New"/>
                    <a:ea typeface="Courier New"/>
                    <a:cs typeface="Courier New"/>
                    <a:sym typeface="Courier New"/>
                  </a:rPr>
                  <a:t>1</a:t>
                </a:r>
              </a:p>
            </p:txBody>
          </p:sp>
          <p:sp>
            <p:nvSpPr>
              <p:cNvPr id="104" name="Shape 481"/>
              <p:cNvSpPr/>
              <p:nvPr/>
            </p:nvSpPr>
            <p:spPr>
              <a:xfrm>
                <a:off x="3124375" y="3632780"/>
                <a:ext cx="947300" cy="268920"/>
              </a:xfrm>
              <a:prstGeom prst="rect">
                <a:avLst/>
              </a:prstGeom>
              <a:no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2000">
                    <a:latin typeface="Courier New"/>
                    <a:ea typeface="Courier New"/>
                    <a:cs typeface="Courier New"/>
                    <a:sym typeface="Courier New"/>
                  </a:rPr>
                  <a:t>2</a:t>
                </a:r>
              </a:p>
            </p:txBody>
          </p:sp>
          <p:sp>
            <p:nvSpPr>
              <p:cNvPr id="105" name="Shape 482"/>
              <p:cNvSpPr/>
              <p:nvPr/>
            </p:nvSpPr>
            <p:spPr>
              <a:xfrm>
                <a:off x="4071675" y="3632780"/>
                <a:ext cx="935950" cy="268920"/>
              </a:xfrm>
              <a:prstGeom prst="rect">
                <a:avLst/>
              </a:prstGeom>
              <a:no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2000">
                    <a:latin typeface="Courier New"/>
                    <a:ea typeface="Courier New"/>
                    <a:cs typeface="Courier New"/>
                    <a:sym typeface="Courier New"/>
                  </a:rPr>
                  <a:t>3</a:t>
                </a:r>
              </a:p>
            </p:txBody>
          </p:sp>
        </p:grpSp>
        <p:sp>
          <p:nvSpPr>
            <p:cNvPr id="98" name="Shape 473"/>
            <p:cNvSpPr txBox="1"/>
            <p:nvPr/>
          </p:nvSpPr>
          <p:spPr>
            <a:xfrm>
              <a:off x="2155150" y="3088320"/>
              <a:ext cx="949800" cy="729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endParaRPr lang="en" sz="20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99" name="Shape 473"/>
            <p:cNvSpPr txBox="1"/>
            <p:nvPr/>
          </p:nvSpPr>
          <p:spPr>
            <a:xfrm>
              <a:off x="1208225" y="3088320"/>
              <a:ext cx="949800" cy="729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endParaRPr lang="en" sz="20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00" name="Shape 473"/>
            <p:cNvSpPr txBox="1"/>
            <p:nvPr/>
          </p:nvSpPr>
          <p:spPr>
            <a:xfrm>
              <a:off x="3102450" y="3088320"/>
              <a:ext cx="949800" cy="729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endParaRPr lang="en" sz="20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106" name="Rectangle 105"/>
          <p:cNvSpPr/>
          <p:nvPr/>
        </p:nvSpPr>
        <p:spPr>
          <a:xfrm>
            <a:off x="5166994" y="3221987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endParaRPr lang="en" b="1" dirty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7089285" y="3221987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</a:t>
            </a:r>
            <a:endParaRPr lang="en" b="1" dirty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8027394" y="3221987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endParaRPr lang="en" b="1" dirty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6139485" y="3221987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c</a:t>
            </a:r>
            <a:endParaRPr lang="en" b="1" dirty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6052743" y="3007673"/>
            <a:ext cx="486413" cy="890291"/>
            <a:chOff x="6070228" y="3080310"/>
            <a:chExt cx="486413" cy="890291"/>
          </a:xfrm>
          <a:solidFill>
            <a:srgbClr val="FF0000"/>
          </a:solidFill>
        </p:grpSpPr>
        <p:sp>
          <p:nvSpPr>
            <p:cNvPr id="113" name="Half Frame 112"/>
            <p:cNvSpPr/>
            <p:nvPr/>
          </p:nvSpPr>
          <p:spPr>
            <a:xfrm rot="2592422">
              <a:off x="6091341" y="3520720"/>
              <a:ext cx="465300" cy="449881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5" name="Half Frame 114"/>
            <p:cNvSpPr/>
            <p:nvPr/>
          </p:nvSpPr>
          <p:spPr>
            <a:xfrm rot="13448772">
              <a:off x="6070228" y="3080310"/>
              <a:ext cx="465300" cy="449881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7" name="Rectangle 116"/>
          <p:cNvSpPr/>
          <p:nvPr/>
        </p:nvSpPr>
        <p:spPr>
          <a:xfrm flipH="1">
            <a:off x="6100565" y="3211254"/>
            <a:ext cx="4247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e</a:t>
            </a:r>
            <a:endParaRPr lang="en" b="1" dirty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7010400" y="-11325"/>
            <a:ext cx="2133600" cy="2696265"/>
            <a:chOff x="5181601" y="609599"/>
            <a:chExt cx="2133600" cy="2696265"/>
          </a:xfrm>
        </p:grpSpPr>
        <p:sp>
          <p:nvSpPr>
            <p:cNvPr id="119" name="Rectangle 118"/>
            <p:cNvSpPr/>
            <p:nvPr/>
          </p:nvSpPr>
          <p:spPr>
            <a:xfrm>
              <a:off x="5181601" y="609599"/>
              <a:ext cx="2133600" cy="26962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hape 335"/>
            <p:cNvSpPr txBox="1"/>
            <p:nvPr/>
          </p:nvSpPr>
          <p:spPr>
            <a:xfrm>
              <a:off x="5291576" y="685800"/>
              <a:ext cx="2023625" cy="44831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en-US" sz="2000" b="1" dirty="0" smtClean="0">
                  <a:solidFill>
                    <a:srgbClr val="1155CC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put</a:t>
              </a:r>
              <a:r>
                <a:rPr lang="en" sz="2000" b="1" dirty="0" smtClean="0">
                  <a:solidFill>
                    <a:srgbClr val="1155CC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(</a:t>
              </a:r>
              <a:r>
                <a:rPr lang="en-US" sz="2000" b="1" dirty="0" smtClean="0">
                  <a:solidFill>
                    <a:srgbClr val="1155CC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'a'</a:t>
              </a:r>
              <a:r>
                <a:rPr lang="en" sz="2000" b="1" dirty="0" smtClean="0">
                  <a:solidFill>
                    <a:srgbClr val="1155CC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)</a:t>
              </a:r>
              <a:endParaRPr lang="en-US" sz="2000" b="1" dirty="0" smtClean="0">
                <a:solidFill>
                  <a:srgbClr val="1155CC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r>
                <a:rPr lang="en-US" sz="2000" b="1" dirty="0" smtClean="0">
                  <a:solidFill>
                    <a:srgbClr val="1155CC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put('b')</a:t>
              </a:r>
            </a:p>
            <a:p>
              <a:r>
                <a:rPr lang="en-US" sz="2000" b="1" dirty="0" smtClean="0">
                  <a:solidFill>
                    <a:srgbClr val="1155CC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put</a:t>
              </a:r>
              <a:r>
                <a:rPr lang="en-US" sz="2000" b="1" dirty="0" smtClean="0">
                  <a:solidFill>
                    <a:srgbClr val="1155CC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('c')</a:t>
              </a:r>
            </a:p>
            <a:p>
              <a:r>
                <a:rPr lang="en-US" sz="2000" b="1" dirty="0" smtClean="0">
                  <a:solidFill>
                    <a:srgbClr val="1155CC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put('d')</a:t>
              </a:r>
            </a:p>
            <a:p>
              <a:r>
                <a:rPr lang="en-US" sz="2000" b="1" dirty="0" smtClean="0">
                  <a:solidFill>
                    <a:srgbClr val="1155CC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get('d')</a:t>
              </a:r>
            </a:p>
            <a:p>
              <a:r>
                <a:rPr lang="en-US" sz="2000" b="1" dirty="0" smtClean="0">
                  <a:solidFill>
                    <a:srgbClr val="1155CC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remove('c')</a:t>
              </a:r>
            </a:p>
            <a:p>
              <a:r>
                <a:rPr lang="en-US" sz="2000" b="1" dirty="0" smtClean="0">
                  <a:solidFill>
                    <a:srgbClr val="1155CC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get('d')</a:t>
              </a:r>
            </a:p>
            <a:p>
              <a:r>
                <a:rPr lang="en-US" sz="2000" b="1" dirty="0" smtClean="0">
                  <a:solidFill>
                    <a:srgbClr val="1155CC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put('e')</a:t>
              </a:r>
            </a:p>
            <a:p>
              <a:endParaRPr lang="en" sz="2000" b="1" dirty="0">
                <a:solidFill>
                  <a:srgbClr val="1155CC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92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7" grpId="0"/>
      <p:bldP spid="108" grpId="0"/>
      <p:bldP spid="109" grpId="0"/>
      <p:bldP spid="109" grpId="1"/>
      <p:bldP spid="109" grpId="2"/>
      <p:bldP spid="109" grpId="3"/>
      <p:bldP spid="1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Complexity (no resizing)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254BD5-3FE5-4C4E-AF0E-74EE63B2DF4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55612558"/>
                  </p:ext>
                </p:extLst>
              </p:nvPr>
            </p:nvGraphicFramePr>
            <p:xfrm>
              <a:off x="1285192" y="2286000"/>
              <a:ext cx="6563408" cy="1381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65552"/>
                    <a:gridCol w="1449856"/>
                    <a:gridCol w="1371600"/>
                    <a:gridCol w="16764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Collision Handling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put(v)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get(</a:t>
                          </a:r>
                          <a:r>
                            <a:rPr lang="en-US" baseline="0" dirty="0" smtClean="0"/>
                            <a:t>v)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remove(</a:t>
                          </a:r>
                          <a:r>
                            <a:rPr lang="en-US" baseline="0" dirty="0" smtClean="0"/>
                            <a:t>v)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Chaining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Open Addressing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0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55612558"/>
                  </p:ext>
                </p:extLst>
              </p:nvPr>
            </p:nvGraphicFramePr>
            <p:xfrm>
              <a:off x="1285192" y="2286000"/>
              <a:ext cx="6563408" cy="1381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65552"/>
                    <a:gridCol w="1449856"/>
                    <a:gridCol w="1371600"/>
                    <a:gridCol w="1676400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Collision Handling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put(v)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get(</a:t>
                          </a:r>
                          <a:r>
                            <a:rPr lang="en-US" baseline="0" dirty="0" smtClean="0"/>
                            <a:t>v)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remove(</a:t>
                          </a:r>
                          <a:r>
                            <a:rPr lang="en-US" baseline="0" dirty="0" smtClean="0"/>
                            <a:t>v)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Chaining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42857" t="-180328" r="-212185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55752" t="-180328" r="-12345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92364" t="-180328" r="-1455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Open Addressing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42857" t="-280328" r="-21218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55752" t="-280328" r="-12345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92364" t="-280328" r="-1455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0485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Factor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  <p:pic>
        <p:nvPicPr>
          <p:cNvPr id="8" name="Shape 7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4879" y="2779075"/>
            <a:ext cx="4932321" cy="15643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715"/>
          <p:cNvSpPr txBox="1"/>
          <p:nvPr/>
        </p:nvSpPr>
        <p:spPr>
          <a:xfrm>
            <a:off x="618102" y="2699713"/>
            <a:ext cx="1987799" cy="47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400" b="1" i="1" dirty="0"/>
              <a:t>Load factor</a:t>
            </a:r>
          </a:p>
          <a:p>
            <a:endParaRPr sz="2400" dirty="0"/>
          </a:p>
        </p:txBody>
      </p:sp>
      <p:cxnSp>
        <p:nvCxnSpPr>
          <p:cNvPr id="10" name="Shape 716"/>
          <p:cNvCxnSpPr/>
          <p:nvPr/>
        </p:nvCxnSpPr>
        <p:spPr>
          <a:xfrm>
            <a:off x="1886452" y="3221513"/>
            <a:ext cx="1258499" cy="2651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65624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Chain Length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Content Placeholder 31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3936568"/>
                <a:ext cx="8153400" cy="2159431"/>
              </a:xfrm>
            </p:spPr>
            <p:txBody>
              <a:bodyPr/>
              <a:lstStyle/>
              <a:p>
                <a:r>
                  <a:rPr lang="en-US" dirty="0"/>
                  <a:t>F</a:t>
                </a:r>
                <a:r>
                  <a:rPr lang="en-US" dirty="0" smtClean="0"/>
                  <a:t>or each bucket, probability that                            a single object is hashed to that bucket                   is 1/length of array</a:t>
                </a:r>
              </a:p>
              <a:p>
                <a:r>
                  <a:rPr lang="en-US" dirty="0" smtClean="0"/>
                  <a:t>There are n objects in the hash table</a:t>
                </a:r>
              </a:p>
              <a:p>
                <a:r>
                  <a:rPr lang="en-US" dirty="0" smtClean="0"/>
                  <a:t>Expected length of chain is n/length of array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2" name="Content Placeholder 3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3936568"/>
                <a:ext cx="8153400" cy="2159431"/>
              </a:xfrm>
              <a:blipFill rotWithShape="0">
                <a:blip r:embed="rId2"/>
                <a:stretch>
                  <a:fillRect l="-449" t="-2825" r="-1645" b="-23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DD0A59F-0B18-423F-A6F2-5852E47C344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4" name="Shape 472"/>
          <p:cNvGrpSpPr/>
          <p:nvPr/>
        </p:nvGrpSpPr>
        <p:grpSpPr>
          <a:xfrm>
            <a:off x="1143000" y="1752600"/>
            <a:ext cx="6825600" cy="997920"/>
            <a:chOff x="1121625" y="3632780"/>
            <a:chExt cx="6825600" cy="997920"/>
          </a:xfrm>
        </p:grpSpPr>
        <p:sp>
          <p:nvSpPr>
            <p:cNvPr id="5" name="Shape 473"/>
            <p:cNvSpPr txBox="1"/>
            <p:nvPr/>
          </p:nvSpPr>
          <p:spPr>
            <a:xfrm>
              <a:off x="1121625" y="3901700"/>
              <a:ext cx="1137600" cy="729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endParaRPr lang="en" sz="20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6" name="Shape 474"/>
            <p:cNvSpPr txBox="1"/>
            <p:nvPr/>
          </p:nvSpPr>
          <p:spPr>
            <a:xfrm>
              <a:off x="2259225" y="3901700"/>
              <a:ext cx="1137600" cy="729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t" anchorCtr="0">
              <a:noAutofit/>
            </a:bodyPr>
            <a:lstStyle/>
            <a:p>
              <a:endParaRPr sz="2000" b="1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" name="Shape 475"/>
            <p:cNvSpPr txBox="1"/>
            <p:nvPr/>
          </p:nvSpPr>
          <p:spPr>
            <a:xfrm>
              <a:off x="3396825" y="3901700"/>
              <a:ext cx="1137600" cy="729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t" anchorCtr="0">
              <a:noAutofit/>
            </a:bodyPr>
            <a:lstStyle/>
            <a:p>
              <a:endParaRPr sz="2000" b="1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" name="Shape 476"/>
            <p:cNvSpPr txBox="1"/>
            <p:nvPr/>
          </p:nvSpPr>
          <p:spPr>
            <a:xfrm>
              <a:off x="4534425" y="3901700"/>
              <a:ext cx="1137600" cy="729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endParaRPr lang="en" sz="2000" b="1" dirty="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9" name="Shape 477"/>
            <p:cNvSpPr txBox="1"/>
            <p:nvPr/>
          </p:nvSpPr>
          <p:spPr>
            <a:xfrm>
              <a:off x="5672025" y="3901700"/>
              <a:ext cx="1137600" cy="729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endParaRPr lang="en" sz="2000" b="1" dirty="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0" name="Shape 478"/>
            <p:cNvSpPr txBox="1"/>
            <p:nvPr/>
          </p:nvSpPr>
          <p:spPr>
            <a:xfrm>
              <a:off x="6809625" y="3901700"/>
              <a:ext cx="1137600" cy="729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endParaRPr lang="en" sz="2000" b="1" dirty="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1" name="Shape 479"/>
            <p:cNvSpPr/>
            <p:nvPr/>
          </p:nvSpPr>
          <p:spPr>
            <a:xfrm>
              <a:off x="1121625" y="3632780"/>
              <a:ext cx="1137600" cy="224399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" sz="2000"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</a:p>
          </p:txBody>
        </p:sp>
        <p:sp>
          <p:nvSpPr>
            <p:cNvPr id="12" name="Shape 480"/>
            <p:cNvSpPr/>
            <p:nvPr/>
          </p:nvSpPr>
          <p:spPr>
            <a:xfrm>
              <a:off x="2259225" y="3632780"/>
              <a:ext cx="1137600" cy="224399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" sz="2000">
                  <a:latin typeface="Courier New"/>
                  <a:ea typeface="Courier New"/>
                  <a:cs typeface="Courier New"/>
                  <a:sym typeface="Courier New"/>
                </a:rPr>
                <a:t>1</a:t>
              </a:r>
            </a:p>
          </p:txBody>
        </p:sp>
        <p:sp>
          <p:nvSpPr>
            <p:cNvPr id="13" name="Shape 481"/>
            <p:cNvSpPr/>
            <p:nvPr/>
          </p:nvSpPr>
          <p:spPr>
            <a:xfrm>
              <a:off x="3396825" y="3632780"/>
              <a:ext cx="1137600" cy="224399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" sz="2000">
                  <a:latin typeface="Courier New"/>
                  <a:ea typeface="Courier New"/>
                  <a:cs typeface="Courier New"/>
                  <a:sym typeface="Courier New"/>
                </a:rPr>
                <a:t>2</a:t>
              </a:r>
            </a:p>
          </p:txBody>
        </p:sp>
        <p:sp>
          <p:nvSpPr>
            <p:cNvPr id="14" name="Shape 482"/>
            <p:cNvSpPr/>
            <p:nvPr/>
          </p:nvSpPr>
          <p:spPr>
            <a:xfrm>
              <a:off x="4534425" y="3632780"/>
              <a:ext cx="1137600" cy="224399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" sz="2000">
                  <a:latin typeface="Courier New"/>
                  <a:ea typeface="Courier New"/>
                  <a:cs typeface="Courier New"/>
                  <a:sym typeface="Courier New"/>
                </a:rPr>
                <a:t>3</a:t>
              </a:r>
            </a:p>
          </p:txBody>
        </p:sp>
        <p:sp>
          <p:nvSpPr>
            <p:cNvPr id="15" name="Shape 483"/>
            <p:cNvSpPr/>
            <p:nvPr/>
          </p:nvSpPr>
          <p:spPr>
            <a:xfrm>
              <a:off x="5672025" y="3632780"/>
              <a:ext cx="1137600" cy="224399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" sz="2000">
                  <a:latin typeface="Courier New"/>
                  <a:ea typeface="Courier New"/>
                  <a:cs typeface="Courier New"/>
                  <a:sym typeface="Courier New"/>
                </a:rPr>
                <a:t>4</a:t>
              </a:r>
            </a:p>
          </p:txBody>
        </p:sp>
        <p:sp>
          <p:nvSpPr>
            <p:cNvPr id="16" name="Shape 484"/>
            <p:cNvSpPr/>
            <p:nvPr/>
          </p:nvSpPr>
          <p:spPr>
            <a:xfrm>
              <a:off x="6809625" y="3632780"/>
              <a:ext cx="1137600" cy="224399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" sz="2000">
                  <a:latin typeface="Courier New"/>
                  <a:ea typeface="Courier New"/>
                  <a:cs typeface="Courier New"/>
                  <a:sym typeface="Courier New"/>
                </a:rPr>
                <a:t>5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330800" y="2463375"/>
            <a:ext cx="762000" cy="1206235"/>
            <a:chOff x="1464348" y="4673175"/>
            <a:chExt cx="762000" cy="1206235"/>
          </a:xfrm>
        </p:grpSpPr>
        <p:cxnSp>
          <p:nvCxnSpPr>
            <p:cNvPr id="18" name="Shape 348"/>
            <p:cNvCxnSpPr/>
            <p:nvPr/>
          </p:nvCxnSpPr>
          <p:spPr>
            <a:xfrm>
              <a:off x="1845348" y="4673175"/>
              <a:ext cx="350" cy="503635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9" name="Shape 350"/>
            <p:cNvSpPr/>
            <p:nvPr/>
          </p:nvSpPr>
          <p:spPr>
            <a:xfrm>
              <a:off x="1464348" y="5176810"/>
              <a:ext cx="762000" cy="702600"/>
            </a:xfrm>
            <a:prstGeom prst="ellipse">
              <a:avLst/>
            </a:prstGeom>
            <a:solidFill>
              <a:srgbClr val="EFEFEF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</a:t>
              </a:r>
              <a:endParaRPr lang="en" sz="20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743600" y="2463375"/>
            <a:ext cx="762000" cy="1206235"/>
            <a:chOff x="1464348" y="4673175"/>
            <a:chExt cx="762000" cy="1206235"/>
          </a:xfrm>
        </p:grpSpPr>
        <p:cxnSp>
          <p:nvCxnSpPr>
            <p:cNvPr id="21" name="Shape 348"/>
            <p:cNvCxnSpPr/>
            <p:nvPr/>
          </p:nvCxnSpPr>
          <p:spPr>
            <a:xfrm>
              <a:off x="1845348" y="4673175"/>
              <a:ext cx="350" cy="503635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22" name="Shape 350"/>
            <p:cNvSpPr/>
            <p:nvPr/>
          </p:nvSpPr>
          <p:spPr>
            <a:xfrm>
              <a:off x="1464348" y="5176810"/>
              <a:ext cx="762000" cy="702600"/>
            </a:xfrm>
            <a:prstGeom prst="ellipse">
              <a:avLst/>
            </a:prstGeom>
            <a:solidFill>
              <a:srgbClr val="EFEFEF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b</a:t>
              </a:r>
              <a:endParaRPr lang="en" sz="20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018800" y="2463375"/>
            <a:ext cx="762000" cy="1206235"/>
            <a:chOff x="1464348" y="4673175"/>
            <a:chExt cx="762000" cy="1206235"/>
          </a:xfrm>
        </p:grpSpPr>
        <p:cxnSp>
          <p:nvCxnSpPr>
            <p:cNvPr id="24" name="Shape 348"/>
            <p:cNvCxnSpPr/>
            <p:nvPr/>
          </p:nvCxnSpPr>
          <p:spPr>
            <a:xfrm>
              <a:off x="1845348" y="4673175"/>
              <a:ext cx="350" cy="503635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25" name="Shape 350"/>
            <p:cNvSpPr/>
            <p:nvPr/>
          </p:nvSpPr>
          <p:spPr>
            <a:xfrm>
              <a:off x="1464348" y="5176810"/>
              <a:ext cx="762000" cy="702600"/>
            </a:xfrm>
            <a:prstGeom prst="ellipse">
              <a:avLst/>
            </a:prstGeom>
            <a:solidFill>
              <a:srgbClr val="EFEFEF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c</a:t>
              </a:r>
              <a:endParaRPr lang="en" sz="20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018800" y="3551272"/>
            <a:ext cx="762000" cy="1087897"/>
            <a:chOff x="1464348" y="4791513"/>
            <a:chExt cx="762000" cy="1087897"/>
          </a:xfrm>
        </p:grpSpPr>
        <p:cxnSp>
          <p:nvCxnSpPr>
            <p:cNvPr id="27" name="Shape 348"/>
            <p:cNvCxnSpPr/>
            <p:nvPr/>
          </p:nvCxnSpPr>
          <p:spPr>
            <a:xfrm>
              <a:off x="1845348" y="4791513"/>
              <a:ext cx="350" cy="385297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28" name="Shape 350"/>
            <p:cNvSpPr/>
            <p:nvPr/>
          </p:nvSpPr>
          <p:spPr>
            <a:xfrm>
              <a:off x="1464348" y="5176810"/>
              <a:ext cx="762000" cy="702600"/>
            </a:xfrm>
            <a:prstGeom prst="ellipse">
              <a:avLst/>
            </a:prstGeom>
            <a:solidFill>
              <a:srgbClr val="EFEFEF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d</a:t>
              </a:r>
              <a:endParaRPr lang="en" sz="20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468400" y="2463375"/>
            <a:ext cx="762000" cy="1206235"/>
            <a:chOff x="1464348" y="4673175"/>
            <a:chExt cx="762000" cy="1206235"/>
          </a:xfrm>
        </p:grpSpPr>
        <p:cxnSp>
          <p:nvCxnSpPr>
            <p:cNvPr id="30" name="Shape 348"/>
            <p:cNvCxnSpPr/>
            <p:nvPr/>
          </p:nvCxnSpPr>
          <p:spPr>
            <a:xfrm>
              <a:off x="1845348" y="4673175"/>
              <a:ext cx="350" cy="503635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31" name="Shape 350"/>
            <p:cNvSpPr/>
            <p:nvPr/>
          </p:nvSpPr>
          <p:spPr>
            <a:xfrm>
              <a:off x="1464348" y="5176810"/>
              <a:ext cx="762000" cy="702600"/>
            </a:xfrm>
            <a:prstGeom prst="ellipse">
              <a:avLst/>
            </a:prstGeom>
            <a:solidFill>
              <a:srgbClr val="EFEFEF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e</a:t>
              </a:r>
              <a:endParaRPr lang="en" sz="20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410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Time Complexity </a:t>
            </a:r>
            <a:br>
              <a:rPr lang="en-US" dirty="0" smtClean="0"/>
            </a:br>
            <a:r>
              <a:rPr lang="en-US" dirty="0" smtClean="0"/>
              <a:t>(no resizing)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254BD5-3FE5-4C4E-AF0E-74EE63B2DF4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78630534"/>
                  </p:ext>
                </p:extLst>
              </p:nvPr>
            </p:nvGraphicFramePr>
            <p:xfrm>
              <a:off x="1295400" y="2362201"/>
              <a:ext cx="6563408" cy="13898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65552"/>
                    <a:gridCol w="1449856"/>
                    <a:gridCol w="1371600"/>
                    <a:gridCol w="1676400"/>
                  </a:tblGrid>
                  <a:tr h="628482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Collision Handling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put(v)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get(</a:t>
                          </a:r>
                          <a:r>
                            <a:rPr lang="en-US" baseline="0" dirty="0" smtClean="0"/>
                            <a:t>v)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remove(</a:t>
                          </a:r>
                          <a:r>
                            <a:rPr lang="en-US" baseline="0" dirty="0" smtClean="0"/>
                            <a:t>v)</a:t>
                          </a:r>
                        </a:p>
                      </a:txBody>
                      <a:tcPr/>
                    </a:tc>
                  </a:tr>
                  <a:tr h="359132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Chaining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(1+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(1+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</a:tr>
                  <a:tr h="383985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Open Addressing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0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78630534"/>
                  </p:ext>
                </p:extLst>
              </p:nvPr>
            </p:nvGraphicFramePr>
            <p:xfrm>
              <a:off x="1295400" y="2362201"/>
              <a:ext cx="6563408" cy="13898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65552"/>
                    <a:gridCol w="1449856"/>
                    <a:gridCol w="1371600"/>
                    <a:gridCol w="1676400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Collision Handling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put(v)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get(</a:t>
                          </a:r>
                          <a:r>
                            <a:rPr lang="en-US" baseline="0" dirty="0" smtClean="0"/>
                            <a:t>v)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remove(</a:t>
                          </a:r>
                          <a:r>
                            <a:rPr lang="en-US" baseline="0" dirty="0" smtClean="0"/>
                            <a:t>v)</a:t>
                          </a: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Chaining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42857" t="-180328" r="-212185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55752" t="-180328" r="-123451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92364" t="-180328" r="-1455" b="-122951"/>
                          </a:stretch>
                        </a:blipFill>
                      </a:tcPr>
                    </a:tc>
                  </a:tr>
                  <a:tr h="383985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Open Addressing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2163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16563</TotalTime>
  <Pages>0</Pages>
  <Words>1077</Words>
  <Characters>0</Characters>
  <Application>Microsoft Macintosh PowerPoint</Application>
  <PresentationFormat>On-screen Show (4:3)</PresentationFormat>
  <Lines>0</Lines>
  <Paragraphs>343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Calibri</vt:lpstr>
      <vt:lpstr>Cambria Math</vt:lpstr>
      <vt:lpstr>Consolas</vt:lpstr>
      <vt:lpstr>Courier New</vt:lpstr>
      <vt:lpstr>Mangal</vt:lpstr>
      <vt:lpstr>Tw Cen MT</vt:lpstr>
      <vt:lpstr>Wingdings</vt:lpstr>
      <vt:lpstr>Wingdings 2</vt:lpstr>
      <vt:lpstr>ヒラギノ角ゴ ProN W3</vt:lpstr>
      <vt:lpstr>Arial</vt:lpstr>
      <vt:lpstr>Median</vt:lpstr>
      <vt:lpstr>Hashing II</vt:lpstr>
      <vt:lpstr>Hash Functions</vt:lpstr>
      <vt:lpstr>Hash Table</vt:lpstr>
      <vt:lpstr>HashSet and HashMap</vt:lpstr>
      <vt:lpstr>Remove</vt:lpstr>
      <vt:lpstr>Time Complexity (no resizing)</vt:lpstr>
      <vt:lpstr>Load Factor</vt:lpstr>
      <vt:lpstr>Expected Chain Length</vt:lpstr>
      <vt:lpstr>Expected Time Complexity  (no resizing)</vt:lpstr>
      <vt:lpstr>Expected Number of Probes</vt:lpstr>
      <vt:lpstr>Expected Time Complexity  (no resizing)</vt:lpstr>
      <vt:lpstr>Amortized Analysis</vt:lpstr>
      <vt:lpstr>Amortized Analysis of put</vt:lpstr>
      <vt:lpstr>Expected Time Complexity  (with dynamic resizing)</vt:lpstr>
      <vt:lpstr>Cuckoo Hashing</vt:lpstr>
      <vt:lpstr>Cuckoo Hashing</vt:lpstr>
      <vt:lpstr>Complexity of Cuckoo Hashing</vt:lpstr>
      <vt:lpstr>Bloom Filters </vt:lpstr>
      <vt:lpstr>Features of Bloom Filters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Priority Queue</dc:title>
  <dc:creator>Dexter Kozen</dc:creator>
  <cp:lastModifiedBy>eleanor@cs.cornell.edu</cp:lastModifiedBy>
  <cp:revision>326</cp:revision>
  <cp:lastPrinted>2018-04-16T21:34:04Z</cp:lastPrinted>
  <dcterms:modified xsi:type="dcterms:W3CDTF">2018-04-19T05:50:11Z</dcterms:modified>
</cp:coreProperties>
</file>