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43" r:id="rId2"/>
    <p:sldId id="275" r:id="rId3"/>
    <p:sldId id="393" r:id="rId4"/>
    <p:sldId id="276" r:id="rId5"/>
    <p:sldId id="394" r:id="rId6"/>
    <p:sldId id="277" r:id="rId7"/>
    <p:sldId id="344" r:id="rId8"/>
    <p:sldId id="280" r:id="rId9"/>
    <p:sldId id="377" r:id="rId10"/>
    <p:sldId id="378" r:id="rId11"/>
    <p:sldId id="379" r:id="rId12"/>
    <p:sldId id="327" r:id="rId13"/>
    <p:sldId id="288" r:id="rId14"/>
    <p:sldId id="345" r:id="rId15"/>
    <p:sldId id="384" r:id="rId16"/>
    <p:sldId id="395" r:id="rId17"/>
    <p:sldId id="346" r:id="rId18"/>
    <p:sldId id="332" r:id="rId19"/>
    <p:sldId id="349" r:id="rId20"/>
    <p:sldId id="386" r:id="rId21"/>
    <p:sldId id="385" r:id="rId22"/>
    <p:sldId id="351" r:id="rId23"/>
    <p:sldId id="341" r:id="rId24"/>
    <p:sldId id="365" r:id="rId25"/>
    <p:sldId id="366" r:id="rId26"/>
    <p:sldId id="358" r:id="rId27"/>
    <p:sldId id="360" r:id="rId28"/>
    <p:sldId id="363" r:id="rId29"/>
    <p:sldId id="364" r:id="rId30"/>
    <p:sldId id="362" r:id="rId31"/>
    <p:sldId id="361" r:id="rId32"/>
    <p:sldId id="367" r:id="rId33"/>
    <p:sldId id="369" r:id="rId34"/>
    <p:sldId id="368" r:id="rId35"/>
    <p:sldId id="339" r:id="rId36"/>
    <p:sldId id="389" r:id="rId37"/>
    <p:sldId id="388" r:id="rId38"/>
    <p:sldId id="390" r:id="rId3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2352">
          <p15:clr>
            <a:srgbClr val="A4A3A4"/>
          </p15:clr>
        </p15:guide>
        <p15:guide id="3" pos="20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FEC"/>
    <a:srgbClr val="FFF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40"/>
    <p:restoredTop sz="94585"/>
  </p:normalViewPr>
  <p:slideViewPr>
    <p:cSldViewPr>
      <p:cViewPr varScale="1">
        <p:scale>
          <a:sx n="64" d="100"/>
          <a:sy n="64" d="100"/>
        </p:scale>
        <p:origin x="160" y="1376"/>
      </p:cViewPr>
      <p:guideLst>
        <p:guide orient="horz" pos="3072"/>
        <p:guide pos="2352"/>
        <p:guide pos="20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hangingPunct="1">
              <a:defRPr sz="1300">
                <a:latin typeface="Times" pitchFamily="-84" charset="0"/>
                <a:ea typeface="ヒラギノ明朝 ProN W3" pitchFamily="-84" charset="-128"/>
                <a:cs typeface="+mn-cs"/>
                <a:sym typeface="Times" pitchFamily="-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875FA208-95A8-1D44-AA9C-E744233E850C}" type="datetimeFigureOut">
              <a:rPr lang="en-US" altLang="x-none"/>
              <a:pPr>
                <a:defRPr/>
              </a:pPr>
              <a:t>4/11/18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hangingPunct="1">
              <a:defRPr sz="1300">
                <a:latin typeface="Times" pitchFamily="-84" charset="0"/>
                <a:ea typeface="ヒラギノ明朝 ProN W3" pitchFamily="-84" charset="-128"/>
                <a:cs typeface="+mn-cs"/>
                <a:sym typeface="Times" pitchFamily="-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D0374A89-0FEF-9444-8178-C6CBD6D6BFBC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53244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hangingPunct="1">
              <a:defRPr sz="1300"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6E1DBE5D-869B-1B4E-834D-0006AC918526}" type="datetimeFigureOut">
              <a:rPr lang="en-US" altLang="x-none"/>
              <a:pPr>
                <a:defRPr/>
              </a:pPr>
              <a:t>4/11/18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hangingPunct="1">
              <a:defRPr sz="1300"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46F5614A-05DC-4540-B033-4D2EBA8FF71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749367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There are three equivalent conditions.</a:t>
            </a:r>
          </a:p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The second and third ones each leads to a class of spanning-tree algorithms.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</a:pPr>
            <a:fld id="{A4FFE86E-0618-A94B-BD35-CB1F0C0702EA}" type="slidenum">
              <a:rPr lang="en-US" altLang="x-none" sz="1300">
                <a:solidFill>
                  <a:srgbClr val="000000"/>
                </a:solidFill>
                <a:latin typeface="Times" charset="0"/>
                <a:ea typeface="ヒラギノ明朝 ProN W3" charset="-128"/>
              </a:rPr>
              <a:pPr>
                <a:spcBef>
                  <a:spcPct val="0"/>
                </a:spcBef>
              </a:pPr>
              <a:t>6</a:t>
            </a:fld>
            <a:endParaRPr lang="en-US" altLang="x-none" sz="1300">
              <a:solidFill>
                <a:srgbClr val="000000"/>
              </a:solidFill>
              <a:latin typeface="Times" charset="0"/>
              <a:ea typeface="ヒラギノ明朝 ProN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fld id="{88CDD300-848E-5D4A-815B-A5D5536EBE6B}" type="slidenum">
              <a:rPr lang="en-US" altLang="x-none" sz="1300"/>
              <a:pPr/>
              <a:t>21</a:t>
            </a:fld>
            <a:endParaRPr lang="en-US" altLang="x-non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5288-38B1-9D42-B3CA-3E831891A53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176522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C3C4A-31B0-5046-820D-5E9E0C66C18C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73768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35E39-5899-0244-8244-3B9CA2A3489F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872566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ADC25-520A-1F49-A10E-A607529B0C3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406320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229A-504E-744B-9DD9-B1D47D391C3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8704128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A80E3-9A24-1747-8C0F-22C72738AF6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920437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C00E9-D4D1-2747-809D-5DD7FBDB7877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63913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C12A3-7892-7F46-8408-AEB5FBAF4E1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249962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D9726-3697-FB44-A538-4EEF65E9731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115563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DFE33-455C-2442-8944-1F4A66968E8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065840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D297B-28B2-8448-A540-B1DB1442905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56516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Time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Times" charset="0"/>
              </a:rPr>
              <a:t>Click to edit Master text styles</a:t>
            </a:r>
          </a:p>
          <a:p>
            <a:pPr lvl="1"/>
            <a:r>
              <a:rPr lang="en-US" altLang="x-none">
                <a:sym typeface="Times" charset="0"/>
              </a:rPr>
              <a:t>Second level</a:t>
            </a:r>
          </a:p>
          <a:p>
            <a:pPr lvl="2"/>
            <a:r>
              <a:rPr lang="en-US" altLang="x-none">
                <a:sym typeface="Times" charset="0"/>
              </a:rPr>
              <a:t>Third level</a:t>
            </a:r>
          </a:p>
          <a:p>
            <a:pPr lvl="3"/>
            <a:r>
              <a:rPr lang="en-US" altLang="x-none">
                <a:sym typeface="Times" charset="0"/>
              </a:rPr>
              <a:t>Fourth level</a:t>
            </a:r>
          </a:p>
          <a:p>
            <a:pPr lvl="4"/>
            <a:r>
              <a:rPr lang="en-US" altLang="x-none">
                <a:sym typeface="Times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59650" y="6248400"/>
            <a:ext cx="292100" cy="330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chemeClr val="tx1"/>
                </a:solidFill>
                <a:ea typeface="MS PGothic" charset="-128"/>
              </a:defRPr>
            </a:lvl1pPr>
          </a:lstStyle>
          <a:p>
            <a:pPr>
              <a:defRPr/>
            </a:pPr>
            <a:fld id="{752A7BB6-6E2F-5D4D-990C-28B5B7F23F60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Time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SzPct val="10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1pPr>
      <a:lvl2pPr marL="731838" indent="-285750" algn="l" rtl="0" eaLnBrk="0" fontAlgn="base" hangingPunct="0">
        <a:spcBef>
          <a:spcPts val="700"/>
        </a:spcBef>
        <a:spcAft>
          <a:spcPct val="0"/>
        </a:spcAft>
        <a:buSzPct val="100000"/>
        <a:buFont typeface="Times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Time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imes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6651CBE-3C3B-F742-8602-ABF3E03B58A7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16388" name="Rectangle 2"/>
          <p:cNvSpPr txBox="1">
            <a:spLocks noChangeArrowheads="1"/>
          </p:cNvSpPr>
          <p:nvPr/>
        </p:nvSpPr>
        <p:spPr bwMode="auto">
          <a:xfrm>
            <a:off x="76200" y="4267200"/>
            <a:ext cx="838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39688" indent="-39688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39688" indent="-39688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39688" indent="-39688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39688" indent="-39688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4968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9540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14112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18684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3600" dirty="0">
                <a:solidFill>
                  <a:srgbClr val="800000"/>
                </a:solidFill>
                <a:latin typeface="Tw Cen MT" charset="0"/>
                <a:ea typeface="Tw Cen MT" charset="0"/>
                <a:cs typeface="Tw Cen MT" charset="0"/>
              </a:rPr>
              <a:t>Spanning Trees, greedy algorithms</a:t>
            </a:r>
          </a:p>
        </p:txBody>
      </p:sp>
      <p:sp>
        <p:nvSpPr>
          <p:cNvPr id="16389" name="Rectangle 3"/>
          <p:cNvSpPr txBox="1">
            <a:spLocks noChangeArrowheads="1"/>
          </p:cNvSpPr>
          <p:nvPr/>
        </p:nvSpPr>
        <p:spPr bwMode="auto">
          <a:xfrm>
            <a:off x="1752600" y="5715000"/>
            <a:ext cx="6858000" cy="990600"/>
          </a:xfrm>
          <a:prstGeom prst="rect">
            <a:avLst/>
          </a:prstGeom>
          <a:solidFill>
            <a:srgbClr val="FF6600">
              <a:alpha val="49803"/>
            </a:srgbClr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rIns="132080" bIns="50800"/>
          <a:lstStyle>
            <a:lvl1pPr marL="39688" indent="-3429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x-none" sz="2400" dirty="0">
                <a:solidFill>
                  <a:srgbClr val="800000"/>
                </a:solidFill>
                <a:latin typeface="Tw Cen MT" charset="0"/>
              </a:rPr>
              <a:t>Lecture 20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x-none" sz="2400" dirty="0">
                <a:solidFill>
                  <a:srgbClr val="800000"/>
                </a:solidFill>
                <a:latin typeface="Tw Cen MT" charset="0"/>
              </a:rPr>
              <a:t>CS2110 – Spring 2018</a:t>
            </a:r>
          </a:p>
        </p:txBody>
      </p:sp>
      <p:sp>
        <p:nvSpPr>
          <p:cNvPr id="16390" name="Slide Number Placeholder 4"/>
          <p:cNvSpPr txBox="1">
            <a:spLocks/>
          </p:cNvSpPr>
          <p:nvPr/>
        </p:nvSpPr>
        <p:spPr bwMode="auto"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fld id="{68C852AC-19C7-EE40-AC21-B9A45E15BDFE}" type="slidenum">
              <a:rPr lang="en-US" altLang="x-none" sz="1400">
                <a:solidFill>
                  <a:schemeClr val="tx2"/>
                </a:solidFill>
                <a:latin typeface="Arial" charset="0"/>
                <a:ea typeface="ヒラギノ角ゴ ProN W3" charset="-128"/>
                <a:sym typeface="Arial" charset="0"/>
              </a:rPr>
              <a:pPr eaLnBrk="1" hangingPunct="1"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US" altLang="x-none" sz="1400">
              <a:solidFill>
                <a:schemeClr val="tx2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pic>
        <p:nvPicPr>
          <p:cNvPr id="16391" name="Picture 6" descr="732px--MAZE_30x20_Prim.og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609600"/>
            <a:ext cx="58674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4150" y="1233488"/>
            <a:ext cx="857885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defTabSz="365760" eaLnBrk="1" hangingPunct="1"/>
            <a:r>
              <a:rPr lang="en-US" altLang="x-none" dirty="0">
                <a:solidFill>
                  <a:srgbClr val="008000"/>
                </a:solidFill>
              </a:rPr>
              <a:t>/** Return true if the nodes reachable from u have a cycle. */</a:t>
            </a:r>
          </a:p>
          <a:p>
            <a:pPr defTabSz="365760" eaLnBrk="1" hangingPunct="1"/>
            <a:r>
              <a:rPr lang="en-US" altLang="x-none" b="1" dirty="0">
                <a:solidFill>
                  <a:srgbClr val="800000"/>
                </a:solidFill>
              </a:rPr>
              <a:t>public static </a:t>
            </a:r>
            <a:r>
              <a:rPr lang="en-US" altLang="x-none" b="1" dirty="0" err="1">
                <a:solidFill>
                  <a:srgbClr val="800000"/>
                </a:solidFill>
              </a:rPr>
              <a:t>boolean</a:t>
            </a:r>
            <a:r>
              <a:rPr lang="en-US" altLang="x-none" b="1" dirty="0">
                <a:solidFill>
                  <a:srgbClr val="800000"/>
                </a:solidFill>
              </a:rPr>
              <a:t> </a:t>
            </a:r>
            <a:r>
              <a:rPr lang="en-US" altLang="x-none" dirty="0" err="1">
                <a:solidFill>
                  <a:srgbClr val="800000"/>
                </a:solidFill>
              </a:rPr>
              <a:t>hasCycle</a:t>
            </a:r>
            <a:r>
              <a:rPr lang="en-US" altLang="x-none" dirty="0">
                <a:solidFill>
                  <a:srgbClr val="800000"/>
                </a:solidFill>
              </a:rPr>
              <a:t>(</a:t>
            </a:r>
            <a:r>
              <a:rPr lang="en-US" altLang="x-none" dirty="0" err="1">
                <a:solidFill>
                  <a:srgbClr val="800000"/>
                </a:solidFill>
              </a:rPr>
              <a:t>int</a:t>
            </a:r>
            <a:r>
              <a:rPr lang="en-US" altLang="x-none" dirty="0">
                <a:solidFill>
                  <a:srgbClr val="800000"/>
                </a:solidFill>
              </a:rPr>
              <a:t> u)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     // </a:t>
            </a:r>
            <a:r>
              <a:rPr lang="en-US" altLang="x-none" dirty="0" err="1">
                <a:solidFill>
                  <a:srgbClr val="800000"/>
                </a:solidFill>
              </a:rPr>
              <a:t>inv</a:t>
            </a:r>
            <a:r>
              <a:rPr lang="en-US" altLang="x-none" dirty="0">
                <a:solidFill>
                  <a:srgbClr val="800000"/>
                </a:solidFill>
              </a:rPr>
              <a:t>: All nodes to be visited are reachable along an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    //        unvisited path from a node in s.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FF0000"/>
                </a:solidFill>
              </a:rPr>
              <a:t>if</a:t>
            </a:r>
            <a:r>
              <a:rPr lang="en-US" altLang="x-none" dirty="0">
                <a:solidFill>
                  <a:srgbClr val="FF0000"/>
                </a:solidFill>
              </a:rPr>
              <a:t> (u has been visited) </a:t>
            </a:r>
            <a:r>
              <a:rPr lang="en-US" altLang="x-none" b="1" dirty="0">
                <a:solidFill>
                  <a:srgbClr val="FF0000"/>
                </a:solidFill>
              </a:rPr>
              <a:t>return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b="1" dirty="0">
                <a:solidFill>
                  <a:srgbClr val="FF0000"/>
                </a:solidFill>
              </a:rPr>
              <a:t>true</a:t>
            </a:r>
            <a:r>
              <a:rPr lang="en-US" altLang="x-none" dirty="0">
                <a:solidFill>
                  <a:srgbClr val="FF0000"/>
                </a:solidFill>
              </a:rPr>
              <a:t>;</a:t>
            </a:r>
          </a:p>
          <a:p>
            <a:pPr defTabSz="365760" eaLnBrk="1" hangingPunct="1"/>
            <a:r>
              <a:rPr lang="en-US" altLang="x-none" dirty="0">
                <a:solidFill>
                  <a:srgbClr val="FF0000"/>
                </a:solidFill>
              </a:rPr>
              <a:t>	</a:t>
            </a:r>
            <a:r>
              <a:rPr lang="en-US" altLang="x-none" dirty="0">
                <a:solidFill>
                  <a:srgbClr val="800000"/>
                </a:solidFill>
              </a:rPr>
              <a:t>	visit u;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</a:t>
            </a:r>
            <a:r>
              <a:rPr lang="en-US" altLang="x-none" b="1" dirty="0">
                <a:solidFill>
                  <a:srgbClr val="FF0000"/>
                </a:solidFill>
              </a:rPr>
              <a:t>return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b="1" dirty="0">
                <a:solidFill>
                  <a:srgbClr val="FF0000"/>
                </a:solidFill>
              </a:rPr>
              <a:t>false</a:t>
            </a:r>
            <a:r>
              <a:rPr lang="en-US" altLang="x-none" dirty="0">
                <a:solidFill>
                  <a:srgbClr val="FF0000"/>
                </a:solidFill>
              </a:rPr>
              <a:t>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  <a:p>
            <a:pPr eaLnBrk="1" hangingPunct="1"/>
            <a:endParaRPr lang="en-US" altLang="x-none" dirty="0">
              <a:solidFill>
                <a:srgbClr val="800000"/>
              </a:solidFill>
              <a:latin typeface="Calibri" charset="0"/>
            </a:endParaRPr>
          </a:p>
        </p:txBody>
      </p:sp>
      <p:grpSp>
        <p:nvGrpSpPr>
          <p:cNvPr id="26626" name="Group 3"/>
          <p:cNvGrpSpPr>
            <a:grpSpLocks/>
          </p:cNvGrpSpPr>
          <p:nvPr/>
        </p:nvGrpSpPr>
        <p:grpSpPr bwMode="auto">
          <a:xfrm>
            <a:off x="4621212" y="4079875"/>
            <a:ext cx="3836988" cy="2320925"/>
            <a:chOff x="406400" y="4079875"/>
            <a:chExt cx="3836988" cy="2320925"/>
          </a:xfrm>
        </p:grpSpPr>
        <p:sp>
          <p:nvSpPr>
            <p:cNvPr id="26629" name="Oval 3"/>
            <p:cNvSpPr>
              <a:spLocks/>
            </p:cNvSpPr>
            <p:nvPr/>
          </p:nvSpPr>
          <p:spPr bwMode="auto">
            <a:xfrm>
              <a:off x="1319213" y="4529138"/>
              <a:ext cx="90487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0" name="Oval 4"/>
            <p:cNvSpPr>
              <a:spLocks/>
            </p:cNvSpPr>
            <p:nvPr/>
          </p:nvSpPr>
          <p:spPr bwMode="auto">
            <a:xfrm>
              <a:off x="1146175" y="53181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1" name="Oval 5"/>
            <p:cNvSpPr>
              <a:spLocks/>
            </p:cNvSpPr>
            <p:nvPr/>
          </p:nvSpPr>
          <p:spPr bwMode="auto">
            <a:xfrm>
              <a:off x="1863725" y="58007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2" name="Oval 6"/>
            <p:cNvSpPr>
              <a:spLocks/>
            </p:cNvSpPr>
            <p:nvPr/>
          </p:nvSpPr>
          <p:spPr bwMode="auto">
            <a:xfrm>
              <a:off x="1173163" y="6219825"/>
              <a:ext cx="90487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3" name="Oval 7"/>
            <p:cNvSpPr>
              <a:spLocks/>
            </p:cNvSpPr>
            <p:nvPr/>
          </p:nvSpPr>
          <p:spPr bwMode="auto">
            <a:xfrm>
              <a:off x="2259013" y="5299075"/>
              <a:ext cx="90487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4" name="Oval 8"/>
            <p:cNvSpPr>
              <a:spLocks/>
            </p:cNvSpPr>
            <p:nvPr/>
          </p:nvSpPr>
          <p:spPr bwMode="auto">
            <a:xfrm>
              <a:off x="2355850" y="62214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5" name="Oval 9"/>
            <p:cNvSpPr>
              <a:spLocks/>
            </p:cNvSpPr>
            <p:nvPr/>
          </p:nvSpPr>
          <p:spPr bwMode="auto">
            <a:xfrm>
              <a:off x="2743200" y="571182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6" name="Oval 10"/>
            <p:cNvSpPr>
              <a:spLocks/>
            </p:cNvSpPr>
            <p:nvPr/>
          </p:nvSpPr>
          <p:spPr bwMode="auto">
            <a:xfrm>
              <a:off x="2463800" y="4411663"/>
              <a:ext cx="90488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7" name="Oval 11"/>
            <p:cNvSpPr>
              <a:spLocks/>
            </p:cNvSpPr>
            <p:nvPr/>
          </p:nvSpPr>
          <p:spPr bwMode="auto">
            <a:xfrm>
              <a:off x="3043238" y="5027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8" name="Oval 12"/>
            <p:cNvSpPr>
              <a:spLocks/>
            </p:cNvSpPr>
            <p:nvPr/>
          </p:nvSpPr>
          <p:spPr bwMode="auto">
            <a:xfrm>
              <a:off x="3557588" y="5789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9" name="Oval 13"/>
            <p:cNvSpPr>
              <a:spLocks/>
            </p:cNvSpPr>
            <p:nvPr/>
          </p:nvSpPr>
          <p:spPr bwMode="auto">
            <a:xfrm>
              <a:off x="3790950" y="465296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40" name="Oval 14"/>
            <p:cNvSpPr>
              <a:spLocks/>
            </p:cNvSpPr>
            <p:nvPr/>
          </p:nvSpPr>
          <p:spPr bwMode="auto">
            <a:xfrm>
              <a:off x="406400" y="5113338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41" name="AutoShape 15"/>
            <p:cNvSpPr>
              <a:spLocks/>
            </p:cNvSpPr>
            <p:nvPr/>
          </p:nvSpPr>
          <p:spPr bwMode="auto">
            <a:xfrm>
              <a:off x="496888" y="5159375"/>
              <a:ext cx="649287" cy="20478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2" name="AutoShape 16"/>
            <p:cNvSpPr>
              <a:spLocks/>
            </p:cNvSpPr>
            <p:nvPr/>
          </p:nvSpPr>
          <p:spPr bwMode="auto">
            <a:xfrm rot="10800000" flipH="1">
              <a:off x="1192213" y="4619625"/>
              <a:ext cx="173037" cy="698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3" name="AutoShape 17"/>
            <p:cNvSpPr>
              <a:spLocks/>
            </p:cNvSpPr>
            <p:nvPr/>
          </p:nvSpPr>
          <p:spPr bwMode="auto">
            <a:xfrm>
              <a:off x="1223963" y="5395913"/>
              <a:ext cx="652462" cy="4175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4" name="AutoShape 18"/>
            <p:cNvSpPr>
              <a:spLocks/>
            </p:cNvSpPr>
            <p:nvPr/>
          </p:nvSpPr>
          <p:spPr bwMode="auto">
            <a:xfrm rot="10800000" flipH="1">
              <a:off x="1250950" y="5878513"/>
              <a:ext cx="625475" cy="3540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5" name="AutoShape 19"/>
            <p:cNvSpPr>
              <a:spLocks/>
            </p:cNvSpPr>
            <p:nvPr/>
          </p:nvSpPr>
          <p:spPr bwMode="auto">
            <a:xfrm rot="10800000" flipH="1">
              <a:off x="1941513" y="5376863"/>
              <a:ext cx="330200" cy="4365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6" name="AutoShape 20"/>
            <p:cNvSpPr>
              <a:spLocks/>
            </p:cNvSpPr>
            <p:nvPr/>
          </p:nvSpPr>
          <p:spPr bwMode="auto">
            <a:xfrm>
              <a:off x="2336800" y="5376863"/>
              <a:ext cx="419100" cy="3476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7" name="AutoShape 21"/>
            <p:cNvSpPr>
              <a:spLocks/>
            </p:cNvSpPr>
            <p:nvPr/>
          </p:nvSpPr>
          <p:spPr bwMode="auto">
            <a:xfrm rot="10800000" flipH="1">
              <a:off x="2433638" y="5789613"/>
              <a:ext cx="322262" cy="444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8" name="AutoShape 22"/>
            <p:cNvSpPr>
              <a:spLocks/>
            </p:cNvSpPr>
            <p:nvPr/>
          </p:nvSpPr>
          <p:spPr bwMode="auto">
            <a:xfrm rot="10800000" flipH="1">
              <a:off x="2305050" y="4502150"/>
              <a:ext cx="204788" cy="796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9" name="AutoShape 23"/>
            <p:cNvSpPr>
              <a:spLocks/>
            </p:cNvSpPr>
            <p:nvPr/>
          </p:nvSpPr>
          <p:spPr bwMode="auto">
            <a:xfrm rot="10800000" flipH="1">
              <a:off x="2820988" y="5118100"/>
              <a:ext cx="268287" cy="6064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0" name="AutoShape 24"/>
            <p:cNvSpPr>
              <a:spLocks/>
            </p:cNvSpPr>
            <p:nvPr/>
          </p:nvSpPr>
          <p:spPr bwMode="auto">
            <a:xfrm rot="10800000" flipH="1">
              <a:off x="3121025" y="4730750"/>
              <a:ext cx="682625" cy="3095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1" name="AutoShape 25"/>
            <p:cNvSpPr>
              <a:spLocks/>
            </p:cNvSpPr>
            <p:nvPr/>
          </p:nvSpPr>
          <p:spPr bwMode="auto">
            <a:xfrm>
              <a:off x="2833688" y="5757863"/>
              <a:ext cx="723900" cy="7778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2" name="AutoShape 26"/>
            <p:cNvSpPr>
              <a:spLocks/>
            </p:cNvSpPr>
            <p:nvPr/>
          </p:nvSpPr>
          <p:spPr bwMode="auto">
            <a:xfrm rot="10800000" flipH="1">
              <a:off x="2541588" y="4165600"/>
              <a:ext cx="222250" cy="2587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3" name="Oval 27"/>
            <p:cNvSpPr>
              <a:spLocks/>
            </p:cNvSpPr>
            <p:nvPr/>
          </p:nvSpPr>
          <p:spPr bwMode="auto">
            <a:xfrm>
              <a:off x="2095500" y="407987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4" name="Oval 28"/>
            <p:cNvSpPr>
              <a:spLocks/>
            </p:cNvSpPr>
            <p:nvPr/>
          </p:nvSpPr>
          <p:spPr bwMode="auto">
            <a:xfrm>
              <a:off x="2751138" y="40878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5" name="Oval 29"/>
            <p:cNvSpPr>
              <a:spLocks/>
            </p:cNvSpPr>
            <p:nvPr/>
          </p:nvSpPr>
          <p:spPr bwMode="auto">
            <a:xfrm>
              <a:off x="4152900" y="538797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6" name="AutoShape 30"/>
            <p:cNvSpPr>
              <a:spLocks/>
            </p:cNvSpPr>
            <p:nvPr/>
          </p:nvSpPr>
          <p:spPr bwMode="auto">
            <a:xfrm>
              <a:off x="2173288" y="4157663"/>
              <a:ext cx="303212" cy="2667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7" name="AutoShape 31"/>
            <p:cNvSpPr>
              <a:spLocks/>
            </p:cNvSpPr>
            <p:nvPr/>
          </p:nvSpPr>
          <p:spPr bwMode="auto">
            <a:xfrm rot="10800000" flipH="1">
              <a:off x="3635375" y="5465763"/>
              <a:ext cx="530225" cy="336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8" name="AutoShape 32"/>
            <p:cNvSpPr>
              <a:spLocks/>
            </p:cNvSpPr>
            <p:nvPr/>
          </p:nvSpPr>
          <p:spPr bwMode="auto">
            <a:xfrm rot="10800000">
              <a:off x="3603625" y="5880100"/>
              <a:ext cx="246063" cy="4302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9" name="Oval 33"/>
            <p:cNvSpPr>
              <a:spLocks/>
            </p:cNvSpPr>
            <p:nvPr/>
          </p:nvSpPr>
          <p:spPr bwMode="auto">
            <a:xfrm>
              <a:off x="3803650" y="63103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60" name="AutoShape 34"/>
            <p:cNvSpPr>
              <a:spLocks/>
            </p:cNvSpPr>
            <p:nvPr/>
          </p:nvSpPr>
          <p:spPr bwMode="auto">
            <a:xfrm rot="10800000" flipH="1">
              <a:off x="1397000" y="4157663"/>
              <a:ext cx="711200" cy="3841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1" name="AutoShape 35"/>
            <p:cNvSpPr>
              <a:spLocks/>
            </p:cNvSpPr>
            <p:nvPr/>
          </p:nvSpPr>
          <p:spPr bwMode="auto">
            <a:xfrm rot="10800000" flipH="1">
              <a:off x="1223963" y="4489450"/>
              <a:ext cx="1252537" cy="8413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2" name="Line 36"/>
            <p:cNvSpPr>
              <a:spLocks noChangeShapeType="1"/>
            </p:cNvSpPr>
            <p:nvPr/>
          </p:nvSpPr>
          <p:spPr bwMode="auto">
            <a:xfrm>
              <a:off x="2185988" y="4125913"/>
              <a:ext cx="565150" cy="79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AutoShape 37"/>
            <p:cNvSpPr>
              <a:spLocks/>
            </p:cNvSpPr>
            <p:nvPr/>
          </p:nvSpPr>
          <p:spPr bwMode="auto">
            <a:xfrm>
              <a:off x="1397000" y="4606925"/>
              <a:ext cx="874713" cy="7048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4" name="AutoShape 38"/>
            <p:cNvSpPr>
              <a:spLocks/>
            </p:cNvSpPr>
            <p:nvPr/>
          </p:nvSpPr>
          <p:spPr bwMode="auto">
            <a:xfrm rot="10800000" flipH="1">
              <a:off x="484188" y="4606925"/>
              <a:ext cx="847725" cy="5191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5" name="AutoShape 39"/>
            <p:cNvSpPr>
              <a:spLocks/>
            </p:cNvSpPr>
            <p:nvPr/>
          </p:nvSpPr>
          <p:spPr bwMode="auto">
            <a:xfrm>
              <a:off x="484188" y="5191125"/>
              <a:ext cx="701675" cy="10414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6" name="AutoShape 40"/>
            <p:cNvSpPr>
              <a:spLocks/>
            </p:cNvSpPr>
            <p:nvPr/>
          </p:nvSpPr>
          <p:spPr bwMode="auto">
            <a:xfrm rot="10800000">
              <a:off x="1192213" y="5408613"/>
              <a:ext cx="26987" cy="811212"/>
            </a:xfrm>
            <a:custGeom>
              <a:avLst/>
              <a:gdLst>
                <a:gd name="T0" fmla="*/ 0 w 21600"/>
                <a:gd name="T1" fmla="*/ 0 h 21600"/>
                <a:gd name="T2" fmla="*/ 951419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7" name="Line 41"/>
            <p:cNvSpPr>
              <a:spLocks noChangeShapeType="1"/>
            </p:cNvSpPr>
            <p:nvPr/>
          </p:nvSpPr>
          <p:spPr bwMode="auto">
            <a:xfrm>
              <a:off x="1263650" y="6265863"/>
              <a:ext cx="10922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AutoShape 42"/>
            <p:cNvSpPr>
              <a:spLocks/>
            </p:cNvSpPr>
            <p:nvPr/>
          </p:nvSpPr>
          <p:spPr bwMode="auto">
            <a:xfrm rot="10800000" flipH="1">
              <a:off x="1954213" y="5757863"/>
              <a:ext cx="788987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9" name="AutoShape 43"/>
            <p:cNvSpPr>
              <a:spLocks/>
            </p:cNvSpPr>
            <p:nvPr/>
          </p:nvSpPr>
          <p:spPr bwMode="auto">
            <a:xfrm rot="10800000">
              <a:off x="2541588" y="4489450"/>
              <a:ext cx="514350" cy="5508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0" name="AutoShape 44"/>
            <p:cNvSpPr>
              <a:spLocks/>
            </p:cNvSpPr>
            <p:nvPr/>
          </p:nvSpPr>
          <p:spPr bwMode="auto">
            <a:xfrm>
              <a:off x="2828925" y="4165600"/>
              <a:ext cx="974725" cy="5000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1" name="AutoShape 45"/>
            <p:cNvSpPr>
              <a:spLocks/>
            </p:cNvSpPr>
            <p:nvPr/>
          </p:nvSpPr>
          <p:spPr bwMode="auto">
            <a:xfrm>
              <a:off x="3121025" y="5105400"/>
              <a:ext cx="449263" cy="6969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2" name="AutoShape 46"/>
            <p:cNvSpPr>
              <a:spLocks/>
            </p:cNvSpPr>
            <p:nvPr/>
          </p:nvSpPr>
          <p:spPr bwMode="auto">
            <a:xfrm>
              <a:off x="2446338" y="6267450"/>
              <a:ext cx="1357312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3" name="AutoShape 47"/>
            <p:cNvSpPr>
              <a:spLocks/>
            </p:cNvSpPr>
            <p:nvPr/>
          </p:nvSpPr>
          <p:spPr bwMode="auto">
            <a:xfrm rot="10800000" flipH="1">
              <a:off x="3881438" y="5478463"/>
              <a:ext cx="317500" cy="844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4" name="AutoShape 48"/>
            <p:cNvSpPr>
              <a:spLocks/>
            </p:cNvSpPr>
            <p:nvPr/>
          </p:nvSpPr>
          <p:spPr bwMode="auto">
            <a:xfrm>
              <a:off x="3868738" y="4730750"/>
              <a:ext cx="296862" cy="669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5" name="AutoShape 49"/>
            <p:cNvSpPr>
              <a:spLocks/>
            </p:cNvSpPr>
            <p:nvPr/>
          </p:nvSpPr>
          <p:spPr bwMode="auto">
            <a:xfrm rot="10800000">
              <a:off x="2797175" y="4178300"/>
              <a:ext cx="292100" cy="8493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6" name="AutoShape 50"/>
            <p:cNvSpPr>
              <a:spLocks/>
            </p:cNvSpPr>
            <p:nvPr/>
          </p:nvSpPr>
          <p:spPr bwMode="auto">
            <a:xfrm rot="10800000" flipH="1">
              <a:off x="2349500" y="5105400"/>
              <a:ext cx="706438" cy="2397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7" name="AutoShape 51"/>
            <p:cNvSpPr>
              <a:spLocks/>
            </p:cNvSpPr>
            <p:nvPr/>
          </p:nvSpPr>
          <p:spPr bwMode="auto">
            <a:xfrm>
              <a:off x="1941513" y="5878513"/>
              <a:ext cx="427037" cy="3556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8" name="AutoShape 52"/>
            <p:cNvSpPr>
              <a:spLocks/>
            </p:cNvSpPr>
            <p:nvPr/>
          </p:nvSpPr>
          <p:spPr bwMode="auto">
            <a:xfrm>
              <a:off x="2349500" y="5345113"/>
              <a:ext cx="1803400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9" name="AutoShape 53"/>
            <p:cNvSpPr>
              <a:spLocks/>
            </p:cNvSpPr>
            <p:nvPr/>
          </p:nvSpPr>
          <p:spPr bwMode="auto">
            <a:xfrm rot="10800000" flipH="1">
              <a:off x="1236663" y="5345113"/>
              <a:ext cx="1022350" cy="190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553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27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823913"/>
          </a:xfrm>
        </p:spPr>
        <p:txBody>
          <a:bodyPr rIns="132080"/>
          <a:lstStyle/>
          <a:p>
            <a:pPr eaLnBrk="1" hangingPunct="1"/>
            <a:r>
              <a:rPr lang="en-US" altLang="x-none" sz="2800" b="1" dirty="0">
                <a:solidFill>
                  <a:srgbClr val="800000"/>
                </a:solidFill>
                <a:latin typeface="Tw Cen MT" charset="0"/>
              </a:rPr>
              <a:t>Aside: Test whether an undirected graph has a cycle</a:t>
            </a:r>
            <a:endParaRPr lang="en-US" altLang="x-none" sz="2800" b="1" dirty="0">
              <a:solidFill>
                <a:srgbClr val="FF0000"/>
              </a:solidFill>
              <a:latin typeface="Tw Cen MT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/>
          </p:cNvSpPr>
          <p:nvPr/>
        </p:nvSpPr>
        <p:spPr bwMode="auto">
          <a:xfrm>
            <a:off x="685800" y="1371600"/>
            <a:ext cx="42862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the whole graph – it is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connected</a:t>
            </a:r>
          </a:p>
        </p:txBody>
      </p:sp>
      <p:sp>
        <p:nvSpPr>
          <p:cNvPr id="27650" name="Oval 3"/>
          <p:cNvSpPr>
            <a:spLocks/>
          </p:cNvSpPr>
          <p:nvPr/>
        </p:nvSpPr>
        <p:spPr bwMode="auto">
          <a:xfrm>
            <a:off x="1319213" y="4529138"/>
            <a:ext cx="90487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1" name="Oval 4"/>
          <p:cNvSpPr>
            <a:spLocks/>
          </p:cNvSpPr>
          <p:nvPr/>
        </p:nvSpPr>
        <p:spPr bwMode="auto">
          <a:xfrm>
            <a:off x="1146175" y="53181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2" name="Oval 5"/>
          <p:cNvSpPr>
            <a:spLocks/>
          </p:cNvSpPr>
          <p:nvPr/>
        </p:nvSpPr>
        <p:spPr bwMode="auto">
          <a:xfrm>
            <a:off x="1863725" y="58007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3" name="Oval 6"/>
          <p:cNvSpPr>
            <a:spLocks/>
          </p:cNvSpPr>
          <p:nvPr/>
        </p:nvSpPr>
        <p:spPr bwMode="auto">
          <a:xfrm>
            <a:off x="1173163" y="62198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4" name="Oval 7"/>
          <p:cNvSpPr>
            <a:spLocks/>
          </p:cNvSpPr>
          <p:nvPr/>
        </p:nvSpPr>
        <p:spPr bwMode="auto">
          <a:xfrm>
            <a:off x="2259013" y="5299075"/>
            <a:ext cx="90487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5" name="Oval 8"/>
          <p:cNvSpPr>
            <a:spLocks/>
          </p:cNvSpPr>
          <p:nvPr/>
        </p:nvSpPr>
        <p:spPr bwMode="auto">
          <a:xfrm>
            <a:off x="2355850" y="62214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6" name="Oval 9"/>
          <p:cNvSpPr>
            <a:spLocks/>
          </p:cNvSpPr>
          <p:nvPr/>
        </p:nvSpPr>
        <p:spPr bwMode="auto">
          <a:xfrm>
            <a:off x="2743200" y="5711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7" name="Oval 10"/>
          <p:cNvSpPr>
            <a:spLocks/>
          </p:cNvSpPr>
          <p:nvPr/>
        </p:nvSpPr>
        <p:spPr bwMode="auto">
          <a:xfrm>
            <a:off x="2463800" y="4411663"/>
            <a:ext cx="90488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8" name="Oval 11"/>
          <p:cNvSpPr>
            <a:spLocks/>
          </p:cNvSpPr>
          <p:nvPr/>
        </p:nvSpPr>
        <p:spPr bwMode="auto">
          <a:xfrm>
            <a:off x="3043238" y="5027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9" name="Oval 12"/>
          <p:cNvSpPr>
            <a:spLocks/>
          </p:cNvSpPr>
          <p:nvPr/>
        </p:nvSpPr>
        <p:spPr bwMode="auto">
          <a:xfrm>
            <a:off x="3557588" y="5789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0" name="Oval 13"/>
          <p:cNvSpPr>
            <a:spLocks/>
          </p:cNvSpPr>
          <p:nvPr/>
        </p:nvSpPr>
        <p:spPr bwMode="auto">
          <a:xfrm>
            <a:off x="3790950" y="46529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1" name="Oval 14"/>
          <p:cNvSpPr>
            <a:spLocks/>
          </p:cNvSpPr>
          <p:nvPr/>
        </p:nvSpPr>
        <p:spPr bwMode="auto">
          <a:xfrm>
            <a:off x="406400" y="5113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2" name="AutoShape 15"/>
          <p:cNvSpPr>
            <a:spLocks/>
          </p:cNvSpPr>
          <p:nvPr/>
        </p:nvSpPr>
        <p:spPr bwMode="auto">
          <a:xfrm>
            <a:off x="496888" y="5159375"/>
            <a:ext cx="649287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6"/>
          <p:cNvSpPr>
            <a:spLocks/>
          </p:cNvSpPr>
          <p:nvPr/>
        </p:nvSpPr>
        <p:spPr bwMode="auto">
          <a:xfrm rot="10800000" flipH="1">
            <a:off x="1192213" y="4619625"/>
            <a:ext cx="173037" cy="698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17"/>
          <p:cNvSpPr>
            <a:spLocks/>
          </p:cNvSpPr>
          <p:nvPr/>
        </p:nvSpPr>
        <p:spPr bwMode="auto">
          <a:xfrm>
            <a:off x="1223963" y="5395913"/>
            <a:ext cx="652462" cy="4175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18"/>
          <p:cNvSpPr>
            <a:spLocks/>
          </p:cNvSpPr>
          <p:nvPr/>
        </p:nvSpPr>
        <p:spPr bwMode="auto">
          <a:xfrm rot="10800000" flipH="1">
            <a:off x="1250950" y="5878513"/>
            <a:ext cx="625475" cy="3540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19"/>
          <p:cNvSpPr>
            <a:spLocks/>
          </p:cNvSpPr>
          <p:nvPr/>
        </p:nvSpPr>
        <p:spPr bwMode="auto">
          <a:xfrm rot="10800000" flipH="1">
            <a:off x="1941513" y="5376863"/>
            <a:ext cx="330200" cy="4365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0"/>
          <p:cNvSpPr>
            <a:spLocks/>
          </p:cNvSpPr>
          <p:nvPr/>
        </p:nvSpPr>
        <p:spPr bwMode="auto">
          <a:xfrm>
            <a:off x="2336800" y="5376863"/>
            <a:ext cx="419100" cy="3476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1"/>
          <p:cNvSpPr>
            <a:spLocks/>
          </p:cNvSpPr>
          <p:nvPr/>
        </p:nvSpPr>
        <p:spPr bwMode="auto">
          <a:xfrm rot="10800000" flipH="1">
            <a:off x="2433638" y="5789613"/>
            <a:ext cx="322262" cy="444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2"/>
          <p:cNvSpPr>
            <a:spLocks/>
          </p:cNvSpPr>
          <p:nvPr/>
        </p:nvSpPr>
        <p:spPr bwMode="auto">
          <a:xfrm rot="10800000" flipH="1">
            <a:off x="2305050" y="4502150"/>
            <a:ext cx="204788" cy="796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3"/>
          <p:cNvSpPr>
            <a:spLocks/>
          </p:cNvSpPr>
          <p:nvPr/>
        </p:nvSpPr>
        <p:spPr bwMode="auto">
          <a:xfrm rot="10800000" flipH="1">
            <a:off x="2820988" y="5118100"/>
            <a:ext cx="268287" cy="6064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4"/>
          <p:cNvSpPr>
            <a:spLocks/>
          </p:cNvSpPr>
          <p:nvPr/>
        </p:nvSpPr>
        <p:spPr bwMode="auto">
          <a:xfrm rot="10800000" flipH="1">
            <a:off x="3121025" y="4730750"/>
            <a:ext cx="682625" cy="3095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5"/>
          <p:cNvSpPr>
            <a:spLocks/>
          </p:cNvSpPr>
          <p:nvPr/>
        </p:nvSpPr>
        <p:spPr bwMode="auto">
          <a:xfrm>
            <a:off x="2833688" y="5757863"/>
            <a:ext cx="723900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AutoShape 26"/>
          <p:cNvSpPr>
            <a:spLocks/>
          </p:cNvSpPr>
          <p:nvPr/>
        </p:nvSpPr>
        <p:spPr bwMode="auto">
          <a:xfrm rot="10800000" flipH="1">
            <a:off x="2541588" y="4165600"/>
            <a:ext cx="222250" cy="2587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4" name="Oval 27"/>
          <p:cNvSpPr>
            <a:spLocks/>
          </p:cNvSpPr>
          <p:nvPr/>
        </p:nvSpPr>
        <p:spPr bwMode="auto">
          <a:xfrm>
            <a:off x="2095500" y="407987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5" name="Oval 28"/>
          <p:cNvSpPr>
            <a:spLocks/>
          </p:cNvSpPr>
          <p:nvPr/>
        </p:nvSpPr>
        <p:spPr bwMode="auto">
          <a:xfrm>
            <a:off x="2751138" y="40878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6" name="Oval 29"/>
          <p:cNvSpPr>
            <a:spLocks/>
          </p:cNvSpPr>
          <p:nvPr/>
        </p:nvSpPr>
        <p:spPr bwMode="auto">
          <a:xfrm>
            <a:off x="4152900" y="53879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7" name="AutoShape 30"/>
          <p:cNvSpPr>
            <a:spLocks/>
          </p:cNvSpPr>
          <p:nvPr/>
        </p:nvSpPr>
        <p:spPr bwMode="auto">
          <a:xfrm>
            <a:off x="2173288" y="4157663"/>
            <a:ext cx="303212" cy="266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8" name="AutoShape 31"/>
          <p:cNvSpPr>
            <a:spLocks/>
          </p:cNvSpPr>
          <p:nvPr/>
        </p:nvSpPr>
        <p:spPr bwMode="auto">
          <a:xfrm rot="10800000" flipH="1">
            <a:off x="3635375" y="5465763"/>
            <a:ext cx="530225" cy="336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9" name="AutoShape 32"/>
          <p:cNvSpPr>
            <a:spLocks/>
          </p:cNvSpPr>
          <p:nvPr/>
        </p:nvSpPr>
        <p:spPr bwMode="auto">
          <a:xfrm rot="10800000">
            <a:off x="3603625" y="5880100"/>
            <a:ext cx="246063" cy="4302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0" name="Oval 33"/>
          <p:cNvSpPr>
            <a:spLocks/>
          </p:cNvSpPr>
          <p:nvPr/>
        </p:nvSpPr>
        <p:spPr bwMode="auto">
          <a:xfrm>
            <a:off x="3803650" y="63103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81" name="AutoShape 34"/>
          <p:cNvSpPr>
            <a:spLocks/>
          </p:cNvSpPr>
          <p:nvPr/>
        </p:nvSpPr>
        <p:spPr bwMode="auto">
          <a:xfrm rot="10800000" flipH="1">
            <a:off x="1397000" y="4157663"/>
            <a:ext cx="711200" cy="3841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2" name="AutoShape 35"/>
          <p:cNvSpPr>
            <a:spLocks/>
          </p:cNvSpPr>
          <p:nvPr/>
        </p:nvSpPr>
        <p:spPr bwMode="auto">
          <a:xfrm rot="10800000" flipH="1">
            <a:off x="1223963" y="4489450"/>
            <a:ext cx="1252537" cy="8413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3" name="Line 36"/>
          <p:cNvSpPr>
            <a:spLocks noChangeShapeType="1"/>
          </p:cNvSpPr>
          <p:nvPr/>
        </p:nvSpPr>
        <p:spPr bwMode="auto">
          <a:xfrm>
            <a:off x="2185988" y="4125913"/>
            <a:ext cx="56515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AutoShape 37"/>
          <p:cNvSpPr>
            <a:spLocks/>
          </p:cNvSpPr>
          <p:nvPr/>
        </p:nvSpPr>
        <p:spPr bwMode="auto">
          <a:xfrm>
            <a:off x="1397000" y="4606925"/>
            <a:ext cx="874713" cy="704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5" name="AutoShape 38"/>
          <p:cNvSpPr>
            <a:spLocks/>
          </p:cNvSpPr>
          <p:nvPr/>
        </p:nvSpPr>
        <p:spPr bwMode="auto">
          <a:xfrm rot="10800000" flipH="1">
            <a:off x="484188" y="4606925"/>
            <a:ext cx="847725" cy="5191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6" name="AutoShape 39"/>
          <p:cNvSpPr>
            <a:spLocks/>
          </p:cNvSpPr>
          <p:nvPr/>
        </p:nvSpPr>
        <p:spPr bwMode="auto">
          <a:xfrm>
            <a:off x="484188" y="5191125"/>
            <a:ext cx="701675" cy="1041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7" name="AutoShape 40"/>
          <p:cNvSpPr>
            <a:spLocks/>
          </p:cNvSpPr>
          <p:nvPr/>
        </p:nvSpPr>
        <p:spPr bwMode="auto">
          <a:xfrm rot="10800000">
            <a:off x="1192213" y="5408613"/>
            <a:ext cx="26987" cy="811212"/>
          </a:xfrm>
          <a:custGeom>
            <a:avLst/>
            <a:gdLst>
              <a:gd name="T0" fmla="*/ 0 w 21600"/>
              <a:gd name="T1" fmla="*/ 0 h 21600"/>
              <a:gd name="T2" fmla="*/ 951419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8" name="Line 41"/>
          <p:cNvSpPr>
            <a:spLocks noChangeShapeType="1"/>
          </p:cNvSpPr>
          <p:nvPr/>
        </p:nvSpPr>
        <p:spPr bwMode="auto">
          <a:xfrm>
            <a:off x="1263650" y="6265863"/>
            <a:ext cx="10922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9" name="AutoShape 42"/>
          <p:cNvSpPr>
            <a:spLocks/>
          </p:cNvSpPr>
          <p:nvPr/>
        </p:nvSpPr>
        <p:spPr bwMode="auto">
          <a:xfrm rot="10800000" flipH="1">
            <a:off x="1954213" y="5757863"/>
            <a:ext cx="788987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0" name="AutoShape 43"/>
          <p:cNvSpPr>
            <a:spLocks/>
          </p:cNvSpPr>
          <p:nvPr/>
        </p:nvSpPr>
        <p:spPr bwMode="auto">
          <a:xfrm rot="10800000">
            <a:off x="2541588" y="4489450"/>
            <a:ext cx="514350" cy="5508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1" name="AutoShape 44"/>
          <p:cNvSpPr>
            <a:spLocks/>
          </p:cNvSpPr>
          <p:nvPr/>
        </p:nvSpPr>
        <p:spPr bwMode="auto">
          <a:xfrm>
            <a:off x="2828925" y="4165600"/>
            <a:ext cx="974725" cy="500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2" name="AutoShape 45"/>
          <p:cNvSpPr>
            <a:spLocks/>
          </p:cNvSpPr>
          <p:nvPr/>
        </p:nvSpPr>
        <p:spPr bwMode="auto">
          <a:xfrm>
            <a:off x="3121025" y="5105400"/>
            <a:ext cx="449263" cy="6969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3" name="AutoShape 46"/>
          <p:cNvSpPr>
            <a:spLocks/>
          </p:cNvSpPr>
          <p:nvPr/>
        </p:nvSpPr>
        <p:spPr bwMode="auto">
          <a:xfrm>
            <a:off x="2446338" y="6267450"/>
            <a:ext cx="1357312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4" name="AutoShape 47"/>
          <p:cNvSpPr>
            <a:spLocks/>
          </p:cNvSpPr>
          <p:nvPr/>
        </p:nvSpPr>
        <p:spPr bwMode="auto">
          <a:xfrm rot="10800000" flipH="1">
            <a:off x="3881438" y="5478463"/>
            <a:ext cx="317500" cy="844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5" name="AutoShape 48"/>
          <p:cNvSpPr>
            <a:spLocks/>
          </p:cNvSpPr>
          <p:nvPr/>
        </p:nvSpPr>
        <p:spPr bwMode="auto">
          <a:xfrm>
            <a:off x="3868738" y="4730750"/>
            <a:ext cx="296862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6" name="AutoShape 49"/>
          <p:cNvSpPr>
            <a:spLocks/>
          </p:cNvSpPr>
          <p:nvPr/>
        </p:nvSpPr>
        <p:spPr bwMode="auto">
          <a:xfrm rot="10800000">
            <a:off x="2797175" y="4178300"/>
            <a:ext cx="292100" cy="8493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7" name="AutoShape 50"/>
          <p:cNvSpPr>
            <a:spLocks/>
          </p:cNvSpPr>
          <p:nvPr/>
        </p:nvSpPr>
        <p:spPr bwMode="auto">
          <a:xfrm rot="10800000" flipH="1">
            <a:off x="2349500" y="5105400"/>
            <a:ext cx="706438" cy="2397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8" name="AutoShape 51"/>
          <p:cNvSpPr>
            <a:spLocks/>
          </p:cNvSpPr>
          <p:nvPr/>
        </p:nvSpPr>
        <p:spPr bwMode="auto">
          <a:xfrm>
            <a:off x="1941513" y="5878513"/>
            <a:ext cx="427037" cy="355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9" name="AutoShape 52"/>
          <p:cNvSpPr>
            <a:spLocks/>
          </p:cNvSpPr>
          <p:nvPr/>
        </p:nvSpPr>
        <p:spPr bwMode="auto">
          <a:xfrm>
            <a:off x="2349500" y="5345113"/>
            <a:ext cx="1803400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700" name="AutoShape 53"/>
          <p:cNvSpPr>
            <a:spLocks/>
          </p:cNvSpPr>
          <p:nvPr/>
        </p:nvSpPr>
        <p:spPr bwMode="auto">
          <a:xfrm rot="10800000" flipH="1">
            <a:off x="1236663" y="5345113"/>
            <a:ext cx="1022350" cy="190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55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701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Subtractive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21209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there is a cycle: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Pick an edge of a cycle and throw it out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is still connected (why?)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48000" y="3657600"/>
            <a:ext cx="5410200" cy="2743200"/>
            <a:chOff x="3048000" y="3025775"/>
            <a:chExt cx="5410200" cy="2743200"/>
          </a:xfrm>
        </p:grpSpPr>
        <p:grpSp>
          <p:nvGrpSpPr>
            <p:cNvPr id="27706" name="Group 58"/>
            <p:cNvGrpSpPr>
              <a:grpSpLocks/>
            </p:cNvGrpSpPr>
            <p:nvPr/>
          </p:nvGrpSpPr>
          <p:grpSpPr bwMode="auto">
            <a:xfrm>
              <a:off x="4621212" y="3448050"/>
              <a:ext cx="3836988" cy="2320925"/>
              <a:chOff x="3987800" y="3448050"/>
              <a:chExt cx="3836988" cy="2320925"/>
            </a:xfrm>
          </p:grpSpPr>
          <p:sp>
            <p:nvSpPr>
              <p:cNvPr id="27708" name="Oval 3"/>
              <p:cNvSpPr>
                <a:spLocks/>
              </p:cNvSpPr>
              <p:nvPr/>
            </p:nvSpPr>
            <p:spPr bwMode="auto">
              <a:xfrm>
                <a:off x="4900613" y="3897313"/>
                <a:ext cx="90487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09" name="Oval 4"/>
              <p:cNvSpPr>
                <a:spLocks/>
              </p:cNvSpPr>
              <p:nvPr/>
            </p:nvSpPr>
            <p:spPr bwMode="auto">
              <a:xfrm>
                <a:off x="4727575" y="46863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0" name="Oval 5"/>
              <p:cNvSpPr>
                <a:spLocks/>
              </p:cNvSpPr>
              <p:nvPr/>
            </p:nvSpPr>
            <p:spPr bwMode="auto">
              <a:xfrm>
                <a:off x="5445125" y="51689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1" name="Oval 6"/>
              <p:cNvSpPr>
                <a:spLocks/>
              </p:cNvSpPr>
              <p:nvPr/>
            </p:nvSpPr>
            <p:spPr bwMode="auto">
              <a:xfrm>
                <a:off x="4754563" y="5588000"/>
                <a:ext cx="90487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2" name="Oval 7"/>
              <p:cNvSpPr>
                <a:spLocks/>
              </p:cNvSpPr>
              <p:nvPr/>
            </p:nvSpPr>
            <p:spPr bwMode="auto">
              <a:xfrm>
                <a:off x="5840413" y="4667250"/>
                <a:ext cx="90487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3" name="Oval 8"/>
              <p:cNvSpPr>
                <a:spLocks/>
              </p:cNvSpPr>
              <p:nvPr/>
            </p:nvSpPr>
            <p:spPr bwMode="auto">
              <a:xfrm>
                <a:off x="5937250" y="55895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4" name="Oval 9"/>
              <p:cNvSpPr>
                <a:spLocks/>
              </p:cNvSpPr>
              <p:nvPr/>
            </p:nvSpPr>
            <p:spPr bwMode="auto">
              <a:xfrm>
                <a:off x="6324600" y="508000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5" name="Oval 10"/>
              <p:cNvSpPr>
                <a:spLocks/>
              </p:cNvSpPr>
              <p:nvPr/>
            </p:nvSpPr>
            <p:spPr bwMode="auto">
              <a:xfrm>
                <a:off x="6045200" y="3779838"/>
                <a:ext cx="90488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6" name="Oval 11"/>
              <p:cNvSpPr>
                <a:spLocks/>
              </p:cNvSpPr>
              <p:nvPr/>
            </p:nvSpPr>
            <p:spPr bwMode="auto">
              <a:xfrm>
                <a:off x="6624638" y="4395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7" name="Oval 12"/>
              <p:cNvSpPr>
                <a:spLocks/>
              </p:cNvSpPr>
              <p:nvPr/>
            </p:nvSpPr>
            <p:spPr bwMode="auto">
              <a:xfrm>
                <a:off x="7138988" y="5157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8" name="Oval 13"/>
              <p:cNvSpPr>
                <a:spLocks/>
              </p:cNvSpPr>
              <p:nvPr/>
            </p:nvSpPr>
            <p:spPr bwMode="auto">
              <a:xfrm>
                <a:off x="7372350" y="402113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9" name="Oval 14"/>
              <p:cNvSpPr>
                <a:spLocks/>
              </p:cNvSpPr>
              <p:nvPr/>
            </p:nvSpPr>
            <p:spPr bwMode="auto">
              <a:xfrm>
                <a:off x="3987800" y="4481513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20" name="AutoShape 15"/>
              <p:cNvSpPr>
                <a:spLocks/>
              </p:cNvSpPr>
              <p:nvPr/>
            </p:nvSpPr>
            <p:spPr bwMode="auto">
              <a:xfrm>
                <a:off x="4078288" y="4527550"/>
                <a:ext cx="649287" cy="204788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1" name="AutoShape 16"/>
              <p:cNvSpPr>
                <a:spLocks/>
              </p:cNvSpPr>
              <p:nvPr/>
            </p:nvSpPr>
            <p:spPr bwMode="auto">
              <a:xfrm rot="10800000" flipH="1">
                <a:off x="4773613" y="3987800"/>
                <a:ext cx="173037" cy="698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2" name="AutoShape 17"/>
              <p:cNvSpPr>
                <a:spLocks/>
              </p:cNvSpPr>
              <p:nvPr/>
            </p:nvSpPr>
            <p:spPr bwMode="auto">
              <a:xfrm>
                <a:off x="4805363" y="4764088"/>
                <a:ext cx="652462" cy="4175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3" name="AutoShape 18"/>
              <p:cNvSpPr>
                <a:spLocks/>
              </p:cNvSpPr>
              <p:nvPr/>
            </p:nvSpPr>
            <p:spPr bwMode="auto">
              <a:xfrm rot="10800000" flipH="1">
                <a:off x="4832350" y="5246688"/>
                <a:ext cx="625475" cy="3540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4" name="AutoShape 19"/>
              <p:cNvSpPr>
                <a:spLocks/>
              </p:cNvSpPr>
              <p:nvPr/>
            </p:nvSpPr>
            <p:spPr bwMode="auto">
              <a:xfrm rot="10800000" flipH="1">
                <a:off x="5522913" y="4745038"/>
                <a:ext cx="330200" cy="4365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5" name="AutoShape 20"/>
              <p:cNvSpPr>
                <a:spLocks/>
              </p:cNvSpPr>
              <p:nvPr/>
            </p:nvSpPr>
            <p:spPr bwMode="auto">
              <a:xfrm>
                <a:off x="5918200" y="4745038"/>
                <a:ext cx="419100" cy="3476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6" name="AutoShape 21"/>
              <p:cNvSpPr>
                <a:spLocks/>
              </p:cNvSpPr>
              <p:nvPr/>
            </p:nvSpPr>
            <p:spPr bwMode="auto">
              <a:xfrm rot="10800000" flipH="1">
                <a:off x="6015038" y="5157788"/>
                <a:ext cx="322262" cy="444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7" name="AutoShape 22"/>
              <p:cNvSpPr>
                <a:spLocks/>
              </p:cNvSpPr>
              <p:nvPr/>
            </p:nvSpPr>
            <p:spPr bwMode="auto">
              <a:xfrm rot="10800000" flipH="1">
                <a:off x="5886450" y="3870325"/>
                <a:ext cx="204788" cy="796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8" name="AutoShape 23"/>
              <p:cNvSpPr>
                <a:spLocks/>
              </p:cNvSpPr>
              <p:nvPr/>
            </p:nvSpPr>
            <p:spPr bwMode="auto">
              <a:xfrm rot="10800000" flipH="1">
                <a:off x="6402388" y="4486275"/>
                <a:ext cx="268287" cy="6064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9" name="AutoShape 24"/>
              <p:cNvSpPr>
                <a:spLocks/>
              </p:cNvSpPr>
              <p:nvPr/>
            </p:nvSpPr>
            <p:spPr bwMode="auto">
              <a:xfrm rot="10800000" flipH="1">
                <a:off x="6702425" y="4098925"/>
                <a:ext cx="682625" cy="3095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0" name="AutoShape 25"/>
              <p:cNvSpPr>
                <a:spLocks/>
              </p:cNvSpPr>
              <p:nvPr/>
            </p:nvSpPr>
            <p:spPr bwMode="auto">
              <a:xfrm>
                <a:off x="6415088" y="5126038"/>
                <a:ext cx="723900" cy="77787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1" name="AutoShape 26"/>
              <p:cNvSpPr>
                <a:spLocks/>
              </p:cNvSpPr>
              <p:nvPr/>
            </p:nvSpPr>
            <p:spPr bwMode="auto">
              <a:xfrm rot="10800000" flipH="1">
                <a:off x="6122988" y="3533775"/>
                <a:ext cx="222250" cy="2587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2" name="Oval 27"/>
              <p:cNvSpPr>
                <a:spLocks/>
              </p:cNvSpPr>
              <p:nvPr/>
            </p:nvSpPr>
            <p:spPr bwMode="auto">
              <a:xfrm>
                <a:off x="5676900" y="344805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3" name="Oval 28"/>
              <p:cNvSpPr>
                <a:spLocks/>
              </p:cNvSpPr>
              <p:nvPr/>
            </p:nvSpPr>
            <p:spPr bwMode="auto">
              <a:xfrm>
                <a:off x="6332538" y="34559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4" name="Oval 29"/>
              <p:cNvSpPr>
                <a:spLocks/>
              </p:cNvSpPr>
              <p:nvPr/>
            </p:nvSpPr>
            <p:spPr bwMode="auto">
              <a:xfrm>
                <a:off x="7734300" y="475615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5" name="AutoShape 30"/>
              <p:cNvSpPr>
                <a:spLocks/>
              </p:cNvSpPr>
              <p:nvPr/>
            </p:nvSpPr>
            <p:spPr bwMode="auto">
              <a:xfrm>
                <a:off x="5754688" y="3525838"/>
                <a:ext cx="303212" cy="2667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6" name="AutoShape 31"/>
              <p:cNvSpPr>
                <a:spLocks/>
              </p:cNvSpPr>
              <p:nvPr/>
            </p:nvSpPr>
            <p:spPr bwMode="auto">
              <a:xfrm rot="10800000" flipH="1">
                <a:off x="7216775" y="4833938"/>
                <a:ext cx="530225" cy="336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7" name="AutoShape 32"/>
              <p:cNvSpPr>
                <a:spLocks/>
              </p:cNvSpPr>
              <p:nvPr/>
            </p:nvSpPr>
            <p:spPr bwMode="auto">
              <a:xfrm rot="10800000">
                <a:off x="7185025" y="5248275"/>
                <a:ext cx="246063" cy="4302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8" name="Oval 33"/>
              <p:cNvSpPr>
                <a:spLocks/>
              </p:cNvSpPr>
              <p:nvPr/>
            </p:nvSpPr>
            <p:spPr bwMode="auto">
              <a:xfrm>
                <a:off x="7385050" y="56784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9" name="AutoShape 34"/>
              <p:cNvSpPr>
                <a:spLocks/>
              </p:cNvSpPr>
              <p:nvPr/>
            </p:nvSpPr>
            <p:spPr bwMode="auto">
              <a:xfrm rot="10800000" flipH="1">
                <a:off x="4805363" y="3857625"/>
                <a:ext cx="1252537" cy="84137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0" name="Line 35"/>
              <p:cNvSpPr>
                <a:spLocks noChangeShapeType="1"/>
              </p:cNvSpPr>
              <p:nvPr/>
            </p:nvSpPr>
            <p:spPr bwMode="auto">
              <a:xfrm>
                <a:off x="5767388" y="3494088"/>
                <a:ext cx="565150" cy="79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1" name="AutoShape 36"/>
              <p:cNvSpPr>
                <a:spLocks/>
              </p:cNvSpPr>
              <p:nvPr/>
            </p:nvSpPr>
            <p:spPr bwMode="auto">
              <a:xfrm>
                <a:off x="4978400" y="3975100"/>
                <a:ext cx="874713" cy="7048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2" name="AutoShape 37"/>
              <p:cNvSpPr>
                <a:spLocks/>
              </p:cNvSpPr>
              <p:nvPr/>
            </p:nvSpPr>
            <p:spPr bwMode="auto">
              <a:xfrm rot="10800000" flipH="1">
                <a:off x="4065588" y="3975100"/>
                <a:ext cx="847725" cy="5191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3" name="AutoShape 38"/>
              <p:cNvSpPr>
                <a:spLocks/>
              </p:cNvSpPr>
              <p:nvPr/>
            </p:nvSpPr>
            <p:spPr bwMode="auto">
              <a:xfrm>
                <a:off x="4065588" y="4559300"/>
                <a:ext cx="701675" cy="10414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4" name="AutoShape 39"/>
              <p:cNvSpPr>
                <a:spLocks/>
              </p:cNvSpPr>
              <p:nvPr/>
            </p:nvSpPr>
            <p:spPr bwMode="auto">
              <a:xfrm rot="10800000">
                <a:off x="4773613" y="4776788"/>
                <a:ext cx="26987" cy="811212"/>
              </a:xfrm>
              <a:custGeom>
                <a:avLst/>
                <a:gdLst>
                  <a:gd name="T0" fmla="*/ 0 w 21600"/>
                  <a:gd name="T1" fmla="*/ 0 h 21600"/>
                  <a:gd name="T2" fmla="*/ 951419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5" name="Line 40"/>
              <p:cNvSpPr>
                <a:spLocks noChangeShapeType="1"/>
              </p:cNvSpPr>
              <p:nvPr/>
            </p:nvSpPr>
            <p:spPr bwMode="auto">
              <a:xfrm>
                <a:off x="4845050" y="5634038"/>
                <a:ext cx="1092200" cy="15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6" name="AutoShape 41"/>
              <p:cNvSpPr>
                <a:spLocks/>
              </p:cNvSpPr>
              <p:nvPr/>
            </p:nvSpPr>
            <p:spPr bwMode="auto">
              <a:xfrm rot="10800000" flipH="1">
                <a:off x="5535613" y="5126038"/>
                <a:ext cx="788987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7" name="AutoShape 42"/>
              <p:cNvSpPr>
                <a:spLocks/>
              </p:cNvSpPr>
              <p:nvPr/>
            </p:nvSpPr>
            <p:spPr bwMode="auto">
              <a:xfrm rot="10800000">
                <a:off x="6122988" y="3857625"/>
                <a:ext cx="514350" cy="5508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8" name="AutoShape 43"/>
              <p:cNvSpPr>
                <a:spLocks/>
              </p:cNvSpPr>
              <p:nvPr/>
            </p:nvSpPr>
            <p:spPr bwMode="auto">
              <a:xfrm>
                <a:off x="6410325" y="3533775"/>
                <a:ext cx="974725" cy="5000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9" name="AutoShape 44"/>
              <p:cNvSpPr>
                <a:spLocks/>
              </p:cNvSpPr>
              <p:nvPr/>
            </p:nvSpPr>
            <p:spPr bwMode="auto">
              <a:xfrm>
                <a:off x="6702425" y="4473575"/>
                <a:ext cx="449263" cy="6969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0" name="AutoShape 45"/>
              <p:cNvSpPr>
                <a:spLocks/>
              </p:cNvSpPr>
              <p:nvPr/>
            </p:nvSpPr>
            <p:spPr bwMode="auto">
              <a:xfrm>
                <a:off x="6027738" y="5635625"/>
                <a:ext cx="1357312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1" name="AutoShape 46"/>
              <p:cNvSpPr>
                <a:spLocks/>
              </p:cNvSpPr>
              <p:nvPr/>
            </p:nvSpPr>
            <p:spPr bwMode="auto">
              <a:xfrm rot="10800000" flipH="1">
                <a:off x="7462838" y="4846638"/>
                <a:ext cx="317500" cy="844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2" name="AutoShape 47"/>
              <p:cNvSpPr>
                <a:spLocks/>
              </p:cNvSpPr>
              <p:nvPr/>
            </p:nvSpPr>
            <p:spPr bwMode="auto">
              <a:xfrm>
                <a:off x="7450138" y="4098925"/>
                <a:ext cx="296862" cy="669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3" name="AutoShape 48"/>
              <p:cNvSpPr>
                <a:spLocks/>
              </p:cNvSpPr>
              <p:nvPr/>
            </p:nvSpPr>
            <p:spPr bwMode="auto">
              <a:xfrm rot="10800000">
                <a:off x="6378575" y="3546475"/>
                <a:ext cx="292100" cy="8493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4" name="AutoShape 49"/>
              <p:cNvSpPr>
                <a:spLocks/>
              </p:cNvSpPr>
              <p:nvPr/>
            </p:nvSpPr>
            <p:spPr bwMode="auto">
              <a:xfrm rot="10800000" flipH="1">
                <a:off x="5930900" y="4473575"/>
                <a:ext cx="706438" cy="2397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5" name="AutoShape 50"/>
              <p:cNvSpPr>
                <a:spLocks/>
              </p:cNvSpPr>
              <p:nvPr/>
            </p:nvSpPr>
            <p:spPr bwMode="auto">
              <a:xfrm>
                <a:off x="5522913" y="5246688"/>
                <a:ext cx="427037" cy="3556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6" name="AutoShape 51"/>
              <p:cNvSpPr>
                <a:spLocks/>
              </p:cNvSpPr>
              <p:nvPr/>
            </p:nvSpPr>
            <p:spPr bwMode="auto">
              <a:xfrm>
                <a:off x="5930900" y="4713288"/>
                <a:ext cx="1803400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7" name="AutoShape 52"/>
              <p:cNvSpPr>
                <a:spLocks/>
              </p:cNvSpPr>
              <p:nvPr/>
            </p:nvSpPr>
            <p:spPr bwMode="auto">
              <a:xfrm rot="10800000" flipH="1">
                <a:off x="4818063" y="4713288"/>
                <a:ext cx="1022350" cy="190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553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27707" name="TextBox 1"/>
            <p:cNvSpPr txBox="1">
              <a:spLocks noChangeArrowheads="1"/>
            </p:cNvSpPr>
            <p:nvPr/>
          </p:nvSpPr>
          <p:spPr bwMode="auto">
            <a:xfrm>
              <a:off x="3048000" y="3025775"/>
              <a:ext cx="33300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3366FF"/>
                  </a:solidFill>
                </a:rPr>
                <a:t>One step of the algorithm</a:t>
              </a:r>
            </a:p>
          </p:txBody>
        </p:sp>
      </p:grpSp>
      <p:sp>
        <p:nvSpPr>
          <p:cNvPr id="27704" name="Rectangle 55"/>
          <p:cNvSpPr>
            <a:spLocks/>
          </p:cNvSpPr>
          <p:nvPr/>
        </p:nvSpPr>
        <p:spPr bwMode="auto">
          <a:xfrm>
            <a:off x="6477000" y="1371600"/>
            <a:ext cx="19812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/>
          </p:cNvSpPr>
          <p:nvPr/>
        </p:nvSpPr>
        <p:spPr bwMode="auto">
          <a:xfrm>
            <a:off x="685800" y="1371600"/>
            <a:ext cx="261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no edges</a:t>
            </a:r>
          </a:p>
        </p:txBody>
      </p:sp>
      <p:sp>
        <p:nvSpPr>
          <p:cNvPr id="28674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Additive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19050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 graph is not connected: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Choose an edge that connects 2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</a:t>
            </a:r>
            <a:r>
              <a:rPr lang="en-US" altLang="x-none" sz="2400" b="1">
                <a:solidFill>
                  <a:srgbClr val="800000"/>
                </a:solidFill>
              </a:rPr>
              <a:t>connected components</a:t>
            </a:r>
            <a:r>
              <a:rPr lang="en-US" altLang="x-none" sz="2400">
                <a:solidFill>
                  <a:srgbClr val="800000"/>
                </a:solidFill>
              </a:rPr>
              <a:t> and add it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still has no cycle (why?)</a:t>
            </a:r>
          </a:p>
        </p:txBody>
      </p:sp>
      <p:sp>
        <p:nvSpPr>
          <p:cNvPr id="28676" name="Rectangle 55"/>
          <p:cNvSpPr>
            <a:spLocks/>
          </p:cNvSpPr>
          <p:nvPr/>
        </p:nvSpPr>
        <p:spPr bwMode="auto">
          <a:xfrm>
            <a:off x="6629400" y="13716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grpSp>
        <p:nvGrpSpPr>
          <p:cNvPr id="28677" name="Group 3"/>
          <p:cNvGrpSpPr>
            <a:grpSpLocks/>
          </p:cNvGrpSpPr>
          <p:nvPr/>
        </p:nvGrpSpPr>
        <p:grpSpPr bwMode="auto">
          <a:xfrm>
            <a:off x="457200" y="5224463"/>
            <a:ext cx="1408113" cy="1328737"/>
            <a:chOff x="466" y="0"/>
            <a:chExt cx="887" cy="837"/>
          </a:xfrm>
        </p:grpSpPr>
        <p:sp>
          <p:nvSpPr>
            <p:cNvPr id="28732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3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4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5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6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7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8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9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0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1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2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3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2" name="Group 3"/>
          <p:cNvGrpSpPr>
            <a:grpSpLocks/>
          </p:cNvGrpSpPr>
          <p:nvPr/>
        </p:nvGrpSpPr>
        <p:grpSpPr bwMode="auto">
          <a:xfrm>
            <a:off x="2057400" y="5224463"/>
            <a:ext cx="1408113" cy="1328737"/>
            <a:chOff x="466" y="0"/>
            <a:chExt cx="887" cy="837"/>
          </a:xfrm>
        </p:grpSpPr>
        <p:sp>
          <p:nvSpPr>
            <p:cNvPr id="28720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1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2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3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4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5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6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7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8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9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0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1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65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28708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9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0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1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2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3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4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5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6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7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8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9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8680" name="TextBox 3"/>
          <p:cNvSpPr txBox="1">
            <a:spLocks noChangeArrowheads="1"/>
          </p:cNvSpPr>
          <p:nvPr/>
        </p:nvSpPr>
        <p:spPr bwMode="auto">
          <a:xfrm>
            <a:off x="457200" y="3810000"/>
            <a:ext cx="7346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Tree edges will be red.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Dashed lines show original edges.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Left tree consists of 5 connected components, each a node</a:t>
            </a:r>
          </a:p>
        </p:txBody>
      </p:sp>
      <p:grpSp>
        <p:nvGrpSpPr>
          <p:cNvPr id="191" name="Group 3"/>
          <p:cNvGrpSpPr>
            <a:grpSpLocks/>
          </p:cNvGrpSpPr>
          <p:nvPr/>
        </p:nvGrpSpPr>
        <p:grpSpPr bwMode="auto">
          <a:xfrm>
            <a:off x="5181600" y="5191125"/>
            <a:ext cx="1408113" cy="1328738"/>
            <a:chOff x="466" y="0"/>
            <a:chExt cx="887" cy="837"/>
          </a:xfrm>
        </p:grpSpPr>
        <p:sp>
          <p:nvSpPr>
            <p:cNvPr id="28696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7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8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9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0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1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2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3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4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5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6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7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204" name="Group 3"/>
          <p:cNvGrpSpPr>
            <a:grpSpLocks/>
          </p:cNvGrpSpPr>
          <p:nvPr/>
        </p:nvGrpSpPr>
        <p:grpSpPr bwMode="auto">
          <a:xfrm>
            <a:off x="6745288" y="5191125"/>
            <a:ext cx="1408112" cy="1328738"/>
            <a:chOff x="466" y="0"/>
            <a:chExt cx="887" cy="837"/>
          </a:xfrm>
        </p:grpSpPr>
        <p:sp>
          <p:nvSpPr>
            <p:cNvPr id="28684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5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6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7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8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89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0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1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2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3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4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5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</a:p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Minimum spanning trees</a:t>
            </a:r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914400" y="1295400"/>
            <a:ext cx="77597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3333CC"/>
                </a:solidFill>
              </a:rPr>
              <a:t>Suppose edges are weighted (&gt; 0)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3333CC"/>
                </a:solidFill>
              </a:rPr>
              <a:t>We want a spanning tree of </a:t>
            </a:r>
            <a:r>
              <a:rPr lang="en-US" altLang="x-none" sz="2800" i="1">
                <a:solidFill>
                  <a:srgbClr val="FF3300"/>
                </a:solidFill>
              </a:rPr>
              <a:t>minimum cost</a:t>
            </a:r>
            <a:r>
              <a:rPr lang="en-US" altLang="x-none" sz="2800">
                <a:solidFill>
                  <a:srgbClr val="3333CC"/>
                </a:solidFill>
              </a:rPr>
              <a:t> (sum of edge weights)</a:t>
            </a:r>
          </a:p>
        </p:txBody>
      </p:sp>
      <p:sp>
        <p:nvSpPr>
          <p:cNvPr id="33795" name="Rectangle 87"/>
          <p:cNvSpPr>
            <a:spLocks/>
          </p:cNvSpPr>
          <p:nvPr/>
        </p:nvSpPr>
        <p:spPr bwMode="auto">
          <a:xfrm>
            <a:off x="914400" y="2819400"/>
            <a:ext cx="78787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008000"/>
                </a:solidFill>
              </a:rPr>
              <a:t>Some graphs have exactly one minimum spanning tree.  Others have several trees with the same minimum cost, each of which is a minimum spanning tree</a:t>
            </a:r>
          </a:p>
        </p:txBody>
      </p:sp>
      <p:sp>
        <p:nvSpPr>
          <p:cNvPr id="33796" name="Slide Number Placeholder 91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B822F84-5D81-AF4B-8211-4FD90C139C2A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13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33797" name="Rectangle 87"/>
          <p:cNvSpPr>
            <a:spLocks/>
          </p:cNvSpPr>
          <p:nvPr/>
        </p:nvSpPr>
        <p:spPr bwMode="auto">
          <a:xfrm>
            <a:off x="914400" y="5181600"/>
            <a:ext cx="73453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800000"/>
                </a:solidFill>
              </a:rPr>
              <a:t>Useful in network routing &amp; other applications. For example, to stream a video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0C1E693-D9F9-FA4E-BD5E-994D7B1B5B83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14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latin typeface="Tw Cen MT" charset="0"/>
              </a:rPr>
              <a:t>Greedy algorithm</a:t>
            </a:r>
          </a:p>
        </p:txBody>
      </p:sp>
      <p:sp>
        <p:nvSpPr>
          <p:cNvPr id="34819" name="Rectangle 2"/>
          <p:cNvSpPr>
            <a:spLocks/>
          </p:cNvSpPr>
          <p:nvPr/>
        </p:nvSpPr>
        <p:spPr bwMode="auto">
          <a:xfrm>
            <a:off x="533400" y="16002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indent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greedy algorithm follows the heuristic of making a locally optimal choice at each stage, with the hope of finding a global optimum.</a:t>
            </a:r>
          </a:p>
        </p:txBody>
      </p:sp>
      <p:sp>
        <p:nvSpPr>
          <p:cNvPr id="34820" name="TextBox 1"/>
          <p:cNvSpPr txBox="1">
            <a:spLocks noChangeArrowheads="1"/>
          </p:cNvSpPr>
          <p:nvPr/>
        </p:nvSpPr>
        <p:spPr bwMode="auto">
          <a:xfrm>
            <a:off x="452438" y="2785408"/>
            <a:ext cx="730680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Example. Make change using the fewest number of coins.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Make change for n cents, n &lt; 100 (i.e. &lt; $1)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Greedy: At each step, choose the largest possible coin</a:t>
            </a:r>
            <a:endParaRPr lang="en-US" altLang="x-none" sz="2400" dirty="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 dirty="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If n &gt;= 50 choose a half dollar and reduce n by 50;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CAF5A1-A46E-2D45-A213-9F920E4E132F}"/>
              </a:ext>
            </a:extLst>
          </p:cNvPr>
          <p:cNvSpPr txBox="1"/>
          <p:nvPr/>
        </p:nvSpPr>
        <p:spPr>
          <a:xfrm>
            <a:off x="452438" y="4643735"/>
            <a:ext cx="6022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altLang="x-none" dirty="0">
                <a:latin typeface="Times New Roman" charset="0"/>
                <a:ea typeface="ヒラギノ角ゴ ProN W3" charset="-128"/>
                <a:sym typeface="Arial" charset="0"/>
              </a:rPr>
              <a:t>If n &gt;= 25 choose a quarter and reduce n by 25;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70DD05-D10E-1146-8325-CE20CE218CCD}"/>
              </a:ext>
            </a:extLst>
          </p:cNvPr>
          <p:cNvSpPr txBox="1"/>
          <p:nvPr/>
        </p:nvSpPr>
        <p:spPr>
          <a:xfrm>
            <a:off x="425006" y="5029200"/>
            <a:ext cx="6938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altLang="x-none" dirty="0">
                <a:latin typeface="Times New Roman" charset="0"/>
                <a:ea typeface="ヒラギノ角ゴ ProN W3" charset="-128"/>
                <a:sym typeface="Arial" charset="0"/>
              </a:rPr>
              <a:t>As long as n &gt;= 10, choose a dime and reduce n by 10;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468A2-4081-2C4B-98A1-C5DD349E3A3D}"/>
              </a:ext>
            </a:extLst>
          </p:cNvPr>
          <p:cNvSpPr txBox="1"/>
          <p:nvPr/>
        </p:nvSpPr>
        <p:spPr>
          <a:xfrm>
            <a:off x="418910" y="5470850"/>
            <a:ext cx="5671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altLang="x-none" dirty="0">
                <a:latin typeface="Times New Roman" charset="0"/>
                <a:ea typeface="ヒラギノ角ゴ ProN W3" charset="-128"/>
                <a:sym typeface="Arial" charset="0"/>
              </a:rPr>
              <a:t>If n &gt;= 5, choose a nickel and reduce n by 5;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26C24B-0ED9-3C4D-9071-E0E24E0F77E6}"/>
              </a:ext>
            </a:extLst>
          </p:cNvPr>
          <p:cNvSpPr txBox="1"/>
          <p:nvPr/>
        </p:nvSpPr>
        <p:spPr>
          <a:xfrm>
            <a:off x="418910" y="5930944"/>
            <a:ext cx="2432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altLang="x-none" dirty="0">
                <a:latin typeface="Times New Roman" charset="0"/>
                <a:ea typeface="ヒラギノ角ゴ ProN W3" charset="-128"/>
                <a:sym typeface="Arial" charset="0"/>
              </a:rPr>
              <a:t>Choose n pennies.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 dirty="0">
                <a:solidFill>
                  <a:srgbClr val="800000"/>
                </a:solidFill>
                <a:ea typeface="ＭＳ Ｐゴシック" charset="-128"/>
              </a:rPr>
              <a:t>Greediness works here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01CB704-A830-1049-8004-A8E6BB865EEF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15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350" y="4025900"/>
            <a:ext cx="6623050" cy="2451100"/>
          </a:xfrm>
          <a:custGeom>
            <a:avLst/>
            <a:gdLst>
              <a:gd name="connsiteX0" fmla="*/ 0 w 6623071"/>
              <a:gd name="connsiteY0" fmla="*/ 2450958 h 2450958"/>
              <a:gd name="connsiteX1" fmla="*/ 626534 w 6623071"/>
              <a:gd name="connsiteY1" fmla="*/ 486691 h 2450958"/>
              <a:gd name="connsiteX2" fmla="*/ 778934 w 6623071"/>
              <a:gd name="connsiteY2" fmla="*/ 215758 h 2450958"/>
              <a:gd name="connsiteX3" fmla="*/ 1168400 w 6623071"/>
              <a:gd name="connsiteY3" fmla="*/ 12558 h 2450958"/>
              <a:gd name="connsiteX4" fmla="*/ 1557867 w 6623071"/>
              <a:gd name="connsiteY4" fmla="*/ 63358 h 2450958"/>
              <a:gd name="connsiteX5" fmla="*/ 1964267 w 6623071"/>
              <a:gd name="connsiteY5" fmla="*/ 402025 h 2450958"/>
              <a:gd name="connsiteX6" fmla="*/ 2235200 w 6623071"/>
              <a:gd name="connsiteY6" fmla="*/ 774558 h 2450958"/>
              <a:gd name="connsiteX7" fmla="*/ 2455334 w 6623071"/>
              <a:gd name="connsiteY7" fmla="*/ 1197891 h 2450958"/>
              <a:gd name="connsiteX8" fmla="*/ 2540000 w 6623071"/>
              <a:gd name="connsiteY8" fmla="*/ 1553491 h 2450958"/>
              <a:gd name="connsiteX9" fmla="*/ 2692400 w 6623071"/>
              <a:gd name="connsiteY9" fmla="*/ 1926025 h 2450958"/>
              <a:gd name="connsiteX10" fmla="*/ 3098800 w 6623071"/>
              <a:gd name="connsiteY10" fmla="*/ 2044558 h 2450958"/>
              <a:gd name="connsiteX11" fmla="*/ 3556000 w 6623071"/>
              <a:gd name="connsiteY11" fmla="*/ 1926025 h 2450958"/>
              <a:gd name="connsiteX12" fmla="*/ 3759200 w 6623071"/>
              <a:gd name="connsiteY12" fmla="*/ 1705891 h 2450958"/>
              <a:gd name="connsiteX13" fmla="*/ 3894667 w 6623071"/>
              <a:gd name="connsiteY13" fmla="*/ 1604291 h 2450958"/>
              <a:gd name="connsiteX14" fmla="*/ 4080934 w 6623071"/>
              <a:gd name="connsiteY14" fmla="*/ 1282558 h 2450958"/>
              <a:gd name="connsiteX15" fmla="*/ 4131734 w 6623071"/>
              <a:gd name="connsiteY15" fmla="*/ 1164025 h 2450958"/>
              <a:gd name="connsiteX16" fmla="*/ 4284134 w 6623071"/>
              <a:gd name="connsiteY16" fmla="*/ 1028558 h 2450958"/>
              <a:gd name="connsiteX17" fmla="*/ 4318000 w 6623071"/>
              <a:gd name="connsiteY17" fmla="*/ 926958 h 2450958"/>
              <a:gd name="connsiteX18" fmla="*/ 4504267 w 6623071"/>
              <a:gd name="connsiteY18" fmla="*/ 656025 h 2450958"/>
              <a:gd name="connsiteX19" fmla="*/ 4572000 w 6623071"/>
              <a:gd name="connsiteY19" fmla="*/ 639091 h 2450958"/>
              <a:gd name="connsiteX20" fmla="*/ 4741334 w 6623071"/>
              <a:gd name="connsiteY20" fmla="*/ 605225 h 2450958"/>
              <a:gd name="connsiteX21" fmla="*/ 5012267 w 6623071"/>
              <a:gd name="connsiteY21" fmla="*/ 723758 h 2450958"/>
              <a:gd name="connsiteX22" fmla="*/ 5181600 w 6623071"/>
              <a:gd name="connsiteY22" fmla="*/ 994691 h 2450958"/>
              <a:gd name="connsiteX23" fmla="*/ 5317067 w 6623071"/>
              <a:gd name="connsiteY23" fmla="*/ 1180958 h 2450958"/>
              <a:gd name="connsiteX24" fmla="*/ 5401734 w 6623071"/>
              <a:gd name="connsiteY24" fmla="*/ 1401091 h 2450958"/>
              <a:gd name="connsiteX25" fmla="*/ 5638800 w 6623071"/>
              <a:gd name="connsiteY25" fmla="*/ 1604291 h 2450958"/>
              <a:gd name="connsiteX26" fmla="*/ 5825067 w 6623071"/>
              <a:gd name="connsiteY26" fmla="*/ 1807491 h 2450958"/>
              <a:gd name="connsiteX27" fmla="*/ 6079067 w 6623071"/>
              <a:gd name="connsiteY27" fmla="*/ 1909091 h 2450958"/>
              <a:gd name="connsiteX28" fmla="*/ 6366934 w 6623071"/>
              <a:gd name="connsiteY28" fmla="*/ 2027625 h 2450958"/>
              <a:gd name="connsiteX29" fmla="*/ 6519334 w 6623071"/>
              <a:gd name="connsiteY29" fmla="*/ 2078425 h 2450958"/>
              <a:gd name="connsiteX30" fmla="*/ 6620934 w 6623071"/>
              <a:gd name="connsiteY30" fmla="*/ 2078425 h 2450958"/>
              <a:gd name="connsiteX31" fmla="*/ 6587067 w 6623071"/>
              <a:gd name="connsiteY31" fmla="*/ 2061491 h 2450958"/>
              <a:gd name="connsiteX32" fmla="*/ 6570134 w 6623071"/>
              <a:gd name="connsiteY32" fmla="*/ 2061491 h 2450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623071" h="2450958">
                <a:moveTo>
                  <a:pt x="0" y="2450958"/>
                </a:moveTo>
                <a:cubicBezTo>
                  <a:pt x="248356" y="1655091"/>
                  <a:pt x="496712" y="859224"/>
                  <a:pt x="626534" y="486691"/>
                </a:cubicBezTo>
                <a:cubicBezTo>
                  <a:pt x="756356" y="114158"/>
                  <a:pt x="688623" y="294780"/>
                  <a:pt x="778934" y="215758"/>
                </a:cubicBezTo>
                <a:cubicBezTo>
                  <a:pt x="869245" y="136736"/>
                  <a:pt x="1038578" y="37958"/>
                  <a:pt x="1168400" y="12558"/>
                </a:cubicBezTo>
                <a:cubicBezTo>
                  <a:pt x="1298222" y="-12842"/>
                  <a:pt x="1425223" y="-1553"/>
                  <a:pt x="1557867" y="63358"/>
                </a:cubicBezTo>
                <a:cubicBezTo>
                  <a:pt x="1690511" y="128269"/>
                  <a:pt x="1851378" y="283492"/>
                  <a:pt x="1964267" y="402025"/>
                </a:cubicBezTo>
                <a:cubicBezTo>
                  <a:pt x="2077156" y="520558"/>
                  <a:pt x="2153356" y="641914"/>
                  <a:pt x="2235200" y="774558"/>
                </a:cubicBezTo>
                <a:cubicBezTo>
                  <a:pt x="2317044" y="907202"/>
                  <a:pt x="2404534" y="1068069"/>
                  <a:pt x="2455334" y="1197891"/>
                </a:cubicBezTo>
                <a:cubicBezTo>
                  <a:pt x="2506134" y="1327713"/>
                  <a:pt x="2500489" y="1432135"/>
                  <a:pt x="2540000" y="1553491"/>
                </a:cubicBezTo>
                <a:cubicBezTo>
                  <a:pt x="2579511" y="1674847"/>
                  <a:pt x="2599267" y="1844181"/>
                  <a:pt x="2692400" y="1926025"/>
                </a:cubicBezTo>
                <a:cubicBezTo>
                  <a:pt x="2785533" y="2007869"/>
                  <a:pt x="2954867" y="2044558"/>
                  <a:pt x="3098800" y="2044558"/>
                </a:cubicBezTo>
                <a:cubicBezTo>
                  <a:pt x="3242733" y="2044558"/>
                  <a:pt x="3445933" y="1982470"/>
                  <a:pt x="3556000" y="1926025"/>
                </a:cubicBezTo>
                <a:cubicBezTo>
                  <a:pt x="3666067" y="1869580"/>
                  <a:pt x="3702756" y="1759513"/>
                  <a:pt x="3759200" y="1705891"/>
                </a:cubicBezTo>
                <a:cubicBezTo>
                  <a:pt x="3815645" y="1652269"/>
                  <a:pt x="3841045" y="1674846"/>
                  <a:pt x="3894667" y="1604291"/>
                </a:cubicBezTo>
                <a:cubicBezTo>
                  <a:pt x="3948289" y="1533736"/>
                  <a:pt x="4041423" y="1355936"/>
                  <a:pt x="4080934" y="1282558"/>
                </a:cubicBezTo>
                <a:cubicBezTo>
                  <a:pt x="4120445" y="1209180"/>
                  <a:pt x="4097867" y="1206358"/>
                  <a:pt x="4131734" y="1164025"/>
                </a:cubicBezTo>
                <a:cubicBezTo>
                  <a:pt x="4165601" y="1121692"/>
                  <a:pt x="4253090" y="1068069"/>
                  <a:pt x="4284134" y="1028558"/>
                </a:cubicBezTo>
                <a:cubicBezTo>
                  <a:pt x="4315178" y="989047"/>
                  <a:pt x="4281311" y="989047"/>
                  <a:pt x="4318000" y="926958"/>
                </a:cubicBezTo>
                <a:cubicBezTo>
                  <a:pt x="4354689" y="864869"/>
                  <a:pt x="4461934" y="704003"/>
                  <a:pt x="4504267" y="656025"/>
                </a:cubicBezTo>
                <a:cubicBezTo>
                  <a:pt x="4546600" y="608047"/>
                  <a:pt x="4532489" y="647558"/>
                  <a:pt x="4572000" y="639091"/>
                </a:cubicBezTo>
                <a:cubicBezTo>
                  <a:pt x="4611511" y="630624"/>
                  <a:pt x="4667956" y="591114"/>
                  <a:pt x="4741334" y="605225"/>
                </a:cubicBezTo>
                <a:cubicBezTo>
                  <a:pt x="4814712" y="619336"/>
                  <a:pt x="4938889" y="658847"/>
                  <a:pt x="5012267" y="723758"/>
                </a:cubicBezTo>
                <a:cubicBezTo>
                  <a:pt x="5085645" y="788669"/>
                  <a:pt x="5130800" y="918491"/>
                  <a:pt x="5181600" y="994691"/>
                </a:cubicBezTo>
                <a:cubicBezTo>
                  <a:pt x="5232400" y="1070891"/>
                  <a:pt x="5280378" y="1113225"/>
                  <a:pt x="5317067" y="1180958"/>
                </a:cubicBezTo>
                <a:cubicBezTo>
                  <a:pt x="5353756" y="1248691"/>
                  <a:pt x="5348112" y="1330535"/>
                  <a:pt x="5401734" y="1401091"/>
                </a:cubicBezTo>
                <a:cubicBezTo>
                  <a:pt x="5455356" y="1471647"/>
                  <a:pt x="5568244" y="1536558"/>
                  <a:pt x="5638800" y="1604291"/>
                </a:cubicBezTo>
                <a:cubicBezTo>
                  <a:pt x="5709356" y="1672024"/>
                  <a:pt x="5751689" y="1756691"/>
                  <a:pt x="5825067" y="1807491"/>
                </a:cubicBezTo>
                <a:cubicBezTo>
                  <a:pt x="5898445" y="1858291"/>
                  <a:pt x="6079067" y="1909091"/>
                  <a:pt x="6079067" y="1909091"/>
                </a:cubicBezTo>
                <a:lnTo>
                  <a:pt x="6366934" y="2027625"/>
                </a:lnTo>
                <a:cubicBezTo>
                  <a:pt x="6440312" y="2055847"/>
                  <a:pt x="6477001" y="2069958"/>
                  <a:pt x="6519334" y="2078425"/>
                </a:cubicBezTo>
                <a:cubicBezTo>
                  <a:pt x="6561667" y="2086892"/>
                  <a:pt x="6609645" y="2081247"/>
                  <a:pt x="6620934" y="2078425"/>
                </a:cubicBezTo>
                <a:cubicBezTo>
                  <a:pt x="6632223" y="2075603"/>
                  <a:pt x="6595534" y="2064313"/>
                  <a:pt x="6587067" y="2061491"/>
                </a:cubicBezTo>
                <a:cubicBezTo>
                  <a:pt x="6578600" y="2058669"/>
                  <a:pt x="6574367" y="2060080"/>
                  <a:pt x="6570134" y="2061491"/>
                </a:cubicBezTo>
              </a:path>
            </a:pathLst>
          </a:custGeom>
          <a:ln w="349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533400" y="1345820"/>
            <a:ext cx="7848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You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 dirty="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re standing at point x. Your goal is to climb the highest mountain.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 dirty="0">
              <a:solidFill>
                <a:srgbClr val="000000"/>
              </a:solidFill>
              <a:latin typeface="Arial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Two possible steps: down the hill or up the hill. The greedy step is to walk up hill. That is a local optimum choice, not a global one. Greediness works in this case.</a:t>
            </a:r>
          </a:p>
        </p:txBody>
      </p:sp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3429000" y="4645819"/>
            <a:ext cx="60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529409-9888-D743-B2AC-97B010328D88}"/>
              </a:ext>
            </a:extLst>
          </p:cNvPr>
          <p:cNvSpPr txBox="1"/>
          <p:nvPr/>
        </p:nvSpPr>
        <p:spPr>
          <a:xfrm>
            <a:off x="4648200" y="4267200"/>
            <a:ext cx="3733800" cy="2209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BF050B-7A10-224E-B801-F2F692D0D976}"/>
              </a:ext>
            </a:extLst>
          </p:cNvPr>
          <p:cNvSpPr/>
          <p:nvPr/>
        </p:nvSpPr>
        <p:spPr bwMode="auto">
          <a:xfrm>
            <a:off x="3124200" y="4419600"/>
            <a:ext cx="914400" cy="990600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ヒラギノ明朝 ProN W3" charset="0"/>
              <a:cs typeface="ヒラギノ明朝 ProN W3" charset="0"/>
              <a:sym typeface="Time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Greediness doesn</a:t>
            </a:r>
            <a:r>
              <a:rPr lang="en-US" altLang="en-US" sz="3600">
                <a:solidFill>
                  <a:srgbClr val="800000"/>
                </a:solidFill>
                <a:ea typeface="ＭＳ Ｐゴシック" charset="-128"/>
              </a:rPr>
              <a:t>’</a:t>
            </a:r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t work here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01CB704-A830-1049-8004-A8E6BB865EEF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16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350" y="4025900"/>
            <a:ext cx="6623050" cy="2451100"/>
          </a:xfrm>
          <a:custGeom>
            <a:avLst/>
            <a:gdLst>
              <a:gd name="connsiteX0" fmla="*/ 0 w 6623071"/>
              <a:gd name="connsiteY0" fmla="*/ 2450958 h 2450958"/>
              <a:gd name="connsiteX1" fmla="*/ 626534 w 6623071"/>
              <a:gd name="connsiteY1" fmla="*/ 486691 h 2450958"/>
              <a:gd name="connsiteX2" fmla="*/ 778934 w 6623071"/>
              <a:gd name="connsiteY2" fmla="*/ 215758 h 2450958"/>
              <a:gd name="connsiteX3" fmla="*/ 1168400 w 6623071"/>
              <a:gd name="connsiteY3" fmla="*/ 12558 h 2450958"/>
              <a:gd name="connsiteX4" fmla="*/ 1557867 w 6623071"/>
              <a:gd name="connsiteY4" fmla="*/ 63358 h 2450958"/>
              <a:gd name="connsiteX5" fmla="*/ 1964267 w 6623071"/>
              <a:gd name="connsiteY5" fmla="*/ 402025 h 2450958"/>
              <a:gd name="connsiteX6" fmla="*/ 2235200 w 6623071"/>
              <a:gd name="connsiteY6" fmla="*/ 774558 h 2450958"/>
              <a:gd name="connsiteX7" fmla="*/ 2455334 w 6623071"/>
              <a:gd name="connsiteY7" fmla="*/ 1197891 h 2450958"/>
              <a:gd name="connsiteX8" fmla="*/ 2540000 w 6623071"/>
              <a:gd name="connsiteY8" fmla="*/ 1553491 h 2450958"/>
              <a:gd name="connsiteX9" fmla="*/ 2692400 w 6623071"/>
              <a:gd name="connsiteY9" fmla="*/ 1926025 h 2450958"/>
              <a:gd name="connsiteX10" fmla="*/ 3098800 w 6623071"/>
              <a:gd name="connsiteY10" fmla="*/ 2044558 h 2450958"/>
              <a:gd name="connsiteX11" fmla="*/ 3556000 w 6623071"/>
              <a:gd name="connsiteY11" fmla="*/ 1926025 h 2450958"/>
              <a:gd name="connsiteX12" fmla="*/ 3759200 w 6623071"/>
              <a:gd name="connsiteY12" fmla="*/ 1705891 h 2450958"/>
              <a:gd name="connsiteX13" fmla="*/ 3894667 w 6623071"/>
              <a:gd name="connsiteY13" fmla="*/ 1604291 h 2450958"/>
              <a:gd name="connsiteX14" fmla="*/ 4080934 w 6623071"/>
              <a:gd name="connsiteY14" fmla="*/ 1282558 h 2450958"/>
              <a:gd name="connsiteX15" fmla="*/ 4131734 w 6623071"/>
              <a:gd name="connsiteY15" fmla="*/ 1164025 h 2450958"/>
              <a:gd name="connsiteX16" fmla="*/ 4284134 w 6623071"/>
              <a:gd name="connsiteY16" fmla="*/ 1028558 h 2450958"/>
              <a:gd name="connsiteX17" fmla="*/ 4318000 w 6623071"/>
              <a:gd name="connsiteY17" fmla="*/ 926958 h 2450958"/>
              <a:gd name="connsiteX18" fmla="*/ 4504267 w 6623071"/>
              <a:gd name="connsiteY18" fmla="*/ 656025 h 2450958"/>
              <a:gd name="connsiteX19" fmla="*/ 4572000 w 6623071"/>
              <a:gd name="connsiteY19" fmla="*/ 639091 h 2450958"/>
              <a:gd name="connsiteX20" fmla="*/ 4741334 w 6623071"/>
              <a:gd name="connsiteY20" fmla="*/ 605225 h 2450958"/>
              <a:gd name="connsiteX21" fmla="*/ 5012267 w 6623071"/>
              <a:gd name="connsiteY21" fmla="*/ 723758 h 2450958"/>
              <a:gd name="connsiteX22" fmla="*/ 5181600 w 6623071"/>
              <a:gd name="connsiteY22" fmla="*/ 994691 h 2450958"/>
              <a:gd name="connsiteX23" fmla="*/ 5317067 w 6623071"/>
              <a:gd name="connsiteY23" fmla="*/ 1180958 h 2450958"/>
              <a:gd name="connsiteX24" fmla="*/ 5401734 w 6623071"/>
              <a:gd name="connsiteY24" fmla="*/ 1401091 h 2450958"/>
              <a:gd name="connsiteX25" fmla="*/ 5638800 w 6623071"/>
              <a:gd name="connsiteY25" fmla="*/ 1604291 h 2450958"/>
              <a:gd name="connsiteX26" fmla="*/ 5825067 w 6623071"/>
              <a:gd name="connsiteY26" fmla="*/ 1807491 h 2450958"/>
              <a:gd name="connsiteX27" fmla="*/ 6079067 w 6623071"/>
              <a:gd name="connsiteY27" fmla="*/ 1909091 h 2450958"/>
              <a:gd name="connsiteX28" fmla="*/ 6366934 w 6623071"/>
              <a:gd name="connsiteY28" fmla="*/ 2027625 h 2450958"/>
              <a:gd name="connsiteX29" fmla="*/ 6519334 w 6623071"/>
              <a:gd name="connsiteY29" fmla="*/ 2078425 h 2450958"/>
              <a:gd name="connsiteX30" fmla="*/ 6620934 w 6623071"/>
              <a:gd name="connsiteY30" fmla="*/ 2078425 h 2450958"/>
              <a:gd name="connsiteX31" fmla="*/ 6587067 w 6623071"/>
              <a:gd name="connsiteY31" fmla="*/ 2061491 h 2450958"/>
              <a:gd name="connsiteX32" fmla="*/ 6570134 w 6623071"/>
              <a:gd name="connsiteY32" fmla="*/ 2061491 h 2450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623071" h="2450958">
                <a:moveTo>
                  <a:pt x="0" y="2450958"/>
                </a:moveTo>
                <a:cubicBezTo>
                  <a:pt x="248356" y="1655091"/>
                  <a:pt x="496712" y="859224"/>
                  <a:pt x="626534" y="486691"/>
                </a:cubicBezTo>
                <a:cubicBezTo>
                  <a:pt x="756356" y="114158"/>
                  <a:pt x="688623" y="294780"/>
                  <a:pt x="778934" y="215758"/>
                </a:cubicBezTo>
                <a:cubicBezTo>
                  <a:pt x="869245" y="136736"/>
                  <a:pt x="1038578" y="37958"/>
                  <a:pt x="1168400" y="12558"/>
                </a:cubicBezTo>
                <a:cubicBezTo>
                  <a:pt x="1298222" y="-12842"/>
                  <a:pt x="1425223" y="-1553"/>
                  <a:pt x="1557867" y="63358"/>
                </a:cubicBezTo>
                <a:cubicBezTo>
                  <a:pt x="1690511" y="128269"/>
                  <a:pt x="1851378" y="283492"/>
                  <a:pt x="1964267" y="402025"/>
                </a:cubicBezTo>
                <a:cubicBezTo>
                  <a:pt x="2077156" y="520558"/>
                  <a:pt x="2153356" y="641914"/>
                  <a:pt x="2235200" y="774558"/>
                </a:cubicBezTo>
                <a:cubicBezTo>
                  <a:pt x="2317044" y="907202"/>
                  <a:pt x="2404534" y="1068069"/>
                  <a:pt x="2455334" y="1197891"/>
                </a:cubicBezTo>
                <a:cubicBezTo>
                  <a:pt x="2506134" y="1327713"/>
                  <a:pt x="2500489" y="1432135"/>
                  <a:pt x="2540000" y="1553491"/>
                </a:cubicBezTo>
                <a:cubicBezTo>
                  <a:pt x="2579511" y="1674847"/>
                  <a:pt x="2599267" y="1844181"/>
                  <a:pt x="2692400" y="1926025"/>
                </a:cubicBezTo>
                <a:cubicBezTo>
                  <a:pt x="2785533" y="2007869"/>
                  <a:pt x="2954867" y="2044558"/>
                  <a:pt x="3098800" y="2044558"/>
                </a:cubicBezTo>
                <a:cubicBezTo>
                  <a:pt x="3242733" y="2044558"/>
                  <a:pt x="3445933" y="1982470"/>
                  <a:pt x="3556000" y="1926025"/>
                </a:cubicBezTo>
                <a:cubicBezTo>
                  <a:pt x="3666067" y="1869580"/>
                  <a:pt x="3702756" y="1759513"/>
                  <a:pt x="3759200" y="1705891"/>
                </a:cubicBezTo>
                <a:cubicBezTo>
                  <a:pt x="3815645" y="1652269"/>
                  <a:pt x="3841045" y="1674846"/>
                  <a:pt x="3894667" y="1604291"/>
                </a:cubicBezTo>
                <a:cubicBezTo>
                  <a:pt x="3948289" y="1533736"/>
                  <a:pt x="4041423" y="1355936"/>
                  <a:pt x="4080934" y="1282558"/>
                </a:cubicBezTo>
                <a:cubicBezTo>
                  <a:pt x="4120445" y="1209180"/>
                  <a:pt x="4097867" y="1206358"/>
                  <a:pt x="4131734" y="1164025"/>
                </a:cubicBezTo>
                <a:cubicBezTo>
                  <a:pt x="4165601" y="1121692"/>
                  <a:pt x="4253090" y="1068069"/>
                  <a:pt x="4284134" y="1028558"/>
                </a:cubicBezTo>
                <a:cubicBezTo>
                  <a:pt x="4315178" y="989047"/>
                  <a:pt x="4281311" y="989047"/>
                  <a:pt x="4318000" y="926958"/>
                </a:cubicBezTo>
                <a:cubicBezTo>
                  <a:pt x="4354689" y="864869"/>
                  <a:pt x="4461934" y="704003"/>
                  <a:pt x="4504267" y="656025"/>
                </a:cubicBezTo>
                <a:cubicBezTo>
                  <a:pt x="4546600" y="608047"/>
                  <a:pt x="4532489" y="647558"/>
                  <a:pt x="4572000" y="639091"/>
                </a:cubicBezTo>
                <a:cubicBezTo>
                  <a:pt x="4611511" y="630624"/>
                  <a:pt x="4667956" y="591114"/>
                  <a:pt x="4741334" y="605225"/>
                </a:cubicBezTo>
                <a:cubicBezTo>
                  <a:pt x="4814712" y="619336"/>
                  <a:pt x="4938889" y="658847"/>
                  <a:pt x="5012267" y="723758"/>
                </a:cubicBezTo>
                <a:cubicBezTo>
                  <a:pt x="5085645" y="788669"/>
                  <a:pt x="5130800" y="918491"/>
                  <a:pt x="5181600" y="994691"/>
                </a:cubicBezTo>
                <a:cubicBezTo>
                  <a:pt x="5232400" y="1070891"/>
                  <a:pt x="5280378" y="1113225"/>
                  <a:pt x="5317067" y="1180958"/>
                </a:cubicBezTo>
                <a:cubicBezTo>
                  <a:pt x="5353756" y="1248691"/>
                  <a:pt x="5348112" y="1330535"/>
                  <a:pt x="5401734" y="1401091"/>
                </a:cubicBezTo>
                <a:cubicBezTo>
                  <a:pt x="5455356" y="1471647"/>
                  <a:pt x="5568244" y="1536558"/>
                  <a:pt x="5638800" y="1604291"/>
                </a:cubicBezTo>
                <a:cubicBezTo>
                  <a:pt x="5709356" y="1672024"/>
                  <a:pt x="5751689" y="1756691"/>
                  <a:pt x="5825067" y="1807491"/>
                </a:cubicBezTo>
                <a:cubicBezTo>
                  <a:pt x="5898445" y="1858291"/>
                  <a:pt x="6079067" y="1909091"/>
                  <a:pt x="6079067" y="1909091"/>
                </a:cubicBezTo>
                <a:lnTo>
                  <a:pt x="6366934" y="2027625"/>
                </a:lnTo>
                <a:cubicBezTo>
                  <a:pt x="6440312" y="2055847"/>
                  <a:pt x="6477001" y="2069958"/>
                  <a:pt x="6519334" y="2078425"/>
                </a:cubicBezTo>
                <a:cubicBezTo>
                  <a:pt x="6561667" y="2086892"/>
                  <a:pt x="6609645" y="2081247"/>
                  <a:pt x="6620934" y="2078425"/>
                </a:cubicBezTo>
                <a:cubicBezTo>
                  <a:pt x="6632223" y="2075603"/>
                  <a:pt x="6595534" y="2064313"/>
                  <a:pt x="6587067" y="2061491"/>
                </a:cubicBezTo>
                <a:cubicBezTo>
                  <a:pt x="6578600" y="2058669"/>
                  <a:pt x="6574367" y="2060080"/>
                  <a:pt x="6570134" y="2061491"/>
                </a:cubicBezTo>
              </a:path>
            </a:pathLst>
          </a:custGeom>
          <a:ln w="349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533400" y="1577975"/>
            <a:ext cx="7848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You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re standing at point x, and your goal is to climb the highest mountain.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  <a:latin typeface="Arial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Two possible steps: down the hill or up the hill. The greedy step is to walk up hill. But that is a local optimum choice, not a global one. Greediness fails in this case.</a:t>
            </a:r>
          </a:p>
        </p:txBody>
      </p:sp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4876800" y="4872038"/>
            <a:ext cx="60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x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799E09-6717-404A-8D06-8343B489C9CE}"/>
              </a:ext>
            </a:extLst>
          </p:cNvPr>
          <p:cNvSpPr/>
          <p:nvPr/>
        </p:nvSpPr>
        <p:spPr bwMode="auto">
          <a:xfrm>
            <a:off x="4648200" y="4756150"/>
            <a:ext cx="955675" cy="882650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ヒラギノ明朝 ProN W3" charset="0"/>
              <a:cs typeface="ヒラギノ明朝 ProN W3" charset="0"/>
              <a:sym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631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9ABF5E4-F1C0-8C46-B954-D970DFD5C86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17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Greedy algorithm —doesn</a:t>
            </a:r>
            <a:r>
              <a:rPr lang="en-US" altLang="en-US" sz="3200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t always work!</a:t>
            </a:r>
          </a:p>
        </p:txBody>
      </p:sp>
      <p:sp>
        <p:nvSpPr>
          <p:cNvPr id="35843" name="Rectangle 2"/>
          <p:cNvSpPr>
            <a:spLocks/>
          </p:cNvSpPr>
          <p:nvPr/>
        </p:nvSpPr>
        <p:spPr bwMode="auto">
          <a:xfrm>
            <a:off x="533400" y="1600200"/>
            <a:ext cx="8382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indent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greedy algorithm follows the heuristic of making a locally optimal choice at each stage, with the hope of finding a global optimum. </a:t>
            </a:r>
            <a:r>
              <a:rPr lang="en-US" altLang="x-none" sz="2400">
                <a:solidFill>
                  <a:srgbClr val="FF0000"/>
                </a:solidFill>
              </a:rPr>
              <a:t>Doesn</a:t>
            </a:r>
            <a:r>
              <a:rPr lang="en-US" altLang="en-US" sz="2400">
                <a:solidFill>
                  <a:srgbClr val="FF0000"/>
                </a:solidFill>
              </a:rPr>
              <a:t>’</a:t>
            </a:r>
            <a:r>
              <a:rPr lang="en-US" altLang="x-none" sz="2400">
                <a:solidFill>
                  <a:srgbClr val="FF0000"/>
                </a:solidFill>
              </a:rPr>
              <a:t>t always work</a:t>
            </a: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457200" y="3482975"/>
            <a:ext cx="8382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Example. Make change using the fewest number of coins.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Coins have these values: </a:t>
            </a: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7, 5, 1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Greedy: At each step, choose the largest possible coin</a:t>
            </a: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Consider making change for 10.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The greedy choice would choose: </a:t>
            </a: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7, 1, 1, 1</a:t>
            </a: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But </a:t>
            </a: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5, 5 </a:t>
            </a: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is only 2 coins.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54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64770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minimal spanning tree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990600" y="1066800"/>
            <a:ext cx="7162800" cy="830263"/>
          </a:xfrm>
          <a:prstGeom prst="rect">
            <a:avLst/>
          </a:prstGeom>
          <a:solidFill>
            <a:srgbClr val="FFFDE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Suppose edges have &gt; 0 weights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b="1">
                <a:solidFill>
                  <a:srgbClr val="FF0000"/>
                </a:solidFill>
              </a:rPr>
              <a:t>Minimal spanning tree</a:t>
            </a:r>
            <a:r>
              <a:rPr lang="en-US" altLang="x-none" sz="2400">
                <a:solidFill>
                  <a:srgbClr val="800000"/>
                </a:solidFill>
              </a:rPr>
              <a:t>: sum of weights is a minimum</a:t>
            </a:r>
          </a:p>
        </p:txBody>
      </p:sp>
      <p:sp>
        <p:nvSpPr>
          <p:cNvPr id="37891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15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800000"/>
                </a:solidFill>
              </a:rPr>
              <a:t>We show two greedy algorithms for finding a minimal spanning tree. They are abstract, at a </a:t>
            </a:r>
            <a:r>
              <a:rPr lang="en-US" altLang="x-none" sz="2400">
                <a:solidFill>
                  <a:srgbClr val="800000"/>
                </a:solidFill>
              </a:rPr>
              <a:t>high level.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 dirty="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800000"/>
                </a:solidFill>
              </a:rPr>
              <a:t>They are versions of the basic additive method we have already seen</a:t>
            </a:r>
            <a:r>
              <a:rPr lang="en-US" altLang="x-none" sz="2400" dirty="0">
                <a:solidFill>
                  <a:srgbClr val="FF0000"/>
                </a:solidFill>
              </a:rPr>
              <a:t>: at each step add an edge that does not create a cycle</a:t>
            </a:r>
            <a:r>
              <a:rPr lang="en-US" altLang="x-none" sz="2400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37892" name="TextBox 1"/>
          <p:cNvSpPr txBox="1">
            <a:spLocks noChangeArrowheads="1"/>
          </p:cNvSpPr>
          <p:nvPr/>
        </p:nvSpPr>
        <p:spPr bwMode="auto">
          <a:xfrm>
            <a:off x="647700" y="4419600"/>
            <a:ext cx="7848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Kruskal: add an edge with minimum weight. Can have a forest of trees.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Prim (JPD): add an edge with minimum weight but so that the added edges (and the nodes at their ends) form </a:t>
            </a:r>
            <a:r>
              <a:rPr lang="en-US" altLang="x-none" sz="2400" i="1">
                <a:solidFill>
                  <a:srgbClr val="800000"/>
                </a:solidFill>
              </a:rPr>
              <a:t>one</a:t>
            </a:r>
            <a:r>
              <a:rPr lang="en-US" altLang="x-none" sz="2400">
                <a:solidFill>
                  <a:srgbClr val="800000"/>
                </a:solidFill>
              </a:rPr>
              <a:t> tree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586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At each step, add an edge (that does not form a cycle) with minimum weight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38916" name="Group 1"/>
          <p:cNvGrpSpPr>
            <a:grpSpLocks/>
          </p:cNvGrpSpPr>
          <p:nvPr/>
        </p:nvGrpSpPr>
        <p:grpSpPr bwMode="auto">
          <a:xfrm>
            <a:off x="1600200" y="2362196"/>
            <a:ext cx="1981200" cy="1905002"/>
            <a:chOff x="762000" y="2738438"/>
            <a:chExt cx="1981200" cy="1905342"/>
          </a:xfrm>
        </p:grpSpPr>
        <p:grpSp>
          <p:nvGrpSpPr>
            <p:cNvPr id="38999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9006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7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8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9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10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1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2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13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4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5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6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000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9001" name="TextBox 26"/>
            <p:cNvSpPr txBox="1">
              <a:spLocks noChangeArrowheads="1"/>
            </p:cNvSpPr>
            <p:nvPr/>
          </p:nvSpPr>
          <p:spPr bwMode="auto">
            <a:xfrm>
              <a:off x="1600200" y="418181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002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9003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9004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9005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2217738"/>
            <a:ext cx="152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2</a:t>
            </a:r>
          </a:p>
        </p:txBody>
      </p:sp>
      <p:grpSp>
        <p:nvGrpSpPr>
          <p:cNvPr id="57" name="Group 1"/>
          <p:cNvGrpSpPr>
            <a:grpSpLocks/>
          </p:cNvGrpSpPr>
          <p:nvPr/>
        </p:nvGrpSpPr>
        <p:grpSpPr bwMode="auto">
          <a:xfrm>
            <a:off x="5029200" y="2354263"/>
            <a:ext cx="1981200" cy="1836738"/>
            <a:chOff x="762000" y="2738438"/>
            <a:chExt cx="1981200" cy="1835199"/>
          </a:xfrm>
        </p:grpSpPr>
        <p:grpSp>
          <p:nvGrpSpPr>
            <p:cNvPr id="38981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88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89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0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1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2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3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4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5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6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7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8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82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83" name="TextBox 26"/>
            <p:cNvSpPr txBox="1">
              <a:spLocks noChangeArrowheads="1"/>
            </p:cNvSpPr>
            <p:nvPr/>
          </p:nvSpPr>
          <p:spPr bwMode="auto">
            <a:xfrm>
              <a:off x="1676400" y="4111675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84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85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86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87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162800" y="2438400"/>
            <a:ext cx="152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3</a:t>
            </a:r>
          </a:p>
        </p:txBody>
      </p:sp>
      <p:grpSp>
        <p:nvGrpSpPr>
          <p:cNvPr id="79" name="Group 1"/>
          <p:cNvGrpSpPr>
            <a:grpSpLocks/>
          </p:cNvGrpSpPr>
          <p:nvPr/>
        </p:nvGrpSpPr>
        <p:grpSpPr bwMode="auto">
          <a:xfrm>
            <a:off x="1295400" y="4457697"/>
            <a:ext cx="1981200" cy="1790701"/>
            <a:chOff x="762000" y="2738438"/>
            <a:chExt cx="1981200" cy="1791020"/>
          </a:xfrm>
        </p:grpSpPr>
        <p:grpSp>
          <p:nvGrpSpPr>
            <p:cNvPr id="38963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70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1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2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3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4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5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6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7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8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9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80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64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65" name="TextBox 26"/>
            <p:cNvSpPr txBox="1">
              <a:spLocks noChangeArrowheads="1"/>
            </p:cNvSpPr>
            <p:nvPr/>
          </p:nvSpPr>
          <p:spPr bwMode="auto">
            <a:xfrm>
              <a:off x="1676400" y="4067496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66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67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68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69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57200" y="42672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One of the 4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99" name="Group 1"/>
          <p:cNvGrpSpPr>
            <a:grpSpLocks/>
          </p:cNvGrpSpPr>
          <p:nvPr/>
        </p:nvGrpSpPr>
        <p:grpSpPr bwMode="auto">
          <a:xfrm>
            <a:off x="3733800" y="4419598"/>
            <a:ext cx="1981200" cy="1752600"/>
            <a:chOff x="762000" y="2738438"/>
            <a:chExt cx="1981200" cy="1752912"/>
          </a:xfrm>
        </p:grpSpPr>
        <p:grpSp>
          <p:nvGrpSpPr>
            <p:cNvPr id="3894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5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5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5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4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47" name="TextBox 26"/>
            <p:cNvSpPr txBox="1">
              <a:spLocks noChangeArrowheads="1"/>
            </p:cNvSpPr>
            <p:nvPr/>
          </p:nvSpPr>
          <p:spPr bwMode="auto">
            <a:xfrm>
              <a:off x="1676400" y="402938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4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4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5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5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3276600" y="434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The 5</a:t>
            </a:r>
          </a:p>
        </p:txBody>
      </p:sp>
      <p:grpSp>
        <p:nvGrpSpPr>
          <p:cNvPr id="119" name="Group 1"/>
          <p:cNvGrpSpPr>
            <a:grpSpLocks/>
          </p:cNvGrpSpPr>
          <p:nvPr/>
        </p:nvGrpSpPr>
        <p:grpSpPr bwMode="auto">
          <a:xfrm>
            <a:off x="6172200" y="4419597"/>
            <a:ext cx="1981200" cy="1828801"/>
            <a:chOff x="762000" y="2738438"/>
            <a:chExt cx="1981200" cy="1829127"/>
          </a:xfrm>
        </p:grpSpPr>
        <p:grpSp>
          <p:nvGrpSpPr>
            <p:cNvPr id="38927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34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5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6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7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8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39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0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1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2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3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4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28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29" name="TextBox 26"/>
            <p:cNvSpPr txBox="1">
              <a:spLocks noChangeArrowheads="1"/>
            </p:cNvSpPr>
            <p:nvPr/>
          </p:nvSpPr>
          <p:spPr bwMode="auto">
            <a:xfrm>
              <a:off x="1600200" y="4105603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30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31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32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33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38925" name="Rectangle 54"/>
          <p:cNvSpPr txBox="1">
            <a:spLocks noChangeArrowheads="1"/>
          </p:cNvSpPr>
          <p:nvPr/>
        </p:nvSpPr>
        <p:spPr bwMode="auto">
          <a:xfrm>
            <a:off x="381000" y="38100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MST using Kruskal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s algorithm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8926" name="TextBox 2"/>
          <p:cNvSpPr txBox="1">
            <a:spLocks noChangeArrowheads="1"/>
          </p:cNvSpPr>
          <p:nvPr/>
        </p:nvSpPr>
        <p:spPr bwMode="auto">
          <a:xfrm>
            <a:off x="838200" y="6172200"/>
            <a:ext cx="5167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Red edges need not form tree (until end)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8" grpId="0"/>
      <p:bldP spid="98" grpId="0"/>
      <p:bldP spid="1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6781800" cy="533400"/>
          </a:xfrm>
        </p:spPr>
        <p:txBody>
          <a:bodyPr rIns="132080"/>
          <a:lstStyle/>
          <a:p>
            <a:pPr eaLnBrk="1" hangingPunct="1"/>
            <a:r>
              <a:rPr lang="en-US" altLang="x-none" sz="3600" b="1" dirty="0">
                <a:solidFill>
                  <a:srgbClr val="800000"/>
                </a:solidFill>
                <a:latin typeface="Tw Cen MT" charset="0"/>
              </a:rPr>
              <a:t>About A6, Prelim 2</a:t>
            </a: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38200" y="1447800"/>
            <a:ext cx="701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400" dirty="0"/>
              <a:t>A6 is due tomorrow (Friday) night.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400" dirty="0"/>
              <a:t>The deadline for late submission: Sunday.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buFontTx/>
              <a:buNone/>
            </a:pPr>
            <a:r>
              <a:rPr lang="en-US" altLang="x-none" sz="2400" dirty="0"/>
              <a:t>Gries will be in his office today, Thursday, from 1 to 3PM to offer help on A6.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buFontTx/>
              <a:buNone/>
            </a:pPr>
            <a:endParaRPr lang="en-US" altLang="x-none" sz="2400" dirty="0"/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buFontTx/>
              <a:buNone/>
            </a:pPr>
            <a:r>
              <a:rPr lang="en-US" altLang="x-none" sz="2400" dirty="0">
                <a:solidFill>
                  <a:srgbClr val="C00000"/>
                </a:solidFill>
              </a:rPr>
              <a:t>Prelim 2: Tuesday, 24 April.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buFontTx/>
              <a:buNone/>
            </a:pPr>
            <a:r>
              <a:rPr lang="en-US" altLang="x-none" sz="2400" dirty="0">
                <a:solidFill>
                  <a:srgbClr val="C00000"/>
                </a:solidFill>
              </a:rPr>
              <a:t>Please visit exams page of course website and read carefully to find out when you take it (5:30 or 7:30) and what to do if you have a conflict.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buFontTx/>
              <a:buNone/>
            </a:pPr>
            <a:r>
              <a:rPr lang="en-US" altLang="x-none" sz="2400" b="1" dirty="0">
                <a:solidFill>
                  <a:srgbClr val="0070C0"/>
                </a:solidFill>
              </a:rPr>
              <a:t>Time assignments are different from Prelim 1!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endParaRPr lang="en-US" altLang="x-none" sz="24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54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4770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9938" name="Rectangle 55"/>
          <p:cNvSpPr>
            <a:spLocks/>
          </p:cNvSpPr>
          <p:nvPr/>
        </p:nvSpPr>
        <p:spPr bwMode="auto">
          <a:xfrm>
            <a:off x="6324600" y="6858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381000" y="1143000"/>
            <a:ext cx="7315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Start with the all the nodes and no edges, so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there is a forest of trees, each of which is a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single node (a leaf).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At each step, add an edge (that does not form a cycle) with minimum weight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sp>
        <p:nvSpPr>
          <p:cNvPr id="39940" name="TextBox 1"/>
          <p:cNvSpPr txBox="1">
            <a:spLocks noChangeArrowheads="1"/>
          </p:cNvSpPr>
          <p:nvPr/>
        </p:nvSpPr>
        <p:spPr bwMode="auto">
          <a:xfrm>
            <a:off x="381000" y="3581400"/>
            <a:ext cx="7543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We do not look more closely at how best to implement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algorithm —which data structures can be used to get a really efficient algorithm.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Leave that for later courses, or you can look them up online </a:t>
            </a:r>
            <a:r>
              <a:rPr lang="en-US" altLang="x-none" sz="2400">
                <a:solidFill>
                  <a:srgbClr val="FF0000"/>
                </a:solidFill>
              </a:rPr>
              <a:t>yourself.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We now investigate Prim</a:t>
            </a:r>
            <a:r>
              <a:rPr lang="en-US" altLang="en-US" sz="2400">
                <a:solidFill>
                  <a:srgbClr val="FF0000"/>
                </a:solidFill>
              </a:rPr>
              <a:t>’</a:t>
            </a:r>
            <a:r>
              <a:rPr lang="en-US" altLang="x-none" sz="2400">
                <a:solidFill>
                  <a:srgbClr val="FF0000"/>
                </a:solidFill>
              </a:rPr>
              <a:t>s algorithm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5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543800" cy="1066800"/>
          </a:xfrm>
        </p:spPr>
        <p:txBody>
          <a:bodyPr rIns="132080"/>
          <a:lstStyle/>
          <a:p>
            <a:pPr marL="0" indent="0" eaLnBrk="1" hangingPunct="1"/>
            <a:r>
              <a:rPr lang="en-US" altLang="x-none" sz="2800" b="1" dirty="0">
                <a:solidFill>
                  <a:srgbClr val="800000"/>
                </a:solidFill>
                <a:latin typeface="Tw Cen MT" charset="0"/>
              </a:rPr>
              <a:t>MST using </a:t>
            </a:r>
            <a:r>
              <a:rPr lang="en-US" altLang="en-US" sz="2800" b="1" dirty="0">
                <a:solidFill>
                  <a:srgbClr val="800000"/>
                </a:solidFill>
                <a:latin typeface="Tw Cen MT" charset="0"/>
              </a:rPr>
              <a:t>“</a:t>
            </a:r>
            <a:r>
              <a:rPr lang="en-US" altLang="x-none" sz="2800" b="1" dirty="0">
                <a:solidFill>
                  <a:srgbClr val="800000"/>
                </a:solidFill>
                <a:latin typeface="Tw Cen MT" charset="0"/>
              </a:rPr>
              <a:t>Prim</a:t>
            </a:r>
            <a:r>
              <a:rPr lang="en-US" altLang="en-US" sz="2800" b="1" dirty="0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 dirty="0">
                <a:solidFill>
                  <a:srgbClr val="800000"/>
                </a:solidFill>
                <a:latin typeface="Tw Cen MT" charset="0"/>
              </a:rPr>
              <a:t>s algorithm</a:t>
            </a:r>
            <a:r>
              <a:rPr lang="en-US" altLang="en-US" sz="2800" b="1" dirty="0">
                <a:solidFill>
                  <a:srgbClr val="800000"/>
                </a:solidFill>
                <a:latin typeface="Tw Cen MT" charset="0"/>
              </a:rPr>
              <a:t>”</a:t>
            </a:r>
            <a:br>
              <a:rPr lang="en-US" altLang="en-US" sz="2800" b="1" dirty="0">
                <a:solidFill>
                  <a:srgbClr val="800000"/>
                </a:solidFill>
                <a:latin typeface="Tw Cen MT" charset="0"/>
              </a:rPr>
            </a:br>
            <a:r>
              <a:rPr lang="en-US" altLang="en-US" sz="2800" b="1" dirty="0">
                <a:solidFill>
                  <a:srgbClr val="800000"/>
                </a:solidFill>
                <a:latin typeface="Tw Cen MT" charset="0"/>
              </a:rPr>
              <a:t>(should be called “JPD algorithm”)</a:t>
            </a:r>
            <a:endParaRPr lang="en-US" altLang="x-none" sz="2800" b="1" dirty="0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09815" y="4851400"/>
            <a:ext cx="5618163" cy="1397000"/>
            <a:chOff x="1143000" y="2895600"/>
            <a:chExt cx="5618322" cy="1397000"/>
          </a:xfrm>
        </p:grpSpPr>
        <p:pic>
          <p:nvPicPr>
            <p:cNvPr id="40964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895600"/>
              <a:ext cx="4445000" cy="1397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65" name="Rectangle 2"/>
            <p:cNvSpPr>
              <a:spLocks noChangeArrowheads="1"/>
            </p:cNvSpPr>
            <p:nvPr/>
          </p:nvSpPr>
          <p:spPr bwMode="auto">
            <a:xfrm>
              <a:off x="5600700" y="3184604"/>
              <a:ext cx="1160622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6600"/>
                <a:t>🙏</a:t>
              </a:r>
            </a:p>
          </p:txBody>
        </p:sp>
      </p:grp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76200" y="1269206"/>
            <a:ext cx="77724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</a:rPr>
              <a:t>Developed in 1930 by Czech mathematician </a:t>
            </a:r>
            <a:r>
              <a:rPr lang="en-US" altLang="x-none" sz="2400" b="1" dirty="0" err="1">
                <a:solidFill>
                  <a:srgbClr val="000000"/>
                </a:solidFill>
              </a:rPr>
              <a:t>Vojtěch</a:t>
            </a:r>
            <a:r>
              <a:rPr lang="en-US" altLang="x-none" sz="2400" b="1" dirty="0">
                <a:solidFill>
                  <a:srgbClr val="000000"/>
                </a:solidFill>
              </a:rPr>
              <a:t> </a:t>
            </a:r>
            <a:r>
              <a:rPr lang="en-US" altLang="x-none" sz="2400" b="1" dirty="0" err="1">
                <a:solidFill>
                  <a:srgbClr val="000000"/>
                </a:solidFill>
              </a:rPr>
              <a:t>Jarník</a:t>
            </a:r>
            <a:r>
              <a:rPr lang="en-US" altLang="x-none" sz="2400" dirty="0">
                <a:solidFill>
                  <a:srgbClr val="000000"/>
                </a:solidFill>
              </a:rPr>
              <a:t>.</a:t>
            </a:r>
            <a:br>
              <a:rPr lang="en-US" altLang="x-none" sz="2400" dirty="0">
                <a:solidFill>
                  <a:srgbClr val="000000"/>
                </a:solidFill>
              </a:rPr>
            </a:br>
            <a:r>
              <a:rPr lang="en-US" altLang="x-none" sz="2400" dirty="0" err="1">
                <a:solidFill>
                  <a:srgbClr val="000000"/>
                </a:solidFill>
              </a:rPr>
              <a:t>Práce</a:t>
            </a:r>
            <a:r>
              <a:rPr lang="en-US" altLang="x-none" sz="2400" dirty="0">
                <a:solidFill>
                  <a:srgbClr val="000000"/>
                </a:solidFill>
              </a:rPr>
              <a:t> </a:t>
            </a:r>
            <a:r>
              <a:rPr lang="en-US" altLang="x-none" sz="2400" dirty="0" err="1">
                <a:solidFill>
                  <a:srgbClr val="000000"/>
                </a:solidFill>
              </a:rPr>
              <a:t>Moravské</a:t>
            </a:r>
            <a:r>
              <a:rPr lang="en-US" altLang="x-none" sz="2400" dirty="0">
                <a:solidFill>
                  <a:srgbClr val="000000"/>
                </a:solidFill>
              </a:rPr>
              <a:t> </a:t>
            </a:r>
            <a:r>
              <a:rPr lang="en-US" altLang="x-none" sz="2400" dirty="0" err="1">
                <a:solidFill>
                  <a:srgbClr val="000000"/>
                </a:solidFill>
              </a:rPr>
              <a:t>Přírodovědecké</a:t>
            </a:r>
            <a:r>
              <a:rPr lang="en-US" altLang="x-none" sz="2400" dirty="0">
                <a:solidFill>
                  <a:srgbClr val="000000"/>
                </a:solidFill>
              </a:rPr>
              <a:t> </a:t>
            </a:r>
            <a:r>
              <a:rPr lang="en-US" altLang="x-none" sz="2400" dirty="0" err="1">
                <a:solidFill>
                  <a:srgbClr val="000000"/>
                </a:solidFill>
              </a:rPr>
              <a:t>Společnosti</a:t>
            </a:r>
            <a:r>
              <a:rPr lang="en-US" altLang="x-none" sz="2400" dirty="0">
                <a:solidFill>
                  <a:srgbClr val="000000"/>
                </a:solidFill>
              </a:rPr>
              <a:t>, 6, 1930, pp. 57–63. (in Czech)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</a:rPr>
              <a:t>Developed in 1957 by computer scientist </a:t>
            </a:r>
            <a:r>
              <a:rPr lang="en-US" altLang="x-none" sz="2400" b="1" dirty="0">
                <a:solidFill>
                  <a:srgbClr val="000000"/>
                </a:solidFill>
              </a:rPr>
              <a:t>Robert C. Prim</a:t>
            </a:r>
            <a:r>
              <a:rPr lang="en-US" altLang="x-none" sz="2400" dirty="0">
                <a:solidFill>
                  <a:srgbClr val="000000"/>
                </a:solidFill>
              </a:rPr>
              <a:t>.</a:t>
            </a:r>
            <a:br>
              <a:rPr lang="en-US" altLang="x-none" sz="2400" dirty="0">
                <a:solidFill>
                  <a:srgbClr val="000000"/>
                </a:solidFill>
              </a:rPr>
            </a:br>
            <a:r>
              <a:rPr lang="en-US" altLang="x-none" sz="2400" i="1" dirty="0">
                <a:solidFill>
                  <a:srgbClr val="000000"/>
                </a:solidFill>
              </a:rPr>
              <a:t>Bell System Technical Journal</a:t>
            </a:r>
            <a:r>
              <a:rPr lang="en-US" altLang="x-none" sz="2400" dirty="0">
                <a:solidFill>
                  <a:srgbClr val="000000"/>
                </a:solidFill>
              </a:rPr>
              <a:t>, 36 (1957), pp. 1389–1401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dirty="0">
                <a:solidFill>
                  <a:srgbClr val="000000"/>
                </a:solidFill>
              </a:rPr>
              <a:t>Developed about 1956 by </a:t>
            </a:r>
            <a:r>
              <a:rPr lang="en-US" altLang="x-none" sz="2400" b="1" dirty="0" err="1">
                <a:solidFill>
                  <a:srgbClr val="000000"/>
                </a:solidFill>
              </a:rPr>
              <a:t>Edsger</a:t>
            </a:r>
            <a:r>
              <a:rPr lang="en-US" altLang="x-none" sz="2400" b="1" dirty="0">
                <a:solidFill>
                  <a:srgbClr val="000000"/>
                </a:solidFill>
              </a:rPr>
              <a:t> Dijkstra</a:t>
            </a:r>
            <a:r>
              <a:rPr lang="en-US" altLang="x-none" sz="2400" dirty="0">
                <a:solidFill>
                  <a:srgbClr val="000000"/>
                </a:solidFill>
              </a:rPr>
              <a:t> and published in  in 1959. </a:t>
            </a:r>
            <a:r>
              <a:rPr lang="en-US" altLang="x-none" sz="2400" i="1" dirty="0" err="1">
                <a:solidFill>
                  <a:srgbClr val="000000"/>
                </a:solidFill>
                <a:latin typeface="Times New Roman" charset="0"/>
              </a:rPr>
              <a:t>Numerische</a:t>
            </a:r>
            <a:r>
              <a:rPr lang="en-US" altLang="x-none" sz="2400" i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x-none" sz="2400" i="1" dirty="0" err="1">
                <a:solidFill>
                  <a:srgbClr val="000000"/>
                </a:solidFill>
                <a:latin typeface="Times New Roman" charset="0"/>
              </a:rPr>
              <a:t>Mathematik</a:t>
            </a:r>
            <a:r>
              <a:rPr lang="en-US" altLang="x-none" sz="2400" i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x-none" sz="2400" dirty="0">
                <a:solidFill>
                  <a:srgbClr val="000000"/>
                </a:solidFill>
                <a:latin typeface="Times New Roman" charset="0"/>
              </a:rPr>
              <a:t>1, 269–271 (1959)</a:t>
            </a:r>
            <a:endParaRPr lang="en-US" altLang="x-none" sz="2400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6121400"/>
            <a:ext cx="5325806" cy="50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-1219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1986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5867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At each step, add an edge (that does not form a cycle) with minimum weight, but keep added edge connected to the start (red) node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1988" name="Group 1"/>
          <p:cNvGrpSpPr>
            <a:grpSpLocks/>
          </p:cNvGrpSpPr>
          <p:nvPr/>
        </p:nvGrpSpPr>
        <p:grpSpPr bwMode="auto">
          <a:xfrm>
            <a:off x="1600200" y="2362200"/>
            <a:ext cx="1981200" cy="1562100"/>
            <a:chOff x="762000" y="2738438"/>
            <a:chExt cx="1981200" cy="1562377"/>
          </a:xfrm>
        </p:grpSpPr>
        <p:grpSp>
          <p:nvGrpSpPr>
            <p:cNvPr id="42070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77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8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9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0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1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2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3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4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5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6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7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71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72" name="TextBox 26"/>
            <p:cNvSpPr txBox="1">
              <a:spLocks noChangeArrowheads="1"/>
            </p:cNvSpPr>
            <p:nvPr/>
          </p:nvSpPr>
          <p:spPr bwMode="auto">
            <a:xfrm>
              <a:off x="1871663" y="37290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73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74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75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76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2217738"/>
            <a:ext cx="152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3</a:t>
            </a:r>
          </a:p>
        </p:txBody>
      </p:sp>
      <p:grpSp>
        <p:nvGrpSpPr>
          <p:cNvPr id="57" name="Group 1"/>
          <p:cNvGrpSpPr>
            <a:grpSpLocks/>
          </p:cNvGrpSpPr>
          <p:nvPr/>
        </p:nvGrpSpPr>
        <p:grpSpPr bwMode="auto">
          <a:xfrm>
            <a:off x="5029200" y="2354263"/>
            <a:ext cx="1981200" cy="1563687"/>
            <a:chOff x="762000" y="2738438"/>
            <a:chExt cx="1981200" cy="1562377"/>
          </a:xfrm>
        </p:grpSpPr>
        <p:grpSp>
          <p:nvGrpSpPr>
            <p:cNvPr id="42052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59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0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1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2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3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4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5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6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7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8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9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53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54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55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56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57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58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162800" y="2438400"/>
            <a:ext cx="152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5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57200" y="42672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One of the 4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99" name="Group 1"/>
          <p:cNvGrpSpPr>
            <a:grpSpLocks/>
          </p:cNvGrpSpPr>
          <p:nvPr/>
        </p:nvGrpSpPr>
        <p:grpSpPr bwMode="auto">
          <a:xfrm>
            <a:off x="3733800" y="4419600"/>
            <a:ext cx="1981200" cy="1562100"/>
            <a:chOff x="762000" y="2738438"/>
            <a:chExt cx="1981200" cy="1562377"/>
          </a:xfrm>
        </p:grpSpPr>
        <p:grpSp>
          <p:nvGrpSpPr>
            <p:cNvPr id="42034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41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2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3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4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5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6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7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8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9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50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51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35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36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37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38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39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40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3276600" y="434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The 2</a:t>
            </a:r>
          </a:p>
        </p:txBody>
      </p:sp>
      <p:grpSp>
        <p:nvGrpSpPr>
          <p:cNvPr id="119" name="Group 1"/>
          <p:cNvGrpSpPr>
            <a:grpSpLocks/>
          </p:cNvGrpSpPr>
          <p:nvPr/>
        </p:nvGrpSpPr>
        <p:grpSpPr bwMode="auto">
          <a:xfrm>
            <a:off x="6172200" y="4419600"/>
            <a:ext cx="1981200" cy="1562100"/>
            <a:chOff x="762000" y="2738438"/>
            <a:chExt cx="1981200" cy="1562377"/>
          </a:xfrm>
        </p:grpSpPr>
        <p:grpSp>
          <p:nvGrpSpPr>
            <p:cNvPr id="42016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23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4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5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6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7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28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29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30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1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2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3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17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18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19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20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21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22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1996" name="Rectangle 54"/>
          <p:cNvSpPr txBox="1">
            <a:spLocks noChangeArrowheads="1"/>
          </p:cNvSpPr>
          <p:nvPr/>
        </p:nvSpPr>
        <p:spPr bwMode="auto">
          <a:xfrm>
            <a:off x="304800" y="22860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Prim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s algorithm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105" name="Group 1"/>
          <p:cNvGrpSpPr>
            <a:grpSpLocks/>
          </p:cNvGrpSpPr>
          <p:nvPr/>
        </p:nvGrpSpPr>
        <p:grpSpPr bwMode="auto">
          <a:xfrm>
            <a:off x="1295400" y="4379913"/>
            <a:ext cx="1981200" cy="1563687"/>
            <a:chOff x="762000" y="2738438"/>
            <a:chExt cx="1981200" cy="1562377"/>
          </a:xfrm>
        </p:grpSpPr>
        <p:grpSp>
          <p:nvGrpSpPr>
            <p:cNvPr id="41998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05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6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7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8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9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0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1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2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3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4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5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1999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00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01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02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03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04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8" grpId="0"/>
      <p:bldP spid="98" grpId="0"/>
      <p:bldP spid="1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3010" name="TextBox 3"/>
          <p:cNvSpPr txBox="1">
            <a:spLocks noChangeArrowheads="1"/>
          </p:cNvSpPr>
          <p:nvPr/>
        </p:nvSpPr>
        <p:spPr bwMode="auto">
          <a:xfrm>
            <a:off x="228600" y="3219450"/>
            <a:ext cx="3624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1) Kruskal chooses (3, 4)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3011" name="Group 1"/>
          <p:cNvGrpSpPr>
            <a:grpSpLocks/>
          </p:cNvGrpSpPr>
          <p:nvPr/>
        </p:nvGrpSpPr>
        <p:grpSpPr bwMode="auto">
          <a:xfrm>
            <a:off x="762000" y="4030663"/>
            <a:ext cx="2090738" cy="2522537"/>
            <a:chOff x="762000" y="2278856"/>
            <a:chExt cx="2090738" cy="2521744"/>
          </a:xfrm>
        </p:grpSpPr>
        <p:grpSp>
          <p:nvGrpSpPr>
            <p:cNvPr id="43040" name="Group 2"/>
            <p:cNvGrpSpPr>
              <a:grpSpLocks/>
            </p:cNvGrpSpPr>
            <p:nvPr/>
          </p:nvGrpSpPr>
          <p:grpSpPr bwMode="auto">
            <a:xfrm>
              <a:off x="762000" y="2278856"/>
              <a:ext cx="2090738" cy="2290762"/>
              <a:chOff x="304800" y="4191109"/>
              <a:chExt cx="2091154" cy="2290356"/>
            </a:xfrm>
          </p:grpSpPr>
          <p:grpSp>
            <p:nvGrpSpPr>
              <p:cNvPr id="43047" name="Group 3"/>
              <p:cNvGrpSpPr>
                <a:grpSpLocks/>
              </p:cNvGrpSpPr>
              <p:nvPr/>
            </p:nvGrpSpPr>
            <p:grpSpPr bwMode="auto">
              <a:xfrm>
                <a:off x="609600" y="4541838"/>
                <a:ext cx="1409701" cy="1816100"/>
                <a:chOff x="466" y="-307"/>
                <a:chExt cx="888" cy="1144"/>
              </a:xfrm>
            </p:grpSpPr>
            <p:sp>
              <p:nvSpPr>
                <p:cNvPr id="43053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4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5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6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7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58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59" name="Oval 28"/>
                <p:cNvSpPr>
                  <a:spLocks/>
                </p:cNvSpPr>
                <p:nvPr/>
              </p:nvSpPr>
              <p:spPr bwMode="auto">
                <a:xfrm>
                  <a:off x="994" y="-307"/>
                  <a:ext cx="115" cy="115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60" name="AutoShape 31"/>
                <p:cNvSpPr>
                  <a:spLocks/>
                </p:cNvSpPr>
                <p:nvPr/>
              </p:nvSpPr>
              <p:spPr bwMode="auto">
                <a:xfrm>
                  <a:off x="1090" y="-192"/>
                  <a:ext cx="214" cy="4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1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-192"/>
                  <a:ext cx="370" cy="48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2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3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3048" name="TextBox 1"/>
              <p:cNvSpPr txBox="1">
                <a:spLocks noChangeArrowheads="1"/>
              </p:cNvSpPr>
              <p:nvPr/>
            </p:nvSpPr>
            <p:spPr bwMode="auto">
              <a:xfrm>
                <a:off x="1185690" y="419110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43049" name="TextBox 19"/>
              <p:cNvSpPr txBox="1">
                <a:spLocks noChangeArrowheads="1"/>
              </p:cNvSpPr>
              <p:nvPr/>
            </p:nvSpPr>
            <p:spPr bwMode="auto">
              <a:xfrm>
                <a:off x="533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43050" name="TextBox 20"/>
              <p:cNvSpPr txBox="1">
                <a:spLocks noChangeArrowheads="1"/>
              </p:cNvSpPr>
              <p:nvPr/>
            </p:nvSpPr>
            <p:spPr bwMode="auto">
              <a:xfrm>
                <a:off x="2057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3051" name="TextBox 21"/>
              <p:cNvSpPr txBox="1">
                <a:spLocks noChangeArrowheads="1"/>
              </p:cNvSpPr>
              <p:nvPr/>
            </p:nvSpPr>
            <p:spPr bwMode="auto">
              <a:xfrm>
                <a:off x="304800" y="59436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3052" name="TextBox 22"/>
              <p:cNvSpPr txBox="1">
                <a:spLocks noChangeArrowheads="1"/>
              </p:cNvSpPr>
              <p:nvPr/>
            </p:nvSpPr>
            <p:spPr bwMode="auto">
              <a:xfrm>
                <a:off x="1905000" y="60198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3041" name="TextBox 1"/>
            <p:cNvSpPr txBox="1">
              <a:spLocks noChangeArrowheads="1"/>
            </p:cNvSpPr>
            <p:nvPr/>
          </p:nvSpPr>
          <p:spPr bwMode="auto">
            <a:xfrm>
              <a:off x="1295400" y="25908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3042" name="TextBox 26"/>
            <p:cNvSpPr txBox="1">
              <a:spLocks noChangeArrowheads="1"/>
            </p:cNvSpPr>
            <p:nvPr/>
          </p:nvSpPr>
          <p:spPr bwMode="auto">
            <a:xfrm>
              <a:off x="1566863" y="43386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043" name="TextBox 28"/>
            <p:cNvSpPr txBox="1">
              <a:spLocks noChangeArrowheads="1"/>
            </p:cNvSpPr>
            <p:nvPr/>
          </p:nvSpPr>
          <p:spPr bwMode="auto">
            <a:xfrm>
              <a:off x="2328863" y="25908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3044" name="TextBox 30"/>
            <p:cNvSpPr txBox="1">
              <a:spLocks noChangeArrowheads="1"/>
            </p:cNvSpPr>
            <p:nvPr/>
          </p:nvSpPr>
          <p:spPr bwMode="auto">
            <a:xfrm>
              <a:off x="2405063" y="35814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3045" name="TextBox 31"/>
            <p:cNvSpPr txBox="1">
              <a:spLocks noChangeArrowheads="1"/>
            </p:cNvSpPr>
            <p:nvPr/>
          </p:nvSpPr>
          <p:spPr bwMode="auto">
            <a:xfrm>
              <a:off x="762000" y="3579018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3046" name="TextBox 32"/>
            <p:cNvSpPr txBox="1">
              <a:spLocks noChangeArrowheads="1"/>
            </p:cNvSpPr>
            <p:nvPr/>
          </p:nvSpPr>
          <p:spPr bwMode="auto">
            <a:xfrm>
              <a:off x="1676400" y="32766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3012" name="Group 2"/>
          <p:cNvGrpSpPr>
            <a:grpSpLocks/>
          </p:cNvGrpSpPr>
          <p:nvPr/>
        </p:nvGrpSpPr>
        <p:grpSpPr bwMode="auto">
          <a:xfrm>
            <a:off x="4843463" y="3957638"/>
            <a:ext cx="2090737" cy="2290762"/>
            <a:chOff x="304800" y="4191109"/>
            <a:chExt cx="2091154" cy="2290356"/>
          </a:xfrm>
        </p:grpSpPr>
        <p:grpSp>
          <p:nvGrpSpPr>
            <p:cNvPr id="43023" name="Group 3"/>
            <p:cNvGrpSpPr>
              <a:grpSpLocks/>
            </p:cNvGrpSpPr>
            <p:nvPr/>
          </p:nvGrpSpPr>
          <p:grpSpPr bwMode="auto">
            <a:xfrm>
              <a:off x="609600" y="4541838"/>
              <a:ext cx="1409701" cy="1816100"/>
              <a:chOff x="466" y="-307"/>
              <a:chExt cx="888" cy="1144"/>
            </a:xfrm>
          </p:grpSpPr>
          <p:sp>
            <p:nvSpPr>
              <p:cNvPr id="43029" name="Oval 4"/>
              <p:cNvSpPr>
                <a:spLocks/>
              </p:cNvSpPr>
              <p:nvPr/>
            </p:nvSpPr>
            <p:spPr bwMode="auto">
              <a:xfrm>
                <a:off x="575" y="283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0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1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4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55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5" name="Oval 28"/>
              <p:cNvSpPr>
                <a:spLocks/>
              </p:cNvSpPr>
              <p:nvPr/>
            </p:nvSpPr>
            <p:spPr bwMode="auto">
              <a:xfrm>
                <a:off x="994" y="-307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6" name="AutoShape 31"/>
              <p:cNvSpPr>
                <a:spLocks/>
              </p:cNvSpPr>
              <p:nvPr/>
            </p:nvSpPr>
            <p:spPr bwMode="auto">
              <a:xfrm>
                <a:off x="1090" y="-192"/>
                <a:ext cx="214" cy="4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7" name="AutoShape 35"/>
              <p:cNvSpPr>
                <a:spLocks/>
              </p:cNvSpPr>
              <p:nvPr/>
            </p:nvSpPr>
            <p:spPr bwMode="auto">
              <a:xfrm rot="10800000" flipH="1">
                <a:off x="624" y="-192"/>
                <a:ext cx="370" cy="48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412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8" name="AutoShape 36"/>
              <p:cNvSpPr>
                <a:spLocks/>
              </p:cNvSpPr>
              <p:nvPr/>
            </p:nvSpPr>
            <p:spPr bwMode="auto">
              <a:xfrm rot="10800000" flipH="1">
                <a:off x="515" y="291"/>
                <a:ext cx="788" cy="49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9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3024" name="TextBox 1"/>
            <p:cNvSpPr txBox="1">
              <a:spLocks noChangeArrowheads="1"/>
            </p:cNvSpPr>
            <p:nvPr/>
          </p:nvSpPr>
          <p:spPr bwMode="auto">
            <a:xfrm>
              <a:off x="1185690" y="4191109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3025" name="TextBox 19"/>
            <p:cNvSpPr txBox="1">
              <a:spLocks noChangeArrowheads="1"/>
            </p:cNvSpPr>
            <p:nvPr/>
          </p:nvSpPr>
          <p:spPr bwMode="auto">
            <a:xfrm>
              <a:off x="533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3026" name="TextBox 20"/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027" name="TextBox 21"/>
            <p:cNvSpPr txBox="1">
              <a:spLocks noChangeArrowheads="1"/>
            </p:cNvSpPr>
            <p:nvPr/>
          </p:nvSpPr>
          <p:spPr bwMode="auto">
            <a:xfrm>
              <a:off x="304800" y="59436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3028" name="TextBox 22"/>
            <p:cNvSpPr txBox="1">
              <a:spLocks noChangeArrowheads="1"/>
            </p:cNvSpPr>
            <p:nvPr/>
          </p:nvSpPr>
          <p:spPr bwMode="auto">
            <a:xfrm>
              <a:off x="1905000" y="60198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3013" name="TextBox 51"/>
          <p:cNvSpPr txBox="1">
            <a:spLocks noChangeArrowheads="1"/>
          </p:cNvSpPr>
          <p:nvPr/>
        </p:nvSpPr>
        <p:spPr bwMode="auto">
          <a:xfrm>
            <a:off x="54102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3014" name="TextBox 52"/>
          <p:cNvSpPr txBox="1">
            <a:spLocks noChangeArrowheads="1"/>
          </p:cNvSpPr>
          <p:nvPr/>
        </p:nvSpPr>
        <p:spPr bwMode="auto">
          <a:xfrm>
            <a:off x="5638800" y="6172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3015" name="TextBox 53"/>
          <p:cNvSpPr txBox="1">
            <a:spLocks noChangeArrowheads="1"/>
          </p:cNvSpPr>
          <p:nvPr/>
        </p:nvSpPr>
        <p:spPr bwMode="auto">
          <a:xfrm>
            <a:off x="64008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43016" name="TextBox 54"/>
          <p:cNvSpPr txBox="1">
            <a:spLocks noChangeArrowheads="1"/>
          </p:cNvSpPr>
          <p:nvPr/>
        </p:nvSpPr>
        <p:spPr bwMode="auto">
          <a:xfrm>
            <a:off x="6553200" y="5486400"/>
            <a:ext cx="4572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3017" name="TextBox 55"/>
          <p:cNvSpPr txBox="1">
            <a:spLocks noChangeArrowheads="1"/>
          </p:cNvSpPr>
          <p:nvPr/>
        </p:nvSpPr>
        <p:spPr bwMode="auto">
          <a:xfrm>
            <a:off x="4876800" y="5410200"/>
            <a:ext cx="3048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43018" name="TextBox 56"/>
          <p:cNvSpPr txBox="1">
            <a:spLocks noChangeArrowheads="1"/>
          </p:cNvSpPr>
          <p:nvPr/>
        </p:nvSpPr>
        <p:spPr bwMode="auto">
          <a:xfrm>
            <a:off x="5867400" y="5029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3019" name="TextBox 57"/>
          <p:cNvSpPr txBox="1">
            <a:spLocks noChangeArrowheads="1"/>
          </p:cNvSpPr>
          <p:nvPr/>
        </p:nvSpPr>
        <p:spPr bwMode="auto">
          <a:xfrm>
            <a:off x="4191000" y="31242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2)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 chooses (3, 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/>
              <a:t>Prim requires that the constructed red tree</a:t>
            </a:r>
            <a:br>
              <a:rPr lang="en-US" altLang="x-none"/>
            </a:br>
            <a:r>
              <a:rPr lang="en-US" altLang="x-none"/>
              <a:t>always be connected.</a:t>
            </a:r>
          </a:p>
          <a:p>
            <a:pPr eaLnBrk="1" hangingPunct="1">
              <a:defRPr/>
            </a:pPr>
            <a:r>
              <a:rPr lang="en-US" altLang="x-none"/>
              <a:t>Kruskal doesn</a:t>
            </a:r>
            <a:r>
              <a:rPr lang="en-US" altLang="en-US"/>
              <a:t>’</a:t>
            </a:r>
            <a:r>
              <a:rPr lang="en-US" altLang="x-none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/>
              <a:t>But: Both algorithms find a minimal spanning tree</a:t>
            </a:r>
          </a:p>
        </p:txBody>
      </p:sp>
      <p:cxnSp>
        <p:nvCxnSpPr>
          <p:cNvPr id="43021" name="Straight Connector 4"/>
          <p:cNvCxnSpPr>
            <a:cxnSpLocks noChangeShapeType="1"/>
          </p:cNvCxnSpPr>
          <p:nvPr/>
        </p:nvCxnSpPr>
        <p:spPr bwMode="auto">
          <a:xfrm>
            <a:off x="3733800" y="3124200"/>
            <a:ext cx="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sp>
        <p:nvSpPr>
          <p:cNvPr id="43022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4034" name="TextBox 3"/>
          <p:cNvSpPr txBox="1">
            <a:spLocks noChangeArrowheads="1"/>
          </p:cNvSpPr>
          <p:nvPr/>
        </p:nvSpPr>
        <p:spPr bwMode="auto">
          <a:xfrm>
            <a:off x="228600" y="3219450"/>
            <a:ext cx="3624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1) Kruskal chooses (3, 4)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4035" name="Group 1"/>
          <p:cNvGrpSpPr>
            <a:grpSpLocks/>
          </p:cNvGrpSpPr>
          <p:nvPr/>
        </p:nvGrpSpPr>
        <p:grpSpPr bwMode="auto">
          <a:xfrm>
            <a:off x="762000" y="4030663"/>
            <a:ext cx="2090738" cy="2522537"/>
            <a:chOff x="762000" y="2278856"/>
            <a:chExt cx="2090738" cy="2521744"/>
          </a:xfrm>
        </p:grpSpPr>
        <p:grpSp>
          <p:nvGrpSpPr>
            <p:cNvPr id="44064" name="Group 2"/>
            <p:cNvGrpSpPr>
              <a:grpSpLocks/>
            </p:cNvGrpSpPr>
            <p:nvPr/>
          </p:nvGrpSpPr>
          <p:grpSpPr bwMode="auto">
            <a:xfrm>
              <a:off x="762000" y="2278856"/>
              <a:ext cx="2090738" cy="2290762"/>
              <a:chOff x="304800" y="4191109"/>
              <a:chExt cx="2091154" cy="2290356"/>
            </a:xfrm>
          </p:grpSpPr>
          <p:grpSp>
            <p:nvGrpSpPr>
              <p:cNvPr id="44071" name="Group 3"/>
              <p:cNvGrpSpPr>
                <a:grpSpLocks/>
              </p:cNvGrpSpPr>
              <p:nvPr/>
            </p:nvGrpSpPr>
            <p:grpSpPr bwMode="auto">
              <a:xfrm>
                <a:off x="609600" y="4541838"/>
                <a:ext cx="1409701" cy="1816100"/>
                <a:chOff x="466" y="-307"/>
                <a:chExt cx="888" cy="1144"/>
              </a:xfrm>
            </p:grpSpPr>
            <p:sp>
              <p:nvSpPr>
                <p:cNvPr id="44077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78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79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0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1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2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3" name="Oval 28"/>
                <p:cNvSpPr>
                  <a:spLocks/>
                </p:cNvSpPr>
                <p:nvPr/>
              </p:nvSpPr>
              <p:spPr bwMode="auto">
                <a:xfrm>
                  <a:off x="994" y="-307"/>
                  <a:ext cx="115" cy="115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4" name="AutoShape 31"/>
                <p:cNvSpPr>
                  <a:spLocks/>
                </p:cNvSpPr>
                <p:nvPr/>
              </p:nvSpPr>
              <p:spPr bwMode="auto">
                <a:xfrm>
                  <a:off x="1090" y="-192"/>
                  <a:ext cx="214" cy="4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5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-192"/>
                  <a:ext cx="370" cy="48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6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7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4072" name="TextBox 1"/>
              <p:cNvSpPr txBox="1">
                <a:spLocks noChangeArrowheads="1"/>
              </p:cNvSpPr>
              <p:nvPr/>
            </p:nvSpPr>
            <p:spPr bwMode="auto">
              <a:xfrm>
                <a:off x="1185690" y="419110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44073" name="TextBox 19"/>
              <p:cNvSpPr txBox="1">
                <a:spLocks noChangeArrowheads="1"/>
              </p:cNvSpPr>
              <p:nvPr/>
            </p:nvSpPr>
            <p:spPr bwMode="auto">
              <a:xfrm>
                <a:off x="533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44074" name="TextBox 20"/>
              <p:cNvSpPr txBox="1">
                <a:spLocks noChangeArrowheads="1"/>
              </p:cNvSpPr>
              <p:nvPr/>
            </p:nvSpPr>
            <p:spPr bwMode="auto">
              <a:xfrm>
                <a:off x="2057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4075" name="TextBox 21"/>
              <p:cNvSpPr txBox="1">
                <a:spLocks noChangeArrowheads="1"/>
              </p:cNvSpPr>
              <p:nvPr/>
            </p:nvSpPr>
            <p:spPr bwMode="auto">
              <a:xfrm>
                <a:off x="304800" y="59436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4076" name="TextBox 22"/>
              <p:cNvSpPr txBox="1">
                <a:spLocks noChangeArrowheads="1"/>
              </p:cNvSpPr>
              <p:nvPr/>
            </p:nvSpPr>
            <p:spPr bwMode="auto">
              <a:xfrm>
                <a:off x="1905000" y="60198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4065" name="TextBox 1"/>
            <p:cNvSpPr txBox="1">
              <a:spLocks noChangeArrowheads="1"/>
            </p:cNvSpPr>
            <p:nvPr/>
          </p:nvSpPr>
          <p:spPr bwMode="auto">
            <a:xfrm>
              <a:off x="1295400" y="25908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4066" name="TextBox 26"/>
            <p:cNvSpPr txBox="1">
              <a:spLocks noChangeArrowheads="1"/>
            </p:cNvSpPr>
            <p:nvPr/>
          </p:nvSpPr>
          <p:spPr bwMode="auto">
            <a:xfrm>
              <a:off x="1566863" y="43386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4067" name="TextBox 28"/>
            <p:cNvSpPr txBox="1">
              <a:spLocks noChangeArrowheads="1"/>
            </p:cNvSpPr>
            <p:nvPr/>
          </p:nvSpPr>
          <p:spPr bwMode="auto">
            <a:xfrm>
              <a:off x="2328863" y="25908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4068" name="TextBox 30"/>
            <p:cNvSpPr txBox="1">
              <a:spLocks noChangeArrowheads="1"/>
            </p:cNvSpPr>
            <p:nvPr/>
          </p:nvSpPr>
          <p:spPr bwMode="auto">
            <a:xfrm>
              <a:off x="2405063" y="35814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4069" name="TextBox 31"/>
            <p:cNvSpPr txBox="1">
              <a:spLocks noChangeArrowheads="1"/>
            </p:cNvSpPr>
            <p:nvPr/>
          </p:nvSpPr>
          <p:spPr bwMode="auto">
            <a:xfrm>
              <a:off x="762000" y="3579018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4070" name="TextBox 32"/>
            <p:cNvSpPr txBox="1">
              <a:spLocks noChangeArrowheads="1"/>
            </p:cNvSpPr>
            <p:nvPr/>
          </p:nvSpPr>
          <p:spPr bwMode="auto">
            <a:xfrm>
              <a:off x="1676400" y="32766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4036" name="Group 2"/>
          <p:cNvGrpSpPr>
            <a:grpSpLocks/>
          </p:cNvGrpSpPr>
          <p:nvPr/>
        </p:nvGrpSpPr>
        <p:grpSpPr bwMode="auto">
          <a:xfrm>
            <a:off x="4843463" y="3957638"/>
            <a:ext cx="2090737" cy="2290762"/>
            <a:chOff x="304800" y="4191109"/>
            <a:chExt cx="2091154" cy="2290356"/>
          </a:xfrm>
        </p:grpSpPr>
        <p:grpSp>
          <p:nvGrpSpPr>
            <p:cNvPr id="44047" name="Group 3"/>
            <p:cNvGrpSpPr>
              <a:grpSpLocks/>
            </p:cNvGrpSpPr>
            <p:nvPr/>
          </p:nvGrpSpPr>
          <p:grpSpPr bwMode="auto">
            <a:xfrm>
              <a:off x="609600" y="4541838"/>
              <a:ext cx="1409701" cy="1816100"/>
              <a:chOff x="466" y="-307"/>
              <a:chExt cx="888" cy="1144"/>
            </a:xfrm>
          </p:grpSpPr>
          <p:sp>
            <p:nvSpPr>
              <p:cNvPr id="44053" name="Oval 4"/>
              <p:cNvSpPr>
                <a:spLocks/>
              </p:cNvSpPr>
              <p:nvPr/>
            </p:nvSpPr>
            <p:spPr bwMode="auto">
              <a:xfrm>
                <a:off x="575" y="283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4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5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6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7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58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55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59" name="Oval 28"/>
              <p:cNvSpPr>
                <a:spLocks/>
              </p:cNvSpPr>
              <p:nvPr/>
            </p:nvSpPr>
            <p:spPr bwMode="auto">
              <a:xfrm>
                <a:off x="994" y="-307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60" name="AutoShape 31"/>
              <p:cNvSpPr>
                <a:spLocks/>
              </p:cNvSpPr>
              <p:nvPr/>
            </p:nvSpPr>
            <p:spPr bwMode="auto">
              <a:xfrm>
                <a:off x="1090" y="-192"/>
                <a:ext cx="214" cy="4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1" name="AutoShape 35"/>
              <p:cNvSpPr>
                <a:spLocks/>
              </p:cNvSpPr>
              <p:nvPr/>
            </p:nvSpPr>
            <p:spPr bwMode="auto">
              <a:xfrm rot="10800000" flipH="1">
                <a:off x="624" y="-192"/>
                <a:ext cx="370" cy="48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412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2" name="AutoShape 36"/>
              <p:cNvSpPr>
                <a:spLocks/>
              </p:cNvSpPr>
              <p:nvPr/>
            </p:nvSpPr>
            <p:spPr bwMode="auto">
              <a:xfrm rot="10800000" flipH="1">
                <a:off x="515" y="291"/>
                <a:ext cx="788" cy="49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3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4048" name="TextBox 1"/>
            <p:cNvSpPr txBox="1">
              <a:spLocks noChangeArrowheads="1"/>
            </p:cNvSpPr>
            <p:nvPr/>
          </p:nvSpPr>
          <p:spPr bwMode="auto">
            <a:xfrm>
              <a:off x="1185690" y="4191109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4049" name="TextBox 19"/>
            <p:cNvSpPr txBox="1">
              <a:spLocks noChangeArrowheads="1"/>
            </p:cNvSpPr>
            <p:nvPr/>
          </p:nvSpPr>
          <p:spPr bwMode="auto">
            <a:xfrm>
              <a:off x="533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4050" name="TextBox 20"/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4051" name="TextBox 21"/>
            <p:cNvSpPr txBox="1">
              <a:spLocks noChangeArrowheads="1"/>
            </p:cNvSpPr>
            <p:nvPr/>
          </p:nvSpPr>
          <p:spPr bwMode="auto">
            <a:xfrm>
              <a:off x="304800" y="59436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4052" name="TextBox 22"/>
            <p:cNvSpPr txBox="1">
              <a:spLocks noChangeArrowheads="1"/>
            </p:cNvSpPr>
            <p:nvPr/>
          </p:nvSpPr>
          <p:spPr bwMode="auto">
            <a:xfrm>
              <a:off x="1905000" y="60198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4037" name="TextBox 51"/>
          <p:cNvSpPr txBox="1">
            <a:spLocks noChangeArrowheads="1"/>
          </p:cNvSpPr>
          <p:nvPr/>
        </p:nvSpPr>
        <p:spPr bwMode="auto">
          <a:xfrm>
            <a:off x="54102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4038" name="TextBox 52"/>
          <p:cNvSpPr txBox="1">
            <a:spLocks noChangeArrowheads="1"/>
          </p:cNvSpPr>
          <p:nvPr/>
        </p:nvSpPr>
        <p:spPr bwMode="auto">
          <a:xfrm>
            <a:off x="5638800" y="6172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4039" name="TextBox 53"/>
          <p:cNvSpPr txBox="1">
            <a:spLocks noChangeArrowheads="1"/>
          </p:cNvSpPr>
          <p:nvPr/>
        </p:nvSpPr>
        <p:spPr bwMode="auto">
          <a:xfrm>
            <a:off x="64008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44040" name="TextBox 54"/>
          <p:cNvSpPr txBox="1">
            <a:spLocks noChangeArrowheads="1"/>
          </p:cNvSpPr>
          <p:nvPr/>
        </p:nvSpPr>
        <p:spPr bwMode="auto">
          <a:xfrm>
            <a:off x="6553200" y="5486400"/>
            <a:ext cx="4572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4041" name="TextBox 55"/>
          <p:cNvSpPr txBox="1">
            <a:spLocks noChangeArrowheads="1"/>
          </p:cNvSpPr>
          <p:nvPr/>
        </p:nvSpPr>
        <p:spPr bwMode="auto">
          <a:xfrm>
            <a:off x="4876800" y="5410200"/>
            <a:ext cx="3048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44042" name="TextBox 56"/>
          <p:cNvSpPr txBox="1">
            <a:spLocks noChangeArrowheads="1"/>
          </p:cNvSpPr>
          <p:nvPr/>
        </p:nvSpPr>
        <p:spPr bwMode="auto">
          <a:xfrm>
            <a:off x="5867400" y="5029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4043" name="TextBox 57"/>
          <p:cNvSpPr txBox="1">
            <a:spLocks noChangeArrowheads="1"/>
          </p:cNvSpPr>
          <p:nvPr/>
        </p:nvSpPr>
        <p:spPr bwMode="auto">
          <a:xfrm>
            <a:off x="4191000" y="31242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2)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 chooses (3, 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/>
              <a:t>Prim requires that the constructed red tree</a:t>
            </a:r>
            <a:br>
              <a:rPr lang="en-US" altLang="x-none"/>
            </a:br>
            <a:r>
              <a:rPr lang="en-US" altLang="x-none"/>
              <a:t>always be connected.</a:t>
            </a:r>
          </a:p>
          <a:p>
            <a:pPr eaLnBrk="1" hangingPunct="1">
              <a:defRPr/>
            </a:pPr>
            <a:r>
              <a:rPr lang="en-US" altLang="x-none"/>
              <a:t>Kruskal doesn</a:t>
            </a:r>
            <a:r>
              <a:rPr lang="en-US" altLang="en-US"/>
              <a:t>’</a:t>
            </a:r>
            <a:r>
              <a:rPr lang="en-US" altLang="x-none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/>
              <a:t>But: Both algorithms find a minimal spanning tree</a:t>
            </a:r>
          </a:p>
        </p:txBody>
      </p:sp>
      <p:cxnSp>
        <p:nvCxnSpPr>
          <p:cNvPr id="44045" name="Straight Connector 4"/>
          <p:cNvCxnSpPr>
            <a:cxnSpLocks noChangeShapeType="1"/>
          </p:cNvCxnSpPr>
          <p:nvPr/>
        </p:nvCxnSpPr>
        <p:spPr bwMode="auto">
          <a:xfrm>
            <a:off x="3733800" y="3124200"/>
            <a:ext cx="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sp>
        <p:nvSpPr>
          <p:cNvPr id="44046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/>
              <a:t>Prim requires that the constructed red tree</a:t>
            </a:r>
            <a:br>
              <a:rPr lang="en-US" altLang="x-none"/>
            </a:br>
            <a:r>
              <a:rPr lang="en-US" altLang="x-none"/>
              <a:t>always be connected.</a:t>
            </a:r>
          </a:p>
          <a:p>
            <a:pPr eaLnBrk="1" hangingPunct="1">
              <a:defRPr/>
            </a:pPr>
            <a:r>
              <a:rPr lang="en-US" altLang="x-none"/>
              <a:t>Kruskal doesn</a:t>
            </a:r>
            <a:r>
              <a:rPr lang="en-US" altLang="en-US"/>
              <a:t>’</a:t>
            </a:r>
            <a:r>
              <a:rPr lang="en-US" altLang="x-none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/>
              <a:t>But: Both algorithms find a minimal spanning tree</a:t>
            </a:r>
          </a:p>
        </p:txBody>
      </p:sp>
      <p:sp>
        <p:nvSpPr>
          <p:cNvPr id="45059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45060" name="TextBox 3"/>
          <p:cNvSpPr txBox="1">
            <a:spLocks noChangeArrowheads="1"/>
          </p:cNvSpPr>
          <p:nvPr/>
        </p:nvSpPr>
        <p:spPr bwMode="auto">
          <a:xfrm>
            <a:off x="1219200" y="3581400"/>
            <a:ext cx="6307138" cy="830263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the edge weights are all different, the Prim and Kruskal algorithms construct the same tree.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11430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876800"/>
          </a:xfrm>
        </p:spPr>
        <p:txBody>
          <a:bodyPr/>
          <a:lstStyle/>
          <a:p>
            <a:pPr marL="39688" indent="0">
              <a:buFont typeface="Times" charset="0"/>
              <a:buNone/>
            </a:pPr>
            <a:r>
              <a:rPr lang="en-US" altLang="x-none" sz="2400"/>
              <a:t>Given: graph (V, E)   (sets of vertices and edges)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Output: tree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), where 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 = V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 is a subset of E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) is a minimal spanning tree –sum of edge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               weights is minimal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BDF6F7D-37A5-5049-B600-02B0F7D5462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26</a:t>
            </a:fld>
            <a:endParaRPr lang="en-US" altLang="x-none" sz="1400">
              <a:ea typeface="MS PGothic" charset="-128"/>
            </a:endParaRP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5638800" y="4381500"/>
            <a:ext cx="1981200" cy="1562100"/>
            <a:chOff x="762000" y="2738438"/>
            <a:chExt cx="1981200" cy="1562377"/>
          </a:xfrm>
        </p:grpSpPr>
        <p:grpSp>
          <p:nvGrpSpPr>
            <p:cNvPr id="4610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611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1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1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610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6107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610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610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611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611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6085" name="Group 43"/>
          <p:cNvGrpSpPr>
            <a:grpSpLocks/>
          </p:cNvGrpSpPr>
          <p:nvPr/>
        </p:nvGrpSpPr>
        <p:grpSpPr bwMode="auto">
          <a:xfrm>
            <a:off x="1143000" y="4419600"/>
            <a:ext cx="1981200" cy="1562100"/>
            <a:chOff x="1143000" y="4191000"/>
            <a:chExt cx="1981200" cy="1562100"/>
          </a:xfrm>
        </p:grpSpPr>
        <p:grpSp>
          <p:nvGrpSpPr>
            <p:cNvPr id="46086" name="Group 1"/>
            <p:cNvGrpSpPr>
              <a:grpSpLocks/>
            </p:cNvGrpSpPr>
            <p:nvPr/>
          </p:nvGrpSpPr>
          <p:grpSpPr bwMode="auto">
            <a:xfrm>
              <a:off x="1143000" y="4191000"/>
              <a:ext cx="1981200" cy="1562100"/>
              <a:chOff x="762000" y="2738438"/>
              <a:chExt cx="1981200" cy="1562377"/>
            </a:xfrm>
          </p:grpSpPr>
          <p:grpSp>
            <p:nvGrpSpPr>
              <p:cNvPr id="46088" name="Group 3"/>
              <p:cNvGrpSpPr>
                <a:grpSpLocks/>
              </p:cNvGrpSpPr>
              <p:nvPr/>
            </p:nvGrpSpPr>
            <p:grpSpPr bwMode="auto">
              <a:xfrm>
                <a:off x="1066739" y="2967078"/>
                <a:ext cx="1409420" cy="1333737"/>
                <a:chOff x="466" y="-3"/>
                <a:chExt cx="888" cy="840"/>
              </a:xfrm>
            </p:grpSpPr>
            <p:sp>
              <p:nvSpPr>
                <p:cNvPr id="46095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6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7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8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9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0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1" name="AutoShape 31"/>
                <p:cNvSpPr>
                  <a:spLocks/>
                </p:cNvSpPr>
                <p:nvPr/>
              </p:nvSpPr>
              <p:spPr bwMode="auto">
                <a:xfrm>
                  <a:off x="1042" y="-3"/>
                  <a:ext cx="262" cy="2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2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0"/>
                  <a:ext cx="370" cy="29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3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4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6089" name="TextBox 1"/>
              <p:cNvSpPr txBox="1">
                <a:spLocks noChangeArrowheads="1"/>
              </p:cNvSpPr>
              <p:nvPr/>
            </p:nvSpPr>
            <p:spPr bwMode="auto">
              <a:xfrm>
                <a:off x="1262063" y="2743200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6090" name="TextBox 26"/>
              <p:cNvSpPr txBox="1">
                <a:spLocks noChangeArrowheads="1"/>
              </p:cNvSpPr>
              <p:nvPr/>
            </p:nvSpPr>
            <p:spPr bwMode="auto">
              <a:xfrm>
                <a:off x="1871663" y="3729038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6091" name="TextBox 28"/>
              <p:cNvSpPr txBox="1">
                <a:spLocks noChangeArrowheads="1"/>
              </p:cNvSpPr>
              <p:nvPr/>
            </p:nvSpPr>
            <p:spPr bwMode="auto">
              <a:xfrm>
                <a:off x="2252663" y="2738438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46092" name="TextBox 30"/>
              <p:cNvSpPr txBox="1">
                <a:spLocks noChangeArrowheads="1"/>
              </p:cNvSpPr>
              <p:nvPr/>
            </p:nvSpPr>
            <p:spPr bwMode="auto">
              <a:xfrm>
                <a:off x="2405062" y="35099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46093" name="TextBox 31"/>
              <p:cNvSpPr txBox="1">
                <a:spLocks noChangeArrowheads="1"/>
              </p:cNvSpPr>
              <p:nvPr/>
            </p:nvSpPr>
            <p:spPr bwMode="auto">
              <a:xfrm>
                <a:off x="762000" y="35861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6</a:t>
                </a:r>
              </a:p>
            </p:txBody>
          </p:sp>
          <p:sp>
            <p:nvSpPr>
              <p:cNvPr id="46094" name="TextBox 32"/>
              <p:cNvSpPr txBox="1">
                <a:spLocks noChangeArrowheads="1"/>
              </p:cNvSpPr>
              <p:nvPr/>
            </p:nvSpPr>
            <p:spPr bwMode="auto">
              <a:xfrm>
                <a:off x="1676400" y="32051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6087" name="Oval 4"/>
            <p:cNvSpPr>
              <a:spLocks/>
            </p:cNvSpPr>
            <p:nvPr/>
          </p:nvSpPr>
          <p:spPr bwMode="auto">
            <a:xfrm>
              <a:off x="2286000" y="4343400"/>
              <a:ext cx="90470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71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9818404-2E58-A540-AF89-168EB0BCF4F2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27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7107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16" name="Group 1"/>
          <p:cNvGrpSpPr>
            <a:grpSpLocks/>
          </p:cNvGrpSpPr>
          <p:nvPr/>
        </p:nvGrpSpPr>
        <p:grpSpPr bwMode="auto">
          <a:xfrm>
            <a:off x="6019800" y="2209800"/>
            <a:ext cx="1981200" cy="1563688"/>
            <a:chOff x="762000" y="2738438"/>
            <a:chExt cx="1981200" cy="1562377"/>
          </a:xfrm>
        </p:grpSpPr>
        <p:grpSp>
          <p:nvGrpSpPr>
            <p:cNvPr id="47111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7118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19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0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1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2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3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4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5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6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7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8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7112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7113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7114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7115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7116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7117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95800" y="4038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2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1 red edge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2 edges leaving red nodes</a:t>
            </a:r>
          </a:p>
        </p:txBody>
      </p:sp>
      <p:sp>
        <p:nvSpPr>
          <p:cNvPr id="4711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8382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01D1DA8-BAA5-314C-B5F8-2F22C3615D2D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28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48132" name="Group 1"/>
          <p:cNvGrpSpPr>
            <a:grpSpLocks/>
          </p:cNvGrpSpPr>
          <p:nvPr/>
        </p:nvGrpSpPr>
        <p:grpSpPr bwMode="auto">
          <a:xfrm>
            <a:off x="6019800" y="2209800"/>
            <a:ext cx="1981200" cy="1563688"/>
            <a:chOff x="762000" y="2738438"/>
            <a:chExt cx="1981200" cy="1562377"/>
          </a:xfrm>
        </p:grpSpPr>
        <p:grpSp>
          <p:nvGrpSpPr>
            <p:cNvPr id="4813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814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4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4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813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8137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813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813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814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814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8133" name="TextBox 7"/>
          <p:cNvSpPr txBox="1">
            <a:spLocks noChangeArrowheads="1"/>
          </p:cNvSpPr>
          <p:nvPr/>
        </p:nvSpPr>
        <p:spPr bwMode="auto">
          <a:xfrm>
            <a:off x="4495800" y="4038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3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2 red edges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3 edges leaving red nodes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8382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BF018F0-9E41-3B40-95DC-DBCB0FFC5FFB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29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49157" name="Group 1"/>
          <p:cNvGrpSpPr>
            <a:grpSpLocks/>
          </p:cNvGrpSpPr>
          <p:nvPr/>
        </p:nvGrpSpPr>
        <p:grpSpPr bwMode="auto">
          <a:xfrm>
            <a:off x="6324600" y="1524000"/>
            <a:ext cx="1981200" cy="1563688"/>
            <a:chOff x="762000" y="2738438"/>
            <a:chExt cx="1981200" cy="1562377"/>
          </a:xfrm>
        </p:grpSpPr>
        <p:grpSp>
          <p:nvGrpSpPr>
            <p:cNvPr id="49160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9167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68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69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0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1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2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3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4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5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6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7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9161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9162" name="TextBox 26"/>
            <p:cNvSpPr txBox="1">
              <a:spLocks noChangeArrowheads="1"/>
            </p:cNvSpPr>
            <p:nvPr/>
          </p:nvSpPr>
          <p:spPr bwMode="auto">
            <a:xfrm>
              <a:off x="18716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9163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9164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9165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9166" name="TextBox 32"/>
            <p:cNvSpPr txBox="1">
              <a:spLocks noChangeArrowheads="1"/>
            </p:cNvSpPr>
            <p:nvPr/>
          </p:nvSpPr>
          <p:spPr bwMode="auto">
            <a:xfrm>
              <a:off x="16002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9158" name="TextBox 7"/>
          <p:cNvSpPr txBox="1">
            <a:spLocks noChangeArrowheads="1"/>
          </p:cNvSpPr>
          <p:nvPr/>
        </p:nvSpPr>
        <p:spPr bwMode="auto">
          <a:xfrm>
            <a:off x="4724400" y="3276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4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3 red edges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3 edges leaving red nodes</a:t>
            </a:r>
          </a:p>
        </p:txBody>
      </p:sp>
      <p:sp>
        <p:nvSpPr>
          <p:cNvPr id="49159" name="TextBox 5"/>
          <p:cNvSpPr txBox="1">
            <a:spLocks noChangeArrowheads="1"/>
          </p:cNvSpPr>
          <p:nvPr/>
        </p:nvSpPr>
        <p:spPr bwMode="auto">
          <a:xfrm>
            <a:off x="4038600" y="4724400"/>
            <a:ext cx="4343400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Note: the edge with weight 6 is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not in in S – this avoids cycles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Undirected trees</a:t>
            </a: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38200" y="1600200"/>
            <a:ext cx="6896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An undirected graph is a </a:t>
            </a:r>
            <a:r>
              <a:rPr lang="en-US" altLang="x-none" sz="2800" i="1">
                <a:solidFill>
                  <a:srgbClr val="FF3300"/>
                </a:solidFill>
              </a:rPr>
              <a:t>tree</a:t>
            </a:r>
            <a:r>
              <a:rPr lang="en-US" altLang="x-none" sz="2800"/>
              <a:t> if there is exactly one simple path between any pair of vertices</a:t>
            </a:r>
          </a:p>
        </p:txBody>
      </p:sp>
      <p:sp>
        <p:nvSpPr>
          <p:cNvPr id="18435" name="Oval 3"/>
          <p:cNvSpPr>
            <a:spLocks/>
          </p:cNvSpPr>
          <p:nvPr/>
        </p:nvSpPr>
        <p:spPr bwMode="auto">
          <a:xfrm>
            <a:off x="5087938" y="37798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6" name="Oval 4"/>
          <p:cNvSpPr>
            <a:spLocks/>
          </p:cNvSpPr>
          <p:nvPr/>
        </p:nvSpPr>
        <p:spPr bwMode="auto">
          <a:xfrm>
            <a:off x="4914900" y="4568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7" name="Oval 5"/>
          <p:cNvSpPr>
            <a:spLocks/>
          </p:cNvSpPr>
          <p:nvPr/>
        </p:nvSpPr>
        <p:spPr bwMode="auto">
          <a:xfrm>
            <a:off x="5632450" y="50514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8" name="Oval 6"/>
          <p:cNvSpPr>
            <a:spLocks/>
          </p:cNvSpPr>
          <p:nvPr/>
        </p:nvSpPr>
        <p:spPr bwMode="auto">
          <a:xfrm>
            <a:off x="4941888" y="54705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9" name="Oval 7"/>
          <p:cNvSpPr>
            <a:spLocks/>
          </p:cNvSpPr>
          <p:nvPr/>
        </p:nvSpPr>
        <p:spPr bwMode="auto">
          <a:xfrm>
            <a:off x="6027738" y="454977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0" name="Oval 8"/>
          <p:cNvSpPr>
            <a:spLocks/>
          </p:cNvSpPr>
          <p:nvPr/>
        </p:nvSpPr>
        <p:spPr bwMode="auto">
          <a:xfrm>
            <a:off x="6124575" y="54721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1" name="Oval 9"/>
          <p:cNvSpPr>
            <a:spLocks/>
          </p:cNvSpPr>
          <p:nvPr/>
        </p:nvSpPr>
        <p:spPr bwMode="auto">
          <a:xfrm>
            <a:off x="6511925" y="49625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2" name="Oval 10"/>
          <p:cNvSpPr>
            <a:spLocks/>
          </p:cNvSpPr>
          <p:nvPr/>
        </p:nvSpPr>
        <p:spPr bwMode="auto">
          <a:xfrm>
            <a:off x="6232525" y="36623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3" name="Oval 11"/>
          <p:cNvSpPr>
            <a:spLocks/>
          </p:cNvSpPr>
          <p:nvPr/>
        </p:nvSpPr>
        <p:spPr bwMode="auto">
          <a:xfrm>
            <a:off x="6811963" y="42783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4" name="Oval 12"/>
          <p:cNvSpPr>
            <a:spLocks/>
          </p:cNvSpPr>
          <p:nvPr/>
        </p:nvSpPr>
        <p:spPr bwMode="auto">
          <a:xfrm>
            <a:off x="7326313" y="50403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5" name="Oval 13"/>
          <p:cNvSpPr>
            <a:spLocks/>
          </p:cNvSpPr>
          <p:nvPr/>
        </p:nvSpPr>
        <p:spPr bwMode="auto">
          <a:xfrm>
            <a:off x="7559675" y="39036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6" name="Oval 14"/>
          <p:cNvSpPr>
            <a:spLocks/>
          </p:cNvSpPr>
          <p:nvPr/>
        </p:nvSpPr>
        <p:spPr bwMode="auto">
          <a:xfrm>
            <a:off x="4175125" y="43640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7" name="AutoShape 15"/>
          <p:cNvSpPr>
            <a:spLocks/>
          </p:cNvSpPr>
          <p:nvPr/>
        </p:nvSpPr>
        <p:spPr bwMode="auto">
          <a:xfrm>
            <a:off x="4279900" y="4410075"/>
            <a:ext cx="620713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48" name="AutoShape 16"/>
          <p:cNvSpPr>
            <a:spLocks/>
          </p:cNvSpPr>
          <p:nvPr/>
        </p:nvSpPr>
        <p:spPr bwMode="auto">
          <a:xfrm rot="10800000" flipH="1">
            <a:off x="4960938" y="3884613"/>
            <a:ext cx="173037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49" name="AutoShape 17"/>
          <p:cNvSpPr>
            <a:spLocks/>
          </p:cNvSpPr>
          <p:nvPr/>
        </p:nvSpPr>
        <p:spPr bwMode="auto">
          <a:xfrm>
            <a:off x="4992688" y="4660900"/>
            <a:ext cx="652462" cy="3889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0" name="AutoShape 18"/>
          <p:cNvSpPr>
            <a:spLocks/>
          </p:cNvSpPr>
          <p:nvPr/>
        </p:nvSpPr>
        <p:spPr bwMode="auto">
          <a:xfrm rot="10800000" flipH="1">
            <a:off x="5019675" y="5143500"/>
            <a:ext cx="625475" cy="3254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1" name="AutoShape 19"/>
          <p:cNvSpPr>
            <a:spLocks/>
          </p:cNvSpPr>
          <p:nvPr/>
        </p:nvSpPr>
        <p:spPr bwMode="auto">
          <a:xfrm rot="10800000" flipH="1">
            <a:off x="5710238" y="4641850"/>
            <a:ext cx="330200" cy="4079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2" name="AutoShape 20"/>
          <p:cNvSpPr>
            <a:spLocks/>
          </p:cNvSpPr>
          <p:nvPr/>
        </p:nvSpPr>
        <p:spPr bwMode="auto">
          <a:xfrm>
            <a:off x="6105525" y="4641850"/>
            <a:ext cx="419100" cy="3190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 rot="10800000" flipH="1">
            <a:off x="6202363" y="5054600"/>
            <a:ext cx="322262" cy="415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4" name="AutoShape 22"/>
          <p:cNvSpPr>
            <a:spLocks/>
          </p:cNvSpPr>
          <p:nvPr/>
        </p:nvSpPr>
        <p:spPr bwMode="auto">
          <a:xfrm rot="10800000" flipH="1">
            <a:off x="6073775" y="3767138"/>
            <a:ext cx="204788" cy="7683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5" name="AutoShape 23"/>
          <p:cNvSpPr>
            <a:spLocks/>
          </p:cNvSpPr>
          <p:nvPr/>
        </p:nvSpPr>
        <p:spPr bwMode="auto">
          <a:xfrm rot="10800000" flipH="1">
            <a:off x="6589713" y="4383088"/>
            <a:ext cx="268287" cy="577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6" name="AutoShape 24"/>
          <p:cNvSpPr>
            <a:spLocks/>
          </p:cNvSpPr>
          <p:nvPr/>
        </p:nvSpPr>
        <p:spPr bwMode="auto">
          <a:xfrm rot="10800000" flipH="1">
            <a:off x="6889750" y="3995738"/>
            <a:ext cx="682625" cy="2809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7" name="AutoShape 25"/>
          <p:cNvSpPr>
            <a:spLocks/>
          </p:cNvSpPr>
          <p:nvPr/>
        </p:nvSpPr>
        <p:spPr bwMode="auto">
          <a:xfrm>
            <a:off x="6616700" y="5008563"/>
            <a:ext cx="695325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8" name="AutoShape 26"/>
          <p:cNvSpPr>
            <a:spLocks/>
          </p:cNvSpPr>
          <p:nvPr/>
        </p:nvSpPr>
        <p:spPr bwMode="auto">
          <a:xfrm rot="10800000" flipH="1">
            <a:off x="6310313" y="3430588"/>
            <a:ext cx="222250" cy="2301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9" name="Oval 27"/>
          <p:cNvSpPr>
            <a:spLocks/>
          </p:cNvSpPr>
          <p:nvPr/>
        </p:nvSpPr>
        <p:spPr bwMode="auto">
          <a:xfrm>
            <a:off x="5864225" y="33305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0" name="Oval 28"/>
          <p:cNvSpPr>
            <a:spLocks/>
          </p:cNvSpPr>
          <p:nvPr/>
        </p:nvSpPr>
        <p:spPr bwMode="auto">
          <a:xfrm>
            <a:off x="6519863" y="33385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1" name="Oval 29"/>
          <p:cNvSpPr>
            <a:spLocks/>
          </p:cNvSpPr>
          <p:nvPr/>
        </p:nvSpPr>
        <p:spPr bwMode="auto">
          <a:xfrm>
            <a:off x="7921625" y="46386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2" name="AutoShape 30"/>
          <p:cNvSpPr>
            <a:spLocks/>
          </p:cNvSpPr>
          <p:nvPr/>
        </p:nvSpPr>
        <p:spPr bwMode="auto">
          <a:xfrm>
            <a:off x="5942013" y="3422650"/>
            <a:ext cx="303212" cy="2381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 rot="10800000" flipH="1">
            <a:off x="7404100" y="4730750"/>
            <a:ext cx="530225" cy="3079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4" name="AutoShape 32"/>
          <p:cNvSpPr>
            <a:spLocks/>
          </p:cNvSpPr>
          <p:nvPr/>
        </p:nvSpPr>
        <p:spPr bwMode="auto">
          <a:xfrm rot="10800000">
            <a:off x="7372350" y="5145088"/>
            <a:ext cx="246063" cy="4016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5" name="Oval 33"/>
          <p:cNvSpPr>
            <a:spLocks/>
          </p:cNvSpPr>
          <p:nvPr/>
        </p:nvSpPr>
        <p:spPr bwMode="auto">
          <a:xfrm>
            <a:off x="7572375" y="55610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6" name="Rectangle 2"/>
          <p:cNvSpPr>
            <a:spLocks/>
          </p:cNvSpPr>
          <p:nvPr/>
        </p:nvSpPr>
        <p:spPr bwMode="auto">
          <a:xfrm>
            <a:off x="685800" y="3276600"/>
            <a:ext cx="3124200" cy="20574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What’s the root?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It doesn</a:t>
            </a:r>
            <a:r>
              <a:rPr lang="en-US" altLang="en-US" sz="2800"/>
              <a:t>’</a:t>
            </a:r>
            <a:r>
              <a:rPr lang="en-US" altLang="x-none" sz="2800"/>
              <a:t>t matter!</a:t>
            </a:r>
            <a:br>
              <a:rPr lang="en-US" altLang="x-none" sz="2800"/>
            </a:br>
            <a:r>
              <a:rPr lang="en-US" altLang="x-none" sz="2800"/>
              <a:t>Any vertex can be root.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endParaRPr lang="en-US" altLang="x-none" sz="2800"/>
          </a:p>
        </p:txBody>
      </p:sp>
    </p:spTree>
    <p:extLst>
      <p:ext uri="{BB962C8B-B14F-4D97-AF65-F5344CB8AC3E}">
        <p14:creationId xmlns:p14="http://schemas.microsoft.com/office/powerpoint/2010/main" val="745993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6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S= set of edges leaving the single node in V1;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0C9A4FE-A3DA-7840-9A62-D89D3EA2D92A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30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0179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19600" y="2819400"/>
            <a:ext cx="3657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Remove from S an edge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(u, v) with min weight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85863" y="2787650"/>
            <a:ext cx="3233737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19600" y="3886200"/>
            <a:ext cx="40386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if v is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: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add edges leaving v to 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66800" y="3962400"/>
            <a:ext cx="3048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--------------------------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{start node};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</a:t>
            </a:r>
            <a:r>
              <a:rPr lang="en-US" altLang="x-none" sz="2400">
                <a:solidFill>
                  <a:srgbClr val="3366FF"/>
                </a:solidFill>
              </a:rPr>
              <a:t>S= set of edges leaving the single node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All edges (u, v) in S have u in V1,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 if edge (u, v) has u in V1 and v not in V1, (u, v) is in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</a:t>
            </a:r>
            <a:r>
              <a:rPr lang="en-US" altLang="x-none" sz="2400">
                <a:solidFill>
                  <a:srgbClr val="3366FF"/>
                </a:solidFill>
              </a:rPr>
              <a:t>Remove from S an edge (u, v) with min weight;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if (v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) {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edges leaving v to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}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26701C2-A151-5F47-9F3B-D7668A2A10BE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31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1203" name="TextBox 6"/>
          <p:cNvSpPr txBox="1">
            <a:spLocks noChangeArrowheads="1"/>
          </p:cNvSpPr>
          <p:nvPr/>
        </p:nvSpPr>
        <p:spPr bwMode="auto">
          <a:xfrm>
            <a:off x="5334000" y="4953000"/>
            <a:ext cx="3048000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Question: How should we implement set S?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{start node};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</a:t>
            </a:r>
            <a:r>
              <a:rPr lang="en-US" altLang="x-none" sz="2400">
                <a:solidFill>
                  <a:srgbClr val="3366FF"/>
                </a:solidFill>
              </a:rPr>
              <a:t>S= set of edges leaving the single node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All edges (u, v) in S have u in V1,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 if edge (u, v) has u in V1 and v not in V1, (u, v) is in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</a:t>
            </a:r>
            <a:r>
              <a:rPr lang="en-US" altLang="x-none" sz="2400">
                <a:solidFill>
                  <a:srgbClr val="3366FF"/>
                </a:solidFill>
              </a:rPr>
              <a:t>Remove from S a min-weight edge (u, v);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if (v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) {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edges leaving v to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}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99C1EDD-8351-D941-8A9C-174D98905C69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32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838200" y="5646738"/>
            <a:ext cx="3886200" cy="830262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Implement S as a heap.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Use adjacency lists for edges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43800" y="3576638"/>
            <a:ext cx="1004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log #E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907213" y="358140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#V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43800" y="4724400"/>
            <a:ext cx="1004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log #E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937375" y="4719638"/>
            <a:ext cx="53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#E</a:t>
            </a:r>
          </a:p>
        </p:txBody>
      </p:sp>
      <p:sp>
        <p:nvSpPr>
          <p:cNvPr id="52232" name="TextBox 11"/>
          <p:cNvSpPr txBox="1">
            <a:spLocks noChangeArrowheads="1"/>
          </p:cNvSpPr>
          <p:nvPr/>
        </p:nvSpPr>
        <p:spPr bwMode="auto">
          <a:xfrm>
            <a:off x="4876800" y="5334000"/>
            <a:ext cx="3962400" cy="1200150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Thought: Could we use for S a set of nodes instead of edges?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Yes. We don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t go into that here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7F0FF1E-47F4-F543-8C3F-81C18E1F2EA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33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685800"/>
          </a:xfrm>
        </p:spPr>
        <p:txBody>
          <a:bodyPr/>
          <a:lstStyle/>
          <a:p>
            <a:r>
              <a:rPr lang="en-US" altLang="x-none" sz="3200" dirty="0">
                <a:solidFill>
                  <a:srgbClr val="800000"/>
                </a:solidFill>
                <a:latin typeface="Tw Cen MT" charset="0"/>
              </a:rPr>
              <a:t>Maze generation using Prim’s algorithm</a:t>
            </a:r>
          </a:p>
        </p:txBody>
      </p:sp>
      <p:pic>
        <p:nvPicPr>
          <p:cNvPr id="53252" name="Picture 6" descr="732px--MAZE_30x20_Prim.og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910" y="838200"/>
            <a:ext cx="58674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Rectangle 7"/>
          <p:cNvSpPr>
            <a:spLocks noChangeArrowheads="1"/>
          </p:cNvSpPr>
          <p:nvPr/>
        </p:nvSpPr>
        <p:spPr bwMode="auto">
          <a:xfrm>
            <a:off x="990600" y="5640705"/>
            <a:ext cx="6172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000" dirty="0">
                <a:solidFill>
                  <a:srgbClr val="0000FF"/>
                </a:solidFill>
              </a:rPr>
              <a:t>https://</a:t>
            </a:r>
            <a:r>
              <a:rPr lang="en-US" altLang="x-none" sz="2000" dirty="0" err="1">
                <a:solidFill>
                  <a:srgbClr val="0000FF"/>
                </a:solidFill>
              </a:rPr>
              <a:t>en.wikipedia.org</a:t>
            </a:r>
            <a:r>
              <a:rPr lang="en-US" altLang="x-none" sz="2000" dirty="0">
                <a:solidFill>
                  <a:srgbClr val="0000FF"/>
                </a:solidFill>
              </a:rPr>
              <a:t>/wiki/</a:t>
            </a:r>
            <a:r>
              <a:rPr lang="en-US" altLang="x-none" sz="2000" dirty="0" err="1">
                <a:solidFill>
                  <a:srgbClr val="0000FF"/>
                </a:solidFill>
              </a:rPr>
              <a:t>Maze_generation_algorithm</a:t>
            </a:r>
            <a:endParaRPr lang="en-US" altLang="x-none" sz="2000" dirty="0">
              <a:solidFill>
                <a:srgbClr val="0000FF"/>
              </a:solidFill>
            </a:endParaRPr>
          </a:p>
        </p:txBody>
      </p:sp>
      <p:sp>
        <p:nvSpPr>
          <p:cNvPr id="53254" name="Rectangle 8"/>
          <p:cNvSpPr>
            <a:spLocks noChangeArrowheads="1"/>
          </p:cNvSpPr>
          <p:nvPr/>
        </p:nvSpPr>
        <p:spPr bwMode="auto">
          <a:xfrm>
            <a:off x="842010" y="4876800"/>
            <a:ext cx="731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000" dirty="0">
                <a:solidFill>
                  <a:srgbClr val="000000"/>
                </a:solidFill>
              </a:rPr>
              <a:t>The generation of a maze using Prim's algorithm on a randomly weighted grid graph that is 30x20 in size.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7365FE-C219-8D40-B002-EA1B5DB18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76890"/>
            <a:ext cx="830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000" dirty="0" err="1">
                <a:solidFill>
                  <a:srgbClr val="0000FF"/>
                </a:solidFill>
              </a:rPr>
              <a:t>jonathanzong.com</a:t>
            </a:r>
            <a:r>
              <a:rPr lang="en-US" altLang="x-none" sz="2000" dirty="0">
                <a:solidFill>
                  <a:srgbClr val="0000FF"/>
                </a:solidFill>
              </a:rPr>
              <a:t>/blog/2012/11/06/maze-generation-with-prims-algorithm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CBE6B16-FF34-DC48-AE8F-586B8B8EA81C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34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r>
              <a:rPr lang="en-US" altLang="x-none" sz="2800" b="1">
                <a:solidFill>
                  <a:srgbClr val="800000"/>
                </a:solidFill>
              </a:rPr>
              <a:t>Greedy algorithms</a:t>
            </a:r>
          </a:p>
        </p:txBody>
      </p:sp>
      <p:sp>
        <p:nvSpPr>
          <p:cNvPr id="55299" name="TextBox 2"/>
          <p:cNvSpPr txBox="1">
            <a:spLocks noChangeArrowheads="1"/>
          </p:cNvSpPr>
          <p:nvPr/>
        </p:nvSpPr>
        <p:spPr bwMode="auto">
          <a:xfrm>
            <a:off x="457200" y="12954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Suppose the weights are all 1.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Then 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shortest-path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algorithm does a breath-first search!</a:t>
            </a:r>
          </a:p>
        </p:txBody>
      </p:sp>
      <p:grpSp>
        <p:nvGrpSpPr>
          <p:cNvPr id="55300" name="Group 1"/>
          <p:cNvGrpSpPr>
            <a:grpSpLocks/>
          </p:cNvGrpSpPr>
          <p:nvPr/>
        </p:nvGrpSpPr>
        <p:grpSpPr bwMode="auto">
          <a:xfrm>
            <a:off x="5562600" y="1524000"/>
            <a:ext cx="1981200" cy="1562100"/>
            <a:chOff x="762000" y="2738438"/>
            <a:chExt cx="1981616" cy="1562377"/>
          </a:xfrm>
        </p:grpSpPr>
        <p:grpSp>
          <p:nvGrpSpPr>
            <p:cNvPr id="55314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55321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2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3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4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5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6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7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8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9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30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31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5315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6" name="TextBox 26"/>
            <p:cNvSpPr txBox="1">
              <a:spLocks noChangeArrowheads="1"/>
            </p:cNvSpPr>
            <p:nvPr/>
          </p:nvSpPr>
          <p:spPr bwMode="auto">
            <a:xfrm>
              <a:off x="1871663" y="3729038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7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8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9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20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55301" name="AutoShape 54"/>
          <p:cNvSpPr>
            <a:spLocks/>
          </p:cNvSpPr>
          <p:nvPr/>
        </p:nvSpPr>
        <p:spPr bwMode="auto">
          <a:xfrm rot="10800000" flipH="1">
            <a:off x="6858000" y="3048000"/>
            <a:ext cx="152400" cy="9906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2" name="Oval 8"/>
          <p:cNvSpPr>
            <a:spLocks/>
          </p:cNvSpPr>
          <p:nvPr/>
        </p:nvSpPr>
        <p:spPr bwMode="auto">
          <a:xfrm>
            <a:off x="6781800" y="40386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3" name="Oval 8"/>
          <p:cNvSpPr>
            <a:spLocks/>
          </p:cNvSpPr>
          <p:nvPr/>
        </p:nvSpPr>
        <p:spPr bwMode="auto">
          <a:xfrm>
            <a:off x="5715000" y="40386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4" name="AutoShape 54"/>
          <p:cNvSpPr>
            <a:spLocks/>
          </p:cNvSpPr>
          <p:nvPr/>
        </p:nvSpPr>
        <p:spPr bwMode="auto">
          <a:xfrm rot="10800000" flipH="1">
            <a:off x="5791200" y="3048000"/>
            <a:ext cx="76200" cy="10668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Oval 28"/>
          <p:cNvSpPr>
            <a:spLocks/>
          </p:cNvSpPr>
          <p:nvPr/>
        </p:nvSpPr>
        <p:spPr bwMode="auto">
          <a:xfrm>
            <a:off x="6019800" y="2179638"/>
            <a:ext cx="152400" cy="106362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0" name="Oval 28"/>
          <p:cNvSpPr>
            <a:spLocks/>
          </p:cNvSpPr>
          <p:nvPr/>
        </p:nvSpPr>
        <p:spPr bwMode="auto">
          <a:xfrm>
            <a:off x="7162800" y="2057400"/>
            <a:ext cx="152400" cy="106363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7" name="TextBox 51"/>
          <p:cNvSpPr txBox="1">
            <a:spLocks noChangeArrowheads="1"/>
          </p:cNvSpPr>
          <p:nvPr/>
        </p:nvSpPr>
        <p:spPr bwMode="auto">
          <a:xfrm>
            <a:off x="7086600" y="3195638"/>
            <a:ext cx="338138" cy="46196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5308" name="TextBox 52"/>
          <p:cNvSpPr txBox="1">
            <a:spLocks noChangeArrowheads="1"/>
          </p:cNvSpPr>
          <p:nvPr/>
        </p:nvSpPr>
        <p:spPr bwMode="auto">
          <a:xfrm>
            <a:off x="5867400" y="32004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4" name="Oval 28"/>
          <p:cNvSpPr>
            <a:spLocks/>
          </p:cNvSpPr>
          <p:nvPr/>
        </p:nvSpPr>
        <p:spPr bwMode="auto">
          <a:xfrm>
            <a:off x="5715000" y="2819400"/>
            <a:ext cx="304800" cy="3048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" name="Oval 28"/>
          <p:cNvSpPr>
            <a:spLocks/>
          </p:cNvSpPr>
          <p:nvPr/>
        </p:nvSpPr>
        <p:spPr bwMode="auto">
          <a:xfrm>
            <a:off x="6858000" y="2819400"/>
            <a:ext cx="381000" cy="3048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6" name="Oval 28"/>
          <p:cNvSpPr>
            <a:spLocks/>
          </p:cNvSpPr>
          <p:nvPr/>
        </p:nvSpPr>
        <p:spPr bwMode="auto">
          <a:xfrm>
            <a:off x="5638800" y="3886200"/>
            <a:ext cx="304800" cy="304800"/>
          </a:xfrm>
          <a:prstGeom prst="ellipse">
            <a:avLst/>
          </a:prstGeom>
          <a:solidFill>
            <a:srgbClr val="3366FF"/>
          </a:solidFill>
          <a:ln w="25400">
            <a:solidFill>
              <a:srgbClr val="3366FF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7" name="Oval 28"/>
          <p:cNvSpPr>
            <a:spLocks/>
          </p:cNvSpPr>
          <p:nvPr/>
        </p:nvSpPr>
        <p:spPr bwMode="auto">
          <a:xfrm>
            <a:off x="6705600" y="3962400"/>
            <a:ext cx="304800" cy="304800"/>
          </a:xfrm>
          <a:prstGeom prst="ellipse">
            <a:avLst/>
          </a:prstGeom>
          <a:solidFill>
            <a:srgbClr val="3366FF"/>
          </a:solidFill>
          <a:ln w="25400">
            <a:solidFill>
              <a:srgbClr val="3366FF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8" name="TextBox 2"/>
          <p:cNvSpPr txBox="1">
            <a:spLocks noChangeArrowheads="1"/>
          </p:cNvSpPr>
          <p:nvPr/>
        </p:nvSpPr>
        <p:spPr bwMode="auto">
          <a:xfrm>
            <a:off x="838200" y="4495800"/>
            <a:ext cx="7696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and Prim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algorithms look similar.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The steps taken are similar, but at each step</a:t>
            </a:r>
          </a:p>
          <a:p>
            <a:pPr eaLnBrk="1" hangingPunct="1">
              <a:spcBef>
                <a:spcPct val="0"/>
              </a:spcBef>
              <a:buSzTx/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chooses an edge whose end node has a minimum path length from start node</a:t>
            </a:r>
          </a:p>
          <a:p>
            <a:pPr eaLnBrk="1" hangingPunct="1">
              <a:spcBef>
                <a:spcPct val="0"/>
              </a:spcBef>
              <a:buSzTx/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Prim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chooses an edge with minimum length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4" grpId="0" animBg="1"/>
      <p:bldP spid="55" grpId="0" animBg="1"/>
      <p:bldP spid="56" grpId="0" animBg="1"/>
      <p:bldP spid="57" grpId="0" animBg="1"/>
      <p:bldP spid="5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90BBC202-083C-8A4F-BF56-AD5BB88696F9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35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r>
              <a:rPr lang="en-US" altLang="x-none" sz="2800" b="1">
                <a:solidFill>
                  <a:srgbClr val="800000"/>
                </a:solidFill>
              </a:rPr>
              <a:t>Breadth-first search, Shortest-path, Prim</a:t>
            </a:r>
          </a:p>
        </p:txBody>
      </p:sp>
      <p:sp>
        <p:nvSpPr>
          <p:cNvPr id="56323" name="TextBox 2"/>
          <p:cNvSpPr txBox="1">
            <a:spLocks noChangeArrowheads="1"/>
          </p:cNvSpPr>
          <p:nvPr/>
        </p:nvSpPr>
        <p:spPr bwMode="auto">
          <a:xfrm>
            <a:off x="457200" y="1295400"/>
            <a:ext cx="8382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G</a:t>
            </a:r>
            <a:r>
              <a:rPr lang="en-US" altLang="x-none" sz="2400" b="1">
                <a:solidFill>
                  <a:srgbClr val="FF0000"/>
                </a:solidFill>
              </a:rPr>
              <a:t>reedy algorithm</a:t>
            </a:r>
            <a:r>
              <a:rPr lang="en-US" altLang="x-none" sz="2400">
                <a:solidFill>
                  <a:srgbClr val="000000"/>
                </a:solidFill>
              </a:rPr>
              <a:t>: An algorithm that uses the heuristic of making the locally optimal choice at each stage with the hope of finding the global optimum.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Dijkstra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shortest-path algorithm makes a locally optimal choice: choosing the node in the Frontier with minimum L value and moving it to the Settled set. And, it is proven that it is not just a hope but a fact that it leads to the global optimum.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Similarly, Prim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and Kruskal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locally optimum choices of adding a minimum-weight edge have been proven to yield the global optimum: a minimum spanning tree.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BUT: Greediness does not always work!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002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Similar code structures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3962400" cy="2895600"/>
          </a:xfrm>
          <a:solidFill>
            <a:srgbClr val="FFFFCC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rIns="132080"/>
          <a:lstStyle/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sym typeface="Courier New" charset="0"/>
              </a:rPr>
              <a:t>while (a vertex is unmarked) {</a:t>
            </a:r>
            <a:endParaRPr lang="en-US" altLang="x-none" sz="2400">
              <a:latin typeface="Times New Roman" charset="0"/>
              <a:ea typeface="ヒラギノ角ゴ ProN W6" charset="-128"/>
              <a:cs typeface="Times New Roman" charset="0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Times New Roman" charset="0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v= </a:t>
            </a:r>
            <a:r>
              <a:rPr lang="en-US" altLang="x-none" sz="2400" i="1">
                <a:latin typeface="Times New Roman" charset="0"/>
                <a:sym typeface="Courier New" charset="0"/>
              </a:rPr>
              <a:t>best</a:t>
            </a:r>
            <a:r>
              <a:rPr lang="en-US" altLang="x-none" sz="2400">
                <a:latin typeface="Times New Roman" charset="0"/>
                <a:sym typeface="Courier New" charset="0"/>
              </a:rPr>
              <a:t> unmarked vertex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mark v;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for (each w adj to v)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	</a:t>
            </a:r>
            <a:r>
              <a:rPr lang="en-US" altLang="x-none" sz="2400">
                <a:latin typeface="Times New Roman" charset="0"/>
                <a:sym typeface="Courier New" charset="0"/>
              </a:rPr>
              <a:t>update D[w];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sym typeface="Courier New" charset="0"/>
              </a:rPr>
              <a:t>}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</p:txBody>
      </p:sp>
      <p:sp>
        <p:nvSpPr>
          <p:cNvPr id="57347" name="Rectangle 3"/>
          <p:cNvSpPr>
            <a:spLocks/>
          </p:cNvSpPr>
          <p:nvPr/>
        </p:nvSpPr>
        <p:spPr bwMode="auto">
          <a:xfrm>
            <a:off x="4224338" y="1752600"/>
            <a:ext cx="4691062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09550" indent="-169863">
              <a:spcBef>
                <a:spcPts val="8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Breadth-first-search (bfs)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D[v]+1</a:t>
            </a:r>
          </a:p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Dijkstra</a:t>
            </a:r>
            <a:r>
              <a:rPr lang="en-US" altLang="en-US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s algorithm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priority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min(D[w], D[v]+c(v,w))</a:t>
            </a:r>
          </a:p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Prim</a:t>
            </a:r>
            <a:r>
              <a:rPr lang="en-US" altLang="en-US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s algorithm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priority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min(D[w], c(v,w))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Wingdings" charset="2"/>
              <a:buNone/>
            </a:pPr>
            <a:endParaRPr lang="en-US" altLang="x-none" sz="2400" b="1" i="1">
              <a:solidFill>
                <a:srgbClr val="008000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F51B65D6-153F-9044-AA86-E297A551594B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36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7349" name="Rectangle 1"/>
          <p:cNvSpPr>
            <a:spLocks noChangeArrowheads="1"/>
          </p:cNvSpPr>
          <p:nvPr/>
        </p:nvSpPr>
        <p:spPr bwMode="auto">
          <a:xfrm>
            <a:off x="533400" y="5257800"/>
            <a:ext cx="320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9550" indent="-169863">
              <a:spcBef>
                <a:spcPts val="8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Wingdings" charset="2"/>
              <a:buNone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c(v,w) is the </a:t>
            </a:r>
            <a:b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</a:b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v</a:t>
            </a: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Symbol" charset="2"/>
              </a:rPr>
              <a:t>w</a:t>
            </a: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 edge weight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Traveling salesman problem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en-US" altLang="x-none" sz="2400">
                <a:latin typeface="Times New Roman" charset="0"/>
                <a:ea typeface="ＭＳ Ｐゴシック" charset="-128"/>
              </a:rPr>
              <a:t>Given a list of cities and the distances between each pair, what is the shortest route that visits each city exactly once and returns to the origin city?</a:t>
            </a:r>
          </a:p>
          <a:p>
            <a:pPr lvl="1"/>
            <a:r>
              <a:rPr lang="en-US" altLang="x-none" sz="2400">
                <a:latin typeface="Times New Roman" charset="0"/>
                <a:ea typeface="ＭＳ Ｐゴシック" charset="-128"/>
              </a:rPr>
              <a:t>The true TSP is very hard (called NP complete)… for this we want the </a:t>
            </a:r>
            <a:r>
              <a:rPr lang="en-US" altLang="x-none" sz="2400" i="1" u="sng">
                <a:latin typeface="Times New Roman" charset="0"/>
                <a:ea typeface="ＭＳ Ｐゴシック" charset="-128"/>
              </a:rPr>
              <a:t>perfect</a:t>
            </a:r>
            <a:r>
              <a:rPr lang="en-US" altLang="x-none" sz="2400">
                <a:latin typeface="Times New Roman" charset="0"/>
                <a:ea typeface="ＭＳ Ｐゴシック" charset="-128"/>
              </a:rPr>
              <a:t> answer in all cases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. </a:t>
            </a:r>
          </a:p>
          <a:p>
            <a:pPr lvl="1"/>
            <a:r>
              <a:rPr lang="en-US" altLang="x-none" sz="2400">
                <a:latin typeface="Times New Roman" charset="0"/>
                <a:ea typeface="ＭＳ Ｐゴシック" charset="-128"/>
              </a:rPr>
              <a:t>Most TSP algorithms start with a spanning tree, then </a:t>
            </a:r>
            <a:r>
              <a:rPr lang="ja-JP" altLang="en-US" sz="2400">
                <a:latin typeface="Times New Roman" charset="0"/>
                <a:ea typeface="ＭＳ Ｐゴシック" charset="-128"/>
              </a:rPr>
              <a:t>“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evolve</a:t>
            </a:r>
            <a:r>
              <a:rPr lang="ja-JP" altLang="en-US" sz="2400">
                <a:latin typeface="Times New Roman" charset="0"/>
                <a:ea typeface="ＭＳ Ｐゴシック" charset="-128"/>
              </a:rPr>
              <a:t>”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 it into a TSP solution.  Wikipedia has a lot of information about packages you can download…</a:t>
            </a:r>
            <a:endParaRPr lang="en-US" altLang="x-none" sz="2400">
              <a:latin typeface="Times New Roman" charset="0"/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43708CC9-50F6-DE4D-B05D-3528B316DC29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37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5181600"/>
            <a:ext cx="8458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/>
            <a:r>
              <a:rPr lang="en-US" altLang="x-none"/>
              <a:t>But really, how hard can it be? </a:t>
            </a:r>
          </a:p>
          <a:p>
            <a:pPr eaLnBrk="1" hangingPunct="1"/>
            <a:r>
              <a:rPr lang="en-US" altLang="x-none"/>
              <a:t>How many paths can there be that visit all of 50 cities?</a:t>
            </a:r>
          </a:p>
          <a:p>
            <a:pPr eaLnBrk="1" hangingPunct="1"/>
            <a:r>
              <a:rPr lang="en-US" altLang="x-none">
                <a:solidFill>
                  <a:srgbClr val="FF0000"/>
                </a:solidFill>
              </a:rPr>
              <a:t>12,413,915,592,536,072,670,862,289,047,373,375,038,521,486,354,677,760,000,000,000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</a:rPr>
              <a:t>Graph Algorithms</a:t>
            </a:r>
          </a:p>
        </p:txBody>
      </p:sp>
      <p:sp>
        <p:nvSpPr>
          <p:cNvPr id="62466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Search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Depth-first search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Breadth-first search</a:t>
            </a:r>
          </a:p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Shortest paths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Dijkstra's algorithm</a:t>
            </a:r>
          </a:p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Minimum spanning trees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Prim's algorithm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Kruskal's algorithm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Facts about trees</a:t>
            </a:r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38200" y="1752600"/>
            <a:ext cx="29210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#E = #V – 1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connected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no cycles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884238" y="3544888"/>
            <a:ext cx="34544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>
                <a:solidFill>
                  <a:srgbClr val="008000"/>
                </a:solidFill>
              </a:rPr>
              <a:t>Any two of these properties imply the third and thus imply that the graph is a tree</a:t>
            </a:r>
          </a:p>
        </p:txBody>
      </p:sp>
      <p:sp>
        <p:nvSpPr>
          <p:cNvPr id="19484" name="Oval 28"/>
          <p:cNvSpPr>
            <a:spLocks/>
          </p:cNvSpPr>
          <p:nvPr/>
        </p:nvSpPr>
        <p:spPr bwMode="auto">
          <a:xfrm>
            <a:off x="4038600" y="16002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91" name="Slide Number Placeholder 3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23D73DA3-674B-E840-ADAC-AB75F3DA331A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4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C299D4-6ADB-4F4A-B934-012F406408B9}"/>
              </a:ext>
            </a:extLst>
          </p:cNvPr>
          <p:cNvSpPr txBox="1"/>
          <p:nvPr/>
        </p:nvSpPr>
        <p:spPr>
          <a:xfrm>
            <a:off x="4645694" y="1394122"/>
            <a:ext cx="326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Tree with #V = 1, #E = 0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8D0C2C3-8C50-EA4C-A4E9-7C2DDA8C8A72}"/>
              </a:ext>
            </a:extLst>
          </p:cNvPr>
          <p:cNvGrpSpPr/>
          <p:nvPr/>
        </p:nvGrpSpPr>
        <p:grpSpPr>
          <a:xfrm>
            <a:off x="3505200" y="2542382"/>
            <a:ext cx="4387082" cy="581818"/>
            <a:chOff x="3505200" y="2542382"/>
            <a:chExt cx="4387082" cy="58181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1AA6367-65E5-C545-878E-BECF10D3E537}"/>
                </a:ext>
              </a:extLst>
            </p:cNvPr>
            <p:cNvGrpSpPr/>
            <p:nvPr/>
          </p:nvGrpSpPr>
          <p:grpSpPr>
            <a:xfrm>
              <a:off x="3505200" y="2542382"/>
              <a:ext cx="700088" cy="581818"/>
              <a:chOff x="4608512" y="3375820"/>
              <a:chExt cx="700088" cy="581818"/>
            </a:xfrm>
          </p:grpSpPr>
          <p:sp>
            <p:nvSpPr>
              <p:cNvPr id="19460" name="Oval 4"/>
              <p:cNvSpPr>
                <a:spLocks/>
              </p:cNvSpPr>
              <p:nvPr/>
            </p:nvSpPr>
            <p:spPr bwMode="auto">
              <a:xfrm>
                <a:off x="5218113" y="3375820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61" name="Oval 5"/>
              <p:cNvSpPr>
                <a:spLocks/>
              </p:cNvSpPr>
              <p:nvPr/>
            </p:nvSpPr>
            <p:spPr bwMode="auto">
              <a:xfrm>
                <a:off x="5057775" y="386715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71" name="Oval 15"/>
              <p:cNvSpPr>
                <a:spLocks/>
              </p:cNvSpPr>
              <p:nvPr/>
            </p:nvSpPr>
            <p:spPr bwMode="auto">
              <a:xfrm>
                <a:off x="4608512" y="3680620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72" name="AutoShape 16"/>
              <p:cNvSpPr>
                <a:spLocks/>
              </p:cNvSpPr>
              <p:nvPr/>
            </p:nvSpPr>
            <p:spPr bwMode="auto">
              <a:xfrm>
                <a:off x="4622800" y="3752850"/>
                <a:ext cx="420688" cy="160338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9473" name="AutoShape 17"/>
              <p:cNvSpPr>
                <a:spLocks/>
              </p:cNvSpPr>
              <p:nvPr/>
            </p:nvSpPr>
            <p:spPr bwMode="auto">
              <a:xfrm rot="10800000" flipH="1">
                <a:off x="5103813" y="3439318"/>
                <a:ext cx="126081" cy="413544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7E94763-7145-8543-90EA-976A0EC1F9B9}"/>
                </a:ext>
              </a:extLst>
            </p:cNvPr>
            <p:cNvSpPr txBox="1"/>
            <p:nvPr/>
          </p:nvSpPr>
          <p:spPr>
            <a:xfrm>
              <a:off x="4626644" y="2662535"/>
              <a:ext cx="32656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Tree with #V = 3, #E = 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Facts about trees</a:t>
            </a:r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38200" y="1752600"/>
            <a:ext cx="29210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#E = #V – 1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connected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no cycles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884238" y="3544888"/>
            <a:ext cx="34544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>
                <a:solidFill>
                  <a:srgbClr val="008000"/>
                </a:solidFill>
              </a:rPr>
              <a:t>Any two of these properties imply the third and thus imply that the graph is a tree</a:t>
            </a:r>
          </a:p>
        </p:txBody>
      </p:sp>
      <p:sp>
        <p:nvSpPr>
          <p:cNvPr id="19460" name="Oval 4"/>
          <p:cNvSpPr>
            <a:spLocks/>
          </p:cNvSpPr>
          <p:nvPr/>
        </p:nvSpPr>
        <p:spPr bwMode="auto">
          <a:xfrm>
            <a:off x="5230813" y="307816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1" name="Oval 5"/>
          <p:cNvSpPr>
            <a:spLocks/>
          </p:cNvSpPr>
          <p:nvPr/>
        </p:nvSpPr>
        <p:spPr bwMode="auto">
          <a:xfrm>
            <a:off x="5057775" y="38671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2" name="Oval 6"/>
          <p:cNvSpPr>
            <a:spLocks/>
          </p:cNvSpPr>
          <p:nvPr/>
        </p:nvSpPr>
        <p:spPr bwMode="auto">
          <a:xfrm>
            <a:off x="5775325" y="43497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3" name="Oval 7"/>
          <p:cNvSpPr>
            <a:spLocks/>
          </p:cNvSpPr>
          <p:nvPr/>
        </p:nvSpPr>
        <p:spPr bwMode="auto">
          <a:xfrm>
            <a:off x="5084763" y="4768850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4" name="Oval 8"/>
          <p:cNvSpPr>
            <a:spLocks/>
          </p:cNvSpPr>
          <p:nvPr/>
        </p:nvSpPr>
        <p:spPr bwMode="auto">
          <a:xfrm>
            <a:off x="6170613" y="3848100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5" name="Oval 9"/>
          <p:cNvSpPr>
            <a:spLocks/>
          </p:cNvSpPr>
          <p:nvPr/>
        </p:nvSpPr>
        <p:spPr bwMode="auto">
          <a:xfrm>
            <a:off x="6267450" y="47704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6" name="Oval 10"/>
          <p:cNvSpPr>
            <a:spLocks/>
          </p:cNvSpPr>
          <p:nvPr/>
        </p:nvSpPr>
        <p:spPr bwMode="auto">
          <a:xfrm>
            <a:off x="6654800" y="42608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7" name="Oval 11"/>
          <p:cNvSpPr>
            <a:spLocks/>
          </p:cNvSpPr>
          <p:nvPr/>
        </p:nvSpPr>
        <p:spPr bwMode="auto">
          <a:xfrm>
            <a:off x="6375400" y="296068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8" name="Oval 12"/>
          <p:cNvSpPr>
            <a:spLocks/>
          </p:cNvSpPr>
          <p:nvPr/>
        </p:nvSpPr>
        <p:spPr bwMode="auto">
          <a:xfrm>
            <a:off x="6954838" y="35766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9" name="Oval 13"/>
          <p:cNvSpPr>
            <a:spLocks/>
          </p:cNvSpPr>
          <p:nvPr/>
        </p:nvSpPr>
        <p:spPr bwMode="auto">
          <a:xfrm>
            <a:off x="7469188" y="43386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0" name="Oval 14"/>
          <p:cNvSpPr>
            <a:spLocks/>
          </p:cNvSpPr>
          <p:nvPr/>
        </p:nvSpPr>
        <p:spPr bwMode="auto">
          <a:xfrm>
            <a:off x="7702550" y="320198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1" name="Oval 15"/>
          <p:cNvSpPr>
            <a:spLocks/>
          </p:cNvSpPr>
          <p:nvPr/>
        </p:nvSpPr>
        <p:spPr bwMode="auto">
          <a:xfrm>
            <a:off x="4318000" y="36623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2" name="AutoShape 16"/>
          <p:cNvSpPr>
            <a:spLocks/>
          </p:cNvSpPr>
          <p:nvPr/>
        </p:nvSpPr>
        <p:spPr bwMode="auto">
          <a:xfrm>
            <a:off x="4422775" y="3708400"/>
            <a:ext cx="620713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17"/>
          <p:cNvSpPr>
            <a:spLocks/>
          </p:cNvSpPr>
          <p:nvPr/>
        </p:nvSpPr>
        <p:spPr bwMode="auto">
          <a:xfrm rot="10800000" flipH="1">
            <a:off x="5103813" y="3182938"/>
            <a:ext cx="173037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18"/>
          <p:cNvSpPr>
            <a:spLocks/>
          </p:cNvSpPr>
          <p:nvPr/>
        </p:nvSpPr>
        <p:spPr bwMode="auto">
          <a:xfrm>
            <a:off x="5135563" y="3959225"/>
            <a:ext cx="652462" cy="3889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19"/>
          <p:cNvSpPr>
            <a:spLocks/>
          </p:cNvSpPr>
          <p:nvPr/>
        </p:nvSpPr>
        <p:spPr bwMode="auto">
          <a:xfrm rot="10800000" flipH="1">
            <a:off x="5162550" y="4441825"/>
            <a:ext cx="625475" cy="3254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0"/>
          <p:cNvSpPr>
            <a:spLocks/>
          </p:cNvSpPr>
          <p:nvPr/>
        </p:nvSpPr>
        <p:spPr bwMode="auto">
          <a:xfrm rot="10800000" flipH="1">
            <a:off x="5853113" y="3940175"/>
            <a:ext cx="330200" cy="4079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1"/>
          <p:cNvSpPr>
            <a:spLocks/>
          </p:cNvSpPr>
          <p:nvPr/>
        </p:nvSpPr>
        <p:spPr bwMode="auto">
          <a:xfrm>
            <a:off x="6248400" y="3940175"/>
            <a:ext cx="419100" cy="3190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2"/>
          <p:cNvSpPr>
            <a:spLocks/>
          </p:cNvSpPr>
          <p:nvPr/>
        </p:nvSpPr>
        <p:spPr bwMode="auto">
          <a:xfrm rot="10800000" flipH="1">
            <a:off x="6345238" y="4352925"/>
            <a:ext cx="322262" cy="415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3"/>
          <p:cNvSpPr>
            <a:spLocks/>
          </p:cNvSpPr>
          <p:nvPr/>
        </p:nvSpPr>
        <p:spPr bwMode="auto">
          <a:xfrm rot="10800000" flipH="1">
            <a:off x="6216650" y="3065463"/>
            <a:ext cx="204788" cy="7683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4"/>
          <p:cNvSpPr>
            <a:spLocks/>
          </p:cNvSpPr>
          <p:nvPr/>
        </p:nvSpPr>
        <p:spPr bwMode="auto">
          <a:xfrm rot="10800000" flipH="1">
            <a:off x="6732588" y="3681413"/>
            <a:ext cx="268287" cy="577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AutoShape 25"/>
          <p:cNvSpPr>
            <a:spLocks/>
          </p:cNvSpPr>
          <p:nvPr/>
        </p:nvSpPr>
        <p:spPr bwMode="auto">
          <a:xfrm rot="10800000" flipH="1">
            <a:off x="7032625" y="3294063"/>
            <a:ext cx="682625" cy="2809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2" name="AutoShape 26"/>
          <p:cNvSpPr>
            <a:spLocks/>
          </p:cNvSpPr>
          <p:nvPr/>
        </p:nvSpPr>
        <p:spPr bwMode="auto">
          <a:xfrm>
            <a:off x="6759575" y="4306888"/>
            <a:ext cx="695325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3" name="AutoShape 27"/>
          <p:cNvSpPr>
            <a:spLocks/>
          </p:cNvSpPr>
          <p:nvPr/>
        </p:nvSpPr>
        <p:spPr bwMode="auto">
          <a:xfrm rot="10800000" flipH="1">
            <a:off x="6453188" y="2728913"/>
            <a:ext cx="222250" cy="2301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Oval 28"/>
          <p:cNvSpPr>
            <a:spLocks/>
          </p:cNvSpPr>
          <p:nvPr/>
        </p:nvSpPr>
        <p:spPr bwMode="auto">
          <a:xfrm>
            <a:off x="6007100" y="26289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5" name="Oval 29"/>
          <p:cNvSpPr>
            <a:spLocks/>
          </p:cNvSpPr>
          <p:nvPr/>
        </p:nvSpPr>
        <p:spPr bwMode="auto">
          <a:xfrm>
            <a:off x="6662738" y="26368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6" name="Oval 30"/>
          <p:cNvSpPr>
            <a:spLocks/>
          </p:cNvSpPr>
          <p:nvPr/>
        </p:nvSpPr>
        <p:spPr bwMode="auto">
          <a:xfrm>
            <a:off x="8064500" y="39370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7" name="AutoShape 31"/>
          <p:cNvSpPr>
            <a:spLocks/>
          </p:cNvSpPr>
          <p:nvPr/>
        </p:nvSpPr>
        <p:spPr bwMode="auto">
          <a:xfrm>
            <a:off x="6084888" y="2720975"/>
            <a:ext cx="303212" cy="2381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8" name="AutoShape 32"/>
          <p:cNvSpPr>
            <a:spLocks/>
          </p:cNvSpPr>
          <p:nvPr/>
        </p:nvSpPr>
        <p:spPr bwMode="auto">
          <a:xfrm rot="10800000" flipH="1">
            <a:off x="7546975" y="4029075"/>
            <a:ext cx="530225" cy="3079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9" name="AutoShape 33"/>
          <p:cNvSpPr>
            <a:spLocks/>
          </p:cNvSpPr>
          <p:nvPr/>
        </p:nvSpPr>
        <p:spPr bwMode="auto">
          <a:xfrm rot="10800000">
            <a:off x="7515225" y="4443413"/>
            <a:ext cx="246063" cy="4016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90" name="Oval 34"/>
          <p:cNvSpPr>
            <a:spLocks/>
          </p:cNvSpPr>
          <p:nvPr/>
        </p:nvSpPr>
        <p:spPr bwMode="auto">
          <a:xfrm>
            <a:off x="7715250" y="4859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91" name="Slide Number Placeholder 3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23D73DA3-674B-E840-ADAC-AB75F3DA331A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9178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5334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Spanning trees</a:t>
            </a:r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914400" y="762000"/>
            <a:ext cx="74295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</a:t>
            </a:r>
            <a:r>
              <a:rPr lang="en-US" altLang="x-none" sz="2400" b="1" i="1">
                <a:solidFill>
                  <a:srgbClr val="FF3300"/>
                </a:solidFill>
              </a:rPr>
              <a:t>spanning tree</a:t>
            </a:r>
            <a:r>
              <a:rPr lang="en-US" altLang="x-none" sz="2400" b="1">
                <a:solidFill>
                  <a:srgbClr val="3333CC"/>
                </a:solidFill>
              </a:rPr>
              <a:t> </a:t>
            </a:r>
            <a:r>
              <a:rPr lang="en-US" altLang="x-none" sz="2400">
                <a:solidFill>
                  <a:srgbClr val="3333CC"/>
                </a:solidFill>
              </a:rPr>
              <a:t>of a </a:t>
            </a:r>
            <a:r>
              <a:rPr lang="en-US" altLang="x-none" sz="2400" b="1">
                <a:solidFill>
                  <a:srgbClr val="800000"/>
                </a:solidFill>
              </a:rPr>
              <a:t>connected undirected </a:t>
            </a:r>
            <a:r>
              <a:rPr lang="en-US" altLang="x-none" sz="2400">
                <a:solidFill>
                  <a:srgbClr val="3333CC"/>
                </a:solidFill>
              </a:rPr>
              <a:t>graph (V, E) is a subgraph (V, E') that is a tree</a:t>
            </a: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6242050" y="1828800"/>
            <a:ext cx="1987550" cy="1328738"/>
            <a:chOff x="466" y="0"/>
            <a:chExt cx="1252" cy="837"/>
          </a:xfrm>
        </p:grpSpPr>
        <p:sp>
          <p:nvSpPr>
            <p:cNvPr id="20529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0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1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2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3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4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5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6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7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8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9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0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1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2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3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4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5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6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7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484" name="Slide Number Placeholder 5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683A2D9F-DC99-C642-BB37-A3FF767D5ACB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20485" name="Rectangle 55"/>
          <p:cNvSpPr>
            <a:spLocks/>
          </p:cNvSpPr>
          <p:nvPr/>
        </p:nvSpPr>
        <p:spPr bwMode="auto">
          <a:xfrm>
            <a:off x="914400" y="1600200"/>
            <a:ext cx="4267200" cy="1447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E' ⊆ E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(V, E') is a tree</a:t>
            </a:r>
          </a:p>
        </p:txBody>
      </p:sp>
      <p:grpSp>
        <p:nvGrpSpPr>
          <p:cNvPr id="58" name="Group 3"/>
          <p:cNvGrpSpPr>
            <a:grpSpLocks/>
          </p:cNvGrpSpPr>
          <p:nvPr/>
        </p:nvGrpSpPr>
        <p:grpSpPr bwMode="auto">
          <a:xfrm>
            <a:off x="6324600" y="5029200"/>
            <a:ext cx="1987550" cy="1328738"/>
            <a:chOff x="466" y="0"/>
            <a:chExt cx="1252" cy="837"/>
          </a:xfrm>
        </p:grpSpPr>
        <p:sp>
          <p:nvSpPr>
            <p:cNvPr id="20510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1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2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3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4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5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6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7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8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9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20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1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2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3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4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5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6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7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8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8" name="Group 3"/>
          <p:cNvGrpSpPr>
            <a:grpSpLocks/>
          </p:cNvGrpSpPr>
          <p:nvPr/>
        </p:nvGrpSpPr>
        <p:grpSpPr bwMode="auto">
          <a:xfrm>
            <a:off x="6242050" y="3429000"/>
            <a:ext cx="1987550" cy="1328738"/>
            <a:chOff x="466" y="0"/>
            <a:chExt cx="1252" cy="837"/>
          </a:xfrm>
        </p:grpSpPr>
        <p:sp>
          <p:nvSpPr>
            <p:cNvPr id="20491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2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3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4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5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6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7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8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9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00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01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2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3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4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6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7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8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9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98" name="Rectangle 55"/>
          <p:cNvSpPr>
            <a:spLocks/>
          </p:cNvSpPr>
          <p:nvPr/>
        </p:nvSpPr>
        <p:spPr bwMode="auto">
          <a:xfrm>
            <a:off x="914400" y="3276600"/>
            <a:ext cx="4267200" cy="129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99" name="Rectangle 55"/>
          <p:cNvSpPr>
            <a:spLocks/>
          </p:cNvSpPr>
          <p:nvPr/>
        </p:nvSpPr>
        <p:spPr bwMode="auto">
          <a:xfrm>
            <a:off x="914400" y="4800600"/>
            <a:ext cx="4267200" cy="129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43000" y="6172200"/>
            <a:ext cx="363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Three equivalent definitions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6D50384-FE2A-9B4C-8F5D-8B0FA597D557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latin typeface="Tw Cen MT" charset="0"/>
              </a:rPr>
              <a:t>Spanning trees: examples</a:t>
            </a:r>
          </a:p>
        </p:txBody>
      </p:sp>
      <p:sp>
        <p:nvSpPr>
          <p:cNvPr id="22531" name="Rectangle 2"/>
          <p:cNvSpPr>
            <a:spLocks/>
          </p:cNvSpPr>
          <p:nvPr/>
        </p:nvSpPr>
        <p:spPr bwMode="auto">
          <a:xfrm>
            <a:off x="2971800" y="6003925"/>
            <a:ext cx="536416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1600">
                <a:solidFill>
                  <a:srgbClr val="3333CC"/>
                </a:solidFill>
              </a:rPr>
              <a:t>http://mathworld.wolfram.com/SpanningTree.html</a:t>
            </a:r>
          </a:p>
        </p:txBody>
      </p:sp>
      <p:pic>
        <p:nvPicPr>
          <p:cNvPr id="22532" name="Picture 1" descr="SpanningTrees_1000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6200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/>
          </p:cNvSpPr>
          <p:nvPr/>
        </p:nvSpPr>
        <p:spPr bwMode="auto">
          <a:xfrm>
            <a:off x="685800" y="1371600"/>
            <a:ext cx="42862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the whole graph – it is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connected</a:t>
            </a:r>
          </a:p>
        </p:txBody>
      </p:sp>
      <p:sp>
        <p:nvSpPr>
          <p:cNvPr id="23554" name="Oval 3"/>
          <p:cNvSpPr>
            <a:spLocks/>
          </p:cNvSpPr>
          <p:nvPr/>
        </p:nvSpPr>
        <p:spPr bwMode="auto">
          <a:xfrm>
            <a:off x="1319213" y="4529138"/>
            <a:ext cx="90487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5" name="Oval 4"/>
          <p:cNvSpPr>
            <a:spLocks/>
          </p:cNvSpPr>
          <p:nvPr/>
        </p:nvSpPr>
        <p:spPr bwMode="auto">
          <a:xfrm>
            <a:off x="1146175" y="53181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6" name="Oval 5"/>
          <p:cNvSpPr>
            <a:spLocks/>
          </p:cNvSpPr>
          <p:nvPr/>
        </p:nvSpPr>
        <p:spPr bwMode="auto">
          <a:xfrm>
            <a:off x="1863725" y="58007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7" name="Oval 6"/>
          <p:cNvSpPr>
            <a:spLocks/>
          </p:cNvSpPr>
          <p:nvPr/>
        </p:nvSpPr>
        <p:spPr bwMode="auto">
          <a:xfrm>
            <a:off x="1173163" y="62198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8" name="Oval 7"/>
          <p:cNvSpPr>
            <a:spLocks/>
          </p:cNvSpPr>
          <p:nvPr/>
        </p:nvSpPr>
        <p:spPr bwMode="auto">
          <a:xfrm>
            <a:off x="2259013" y="5299075"/>
            <a:ext cx="90487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9" name="Oval 8"/>
          <p:cNvSpPr>
            <a:spLocks/>
          </p:cNvSpPr>
          <p:nvPr/>
        </p:nvSpPr>
        <p:spPr bwMode="auto">
          <a:xfrm>
            <a:off x="2355850" y="62214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0" name="Oval 9"/>
          <p:cNvSpPr>
            <a:spLocks/>
          </p:cNvSpPr>
          <p:nvPr/>
        </p:nvSpPr>
        <p:spPr bwMode="auto">
          <a:xfrm>
            <a:off x="2743200" y="5711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1" name="Oval 10"/>
          <p:cNvSpPr>
            <a:spLocks/>
          </p:cNvSpPr>
          <p:nvPr/>
        </p:nvSpPr>
        <p:spPr bwMode="auto">
          <a:xfrm>
            <a:off x="2463800" y="4411663"/>
            <a:ext cx="90488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2" name="Oval 11"/>
          <p:cNvSpPr>
            <a:spLocks/>
          </p:cNvSpPr>
          <p:nvPr/>
        </p:nvSpPr>
        <p:spPr bwMode="auto">
          <a:xfrm>
            <a:off x="3043238" y="5027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3" name="Oval 12"/>
          <p:cNvSpPr>
            <a:spLocks/>
          </p:cNvSpPr>
          <p:nvPr/>
        </p:nvSpPr>
        <p:spPr bwMode="auto">
          <a:xfrm>
            <a:off x="3557588" y="5789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4" name="Oval 13"/>
          <p:cNvSpPr>
            <a:spLocks/>
          </p:cNvSpPr>
          <p:nvPr/>
        </p:nvSpPr>
        <p:spPr bwMode="auto">
          <a:xfrm>
            <a:off x="3790950" y="46529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5" name="Oval 14"/>
          <p:cNvSpPr>
            <a:spLocks/>
          </p:cNvSpPr>
          <p:nvPr/>
        </p:nvSpPr>
        <p:spPr bwMode="auto">
          <a:xfrm>
            <a:off x="406400" y="5113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6" name="AutoShape 15"/>
          <p:cNvSpPr>
            <a:spLocks/>
          </p:cNvSpPr>
          <p:nvPr/>
        </p:nvSpPr>
        <p:spPr bwMode="auto">
          <a:xfrm>
            <a:off x="496888" y="5159375"/>
            <a:ext cx="649287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7" name="AutoShape 16"/>
          <p:cNvSpPr>
            <a:spLocks/>
          </p:cNvSpPr>
          <p:nvPr/>
        </p:nvSpPr>
        <p:spPr bwMode="auto">
          <a:xfrm rot="10800000" flipH="1">
            <a:off x="1192213" y="4619625"/>
            <a:ext cx="173037" cy="698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8" name="AutoShape 17"/>
          <p:cNvSpPr>
            <a:spLocks/>
          </p:cNvSpPr>
          <p:nvPr/>
        </p:nvSpPr>
        <p:spPr bwMode="auto">
          <a:xfrm>
            <a:off x="1223963" y="5395913"/>
            <a:ext cx="652462" cy="4175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9" name="AutoShape 18"/>
          <p:cNvSpPr>
            <a:spLocks/>
          </p:cNvSpPr>
          <p:nvPr/>
        </p:nvSpPr>
        <p:spPr bwMode="auto">
          <a:xfrm rot="10800000" flipH="1">
            <a:off x="1250950" y="5878513"/>
            <a:ext cx="625475" cy="3540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0" name="AutoShape 19"/>
          <p:cNvSpPr>
            <a:spLocks/>
          </p:cNvSpPr>
          <p:nvPr/>
        </p:nvSpPr>
        <p:spPr bwMode="auto">
          <a:xfrm rot="10800000" flipH="1">
            <a:off x="1941513" y="5376863"/>
            <a:ext cx="330200" cy="4365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1" name="AutoShape 20"/>
          <p:cNvSpPr>
            <a:spLocks/>
          </p:cNvSpPr>
          <p:nvPr/>
        </p:nvSpPr>
        <p:spPr bwMode="auto">
          <a:xfrm>
            <a:off x="2336800" y="5376863"/>
            <a:ext cx="419100" cy="3476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2" name="AutoShape 21"/>
          <p:cNvSpPr>
            <a:spLocks/>
          </p:cNvSpPr>
          <p:nvPr/>
        </p:nvSpPr>
        <p:spPr bwMode="auto">
          <a:xfrm rot="10800000" flipH="1">
            <a:off x="2433638" y="5789613"/>
            <a:ext cx="322262" cy="444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3" name="AutoShape 22"/>
          <p:cNvSpPr>
            <a:spLocks/>
          </p:cNvSpPr>
          <p:nvPr/>
        </p:nvSpPr>
        <p:spPr bwMode="auto">
          <a:xfrm rot="10800000" flipH="1">
            <a:off x="2305050" y="4502150"/>
            <a:ext cx="204788" cy="796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4" name="AutoShape 23"/>
          <p:cNvSpPr>
            <a:spLocks/>
          </p:cNvSpPr>
          <p:nvPr/>
        </p:nvSpPr>
        <p:spPr bwMode="auto">
          <a:xfrm rot="10800000" flipH="1">
            <a:off x="2820988" y="5118100"/>
            <a:ext cx="268287" cy="6064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5" name="AutoShape 24"/>
          <p:cNvSpPr>
            <a:spLocks/>
          </p:cNvSpPr>
          <p:nvPr/>
        </p:nvSpPr>
        <p:spPr bwMode="auto">
          <a:xfrm rot="10800000" flipH="1">
            <a:off x="3121025" y="4730750"/>
            <a:ext cx="682625" cy="3095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6" name="AutoShape 25"/>
          <p:cNvSpPr>
            <a:spLocks/>
          </p:cNvSpPr>
          <p:nvPr/>
        </p:nvSpPr>
        <p:spPr bwMode="auto">
          <a:xfrm>
            <a:off x="2833688" y="5757863"/>
            <a:ext cx="723900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7" name="AutoShape 26"/>
          <p:cNvSpPr>
            <a:spLocks/>
          </p:cNvSpPr>
          <p:nvPr/>
        </p:nvSpPr>
        <p:spPr bwMode="auto">
          <a:xfrm rot="10800000" flipH="1">
            <a:off x="2541588" y="4165600"/>
            <a:ext cx="222250" cy="2587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8" name="Oval 27"/>
          <p:cNvSpPr>
            <a:spLocks/>
          </p:cNvSpPr>
          <p:nvPr/>
        </p:nvSpPr>
        <p:spPr bwMode="auto">
          <a:xfrm>
            <a:off x="2095500" y="407987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79" name="Oval 28"/>
          <p:cNvSpPr>
            <a:spLocks/>
          </p:cNvSpPr>
          <p:nvPr/>
        </p:nvSpPr>
        <p:spPr bwMode="auto">
          <a:xfrm>
            <a:off x="2751138" y="40878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0" name="Oval 29"/>
          <p:cNvSpPr>
            <a:spLocks/>
          </p:cNvSpPr>
          <p:nvPr/>
        </p:nvSpPr>
        <p:spPr bwMode="auto">
          <a:xfrm>
            <a:off x="4152900" y="53879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1" name="AutoShape 30"/>
          <p:cNvSpPr>
            <a:spLocks/>
          </p:cNvSpPr>
          <p:nvPr/>
        </p:nvSpPr>
        <p:spPr bwMode="auto">
          <a:xfrm>
            <a:off x="2173288" y="4157663"/>
            <a:ext cx="303212" cy="266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2" name="AutoShape 31"/>
          <p:cNvSpPr>
            <a:spLocks/>
          </p:cNvSpPr>
          <p:nvPr/>
        </p:nvSpPr>
        <p:spPr bwMode="auto">
          <a:xfrm rot="10800000" flipH="1">
            <a:off x="3635375" y="5465763"/>
            <a:ext cx="530225" cy="336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3" name="AutoShape 32"/>
          <p:cNvSpPr>
            <a:spLocks/>
          </p:cNvSpPr>
          <p:nvPr/>
        </p:nvSpPr>
        <p:spPr bwMode="auto">
          <a:xfrm rot="10800000">
            <a:off x="3603625" y="5880100"/>
            <a:ext cx="246063" cy="4302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4" name="Oval 33"/>
          <p:cNvSpPr>
            <a:spLocks/>
          </p:cNvSpPr>
          <p:nvPr/>
        </p:nvSpPr>
        <p:spPr bwMode="auto">
          <a:xfrm>
            <a:off x="3803650" y="63103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5" name="AutoShape 34"/>
          <p:cNvSpPr>
            <a:spLocks/>
          </p:cNvSpPr>
          <p:nvPr/>
        </p:nvSpPr>
        <p:spPr bwMode="auto">
          <a:xfrm rot="10800000" flipH="1">
            <a:off x="1397000" y="4157663"/>
            <a:ext cx="711200" cy="3841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6" name="AutoShape 35"/>
          <p:cNvSpPr>
            <a:spLocks/>
          </p:cNvSpPr>
          <p:nvPr/>
        </p:nvSpPr>
        <p:spPr bwMode="auto">
          <a:xfrm rot="10800000" flipH="1">
            <a:off x="1223963" y="4489450"/>
            <a:ext cx="1252537" cy="8413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7" name="Line 36"/>
          <p:cNvSpPr>
            <a:spLocks noChangeShapeType="1"/>
          </p:cNvSpPr>
          <p:nvPr/>
        </p:nvSpPr>
        <p:spPr bwMode="auto">
          <a:xfrm>
            <a:off x="2185988" y="4125913"/>
            <a:ext cx="56515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AutoShape 37"/>
          <p:cNvSpPr>
            <a:spLocks/>
          </p:cNvSpPr>
          <p:nvPr/>
        </p:nvSpPr>
        <p:spPr bwMode="auto">
          <a:xfrm>
            <a:off x="1397000" y="4606925"/>
            <a:ext cx="874713" cy="704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9" name="AutoShape 38"/>
          <p:cNvSpPr>
            <a:spLocks/>
          </p:cNvSpPr>
          <p:nvPr/>
        </p:nvSpPr>
        <p:spPr bwMode="auto">
          <a:xfrm rot="10800000" flipH="1">
            <a:off x="484188" y="4606925"/>
            <a:ext cx="847725" cy="5191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0" name="AutoShape 39"/>
          <p:cNvSpPr>
            <a:spLocks/>
          </p:cNvSpPr>
          <p:nvPr/>
        </p:nvSpPr>
        <p:spPr bwMode="auto">
          <a:xfrm>
            <a:off x="484188" y="5191125"/>
            <a:ext cx="701675" cy="1041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1" name="AutoShape 40"/>
          <p:cNvSpPr>
            <a:spLocks/>
          </p:cNvSpPr>
          <p:nvPr/>
        </p:nvSpPr>
        <p:spPr bwMode="auto">
          <a:xfrm rot="10800000">
            <a:off x="1192213" y="5408613"/>
            <a:ext cx="26987" cy="811212"/>
          </a:xfrm>
          <a:custGeom>
            <a:avLst/>
            <a:gdLst>
              <a:gd name="T0" fmla="*/ 0 w 21600"/>
              <a:gd name="T1" fmla="*/ 0 h 21600"/>
              <a:gd name="T2" fmla="*/ 951419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2" name="Line 41"/>
          <p:cNvSpPr>
            <a:spLocks noChangeShapeType="1"/>
          </p:cNvSpPr>
          <p:nvPr/>
        </p:nvSpPr>
        <p:spPr bwMode="auto">
          <a:xfrm>
            <a:off x="1263650" y="6265863"/>
            <a:ext cx="10922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AutoShape 42"/>
          <p:cNvSpPr>
            <a:spLocks/>
          </p:cNvSpPr>
          <p:nvPr/>
        </p:nvSpPr>
        <p:spPr bwMode="auto">
          <a:xfrm rot="10800000" flipH="1">
            <a:off x="1954213" y="5757863"/>
            <a:ext cx="788987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4" name="AutoShape 43"/>
          <p:cNvSpPr>
            <a:spLocks/>
          </p:cNvSpPr>
          <p:nvPr/>
        </p:nvSpPr>
        <p:spPr bwMode="auto">
          <a:xfrm rot="10800000">
            <a:off x="2541588" y="4489450"/>
            <a:ext cx="514350" cy="5508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5" name="AutoShape 44"/>
          <p:cNvSpPr>
            <a:spLocks/>
          </p:cNvSpPr>
          <p:nvPr/>
        </p:nvSpPr>
        <p:spPr bwMode="auto">
          <a:xfrm>
            <a:off x="2828925" y="4165600"/>
            <a:ext cx="974725" cy="500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6" name="AutoShape 45"/>
          <p:cNvSpPr>
            <a:spLocks/>
          </p:cNvSpPr>
          <p:nvPr/>
        </p:nvSpPr>
        <p:spPr bwMode="auto">
          <a:xfrm>
            <a:off x="3121025" y="5105400"/>
            <a:ext cx="449263" cy="6969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7" name="AutoShape 46"/>
          <p:cNvSpPr>
            <a:spLocks/>
          </p:cNvSpPr>
          <p:nvPr/>
        </p:nvSpPr>
        <p:spPr bwMode="auto">
          <a:xfrm>
            <a:off x="2446338" y="6267450"/>
            <a:ext cx="1357312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8" name="AutoShape 47"/>
          <p:cNvSpPr>
            <a:spLocks/>
          </p:cNvSpPr>
          <p:nvPr/>
        </p:nvSpPr>
        <p:spPr bwMode="auto">
          <a:xfrm rot="10800000" flipH="1">
            <a:off x="3881438" y="5478463"/>
            <a:ext cx="317500" cy="844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9" name="AutoShape 48"/>
          <p:cNvSpPr>
            <a:spLocks/>
          </p:cNvSpPr>
          <p:nvPr/>
        </p:nvSpPr>
        <p:spPr bwMode="auto">
          <a:xfrm>
            <a:off x="3868738" y="4730750"/>
            <a:ext cx="296862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0" name="AutoShape 49"/>
          <p:cNvSpPr>
            <a:spLocks/>
          </p:cNvSpPr>
          <p:nvPr/>
        </p:nvSpPr>
        <p:spPr bwMode="auto">
          <a:xfrm rot="10800000">
            <a:off x="2797175" y="4178300"/>
            <a:ext cx="292100" cy="8493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1" name="AutoShape 50"/>
          <p:cNvSpPr>
            <a:spLocks/>
          </p:cNvSpPr>
          <p:nvPr/>
        </p:nvSpPr>
        <p:spPr bwMode="auto">
          <a:xfrm rot="10800000" flipH="1">
            <a:off x="2349500" y="5105400"/>
            <a:ext cx="706438" cy="2397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2" name="AutoShape 51"/>
          <p:cNvSpPr>
            <a:spLocks/>
          </p:cNvSpPr>
          <p:nvPr/>
        </p:nvSpPr>
        <p:spPr bwMode="auto">
          <a:xfrm>
            <a:off x="1941513" y="5878513"/>
            <a:ext cx="427037" cy="355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3" name="AutoShape 52"/>
          <p:cNvSpPr>
            <a:spLocks/>
          </p:cNvSpPr>
          <p:nvPr/>
        </p:nvSpPr>
        <p:spPr bwMode="auto">
          <a:xfrm>
            <a:off x="2349500" y="5345113"/>
            <a:ext cx="1803400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4" name="AutoShape 53"/>
          <p:cNvSpPr>
            <a:spLocks/>
          </p:cNvSpPr>
          <p:nvPr/>
        </p:nvSpPr>
        <p:spPr bwMode="auto">
          <a:xfrm rot="10800000" flipH="1">
            <a:off x="1236663" y="5345113"/>
            <a:ext cx="1022350" cy="190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55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5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Subtractive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21209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there is a cycle: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Pick an edge of a cycle and throw it out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is still connected (why?)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895600" y="3581400"/>
            <a:ext cx="5562600" cy="2819400"/>
            <a:chOff x="2895600" y="2949575"/>
            <a:chExt cx="5562600" cy="2819400"/>
          </a:xfrm>
        </p:grpSpPr>
        <p:grpSp>
          <p:nvGrpSpPr>
            <p:cNvPr id="23610" name="Group 58"/>
            <p:cNvGrpSpPr>
              <a:grpSpLocks/>
            </p:cNvGrpSpPr>
            <p:nvPr/>
          </p:nvGrpSpPr>
          <p:grpSpPr bwMode="auto">
            <a:xfrm>
              <a:off x="4621212" y="3448050"/>
              <a:ext cx="3836988" cy="2320925"/>
              <a:chOff x="3987800" y="3448050"/>
              <a:chExt cx="3836988" cy="2320925"/>
            </a:xfrm>
          </p:grpSpPr>
          <p:sp>
            <p:nvSpPr>
              <p:cNvPr id="23612" name="Oval 3"/>
              <p:cNvSpPr>
                <a:spLocks/>
              </p:cNvSpPr>
              <p:nvPr/>
            </p:nvSpPr>
            <p:spPr bwMode="auto">
              <a:xfrm>
                <a:off x="4900613" y="3897313"/>
                <a:ext cx="90487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3" name="Oval 4"/>
              <p:cNvSpPr>
                <a:spLocks/>
              </p:cNvSpPr>
              <p:nvPr/>
            </p:nvSpPr>
            <p:spPr bwMode="auto">
              <a:xfrm>
                <a:off x="4727575" y="46863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4" name="Oval 5"/>
              <p:cNvSpPr>
                <a:spLocks/>
              </p:cNvSpPr>
              <p:nvPr/>
            </p:nvSpPr>
            <p:spPr bwMode="auto">
              <a:xfrm>
                <a:off x="5445125" y="51689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5" name="Oval 6"/>
              <p:cNvSpPr>
                <a:spLocks/>
              </p:cNvSpPr>
              <p:nvPr/>
            </p:nvSpPr>
            <p:spPr bwMode="auto">
              <a:xfrm>
                <a:off x="4754563" y="5588000"/>
                <a:ext cx="90487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6" name="Oval 7"/>
              <p:cNvSpPr>
                <a:spLocks/>
              </p:cNvSpPr>
              <p:nvPr/>
            </p:nvSpPr>
            <p:spPr bwMode="auto">
              <a:xfrm>
                <a:off x="5840413" y="4667250"/>
                <a:ext cx="90487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7" name="Oval 8"/>
              <p:cNvSpPr>
                <a:spLocks/>
              </p:cNvSpPr>
              <p:nvPr/>
            </p:nvSpPr>
            <p:spPr bwMode="auto">
              <a:xfrm>
                <a:off x="5937250" y="55895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8" name="Oval 9"/>
              <p:cNvSpPr>
                <a:spLocks/>
              </p:cNvSpPr>
              <p:nvPr/>
            </p:nvSpPr>
            <p:spPr bwMode="auto">
              <a:xfrm>
                <a:off x="6324600" y="508000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9" name="Oval 10"/>
              <p:cNvSpPr>
                <a:spLocks/>
              </p:cNvSpPr>
              <p:nvPr/>
            </p:nvSpPr>
            <p:spPr bwMode="auto">
              <a:xfrm>
                <a:off x="6045200" y="3779838"/>
                <a:ext cx="90488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0" name="Oval 11"/>
              <p:cNvSpPr>
                <a:spLocks/>
              </p:cNvSpPr>
              <p:nvPr/>
            </p:nvSpPr>
            <p:spPr bwMode="auto">
              <a:xfrm>
                <a:off x="6624638" y="4395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1" name="Oval 12"/>
              <p:cNvSpPr>
                <a:spLocks/>
              </p:cNvSpPr>
              <p:nvPr/>
            </p:nvSpPr>
            <p:spPr bwMode="auto">
              <a:xfrm>
                <a:off x="7138988" y="5157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2" name="Oval 13"/>
              <p:cNvSpPr>
                <a:spLocks/>
              </p:cNvSpPr>
              <p:nvPr/>
            </p:nvSpPr>
            <p:spPr bwMode="auto">
              <a:xfrm>
                <a:off x="7372350" y="402113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3" name="Oval 14"/>
              <p:cNvSpPr>
                <a:spLocks/>
              </p:cNvSpPr>
              <p:nvPr/>
            </p:nvSpPr>
            <p:spPr bwMode="auto">
              <a:xfrm>
                <a:off x="3987800" y="4481513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4" name="AutoShape 15"/>
              <p:cNvSpPr>
                <a:spLocks/>
              </p:cNvSpPr>
              <p:nvPr/>
            </p:nvSpPr>
            <p:spPr bwMode="auto">
              <a:xfrm>
                <a:off x="4078288" y="4527550"/>
                <a:ext cx="649287" cy="204788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5" name="AutoShape 16"/>
              <p:cNvSpPr>
                <a:spLocks/>
              </p:cNvSpPr>
              <p:nvPr/>
            </p:nvSpPr>
            <p:spPr bwMode="auto">
              <a:xfrm rot="10800000" flipH="1">
                <a:off x="4773613" y="3987800"/>
                <a:ext cx="173037" cy="698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6" name="AutoShape 17"/>
              <p:cNvSpPr>
                <a:spLocks/>
              </p:cNvSpPr>
              <p:nvPr/>
            </p:nvSpPr>
            <p:spPr bwMode="auto">
              <a:xfrm>
                <a:off x="4805363" y="4764088"/>
                <a:ext cx="652462" cy="4175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7" name="AutoShape 18"/>
              <p:cNvSpPr>
                <a:spLocks/>
              </p:cNvSpPr>
              <p:nvPr/>
            </p:nvSpPr>
            <p:spPr bwMode="auto">
              <a:xfrm rot="10800000" flipH="1">
                <a:off x="4832350" y="5246688"/>
                <a:ext cx="625475" cy="3540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8" name="AutoShape 19"/>
              <p:cNvSpPr>
                <a:spLocks/>
              </p:cNvSpPr>
              <p:nvPr/>
            </p:nvSpPr>
            <p:spPr bwMode="auto">
              <a:xfrm rot="10800000" flipH="1">
                <a:off x="5522913" y="4745038"/>
                <a:ext cx="330200" cy="4365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9" name="AutoShape 20"/>
              <p:cNvSpPr>
                <a:spLocks/>
              </p:cNvSpPr>
              <p:nvPr/>
            </p:nvSpPr>
            <p:spPr bwMode="auto">
              <a:xfrm>
                <a:off x="5918200" y="4745038"/>
                <a:ext cx="419100" cy="3476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0" name="AutoShape 21"/>
              <p:cNvSpPr>
                <a:spLocks/>
              </p:cNvSpPr>
              <p:nvPr/>
            </p:nvSpPr>
            <p:spPr bwMode="auto">
              <a:xfrm rot="10800000" flipH="1">
                <a:off x="6015038" y="5157788"/>
                <a:ext cx="322262" cy="444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1" name="AutoShape 22"/>
              <p:cNvSpPr>
                <a:spLocks/>
              </p:cNvSpPr>
              <p:nvPr/>
            </p:nvSpPr>
            <p:spPr bwMode="auto">
              <a:xfrm rot="10800000" flipH="1">
                <a:off x="5886450" y="3870325"/>
                <a:ext cx="204788" cy="796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2" name="AutoShape 23"/>
              <p:cNvSpPr>
                <a:spLocks/>
              </p:cNvSpPr>
              <p:nvPr/>
            </p:nvSpPr>
            <p:spPr bwMode="auto">
              <a:xfrm rot="10800000" flipH="1">
                <a:off x="6402388" y="4486275"/>
                <a:ext cx="268287" cy="6064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3" name="AutoShape 24"/>
              <p:cNvSpPr>
                <a:spLocks/>
              </p:cNvSpPr>
              <p:nvPr/>
            </p:nvSpPr>
            <p:spPr bwMode="auto">
              <a:xfrm rot="10800000" flipH="1">
                <a:off x="6702425" y="4098925"/>
                <a:ext cx="682625" cy="3095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4" name="AutoShape 25"/>
              <p:cNvSpPr>
                <a:spLocks/>
              </p:cNvSpPr>
              <p:nvPr/>
            </p:nvSpPr>
            <p:spPr bwMode="auto">
              <a:xfrm>
                <a:off x="6415088" y="5126038"/>
                <a:ext cx="723900" cy="77787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5" name="AutoShape 26"/>
              <p:cNvSpPr>
                <a:spLocks/>
              </p:cNvSpPr>
              <p:nvPr/>
            </p:nvSpPr>
            <p:spPr bwMode="auto">
              <a:xfrm rot="10800000" flipH="1">
                <a:off x="6122988" y="3533775"/>
                <a:ext cx="222250" cy="2587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6" name="Oval 27"/>
              <p:cNvSpPr>
                <a:spLocks/>
              </p:cNvSpPr>
              <p:nvPr/>
            </p:nvSpPr>
            <p:spPr bwMode="auto">
              <a:xfrm>
                <a:off x="5676900" y="344805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7" name="Oval 28"/>
              <p:cNvSpPr>
                <a:spLocks/>
              </p:cNvSpPr>
              <p:nvPr/>
            </p:nvSpPr>
            <p:spPr bwMode="auto">
              <a:xfrm>
                <a:off x="6332538" y="34559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8" name="Oval 29"/>
              <p:cNvSpPr>
                <a:spLocks/>
              </p:cNvSpPr>
              <p:nvPr/>
            </p:nvSpPr>
            <p:spPr bwMode="auto">
              <a:xfrm>
                <a:off x="7734300" y="475615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9" name="AutoShape 30"/>
              <p:cNvSpPr>
                <a:spLocks/>
              </p:cNvSpPr>
              <p:nvPr/>
            </p:nvSpPr>
            <p:spPr bwMode="auto">
              <a:xfrm>
                <a:off x="5754688" y="3525838"/>
                <a:ext cx="303212" cy="2667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0" name="AutoShape 31"/>
              <p:cNvSpPr>
                <a:spLocks/>
              </p:cNvSpPr>
              <p:nvPr/>
            </p:nvSpPr>
            <p:spPr bwMode="auto">
              <a:xfrm rot="10800000" flipH="1">
                <a:off x="7216775" y="4833938"/>
                <a:ext cx="530225" cy="336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1" name="AutoShape 32"/>
              <p:cNvSpPr>
                <a:spLocks/>
              </p:cNvSpPr>
              <p:nvPr/>
            </p:nvSpPr>
            <p:spPr bwMode="auto">
              <a:xfrm rot="10800000">
                <a:off x="7185025" y="5248275"/>
                <a:ext cx="246063" cy="4302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2" name="Oval 33"/>
              <p:cNvSpPr>
                <a:spLocks/>
              </p:cNvSpPr>
              <p:nvPr/>
            </p:nvSpPr>
            <p:spPr bwMode="auto">
              <a:xfrm>
                <a:off x="7385050" y="56784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43" name="AutoShape 34"/>
              <p:cNvSpPr>
                <a:spLocks/>
              </p:cNvSpPr>
              <p:nvPr/>
            </p:nvSpPr>
            <p:spPr bwMode="auto">
              <a:xfrm rot="10800000" flipH="1">
                <a:off x="4805363" y="3857625"/>
                <a:ext cx="1252537" cy="84137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4" name="Line 35"/>
              <p:cNvSpPr>
                <a:spLocks noChangeShapeType="1"/>
              </p:cNvSpPr>
              <p:nvPr/>
            </p:nvSpPr>
            <p:spPr bwMode="auto">
              <a:xfrm>
                <a:off x="5767388" y="3494088"/>
                <a:ext cx="565150" cy="79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5" name="AutoShape 36"/>
              <p:cNvSpPr>
                <a:spLocks/>
              </p:cNvSpPr>
              <p:nvPr/>
            </p:nvSpPr>
            <p:spPr bwMode="auto">
              <a:xfrm>
                <a:off x="4978400" y="3975100"/>
                <a:ext cx="874713" cy="7048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6" name="AutoShape 37"/>
              <p:cNvSpPr>
                <a:spLocks/>
              </p:cNvSpPr>
              <p:nvPr/>
            </p:nvSpPr>
            <p:spPr bwMode="auto">
              <a:xfrm rot="10800000" flipH="1">
                <a:off x="4065588" y="3975100"/>
                <a:ext cx="847725" cy="5191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7" name="AutoShape 38"/>
              <p:cNvSpPr>
                <a:spLocks/>
              </p:cNvSpPr>
              <p:nvPr/>
            </p:nvSpPr>
            <p:spPr bwMode="auto">
              <a:xfrm>
                <a:off x="4065588" y="4559300"/>
                <a:ext cx="701675" cy="10414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8" name="AutoShape 39"/>
              <p:cNvSpPr>
                <a:spLocks/>
              </p:cNvSpPr>
              <p:nvPr/>
            </p:nvSpPr>
            <p:spPr bwMode="auto">
              <a:xfrm rot="10800000">
                <a:off x="4773613" y="4776788"/>
                <a:ext cx="26987" cy="811212"/>
              </a:xfrm>
              <a:custGeom>
                <a:avLst/>
                <a:gdLst>
                  <a:gd name="T0" fmla="*/ 0 w 21600"/>
                  <a:gd name="T1" fmla="*/ 0 h 21600"/>
                  <a:gd name="T2" fmla="*/ 951419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9" name="Line 40"/>
              <p:cNvSpPr>
                <a:spLocks noChangeShapeType="1"/>
              </p:cNvSpPr>
              <p:nvPr/>
            </p:nvSpPr>
            <p:spPr bwMode="auto">
              <a:xfrm>
                <a:off x="4845050" y="5634038"/>
                <a:ext cx="1092200" cy="15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0" name="AutoShape 41"/>
              <p:cNvSpPr>
                <a:spLocks/>
              </p:cNvSpPr>
              <p:nvPr/>
            </p:nvSpPr>
            <p:spPr bwMode="auto">
              <a:xfrm rot="10800000" flipH="1">
                <a:off x="5535613" y="5126038"/>
                <a:ext cx="788987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1" name="AutoShape 42"/>
              <p:cNvSpPr>
                <a:spLocks/>
              </p:cNvSpPr>
              <p:nvPr/>
            </p:nvSpPr>
            <p:spPr bwMode="auto">
              <a:xfrm rot="10800000">
                <a:off x="6122988" y="3857625"/>
                <a:ext cx="514350" cy="5508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2" name="AutoShape 43"/>
              <p:cNvSpPr>
                <a:spLocks/>
              </p:cNvSpPr>
              <p:nvPr/>
            </p:nvSpPr>
            <p:spPr bwMode="auto">
              <a:xfrm>
                <a:off x="6410325" y="3533775"/>
                <a:ext cx="974725" cy="5000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3" name="AutoShape 44"/>
              <p:cNvSpPr>
                <a:spLocks/>
              </p:cNvSpPr>
              <p:nvPr/>
            </p:nvSpPr>
            <p:spPr bwMode="auto">
              <a:xfrm>
                <a:off x="6702425" y="4473575"/>
                <a:ext cx="449263" cy="6969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4" name="AutoShape 45"/>
              <p:cNvSpPr>
                <a:spLocks/>
              </p:cNvSpPr>
              <p:nvPr/>
            </p:nvSpPr>
            <p:spPr bwMode="auto">
              <a:xfrm>
                <a:off x="6027738" y="5635625"/>
                <a:ext cx="1357312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5" name="AutoShape 46"/>
              <p:cNvSpPr>
                <a:spLocks/>
              </p:cNvSpPr>
              <p:nvPr/>
            </p:nvSpPr>
            <p:spPr bwMode="auto">
              <a:xfrm rot="10800000" flipH="1">
                <a:off x="7462838" y="4846638"/>
                <a:ext cx="317500" cy="844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6" name="AutoShape 47"/>
              <p:cNvSpPr>
                <a:spLocks/>
              </p:cNvSpPr>
              <p:nvPr/>
            </p:nvSpPr>
            <p:spPr bwMode="auto">
              <a:xfrm>
                <a:off x="7450138" y="4098925"/>
                <a:ext cx="296862" cy="669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7" name="AutoShape 48"/>
              <p:cNvSpPr>
                <a:spLocks/>
              </p:cNvSpPr>
              <p:nvPr/>
            </p:nvSpPr>
            <p:spPr bwMode="auto">
              <a:xfrm rot="10800000">
                <a:off x="6378575" y="3546475"/>
                <a:ext cx="292100" cy="8493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8" name="AutoShape 49"/>
              <p:cNvSpPr>
                <a:spLocks/>
              </p:cNvSpPr>
              <p:nvPr/>
            </p:nvSpPr>
            <p:spPr bwMode="auto">
              <a:xfrm rot="10800000" flipH="1">
                <a:off x="5930900" y="4473575"/>
                <a:ext cx="706438" cy="2397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9" name="AutoShape 50"/>
              <p:cNvSpPr>
                <a:spLocks/>
              </p:cNvSpPr>
              <p:nvPr/>
            </p:nvSpPr>
            <p:spPr bwMode="auto">
              <a:xfrm>
                <a:off x="5522913" y="5246688"/>
                <a:ext cx="427037" cy="3556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60" name="AutoShape 51"/>
              <p:cNvSpPr>
                <a:spLocks/>
              </p:cNvSpPr>
              <p:nvPr/>
            </p:nvSpPr>
            <p:spPr bwMode="auto">
              <a:xfrm>
                <a:off x="5930900" y="4713288"/>
                <a:ext cx="1803400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61" name="AutoShape 52"/>
              <p:cNvSpPr>
                <a:spLocks/>
              </p:cNvSpPr>
              <p:nvPr/>
            </p:nvSpPr>
            <p:spPr bwMode="auto">
              <a:xfrm rot="10800000" flipH="1">
                <a:off x="4818063" y="4713288"/>
                <a:ext cx="1022350" cy="190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553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23611" name="TextBox 1"/>
            <p:cNvSpPr txBox="1">
              <a:spLocks noChangeArrowheads="1"/>
            </p:cNvSpPr>
            <p:nvPr/>
          </p:nvSpPr>
          <p:spPr bwMode="auto">
            <a:xfrm>
              <a:off x="2895600" y="2949575"/>
              <a:ext cx="33300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 dirty="0">
                  <a:solidFill>
                    <a:srgbClr val="3366FF"/>
                  </a:solidFill>
                </a:rPr>
                <a:t>One step of the algorithm</a:t>
              </a:r>
            </a:p>
          </p:txBody>
        </p:sp>
      </p:grpSp>
      <p:sp>
        <p:nvSpPr>
          <p:cNvPr id="23608" name="Rectangle 55"/>
          <p:cNvSpPr>
            <a:spLocks/>
          </p:cNvSpPr>
          <p:nvPr/>
        </p:nvSpPr>
        <p:spPr bwMode="auto">
          <a:xfrm>
            <a:off x="6477000" y="1371600"/>
            <a:ext cx="19812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98438" y="1219200"/>
            <a:ext cx="8277224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defTabSz="365760" eaLnBrk="1" hangingPunct="1"/>
            <a:r>
              <a:rPr lang="en-US" altLang="x-none" dirty="0">
                <a:solidFill>
                  <a:srgbClr val="008000"/>
                </a:solidFill>
              </a:rPr>
              <a:t>/** Visit all nodes reachable along unvisited paths from u.</a:t>
            </a:r>
            <a:br>
              <a:rPr lang="en-US" altLang="x-none" dirty="0">
                <a:solidFill>
                  <a:srgbClr val="008000"/>
                </a:solidFill>
              </a:rPr>
            </a:br>
            <a:r>
              <a:rPr lang="en-US" altLang="x-none" dirty="0">
                <a:solidFill>
                  <a:srgbClr val="008000"/>
                </a:solidFill>
              </a:rPr>
              <a:t>    *  Pre: u is unvisited. */</a:t>
            </a:r>
          </a:p>
          <a:p>
            <a:pPr defTabSz="365760" eaLnBrk="1" hangingPunct="1"/>
            <a:r>
              <a:rPr lang="en-US" altLang="x-none" b="1" dirty="0">
                <a:solidFill>
                  <a:srgbClr val="800000"/>
                </a:solidFill>
              </a:rPr>
              <a:t>public static void</a:t>
            </a:r>
            <a:r>
              <a:rPr lang="en-US" altLang="x-none" dirty="0">
                <a:solidFill>
                  <a:srgbClr val="800000"/>
                </a:solidFill>
              </a:rPr>
              <a:t> </a:t>
            </a:r>
            <a:r>
              <a:rPr lang="en-US" altLang="x-none" dirty="0" err="1">
                <a:solidFill>
                  <a:srgbClr val="800000"/>
                </a:solidFill>
              </a:rPr>
              <a:t>dfs</a:t>
            </a:r>
            <a:r>
              <a:rPr lang="en-US" altLang="x-none" dirty="0">
                <a:solidFill>
                  <a:srgbClr val="800000"/>
                </a:solidFill>
              </a:rPr>
              <a:t>(</a:t>
            </a:r>
            <a:r>
              <a:rPr lang="en-US" altLang="x-none" dirty="0" err="1">
                <a:solidFill>
                  <a:srgbClr val="800000"/>
                </a:solidFill>
              </a:rPr>
              <a:t>int</a:t>
            </a:r>
            <a:r>
              <a:rPr lang="en-US" altLang="x-none" dirty="0">
                <a:solidFill>
                  <a:srgbClr val="800000"/>
                </a:solidFill>
              </a:rPr>
              <a:t> u)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// </a:t>
            </a:r>
            <a:r>
              <a:rPr lang="en-US" altLang="x-none" dirty="0" err="1">
                <a:solidFill>
                  <a:srgbClr val="800000"/>
                </a:solidFill>
              </a:rPr>
              <a:t>inv</a:t>
            </a:r>
            <a:r>
              <a:rPr lang="en-US" altLang="x-none" dirty="0">
                <a:solidFill>
                  <a:srgbClr val="800000"/>
                </a:solidFill>
              </a:rPr>
              <a:t>: All nodes to be visited are reachable along an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    //        unvisited path from a node in s.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800000"/>
                </a:solidFill>
              </a:rPr>
              <a:t>if</a:t>
            </a:r>
            <a:r>
              <a:rPr lang="en-US" altLang="x-none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visit u;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</p:txBody>
      </p:sp>
      <p:grpSp>
        <p:nvGrpSpPr>
          <p:cNvPr id="25602" name="Group 3"/>
          <p:cNvGrpSpPr>
            <a:grpSpLocks/>
          </p:cNvGrpSpPr>
          <p:nvPr/>
        </p:nvGrpSpPr>
        <p:grpSpPr bwMode="auto">
          <a:xfrm>
            <a:off x="4926012" y="3505200"/>
            <a:ext cx="3836988" cy="2320925"/>
            <a:chOff x="406400" y="4079875"/>
            <a:chExt cx="3836988" cy="2320925"/>
          </a:xfrm>
        </p:grpSpPr>
        <p:sp>
          <p:nvSpPr>
            <p:cNvPr id="25605" name="Oval 3"/>
            <p:cNvSpPr>
              <a:spLocks/>
            </p:cNvSpPr>
            <p:nvPr/>
          </p:nvSpPr>
          <p:spPr bwMode="auto">
            <a:xfrm>
              <a:off x="1319213" y="4529138"/>
              <a:ext cx="90487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6" name="Oval 4"/>
            <p:cNvSpPr>
              <a:spLocks/>
            </p:cNvSpPr>
            <p:nvPr/>
          </p:nvSpPr>
          <p:spPr bwMode="auto">
            <a:xfrm>
              <a:off x="1146175" y="53181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7" name="Oval 5"/>
            <p:cNvSpPr>
              <a:spLocks/>
            </p:cNvSpPr>
            <p:nvPr/>
          </p:nvSpPr>
          <p:spPr bwMode="auto">
            <a:xfrm>
              <a:off x="1863725" y="58007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8" name="Oval 6"/>
            <p:cNvSpPr>
              <a:spLocks/>
            </p:cNvSpPr>
            <p:nvPr/>
          </p:nvSpPr>
          <p:spPr bwMode="auto">
            <a:xfrm>
              <a:off x="1173163" y="6219825"/>
              <a:ext cx="90487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9" name="Oval 7"/>
            <p:cNvSpPr>
              <a:spLocks/>
            </p:cNvSpPr>
            <p:nvPr/>
          </p:nvSpPr>
          <p:spPr bwMode="auto">
            <a:xfrm>
              <a:off x="2259013" y="5299075"/>
              <a:ext cx="90487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0" name="Oval 8"/>
            <p:cNvSpPr>
              <a:spLocks/>
            </p:cNvSpPr>
            <p:nvPr/>
          </p:nvSpPr>
          <p:spPr bwMode="auto">
            <a:xfrm>
              <a:off x="2355850" y="62214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1" name="Oval 9"/>
            <p:cNvSpPr>
              <a:spLocks/>
            </p:cNvSpPr>
            <p:nvPr/>
          </p:nvSpPr>
          <p:spPr bwMode="auto">
            <a:xfrm>
              <a:off x="2743200" y="571182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2" name="Oval 10"/>
            <p:cNvSpPr>
              <a:spLocks/>
            </p:cNvSpPr>
            <p:nvPr/>
          </p:nvSpPr>
          <p:spPr bwMode="auto">
            <a:xfrm>
              <a:off x="2463800" y="4411663"/>
              <a:ext cx="90488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3" name="Oval 11"/>
            <p:cNvSpPr>
              <a:spLocks/>
            </p:cNvSpPr>
            <p:nvPr/>
          </p:nvSpPr>
          <p:spPr bwMode="auto">
            <a:xfrm>
              <a:off x="3043238" y="5027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4" name="Oval 12"/>
            <p:cNvSpPr>
              <a:spLocks/>
            </p:cNvSpPr>
            <p:nvPr/>
          </p:nvSpPr>
          <p:spPr bwMode="auto">
            <a:xfrm>
              <a:off x="3557588" y="5789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5" name="Oval 13"/>
            <p:cNvSpPr>
              <a:spLocks/>
            </p:cNvSpPr>
            <p:nvPr/>
          </p:nvSpPr>
          <p:spPr bwMode="auto">
            <a:xfrm>
              <a:off x="3790950" y="465296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6" name="Oval 14"/>
            <p:cNvSpPr>
              <a:spLocks/>
            </p:cNvSpPr>
            <p:nvPr/>
          </p:nvSpPr>
          <p:spPr bwMode="auto">
            <a:xfrm>
              <a:off x="406400" y="5113338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7" name="AutoShape 15"/>
            <p:cNvSpPr>
              <a:spLocks/>
            </p:cNvSpPr>
            <p:nvPr/>
          </p:nvSpPr>
          <p:spPr bwMode="auto">
            <a:xfrm>
              <a:off x="496888" y="5159375"/>
              <a:ext cx="649287" cy="20478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18" name="AutoShape 16"/>
            <p:cNvSpPr>
              <a:spLocks/>
            </p:cNvSpPr>
            <p:nvPr/>
          </p:nvSpPr>
          <p:spPr bwMode="auto">
            <a:xfrm rot="10800000" flipH="1">
              <a:off x="1192213" y="4619625"/>
              <a:ext cx="173037" cy="698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19" name="AutoShape 17"/>
            <p:cNvSpPr>
              <a:spLocks/>
            </p:cNvSpPr>
            <p:nvPr/>
          </p:nvSpPr>
          <p:spPr bwMode="auto">
            <a:xfrm>
              <a:off x="1223963" y="5395913"/>
              <a:ext cx="652462" cy="4175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0" name="AutoShape 18"/>
            <p:cNvSpPr>
              <a:spLocks/>
            </p:cNvSpPr>
            <p:nvPr/>
          </p:nvSpPr>
          <p:spPr bwMode="auto">
            <a:xfrm rot="10800000" flipH="1">
              <a:off x="1250950" y="5878513"/>
              <a:ext cx="625475" cy="3540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1" name="AutoShape 19"/>
            <p:cNvSpPr>
              <a:spLocks/>
            </p:cNvSpPr>
            <p:nvPr/>
          </p:nvSpPr>
          <p:spPr bwMode="auto">
            <a:xfrm rot="10800000" flipH="1">
              <a:off x="1941513" y="5376863"/>
              <a:ext cx="330200" cy="4365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2" name="AutoShape 20"/>
            <p:cNvSpPr>
              <a:spLocks/>
            </p:cNvSpPr>
            <p:nvPr/>
          </p:nvSpPr>
          <p:spPr bwMode="auto">
            <a:xfrm>
              <a:off x="2336800" y="5376863"/>
              <a:ext cx="419100" cy="3476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3" name="AutoShape 21"/>
            <p:cNvSpPr>
              <a:spLocks/>
            </p:cNvSpPr>
            <p:nvPr/>
          </p:nvSpPr>
          <p:spPr bwMode="auto">
            <a:xfrm rot="10800000" flipH="1">
              <a:off x="2433638" y="5789613"/>
              <a:ext cx="322262" cy="444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4" name="AutoShape 22"/>
            <p:cNvSpPr>
              <a:spLocks/>
            </p:cNvSpPr>
            <p:nvPr/>
          </p:nvSpPr>
          <p:spPr bwMode="auto">
            <a:xfrm rot="10800000" flipH="1">
              <a:off x="2305050" y="4502150"/>
              <a:ext cx="204788" cy="796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5" name="AutoShape 23"/>
            <p:cNvSpPr>
              <a:spLocks/>
            </p:cNvSpPr>
            <p:nvPr/>
          </p:nvSpPr>
          <p:spPr bwMode="auto">
            <a:xfrm rot="10800000" flipH="1">
              <a:off x="2820988" y="5118100"/>
              <a:ext cx="268287" cy="6064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6" name="AutoShape 24"/>
            <p:cNvSpPr>
              <a:spLocks/>
            </p:cNvSpPr>
            <p:nvPr/>
          </p:nvSpPr>
          <p:spPr bwMode="auto">
            <a:xfrm rot="10800000" flipH="1">
              <a:off x="3121025" y="4730750"/>
              <a:ext cx="682625" cy="3095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7" name="AutoShape 25"/>
            <p:cNvSpPr>
              <a:spLocks/>
            </p:cNvSpPr>
            <p:nvPr/>
          </p:nvSpPr>
          <p:spPr bwMode="auto">
            <a:xfrm>
              <a:off x="2833688" y="5757863"/>
              <a:ext cx="723900" cy="7778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8" name="AutoShape 26"/>
            <p:cNvSpPr>
              <a:spLocks/>
            </p:cNvSpPr>
            <p:nvPr/>
          </p:nvSpPr>
          <p:spPr bwMode="auto">
            <a:xfrm rot="10800000" flipH="1">
              <a:off x="2541588" y="4165600"/>
              <a:ext cx="222250" cy="2587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9" name="Oval 27"/>
            <p:cNvSpPr>
              <a:spLocks/>
            </p:cNvSpPr>
            <p:nvPr/>
          </p:nvSpPr>
          <p:spPr bwMode="auto">
            <a:xfrm>
              <a:off x="2095500" y="407987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0" name="Oval 28"/>
            <p:cNvSpPr>
              <a:spLocks/>
            </p:cNvSpPr>
            <p:nvPr/>
          </p:nvSpPr>
          <p:spPr bwMode="auto">
            <a:xfrm>
              <a:off x="2751138" y="40878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1" name="Oval 29"/>
            <p:cNvSpPr>
              <a:spLocks/>
            </p:cNvSpPr>
            <p:nvPr/>
          </p:nvSpPr>
          <p:spPr bwMode="auto">
            <a:xfrm>
              <a:off x="4152900" y="538797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2" name="AutoShape 30"/>
            <p:cNvSpPr>
              <a:spLocks/>
            </p:cNvSpPr>
            <p:nvPr/>
          </p:nvSpPr>
          <p:spPr bwMode="auto">
            <a:xfrm>
              <a:off x="2173288" y="4157663"/>
              <a:ext cx="303212" cy="2667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3" name="AutoShape 31"/>
            <p:cNvSpPr>
              <a:spLocks/>
            </p:cNvSpPr>
            <p:nvPr/>
          </p:nvSpPr>
          <p:spPr bwMode="auto">
            <a:xfrm rot="10800000" flipH="1">
              <a:off x="3635375" y="5465763"/>
              <a:ext cx="530225" cy="336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4" name="AutoShape 32"/>
            <p:cNvSpPr>
              <a:spLocks/>
            </p:cNvSpPr>
            <p:nvPr/>
          </p:nvSpPr>
          <p:spPr bwMode="auto">
            <a:xfrm rot="10800000">
              <a:off x="3603625" y="5880100"/>
              <a:ext cx="246063" cy="4302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5" name="Oval 33"/>
            <p:cNvSpPr>
              <a:spLocks/>
            </p:cNvSpPr>
            <p:nvPr/>
          </p:nvSpPr>
          <p:spPr bwMode="auto">
            <a:xfrm>
              <a:off x="3803650" y="63103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6" name="AutoShape 34"/>
            <p:cNvSpPr>
              <a:spLocks/>
            </p:cNvSpPr>
            <p:nvPr/>
          </p:nvSpPr>
          <p:spPr bwMode="auto">
            <a:xfrm rot="10800000" flipH="1">
              <a:off x="1397000" y="4157663"/>
              <a:ext cx="711200" cy="3841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7" name="AutoShape 35"/>
            <p:cNvSpPr>
              <a:spLocks/>
            </p:cNvSpPr>
            <p:nvPr/>
          </p:nvSpPr>
          <p:spPr bwMode="auto">
            <a:xfrm rot="10800000" flipH="1">
              <a:off x="1223963" y="4489450"/>
              <a:ext cx="1252537" cy="8413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8" name="Line 36"/>
            <p:cNvSpPr>
              <a:spLocks noChangeShapeType="1"/>
            </p:cNvSpPr>
            <p:nvPr/>
          </p:nvSpPr>
          <p:spPr bwMode="auto">
            <a:xfrm>
              <a:off x="2185988" y="4125913"/>
              <a:ext cx="565150" cy="79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AutoShape 37"/>
            <p:cNvSpPr>
              <a:spLocks/>
            </p:cNvSpPr>
            <p:nvPr/>
          </p:nvSpPr>
          <p:spPr bwMode="auto">
            <a:xfrm>
              <a:off x="1397000" y="4606925"/>
              <a:ext cx="874713" cy="7048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0" name="AutoShape 38"/>
            <p:cNvSpPr>
              <a:spLocks/>
            </p:cNvSpPr>
            <p:nvPr/>
          </p:nvSpPr>
          <p:spPr bwMode="auto">
            <a:xfrm rot="10800000" flipH="1">
              <a:off x="484188" y="4606925"/>
              <a:ext cx="847725" cy="5191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1" name="AutoShape 39"/>
            <p:cNvSpPr>
              <a:spLocks/>
            </p:cNvSpPr>
            <p:nvPr/>
          </p:nvSpPr>
          <p:spPr bwMode="auto">
            <a:xfrm>
              <a:off x="484188" y="5191125"/>
              <a:ext cx="701675" cy="10414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2" name="AutoShape 40"/>
            <p:cNvSpPr>
              <a:spLocks/>
            </p:cNvSpPr>
            <p:nvPr/>
          </p:nvSpPr>
          <p:spPr bwMode="auto">
            <a:xfrm rot="10800000">
              <a:off x="1192213" y="5408613"/>
              <a:ext cx="26987" cy="811212"/>
            </a:xfrm>
            <a:custGeom>
              <a:avLst/>
              <a:gdLst>
                <a:gd name="T0" fmla="*/ 0 w 21600"/>
                <a:gd name="T1" fmla="*/ 0 h 21600"/>
                <a:gd name="T2" fmla="*/ 951419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3" name="Line 41"/>
            <p:cNvSpPr>
              <a:spLocks noChangeShapeType="1"/>
            </p:cNvSpPr>
            <p:nvPr/>
          </p:nvSpPr>
          <p:spPr bwMode="auto">
            <a:xfrm>
              <a:off x="1263650" y="6265863"/>
              <a:ext cx="10922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AutoShape 42"/>
            <p:cNvSpPr>
              <a:spLocks/>
            </p:cNvSpPr>
            <p:nvPr/>
          </p:nvSpPr>
          <p:spPr bwMode="auto">
            <a:xfrm rot="10800000" flipH="1">
              <a:off x="1954213" y="5757863"/>
              <a:ext cx="788987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5" name="AutoShape 43"/>
            <p:cNvSpPr>
              <a:spLocks/>
            </p:cNvSpPr>
            <p:nvPr/>
          </p:nvSpPr>
          <p:spPr bwMode="auto">
            <a:xfrm rot="10800000">
              <a:off x="2541588" y="4489450"/>
              <a:ext cx="514350" cy="5508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6" name="AutoShape 44"/>
            <p:cNvSpPr>
              <a:spLocks/>
            </p:cNvSpPr>
            <p:nvPr/>
          </p:nvSpPr>
          <p:spPr bwMode="auto">
            <a:xfrm>
              <a:off x="2828925" y="4165600"/>
              <a:ext cx="974725" cy="5000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7" name="AutoShape 45"/>
            <p:cNvSpPr>
              <a:spLocks/>
            </p:cNvSpPr>
            <p:nvPr/>
          </p:nvSpPr>
          <p:spPr bwMode="auto">
            <a:xfrm>
              <a:off x="3121025" y="5105400"/>
              <a:ext cx="449263" cy="6969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8" name="AutoShape 46"/>
            <p:cNvSpPr>
              <a:spLocks/>
            </p:cNvSpPr>
            <p:nvPr/>
          </p:nvSpPr>
          <p:spPr bwMode="auto">
            <a:xfrm>
              <a:off x="2446338" y="6267450"/>
              <a:ext cx="1357312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9" name="AutoShape 47"/>
            <p:cNvSpPr>
              <a:spLocks/>
            </p:cNvSpPr>
            <p:nvPr/>
          </p:nvSpPr>
          <p:spPr bwMode="auto">
            <a:xfrm rot="10800000" flipH="1">
              <a:off x="3881438" y="5478463"/>
              <a:ext cx="317500" cy="844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0" name="AutoShape 48"/>
            <p:cNvSpPr>
              <a:spLocks/>
            </p:cNvSpPr>
            <p:nvPr/>
          </p:nvSpPr>
          <p:spPr bwMode="auto">
            <a:xfrm>
              <a:off x="3868738" y="4730750"/>
              <a:ext cx="296862" cy="669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1" name="AutoShape 49"/>
            <p:cNvSpPr>
              <a:spLocks/>
            </p:cNvSpPr>
            <p:nvPr/>
          </p:nvSpPr>
          <p:spPr bwMode="auto">
            <a:xfrm rot="10800000">
              <a:off x="2797175" y="4178300"/>
              <a:ext cx="292100" cy="8493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2" name="AutoShape 50"/>
            <p:cNvSpPr>
              <a:spLocks/>
            </p:cNvSpPr>
            <p:nvPr/>
          </p:nvSpPr>
          <p:spPr bwMode="auto">
            <a:xfrm rot="10800000" flipH="1">
              <a:off x="2349500" y="5105400"/>
              <a:ext cx="706438" cy="2397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3" name="AutoShape 51"/>
            <p:cNvSpPr>
              <a:spLocks/>
            </p:cNvSpPr>
            <p:nvPr/>
          </p:nvSpPr>
          <p:spPr bwMode="auto">
            <a:xfrm>
              <a:off x="1941513" y="5878513"/>
              <a:ext cx="427037" cy="3556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4" name="AutoShape 52"/>
            <p:cNvSpPr>
              <a:spLocks/>
            </p:cNvSpPr>
            <p:nvPr/>
          </p:nvSpPr>
          <p:spPr bwMode="auto">
            <a:xfrm>
              <a:off x="2349500" y="5345113"/>
              <a:ext cx="1803400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5" name="AutoShape 53"/>
            <p:cNvSpPr>
              <a:spLocks/>
            </p:cNvSpPr>
            <p:nvPr/>
          </p:nvSpPr>
          <p:spPr bwMode="auto">
            <a:xfrm rot="10800000" flipH="1">
              <a:off x="1236663" y="5345113"/>
              <a:ext cx="1022350" cy="190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553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5603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304801"/>
            <a:ext cx="8153400" cy="754062"/>
          </a:xfrm>
        </p:spPr>
        <p:txBody>
          <a:bodyPr rIns="132080"/>
          <a:lstStyle/>
          <a:p>
            <a:pPr eaLnBrk="1" hangingPunct="1"/>
            <a:r>
              <a:rPr lang="en-US" altLang="x-none" sz="2800" b="1" dirty="0">
                <a:solidFill>
                  <a:srgbClr val="800000"/>
                </a:solidFill>
                <a:latin typeface="Tw Cen MT" charset="0"/>
              </a:rPr>
              <a:t>Aside: Test whether an undirected graph has a cycle</a:t>
            </a:r>
            <a:endParaRPr lang="en-US" altLang="x-none" sz="2800" b="1" dirty="0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1181" y="1588910"/>
            <a:ext cx="33528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We modify iterative </a:t>
            </a:r>
            <a:r>
              <a:rPr lang="en-US" dirty="0" err="1"/>
              <a:t>dfs</a:t>
            </a:r>
            <a:r>
              <a:rPr lang="en-US" dirty="0"/>
              <a:t> to calculate whether the graph has a cycle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/>
      <p:bldP spid="2" grpId="0" animBg="1"/>
    </p:bldLst>
  </p:timing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ヒラギノ明朝 ProN W3" charset="0"/>
            <a:cs typeface="ヒラギノ明朝 ProN W3" charset="0"/>
            <a:sym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ヒラギノ明朝 ProN W3" charset="0"/>
            <a:cs typeface="ヒラギノ明朝 ProN W3" charset="0"/>
            <a:sym typeface="Time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12011</TotalTime>
  <Pages>0</Pages>
  <Words>3030</Words>
  <Characters>0</Characters>
  <Application>Microsoft Macintosh PowerPoint</Application>
  <PresentationFormat>On-screen Show (4:3)</PresentationFormat>
  <Lines>0</Lines>
  <Paragraphs>528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2" baseType="lpstr">
      <vt:lpstr>MS PGothic</vt:lpstr>
      <vt:lpstr>MS PGothic</vt:lpstr>
      <vt:lpstr>ヒラギノ明朝 ProN W3</vt:lpstr>
      <vt:lpstr>ヒラギノ角ゴ ProN W3</vt:lpstr>
      <vt:lpstr>ヒラギノ角ゴ ProN W6</vt:lpstr>
      <vt:lpstr>Arial</vt:lpstr>
      <vt:lpstr>Calibri</vt:lpstr>
      <vt:lpstr>Courier New</vt:lpstr>
      <vt:lpstr>Symbol</vt:lpstr>
      <vt:lpstr>Times</vt:lpstr>
      <vt:lpstr>Times New Roman</vt:lpstr>
      <vt:lpstr>Tw Cen MT</vt:lpstr>
      <vt:lpstr>Wingdings</vt:lpstr>
      <vt:lpstr>Title &amp; Bullets</vt:lpstr>
      <vt:lpstr>PowerPoint Presentation</vt:lpstr>
      <vt:lpstr>About A6, Prelim 2</vt:lpstr>
      <vt:lpstr>Undirected trees</vt:lpstr>
      <vt:lpstr>Facts about trees</vt:lpstr>
      <vt:lpstr>Facts about trees</vt:lpstr>
      <vt:lpstr>Spanning trees</vt:lpstr>
      <vt:lpstr>Spanning trees: examples</vt:lpstr>
      <vt:lpstr>Finding a spanning tree: Subtractive method</vt:lpstr>
      <vt:lpstr>Aside: Test whether an undirected graph has a cycle</vt:lpstr>
      <vt:lpstr>Aside: Test whether an undirected graph has a cycle</vt:lpstr>
      <vt:lpstr>Finding a spanning tree: Subtractive method</vt:lpstr>
      <vt:lpstr>Finding a spanning tree: Additive method</vt:lpstr>
      <vt:lpstr>Minimum spanning trees</vt:lpstr>
      <vt:lpstr>Greedy algorithm</vt:lpstr>
      <vt:lpstr>Greediness works here</vt:lpstr>
      <vt:lpstr>Greediness doesn’t work here</vt:lpstr>
      <vt:lpstr>Greedy algorithm —doesn’t always work!</vt:lpstr>
      <vt:lpstr>Finding a minimal spanning tree</vt:lpstr>
      <vt:lpstr>PowerPoint Presentation</vt:lpstr>
      <vt:lpstr>Kruskal</vt:lpstr>
      <vt:lpstr>MST using “Prim’s algorithm” (should be called “JPD algorithm”)</vt:lpstr>
      <vt:lpstr>Kruskal</vt:lpstr>
      <vt:lpstr>Difference between Prim and Kruskal</vt:lpstr>
      <vt:lpstr>Difference between Prim and Kruskal</vt:lpstr>
      <vt:lpstr>Difference between Prim and Kruskal</vt:lpstr>
      <vt:lpstr>Prim’s (JPD) spanning tree algorithm</vt:lpstr>
      <vt:lpstr>Prim’s (JPD) spanning tree algorithm</vt:lpstr>
      <vt:lpstr>PowerPoint Presentation</vt:lpstr>
      <vt:lpstr>Prim’s (JPD) spanning tree algorithm</vt:lpstr>
      <vt:lpstr>PowerPoint Presentation</vt:lpstr>
      <vt:lpstr>PowerPoint Presentation</vt:lpstr>
      <vt:lpstr>PowerPoint Presentation</vt:lpstr>
      <vt:lpstr>Maze generation using Prim’s algorithm</vt:lpstr>
      <vt:lpstr>Greedy algorithms</vt:lpstr>
      <vt:lpstr>Breadth-first search, Shortest-path, Prim</vt:lpstr>
      <vt:lpstr>Similar code structures</vt:lpstr>
      <vt:lpstr>Traveling salesman problem</vt:lpstr>
      <vt:lpstr>Graph Algorithms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Whither Programming Methodology? Don’t let it wither.  David Gries Computer Science Department Cornell University CCSNE2004</dc:title>
  <dc:creator>Trial User</dc:creator>
  <cp:lastModifiedBy>Microsoft Office User</cp:lastModifiedBy>
  <cp:revision>404</cp:revision>
  <cp:lastPrinted>2018-04-11T19:55:12Z</cp:lastPrinted>
  <dcterms:modified xsi:type="dcterms:W3CDTF">2018-04-12T14:47:38Z</dcterms:modified>
</cp:coreProperties>
</file>