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58"/>
  </p:notesMasterIdLst>
  <p:handoutMasterIdLst>
    <p:handoutMasterId r:id="rId59"/>
  </p:handoutMasterIdLst>
  <p:sldIdLst>
    <p:sldId id="317" r:id="rId2"/>
    <p:sldId id="312" r:id="rId3"/>
    <p:sldId id="359" r:id="rId4"/>
    <p:sldId id="360" r:id="rId5"/>
    <p:sldId id="358" r:id="rId6"/>
    <p:sldId id="361" r:id="rId7"/>
    <p:sldId id="362" r:id="rId8"/>
    <p:sldId id="307" r:id="rId9"/>
    <p:sldId id="328" r:id="rId10"/>
    <p:sldId id="330" r:id="rId11"/>
    <p:sldId id="329" r:id="rId12"/>
    <p:sldId id="331" r:id="rId13"/>
    <p:sldId id="332" r:id="rId14"/>
    <p:sldId id="293" r:id="rId15"/>
    <p:sldId id="313" r:id="rId16"/>
    <p:sldId id="327" r:id="rId17"/>
    <p:sldId id="290" r:id="rId18"/>
    <p:sldId id="260" r:id="rId19"/>
    <p:sldId id="286" r:id="rId20"/>
    <p:sldId id="333" r:id="rId21"/>
    <p:sldId id="320" r:id="rId22"/>
    <p:sldId id="336" r:id="rId23"/>
    <p:sldId id="321" r:id="rId24"/>
    <p:sldId id="337" r:id="rId25"/>
    <p:sldId id="334" r:id="rId26"/>
    <p:sldId id="335" r:id="rId27"/>
    <p:sldId id="319" r:id="rId28"/>
    <p:sldId id="316" r:id="rId29"/>
    <p:sldId id="363" r:id="rId30"/>
    <p:sldId id="324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65" r:id="rId45"/>
    <p:sldId id="366" r:id="rId46"/>
    <p:sldId id="367" r:id="rId47"/>
    <p:sldId id="364" r:id="rId48"/>
    <p:sldId id="351" r:id="rId49"/>
    <p:sldId id="352" r:id="rId50"/>
    <p:sldId id="353" r:id="rId51"/>
    <p:sldId id="354" r:id="rId52"/>
    <p:sldId id="356" r:id="rId53"/>
    <p:sldId id="355" r:id="rId54"/>
    <p:sldId id="357" r:id="rId55"/>
    <p:sldId id="277" r:id="rId56"/>
    <p:sldId id="275" r:id="rId5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F6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8"/>
    <p:restoredTop sz="94569"/>
  </p:normalViewPr>
  <p:slideViewPr>
    <p:cSldViewPr>
      <p:cViewPr>
        <p:scale>
          <a:sx n="91" d="100"/>
          <a:sy n="91" d="100"/>
        </p:scale>
        <p:origin x="984" y="144"/>
      </p:cViewPr>
      <p:guideLst>
        <p:guide orient="horz" pos="2544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7EAF79A8-D334-EE4F-9231-8A408E868272}" type="datetimeFigureOut">
              <a:rPr lang="en-US" altLang="en-US"/>
              <a:pPr>
                <a:defRPr/>
              </a:pPr>
              <a:t>6/18/18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FF706F38-9CA1-364A-BBC7-8787D2893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53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67361A6-A118-624F-9CFE-05DD1A8B55E3}" type="datetimeFigureOut">
              <a:rPr lang="en-US" altLang="en-US"/>
              <a:pPr>
                <a:defRPr/>
              </a:pPr>
              <a:t>6/18/18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3B495F-33B8-8944-B002-184FF88630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532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Search is the problem</a:t>
            </a:r>
            <a:r>
              <a:rPr lang="en-US" baseline="0" dirty="0" smtClean="0"/>
              <a:t> of finding an element in a data structure when you don't know where it is stored</a:t>
            </a:r>
          </a:p>
          <a:p>
            <a:r>
              <a:rPr lang="en-US" baseline="0" dirty="0" smtClean="0"/>
              <a:t>example applications: DB indexing, process scheduling (CFS Linux), set/map/dictionary (C++)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B495F-33B8-8944-B002-184FF886307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842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56791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0455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04100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40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82332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41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41398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42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86358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43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25948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show code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4CF4CD22-0CFB-9B43-8086-7984845508B6}" type="slidenum">
              <a:rPr lang="en-US" altLang="en-US" sz="1200"/>
              <a:pPr/>
              <a:t>44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72022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charset="-128"/>
              </a:rPr>
              <a:t>Here's the thing: if the tree is perfectly balanced, so there's the same amount of stuff on either side of any node, then this is *asymptotically* very fast. The height of the tree is log_2 n. And you only have to traverse *at most* the height of the tree! So searching is O(log n) if the tree is balanced.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8E1A4FE-563E-7C46-B3AF-C8B046FDAB73}" type="slidenum">
              <a:rPr lang="en-US" altLang="en-US" sz="1200"/>
              <a:pPr/>
              <a:t>46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63891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charset="-128"/>
              </a:rPr>
              <a:t>If you draw a bunch of circles and arrows, and you want to know whether you have drawn a tree…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DE3842C0-355B-4A44-A1C7-888EE792308C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charset="-128"/>
              </a:rPr>
              <a:t>Binary trees are a special case of general trees, but they are *so common* that we will sometimes just say “tree” when we really mean “binary tree.”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D9876AF1-0EB1-1A47-AE0C-FD58F71B8EE7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71126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488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89641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52385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6607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5593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95361A-F06D-0B4A-B0D1-B83CDECA71A0}" type="datetimeFigureOut">
              <a:rPr lang="en-US" altLang="en-US"/>
              <a:pPr>
                <a:defRPr/>
              </a:pPr>
              <a:t>6/18/18</a:t>
            </a:fld>
            <a:endParaRPr lang="en-US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614A390-9921-AB41-8F93-2A3D568BD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64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97A0-1807-A74F-B025-5C28A9ECD47E}" type="datetimeFigureOut">
              <a:rPr lang="en-US" altLang="en-US"/>
              <a:pPr>
                <a:defRPr/>
              </a:pPr>
              <a:t>6/18/18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C68-316D-994D-A3B7-6892D3B69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29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557A3-D036-5B49-B0DA-73A942E87D52}" type="datetimeFigureOut">
              <a:rPr lang="en-US" altLang="en-US"/>
              <a:pPr>
                <a:defRPr/>
              </a:pPr>
              <a:t>6/18/18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E45AF-99E8-6F4E-AE58-61D9BB292D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19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AE959-629B-CA41-8557-4260C8E758C0}" type="datetimeFigureOut">
              <a:rPr lang="en-US" altLang="en-US"/>
              <a:pPr>
                <a:defRPr/>
              </a:pPr>
              <a:t>6/18/18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5C79F-2BFC-E647-80D3-437715712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52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74FCF-D5F7-8540-AED0-7C7F61B779F1}" type="datetimeFigureOut">
              <a:rPr lang="en-US" altLang="en-US"/>
              <a:pPr>
                <a:defRPr/>
              </a:pPr>
              <a:t>6/18/18</a:t>
            </a:fld>
            <a:endParaRPr lang="en-US" alt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2FA572E6-BB89-A742-885A-B6CF2B616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40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D92A-BBDE-E547-B692-C5C93BC21FAF}" type="datetimeFigureOut">
              <a:rPr lang="en-US" altLang="en-US"/>
              <a:pPr>
                <a:defRPr/>
              </a:pPr>
              <a:t>6/18/18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7A324-3BD0-7041-88AE-118981992F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47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A81D-A0DB-2A4B-BBDE-E557A4555ABA}" type="datetimeFigureOut">
              <a:rPr lang="en-US" altLang="en-US"/>
              <a:pPr>
                <a:defRPr/>
              </a:pPr>
              <a:t>6/18/18</a:t>
            </a:fld>
            <a:endParaRPr lang="en-US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E1751-41DC-9C43-8C09-97E29B01EB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03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73112-0F97-6142-B111-9DBE14F01B03}" type="datetimeFigureOut">
              <a:rPr lang="en-US" altLang="en-US"/>
              <a:pPr>
                <a:defRPr/>
              </a:pPr>
              <a:t>6/18/18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7FAD-4F74-034B-BB66-906A6CD88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33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7BF0-C347-6145-BCFF-DAFB6B1A4B56}" type="datetimeFigureOut">
              <a:rPr lang="en-US" altLang="en-US"/>
              <a:pPr>
                <a:defRPr/>
              </a:pPr>
              <a:t>6/18/18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6D3EF15-522E-074B-B355-61FEBF9A2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73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BA01C-BC5E-C043-B5AC-67C80899EA3D}" type="datetimeFigureOut">
              <a:rPr lang="en-US" altLang="en-US"/>
              <a:pPr>
                <a:defRPr/>
              </a:pPr>
              <a:t>6/18/18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2E710-DD1E-AA4E-81AD-042D218CE9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64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C1730-FAC6-C646-B1B9-F1F0E234BEAB}" type="datetimeFigureOut">
              <a:rPr lang="en-US" altLang="en-US"/>
              <a:pPr>
                <a:defRPr/>
              </a:pPr>
              <a:t>6/18/18</a:t>
            </a:fld>
            <a:endParaRPr lang="en-US" alt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703EB43-AE26-2040-AC0B-F5694CFAB4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78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8313DB-34A8-B44A-98C0-CD00C91B6AEE}" type="datetimeFigureOut">
              <a:rPr lang="en-US" altLang="en-US"/>
              <a:pPr>
                <a:defRPr/>
              </a:pPr>
              <a:t>6/18/18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7B2011-CBFA-954D-AE82-D34B96E56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53" r:id="rId2"/>
    <p:sldLayoutId id="2147484160" r:id="rId3"/>
    <p:sldLayoutId id="2147484154" r:id="rId4"/>
    <p:sldLayoutId id="2147484155" r:id="rId5"/>
    <p:sldLayoutId id="2147484156" r:id="rId6"/>
    <p:sldLayoutId id="2147484161" r:id="rId7"/>
    <p:sldLayoutId id="2147484157" r:id="rId8"/>
    <p:sldLayoutId id="2147484162" r:id="rId9"/>
    <p:sldLayoutId id="2147484158" r:id="rId10"/>
    <p:sldLayoutId id="21474841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ignup.com/go/myeCehh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/>
        <p:txBody>
          <a:bodyPr rIns="13208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Trees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ea typeface="MS PGothic" charset="-128"/>
              </a:rPr>
              <a:t>Lecture 12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ea typeface="MS PGothic" charset="-128"/>
              </a:rPr>
              <a:t>CS2110 – </a:t>
            </a:r>
            <a:r>
              <a:rPr lang="en-US" altLang="en-US" sz="2000" dirty="0" smtClean="0">
                <a:ea typeface="MS PGothic" charset="-128"/>
              </a:rPr>
              <a:t>Spring 2018</a:t>
            </a:r>
            <a:endParaRPr lang="en-US" altLang="en-US" sz="2000" dirty="0">
              <a:ea typeface="MS PGothic" charset="-128"/>
            </a:endParaRPr>
          </a:p>
        </p:txBody>
      </p:sp>
      <p:pic>
        <p:nvPicPr>
          <p:cNvPr id="1536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95777"/>
            <a:ext cx="4129088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Tree 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933997E-7866-0342-98C2-F708FFC386DA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grpSp>
        <p:nvGrpSpPr>
          <p:cNvPr id="24579" name="Group 56"/>
          <p:cNvGrpSpPr>
            <a:grpSpLocks/>
          </p:cNvGrpSpPr>
          <p:nvPr/>
        </p:nvGrpSpPr>
        <p:grpSpPr bwMode="auto">
          <a:xfrm>
            <a:off x="2911475" y="2667000"/>
            <a:ext cx="3062288" cy="2886075"/>
            <a:chOff x="2911475" y="2667000"/>
            <a:chExt cx="3062287" cy="2886075"/>
          </a:xfrm>
        </p:grpSpPr>
        <p:grpSp>
          <p:nvGrpSpPr>
            <p:cNvPr id="24588" name="Group 58"/>
            <p:cNvGrpSpPr>
              <a:grpSpLocks/>
            </p:cNvGrpSpPr>
            <p:nvPr/>
          </p:nvGrpSpPr>
          <p:grpSpPr bwMode="auto">
            <a:xfrm>
              <a:off x="4343400" y="2667000"/>
              <a:ext cx="436562" cy="447675"/>
              <a:chOff x="0" y="0"/>
              <a:chExt cx="275" cy="281"/>
            </a:xfrm>
          </p:grpSpPr>
          <p:sp>
            <p:nvSpPr>
              <p:cNvPr id="24625" name="Oval 100"/>
              <p:cNvSpPr>
                <a:spLocks/>
              </p:cNvSpPr>
              <p:nvPr/>
            </p:nvSpPr>
            <p:spPr bwMode="auto">
              <a:xfrm>
                <a:off x="0" y="0"/>
                <a:ext cx="275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4626" name="Rectangle 101"/>
              <p:cNvSpPr>
                <a:spLocks/>
              </p:cNvSpPr>
              <p:nvPr/>
            </p:nvSpPr>
            <p:spPr bwMode="auto">
              <a:xfrm>
                <a:off x="45" y="40"/>
                <a:ext cx="18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M</a:t>
                </a:r>
              </a:p>
            </p:txBody>
          </p:sp>
        </p:grpSp>
        <p:grpSp>
          <p:nvGrpSpPr>
            <p:cNvPr id="24589" name="Group 60"/>
            <p:cNvGrpSpPr>
              <a:grpSpLocks/>
            </p:cNvGrpSpPr>
            <p:nvPr/>
          </p:nvGrpSpPr>
          <p:grpSpPr bwMode="auto">
            <a:xfrm>
              <a:off x="3665537" y="3352800"/>
              <a:ext cx="419100" cy="447675"/>
              <a:chOff x="0" y="0"/>
              <a:chExt cx="264" cy="281"/>
            </a:xfrm>
          </p:grpSpPr>
          <p:sp>
            <p:nvSpPr>
              <p:cNvPr id="24623" name="Oval 98"/>
              <p:cNvSpPr>
                <a:spLocks/>
              </p:cNvSpPr>
              <p:nvPr/>
            </p:nvSpPr>
            <p:spPr bwMode="auto">
              <a:xfrm>
                <a:off x="0" y="0"/>
                <a:ext cx="26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4624" name="Rectangle 99"/>
              <p:cNvSpPr>
                <a:spLocks/>
              </p:cNvSpPr>
              <p:nvPr/>
            </p:nvSpPr>
            <p:spPr bwMode="auto">
              <a:xfrm>
                <a:off x="43" y="40"/>
                <a:ext cx="176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G</a:t>
                </a:r>
              </a:p>
            </p:txBody>
          </p:sp>
        </p:grpSp>
        <p:grpSp>
          <p:nvGrpSpPr>
            <p:cNvPr id="24590" name="Group 61"/>
            <p:cNvGrpSpPr>
              <a:grpSpLocks/>
            </p:cNvGrpSpPr>
            <p:nvPr/>
          </p:nvGrpSpPr>
          <p:grpSpPr bwMode="auto">
            <a:xfrm>
              <a:off x="5013325" y="3352800"/>
              <a:ext cx="468312" cy="447675"/>
              <a:chOff x="0" y="0"/>
              <a:chExt cx="295" cy="281"/>
            </a:xfrm>
          </p:grpSpPr>
          <p:sp>
            <p:nvSpPr>
              <p:cNvPr id="24621" name="Oval 96"/>
              <p:cNvSpPr>
                <a:spLocks/>
              </p:cNvSpPr>
              <p:nvPr/>
            </p:nvSpPr>
            <p:spPr bwMode="auto">
              <a:xfrm>
                <a:off x="0" y="0"/>
                <a:ext cx="295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4622" name="Rectangle 97"/>
              <p:cNvSpPr>
                <a:spLocks/>
              </p:cNvSpPr>
              <p:nvPr/>
            </p:nvSpPr>
            <p:spPr bwMode="auto">
              <a:xfrm>
                <a:off x="48" y="40"/>
                <a:ext cx="197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W</a:t>
                </a:r>
              </a:p>
            </p:txBody>
          </p:sp>
        </p:grpSp>
        <p:grpSp>
          <p:nvGrpSpPr>
            <p:cNvPr id="24591" name="Group 63"/>
            <p:cNvGrpSpPr>
              <a:grpSpLocks/>
            </p:cNvGrpSpPr>
            <p:nvPr/>
          </p:nvGrpSpPr>
          <p:grpSpPr bwMode="auto">
            <a:xfrm>
              <a:off x="4833937" y="4267200"/>
              <a:ext cx="385763" cy="447675"/>
              <a:chOff x="0" y="0"/>
              <a:chExt cx="242" cy="281"/>
            </a:xfrm>
          </p:grpSpPr>
          <p:sp>
            <p:nvSpPr>
              <p:cNvPr id="24619" name="Oval 94"/>
              <p:cNvSpPr>
                <a:spLocks/>
              </p:cNvSpPr>
              <p:nvPr/>
            </p:nvSpPr>
            <p:spPr bwMode="auto">
              <a:xfrm>
                <a:off x="0" y="0"/>
                <a:ext cx="242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4620" name="Rectangle 95"/>
              <p:cNvSpPr>
                <a:spLocks/>
              </p:cNvSpPr>
              <p:nvPr/>
            </p:nvSpPr>
            <p:spPr bwMode="auto">
              <a:xfrm>
                <a:off x="41" y="40"/>
                <a:ext cx="16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P</a:t>
                </a:r>
              </a:p>
            </p:txBody>
          </p:sp>
        </p:grpSp>
        <p:grpSp>
          <p:nvGrpSpPr>
            <p:cNvPr id="24592" name="Group 66"/>
            <p:cNvGrpSpPr>
              <a:grpSpLocks/>
            </p:cNvGrpSpPr>
            <p:nvPr/>
          </p:nvGrpSpPr>
          <p:grpSpPr bwMode="auto">
            <a:xfrm>
              <a:off x="4156075" y="4267200"/>
              <a:ext cx="354012" cy="447675"/>
              <a:chOff x="0" y="0"/>
              <a:chExt cx="223" cy="281"/>
            </a:xfrm>
          </p:grpSpPr>
          <p:sp>
            <p:nvSpPr>
              <p:cNvPr id="24617" name="Oval 92"/>
              <p:cNvSpPr>
                <a:spLocks/>
              </p:cNvSpPr>
              <p:nvPr/>
            </p:nvSpPr>
            <p:spPr bwMode="auto">
              <a:xfrm>
                <a:off x="0" y="0"/>
                <a:ext cx="223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4618" name="Rectangle 93"/>
              <p:cNvSpPr>
                <a:spLocks/>
              </p:cNvSpPr>
              <p:nvPr/>
            </p:nvSpPr>
            <p:spPr bwMode="auto">
              <a:xfrm>
                <a:off x="38" y="40"/>
                <a:ext cx="147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J</a:t>
                </a:r>
              </a:p>
            </p:txBody>
          </p:sp>
        </p:grpSp>
        <p:grpSp>
          <p:nvGrpSpPr>
            <p:cNvPr id="24593" name="Group 67"/>
            <p:cNvGrpSpPr>
              <a:grpSpLocks/>
            </p:cNvGrpSpPr>
            <p:nvPr/>
          </p:nvGrpSpPr>
          <p:grpSpPr bwMode="auto">
            <a:xfrm>
              <a:off x="3292475" y="4267200"/>
              <a:ext cx="403225" cy="447675"/>
              <a:chOff x="0" y="0"/>
              <a:chExt cx="254" cy="281"/>
            </a:xfrm>
          </p:grpSpPr>
          <p:sp>
            <p:nvSpPr>
              <p:cNvPr id="24615" name="Oval 90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4616" name="Rectangle 91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D</a:t>
                </a:r>
              </a:p>
            </p:txBody>
          </p:sp>
        </p:grpSp>
        <p:grpSp>
          <p:nvGrpSpPr>
            <p:cNvPr id="24594" name="Group 68"/>
            <p:cNvGrpSpPr>
              <a:grpSpLocks/>
            </p:cNvGrpSpPr>
            <p:nvPr/>
          </p:nvGrpSpPr>
          <p:grpSpPr bwMode="auto">
            <a:xfrm>
              <a:off x="4816475" y="5105400"/>
              <a:ext cx="403225" cy="447675"/>
              <a:chOff x="0" y="0"/>
              <a:chExt cx="254" cy="281"/>
            </a:xfrm>
          </p:grpSpPr>
          <p:sp>
            <p:nvSpPr>
              <p:cNvPr id="24613" name="Oval 88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4614" name="Rectangle 89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N</a:t>
                </a:r>
              </a:p>
            </p:txBody>
          </p:sp>
        </p:grpSp>
        <p:grpSp>
          <p:nvGrpSpPr>
            <p:cNvPr id="24595" name="Group 70"/>
            <p:cNvGrpSpPr>
              <a:grpSpLocks/>
            </p:cNvGrpSpPr>
            <p:nvPr/>
          </p:nvGrpSpPr>
          <p:grpSpPr bwMode="auto">
            <a:xfrm>
              <a:off x="3825875" y="5105400"/>
              <a:ext cx="403225" cy="447675"/>
              <a:chOff x="0" y="0"/>
              <a:chExt cx="254" cy="281"/>
            </a:xfrm>
          </p:grpSpPr>
          <p:sp>
            <p:nvSpPr>
              <p:cNvPr id="24611" name="Oval 86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4612" name="Rectangle 87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H</a:t>
                </a:r>
              </a:p>
            </p:txBody>
          </p:sp>
        </p:grpSp>
        <p:grpSp>
          <p:nvGrpSpPr>
            <p:cNvPr id="24596" name="Group 71"/>
            <p:cNvGrpSpPr>
              <a:grpSpLocks/>
            </p:cNvGrpSpPr>
            <p:nvPr/>
          </p:nvGrpSpPr>
          <p:grpSpPr bwMode="auto">
            <a:xfrm>
              <a:off x="2911475" y="5105400"/>
              <a:ext cx="403225" cy="447675"/>
              <a:chOff x="0" y="0"/>
              <a:chExt cx="254" cy="281"/>
            </a:xfrm>
          </p:grpSpPr>
          <p:sp>
            <p:nvSpPr>
              <p:cNvPr id="24609" name="Oval 84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4610" name="Rectangle 85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B</a:t>
                </a:r>
              </a:p>
            </p:txBody>
          </p:sp>
        </p:grpSp>
        <p:grpSp>
          <p:nvGrpSpPr>
            <p:cNvPr id="24597" name="Group 72"/>
            <p:cNvGrpSpPr>
              <a:grpSpLocks/>
            </p:cNvGrpSpPr>
            <p:nvPr/>
          </p:nvGrpSpPr>
          <p:grpSpPr bwMode="auto">
            <a:xfrm>
              <a:off x="5588000" y="5105400"/>
              <a:ext cx="385762" cy="447675"/>
              <a:chOff x="0" y="0"/>
              <a:chExt cx="242" cy="281"/>
            </a:xfrm>
          </p:grpSpPr>
          <p:sp>
            <p:nvSpPr>
              <p:cNvPr id="24607" name="Oval 82"/>
              <p:cNvSpPr>
                <a:spLocks/>
              </p:cNvSpPr>
              <p:nvPr/>
            </p:nvSpPr>
            <p:spPr bwMode="auto">
              <a:xfrm>
                <a:off x="0" y="0"/>
                <a:ext cx="242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4608" name="Rectangle 83"/>
              <p:cNvSpPr>
                <a:spLocks/>
              </p:cNvSpPr>
              <p:nvPr/>
            </p:nvSpPr>
            <p:spPr bwMode="auto">
              <a:xfrm>
                <a:off x="41" y="40"/>
                <a:ext cx="16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S</a:t>
                </a:r>
              </a:p>
            </p:txBody>
          </p:sp>
        </p:grpSp>
        <p:sp>
          <p:nvSpPr>
            <p:cNvPr id="24598" name="Line 33"/>
            <p:cNvSpPr>
              <a:spLocks noChangeShapeType="1"/>
            </p:cNvSpPr>
            <p:nvPr/>
          </p:nvSpPr>
          <p:spPr bwMode="auto">
            <a:xfrm flipH="1">
              <a:off x="3825875" y="3114675"/>
              <a:ext cx="684212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34"/>
            <p:cNvSpPr>
              <a:spLocks noChangeShapeType="1"/>
            </p:cNvSpPr>
            <p:nvPr/>
          </p:nvSpPr>
          <p:spPr bwMode="auto">
            <a:xfrm>
              <a:off x="4510087" y="3114675"/>
              <a:ext cx="709613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35"/>
            <p:cNvSpPr>
              <a:spLocks noChangeShapeType="1"/>
            </p:cNvSpPr>
            <p:nvPr/>
          </p:nvSpPr>
          <p:spPr bwMode="auto">
            <a:xfrm flipH="1">
              <a:off x="3455987" y="3800475"/>
              <a:ext cx="369888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36"/>
            <p:cNvSpPr>
              <a:spLocks noChangeShapeType="1"/>
            </p:cNvSpPr>
            <p:nvPr/>
          </p:nvSpPr>
          <p:spPr bwMode="auto">
            <a:xfrm>
              <a:off x="3825875" y="3800475"/>
              <a:ext cx="517525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Line 37"/>
            <p:cNvSpPr>
              <a:spLocks noChangeShapeType="1"/>
            </p:cNvSpPr>
            <p:nvPr/>
          </p:nvSpPr>
          <p:spPr bwMode="auto">
            <a:xfrm flipH="1">
              <a:off x="5013325" y="3800475"/>
              <a:ext cx="274637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Line 38"/>
            <p:cNvSpPr>
              <a:spLocks noChangeShapeType="1"/>
            </p:cNvSpPr>
            <p:nvPr/>
          </p:nvSpPr>
          <p:spPr bwMode="auto">
            <a:xfrm flipH="1">
              <a:off x="3114675" y="4714875"/>
              <a:ext cx="341312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39"/>
            <p:cNvSpPr>
              <a:spLocks noChangeShapeType="1"/>
            </p:cNvSpPr>
            <p:nvPr/>
          </p:nvSpPr>
          <p:spPr bwMode="auto">
            <a:xfrm>
              <a:off x="3455987" y="4714875"/>
              <a:ext cx="62865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Line 40"/>
            <p:cNvSpPr>
              <a:spLocks noChangeShapeType="1"/>
            </p:cNvSpPr>
            <p:nvPr/>
          </p:nvSpPr>
          <p:spPr bwMode="auto">
            <a:xfrm flipH="1">
              <a:off x="5013325" y="4714875"/>
              <a:ext cx="1587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Line 41"/>
            <p:cNvSpPr>
              <a:spLocks noChangeShapeType="1"/>
            </p:cNvSpPr>
            <p:nvPr/>
          </p:nvSpPr>
          <p:spPr bwMode="auto">
            <a:xfrm>
              <a:off x="5013325" y="4714875"/>
              <a:ext cx="76200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0" name="TextBox 45"/>
          <p:cNvSpPr txBox="1">
            <a:spLocks noChangeArrowheads="1"/>
          </p:cNvSpPr>
          <p:nvPr/>
        </p:nvSpPr>
        <p:spPr bwMode="auto">
          <a:xfrm>
            <a:off x="450850" y="3478213"/>
            <a:ext cx="2049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i="1"/>
              <a:t>ancestors</a:t>
            </a:r>
            <a:r>
              <a:rPr lang="en-US" altLang="en-US"/>
              <a:t> of B</a:t>
            </a:r>
            <a:endParaRPr lang="en-US" altLang="en-US" i="1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2401888" y="3576638"/>
            <a:ext cx="1263650" cy="131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endCxn id="24625" idx="2"/>
          </p:cNvCxnSpPr>
          <p:nvPr/>
        </p:nvCxnSpPr>
        <p:spPr>
          <a:xfrm flipV="1">
            <a:off x="2401888" y="2890838"/>
            <a:ext cx="1941512" cy="817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24615" idx="2"/>
          </p:cNvCxnSpPr>
          <p:nvPr/>
        </p:nvCxnSpPr>
        <p:spPr>
          <a:xfrm>
            <a:off x="2401888" y="3740150"/>
            <a:ext cx="890587" cy="750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4" name="TextBox 53"/>
          <p:cNvSpPr txBox="1">
            <a:spLocks noChangeArrowheads="1"/>
          </p:cNvSpPr>
          <p:nvPr/>
        </p:nvSpPr>
        <p:spPr bwMode="auto">
          <a:xfrm>
            <a:off x="6264275" y="4330700"/>
            <a:ext cx="245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i="1"/>
              <a:t>descendants </a:t>
            </a:r>
            <a:r>
              <a:rPr lang="en-US" altLang="en-US"/>
              <a:t>of W</a:t>
            </a:r>
            <a:endParaRPr lang="en-US" altLang="en-US" i="1"/>
          </a:p>
        </p:txBody>
      </p:sp>
      <p:cxnSp>
        <p:nvCxnSpPr>
          <p:cNvPr id="13" name="Straight Arrow Connector 12"/>
          <p:cNvCxnSpPr>
            <a:stCxn id="24584" idx="1"/>
            <a:endCxn id="24619" idx="6"/>
          </p:cNvCxnSpPr>
          <p:nvPr/>
        </p:nvCxnSpPr>
        <p:spPr>
          <a:xfrm flipH="1" flipV="1">
            <a:off x="5219700" y="4491038"/>
            <a:ext cx="1044575" cy="71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4584" idx="1"/>
            <a:endCxn id="24613" idx="7"/>
          </p:cNvCxnSpPr>
          <p:nvPr/>
        </p:nvCxnSpPr>
        <p:spPr>
          <a:xfrm flipH="1">
            <a:off x="5160963" y="4562475"/>
            <a:ext cx="1103312" cy="608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4584" idx="1"/>
            <a:endCxn id="24607" idx="7"/>
          </p:cNvCxnSpPr>
          <p:nvPr/>
        </p:nvCxnSpPr>
        <p:spPr>
          <a:xfrm flipH="1">
            <a:off x="5916613" y="4562475"/>
            <a:ext cx="347662" cy="608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Tree 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B424468-897E-6D44-B47F-D202825DD36E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grpSp>
        <p:nvGrpSpPr>
          <p:cNvPr id="25603" name="Group 56"/>
          <p:cNvGrpSpPr>
            <a:grpSpLocks/>
          </p:cNvGrpSpPr>
          <p:nvPr/>
        </p:nvGrpSpPr>
        <p:grpSpPr bwMode="auto">
          <a:xfrm>
            <a:off x="2911475" y="2667000"/>
            <a:ext cx="3062288" cy="2886075"/>
            <a:chOff x="2911475" y="2667000"/>
            <a:chExt cx="3062287" cy="2886075"/>
          </a:xfrm>
        </p:grpSpPr>
        <p:grpSp>
          <p:nvGrpSpPr>
            <p:cNvPr id="25606" name="Group 58"/>
            <p:cNvGrpSpPr>
              <a:grpSpLocks/>
            </p:cNvGrpSpPr>
            <p:nvPr/>
          </p:nvGrpSpPr>
          <p:grpSpPr bwMode="auto">
            <a:xfrm>
              <a:off x="4343400" y="2667000"/>
              <a:ext cx="436562" cy="447675"/>
              <a:chOff x="0" y="0"/>
              <a:chExt cx="275" cy="281"/>
            </a:xfrm>
          </p:grpSpPr>
          <p:sp>
            <p:nvSpPr>
              <p:cNvPr id="25643" name="Oval 100"/>
              <p:cNvSpPr>
                <a:spLocks/>
              </p:cNvSpPr>
              <p:nvPr/>
            </p:nvSpPr>
            <p:spPr bwMode="auto">
              <a:xfrm>
                <a:off x="0" y="0"/>
                <a:ext cx="275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5644" name="Rectangle 101"/>
              <p:cNvSpPr>
                <a:spLocks/>
              </p:cNvSpPr>
              <p:nvPr/>
            </p:nvSpPr>
            <p:spPr bwMode="auto">
              <a:xfrm>
                <a:off x="45" y="40"/>
                <a:ext cx="18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M</a:t>
                </a:r>
              </a:p>
            </p:txBody>
          </p:sp>
        </p:grpSp>
        <p:grpSp>
          <p:nvGrpSpPr>
            <p:cNvPr id="25607" name="Group 60"/>
            <p:cNvGrpSpPr>
              <a:grpSpLocks/>
            </p:cNvGrpSpPr>
            <p:nvPr/>
          </p:nvGrpSpPr>
          <p:grpSpPr bwMode="auto">
            <a:xfrm>
              <a:off x="3665537" y="3352800"/>
              <a:ext cx="419100" cy="447675"/>
              <a:chOff x="0" y="0"/>
              <a:chExt cx="264" cy="281"/>
            </a:xfrm>
          </p:grpSpPr>
          <p:sp>
            <p:nvSpPr>
              <p:cNvPr id="25641" name="Oval 98"/>
              <p:cNvSpPr>
                <a:spLocks/>
              </p:cNvSpPr>
              <p:nvPr/>
            </p:nvSpPr>
            <p:spPr bwMode="auto">
              <a:xfrm>
                <a:off x="0" y="0"/>
                <a:ext cx="26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5642" name="Rectangle 99"/>
              <p:cNvSpPr>
                <a:spLocks/>
              </p:cNvSpPr>
              <p:nvPr/>
            </p:nvSpPr>
            <p:spPr bwMode="auto">
              <a:xfrm>
                <a:off x="43" y="40"/>
                <a:ext cx="176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G</a:t>
                </a:r>
              </a:p>
            </p:txBody>
          </p:sp>
        </p:grpSp>
        <p:grpSp>
          <p:nvGrpSpPr>
            <p:cNvPr id="25608" name="Group 61"/>
            <p:cNvGrpSpPr>
              <a:grpSpLocks/>
            </p:cNvGrpSpPr>
            <p:nvPr/>
          </p:nvGrpSpPr>
          <p:grpSpPr bwMode="auto">
            <a:xfrm>
              <a:off x="5013325" y="3352800"/>
              <a:ext cx="468312" cy="447675"/>
              <a:chOff x="0" y="0"/>
              <a:chExt cx="295" cy="281"/>
            </a:xfrm>
          </p:grpSpPr>
          <p:sp>
            <p:nvSpPr>
              <p:cNvPr id="25639" name="Oval 96"/>
              <p:cNvSpPr>
                <a:spLocks/>
              </p:cNvSpPr>
              <p:nvPr/>
            </p:nvSpPr>
            <p:spPr bwMode="auto">
              <a:xfrm>
                <a:off x="0" y="0"/>
                <a:ext cx="295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5640" name="Rectangle 97"/>
              <p:cNvSpPr>
                <a:spLocks/>
              </p:cNvSpPr>
              <p:nvPr/>
            </p:nvSpPr>
            <p:spPr bwMode="auto">
              <a:xfrm>
                <a:off x="48" y="40"/>
                <a:ext cx="197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W</a:t>
                </a:r>
              </a:p>
            </p:txBody>
          </p:sp>
        </p:grpSp>
        <p:grpSp>
          <p:nvGrpSpPr>
            <p:cNvPr id="25609" name="Group 63"/>
            <p:cNvGrpSpPr>
              <a:grpSpLocks/>
            </p:cNvGrpSpPr>
            <p:nvPr/>
          </p:nvGrpSpPr>
          <p:grpSpPr bwMode="auto">
            <a:xfrm>
              <a:off x="4833937" y="4267200"/>
              <a:ext cx="385763" cy="447675"/>
              <a:chOff x="0" y="0"/>
              <a:chExt cx="242" cy="281"/>
            </a:xfrm>
          </p:grpSpPr>
          <p:sp>
            <p:nvSpPr>
              <p:cNvPr id="25637" name="Oval 94"/>
              <p:cNvSpPr>
                <a:spLocks/>
              </p:cNvSpPr>
              <p:nvPr/>
            </p:nvSpPr>
            <p:spPr bwMode="auto">
              <a:xfrm>
                <a:off x="0" y="0"/>
                <a:ext cx="242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5638" name="Rectangle 95"/>
              <p:cNvSpPr>
                <a:spLocks/>
              </p:cNvSpPr>
              <p:nvPr/>
            </p:nvSpPr>
            <p:spPr bwMode="auto">
              <a:xfrm>
                <a:off x="41" y="40"/>
                <a:ext cx="16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P</a:t>
                </a:r>
              </a:p>
            </p:txBody>
          </p:sp>
        </p:grpSp>
        <p:grpSp>
          <p:nvGrpSpPr>
            <p:cNvPr id="25610" name="Group 66"/>
            <p:cNvGrpSpPr>
              <a:grpSpLocks/>
            </p:cNvGrpSpPr>
            <p:nvPr/>
          </p:nvGrpSpPr>
          <p:grpSpPr bwMode="auto">
            <a:xfrm>
              <a:off x="4156075" y="4267200"/>
              <a:ext cx="354012" cy="447675"/>
              <a:chOff x="0" y="0"/>
              <a:chExt cx="223" cy="281"/>
            </a:xfrm>
          </p:grpSpPr>
          <p:sp>
            <p:nvSpPr>
              <p:cNvPr id="25635" name="Oval 92"/>
              <p:cNvSpPr>
                <a:spLocks/>
              </p:cNvSpPr>
              <p:nvPr/>
            </p:nvSpPr>
            <p:spPr bwMode="auto">
              <a:xfrm>
                <a:off x="0" y="0"/>
                <a:ext cx="223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5636" name="Rectangle 93"/>
              <p:cNvSpPr>
                <a:spLocks/>
              </p:cNvSpPr>
              <p:nvPr/>
            </p:nvSpPr>
            <p:spPr bwMode="auto">
              <a:xfrm>
                <a:off x="38" y="40"/>
                <a:ext cx="147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J</a:t>
                </a:r>
              </a:p>
            </p:txBody>
          </p:sp>
        </p:grpSp>
        <p:grpSp>
          <p:nvGrpSpPr>
            <p:cNvPr id="25611" name="Group 67"/>
            <p:cNvGrpSpPr>
              <a:grpSpLocks/>
            </p:cNvGrpSpPr>
            <p:nvPr/>
          </p:nvGrpSpPr>
          <p:grpSpPr bwMode="auto">
            <a:xfrm>
              <a:off x="3292475" y="4267200"/>
              <a:ext cx="403225" cy="447675"/>
              <a:chOff x="0" y="0"/>
              <a:chExt cx="254" cy="281"/>
            </a:xfrm>
          </p:grpSpPr>
          <p:sp>
            <p:nvSpPr>
              <p:cNvPr id="25633" name="Oval 90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5634" name="Rectangle 91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D</a:t>
                </a:r>
              </a:p>
            </p:txBody>
          </p:sp>
        </p:grpSp>
        <p:grpSp>
          <p:nvGrpSpPr>
            <p:cNvPr id="25612" name="Group 68"/>
            <p:cNvGrpSpPr>
              <a:grpSpLocks/>
            </p:cNvGrpSpPr>
            <p:nvPr/>
          </p:nvGrpSpPr>
          <p:grpSpPr bwMode="auto">
            <a:xfrm>
              <a:off x="4816475" y="5105400"/>
              <a:ext cx="403225" cy="447675"/>
              <a:chOff x="0" y="0"/>
              <a:chExt cx="254" cy="281"/>
            </a:xfrm>
          </p:grpSpPr>
          <p:sp>
            <p:nvSpPr>
              <p:cNvPr id="25631" name="Oval 88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5632" name="Rectangle 89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N</a:t>
                </a:r>
              </a:p>
            </p:txBody>
          </p:sp>
        </p:grpSp>
        <p:grpSp>
          <p:nvGrpSpPr>
            <p:cNvPr id="25613" name="Group 70"/>
            <p:cNvGrpSpPr>
              <a:grpSpLocks/>
            </p:cNvGrpSpPr>
            <p:nvPr/>
          </p:nvGrpSpPr>
          <p:grpSpPr bwMode="auto">
            <a:xfrm>
              <a:off x="3825875" y="5105400"/>
              <a:ext cx="403225" cy="447675"/>
              <a:chOff x="0" y="0"/>
              <a:chExt cx="254" cy="281"/>
            </a:xfrm>
          </p:grpSpPr>
          <p:sp>
            <p:nvSpPr>
              <p:cNvPr id="25629" name="Oval 86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5630" name="Rectangle 87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H</a:t>
                </a:r>
              </a:p>
            </p:txBody>
          </p:sp>
        </p:grpSp>
        <p:grpSp>
          <p:nvGrpSpPr>
            <p:cNvPr id="25614" name="Group 71"/>
            <p:cNvGrpSpPr>
              <a:grpSpLocks/>
            </p:cNvGrpSpPr>
            <p:nvPr/>
          </p:nvGrpSpPr>
          <p:grpSpPr bwMode="auto">
            <a:xfrm>
              <a:off x="2911475" y="5105400"/>
              <a:ext cx="403225" cy="447675"/>
              <a:chOff x="0" y="0"/>
              <a:chExt cx="254" cy="281"/>
            </a:xfrm>
          </p:grpSpPr>
          <p:sp>
            <p:nvSpPr>
              <p:cNvPr id="25627" name="Oval 84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5628" name="Rectangle 85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B</a:t>
                </a:r>
              </a:p>
            </p:txBody>
          </p:sp>
        </p:grpSp>
        <p:grpSp>
          <p:nvGrpSpPr>
            <p:cNvPr id="25615" name="Group 72"/>
            <p:cNvGrpSpPr>
              <a:grpSpLocks/>
            </p:cNvGrpSpPr>
            <p:nvPr/>
          </p:nvGrpSpPr>
          <p:grpSpPr bwMode="auto">
            <a:xfrm>
              <a:off x="5588000" y="5105400"/>
              <a:ext cx="385762" cy="447675"/>
              <a:chOff x="0" y="0"/>
              <a:chExt cx="242" cy="281"/>
            </a:xfrm>
          </p:grpSpPr>
          <p:sp>
            <p:nvSpPr>
              <p:cNvPr id="25625" name="Oval 82"/>
              <p:cNvSpPr>
                <a:spLocks/>
              </p:cNvSpPr>
              <p:nvPr/>
            </p:nvSpPr>
            <p:spPr bwMode="auto">
              <a:xfrm>
                <a:off x="0" y="0"/>
                <a:ext cx="242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5626" name="Rectangle 83"/>
              <p:cNvSpPr>
                <a:spLocks/>
              </p:cNvSpPr>
              <p:nvPr/>
            </p:nvSpPr>
            <p:spPr bwMode="auto">
              <a:xfrm>
                <a:off x="41" y="40"/>
                <a:ext cx="16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S</a:t>
                </a:r>
              </a:p>
            </p:txBody>
          </p:sp>
        </p:grpSp>
        <p:sp>
          <p:nvSpPr>
            <p:cNvPr id="25616" name="Line 33"/>
            <p:cNvSpPr>
              <a:spLocks noChangeShapeType="1"/>
            </p:cNvSpPr>
            <p:nvPr/>
          </p:nvSpPr>
          <p:spPr bwMode="auto">
            <a:xfrm flipH="1">
              <a:off x="3825875" y="3114675"/>
              <a:ext cx="684212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34"/>
            <p:cNvSpPr>
              <a:spLocks noChangeShapeType="1"/>
            </p:cNvSpPr>
            <p:nvPr/>
          </p:nvSpPr>
          <p:spPr bwMode="auto">
            <a:xfrm>
              <a:off x="4510087" y="3114675"/>
              <a:ext cx="709613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35"/>
            <p:cNvSpPr>
              <a:spLocks noChangeShapeType="1"/>
            </p:cNvSpPr>
            <p:nvPr/>
          </p:nvSpPr>
          <p:spPr bwMode="auto">
            <a:xfrm flipH="1">
              <a:off x="3455987" y="3800475"/>
              <a:ext cx="369888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36"/>
            <p:cNvSpPr>
              <a:spLocks noChangeShapeType="1"/>
            </p:cNvSpPr>
            <p:nvPr/>
          </p:nvSpPr>
          <p:spPr bwMode="auto">
            <a:xfrm>
              <a:off x="3825875" y="3800475"/>
              <a:ext cx="517525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37"/>
            <p:cNvSpPr>
              <a:spLocks noChangeShapeType="1"/>
            </p:cNvSpPr>
            <p:nvPr/>
          </p:nvSpPr>
          <p:spPr bwMode="auto">
            <a:xfrm flipH="1">
              <a:off x="5013325" y="3800475"/>
              <a:ext cx="274637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38"/>
            <p:cNvSpPr>
              <a:spLocks noChangeShapeType="1"/>
            </p:cNvSpPr>
            <p:nvPr/>
          </p:nvSpPr>
          <p:spPr bwMode="auto">
            <a:xfrm flipH="1">
              <a:off x="3114675" y="4714875"/>
              <a:ext cx="341312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39"/>
            <p:cNvSpPr>
              <a:spLocks noChangeShapeType="1"/>
            </p:cNvSpPr>
            <p:nvPr/>
          </p:nvSpPr>
          <p:spPr bwMode="auto">
            <a:xfrm>
              <a:off x="3455987" y="4714875"/>
              <a:ext cx="62865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40"/>
            <p:cNvSpPr>
              <a:spLocks noChangeShapeType="1"/>
            </p:cNvSpPr>
            <p:nvPr/>
          </p:nvSpPr>
          <p:spPr bwMode="auto">
            <a:xfrm flipH="1">
              <a:off x="5013325" y="4714875"/>
              <a:ext cx="1587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41"/>
            <p:cNvSpPr>
              <a:spLocks noChangeShapeType="1"/>
            </p:cNvSpPr>
            <p:nvPr/>
          </p:nvSpPr>
          <p:spPr bwMode="auto">
            <a:xfrm>
              <a:off x="5013325" y="4714875"/>
              <a:ext cx="76200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2819400" y="3175000"/>
            <a:ext cx="1752600" cy="2463800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5" name="TextBox 102"/>
          <p:cNvSpPr txBox="1">
            <a:spLocks noChangeArrowheads="1"/>
          </p:cNvSpPr>
          <p:nvPr/>
        </p:nvSpPr>
        <p:spPr bwMode="auto">
          <a:xfrm>
            <a:off x="1055969" y="3094038"/>
            <a:ext cx="1763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i="1" smtClean="0"/>
              <a:t>subtree </a:t>
            </a:r>
            <a:r>
              <a:rPr lang="en-US" altLang="en-US"/>
              <a:t>of M</a:t>
            </a:r>
            <a:endParaRPr lang="en-US" alt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Tree 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3051E5C-7AF5-374A-9538-E327412D182B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grpSp>
        <p:nvGrpSpPr>
          <p:cNvPr id="26627" name="Group 56"/>
          <p:cNvGrpSpPr>
            <a:grpSpLocks/>
          </p:cNvGrpSpPr>
          <p:nvPr/>
        </p:nvGrpSpPr>
        <p:grpSpPr bwMode="auto">
          <a:xfrm>
            <a:off x="2911475" y="2667000"/>
            <a:ext cx="3062288" cy="2886075"/>
            <a:chOff x="2911475" y="2667000"/>
            <a:chExt cx="3062287" cy="2886075"/>
          </a:xfrm>
        </p:grpSpPr>
        <p:grpSp>
          <p:nvGrpSpPr>
            <p:cNvPr id="26632" name="Group 58"/>
            <p:cNvGrpSpPr>
              <a:grpSpLocks/>
            </p:cNvGrpSpPr>
            <p:nvPr/>
          </p:nvGrpSpPr>
          <p:grpSpPr bwMode="auto">
            <a:xfrm>
              <a:off x="4343400" y="2667000"/>
              <a:ext cx="436562" cy="447675"/>
              <a:chOff x="0" y="0"/>
              <a:chExt cx="275" cy="281"/>
            </a:xfrm>
          </p:grpSpPr>
          <p:sp>
            <p:nvSpPr>
              <p:cNvPr id="26669" name="Oval 100"/>
              <p:cNvSpPr>
                <a:spLocks/>
              </p:cNvSpPr>
              <p:nvPr/>
            </p:nvSpPr>
            <p:spPr bwMode="auto">
              <a:xfrm>
                <a:off x="0" y="0"/>
                <a:ext cx="275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6670" name="Rectangle 101"/>
              <p:cNvSpPr>
                <a:spLocks/>
              </p:cNvSpPr>
              <p:nvPr/>
            </p:nvSpPr>
            <p:spPr bwMode="auto">
              <a:xfrm>
                <a:off x="45" y="40"/>
                <a:ext cx="18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M</a:t>
                </a:r>
              </a:p>
            </p:txBody>
          </p:sp>
        </p:grpSp>
        <p:grpSp>
          <p:nvGrpSpPr>
            <p:cNvPr id="26633" name="Group 60"/>
            <p:cNvGrpSpPr>
              <a:grpSpLocks/>
            </p:cNvGrpSpPr>
            <p:nvPr/>
          </p:nvGrpSpPr>
          <p:grpSpPr bwMode="auto">
            <a:xfrm>
              <a:off x="3665537" y="3352800"/>
              <a:ext cx="419100" cy="447675"/>
              <a:chOff x="0" y="0"/>
              <a:chExt cx="264" cy="281"/>
            </a:xfrm>
          </p:grpSpPr>
          <p:sp>
            <p:nvSpPr>
              <p:cNvPr id="26667" name="Oval 98"/>
              <p:cNvSpPr>
                <a:spLocks/>
              </p:cNvSpPr>
              <p:nvPr/>
            </p:nvSpPr>
            <p:spPr bwMode="auto">
              <a:xfrm>
                <a:off x="0" y="0"/>
                <a:ext cx="26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6668" name="Rectangle 99"/>
              <p:cNvSpPr>
                <a:spLocks/>
              </p:cNvSpPr>
              <p:nvPr/>
            </p:nvSpPr>
            <p:spPr bwMode="auto">
              <a:xfrm>
                <a:off x="43" y="40"/>
                <a:ext cx="176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G</a:t>
                </a:r>
              </a:p>
            </p:txBody>
          </p:sp>
        </p:grpSp>
        <p:grpSp>
          <p:nvGrpSpPr>
            <p:cNvPr id="26634" name="Group 61"/>
            <p:cNvGrpSpPr>
              <a:grpSpLocks/>
            </p:cNvGrpSpPr>
            <p:nvPr/>
          </p:nvGrpSpPr>
          <p:grpSpPr bwMode="auto">
            <a:xfrm>
              <a:off x="5013325" y="3352800"/>
              <a:ext cx="468312" cy="447675"/>
              <a:chOff x="0" y="0"/>
              <a:chExt cx="295" cy="281"/>
            </a:xfrm>
          </p:grpSpPr>
          <p:sp>
            <p:nvSpPr>
              <p:cNvPr id="26665" name="Oval 96"/>
              <p:cNvSpPr>
                <a:spLocks/>
              </p:cNvSpPr>
              <p:nvPr/>
            </p:nvSpPr>
            <p:spPr bwMode="auto">
              <a:xfrm>
                <a:off x="0" y="0"/>
                <a:ext cx="295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6666" name="Rectangle 97"/>
              <p:cNvSpPr>
                <a:spLocks/>
              </p:cNvSpPr>
              <p:nvPr/>
            </p:nvSpPr>
            <p:spPr bwMode="auto">
              <a:xfrm>
                <a:off x="48" y="40"/>
                <a:ext cx="197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W</a:t>
                </a:r>
              </a:p>
            </p:txBody>
          </p:sp>
        </p:grpSp>
        <p:grpSp>
          <p:nvGrpSpPr>
            <p:cNvPr id="26635" name="Group 63"/>
            <p:cNvGrpSpPr>
              <a:grpSpLocks/>
            </p:cNvGrpSpPr>
            <p:nvPr/>
          </p:nvGrpSpPr>
          <p:grpSpPr bwMode="auto">
            <a:xfrm>
              <a:off x="4833937" y="4267200"/>
              <a:ext cx="385763" cy="447675"/>
              <a:chOff x="0" y="0"/>
              <a:chExt cx="242" cy="281"/>
            </a:xfrm>
          </p:grpSpPr>
          <p:sp>
            <p:nvSpPr>
              <p:cNvPr id="26663" name="Oval 94"/>
              <p:cNvSpPr>
                <a:spLocks/>
              </p:cNvSpPr>
              <p:nvPr/>
            </p:nvSpPr>
            <p:spPr bwMode="auto">
              <a:xfrm>
                <a:off x="0" y="0"/>
                <a:ext cx="242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6664" name="Rectangle 95"/>
              <p:cNvSpPr>
                <a:spLocks/>
              </p:cNvSpPr>
              <p:nvPr/>
            </p:nvSpPr>
            <p:spPr bwMode="auto">
              <a:xfrm>
                <a:off x="41" y="40"/>
                <a:ext cx="16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P</a:t>
                </a:r>
              </a:p>
            </p:txBody>
          </p:sp>
        </p:grpSp>
        <p:grpSp>
          <p:nvGrpSpPr>
            <p:cNvPr id="26636" name="Group 66"/>
            <p:cNvGrpSpPr>
              <a:grpSpLocks/>
            </p:cNvGrpSpPr>
            <p:nvPr/>
          </p:nvGrpSpPr>
          <p:grpSpPr bwMode="auto">
            <a:xfrm>
              <a:off x="4156075" y="4267200"/>
              <a:ext cx="354012" cy="447675"/>
              <a:chOff x="0" y="0"/>
              <a:chExt cx="223" cy="281"/>
            </a:xfrm>
          </p:grpSpPr>
          <p:sp>
            <p:nvSpPr>
              <p:cNvPr id="26661" name="Oval 92"/>
              <p:cNvSpPr>
                <a:spLocks/>
              </p:cNvSpPr>
              <p:nvPr/>
            </p:nvSpPr>
            <p:spPr bwMode="auto">
              <a:xfrm>
                <a:off x="0" y="0"/>
                <a:ext cx="223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6662" name="Rectangle 93"/>
              <p:cNvSpPr>
                <a:spLocks/>
              </p:cNvSpPr>
              <p:nvPr/>
            </p:nvSpPr>
            <p:spPr bwMode="auto">
              <a:xfrm>
                <a:off x="38" y="40"/>
                <a:ext cx="147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J</a:t>
                </a:r>
              </a:p>
            </p:txBody>
          </p:sp>
        </p:grpSp>
        <p:grpSp>
          <p:nvGrpSpPr>
            <p:cNvPr id="26637" name="Group 67"/>
            <p:cNvGrpSpPr>
              <a:grpSpLocks/>
            </p:cNvGrpSpPr>
            <p:nvPr/>
          </p:nvGrpSpPr>
          <p:grpSpPr bwMode="auto">
            <a:xfrm>
              <a:off x="3292475" y="4267200"/>
              <a:ext cx="403225" cy="447675"/>
              <a:chOff x="0" y="0"/>
              <a:chExt cx="254" cy="281"/>
            </a:xfrm>
          </p:grpSpPr>
          <p:sp>
            <p:nvSpPr>
              <p:cNvPr id="26659" name="Oval 90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6660" name="Rectangle 91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D</a:t>
                </a:r>
              </a:p>
            </p:txBody>
          </p:sp>
        </p:grpSp>
        <p:grpSp>
          <p:nvGrpSpPr>
            <p:cNvPr id="26638" name="Group 68"/>
            <p:cNvGrpSpPr>
              <a:grpSpLocks/>
            </p:cNvGrpSpPr>
            <p:nvPr/>
          </p:nvGrpSpPr>
          <p:grpSpPr bwMode="auto">
            <a:xfrm>
              <a:off x="4816475" y="5105400"/>
              <a:ext cx="403225" cy="447675"/>
              <a:chOff x="0" y="0"/>
              <a:chExt cx="254" cy="281"/>
            </a:xfrm>
          </p:grpSpPr>
          <p:sp>
            <p:nvSpPr>
              <p:cNvPr id="26657" name="Oval 88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6658" name="Rectangle 89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N</a:t>
                </a:r>
              </a:p>
            </p:txBody>
          </p:sp>
        </p:grpSp>
        <p:grpSp>
          <p:nvGrpSpPr>
            <p:cNvPr id="26639" name="Group 70"/>
            <p:cNvGrpSpPr>
              <a:grpSpLocks/>
            </p:cNvGrpSpPr>
            <p:nvPr/>
          </p:nvGrpSpPr>
          <p:grpSpPr bwMode="auto">
            <a:xfrm>
              <a:off x="3825875" y="5105400"/>
              <a:ext cx="403225" cy="447675"/>
              <a:chOff x="0" y="0"/>
              <a:chExt cx="254" cy="281"/>
            </a:xfrm>
          </p:grpSpPr>
          <p:sp>
            <p:nvSpPr>
              <p:cNvPr id="26655" name="Oval 86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6656" name="Rectangle 87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H</a:t>
                </a:r>
              </a:p>
            </p:txBody>
          </p:sp>
        </p:grpSp>
        <p:grpSp>
          <p:nvGrpSpPr>
            <p:cNvPr id="26640" name="Group 71"/>
            <p:cNvGrpSpPr>
              <a:grpSpLocks/>
            </p:cNvGrpSpPr>
            <p:nvPr/>
          </p:nvGrpSpPr>
          <p:grpSpPr bwMode="auto">
            <a:xfrm>
              <a:off x="2911475" y="5105400"/>
              <a:ext cx="403225" cy="447675"/>
              <a:chOff x="0" y="0"/>
              <a:chExt cx="254" cy="281"/>
            </a:xfrm>
          </p:grpSpPr>
          <p:sp>
            <p:nvSpPr>
              <p:cNvPr id="26653" name="Oval 84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6654" name="Rectangle 85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B</a:t>
                </a:r>
              </a:p>
            </p:txBody>
          </p:sp>
        </p:grpSp>
        <p:grpSp>
          <p:nvGrpSpPr>
            <p:cNvPr id="26641" name="Group 72"/>
            <p:cNvGrpSpPr>
              <a:grpSpLocks/>
            </p:cNvGrpSpPr>
            <p:nvPr/>
          </p:nvGrpSpPr>
          <p:grpSpPr bwMode="auto">
            <a:xfrm>
              <a:off x="5588000" y="5105400"/>
              <a:ext cx="385762" cy="447675"/>
              <a:chOff x="0" y="0"/>
              <a:chExt cx="242" cy="281"/>
            </a:xfrm>
          </p:grpSpPr>
          <p:sp>
            <p:nvSpPr>
              <p:cNvPr id="26651" name="Oval 82"/>
              <p:cNvSpPr>
                <a:spLocks/>
              </p:cNvSpPr>
              <p:nvPr/>
            </p:nvSpPr>
            <p:spPr bwMode="auto">
              <a:xfrm>
                <a:off x="0" y="0"/>
                <a:ext cx="242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6652" name="Rectangle 83"/>
              <p:cNvSpPr>
                <a:spLocks/>
              </p:cNvSpPr>
              <p:nvPr/>
            </p:nvSpPr>
            <p:spPr bwMode="auto">
              <a:xfrm>
                <a:off x="41" y="40"/>
                <a:ext cx="16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S</a:t>
                </a:r>
              </a:p>
            </p:txBody>
          </p:sp>
        </p:grpSp>
        <p:sp>
          <p:nvSpPr>
            <p:cNvPr id="26642" name="Line 33"/>
            <p:cNvSpPr>
              <a:spLocks noChangeShapeType="1"/>
            </p:cNvSpPr>
            <p:nvPr/>
          </p:nvSpPr>
          <p:spPr bwMode="auto">
            <a:xfrm flipH="1">
              <a:off x="3825875" y="3114675"/>
              <a:ext cx="684212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Line 34"/>
            <p:cNvSpPr>
              <a:spLocks noChangeShapeType="1"/>
            </p:cNvSpPr>
            <p:nvPr/>
          </p:nvSpPr>
          <p:spPr bwMode="auto">
            <a:xfrm>
              <a:off x="4510087" y="3114675"/>
              <a:ext cx="709613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Line 35"/>
            <p:cNvSpPr>
              <a:spLocks noChangeShapeType="1"/>
            </p:cNvSpPr>
            <p:nvPr/>
          </p:nvSpPr>
          <p:spPr bwMode="auto">
            <a:xfrm flipH="1">
              <a:off x="3455987" y="3800475"/>
              <a:ext cx="369888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Line 36"/>
            <p:cNvSpPr>
              <a:spLocks noChangeShapeType="1"/>
            </p:cNvSpPr>
            <p:nvPr/>
          </p:nvSpPr>
          <p:spPr bwMode="auto">
            <a:xfrm>
              <a:off x="3825875" y="3800475"/>
              <a:ext cx="517525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Line 37"/>
            <p:cNvSpPr>
              <a:spLocks noChangeShapeType="1"/>
            </p:cNvSpPr>
            <p:nvPr/>
          </p:nvSpPr>
          <p:spPr bwMode="auto">
            <a:xfrm flipH="1">
              <a:off x="5013325" y="3800475"/>
              <a:ext cx="274637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Line 38"/>
            <p:cNvSpPr>
              <a:spLocks noChangeShapeType="1"/>
            </p:cNvSpPr>
            <p:nvPr/>
          </p:nvSpPr>
          <p:spPr bwMode="auto">
            <a:xfrm flipH="1">
              <a:off x="3114675" y="4714875"/>
              <a:ext cx="341312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Line 39"/>
            <p:cNvSpPr>
              <a:spLocks noChangeShapeType="1"/>
            </p:cNvSpPr>
            <p:nvPr/>
          </p:nvSpPr>
          <p:spPr bwMode="auto">
            <a:xfrm>
              <a:off x="3455987" y="4714875"/>
              <a:ext cx="62865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Line 40"/>
            <p:cNvSpPr>
              <a:spLocks noChangeShapeType="1"/>
            </p:cNvSpPr>
            <p:nvPr/>
          </p:nvSpPr>
          <p:spPr bwMode="auto">
            <a:xfrm flipH="1">
              <a:off x="5013325" y="4714875"/>
              <a:ext cx="1587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Line 41"/>
            <p:cNvSpPr>
              <a:spLocks noChangeShapeType="1"/>
            </p:cNvSpPr>
            <p:nvPr/>
          </p:nvSpPr>
          <p:spPr bwMode="auto">
            <a:xfrm>
              <a:off x="5013325" y="4714875"/>
              <a:ext cx="76200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8" name="TextBox 102"/>
          <p:cNvSpPr txBox="1">
            <a:spLocks noChangeArrowheads="1"/>
          </p:cNvSpPr>
          <p:nvPr/>
        </p:nvSpPr>
        <p:spPr bwMode="auto">
          <a:xfrm>
            <a:off x="266700" y="1712913"/>
            <a:ext cx="6515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A node’s </a:t>
            </a:r>
            <a:r>
              <a:rPr lang="en-US" altLang="en-US" i="1"/>
              <a:t>depth</a:t>
            </a:r>
            <a:r>
              <a:rPr lang="en-US" altLang="en-US"/>
              <a:t> is the length of the path to the root.</a:t>
            </a:r>
            <a:endParaRPr lang="en-US" altLang="en-US" i="1"/>
          </a:p>
        </p:txBody>
      </p:sp>
      <p:sp>
        <p:nvSpPr>
          <p:cNvPr id="26629" name="TextBox 45"/>
          <p:cNvSpPr txBox="1">
            <a:spLocks noChangeArrowheads="1"/>
          </p:cNvSpPr>
          <p:nvPr/>
        </p:nvSpPr>
        <p:spPr bwMode="auto">
          <a:xfrm>
            <a:off x="266700" y="2116138"/>
            <a:ext cx="8343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A tree’s (or subtree’s)</a:t>
            </a:r>
            <a:r>
              <a:rPr lang="en-US" altLang="en-US" i="1"/>
              <a:t> height</a:t>
            </a:r>
            <a:r>
              <a:rPr lang="en-US" altLang="en-US"/>
              <a:t> is he length of the longest path from the root to a leaf.</a:t>
            </a:r>
            <a:endParaRPr lang="en-US" altLang="en-US" i="1"/>
          </a:p>
        </p:txBody>
      </p:sp>
      <p:sp>
        <p:nvSpPr>
          <p:cNvPr id="4" name="TextBox 3"/>
          <p:cNvSpPr txBox="1"/>
          <p:nvPr/>
        </p:nvSpPr>
        <p:spPr>
          <a:xfrm>
            <a:off x="5478463" y="3332163"/>
            <a:ext cx="23971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Depth 1, height 2.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9600" y="5105400"/>
            <a:ext cx="23971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Depth 3, height 0.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Tree 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D613ADB-B242-0A4F-B4A5-DB89D94A91F5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grpSp>
        <p:nvGrpSpPr>
          <p:cNvPr id="27651" name="Group 56"/>
          <p:cNvGrpSpPr>
            <a:grpSpLocks/>
          </p:cNvGrpSpPr>
          <p:nvPr/>
        </p:nvGrpSpPr>
        <p:grpSpPr bwMode="auto">
          <a:xfrm>
            <a:off x="2895600" y="3365500"/>
            <a:ext cx="3062288" cy="2200275"/>
            <a:chOff x="2911475" y="3352800"/>
            <a:chExt cx="3062287" cy="2200275"/>
          </a:xfrm>
        </p:grpSpPr>
        <p:grpSp>
          <p:nvGrpSpPr>
            <p:cNvPr id="27654" name="Group 60"/>
            <p:cNvGrpSpPr>
              <a:grpSpLocks/>
            </p:cNvGrpSpPr>
            <p:nvPr/>
          </p:nvGrpSpPr>
          <p:grpSpPr bwMode="auto">
            <a:xfrm>
              <a:off x="3665537" y="3352800"/>
              <a:ext cx="419100" cy="447675"/>
              <a:chOff x="0" y="0"/>
              <a:chExt cx="264" cy="281"/>
            </a:xfrm>
          </p:grpSpPr>
          <p:sp>
            <p:nvSpPr>
              <p:cNvPr id="27686" name="Oval 98"/>
              <p:cNvSpPr>
                <a:spLocks/>
              </p:cNvSpPr>
              <p:nvPr/>
            </p:nvSpPr>
            <p:spPr bwMode="auto">
              <a:xfrm>
                <a:off x="0" y="0"/>
                <a:ext cx="26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7687" name="Rectangle 99"/>
              <p:cNvSpPr>
                <a:spLocks/>
              </p:cNvSpPr>
              <p:nvPr/>
            </p:nvSpPr>
            <p:spPr bwMode="auto">
              <a:xfrm>
                <a:off x="43" y="40"/>
                <a:ext cx="176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G</a:t>
                </a:r>
              </a:p>
            </p:txBody>
          </p:sp>
        </p:grpSp>
        <p:grpSp>
          <p:nvGrpSpPr>
            <p:cNvPr id="27655" name="Group 61"/>
            <p:cNvGrpSpPr>
              <a:grpSpLocks/>
            </p:cNvGrpSpPr>
            <p:nvPr/>
          </p:nvGrpSpPr>
          <p:grpSpPr bwMode="auto">
            <a:xfrm>
              <a:off x="5013325" y="3352800"/>
              <a:ext cx="468312" cy="447675"/>
              <a:chOff x="0" y="0"/>
              <a:chExt cx="295" cy="281"/>
            </a:xfrm>
          </p:grpSpPr>
          <p:sp>
            <p:nvSpPr>
              <p:cNvPr id="27684" name="Oval 96"/>
              <p:cNvSpPr>
                <a:spLocks/>
              </p:cNvSpPr>
              <p:nvPr/>
            </p:nvSpPr>
            <p:spPr bwMode="auto">
              <a:xfrm>
                <a:off x="0" y="0"/>
                <a:ext cx="295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7685" name="Rectangle 97"/>
              <p:cNvSpPr>
                <a:spLocks/>
              </p:cNvSpPr>
              <p:nvPr/>
            </p:nvSpPr>
            <p:spPr bwMode="auto">
              <a:xfrm>
                <a:off x="48" y="40"/>
                <a:ext cx="197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W</a:t>
                </a:r>
              </a:p>
            </p:txBody>
          </p:sp>
        </p:grpSp>
        <p:grpSp>
          <p:nvGrpSpPr>
            <p:cNvPr id="27656" name="Group 63"/>
            <p:cNvGrpSpPr>
              <a:grpSpLocks/>
            </p:cNvGrpSpPr>
            <p:nvPr/>
          </p:nvGrpSpPr>
          <p:grpSpPr bwMode="auto">
            <a:xfrm>
              <a:off x="4833937" y="4267200"/>
              <a:ext cx="385763" cy="447675"/>
              <a:chOff x="0" y="0"/>
              <a:chExt cx="242" cy="281"/>
            </a:xfrm>
          </p:grpSpPr>
          <p:sp>
            <p:nvSpPr>
              <p:cNvPr id="27682" name="Oval 94"/>
              <p:cNvSpPr>
                <a:spLocks/>
              </p:cNvSpPr>
              <p:nvPr/>
            </p:nvSpPr>
            <p:spPr bwMode="auto">
              <a:xfrm>
                <a:off x="0" y="0"/>
                <a:ext cx="242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7683" name="Rectangle 95"/>
              <p:cNvSpPr>
                <a:spLocks/>
              </p:cNvSpPr>
              <p:nvPr/>
            </p:nvSpPr>
            <p:spPr bwMode="auto">
              <a:xfrm>
                <a:off x="41" y="40"/>
                <a:ext cx="16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P</a:t>
                </a:r>
              </a:p>
            </p:txBody>
          </p:sp>
        </p:grpSp>
        <p:grpSp>
          <p:nvGrpSpPr>
            <p:cNvPr id="27657" name="Group 66"/>
            <p:cNvGrpSpPr>
              <a:grpSpLocks/>
            </p:cNvGrpSpPr>
            <p:nvPr/>
          </p:nvGrpSpPr>
          <p:grpSpPr bwMode="auto">
            <a:xfrm>
              <a:off x="4156075" y="4267200"/>
              <a:ext cx="354012" cy="447675"/>
              <a:chOff x="0" y="0"/>
              <a:chExt cx="223" cy="281"/>
            </a:xfrm>
          </p:grpSpPr>
          <p:sp>
            <p:nvSpPr>
              <p:cNvPr id="27680" name="Oval 92"/>
              <p:cNvSpPr>
                <a:spLocks/>
              </p:cNvSpPr>
              <p:nvPr/>
            </p:nvSpPr>
            <p:spPr bwMode="auto">
              <a:xfrm>
                <a:off x="0" y="0"/>
                <a:ext cx="223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7681" name="Rectangle 93"/>
              <p:cNvSpPr>
                <a:spLocks/>
              </p:cNvSpPr>
              <p:nvPr/>
            </p:nvSpPr>
            <p:spPr bwMode="auto">
              <a:xfrm>
                <a:off x="38" y="40"/>
                <a:ext cx="147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J</a:t>
                </a:r>
              </a:p>
            </p:txBody>
          </p:sp>
        </p:grpSp>
        <p:grpSp>
          <p:nvGrpSpPr>
            <p:cNvPr id="27658" name="Group 67"/>
            <p:cNvGrpSpPr>
              <a:grpSpLocks/>
            </p:cNvGrpSpPr>
            <p:nvPr/>
          </p:nvGrpSpPr>
          <p:grpSpPr bwMode="auto">
            <a:xfrm>
              <a:off x="3292475" y="4267200"/>
              <a:ext cx="403225" cy="447675"/>
              <a:chOff x="0" y="0"/>
              <a:chExt cx="254" cy="281"/>
            </a:xfrm>
          </p:grpSpPr>
          <p:sp>
            <p:nvSpPr>
              <p:cNvPr id="27678" name="Oval 90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7679" name="Rectangle 91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D</a:t>
                </a:r>
              </a:p>
            </p:txBody>
          </p:sp>
        </p:grpSp>
        <p:grpSp>
          <p:nvGrpSpPr>
            <p:cNvPr id="27659" name="Group 68"/>
            <p:cNvGrpSpPr>
              <a:grpSpLocks/>
            </p:cNvGrpSpPr>
            <p:nvPr/>
          </p:nvGrpSpPr>
          <p:grpSpPr bwMode="auto">
            <a:xfrm>
              <a:off x="4816475" y="5105400"/>
              <a:ext cx="403225" cy="447675"/>
              <a:chOff x="0" y="0"/>
              <a:chExt cx="254" cy="281"/>
            </a:xfrm>
          </p:grpSpPr>
          <p:sp>
            <p:nvSpPr>
              <p:cNvPr id="27676" name="Oval 88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7677" name="Rectangle 89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N</a:t>
                </a:r>
              </a:p>
            </p:txBody>
          </p:sp>
        </p:grpSp>
        <p:grpSp>
          <p:nvGrpSpPr>
            <p:cNvPr id="27660" name="Group 70"/>
            <p:cNvGrpSpPr>
              <a:grpSpLocks/>
            </p:cNvGrpSpPr>
            <p:nvPr/>
          </p:nvGrpSpPr>
          <p:grpSpPr bwMode="auto">
            <a:xfrm>
              <a:off x="3825875" y="5105400"/>
              <a:ext cx="403225" cy="447675"/>
              <a:chOff x="0" y="0"/>
              <a:chExt cx="254" cy="281"/>
            </a:xfrm>
          </p:grpSpPr>
          <p:sp>
            <p:nvSpPr>
              <p:cNvPr id="27674" name="Oval 86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7675" name="Rectangle 87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H</a:t>
                </a:r>
              </a:p>
            </p:txBody>
          </p:sp>
        </p:grpSp>
        <p:grpSp>
          <p:nvGrpSpPr>
            <p:cNvPr id="27661" name="Group 71"/>
            <p:cNvGrpSpPr>
              <a:grpSpLocks/>
            </p:cNvGrpSpPr>
            <p:nvPr/>
          </p:nvGrpSpPr>
          <p:grpSpPr bwMode="auto">
            <a:xfrm>
              <a:off x="2911475" y="5105400"/>
              <a:ext cx="403225" cy="447675"/>
              <a:chOff x="0" y="0"/>
              <a:chExt cx="254" cy="281"/>
            </a:xfrm>
          </p:grpSpPr>
          <p:sp>
            <p:nvSpPr>
              <p:cNvPr id="27672" name="Oval 84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7673" name="Rectangle 85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B</a:t>
                </a:r>
              </a:p>
            </p:txBody>
          </p:sp>
        </p:grpSp>
        <p:grpSp>
          <p:nvGrpSpPr>
            <p:cNvPr id="27662" name="Group 72"/>
            <p:cNvGrpSpPr>
              <a:grpSpLocks/>
            </p:cNvGrpSpPr>
            <p:nvPr/>
          </p:nvGrpSpPr>
          <p:grpSpPr bwMode="auto">
            <a:xfrm>
              <a:off x="5588000" y="5105400"/>
              <a:ext cx="385762" cy="447675"/>
              <a:chOff x="0" y="0"/>
              <a:chExt cx="242" cy="281"/>
            </a:xfrm>
          </p:grpSpPr>
          <p:sp>
            <p:nvSpPr>
              <p:cNvPr id="27670" name="Oval 82"/>
              <p:cNvSpPr>
                <a:spLocks/>
              </p:cNvSpPr>
              <p:nvPr/>
            </p:nvSpPr>
            <p:spPr bwMode="auto">
              <a:xfrm>
                <a:off x="0" y="0"/>
                <a:ext cx="242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7671" name="Rectangle 83"/>
              <p:cNvSpPr>
                <a:spLocks/>
              </p:cNvSpPr>
              <p:nvPr/>
            </p:nvSpPr>
            <p:spPr bwMode="auto">
              <a:xfrm>
                <a:off x="41" y="40"/>
                <a:ext cx="16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S</a:t>
                </a:r>
              </a:p>
            </p:txBody>
          </p:sp>
        </p:grpSp>
        <p:sp>
          <p:nvSpPr>
            <p:cNvPr id="27663" name="Line 35"/>
            <p:cNvSpPr>
              <a:spLocks noChangeShapeType="1"/>
            </p:cNvSpPr>
            <p:nvPr/>
          </p:nvSpPr>
          <p:spPr bwMode="auto">
            <a:xfrm flipH="1">
              <a:off x="3455987" y="3800475"/>
              <a:ext cx="369888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Line 36"/>
            <p:cNvSpPr>
              <a:spLocks noChangeShapeType="1"/>
            </p:cNvSpPr>
            <p:nvPr/>
          </p:nvSpPr>
          <p:spPr bwMode="auto">
            <a:xfrm>
              <a:off x="3825875" y="3800475"/>
              <a:ext cx="517525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37"/>
            <p:cNvSpPr>
              <a:spLocks noChangeShapeType="1"/>
            </p:cNvSpPr>
            <p:nvPr/>
          </p:nvSpPr>
          <p:spPr bwMode="auto">
            <a:xfrm flipH="1">
              <a:off x="5013325" y="3800475"/>
              <a:ext cx="274637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38"/>
            <p:cNvSpPr>
              <a:spLocks noChangeShapeType="1"/>
            </p:cNvSpPr>
            <p:nvPr/>
          </p:nvSpPr>
          <p:spPr bwMode="auto">
            <a:xfrm flipH="1">
              <a:off x="3114675" y="4714875"/>
              <a:ext cx="341312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39"/>
            <p:cNvSpPr>
              <a:spLocks noChangeShapeType="1"/>
            </p:cNvSpPr>
            <p:nvPr/>
          </p:nvSpPr>
          <p:spPr bwMode="auto">
            <a:xfrm>
              <a:off x="3455987" y="4714875"/>
              <a:ext cx="62865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40"/>
            <p:cNvSpPr>
              <a:spLocks noChangeShapeType="1"/>
            </p:cNvSpPr>
            <p:nvPr/>
          </p:nvSpPr>
          <p:spPr bwMode="auto">
            <a:xfrm flipH="1">
              <a:off x="5013325" y="4714875"/>
              <a:ext cx="1587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41"/>
            <p:cNvSpPr>
              <a:spLocks noChangeShapeType="1"/>
            </p:cNvSpPr>
            <p:nvPr/>
          </p:nvSpPr>
          <p:spPr bwMode="auto">
            <a:xfrm>
              <a:off x="5013325" y="4714875"/>
              <a:ext cx="76200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2" name="TextBox 48"/>
          <p:cNvSpPr txBox="1">
            <a:spLocks noChangeArrowheads="1"/>
          </p:cNvSpPr>
          <p:nvPr/>
        </p:nvSpPr>
        <p:spPr bwMode="auto">
          <a:xfrm>
            <a:off x="533400" y="1836738"/>
            <a:ext cx="1984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Multiple trees:</a:t>
            </a:r>
            <a:endParaRPr lang="en-US" altLang="en-US" i="1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414588" y="1836738"/>
            <a:ext cx="1163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a </a:t>
            </a:r>
            <a:r>
              <a:rPr lang="en-US" altLang="en-US" i="1"/>
              <a:t>forest</a:t>
            </a:r>
            <a:r>
              <a:rPr lang="en-US" altLang="en-US"/>
              <a:t>.</a:t>
            </a:r>
            <a:endParaRPr lang="en-US" altLang="en-US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Class for general tree nodes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2338388"/>
            <a:ext cx="533400" cy="2444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7BD0F44-0F82-7345-AA53-53BA2F6E636F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676400"/>
            <a:ext cx="6019800" cy="24384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2400" b="1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class</a:t>
            </a:r>
            <a:r>
              <a:rPr lang="en-US" altLang="en-US" sz="2400" b="1">
                <a:latin typeface="Times New Roman" charset="0"/>
                <a:ea typeface="MS PGothic" charset="-128"/>
                <a:sym typeface="Courier New" charset="0"/>
              </a:rPr>
              <a:t> GTreeNode&lt;T&gt; {</a:t>
            </a:r>
            <a:endParaRPr lang="en-US" altLang="en-US" sz="2400" b="1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b="1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    private</a:t>
            </a:r>
            <a:r>
              <a:rPr lang="en-US" altLang="en-US" sz="2400" b="1">
                <a:latin typeface="Times New Roman" charset="0"/>
                <a:ea typeface="MS PGothic" charset="-128"/>
                <a:sym typeface="Courier New" charset="0"/>
              </a:rPr>
              <a:t> T </a:t>
            </a:r>
            <a:r>
              <a:rPr lang="en-US" altLang="en-US" sz="2400" b="1">
                <a:solidFill>
                  <a:srgbClr val="0000C0"/>
                </a:solidFill>
                <a:latin typeface="Times New Roman" charset="0"/>
                <a:ea typeface="MS PGothic" charset="-128"/>
                <a:sym typeface="Courier New" charset="0"/>
              </a:rPr>
              <a:t>value</a:t>
            </a:r>
            <a:r>
              <a:rPr lang="en-US" altLang="en-US" sz="2400" b="1">
                <a:latin typeface="Times New Roman" charset="0"/>
                <a:ea typeface="MS PGothic" charset="-128"/>
                <a:sym typeface="Courier New" charset="0"/>
              </a:rPr>
              <a:t>;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b="1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    private</a:t>
            </a:r>
            <a:r>
              <a:rPr lang="en-US" altLang="en-US" sz="2400" b="1">
                <a:latin typeface="Times New Roman" charset="0"/>
                <a:ea typeface="MS PGothic" charset="-128"/>
                <a:sym typeface="Courier New" charset="0"/>
              </a:rPr>
              <a:t> List&lt;GTreeNode&lt;T&gt;&gt; </a:t>
            </a:r>
            <a:r>
              <a:rPr lang="en-US" altLang="en-US" sz="2400" b="1">
                <a:solidFill>
                  <a:srgbClr val="0000C0"/>
                </a:solidFill>
                <a:latin typeface="Times New Roman" charset="0"/>
                <a:ea typeface="MS PGothic" charset="-128"/>
                <a:sym typeface="Courier New" charset="0"/>
              </a:rPr>
              <a:t>children</a:t>
            </a:r>
            <a:r>
              <a:rPr lang="en-US" altLang="en-US" sz="2400" b="1">
                <a:latin typeface="Times New Roman" charset="0"/>
                <a:ea typeface="MS PGothic" charset="-128"/>
                <a:sym typeface="Courier New" charset="0"/>
              </a:rPr>
              <a:t>;</a:t>
            </a:r>
            <a:endParaRPr lang="en-US" altLang="en-US" sz="2400" b="1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b="1">
                <a:solidFill>
                  <a:srgbClr val="3F7F5F"/>
                </a:solidFill>
                <a:latin typeface="Times New Roman" charset="0"/>
                <a:ea typeface="MS PGothic" charset="-128"/>
                <a:sym typeface="Courier New" charset="0"/>
              </a:rPr>
              <a:t>    //appropriate constructors, getters, 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b="1">
                <a:solidFill>
                  <a:srgbClr val="3F7F5F"/>
                </a:solidFill>
                <a:latin typeface="Times New Roman" charset="0"/>
                <a:ea typeface="MS PGothic" charset="-128"/>
                <a:sym typeface="Courier New" charset="0"/>
              </a:rPr>
              <a:t>    //setters, etc.</a:t>
            </a:r>
            <a:endParaRPr lang="en-US" altLang="en-US" sz="2400" b="1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 b="1">
                <a:latin typeface="Times New Roman" charset="0"/>
                <a:ea typeface="MS PGothic" charset="-128"/>
                <a:sym typeface="Courier New" charset="0"/>
              </a:rPr>
              <a:t>}</a:t>
            </a:r>
            <a:endParaRPr lang="en-US" altLang="en-US" sz="2400" b="1">
              <a:latin typeface="Times New Roman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28676" name="Oval 3"/>
          <p:cNvSpPr>
            <a:spLocks/>
          </p:cNvSpPr>
          <p:nvPr/>
        </p:nvSpPr>
        <p:spPr bwMode="auto">
          <a:xfrm>
            <a:off x="6757988" y="4308475"/>
            <a:ext cx="349250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8677" name="Oval 4"/>
          <p:cNvSpPr>
            <a:spLocks/>
          </p:cNvSpPr>
          <p:nvPr/>
        </p:nvSpPr>
        <p:spPr bwMode="auto">
          <a:xfrm>
            <a:off x="6310313" y="4792663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8678" name="Oval 5"/>
          <p:cNvSpPr>
            <a:spLocks/>
          </p:cNvSpPr>
          <p:nvPr/>
        </p:nvSpPr>
        <p:spPr bwMode="auto">
          <a:xfrm>
            <a:off x="7212013" y="4792663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8679" name="Oval 6"/>
          <p:cNvSpPr>
            <a:spLocks/>
          </p:cNvSpPr>
          <p:nvPr/>
        </p:nvSpPr>
        <p:spPr bwMode="auto">
          <a:xfrm>
            <a:off x="5959475" y="5570538"/>
            <a:ext cx="347663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8680" name="Oval 7"/>
          <p:cNvSpPr>
            <a:spLocks/>
          </p:cNvSpPr>
          <p:nvPr/>
        </p:nvSpPr>
        <p:spPr bwMode="auto">
          <a:xfrm>
            <a:off x="6510338" y="5570538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8681" name="Oval 8"/>
          <p:cNvSpPr>
            <a:spLocks/>
          </p:cNvSpPr>
          <p:nvPr/>
        </p:nvSpPr>
        <p:spPr bwMode="auto">
          <a:xfrm>
            <a:off x="7059613" y="5567363"/>
            <a:ext cx="347662" cy="3381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 flipH="1">
            <a:off x="6559550" y="4549775"/>
            <a:ext cx="250825" cy="242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7059613" y="4549775"/>
            <a:ext cx="250825" cy="242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1"/>
          <p:cNvSpPr>
            <a:spLocks noChangeShapeType="1"/>
          </p:cNvSpPr>
          <p:nvPr/>
        </p:nvSpPr>
        <p:spPr bwMode="auto">
          <a:xfrm flipH="1">
            <a:off x="6110288" y="5130800"/>
            <a:ext cx="300037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2"/>
          <p:cNvSpPr>
            <a:spLocks noChangeShapeType="1"/>
          </p:cNvSpPr>
          <p:nvPr/>
        </p:nvSpPr>
        <p:spPr bwMode="auto">
          <a:xfrm>
            <a:off x="6510338" y="5130800"/>
            <a:ext cx="149225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3"/>
          <p:cNvSpPr>
            <a:spLocks noChangeShapeType="1"/>
          </p:cNvSpPr>
          <p:nvPr/>
        </p:nvSpPr>
        <p:spPr bwMode="auto">
          <a:xfrm>
            <a:off x="6610350" y="5083175"/>
            <a:ext cx="500063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Rectangle 14"/>
          <p:cNvSpPr>
            <a:spLocks/>
          </p:cNvSpPr>
          <p:nvPr/>
        </p:nvSpPr>
        <p:spPr bwMode="auto">
          <a:xfrm>
            <a:off x="6781800" y="426720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5</a:t>
            </a:r>
          </a:p>
        </p:txBody>
      </p:sp>
      <p:sp>
        <p:nvSpPr>
          <p:cNvPr id="28688" name="Rectangle 15"/>
          <p:cNvSpPr>
            <a:spLocks/>
          </p:cNvSpPr>
          <p:nvPr/>
        </p:nvSpPr>
        <p:spPr bwMode="auto">
          <a:xfrm>
            <a:off x="6324600" y="4778375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4</a:t>
            </a:r>
          </a:p>
        </p:txBody>
      </p:sp>
      <p:sp>
        <p:nvSpPr>
          <p:cNvPr id="28689" name="Rectangle 16"/>
          <p:cNvSpPr>
            <a:spLocks/>
          </p:cNvSpPr>
          <p:nvPr/>
        </p:nvSpPr>
        <p:spPr bwMode="auto">
          <a:xfrm>
            <a:off x="5995988" y="5568950"/>
            <a:ext cx="2809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7</a:t>
            </a:r>
          </a:p>
        </p:txBody>
      </p:sp>
      <p:sp>
        <p:nvSpPr>
          <p:cNvPr id="28690" name="Rectangle 17"/>
          <p:cNvSpPr>
            <a:spLocks/>
          </p:cNvSpPr>
          <p:nvPr/>
        </p:nvSpPr>
        <p:spPr bwMode="auto">
          <a:xfrm>
            <a:off x="6553200" y="556260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8</a:t>
            </a:r>
          </a:p>
        </p:txBody>
      </p:sp>
      <p:sp>
        <p:nvSpPr>
          <p:cNvPr id="28691" name="Rectangle 18"/>
          <p:cNvSpPr>
            <a:spLocks/>
          </p:cNvSpPr>
          <p:nvPr/>
        </p:nvSpPr>
        <p:spPr bwMode="auto">
          <a:xfrm>
            <a:off x="7085013" y="5562600"/>
            <a:ext cx="282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9</a:t>
            </a:r>
          </a:p>
        </p:txBody>
      </p:sp>
      <p:sp>
        <p:nvSpPr>
          <p:cNvPr id="28692" name="Rectangle 19"/>
          <p:cNvSpPr>
            <a:spLocks/>
          </p:cNvSpPr>
          <p:nvPr/>
        </p:nvSpPr>
        <p:spPr bwMode="auto">
          <a:xfrm>
            <a:off x="7239000" y="4778375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2</a:t>
            </a:r>
          </a:p>
        </p:txBody>
      </p:sp>
      <p:sp>
        <p:nvSpPr>
          <p:cNvPr id="28693" name="Oval 20"/>
          <p:cNvSpPr>
            <a:spLocks/>
          </p:cNvSpPr>
          <p:nvPr/>
        </p:nvSpPr>
        <p:spPr bwMode="auto">
          <a:xfrm>
            <a:off x="5578475" y="6346825"/>
            <a:ext cx="347663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8694" name="Oval 21"/>
          <p:cNvSpPr>
            <a:spLocks/>
          </p:cNvSpPr>
          <p:nvPr/>
        </p:nvSpPr>
        <p:spPr bwMode="auto">
          <a:xfrm>
            <a:off x="6145213" y="6346825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8695" name="Oval 22"/>
          <p:cNvSpPr>
            <a:spLocks/>
          </p:cNvSpPr>
          <p:nvPr/>
        </p:nvSpPr>
        <p:spPr bwMode="auto">
          <a:xfrm>
            <a:off x="6831013" y="6343650"/>
            <a:ext cx="347662" cy="3381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8696" name="Line 23"/>
          <p:cNvSpPr>
            <a:spLocks noChangeShapeType="1"/>
          </p:cNvSpPr>
          <p:nvPr/>
        </p:nvSpPr>
        <p:spPr bwMode="auto">
          <a:xfrm flipH="1">
            <a:off x="5729288" y="5892800"/>
            <a:ext cx="300037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Line 24"/>
          <p:cNvSpPr>
            <a:spLocks noChangeShapeType="1"/>
          </p:cNvSpPr>
          <p:nvPr/>
        </p:nvSpPr>
        <p:spPr bwMode="auto">
          <a:xfrm>
            <a:off x="6129338" y="5907088"/>
            <a:ext cx="149225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8" name="Rectangle 25"/>
          <p:cNvSpPr>
            <a:spLocks/>
          </p:cNvSpPr>
          <p:nvPr/>
        </p:nvSpPr>
        <p:spPr bwMode="auto">
          <a:xfrm>
            <a:off x="5614988" y="6345238"/>
            <a:ext cx="2809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7</a:t>
            </a:r>
          </a:p>
        </p:txBody>
      </p:sp>
      <p:sp>
        <p:nvSpPr>
          <p:cNvPr id="28699" name="Rectangle 26"/>
          <p:cNvSpPr>
            <a:spLocks/>
          </p:cNvSpPr>
          <p:nvPr/>
        </p:nvSpPr>
        <p:spPr bwMode="auto">
          <a:xfrm>
            <a:off x="6172200" y="6338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8</a:t>
            </a:r>
          </a:p>
        </p:txBody>
      </p:sp>
      <p:sp>
        <p:nvSpPr>
          <p:cNvPr id="28700" name="Rectangle 27"/>
          <p:cNvSpPr>
            <a:spLocks/>
          </p:cNvSpPr>
          <p:nvPr/>
        </p:nvSpPr>
        <p:spPr bwMode="auto">
          <a:xfrm>
            <a:off x="6858000" y="6338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3</a:t>
            </a:r>
          </a:p>
        </p:txBody>
      </p:sp>
      <p:sp>
        <p:nvSpPr>
          <p:cNvPr id="28701" name="Oval 28"/>
          <p:cNvSpPr>
            <a:spLocks/>
          </p:cNvSpPr>
          <p:nvPr/>
        </p:nvSpPr>
        <p:spPr bwMode="auto">
          <a:xfrm>
            <a:off x="7440613" y="6321425"/>
            <a:ext cx="347662" cy="3381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8702" name="Rectangle 29"/>
          <p:cNvSpPr>
            <a:spLocks/>
          </p:cNvSpPr>
          <p:nvPr/>
        </p:nvSpPr>
        <p:spPr bwMode="auto">
          <a:xfrm>
            <a:off x="7467600" y="6316663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1</a:t>
            </a:r>
          </a:p>
        </p:txBody>
      </p:sp>
      <p:sp>
        <p:nvSpPr>
          <p:cNvPr id="28703" name="Line 30"/>
          <p:cNvSpPr>
            <a:spLocks noChangeShapeType="1"/>
          </p:cNvSpPr>
          <p:nvPr/>
        </p:nvSpPr>
        <p:spPr bwMode="auto">
          <a:xfrm>
            <a:off x="7331075" y="5859463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Line 31"/>
          <p:cNvSpPr>
            <a:spLocks noChangeShapeType="1"/>
          </p:cNvSpPr>
          <p:nvPr/>
        </p:nvSpPr>
        <p:spPr bwMode="auto">
          <a:xfrm flipH="1">
            <a:off x="7026275" y="5873750"/>
            <a:ext cx="152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5" name="Rectangle 61"/>
          <p:cNvSpPr>
            <a:spLocks/>
          </p:cNvSpPr>
          <p:nvPr/>
        </p:nvSpPr>
        <p:spPr bwMode="auto">
          <a:xfrm>
            <a:off x="7883525" y="5340350"/>
            <a:ext cx="11176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9900"/>
                </a:solidFill>
                <a:latin typeface="Arial" charset="0"/>
                <a:sym typeface="Arial" charset="0"/>
              </a:rPr>
              <a:t>General tree</a:t>
            </a:r>
          </a:p>
        </p:txBody>
      </p:sp>
      <p:sp>
        <p:nvSpPr>
          <p:cNvPr id="28706" name="Rectangle 63"/>
          <p:cNvSpPr>
            <a:spLocks/>
          </p:cNvSpPr>
          <p:nvPr/>
        </p:nvSpPr>
        <p:spPr bwMode="auto">
          <a:xfrm>
            <a:off x="1066800" y="5029200"/>
            <a:ext cx="2971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81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413"/>
              </a:spcBef>
              <a:buClr>
                <a:srgbClr val="0033CC"/>
              </a:buClr>
              <a:buSzPct val="100000"/>
            </a:pPr>
            <a:r>
              <a:rPr lang="en-US" altLang="en-US">
                <a:solidFill>
                  <a:srgbClr val="0033CC"/>
                </a:solidFill>
                <a:sym typeface="Arial" charset="0"/>
              </a:rPr>
              <a:t>Parent contains a list of its children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Class for general tree nodes</a:t>
            </a: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2338388"/>
            <a:ext cx="533400" cy="2444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3B61BD44-D0F1-6E43-AFEF-14253FFE911D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676400"/>
            <a:ext cx="6019800" cy="24384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2400" b="1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class</a:t>
            </a:r>
            <a:r>
              <a:rPr lang="en-US" altLang="en-US" sz="2400" b="1">
                <a:latin typeface="Times New Roman" charset="0"/>
                <a:ea typeface="MS PGothic" charset="-128"/>
                <a:sym typeface="Courier New" charset="0"/>
              </a:rPr>
              <a:t> GTreeNode&lt;T&gt; {</a:t>
            </a:r>
            <a:endParaRPr lang="en-US" altLang="en-US" sz="2400" b="1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b="1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    private</a:t>
            </a:r>
            <a:r>
              <a:rPr lang="en-US" altLang="en-US" sz="2400" b="1">
                <a:latin typeface="Times New Roman" charset="0"/>
                <a:ea typeface="MS PGothic" charset="-128"/>
                <a:sym typeface="Courier New" charset="0"/>
              </a:rPr>
              <a:t> T </a:t>
            </a:r>
            <a:r>
              <a:rPr lang="en-US" altLang="en-US" sz="2400" b="1">
                <a:solidFill>
                  <a:srgbClr val="0000C0"/>
                </a:solidFill>
                <a:latin typeface="Times New Roman" charset="0"/>
                <a:ea typeface="MS PGothic" charset="-128"/>
                <a:sym typeface="Courier New" charset="0"/>
              </a:rPr>
              <a:t>value</a:t>
            </a:r>
            <a:r>
              <a:rPr lang="en-US" altLang="en-US" sz="2400" b="1">
                <a:latin typeface="Times New Roman" charset="0"/>
                <a:ea typeface="MS PGothic" charset="-128"/>
                <a:sym typeface="Courier New" charset="0"/>
              </a:rPr>
              <a:t>;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b="1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    private</a:t>
            </a:r>
            <a:r>
              <a:rPr lang="en-US" altLang="en-US" sz="2400" b="1">
                <a:latin typeface="Times New Roman" charset="0"/>
                <a:ea typeface="MS PGothic" charset="-128"/>
                <a:sym typeface="Courier New" charset="0"/>
              </a:rPr>
              <a:t> List&lt;GTreeNode&lt;T&gt;&gt; </a:t>
            </a:r>
            <a:r>
              <a:rPr lang="en-US" altLang="en-US" sz="2400" b="1">
                <a:solidFill>
                  <a:srgbClr val="0000C0"/>
                </a:solidFill>
                <a:latin typeface="Times New Roman" charset="0"/>
                <a:ea typeface="MS PGothic" charset="-128"/>
                <a:sym typeface="Courier New" charset="0"/>
              </a:rPr>
              <a:t>children</a:t>
            </a:r>
            <a:r>
              <a:rPr lang="en-US" altLang="en-US" sz="2400" b="1">
                <a:latin typeface="Times New Roman" charset="0"/>
                <a:ea typeface="MS PGothic" charset="-128"/>
                <a:sym typeface="Courier New" charset="0"/>
              </a:rPr>
              <a:t>;</a:t>
            </a:r>
            <a:endParaRPr lang="en-US" altLang="en-US" sz="2400" b="1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b="1">
                <a:solidFill>
                  <a:srgbClr val="3F7F5F"/>
                </a:solidFill>
                <a:latin typeface="Times New Roman" charset="0"/>
                <a:ea typeface="MS PGothic" charset="-128"/>
                <a:sym typeface="Courier New" charset="0"/>
              </a:rPr>
              <a:t>    //appropriate constructors, getters, 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b="1">
                <a:solidFill>
                  <a:srgbClr val="3F7F5F"/>
                </a:solidFill>
                <a:latin typeface="Times New Roman" charset="0"/>
                <a:ea typeface="MS PGothic" charset="-128"/>
                <a:sym typeface="Courier New" charset="0"/>
              </a:rPr>
              <a:t>    //setters, etc.</a:t>
            </a:r>
            <a:endParaRPr lang="en-US" altLang="en-US" sz="2400" b="1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 b="1">
                <a:latin typeface="Times New Roman" charset="0"/>
                <a:ea typeface="MS PGothic" charset="-128"/>
                <a:sym typeface="Courier New" charset="0"/>
              </a:rPr>
              <a:t>}</a:t>
            </a:r>
            <a:endParaRPr lang="en-US" altLang="en-US" sz="2400" b="1">
              <a:latin typeface="Times New Roman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29700" name="Oval 3"/>
          <p:cNvSpPr>
            <a:spLocks/>
          </p:cNvSpPr>
          <p:nvPr/>
        </p:nvSpPr>
        <p:spPr bwMode="auto">
          <a:xfrm>
            <a:off x="6757988" y="4308475"/>
            <a:ext cx="349250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9701" name="Oval 4"/>
          <p:cNvSpPr>
            <a:spLocks/>
          </p:cNvSpPr>
          <p:nvPr/>
        </p:nvSpPr>
        <p:spPr bwMode="auto">
          <a:xfrm>
            <a:off x="6310313" y="4792663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9702" name="Oval 5"/>
          <p:cNvSpPr>
            <a:spLocks/>
          </p:cNvSpPr>
          <p:nvPr/>
        </p:nvSpPr>
        <p:spPr bwMode="auto">
          <a:xfrm>
            <a:off x="7212013" y="4792663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9703" name="Oval 6"/>
          <p:cNvSpPr>
            <a:spLocks/>
          </p:cNvSpPr>
          <p:nvPr/>
        </p:nvSpPr>
        <p:spPr bwMode="auto">
          <a:xfrm>
            <a:off x="5959475" y="5570538"/>
            <a:ext cx="347663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9704" name="Oval 7"/>
          <p:cNvSpPr>
            <a:spLocks/>
          </p:cNvSpPr>
          <p:nvPr/>
        </p:nvSpPr>
        <p:spPr bwMode="auto">
          <a:xfrm>
            <a:off x="6510338" y="5570538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9705" name="Oval 8"/>
          <p:cNvSpPr>
            <a:spLocks/>
          </p:cNvSpPr>
          <p:nvPr/>
        </p:nvSpPr>
        <p:spPr bwMode="auto">
          <a:xfrm>
            <a:off x="7059613" y="5567363"/>
            <a:ext cx="347662" cy="3381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 flipH="1">
            <a:off x="6559550" y="4549775"/>
            <a:ext cx="250825" cy="242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7059613" y="4549775"/>
            <a:ext cx="250825" cy="242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1"/>
          <p:cNvSpPr>
            <a:spLocks noChangeShapeType="1"/>
          </p:cNvSpPr>
          <p:nvPr/>
        </p:nvSpPr>
        <p:spPr bwMode="auto">
          <a:xfrm flipH="1">
            <a:off x="6110288" y="5130800"/>
            <a:ext cx="300037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2"/>
          <p:cNvSpPr>
            <a:spLocks noChangeShapeType="1"/>
          </p:cNvSpPr>
          <p:nvPr/>
        </p:nvSpPr>
        <p:spPr bwMode="auto">
          <a:xfrm>
            <a:off x="6510338" y="5130800"/>
            <a:ext cx="149225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3"/>
          <p:cNvSpPr>
            <a:spLocks noChangeShapeType="1"/>
          </p:cNvSpPr>
          <p:nvPr/>
        </p:nvSpPr>
        <p:spPr bwMode="auto">
          <a:xfrm>
            <a:off x="6610350" y="5083175"/>
            <a:ext cx="500063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Rectangle 14"/>
          <p:cNvSpPr>
            <a:spLocks/>
          </p:cNvSpPr>
          <p:nvPr/>
        </p:nvSpPr>
        <p:spPr bwMode="auto">
          <a:xfrm>
            <a:off x="6781800" y="426720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5</a:t>
            </a:r>
          </a:p>
        </p:txBody>
      </p:sp>
      <p:sp>
        <p:nvSpPr>
          <p:cNvPr id="29712" name="Rectangle 15"/>
          <p:cNvSpPr>
            <a:spLocks/>
          </p:cNvSpPr>
          <p:nvPr/>
        </p:nvSpPr>
        <p:spPr bwMode="auto">
          <a:xfrm>
            <a:off x="6324600" y="4778375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4</a:t>
            </a:r>
          </a:p>
        </p:txBody>
      </p:sp>
      <p:sp>
        <p:nvSpPr>
          <p:cNvPr id="29713" name="Rectangle 16"/>
          <p:cNvSpPr>
            <a:spLocks/>
          </p:cNvSpPr>
          <p:nvPr/>
        </p:nvSpPr>
        <p:spPr bwMode="auto">
          <a:xfrm>
            <a:off x="5995988" y="5568950"/>
            <a:ext cx="2809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7</a:t>
            </a:r>
          </a:p>
        </p:txBody>
      </p:sp>
      <p:sp>
        <p:nvSpPr>
          <p:cNvPr id="29714" name="Rectangle 17"/>
          <p:cNvSpPr>
            <a:spLocks/>
          </p:cNvSpPr>
          <p:nvPr/>
        </p:nvSpPr>
        <p:spPr bwMode="auto">
          <a:xfrm>
            <a:off x="6553200" y="556260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8</a:t>
            </a:r>
          </a:p>
        </p:txBody>
      </p:sp>
      <p:sp>
        <p:nvSpPr>
          <p:cNvPr id="29715" name="Rectangle 18"/>
          <p:cNvSpPr>
            <a:spLocks/>
          </p:cNvSpPr>
          <p:nvPr/>
        </p:nvSpPr>
        <p:spPr bwMode="auto">
          <a:xfrm>
            <a:off x="7085013" y="5562600"/>
            <a:ext cx="282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9</a:t>
            </a:r>
          </a:p>
        </p:txBody>
      </p:sp>
      <p:sp>
        <p:nvSpPr>
          <p:cNvPr id="29716" name="Rectangle 19"/>
          <p:cNvSpPr>
            <a:spLocks/>
          </p:cNvSpPr>
          <p:nvPr/>
        </p:nvSpPr>
        <p:spPr bwMode="auto">
          <a:xfrm>
            <a:off x="7239000" y="4778375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2</a:t>
            </a:r>
          </a:p>
        </p:txBody>
      </p:sp>
      <p:sp>
        <p:nvSpPr>
          <p:cNvPr id="29717" name="Oval 20"/>
          <p:cNvSpPr>
            <a:spLocks/>
          </p:cNvSpPr>
          <p:nvPr/>
        </p:nvSpPr>
        <p:spPr bwMode="auto">
          <a:xfrm>
            <a:off x="5578475" y="6346825"/>
            <a:ext cx="347663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9718" name="Oval 21"/>
          <p:cNvSpPr>
            <a:spLocks/>
          </p:cNvSpPr>
          <p:nvPr/>
        </p:nvSpPr>
        <p:spPr bwMode="auto">
          <a:xfrm>
            <a:off x="6145213" y="6346825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9719" name="Oval 22"/>
          <p:cNvSpPr>
            <a:spLocks/>
          </p:cNvSpPr>
          <p:nvPr/>
        </p:nvSpPr>
        <p:spPr bwMode="auto">
          <a:xfrm>
            <a:off x="6831013" y="6343650"/>
            <a:ext cx="347662" cy="3381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9720" name="Line 23"/>
          <p:cNvSpPr>
            <a:spLocks noChangeShapeType="1"/>
          </p:cNvSpPr>
          <p:nvPr/>
        </p:nvSpPr>
        <p:spPr bwMode="auto">
          <a:xfrm flipH="1">
            <a:off x="5729288" y="5892800"/>
            <a:ext cx="300037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Line 24"/>
          <p:cNvSpPr>
            <a:spLocks noChangeShapeType="1"/>
          </p:cNvSpPr>
          <p:nvPr/>
        </p:nvSpPr>
        <p:spPr bwMode="auto">
          <a:xfrm>
            <a:off x="6129338" y="5907088"/>
            <a:ext cx="149225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2" name="Rectangle 25"/>
          <p:cNvSpPr>
            <a:spLocks/>
          </p:cNvSpPr>
          <p:nvPr/>
        </p:nvSpPr>
        <p:spPr bwMode="auto">
          <a:xfrm>
            <a:off x="5614988" y="6345238"/>
            <a:ext cx="2809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7</a:t>
            </a:r>
          </a:p>
        </p:txBody>
      </p:sp>
      <p:sp>
        <p:nvSpPr>
          <p:cNvPr id="29723" name="Rectangle 26"/>
          <p:cNvSpPr>
            <a:spLocks/>
          </p:cNvSpPr>
          <p:nvPr/>
        </p:nvSpPr>
        <p:spPr bwMode="auto">
          <a:xfrm>
            <a:off x="6172200" y="6338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8</a:t>
            </a:r>
          </a:p>
        </p:txBody>
      </p:sp>
      <p:sp>
        <p:nvSpPr>
          <p:cNvPr id="29724" name="Rectangle 27"/>
          <p:cNvSpPr>
            <a:spLocks/>
          </p:cNvSpPr>
          <p:nvPr/>
        </p:nvSpPr>
        <p:spPr bwMode="auto">
          <a:xfrm>
            <a:off x="6858000" y="6338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3</a:t>
            </a:r>
          </a:p>
        </p:txBody>
      </p:sp>
      <p:sp>
        <p:nvSpPr>
          <p:cNvPr id="29725" name="Oval 28"/>
          <p:cNvSpPr>
            <a:spLocks/>
          </p:cNvSpPr>
          <p:nvPr/>
        </p:nvSpPr>
        <p:spPr bwMode="auto">
          <a:xfrm>
            <a:off x="7440613" y="6321425"/>
            <a:ext cx="347662" cy="3381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9726" name="Rectangle 29"/>
          <p:cNvSpPr>
            <a:spLocks/>
          </p:cNvSpPr>
          <p:nvPr/>
        </p:nvSpPr>
        <p:spPr bwMode="auto">
          <a:xfrm>
            <a:off x="7467600" y="6316663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1</a:t>
            </a:r>
          </a:p>
        </p:txBody>
      </p:sp>
      <p:sp>
        <p:nvSpPr>
          <p:cNvPr id="29727" name="Line 30"/>
          <p:cNvSpPr>
            <a:spLocks noChangeShapeType="1"/>
          </p:cNvSpPr>
          <p:nvPr/>
        </p:nvSpPr>
        <p:spPr bwMode="auto">
          <a:xfrm>
            <a:off x="7331075" y="5859463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8" name="Line 31"/>
          <p:cNvSpPr>
            <a:spLocks noChangeShapeType="1"/>
          </p:cNvSpPr>
          <p:nvPr/>
        </p:nvSpPr>
        <p:spPr bwMode="auto">
          <a:xfrm flipH="1">
            <a:off x="7026275" y="5873750"/>
            <a:ext cx="152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9" name="Rectangle 61"/>
          <p:cNvSpPr>
            <a:spLocks/>
          </p:cNvSpPr>
          <p:nvPr/>
        </p:nvSpPr>
        <p:spPr bwMode="auto">
          <a:xfrm>
            <a:off x="7883525" y="5340350"/>
            <a:ext cx="11176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9900"/>
                </a:solidFill>
                <a:latin typeface="Arial" charset="0"/>
                <a:sym typeface="Arial" charset="0"/>
              </a:rPr>
              <a:t>General tree</a:t>
            </a:r>
          </a:p>
        </p:txBody>
      </p:sp>
      <p:sp>
        <p:nvSpPr>
          <p:cNvPr id="29730" name="Rectangle 63"/>
          <p:cNvSpPr>
            <a:spLocks/>
          </p:cNvSpPr>
          <p:nvPr/>
        </p:nvSpPr>
        <p:spPr bwMode="auto">
          <a:xfrm>
            <a:off x="501650" y="4191000"/>
            <a:ext cx="47561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81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413"/>
              </a:spcBef>
              <a:buClr>
                <a:srgbClr val="0033CC"/>
              </a:buClr>
              <a:buSzPct val="100000"/>
            </a:pPr>
            <a:r>
              <a:rPr lang="en-US" altLang="en-US">
                <a:solidFill>
                  <a:srgbClr val="0033CC"/>
                </a:solidFill>
                <a:sym typeface="Arial" charset="0"/>
              </a:rPr>
              <a:t>Java.util.List is an interface!</a:t>
            </a:r>
          </a:p>
          <a:p>
            <a:pPr eaLnBrk="1" hangingPunct="1">
              <a:spcBef>
                <a:spcPts val="413"/>
              </a:spcBef>
              <a:buClr>
                <a:srgbClr val="0033CC"/>
              </a:buClr>
              <a:buSzPct val="100000"/>
            </a:pPr>
            <a:r>
              <a:rPr lang="en-US" altLang="en-US">
                <a:solidFill>
                  <a:srgbClr val="0033CC"/>
                </a:solidFill>
                <a:sym typeface="Arial" charset="0"/>
              </a:rPr>
              <a:t>It defines the methods that all implementation must implement.</a:t>
            </a:r>
          </a:p>
          <a:p>
            <a:pPr eaLnBrk="1" hangingPunct="1">
              <a:spcBef>
                <a:spcPts val="413"/>
              </a:spcBef>
              <a:buClr>
                <a:srgbClr val="0033CC"/>
              </a:buClr>
              <a:buSzPct val="100000"/>
            </a:pPr>
            <a:r>
              <a:rPr lang="en-US" altLang="en-US">
                <a:solidFill>
                  <a:srgbClr val="0033CC"/>
                </a:solidFill>
                <a:sym typeface="Arial" charset="0"/>
              </a:rPr>
              <a:t>Whoever writes this class gets to decide what implementation to use —ArrayList? LinkedList? Etc.?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Binary Trees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EB969D9-FE51-F044-A900-34C380043A15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304800" y="1809750"/>
            <a:ext cx="4114800" cy="4851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  <a:defRPr sz="2900">
                <a:solidFill>
                  <a:schemeClr val="tx1"/>
                </a:solidFill>
                <a:latin typeface="Tw Cen MT" charset="0"/>
                <a:ea typeface="MS PGothic" charset="-128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charset="2"/>
              <a:buChar char=""/>
              <a:defRPr sz="2600">
                <a:solidFill>
                  <a:schemeClr val="tx1"/>
                </a:solidFill>
                <a:latin typeface="Tw Cen MT" charset="0"/>
                <a:ea typeface="MS PGothic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charset="2"/>
              <a:buChar char=""/>
              <a:defRPr sz="2300">
                <a:solidFill>
                  <a:schemeClr val="tx1"/>
                </a:solidFill>
                <a:latin typeface="Tw Cen MT" charset="0"/>
                <a:ea typeface="MS PGothic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500"/>
              <a:t>A </a:t>
            </a:r>
            <a:r>
              <a:rPr lang="en-US" altLang="en-US" sz="2500" i="1"/>
              <a:t>binary tree</a:t>
            </a:r>
            <a:r>
              <a:rPr lang="en-US" altLang="en-US" sz="2500"/>
              <a:t> is a particularly important kind of tree where every node as at most two children.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250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500"/>
              <a:t>In a binary tree, the two children are called the </a:t>
            </a:r>
            <a:r>
              <a:rPr lang="en-US" altLang="en-US" sz="2500" i="1"/>
              <a:t>left</a:t>
            </a:r>
            <a:r>
              <a:rPr lang="en-US" altLang="en-US" sz="2500"/>
              <a:t> and </a:t>
            </a:r>
            <a:r>
              <a:rPr lang="en-US" altLang="en-US" sz="2500" i="1"/>
              <a:t>right</a:t>
            </a:r>
            <a:r>
              <a:rPr lang="en-US" altLang="en-US" sz="2500"/>
              <a:t> children.</a:t>
            </a:r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>
            <a:off x="4572000" y="3016250"/>
            <a:ext cx="1831975" cy="2436813"/>
            <a:chOff x="0" y="0"/>
            <a:chExt cx="1154" cy="1535"/>
          </a:xfrm>
        </p:grpSpPr>
        <p:grpSp>
          <p:nvGrpSpPr>
            <p:cNvPr id="21525" name="Group 4"/>
            <p:cNvGrpSpPr>
              <a:grpSpLocks/>
            </p:cNvGrpSpPr>
            <p:nvPr/>
          </p:nvGrpSpPr>
          <p:grpSpPr bwMode="auto">
            <a:xfrm>
              <a:off x="0" y="26"/>
              <a:ext cx="1008" cy="1007"/>
              <a:chOff x="0" y="0"/>
              <a:chExt cx="1008" cy="1007"/>
            </a:xfrm>
          </p:grpSpPr>
          <p:sp>
            <p:nvSpPr>
              <p:cNvPr id="21533" name="Oval 5"/>
              <p:cNvSpPr>
                <a:spLocks/>
              </p:cNvSpPr>
              <p:nvPr/>
            </p:nvSpPr>
            <p:spPr bwMode="auto">
              <a:xfrm>
                <a:off x="503" y="0"/>
                <a:ext cx="219" cy="21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21534" name="Oval 6"/>
              <p:cNvSpPr>
                <a:spLocks/>
              </p:cNvSpPr>
              <p:nvPr/>
            </p:nvSpPr>
            <p:spPr bwMode="auto">
              <a:xfrm>
                <a:off x="220" y="304"/>
                <a:ext cx="219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21535" name="Oval 7"/>
              <p:cNvSpPr>
                <a:spLocks/>
              </p:cNvSpPr>
              <p:nvPr/>
            </p:nvSpPr>
            <p:spPr bwMode="auto">
              <a:xfrm>
                <a:off x="788" y="304"/>
                <a:ext cx="220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21536" name="Oval 8"/>
              <p:cNvSpPr>
                <a:spLocks/>
              </p:cNvSpPr>
              <p:nvPr/>
            </p:nvSpPr>
            <p:spPr bwMode="auto">
              <a:xfrm>
                <a:off x="0" y="794"/>
                <a:ext cx="219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21537" name="Oval 9"/>
              <p:cNvSpPr>
                <a:spLocks/>
              </p:cNvSpPr>
              <p:nvPr/>
            </p:nvSpPr>
            <p:spPr bwMode="auto">
              <a:xfrm>
                <a:off x="346" y="794"/>
                <a:ext cx="219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21538" name="Oval 10"/>
              <p:cNvSpPr>
                <a:spLocks/>
              </p:cNvSpPr>
              <p:nvPr/>
            </p:nvSpPr>
            <p:spPr bwMode="auto">
              <a:xfrm>
                <a:off x="693" y="793"/>
                <a:ext cx="219" cy="21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21539" name="Line 11"/>
              <p:cNvSpPr>
                <a:spLocks noChangeShapeType="1"/>
              </p:cNvSpPr>
              <p:nvPr/>
            </p:nvSpPr>
            <p:spPr bwMode="auto">
              <a:xfrm flipH="1">
                <a:off x="378" y="152"/>
                <a:ext cx="157" cy="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0" name="Line 12"/>
              <p:cNvSpPr>
                <a:spLocks noChangeShapeType="1"/>
              </p:cNvSpPr>
              <p:nvPr/>
            </p:nvSpPr>
            <p:spPr bwMode="auto">
              <a:xfrm>
                <a:off x="693" y="152"/>
                <a:ext cx="157" cy="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1" name="Line 13"/>
              <p:cNvSpPr>
                <a:spLocks noChangeShapeType="1"/>
              </p:cNvSpPr>
              <p:nvPr/>
            </p:nvSpPr>
            <p:spPr bwMode="auto">
              <a:xfrm flipH="1">
                <a:off x="94" y="518"/>
                <a:ext cx="189" cy="3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2" name="Line 14"/>
              <p:cNvSpPr>
                <a:spLocks noChangeShapeType="1"/>
              </p:cNvSpPr>
              <p:nvPr/>
            </p:nvSpPr>
            <p:spPr bwMode="auto">
              <a:xfrm>
                <a:off x="346" y="518"/>
                <a:ext cx="94" cy="3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3" name="Line 15"/>
              <p:cNvSpPr>
                <a:spLocks noChangeShapeType="1"/>
              </p:cNvSpPr>
              <p:nvPr/>
            </p:nvSpPr>
            <p:spPr bwMode="auto">
              <a:xfrm>
                <a:off x="409" y="487"/>
                <a:ext cx="315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26" name="Rectangle 16"/>
            <p:cNvSpPr>
              <a:spLocks/>
            </p:cNvSpPr>
            <p:nvPr/>
          </p:nvSpPr>
          <p:spPr bwMode="auto">
            <a:xfrm>
              <a:off x="518" y="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21527" name="Rectangle 17"/>
            <p:cNvSpPr>
              <a:spLocks/>
            </p:cNvSpPr>
            <p:nvPr/>
          </p:nvSpPr>
          <p:spPr bwMode="auto">
            <a:xfrm>
              <a:off x="229" y="322"/>
              <a:ext cx="17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4</a:t>
              </a:r>
            </a:p>
          </p:txBody>
        </p:sp>
        <p:sp>
          <p:nvSpPr>
            <p:cNvPr id="21528" name="Rectangle 18"/>
            <p:cNvSpPr>
              <a:spLocks/>
            </p:cNvSpPr>
            <p:nvPr/>
          </p:nvSpPr>
          <p:spPr bwMode="auto">
            <a:xfrm>
              <a:off x="23" y="82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7</a:t>
              </a:r>
            </a:p>
          </p:txBody>
        </p:sp>
        <p:sp>
          <p:nvSpPr>
            <p:cNvPr id="21529" name="Rectangle 19"/>
            <p:cNvSpPr>
              <a:spLocks/>
            </p:cNvSpPr>
            <p:nvPr/>
          </p:nvSpPr>
          <p:spPr bwMode="auto">
            <a:xfrm>
              <a:off x="374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8</a:t>
              </a:r>
            </a:p>
          </p:txBody>
        </p:sp>
        <p:sp>
          <p:nvSpPr>
            <p:cNvPr id="21530" name="Rectangle 20"/>
            <p:cNvSpPr>
              <a:spLocks/>
            </p:cNvSpPr>
            <p:nvPr/>
          </p:nvSpPr>
          <p:spPr bwMode="auto">
            <a:xfrm>
              <a:off x="710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9</a:t>
              </a:r>
            </a:p>
          </p:txBody>
        </p:sp>
        <p:sp>
          <p:nvSpPr>
            <p:cNvPr id="21531" name="Rectangle 21"/>
            <p:cNvSpPr>
              <a:spLocks/>
            </p:cNvSpPr>
            <p:nvPr/>
          </p:nvSpPr>
          <p:spPr bwMode="auto">
            <a:xfrm>
              <a:off x="806" y="322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2</a:t>
              </a:r>
            </a:p>
          </p:txBody>
        </p:sp>
        <p:sp>
          <p:nvSpPr>
            <p:cNvPr id="21532" name="Rectangle 22"/>
            <p:cNvSpPr>
              <a:spLocks/>
            </p:cNvSpPr>
            <p:nvPr/>
          </p:nvSpPr>
          <p:spPr bwMode="auto">
            <a:xfrm>
              <a:off x="28" y="1186"/>
              <a:ext cx="112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Not a binary tree</a:t>
              </a:r>
            </a:p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(a </a:t>
              </a:r>
              <a:r>
                <a:rPr lang="en-US" altLang="en-US" sz="1800" i="1">
                  <a:solidFill>
                    <a:schemeClr val="tx1"/>
                  </a:solidFill>
                  <a:latin typeface="Arial" charset="0"/>
                  <a:sym typeface="Arial" charset="0"/>
                </a:rPr>
                <a:t>general</a:t>
              </a:r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 tree)</a:t>
              </a:r>
            </a:p>
          </p:txBody>
        </p:sp>
      </p:grpSp>
      <p:grpSp>
        <p:nvGrpSpPr>
          <p:cNvPr id="21509" name="Group 23"/>
          <p:cNvGrpSpPr>
            <a:grpSpLocks/>
          </p:cNvGrpSpPr>
          <p:nvPr/>
        </p:nvGrpSpPr>
        <p:grpSpPr bwMode="auto">
          <a:xfrm>
            <a:off x="6958013" y="3186113"/>
            <a:ext cx="1706562" cy="2252662"/>
            <a:chOff x="0" y="0"/>
            <a:chExt cx="1075" cy="1419"/>
          </a:xfrm>
        </p:grpSpPr>
        <p:sp>
          <p:nvSpPr>
            <p:cNvPr id="21510" name="Oval 24"/>
            <p:cNvSpPr>
              <a:spLocks/>
            </p:cNvSpPr>
            <p:nvPr/>
          </p:nvSpPr>
          <p:spPr bwMode="auto">
            <a:xfrm>
              <a:off x="503" y="26"/>
              <a:ext cx="220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21511" name="Oval 25"/>
            <p:cNvSpPr>
              <a:spLocks/>
            </p:cNvSpPr>
            <p:nvPr/>
          </p:nvSpPr>
          <p:spPr bwMode="auto">
            <a:xfrm>
              <a:off x="221" y="33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21512" name="Oval 26"/>
            <p:cNvSpPr>
              <a:spLocks/>
            </p:cNvSpPr>
            <p:nvPr/>
          </p:nvSpPr>
          <p:spPr bwMode="auto">
            <a:xfrm>
              <a:off x="789" y="33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21513" name="Oval 27"/>
            <p:cNvSpPr>
              <a:spLocks/>
            </p:cNvSpPr>
            <p:nvPr/>
          </p:nvSpPr>
          <p:spPr bwMode="auto">
            <a:xfrm>
              <a:off x="0" y="82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21514" name="Oval 28"/>
            <p:cNvSpPr>
              <a:spLocks/>
            </p:cNvSpPr>
            <p:nvPr/>
          </p:nvSpPr>
          <p:spPr bwMode="auto">
            <a:xfrm>
              <a:off x="347" y="82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21515" name="Line 29"/>
            <p:cNvSpPr>
              <a:spLocks noChangeShapeType="1"/>
            </p:cNvSpPr>
            <p:nvPr/>
          </p:nvSpPr>
          <p:spPr bwMode="auto">
            <a:xfrm flipH="1">
              <a:off x="378" y="178"/>
              <a:ext cx="15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30"/>
            <p:cNvSpPr>
              <a:spLocks noChangeShapeType="1"/>
            </p:cNvSpPr>
            <p:nvPr/>
          </p:nvSpPr>
          <p:spPr bwMode="auto">
            <a:xfrm>
              <a:off x="693" y="178"/>
              <a:ext cx="15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31"/>
            <p:cNvSpPr>
              <a:spLocks noChangeShapeType="1"/>
            </p:cNvSpPr>
            <p:nvPr/>
          </p:nvSpPr>
          <p:spPr bwMode="auto">
            <a:xfrm flipH="1">
              <a:off x="94" y="544"/>
              <a:ext cx="189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32"/>
            <p:cNvSpPr>
              <a:spLocks noChangeShapeType="1"/>
            </p:cNvSpPr>
            <p:nvPr/>
          </p:nvSpPr>
          <p:spPr bwMode="auto">
            <a:xfrm>
              <a:off x="347" y="544"/>
              <a:ext cx="93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Rectangle 33"/>
            <p:cNvSpPr>
              <a:spLocks/>
            </p:cNvSpPr>
            <p:nvPr/>
          </p:nvSpPr>
          <p:spPr bwMode="auto">
            <a:xfrm>
              <a:off x="518" y="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21520" name="Rectangle 34"/>
            <p:cNvSpPr>
              <a:spLocks/>
            </p:cNvSpPr>
            <p:nvPr/>
          </p:nvSpPr>
          <p:spPr bwMode="auto">
            <a:xfrm>
              <a:off x="229" y="322"/>
              <a:ext cx="17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4</a:t>
              </a:r>
            </a:p>
          </p:txBody>
        </p:sp>
        <p:sp>
          <p:nvSpPr>
            <p:cNvPr id="21521" name="Rectangle 35"/>
            <p:cNvSpPr>
              <a:spLocks/>
            </p:cNvSpPr>
            <p:nvPr/>
          </p:nvSpPr>
          <p:spPr bwMode="auto">
            <a:xfrm>
              <a:off x="23" y="82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7</a:t>
              </a:r>
            </a:p>
          </p:txBody>
        </p:sp>
        <p:sp>
          <p:nvSpPr>
            <p:cNvPr id="21522" name="Rectangle 36"/>
            <p:cNvSpPr>
              <a:spLocks/>
            </p:cNvSpPr>
            <p:nvPr/>
          </p:nvSpPr>
          <p:spPr bwMode="auto">
            <a:xfrm>
              <a:off x="374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8</a:t>
              </a:r>
            </a:p>
          </p:txBody>
        </p:sp>
        <p:sp>
          <p:nvSpPr>
            <p:cNvPr id="21523" name="Rectangle 37"/>
            <p:cNvSpPr>
              <a:spLocks/>
            </p:cNvSpPr>
            <p:nvPr/>
          </p:nvSpPr>
          <p:spPr bwMode="auto">
            <a:xfrm>
              <a:off x="806" y="322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2</a:t>
              </a:r>
            </a:p>
          </p:txBody>
        </p:sp>
        <p:sp>
          <p:nvSpPr>
            <p:cNvPr id="21524" name="Rectangle 38"/>
            <p:cNvSpPr>
              <a:spLocks/>
            </p:cNvSpPr>
            <p:nvPr/>
          </p:nvSpPr>
          <p:spPr bwMode="auto">
            <a:xfrm>
              <a:off x="282" y="1195"/>
              <a:ext cx="79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Binary tree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Binary trees were in A1!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1709738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You have seen a binary tree in A1.</a:t>
            </a:r>
          </a:p>
          <a:p>
            <a:pPr marL="0" indent="0"/>
            <a:endParaRPr lang="en-US" altLang="en-US" sz="2400" dirty="0">
              <a:latin typeface="Times New Roman" charset="0"/>
              <a:ea typeface="MS PGothic" charset="-128"/>
            </a:endParaRPr>
          </a:p>
          <a:p>
            <a:pPr marL="0" indent="0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A PhD object has one or two advisors. (Confusingly, </a:t>
            </a:r>
            <a:r>
              <a:rPr lang="en-US" altLang="en-US" sz="2400" dirty="0" smtClean="0">
                <a:latin typeface="Times New Roman" charset="0"/>
                <a:ea typeface="MS PGothic" charset="-128"/>
              </a:rPr>
              <a:t>the advisors 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are </a:t>
            </a:r>
            <a:r>
              <a:rPr lang="en-US" altLang="en-US" sz="2400" dirty="0" smtClean="0">
                <a:latin typeface="Times New Roman" charset="0"/>
                <a:ea typeface="MS PGothic" charset="-128"/>
              </a:rPr>
              <a:t>the “children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.”)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890144F1-F59D-5D4C-8A82-7694C0AEC8DF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733800" y="3789710"/>
            <a:ext cx="0" cy="40129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89375" y="4526570"/>
            <a:ext cx="990600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9" idx="0"/>
          </p:cNvCxnSpPr>
          <p:nvPr/>
        </p:nvCxnSpPr>
        <p:spPr>
          <a:xfrm>
            <a:off x="5459374" y="5428759"/>
            <a:ext cx="1962262" cy="6168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680334" y="4526570"/>
            <a:ext cx="824866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6" name="TextBox 3"/>
          <p:cNvSpPr txBox="1">
            <a:spLocks noChangeArrowheads="1"/>
          </p:cNvSpPr>
          <p:nvPr/>
        </p:nvSpPr>
        <p:spPr bwMode="auto">
          <a:xfrm>
            <a:off x="3083794" y="3328045"/>
            <a:ext cx="1757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dirty="0"/>
              <a:t>David </a:t>
            </a:r>
            <a:r>
              <a:rPr lang="en-US" dirty="0" err="1"/>
              <a:t>Gries</a:t>
            </a:r>
            <a:r>
              <a:rPr lang="en-US" dirty="0"/>
              <a:t> </a:t>
            </a:r>
          </a:p>
        </p:txBody>
      </p:sp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2717800" y="4097957"/>
            <a:ext cx="21996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/>
              <a:t>Friedrich </a:t>
            </a:r>
            <a:r>
              <a:rPr lang="en-US" smtClean="0"/>
              <a:t>Bauer </a:t>
            </a:r>
            <a:endParaRPr lang="en-US" dirty="0"/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4140200" y="4967094"/>
            <a:ext cx="2145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dirty="0"/>
              <a:t>Georg </a:t>
            </a:r>
            <a:r>
              <a:rPr lang="en-US" dirty="0" err="1"/>
              <a:t>Aumann</a:t>
            </a:r>
            <a:r>
              <a:rPr lang="en-US" dirty="0"/>
              <a:t> </a:t>
            </a:r>
          </a:p>
        </p:txBody>
      </p:sp>
      <p:sp>
        <p:nvSpPr>
          <p:cNvPr id="22539" name="TextBox 14"/>
          <p:cNvSpPr txBox="1">
            <a:spLocks noChangeArrowheads="1"/>
          </p:cNvSpPr>
          <p:nvPr/>
        </p:nvSpPr>
        <p:spPr bwMode="auto">
          <a:xfrm>
            <a:off x="1986185" y="5026918"/>
            <a:ext cx="15856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/>
              <a:t>Fritz Bopp </a:t>
            </a:r>
          </a:p>
        </p:txBody>
      </p:sp>
      <p:sp>
        <p:nvSpPr>
          <p:cNvPr id="22540" name="TextBox 15"/>
          <p:cNvSpPr txBox="1">
            <a:spLocks noChangeArrowheads="1"/>
          </p:cNvSpPr>
          <p:nvPr/>
        </p:nvSpPr>
        <p:spPr bwMode="auto">
          <a:xfrm>
            <a:off x="304800" y="6045620"/>
            <a:ext cx="1704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dirty="0"/>
              <a:t>Fritz </a:t>
            </a:r>
            <a:r>
              <a:rPr lang="en-US" dirty="0" err="1"/>
              <a:t>Sauter</a:t>
            </a:r>
            <a:r>
              <a:rPr lang="en-US" dirty="0"/>
              <a:t> 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062434" y="6045620"/>
            <a:ext cx="16722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dirty="0" smtClean="0"/>
              <a:t>Erwin </a:t>
            </a:r>
            <a:r>
              <a:rPr lang="en-US" dirty="0" err="1" smtClean="0"/>
              <a:t>Fues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3733800" y="6045619"/>
            <a:ext cx="2164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dirty="0"/>
              <a:t>Heinrich </a:t>
            </a:r>
            <a:r>
              <a:rPr lang="en-US" dirty="0" err="1" smtClean="0"/>
              <a:t>Tietze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5817671" y="6045619"/>
            <a:ext cx="3207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dirty="0"/>
              <a:t>Constantin </a:t>
            </a:r>
            <a:r>
              <a:rPr lang="en-US" dirty="0" err="1" smtClean="0"/>
              <a:t>Carathodory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1" name="Straight Connector 20"/>
          <p:cNvCxnSpPr>
            <a:endCxn id="18" idx="0"/>
          </p:cNvCxnSpPr>
          <p:nvPr/>
        </p:nvCxnSpPr>
        <p:spPr>
          <a:xfrm flipH="1">
            <a:off x="4815860" y="5428758"/>
            <a:ext cx="101581" cy="61686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539" idx="2"/>
            <a:endCxn id="17" idx="0"/>
          </p:cNvCxnSpPr>
          <p:nvPr/>
        </p:nvCxnSpPr>
        <p:spPr>
          <a:xfrm>
            <a:off x="2779030" y="5488583"/>
            <a:ext cx="119531" cy="55703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2540" idx="0"/>
          </p:cNvCxnSpPr>
          <p:nvPr/>
        </p:nvCxnSpPr>
        <p:spPr>
          <a:xfrm flipH="1">
            <a:off x="1156957" y="5477902"/>
            <a:ext cx="1358811" cy="5677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Class for binary tree node</a:t>
            </a: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6F845023-265C-484E-9F5B-F7C4A5E8A9EF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8153400" cy="46482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2400" dirty="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class</a:t>
            </a: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 </a:t>
            </a:r>
            <a:r>
              <a:rPr lang="en-US" altLang="en-US" sz="2400" dirty="0" err="1">
                <a:latin typeface="Times New Roman" charset="0"/>
                <a:ea typeface="MS PGothic" charset="-128"/>
                <a:sym typeface="Courier New" charset="0"/>
              </a:rPr>
              <a:t>TreeNode</a:t>
            </a: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&lt;T&gt; {</a:t>
            </a:r>
            <a:endParaRPr lang="en-US" altLang="en-US" sz="2400" dirty="0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ヒラギノ角ゴ ProN W6" charset="-128"/>
                <a:sym typeface="Courier New" charset="0"/>
              </a:rPr>
              <a:t>   </a:t>
            </a:r>
            <a:r>
              <a:rPr lang="en-US" altLang="en-US" sz="2400" dirty="0">
                <a:solidFill>
                  <a:srgbClr val="7F0055"/>
                </a:solidFill>
                <a:latin typeface="Times New Roman" charset="0"/>
                <a:ea typeface="ヒラギノ角ゴ ProN W6" charset="-128"/>
                <a:sym typeface="Courier New" charset="0"/>
              </a:rPr>
              <a:t>private</a:t>
            </a:r>
            <a:r>
              <a:rPr lang="en-US" altLang="en-US" sz="2400" dirty="0">
                <a:latin typeface="Times New Roman" charset="0"/>
                <a:ea typeface="ヒラギノ角ゴ ProN W6" charset="-128"/>
                <a:sym typeface="Courier New" charset="0"/>
              </a:rPr>
              <a:t> T </a:t>
            </a:r>
            <a:r>
              <a:rPr lang="en-US" altLang="en-US" sz="2400" dirty="0">
                <a:solidFill>
                  <a:srgbClr val="0000C0"/>
                </a:solidFill>
                <a:latin typeface="Times New Roman" charset="0"/>
                <a:ea typeface="ヒラギノ角ゴ ProN W6" charset="-128"/>
                <a:sym typeface="Courier New" charset="0"/>
              </a:rPr>
              <a:t>value</a:t>
            </a:r>
            <a:r>
              <a:rPr lang="en-US" altLang="en-US" sz="2400" dirty="0">
                <a:latin typeface="Times New Roman" charset="0"/>
                <a:ea typeface="ヒラギノ角ゴ ProN W6" charset="-128"/>
                <a:sym typeface="Courier New" charset="0"/>
              </a:rPr>
              <a:t>;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   </a:t>
            </a:r>
            <a:r>
              <a:rPr lang="en-US" altLang="en-US" sz="2400" dirty="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private</a:t>
            </a: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 </a:t>
            </a:r>
            <a:r>
              <a:rPr lang="en-US" altLang="en-US" sz="2400" dirty="0" err="1">
                <a:latin typeface="Times New Roman" charset="0"/>
                <a:ea typeface="MS PGothic" charset="-128"/>
                <a:sym typeface="Courier New" charset="0"/>
              </a:rPr>
              <a:t>TreeNode</a:t>
            </a: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&lt;T&gt; </a:t>
            </a:r>
            <a:r>
              <a:rPr lang="en-US" altLang="en-US" sz="2400" dirty="0">
                <a:solidFill>
                  <a:srgbClr val="0000C0"/>
                </a:solidFill>
                <a:latin typeface="Times New Roman" charset="0"/>
                <a:ea typeface="MS PGothic" charset="-128"/>
                <a:sym typeface="Courier New" charset="0"/>
              </a:rPr>
              <a:t>left</a:t>
            </a: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, </a:t>
            </a:r>
            <a:r>
              <a:rPr lang="en-US" altLang="en-US" sz="2400" dirty="0">
                <a:solidFill>
                  <a:srgbClr val="0000C0"/>
                </a:solidFill>
                <a:latin typeface="Times New Roman" charset="0"/>
                <a:ea typeface="MS PGothic" charset="-128"/>
                <a:sym typeface="Courier New" charset="0"/>
              </a:rPr>
              <a:t>right</a:t>
            </a: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;</a:t>
            </a:r>
            <a:endParaRPr lang="en-US" altLang="en-US" sz="2400" dirty="0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1300"/>
              </a:spcBef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ヒラギノ角ゴ ProN W6" charset="-128"/>
                <a:sym typeface="Courier New" charset="0"/>
              </a:rPr>
              <a:t>   </a:t>
            </a:r>
            <a:r>
              <a:rPr lang="en-US" altLang="en-US" sz="2400" dirty="0">
                <a:solidFill>
                  <a:srgbClr val="008000"/>
                </a:solidFill>
                <a:latin typeface="Times New Roman" charset="0"/>
                <a:ea typeface="ヒラギノ角ゴ ProN W6" charset="-128"/>
                <a:sym typeface="Courier New" charset="0"/>
              </a:rPr>
              <a:t>/** Constructor: one-node tree with datum x *</a:t>
            </a:r>
            <a:r>
              <a:rPr lang="en-US" altLang="en-US" sz="2400" dirty="0">
                <a:latin typeface="Times New Roman" charset="0"/>
                <a:ea typeface="ヒラギノ角ゴ ProN W6" charset="-128"/>
                <a:sym typeface="Courier New" charset="0"/>
              </a:rPr>
              <a:t>/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   </a:t>
            </a:r>
            <a:r>
              <a:rPr lang="en-US" altLang="en-US" sz="2400" dirty="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public</a:t>
            </a: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 </a:t>
            </a:r>
            <a:r>
              <a:rPr lang="en-US" altLang="en-US" sz="2400" dirty="0" err="1">
                <a:latin typeface="Times New Roman" charset="0"/>
                <a:ea typeface="MS PGothic" charset="-128"/>
                <a:sym typeface="Courier New" charset="0"/>
              </a:rPr>
              <a:t>TreeNode</a:t>
            </a: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 (T </a:t>
            </a:r>
            <a:r>
              <a:rPr lang="en-US" altLang="en-US" sz="2400" dirty="0" smtClean="0">
                <a:latin typeface="Times New Roman" charset="0"/>
                <a:ea typeface="MS PGothic" charset="-128"/>
                <a:sym typeface="Courier New" charset="0"/>
              </a:rPr>
              <a:t>v) </a:t>
            </a: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{ </a:t>
            </a:r>
            <a:r>
              <a:rPr lang="en-US" altLang="en-US" sz="2400" dirty="0" smtClean="0">
                <a:solidFill>
                  <a:srgbClr val="0000C0"/>
                </a:solidFill>
                <a:latin typeface="Times New Roman" charset="0"/>
                <a:ea typeface="MS PGothic" charset="-128"/>
                <a:sym typeface="Courier New" charset="0"/>
              </a:rPr>
              <a:t>value</a:t>
            </a:r>
            <a:r>
              <a:rPr lang="en-US" altLang="en-US" sz="2400" dirty="0" smtClean="0">
                <a:latin typeface="Times New Roman" charset="0"/>
                <a:ea typeface="MS PGothic" charset="-128"/>
                <a:sym typeface="Courier New" charset="0"/>
              </a:rPr>
              <a:t>= </a:t>
            </a: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v</a:t>
            </a:r>
            <a:r>
              <a:rPr lang="en-US" altLang="en-US" sz="2400" dirty="0" smtClean="0">
                <a:latin typeface="Times New Roman" charset="0"/>
                <a:ea typeface="MS PGothic" charset="-128"/>
                <a:sym typeface="Courier New" charset="0"/>
              </a:rPr>
              <a:t>; </a:t>
            </a: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left= null; right= null;}</a:t>
            </a:r>
          </a:p>
          <a:p>
            <a:pPr marL="0" indent="0" eaLnBrk="1" hangingPunct="1">
              <a:spcBef>
                <a:spcPts val="1300"/>
              </a:spcBef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  </a:t>
            </a:r>
            <a:r>
              <a:rPr lang="en-US" altLang="en-US" sz="2400" dirty="0">
                <a:solidFill>
                  <a:srgbClr val="008000"/>
                </a:solidFill>
                <a:latin typeface="Times New Roman" charset="0"/>
                <a:ea typeface="MS PGothic" charset="-128"/>
                <a:sym typeface="Courier New" charset="0"/>
              </a:rPr>
              <a:t> /**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charset="0"/>
                <a:ea typeface="MS PGothic" charset="-128"/>
                <a:sym typeface="Courier New" charset="0"/>
              </a:rPr>
              <a:t>Constr</a:t>
            </a:r>
            <a:r>
              <a:rPr lang="en-US" altLang="en-US" sz="2400" dirty="0">
                <a:solidFill>
                  <a:srgbClr val="008000"/>
                </a:solidFill>
                <a:latin typeface="Times New Roman" charset="0"/>
                <a:ea typeface="MS PGothic" charset="-128"/>
                <a:sym typeface="Courier New" charset="0"/>
              </a:rPr>
              <a:t>: Tree with root value x, left tree l, right tree r */</a:t>
            </a:r>
            <a:br>
              <a:rPr lang="en-US" altLang="en-US" sz="2400" dirty="0">
                <a:solidFill>
                  <a:srgbClr val="008000"/>
                </a:solidFill>
                <a:latin typeface="Times New Roman" charset="0"/>
                <a:ea typeface="MS PGothic" charset="-128"/>
                <a:sym typeface="Courier New" charset="0"/>
              </a:rPr>
            </a:b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   </a:t>
            </a:r>
            <a:r>
              <a:rPr lang="en-US" altLang="en-US" sz="2400" dirty="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public</a:t>
            </a: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 </a:t>
            </a:r>
            <a:r>
              <a:rPr lang="en-US" altLang="en-US" sz="2400" dirty="0" err="1">
                <a:latin typeface="Times New Roman" charset="0"/>
                <a:ea typeface="MS PGothic" charset="-128"/>
                <a:sym typeface="Courier New" charset="0"/>
              </a:rPr>
              <a:t>TreeNode</a:t>
            </a: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 (T </a:t>
            </a:r>
            <a:r>
              <a:rPr lang="en-US" altLang="en-US" sz="2400" dirty="0" smtClean="0">
                <a:latin typeface="Times New Roman" charset="0"/>
                <a:ea typeface="MS PGothic" charset="-128"/>
                <a:sym typeface="Courier New" charset="0"/>
              </a:rPr>
              <a:t>v, </a:t>
            </a:r>
            <a:r>
              <a:rPr lang="en-US" altLang="en-US" sz="2400" dirty="0" err="1">
                <a:latin typeface="Times New Roman" charset="0"/>
                <a:ea typeface="MS PGothic" charset="-128"/>
                <a:sym typeface="Courier New" charset="0"/>
              </a:rPr>
              <a:t>TreeNode</a:t>
            </a: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&lt;T&gt; l,</a:t>
            </a:r>
            <a:r>
              <a:rPr lang="en-US" altLang="en-US" sz="2400" dirty="0">
                <a:latin typeface="Times New Roman" charset="0"/>
                <a:ea typeface="ヒラギノ角ゴ ProN W6" charset="-128"/>
                <a:sym typeface="Courier New" charset="0"/>
              </a:rPr>
              <a:t> </a:t>
            </a:r>
            <a:r>
              <a:rPr lang="en-US" altLang="en-US" sz="2400" dirty="0" err="1">
                <a:latin typeface="Times New Roman" charset="0"/>
                <a:ea typeface="MS PGothic" charset="-128"/>
                <a:sym typeface="Courier New" charset="0"/>
              </a:rPr>
              <a:t>TreeNode</a:t>
            </a: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&lt;T&gt; r) {</a:t>
            </a:r>
            <a:endParaRPr lang="en-US" altLang="en-US" sz="2400" dirty="0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       </a:t>
            </a:r>
            <a:r>
              <a:rPr lang="en-US" altLang="en-US" sz="2400" dirty="0" smtClean="0">
                <a:solidFill>
                  <a:srgbClr val="0000C0"/>
                </a:solidFill>
                <a:latin typeface="Times New Roman" charset="0"/>
                <a:ea typeface="MS PGothic" charset="-128"/>
                <a:sym typeface="Courier New" charset="0"/>
              </a:rPr>
              <a:t>value</a:t>
            </a:r>
            <a:r>
              <a:rPr lang="en-US" altLang="en-US" sz="2400" dirty="0" smtClean="0">
                <a:latin typeface="Times New Roman" charset="0"/>
                <a:ea typeface="MS PGothic" charset="-128"/>
                <a:sym typeface="Courier New" charset="0"/>
              </a:rPr>
              <a:t>= </a:t>
            </a: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v</a:t>
            </a:r>
            <a:r>
              <a:rPr lang="en-US" altLang="en-US" sz="2400" dirty="0" smtClean="0">
                <a:latin typeface="Times New Roman" charset="0"/>
                <a:ea typeface="MS PGothic" charset="-128"/>
                <a:sym typeface="Courier New" charset="0"/>
              </a:rPr>
              <a:t>;</a:t>
            </a:r>
            <a:r>
              <a:rPr lang="en-US" altLang="en-US" sz="2400" dirty="0" smtClean="0">
                <a:latin typeface="Times New Roman" charset="0"/>
                <a:ea typeface="ヒラギノ角ゴ ProN W6" charset="-128"/>
                <a:sym typeface="Courier New" charset="0"/>
              </a:rPr>
              <a:t> </a:t>
            </a:r>
            <a:r>
              <a:rPr lang="en-US" altLang="en-US" sz="2400" dirty="0">
                <a:solidFill>
                  <a:srgbClr val="0000C0"/>
                </a:solidFill>
                <a:latin typeface="Times New Roman" charset="0"/>
                <a:ea typeface="MS PGothic" charset="-128"/>
                <a:sym typeface="Courier New" charset="0"/>
              </a:rPr>
              <a:t>left</a:t>
            </a: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= l;</a:t>
            </a:r>
            <a:r>
              <a:rPr lang="en-US" altLang="en-US" sz="2400" dirty="0">
                <a:latin typeface="Times New Roman" charset="0"/>
                <a:ea typeface="ヒラギノ角ゴ ProN W6" charset="-128"/>
                <a:sym typeface="Courier New" charset="0"/>
              </a:rPr>
              <a:t> </a:t>
            </a:r>
            <a:r>
              <a:rPr lang="en-US" altLang="en-US" sz="2400" dirty="0">
                <a:solidFill>
                  <a:srgbClr val="0000C0"/>
                </a:solidFill>
                <a:latin typeface="Times New Roman" charset="0"/>
                <a:ea typeface="MS PGothic" charset="-128"/>
                <a:sym typeface="Courier New" charset="0"/>
              </a:rPr>
              <a:t>right</a:t>
            </a: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= r;</a:t>
            </a:r>
            <a:endParaRPr lang="en-US" altLang="en-US" sz="2400" dirty="0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   }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  <a:sym typeface="Courier New" charset="0"/>
              </a:rPr>
              <a:t>}</a:t>
            </a:r>
            <a:endParaRPr lang="en-US" altLang="en-US" sz="2400" dirty="0">
              <a:latin typeface="Times New Roman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5867400" y="1905000"/>
            <a:ext cx="2819400" cy="765175"/>
          </a:xfrm>
          <a:prstGeom prst="borderCallout1">
            <a:avLst>
              <a:gd name="adj1" fmla="val 27244"/>
              <a:gd name="adj2" fmla="val -474"/>
              <a:gd name="adj3" fmla="val 68864"/>
              <a:gd name="adj4" fmla="val -47345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C00000"/>
                </a:solidFill>
              </a:rPr>
              <a:t>Either might be null if the subtree is empty.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3800" y="5113338"/>
            <a:ext cx="4572000" cy="830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558E28"/>
                </a:solidFill>
                <a:ea typeface="ヒラギノ明朝 ProN W3" charset="0"/>
                <a:cs typeface="Times New Roman" charset="0"/>
                <a:sym typeface="Courier New" charset="0"/>
              </a:rPr>
              <a:t>more methods: getValue, setValue,</a:t>
            </a:r>
            <a:r>
              <a:rPr lang="en-US">
                <a:solidFill>
                  <a:srgbClr val="558E28"/>
                </a:solidFill>
                <a:ea typeface="ヒラギノ角ゴ ProN W6" charset="0"/>
                <a:cs typeface="ヒラギノ角ゴ ProN W6" charset="0"/>
                <a:sym typeface="Courier New" charset="0"/>
              </a:rPr>
              <a:t> </a:t>
            </a:r>
            <a:r>
              <a:rPr lang="en-US">
                <a:solidFill>
                  <a:srgbClr val="558E28"/>
                </a:solidFill>
                <a:ea typeface="ヒラギノ明朝 ProN W3" charset="0"/>
                <a:cs typeface="Times New Roman" charset="0"/>
                <a:sym typeface="Courier New" charset="0"/>
              </a:rPr>
              <a:t>getLeft, setLeft, etc.</a:t>
            </a:r>
            <a:endParaRPr lang="en-US">
              <a:ea typeface="ヒラギノ明朝 ProN W3" charset="0"/>
              <a:cs typeface="ヒラギノ明朝 ProN W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Binary versus general tree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2400">
                <a:ea typeface="MS PGothic" charset="-128"/>
              </a:rPr>
              <a:t>In a binary tree, each node has up to two pointers: to the left subtree and to the right subtree:</a:t>
            </a:r>
          </a:p>
          <a:p>
            <a:pPr lvl="1"/>
            <a:r>
              <a:rPr lang="en-US" altLang="en-US" sz="2400">
                <a:ea typeface="MS PGothic" charset="-128"/>
              </a:rPr>
              <a:t>One or both could be </a:t>
            </a:r>
            <a:r>
              <a:rPr lang="en-US" altLang="en-US" sz="2400" b="1">
                <a:ea typeface="MS PGothic" charset="-128"/>
              </a:rPr>
              <a:t>null</a:t>
            </a:r>
            <a:r>
              <a:rPr lang="en-US" altLang="en-US" sz="2400">
                <a:ea typeface="MS PGothic" charset="-128"/>
              </a:rPr>
              <a:t>, meaning the subtree is empty</a:t>
            </a:r>
            <a:br>
              <a:rPr lang="en-US" altLang="en-US" sz="2400">
                <a:ea typeface="MS PGothic" charset="-128"/>
              </a:rPr>
            </a:br>
            <a:r>
              <a:rPr lang="en-US" altLang="en-US" sz="2400">
                <a:ea typeface="MS PGothic" charset="-128"/>
              </a:rPr>
              <a:t>(</a:t>
            </a:r>
            <a:r>
              <a:rPr lang="en-US" altLang="en-US" sz="2400">
                <a:solidFill>
                  <a:srgbClr val="3366FF"/>
                </a:solidFill>
                <a:ea typeface="MS PGothic" charset="-128"/>
              </a:rPr>
              <a:t>remember, a tree is a set of nodes</a:t>
            </a:r>
            <a:r>
              <a:rPr lang="en-US" altLang="en-US" sz="2400">
                <a:ea typeface="MS PGothic" charset="-128"/>
              </a:rPr>
              <a:t>)</a:t>
            </a:r>
          </a:p>
          <a:p>
            <a:pPr marL="0" indent="0"/>
            <a:endParaRPr lang="en-US" altLang="en-US" sz="2400">
              <a:ea typeface="MS PGothic" charset="-128"/>
            </a:endParaRPr>
          </a:p>
          <a:p>
            <a:pPr marL="0" indent="0">
              <a:buFont typeface="Wingdings" charset="2"/>
              <a:buNone/>
            </a:pPr>
            <a:r>
              <a:rPr lang="en-US" altLang="en-US" sz="2400">
                <a:ea typeface="MS PGothic" charset="-128"/>
              </a:rPr>
              <a:t>In a general tree, a node can have any number of child nodes (and they need not be ordered)</a:t>
            </a:r>
          </a:p>
          <a:p>
            <a:pPr lvl="1"/>
            <a:r>
              <a:rPr lang="en-US" altLang="en-US" sz="2400">
                <a:ea typeface="MS PGothic" charset="-128"/>
              </a:rPr>
              <a:t>Very useful in some situations ...</a:t>
            </a:r>
          </a:p>
          <a:p>
            <a:pPr lvl="1"/>
            <a:r>
              <a:rPr lang="en-US" altLang="en-US" sz="2400">
                <a:ea typeface="MS PGothic" charset="-128"/>
              </a:rPr>
              <a:t>... one of which may be in an assignment!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A2173248-5096-B441-8B76-6704BEB08DDC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19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ea typeface="MS PGothic" charset="-128"/>
              </a:rPr>
              <a:t>Important Announcements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dirty="0">
                <a:ea typeface="MS PGothic" charset="-128"/>
              </a:rPr>
              <a:t>A4 is out now and due two weeks from today. Have fun, and start early</a:t>
            </a:r>
            <a:r>
              <a:rPr lang="en-US" altLang="en-US" dirty="0" smtClean="0">
                <a:ea typeface="MS PGothic" charset="-128"/>
              </a:rPr>
              <a:t>!</a:t>
            </a:r>
          </a:p>
          <a:p>
            <a:r>
              <a:rPr lang="en-US" altLang="en-US" dirty="0" smtClean="0">
                <a:ea typeface="MS PGothic" charset="-128"/>
              </a:rPr>
              <a:t>There are slots available for lunch with the professors: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signup.com/go/myeCehh</a:t>
            </a:r>
            <a:endParaRPr lang="en-US" dirty="0" smtClean="0"/>
          </a:p>
          <a:p>
            <a:pPr lvl="1"/>
            <a:r>
              <a:rPr lang="en-US" dirty="0" smtClean="0"/>
              <a:t>link from Piazza</a:t>
            </a:r>
            <a:endParaRPr lang="en-US" dirty="0"/>
          </a:p>
          <a:p>
            <a:r>
              <a:rPr lang="en-US" dirty="0" smtClean="0"/>
              <a:t>Recitation 6: Iterator and </a:t>
            </a:r>
            <a:r>
              <a:rPr lang="en-US" dirty="0" err="1" smtClean="0"/>
              <a:t>Iterable</a:t>
            </a:r>
            <a:endParaRPr lang="en-US" dirty="0" smtClean="0"/>
          </a:p>
          <a:p>
            <a:pPr lvl="1"/>
            <a:r>
              <a:rPr lang="en-US" dirty="0" smtClean="0"/>
              <a:t>Watch the tutorials!</a:t>
            </a:r>
          </a:p>
          <a:p>
            <a:pPr lvl="1"/>
            <a:r>
              <a:rPr lang="en-US" dirty="0" smtClean="0"/>
              <a:t>Quiz due on Monday (yes, that's the day before the prelim</a:t>
            </a:r>
            <a:r>
              <a:rPr lang="en-US" smtClean="0"/>
              <a:t>, sorry)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9F141B8B-933A-B640-A53D-8CD809E65D7F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A Tree is a Recursive Thing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C005ED6-34C6-6246-94F7-15F21B6CC7AA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533400" y="22860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A </a:t>
            </a:r>
            <a:r>
              <a:rPr lang="en-US" altLang="en-US">
                <a:solidFill>
                  <a:srgbClr val="7030A0"/>
                </a:solidFill>
              </a:rPr>
              <a:t>binary tree</a:t>
            </a:r>
            <a:r>
              <a:rPr lang="en-US" altLang="en-US"/>
              <a:t> is either </a:t>
            </a:r>
            <a:r>
              <a:rPr lang="en-US" altLang="en-US">
                <a:latin typeface="Courier" charset="0"/>
              </a:rPr>
              <a:t>null</a:t>
            </a:r>
            <a:r>
              <a:rPr lang="en-US" altLang="en-US"/>
              <a:t> or an object consisting of a value, a left </a:t>
            </a:r>
            <a:r>
              <a:rPr lang="en-US" altLang="en-US">
                <a:solidFill>
                  <a:srgbClr val="7030A0"/>
                </a:solidFill>
              </a:rPr>
              <a:t>binary tree</a:t>
            </a:r>
            <a:r>
              <a:rPr lang="en-US" altLang="en-US"/>
              <a:t>, and a right </a:t>
            </a:r>
            <a:r>
              <a:rPr lang="en-US" altLang="en-US">
                <a:solidFill>
                  <a:srgbClr val="7030A0"/>
                </a:solidFill>
              </a:rPr>
              <a:t>binary tree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Looking at trees recursively</a:t>
            </a: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2338388"/>
            <a:ext cx="533400" cy="2444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9459B415-6C26-3343-944B-6D77C6619B9D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45" name="Oval 3"/>
          <p:cNvSpPr>
            <a:spLocks/>
          </p:cNvSpPr>
          <p:nvPr/>
        </p:nvSpPr>
        <p:spPr bwMode="auto">
          <a:xfrm>
            <a:off x="4048125" y="3490913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6" name="Oval 4"/>
          <p:cNvSpPr>
            <a:spLocks/>
          </p:cNvSpPr>
          <p:nvPr/>
        </p:nvSpPr>
        <p:spPr bwMode="auto">
          <a:xfrm>
            <a:off x="3590925" y="4114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7" name="Oval 5"/>
          <p:cNvSpPr>
            <a:spLocks/>
          </p:cNvSpPr>
          <p:nvPr/>
        </p:nvSpPr>
        <p:spPr bwMode="auto">
          <a:xfrm>
            <a:off x="4524375" y="4114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8" name="Rectangle 6"/>
          <p:cNvSpPr>
            <a:spLocks/>
          </p:cNvSpPr>
          <p:nvPr/>
        </p:nvSpPr>
        <p:spPr bwMode="auto">
          <a:xfrm>
            <a:off x="4076700" y="35194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9</a:t>
            </a:r>
          </a:p>
        </p:txBody>
      </p:sp>
      <p:sp>
        <p:nvSpPr>
          <p:cNvPr id="49" name="Rectangle 7"/>
          <p:cNvSpPr>
            <a:spLocks/>
          </p:cNvSpPr>
          <p:nvPr/>
        </p:nvSpPr>
        <p:spPr bwMode="auto">
          <a:xfrm>
            <a:off x="3619500" y="41290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8</a:t>
            </a:r>
          </a:p>
        </p:txBody>
      </p:sp>
      <p:sp>
        <p:nvSpPr>
          <p:cNvPr id="50" name="Rectangle 8"/>
          <p:cNvSpPr>
            <a:spLocks/>
          </p:cNvSpPr>
          <p:nvPr/>
        </p:nvSpPr>
        <p:spPr bwMode="auto">
          <a:xfrm>
            <a:off x="4575175" y="41290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3</a:t>
            </a:r>
          </a:p>
        </p:txBody>
      </p:sp>
      <p:sp>
        <p:nvSpPr>
          <p:cNvPr id="51" name="Line 9"/>
          <p:cNvSpPr>
            <a:spLocks noChangeShapeType="1"/>
          </p:cNvSpPr>
          <p:nvPr/>
        </p:nvSpPr>
        <p:spPr bwMode="auto">
          <a:xfrm flipH="1">
            <a:off x="3895725" y="3824288"/>
            <a:ext cx="228600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4400550" y="3814763"/>
            <a:ext cx="228600" cy="333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Rectangle 61"/>
          <p:cNvSpPr>
            <a:spLocks/>
          </p:cNvSpPr>
          <p:nvPr/>
        </p:nvSpPr>
        <p:spPr bwMode="auto">
          <a:xfrm>
            <a:off x="4346575" y="2230438"/>
            <a:ext cx="13700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9900"/>
                </a:solidFill>
                <a:latin typeface="Arial" charset="0"/>
                <a:sym typeface="Arial" charset="0"/>
              </a:rPr>
              <a:t>Binary tree</a:t>
            </a:r>
          </a:p>
        </p:txBody>
      </p:sp>
      <p:sp>
        <p:nvSpPr>
          <p:cNvPr id="66" name="Oval 11"/>
          <p:cNvSpPr>
            <a:spLocks/>
          </p:cNvSpPr>
          <p:nvPr/>
        </p:nvSpPr>
        <p:spPr bwMode="auto">
          <a:xfrm>
            <a:off x="5470525" y="35052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67" name="Oval 12"/>
          <p:cNvSpPr>
            <a:spLocks/>
          </p:cNvSpPr>
          <p:nvPr/>
        </p:nvSpPr>
        <p:spPr bwMode="auto">
          <a:xfrm>
            <a:off x="5013325" y="4114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68" name="Oval 13"/>
          <p:cNvSpPr>
            <a:spLocks/>
          </p:cNvSpPr>
          <p:nvPr/>
        </p:nvSpPr>
        <p:spPr bwMode="auto">
          <a:xfrm>
            <a:off x="5946775" y="4114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69" name="Rectangle 14"/>
          <p:cNvSpPr>
            <a:spLocks/>
          </p:cNvSpPr>
          <p:nvPr/>
        </p:nvSpPr>
        <p:spPr bwMode="auto">
          <a:xfrm>
            <a:off x="5041900" y="41290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5</a:t>
            </a:r>
          </a:p>
        </p:txBody>
      </p:sp>
      <p:sp>
        <p:nvSpPr>
          <p:cNvPr id="70" name="Rectangle 15"/>
          <p:cNvSpPr>
            <a:spLocks/>
          </p:cNvSpPr>
          <p:nvPr/>
        </p:nvSpPr>
        <p:spPr bwMode="auto">
          <a:xfrm>
            <a:off x="5997575" y="41290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7</a:t>
            </a:r>
          </a:p>
        </p:txBody>
      </p:sp>
      <p:sp>
        <p:nvSpPr>
          <p:cNvPr id="71" name="Line 16"/>
          <p:cNvSpPr>
            <a:spLocks noChangeShapeType="1"/>
          </p:cNvSpPr>
          <p:nvPr/>
        </p:nvSpPr>
        <p:spPr bwMode="auto">
          <a:xfrm flipH="1">
            <a:off x="5318125" y="3840163"/>
            <a:ext cx="198438" cy="350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17"/>
          <p:cNvSpPr>
            <a:spLocks noChangeShapeType="1"/>
          </p:cNvSpPr>
          <p:nvPr/>
        </p:nvSpPr>
        <p:spPr bwMode="auto">
          <a:xfrm>
            <a:off x="5822950" y="382905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Oval 18"/>
          <p:cNvSpPr>
            <a:spLocks/>
          </p:cNvSpPr>
          <p:nvPr/>
        </p:nvSpPr>
        <p:spPr bwMode="auto">
          <a:xfrm>
            <a:off x="4679950" y="28194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74" name="Line 19"/>
          <p:cNvSpPr>
            <a:spLocks noChangeShapeType="1"/>
          </p:cNvSpPr>
          <p:nvPr/>
        </p:nvSpPr>
        <p:spPr bwMode="auto">
          <a:xfrm flipH="1">
            <a:off x="4346575" y="31242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20"/>
          <p:cNvSpPr>
            <a:spLocks noChangeShapeType="1"/>
          </p:cNvSpPr>
          <p:nvPr/>
        </p:nvSpPr>
        <p:spPr bwMode="auto">
          <a:xfrm>
            <a:off x="5032375" y="3124200"/>
            <a:ext cx="503238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21"/>
          <p:cNvSpPr>
            <a:spLocks/>
          </p:cNvSpPr>
          <p:nvPr/>
        </p:nvSpPr>
        <p:spPr bwMode="auto">
          <a:xfrm>
            <a:off x="4724400" y="281940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2</a:t>
            </a:r>
          </a:p>
        </p:txBody>
      </p:sp>
      <p:sp>
        <p:nvSpPr>
          <p:cNvPr id="77" name="Rectangle 22"/>
          <p:cNvSpPr>
            <a:spLocks/>
          </p:cNvSpPr>
          <p:nvPr/>
        </p:nvSpPr>
        <p:spPr bwMode="auto">
          <a:xfrm>
            <a:off x="5489575" y="35194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0</a:t>
            </a:r>
          </a:p>
        </p:txBody>
      </p:sp>
      <p:sp>
        <p:nvSpPr>
          <p:cNvPr id="25" name="Rectangle 61"/>
          <p:cNvSpPr>
            <a:spLocks/>
          </p:cNvSpPr>
          <p:nvPr/>
        </p:nvSpPr>
        <p:spPr bwMode="auto">
          <a:xfrm>
            <a:off x="3390900" y="4714875"/>
            <a:ext cx="28543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9900"/>
                </a:solidFill>
                <a:latin typeface="Arial" charset="0"/>
                <a:sym typeface="Arial" charset="0"/>
              </a:rPr>
              <a:t>Left subtree,</a:t>
            </a:r>
          </a:p>
          <a:p>
            <a:pPr eaLnBrk="1" hangingPunct="1"/>
            <a:r>
              <a:rPr lang="en-US" altLang="en-US" sz="1800">
                <a:solidFill>
                  <a:srgbClr val="009900"/>
                </a:solidFill>
                <a:latin typeface="Arial" charset="0"/>
                <a:sym typeface="Arial" charset="0"/>
              </a:rPr>
              <a:t>which is a binary tree too</a:t>
            </a:r>
          </a:p>
        </p:txBody>
      </p:sp>
      <p:sp>
        <p:nvSpPr>
          <p:cNvPr id="26" name="Rectangle 61"/>
          <p:cNvSpPr>
            <a:spLocks/>
          </p:cNvSpPr>
          <p:nvPr/>
        </p:nvSpPr>
        <p:spPr bwMode="auto">
          <a:xfrm>
            <a:off x="6137275" y="3176588"/>
            <a:ext cx="28543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9900"/>
                </a:solidFill>
                <a:latin typeface="Arial" charset="0"/>
                <a:sym typeface="Arial" charset="0"/>
              </a:rPr>
              <a:t>Right subtree</a:t>
            </a:r>
          </a:p>
          <a:p>
            <a:pPr eaLnBrk="1" hangingPunct="1"/>
            <a:r>
              <a:rPr lang="en-US" altLang="en-US" sz="1800">
                <a:solidFill>
                  <a:srgbClr val="009900"/>
                </a:solidFill>
                <a:latin typeface="Arial" charset="0"/>
                <a:sym typeface="Arial" charset="0"/>
              </a:rPr>
              <a:t>(also a binary tree)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 animBg="1"/>
      <p:bldP spid="52" grpId="0" animBg="1"/>
      <p:bldP spid="30731" grpId="0"/>
      <p:bldP spid="66" grpId="0" animBg="1"/>
      <p:bldP spid="67" grpId="0" animBg="1"/>
      <p:bldP spid="68" grpId="0" animBg="1"/>
      <p:bldP spid="69" grpId="0"/>
      <p:bldP spid="70" grpId="0"/>
      <p:bldP spid="71" grpId="0" animBg="1"/>
      <p:bldP spid="72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/>
      <p:bldP spid="76" grpId="1"/>
      <p:bldP spid="77" grpId="0"/>
      <p:bldP spid="25" grpId="0"/>
      <p:bldP spid="25" grpId="1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Looking at trees recursively</a:t>
            </a:r>
          </a:p>
        </p:txBody>
      </p:sp>
      <p:sp>
        <p:nvSpPr>
          <p:cNvPr id="26" name="Triangle 25"/>
          <p:cNvSpPr/>
          <p:nvPr/>
        </p:nvSpPr>
        <p:spPr>
          <a:xfrm>
            <a:off x="2133600" y="1905000"/>
            <a:ext cx="4737100" cy="41910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9939" name="Rectangle 21"/>
          <p:cNvSpPr>
            <a:spLocks/>
          </p:cNvSpPr>
          <p:nvPr/>
        </p:nvSpPr>
        <p:spPr bwMode="auto">
          <a:xfrm>
            <a:off x="3733800" y="4495800"/>
            <a:ext cx="1366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a binary tree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Looking at trees recursively</a:t>
            </a:r>
          </a:p>
        </p:txBody>
      </p:sp>
      <p:sp>
        <p:nvSpPr>
          <p:cNvPr id="40962" name="Oval 18"/>
          <p:cNvSpPr>
            <a:spLocks/>
          </p:cNvSpPr>
          <p:nvPr/>
        </p:nvSpPr>
        <p:spPr bwMode="auto">
          <a:xfrm>
            <a:off x="3965575" y="2209800"/>
            <a:ext cx="80645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0963" name="Line 19"/>
          <p:cNvSpPr>
            <a:spLocks noChangeShapeType="1"/>
          </p:cNvSpPr>
          <p:nvPr/>
        </p:nvSpPr>
        <p:spPr bwMode="auto">
          <a:xfrm flipH="1">
            <a:off x="3260725" y="2590800"/>
            <a:ext cx="7620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4" name="Line 20"/>
          <p:cNvSpPr>
            <a:spLocks noChangeShapeType="1"/>
          </p:cNvSpPr>
          <p:nvPr/>
        </p:nvSpPr>
        <p:spPr bwMode="auto">
          <a:xfrm>
            <a:off x="4725988" y="2590800"/>
            <a:ext cx="915987" cy="1031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Rectangle 21"/>
          <p:cNvSpPr>
            <a:spLocks/>
          </p:cNvSpPr>
          <p:nvPr/>
        </p:nvSpPr>
        <p:spPr bwMode="auto">
          <a:xfrm>
            <a:off x="4051300" y="2266950"/>
            <a:ext cx="633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value</a:t>
            </a:r>
          </a:p>
        </p:txBody>
      </p:sp>
      <p:sp>
        <p:nvSpPr>
          <p:cNvPr id="2" name="Triangle 1"/>
          <p:cNvSpPr/>
          <p:nvPr/>
        </p:nvSpPr>
        <p:spPr>
          <a:xfrm>
            <a:off x="2057400" y="3670300"/>
            <a:ext cx="2319338" cy="24257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6" name="Triangle 25"/>
          <p:cNvSpPr/>
          <p:nvPr/>
        </p:nvSpPr>
        <p:spPr>
          <a:xfrm>
            <a:off x="4495800" y="3622675"/>
            <a:ext cx="2374900" cy="2473325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40968" name="Rectangle 21"/>
          <p:cNvSpPr>
            <a:spLocks/>
          </p:cNvSpPr>
          <p:nvPr/>
        </p:nvSpPr>
        <p:spPr bwMode="auto">
          <a:xfrm>
            <a:off x="2824163" y="4959350"/>
            <a:ext cx="8509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left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subtree</a:t>
            </a:r>
          </a:p>
        </p:txBody>
      </p:sp>
      <p:sp>
        <p:nvSpPr>
          <p:cNvPr id="40969" name="Rectangle 21"/>
          <p:cNvSpPr>
            <a:spLocks/>
          </p:cNvSpPr>
          <p:nvPr/>
        </p:nvSpPr>
        <p:spPr bwMode="auto">
          <a:xfrm>
            <a:off x="5257800" y="4859338"/>
            <a:ext cx="8509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right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subtree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Looking at trees recursively</a:t>
            </a:r>
          </a:p>
        </p:txBody>
      </p:sp>
      <p:sp>
        <p:nvSpPr>
          <p:cNvPr id="41986" name="Oval 18"/>
          <p:cNvSpPr>
            <a:spLocks/>
          </p:cNvSpPr>
          <p:nvPr/>
        </p:nvSpPr>
        <p:spPr bwMode="auto">
          <a:xfrm>
            <a:off x="3965575" y="2209800"/>
            <a:ext cx="80645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1987" name="Line 19"/>
          <p:cNvSpPr>
            <a:spLocks noChangeShapeType="1"/>
          </p:cNvSpPr>
          <p:nvPr/>
        </p:nvSpPr>
        <p:spPr bwMode="auto">
          <a:xfrm flipH="1">
            <a:off x="3260725" y="2590800"/>
            <a:ext cx="7620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Line 20"/>
          <p:cNvSpPr>
            <a:spLocks noChangeShapeType="1"/>
          </p:cNvSpPr>
          <p:nvPr/>
        </p:nvSpPr>
        <p:spPr bwMode="auto">
          <a:xfrm>
            <a:off x="4725988" y="2590800"/>
            <a:ext cx="915987" cy="1031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Rectangle 21"/>
          <p:cNvSpPr>
            <a:spLocks/>
          </p:cNvSpPr>
          <p:nvPr/>
        </p:nvSpPr>
        <p:spPr bwMode="auto">
          <a:xfrm>
            <a:off x="4051300" y="2266950"/>
            <a:ext cx="633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value</a:t>
            </a:r>
          </a:p>
        </p:txBody>
      </p:sp>
      <p:grpSp>
        <p:nvGrpSpPr>
          <p:cNvPr id="41990" name="Group 2"/>
          <p:cNvGrpSpPr>
            <a:grpSpLocks/>
          </p:cNvGrpSpPr>
          <p:nvPr/>
        </p:nvGrpSpPr>
        <p:grpSpPr bwMode="auto">
          <a:xfrm>
            <a:off x="2238375" y="3838575"/>
            <a:ext cx="2128838" cy="2012950"/>
            <a:chOff x="2209800" y="2362200"/>
            <a:chExt cx="4813300" cy="3886200"/>
          </a:xfrm>
        </p:grpSpPr>
        <p:sp>
          <p:nvSpPr>
            <p:cNvPr id="42000" name="Oval 18"/>
            <p:cNvSpPr>
              <a:spLocks/>
            </p:cNvSpPr>
            <p:nvPr/>
          </p:nvSpPr>
          <p:spPr bwMode="auto">
            <a:xfrm>
              <a:off x="4117975" y="2362200"/>
              <a:ext cx="80645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42001" name="Line 19"/>
            <p:cNvSpPr>
              <a:spLocks noChangeShapeType="1"/>
            </p:cNvSpPr>
            <p:nvPr/>
          </p:nvSpPr>
          <p:spPr bwMode="auto">
            <a:xfrm flipH="1">
              <a:off x="3413125" y="2743200"/>
              <a:ext cx="762000" cy="1079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Line 20"/>
            <p:cNvSpPr>
              <a:spLocks noChangeShapeType="1"/>
            </p:cNvSpPr>
            <p:nvPr/>
          </p:nvSpPr>
          <p:spPr bwMode="auto">
            <a:xfrm>
              <a:off x="4878388" y="2743200"/>
              <a:ext cx="915987" cy="1031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Rectangle 21"/>
            <p:cNvSpPr>
              <a:spLocks/>
            </p:cNvSpPr>
            <p:nvPr/>
          </p:nvSpPr>
          <p:spPr bwMode="auto">
            <a:xfrm>
              <a:off x="4203699" y="2419350"/>
              <a:ext cx="184043" cy="53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  <p:sp>
          <p:nvSpPr>
            <p:cNvPr id="15" name="Triangle 14"/>
            <p:cNvSpPr/>
            <p:nvPr/>
          </p:nvSpPr>
          <p:spPr>
            <a:xfrm>
              <a:off x="2209800" y="3824123"/>
              <a:ext cx="2318711" cy="2424277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ヒラギノ明朝 ProN W3" charset="0"/>
                <a:cs typeface="ヒラギノ明朝 ProN W3" charset="0"/>
              </a:endParaRPr>
            </a:p>
          </p:txBody>
        </p:sp>
        <p:sp>
          <p:nvSpPr>
            <p:cNvPr id="16" name="Triangle 15"/>
            <p:cNvSpPr/>
            <p:nvPr/>
          </p:nvSpPr>
          <p:spPr>
            <a:xfrm>
              <a:off x="4646960" y="3775086"/>
              <a:ext cx="2376140" cy="2473314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ヒラギノ明朝 ProN W3" charset="0"/>
                <a:cs typeface="ヒラギノ明朝 ProN W3" charset="0"/>
              </a:endParaRPr>
            </a:p>
          </p:txBody>
        </p:sp>
        <p:sp>
          <p:nvSpPr>
            <p:cNvPr id="42006" name="Rectangle 21"/>
            <p:cNvSpPr>
              <a:spLocks/>
            </p:cNvSpPr>
            <p:nvPr/>
          </p:nvSpPr>
          <p:spPr bwMode="auto">
            <a:xfrm>
              <a:off x="2976996" y="5112040"/>
              <a:ext cx="184043" cy="53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  <p:sp>
          <p:nvSpPr>
            <p:cNvPr id="42007" name="Rectangle 21"/>
            <p:cNvSpPr>
              <a:spLocks/>
            </p:cNvSpPr>
            <p:nvPr/>
          </p:nvSpPr>
          <p:spPr bwMode="auto">
            <a:xfrm>
              <a:off x="5410200" y="5011737"/>
              <a:ext cx="184043" cy="53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</p:grpSp>
      <p:grpSp>
        <p:nvGrpSpPr>
          <p:cNvPr id="41991" name="Group 19"/>
          <p:cNvGrpSpPr>
            <a:grpSpLocks/>
          </p:cNvGrpSpPr>
          <p:nvPr/>
        </p:nvGrpSpPr>
        <p:grpSpPr bwMode="auto">
          <a:xfrm>
            <a:off x="4803775" y="3854450"/>
            <a:ext cx="2130425" cy="2012950"/>
            <a:chOff x="2209800" y="2362200"/>
            <a:chExt cx="4813300" cy="3886200"/>
          </a:xfrm>
        </p:grpSpPr>
        <p:sp>
          <p:nvSpPr>
            <p:cNvPr id="41992" name="Oval 18"/>
            <p:cNvSpPr>
              <a:spLocks/>
            </p:cNvSpPr>
            <p:nvPr/>
          </p:nvSpPr>
          <p:spPr bwMode="auto">
            <a:xfrm>
              <a:off x="4117975" y="2362200"/>
              <a:ext cx="80645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41993" name="Line 19"/>
            <p:cNvSpPr>
              <a:spLocks noChangeShapeType="1"/>
            </p:cNvSpPr>
            <p:nvPr/>
          </p:nvSpPr>
          <p:spPr bwMode="auto">
            <a:xfrm flipH="1">
              <a:off x="3413125" y="2743200"/>
              <a:ext cx="762000" cy="1079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Line 20"/>
            <p:cNvSpPr>
              <a:spLocks noChangeShapeType="1"/>
            </p:cNvSpPr>
            <p:nvPr/>
          </p:nvSpPr>
          <p:spPr bwMode="auto">
            <a:xfrm>
              <a:off x="4878388" y="2743200"/>
              <a:ext cx="915987" cy="1031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Rectangle 21"/>
            <p:cNvSpPr>
              <a:spLocks/>
            </p:cNvSpPr>
            <p:nvPr/>
          </p:nvSpPr>
          <p:spPr bwMode="auto">
            <a:xfrm>
              <a:off x="4203699" y="2419350"/>
              <a:ext cx="184043" cy="53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  <p:sp>
          <p:nvSpPr>
            <p:cNvPr id="25" name="Triangle 24"/>
            <p:cNvSpPr/>
            <p:nvPr/>
          </p:nvSpPr>
          <p:spPr>
            <a:xfrm>
              <a:off x="2209800" y="3824123"/>
              <a:ext cx="2320571" cy="2424277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ヒラギノ明朝 ProN W3" charset="0"/>
                <a:cs typeface="ヒラギノ明朝 ProN W3" charset="0"/>
              </a:endParaRPr>
            </a:p>
          </p:txBody>
        </p:sp>
        <p:sp>
          <p:nvSpPr>
            <p:cNvPr id="27" name="Triangle 26"/>
            <p:cNvSpPr/>
            <p:nvPr/>
          </p:nvSpPr>
          <p:spPr>
            <a:xfrm>
              <a:off x="4648730" y="3775086"/>
              <a:ext cx="2374370" cy="2473314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ヒラギノ明朝 ProN W3" charset="0"/>
                <a:cs typeface="ヒラギノ明朝 ProN W3" charset="0"/>
              </a:endParaRPr>
            </a:p>
          </p:txBody>
        </p:sp>
        <p:sp>
          <p:nvSpPr>
            <p:cNvPr id="41998" name="Rectangle 21"/>
            <p:cNvSpPr>
              <a:spLocks/>
            </p:cNvSpPr>
            <p:nvPr/>
          </p:nvSpPr>
          <p:spPr bwMode="auto">
            <a:xfrm>
              <a:off x="2976996" y="5112040"/>
              <a:ext cx="184043" cy="53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  <p:sp>
          <p:nvSpPr>
            <p:cNvPr id="41999" name="Rectangle 21"/>
            <p:cNvSpPr>
              <a:spLocks/>
            </p:cNvSpPr>
            <p:nvPr/>
          </p:nvSpPr>
          <p:spPr bwMode="auto">
            <a:xfrm>
              <a:off x="5410200" y="5011737"/>
              <a:ext cx="184043" cy="53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A Recipe for Recursive Functions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AACC304-EE75-1247-B922-0EA21C120098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355600" y="2667000"/>
            <a:ext cx="8483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Base case:</a:t>
            </a:r>
          </a:p>
          <a:p>
            <a:r>
              <a:rPr lang="en-US" altLang="en-US"/>
              <a:t>	If the input is “easy,” just solve the problem directly.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Recursive case:</a:t>
            </a:r>
          </a:p>
          <a:p>
            <a:r>
              <a:rPr lang="en-US" altLang="en-US"/>
              <a:t>	Get a smaller part of the input (or several parts).</a:t>
            </a:r>
          </a:p>
          <a:p>
            <a:r>
              <a:rPr lang="en-US" altLang="en-US"/>
              <a:t>	Call the function on the smaller value(s).</a:t>
            </a:r>
          </a:p>
          <a:p>
            <a:r>
              <a:rPr lang="en-US" altLang="en-US"/>
              <a:t>	Use the recursive result to build a solution for the full input.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Recursive Functions on Binary Trees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13E871-1E00-CB42-BF78-5B16430C5941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355600" y="2667000"/>
            <a:ext cx="8483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Base case:</a:t>
            </a:r>
          </a:p>
          <a:p>
            <a:r>
              <a:rPr lang="en-US" altLang="en-US"/>
              <a:t>	</a:t>
            </a:r>
            <a:r>
              <a:rPr lang="en-US" altLang="en-US">
                <a:solidFill>
                  <a:srgbClr val="7030A0"/>
                </a:solidFill>
              </a:rPr>
              <a:t>empty tree (null)</a:t>
            </a:r>
          </a:p>
          <a:p>
            <a:r>
              <a:rPr lang="en-US" altLang="en-US">
                <a:solidFill>
                  <a:srgbClr val="7030A0"/>
                </a:solidFill>
              </a:rPr>
              <a:t>	or, possibly, a leaf</a:t>
            </a:r>
          </a:p>
          <a:p>
            <a:endParaRPr lang="en-US" altLang="en-US"/>
          </a:p>
          <a:p>
            <a:r>
              <a:rPr lang="en-US" altLang="en-US"/>
              <a:t>Recursive case:</a:t>
            </a:r>
          </a:p>
          <a:p>
            <a:r>
              <a:rPr lang="en-US" altLang="en-US"/>
              <a:t>	Call the function on </a:t>
            </a:r>
            <a:r>
              <a:rPr lang="en-US" altLang="en-US">
                <a:solidFill>
                  <a:srgbClr val="7030A0"/>
                </a:solidFill>
              </a:rPr>
              <a:t>each subtree</a:t>
            </a:r>
            <a:r>
              <a:rPr lang="en-US" altLang="en-US"/>
              <a:t>.</a:t>
            </a:r>
          </a:p>
          <a:p>
            <a:r>
              <a:rPr lang="en-US" altLang="en-US"/>
              <a:t>	Use the recursive result to build a solution for the full input.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>
                <a:ea typeface="MS PGothic" charset="-128"/>
              </a:rPr>
              <a:t>Searching in a Binary Tree</a:t>
            </a:r>
          </a:p>
        </p:txBody>
      </p:sp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FF791ACC-448B-1E47-A0F6-B599844D569A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8077200" cy="25908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charset="0"/>
                <a:ea typeface="MS PGothic" charset="-128"/>
                <a:sym typeface="Courier New" charset="0"/>
              </a:rPr>
              <a:t>/** Return true iff x is the datum in a node of tree  t*/</a:t>
            </a:r>
            <a:br>
              <a:rPr lang="en-US" altLang="en-US" sz="2400">
                <a:solidFill>
                  <a:srgbClr val="008000"/>
                </a:solidFill>
                <a:latin typeface="Times New Roman" charset="0"/>
                <a:ea typeface="MS PGothic" charset="-128"/>
                <a:sym typeface="Courier New" charset="0"/>
              </a:rPr>
            </a:b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public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static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boolean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treeSearch(T x,</a:t>
            </a:r>
            <a:r>
              <a:rPr lang="en-US" altLang="en-US" sz="2400">
                <a:latin typeface="Times New Roman" charset="0"/>
                <a:ea typeface="ヒラギノ角ゴ ProN W6" charset="-128"/>
                <a:sym typeface="Courier New" charset="0"/>
              </a:rPr>
              <a:t> 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TreeNode&lt;T&gt; t) {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40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 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if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(t ==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null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)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return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false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;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40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 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if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(x.equals(t.datum))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return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true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;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40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 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return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treeSearch(x, t.left) || treeSearch(x, t.right);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40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}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45060" name="Oval 3"/>
          <p:cNvSpPr>
            <a:spLocks/>
          </p:cNvSpPr>
          <p:nvPr/>
        </p:nvSpPr>
        <p:spPr bwMode="auto">
          <a:xfrm>
            <a:off x="6248400" y="4938713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5061" name="Oval 4"/>
          <p:cNvSpPr>
            <a:spLocks/>
          </p:cNvSpPr>
          <p:nvPr/>
        </p:nvSpPr>
        <p:spPr bwMode="auto">
          <a:xfrm>
            <a:off x="579120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5062" name="Oval 5"/>
          <p:cNvSpPr>
            <a:spLocks/>
          </p:cNvSpPr>
          <p:nvPr/>
        </p:nvSpPr>
        <p:spPr bwMode="auto">
          <a:xfrm>
            <a:off x="672465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5063" name="Rectangle 6"/>
          <p:cNvSpPr>
            <a:spLocks/>
          </p:cNvSpPr>
          <p:nvPr/>
        </p:nvSpPr>
        <p:spPr bwMode="auto">
          <a:xfrm>
            <a:off x="6276975" y="49672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9</a:t>
            </a:r>
          </a:p>
        </p:txBody>
      </p:sp>
      <p:sp>
        <p:nvSpPr>
          <p:cNvPr id="45064" name="Rectangle 7"/>
          <p:cNvSpPr>
            <a:spLocks/>
          </p:cNvSpPr>
          <p:nvPr/>
        </p:nvSpPr>
        <p:spPr bwMode="auto">
          <a:xfrm>
            <a:off x="5819775" y="5576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8</a:t>
            </a:r>
          </a:p>
        </p:txBody>
      </p:sp>
      <p:sp>
        <p:nvSpPr>
          <p:cNvPr id="45065" name="Rectangle 8"/>
          <p:cNvSpPr>
            <a:spLocks/>
          </p:cNvSpPr>
          <p:nvPr/>
        </p:nvSpPr>
        <p:spPr bwMode="auto">
          <a:xfrm>
            <a:off x="6775450" y="5576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3</a:t>
            </a:r>
          </a:p>
        </p:txBody>
      </p:sp>
      <p:sp>
        <p:nvSpPr>
          <p:cNvPr id="45066" name="Line 9"/>
          <p:cNvSpPr>
            <a:spLocks noChangeShapeType="1"/>
          </p:cNvSpPr>
          <p:nvPr/>
        </p:nvSpPr>
        <p:spPr bwMode="auto">
          <a:xfrm flipH="1">
            <a:off x="6096000" y="5272088"/>
            <a:ext cx="228600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Line 10"/>
          <p:cNvSpPr>
            <a:spLocks noChangeShapeType="1"/>
          </p:cNvSpPr>
          <p:nvPr/>
        </p:nvSpPr>
        <p:spPr bwMode="auto">
          <a:xfrm>
            <a:off x="6600825" y="5262563"/>
            <a:ext cx="228600" cy="333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Oval 11"/>
          <p:cNvSpPr>
            <a:spLocks/>
          </p:cNvSpPr>
          <p:nvPr/>
        </p:nvSpPr>
        <p:spPr bwMode="auto">
          <a:xfrm>
            <a:off x="7670800" y="49530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5069" name="Oval 12"/>
          <p:cNvSpPr>
            <a:spLocks/>
          </p:cNvSpPr>
          <p:nvPr/>
        </p:nvSpPr>
        <p:spPr bwMode="auto">
          <a:xfrm>
            <a:off x="721360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5070" name="Oval 13"/>
          <p:cNvSpPr>
            <a:spLocks/>
          </p:cNvSpPr>
          <p:nvPr/>
        </p:nvSpPr>
        <p:spPr bwMode="auto">
          <a:xfrm>
            <a:off x="814705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5071" name="Rectangle 14"/>
          <p:cNvSpPr>
            <a:spLocks/>
          </p:cNvSpPr>
          <p:nvPr/>
        </p:nvSpPr>
        <p:spPr bwMode="auto">
          <a:xfrm>
            <a:off x="7242175" y="5576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5</a:t>
            </a:r>
          </a:p>
        </p:txBody>
      </p:sp>
      <p:sp>
        <p:nvSpPr>
          <p:cNvPr id="45072" name="Rectangle 15"/>
          <p:cNvSpPr>
            <a:spLocks/>
          </p:cNvSpPr>
          <p:nvPr/>
        </p:nvSpPr>
        <p:spPr bwMode="auto">
          <a:xfrm>
            <a:off x="8197850" y="5576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7</a:t>
            </a:r>
          </a:p>
        </p:txBody>
      </p:sp>
      <p:sp>
        <p:nvSpPr>
          <p:cNvPr id="45073" name="Line 16"/>
          <p:cNvSpPr>
            <a:spLocks noChangeShapeType="1"/>
          </p:cNvSpPr>
          <p:nvPr/>
        </p:nvSpPr>
        <p:spPr bwMode="auto">
          <a:xfrm flipH="1">
            <a:off x="7518400" y="5287963"/>
            <a:ext cx="198438" cy="350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17"/>
          <p:cNvSpPr>
            <a:spLocks noChangeShapeType="1"/>
          </p:cNvSpPr>
          <p:nvPr/>
        </p:nvSpPr>
        <p:spPr bwMode="auto">
          <a:xfrm>
            <a:off x="8023225" y="527685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Oval 18"/>
          <p:cNvSpPr>
            <a:spLocks/>
          </p:cNvSpPr>
          <p:nvPr/>
        </p:nvSpPr>
        <p:spPr bwMode="auto">
          <a:xfrm>
            <a:off x="6880225" y="42672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5076" name="Line 19"/>
          <p:cNvSpPr>
            <a:spLocks noChangeShapeType="1"/>
          </p:cNvSpPr>
          <p:nvPr/>
        </p:nvSpPr>
        <p:spPr bwMode="auto">
          <a:xfrm flipH="1">
            <a:off x="6546850" y="45720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7" name="Line 20"/>
          <p:cNvSpPr>
            <a:spLocks noChangeShapeType="1"/>
          </p:cNvSpPr>
          <p:nvPr/>
        </p:nvSpPr>
        <p:spPr bwMode="auto">
          <a:xfrm>
            <a:off x="7232650" y="4572000"/>
            <a:ext cx="503238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8" name="Rectangle 21"/>
          <p:cNvSpPr>
            <a:spLocks/>
          </p:cNvSpPr>
          <p:nvPr/>
        </p:nvSpPr>
        <p:spPr bwMode="auto">
          <a:xfrm>
            <a:off x="6924675" y="426720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2</a:t>
            </a:r>
          </a:p>
        </p:txBody>
      </p:sp>
      <p:sp>
        <p:nvSpPr>
          <p:cNvPr id="45079" name="Rectangle 22"/>
          <p:cNvSpPr>
            <a:spLocks/>
          </p:cNvSpPr>
          <p:nvPr/>
        </p:nvSpPr>
        <p:spPr bwMode="auto">
          <a:xfrm>
            <a:off x="7689850" y="49672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0</a:t>
            </a:r>
          </a:p>
        </p:txBody>
      </p:sp>
      <p:sp>
        <p:nvSpPr>
          <p:cNvPr id="45080" name="Rectangle 23"/>
          <p:cNvSpPr>
            <a:spLocks/>
          </p:cNvSpPr>
          <p:nvPr/>
        </p:nvSpPr>
        <p:spPr bwMode="auto">
          <a:xfrm>
            <a:off x="693738" y="4267200"/>
            <a:ext cx="5041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69875" indent="-2301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33CC"/>
              </a:buClr>
              <a:buSzPct val="100000"/>
              <a:buFont typeface="Wingdings" charset="2"/>
              <a:buChar char=""/>
            </a:pPr>
            <a:r>
              <a:rPr lang="en-US" altLang="en-US">
                <a:solidFill>
                  <a:srgbClr val="0033CC"/>
                </a:solidFill>
                <a:latin typeface="Arial" charset="0"/>
                <a:sym typeface="Arial" charset="0"/>
              </a:rPr>
              <a:t>Analog of linear search in lists: given tree and an object, find out if object is stored in tree</a:t>
            </a:r>
          </a:p>
          <a:p>
            <a:pPr eaLnBrk="1" hangingPunct="1">
              <a:spcBef>
                <a:spcPts val="550"/>
              </a:spcBef>
              <a:buClr>
                <a:srgbClr val="0033CC"/>
              </a:buClr>
              <a:buSzPct val="100000"/>
              <a:buFont typeface="Wingdings" charset="2"/>
              <a:buChar char=""/>
            </a:pPr>
            <a:r>
              <a:rPr lang="en-US" altLang="en-US">
                <a:solidFill>
                  <a:srgbClr val="0033CC"/>
                </a:solidFill>
                <a:latin typeface="Arial" charset="0"/>
                <a:sym typeface="Arial" charset="0"/>
              </a:rPr>
              <a:t>Easy to write recursively, harder to write iteratively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>
                <a:ea typeface="MS PGothic" charset="-128"/>
              </a:rPr>
              <a:t>Searching in a Binary Tree</a:t>
            </a:r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5548E43B-6AD7-9F44-8489-1B28BCDBEF6B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8077200" cy="25908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charset="0"/>
                <a:ea typeface="MS PGothic" charset="-128"/>
                <a:sym typeface="Courier New" charset="0"/>
              </a:rPr>
              <a:t>/** Return true iff x is the datum in a node of tree  t*/</a:t>
            </a:r>
            <a:br>
              <a:rPr lang="en-US" altLang="en-US" sz="2400">
                <a:solidFill>
                  <a:srgbClr val="008000"/>
                </a:solidFill>
                <a:latin typeface="Times New Roman" charset="0"/>
                <a:ea typeface="MS PGothic" charset="-128"/>
                <a:sym typeface="Courier New" charset="0"/>
              </a:rPr>
            </a:b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public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static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boolean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treeSearch(T x,</a:t>
            </a:r>
            <a:r>
              <a:rPr lang="en-US" altLang="en-US" sz="2400">
                <a:latin typeface="Times New Roman" charset="0"/>
                <a:ea typeface="ヒラギノ角ゴ ProN W6" charset="-128"/>
                <a:sym typeface="Courier New" charset="0"/>
              </a:rPr>
              <a:t> 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TreeNode&lt;T&gt; t) {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40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 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if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(t ==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null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)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return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false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;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40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 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if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(x.equals(t.datum))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return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true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;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40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 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return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treeSearch(x, t.left) || treeSearch(x, t.right);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40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}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46084" name="Oval 3"/>
          <p:cNvSpPr>
            <a:spLocks/>
          </p:cNvSpPr>
          <p:nvPr/>
        </p:nvSpPr>
        <p:spPr bwMode="auto">
          <a:xfrm>
            <a:off x="6248400" y="4938713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6085" name="Oval 4"/>
          <p:cNvSpPr>
            <a:spLocks/>
          </p:cNvSpPr>
          <p:nvPr/>
        </p:nvSpPr>
        <p:spPr bwMode="auto">
          <a:xfrm>
            <a:off x="579120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6086" name="Oval 5"/>
          <p:cNvSpPr>
            <a:spLocks/>
          </p:cNvSpPr>
          <p:nvPr/>
        </p:nvSpPr>
        <p:spPr bwMode="auto">
          <a:xfrm>
            <a:off x="672465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6087" name="Rectangle 6"/>
          <p:cNvSpPr>
            <a:spLocks/>
          </p:cNvSpPr>
          <p:nvPr/>
        </p:nvSpPr>
        <p:spPr bwMode="auto">
          <a:xfrm>
            <a:off x="6276975" y="49672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9</a:t>
            </a:r>
          </a:p>
        </p:txBody>
      </p:sp>
      <p:sp>
        <p:nvSpPr>
          <p:cNvPr id="46088" name="Rectangle 7"/>
          <p:cNvSpPr>
            <a:spLocks/>
          </p:cNvSpPr>
          <p:nvPr/>
        </p:nvSpPr>
        <p:spPr bwMode="auto">
          <a:xfrm>
            <a:off x="5819775" y="5576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8</a:t>
            </a:r>
          </a:p>
        </p:txBody>
      </p:sp>
      <p:sp>
        <p:nvSpPr>
          <p:cNvPr id="46089" name="Rectangle 8"/>
          <p:cNvSpPr>
            <a:spLocks/>
          </p:cNvSpPr>
          <p:nvPr/>
        </p:nvSpPr>
        <p:spPr bwMode="auto">
          <a:xfrm>
            <a:off x="6775450" y="5576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3</a:t>
            </a:r>
          </a:p>
        </p:txBody>
      </p:sp>
      <p:sp>
        <p:nvSpPr>
          <p:cNvPr id="46090" name="Line 9"/>
          <p:cNvSpPr>
            <a:spLocks noChangeShapeType="1"/>
          </p:cNvSpPr>
          <p:nvPr/>
        </p:nvSpPr>
        <p:spPr bwMode="auto">
          <a:xfrm flipH="1">
            <a:off x="6096000" y="5272088"/>
            <a:ext cx="228600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10"/>
          <p:cNvSpPr>
            <a:spLocks noChangeShapeType="1"/>
          </p:cNvSpPr>
          <p:nvPr/>
        </p:nvSpPr>
        <p:spPr bwMode="auto">
          <a:xfrm>
            <a:off x="6600825" y="5262563"/>
            <a:ext cx="228600" cy="333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Oval 11"/>
          <p:cNvSpPr>
            <a:spLocks/>
          </p:cNvSpPr>
          <p:nvPr/>
        </p:nvSpPr>
        <p:spPr bwMode="auto">
          <a:xfrm>
            <a:off x="7670800" y="49530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6093" name="Oval 12"/>
          <p:cNvSpPr>
            <a:spLocks/>
          </p:cNvSpPr>
          <p:nvPr/>
        </p:nvSpPr>
        <p:spPr bwMode="auto">
          <a:xfrm>
            <a:off x="721360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6094" name="Oval 13"/>
          <p:cNvSpPr>
            <a:spLocks/>
          </p:cNvSpPr>
          <p:nvPr/>
        </p:nvSpPr>
        <p:spPr bwMode="auto">
          <a:xfrm>
            <a:off x="814705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6095" name="Rectangle 14"/>
          <p:cNvSpPr>
            <a:spLocks/>
          </p:cNvSpPr>
          <p:nvPr/>
        </p:nvSpPr>
        <p:spPr bwMode="auto">
          <a:xfrm>
            <a:off x="7242175" y="5576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5</a:t>
            </a:r>
          </a:p>
        </p:txBody>
      </p:sp>
      <p:sp>
        <p:nvSpPr>
          <p:cNvPr id="46096" name="Rectangle 15"/>
          <p:cNvSpPr>
            <a:spLocks/>
          </p:cNvSpPr>
          <p:nvPr/>
        </p:nvSpPr>
        <p:spPr bwMode="auto">
          <a:xfrm>
            <a:off x="8197850" y="5576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7</a:t>
            </a:r>
          </a:p>
        </p:txBody>
      </p:sp>
      <p:sp>
        <p:nvSpPr>
          <p:cNvPr id="46097" name="Line 16"/>
          <p:cNvSpPr>
            <a:spLocks noChangeShapeType="1"/>
          </p:cNvSpPr>
          <p:nvPr/>
        </p:nvSpPr>
        <p:spPr bwMode="auto">
          <a:xfrm flipH="1">
            <a:off x="7518400" y="5287963"/>
            <a:ext cx="198438" cy="350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Line 17"/>
          <p:cNvSpPr>
            <a:spLocks noChangeShapeType="1"/>
          </p:cNvSpPr>
          <p:nvPr/>
        </p:nvSpPr>
        <p:spPr bwMode="auto">
          <a:xfrm>
            <a:off x="8023225" y="527685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Oval 18"/>
          <p:cNvSpPr>
            <a:spLocks/>
          </p:cNvSpPr>
          <p:nvPr/>
        </p:nvSpPr>
        <p:spPr bwMode="auto">
          <a:xfrm>
            <a:off x="6880225" y="42672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6100" name="Line 19"/>
          <p:cNvSpPr>
            <a:spLocks noChangeShapeType="1"/>
          </p:cNvSpPr>
          <p:nvPr/>
        </p:nvSpPr>
        <p:spPr bwMode="auto">
          <a:xfrm flipH="1">
            <a:off x="6546850" y="45720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Line 20"/>
          <p:cNvSpPr>
            <a:spLocks noChangeShapeType="1"/>
          </p:cNvSpPr>
          <p:nvPr/>
        </p:nvSpPr>
        <p:spPr bwMode="auto">
          <a:xfrm>
            <a:off x="7232650" y="4572000"/>
            <a:ext cx="503238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Rectangle 21"/>
          <p:cNvSpPr>
            <a:spLocks/>
          </p:cNvSpPr>
          <p:nvPr/>
        </p:nvSpPr>
        <p:spPr bwMode="auto">
          <a:xfrm>
            <a:off x="6924675" y="426720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2</a:t>
            </a:r>
          </a:p>
        </p:txBody>
      </p:sp>
      <p:sp>
        <p:nvSpPr>
          <p:cNvPr id="46103" name="Rectangle 22"/>
          <p:cNvSpPr>
            <a:spLocks/>
          </p:cNvSpPr>
          <p:nvPr/>
        </p:nvSpPr>
        <p:spPr bwMode="auto">
          <a:xfrm>
            <a:off x="7689850" y="49672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0</a:t>
            </a:r>
          </a:p>
        </p:txBody>
      </p:sp>
      <p:sp>
        <p:nvSpPr>
          <p:cNvPr id="46104" name="Rectangle 23"/>
          <p:cNvSpPr>
            <a:spLocks/>
          </p:cNvSpPr>
          <p:nvPr/>
        </p:nvSpPr>
        <p:spPr bwMode="auto">
          <a:xfrm>
            <a:off x="693738" y="4267200"/>
            <a:ext cx="5041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81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33CC"/>
              </a:buClr>
              <a:buSzPct val="100000"/>
            </a:pPr>
            <a:r>
              <a:rPr lang="en-US" altLang="en-US">
                <a:solidFill>
                  <a:srgbClr val="0033CC"/>
                </a:solidFill>
                <a:latin typeface="Arial" charset="0"/>
                <a:sym typeface="Arial" charset="0"/>
              </a:rPr>
              <a:t>VERY IMPORTANT!</a:t>
            </a:r>
          </a:p>
          <a:p>
            <a:pPr eaLnBrk="1" hangingPunct="1">
              <a:spcBef>
                <a:spcPts val="550"/>
              </a:spcBef>
              <a:buClr>
                <a:srgbClr val="0033CC"/>
              </a:buClr>
              <a:buSzPct val="100000"/>
            </a:pPr>
            <a:r>
              <a:rPr lang="en-US" altLang="en-US">
                <a:solidFill>
                  <a:srgbClr val="0033CC"/>
                </a:solidFill>
                <a:latin typeface="Arial" charset="0"/>
                <a:sym typeface="Arial" charset="0"/>
              </a:rPr>
              <a:t>We sometimes talk of t as the root of the tree.</a:t>
            </a:r>
          </a:p>
          <a:p>
            <a:pPr eaLnBrk="1" hangingPunct="1">
              <a:spcBef>
                <a:spcPts val="550"/>
              </a:spcBef>
              <a:buClr>
                <a:srgbClr val="0033CC"/>
              </a:buClr>
              <a:buSzPct val="100000"/>
            </a:pPr>
            <a:r>
              <a:rPr lang="en-US" altLang="en-US">
                <a:solidFill>
                  <a:srgbClr val="FF0000"/>
                </a:solidFill>
                <a:latin typeface="Arial" charset="0"/>
                <a:sym typeface="Arial" charset="0"/>
              </a:rPr>
              <a:t>But we also use t to denote the whole tree.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49364"/>
              </p:ext>
            </p:extLst>
          </p:nvPr>
        </p:nvGraphicFramePr>
        <p:xfrm>
          <a:off x="1275784" y="4138930"/>
          <a:ext cx="672521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414"/>
                <a:gridCol w="1447800"/>
                <a:gridCol w="1600200"/>
                <a:gridCol w="144780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Tree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Data Structures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1285193" y="2895600"/>
          <a:ext cx="525475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752"/>
                <a:gridCol w="1470523"/>
                <a:gridCol w="15774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add(</a:t>
                      </a:r>
                      <a:r>
                        <a:rPr lang="en-US" dirty="0" err="1" smtClean="0"/>
                        <a:t>val</a:t>
                      </a:r>
                      <a:r>
                        <a:rPr lang="en-US" dirty="0" smtClean="0"/>
                        <a:t> 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lookup(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Array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Linked List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95C79F-2BFC-E647-80D3-437715712111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370069" y="3558600"/>
            <a:ext cx="1092593" cy="281880"/>
            <a:chOff x="838201" y="4796557"/>
            <a:chExt cx="1092593" cy="281880"/>
          </a:xfrm>
        </p:grpSpPr>
        <p:sp>
          <p:nvSpPr>
            <p:cNvPr id="28" name="Rectangle 27"/>
            <p:cNvSpPr/>
            <p:nvPr/>
          </p:nvSpPr>
          <p:spPr>
            <a:xfrm>
              <a:off x="838201" y="4800600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11350" y="4800599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84498" y="4796557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57646" y="4796557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34545" y="4210282"/>
            <a:ext cx="1904999" cy="285518"/>
            <a:chOff x="838201" y="4092663"/>
            <a:chExt cx="1904999" cy="285518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838201" y="4092663"/>
              <a:ext cx="1904999" cy="285518"/>
              <a:chOff x="1600200" y="1447795"/>
              <a:chExt cx="4325051" cy="645093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600200" y="1447795"/>
                <a:ext cx="632604" cy="609605"/>
                <a:chOff x="1600200" y="1752595"/>
                <a:chExt cx="632604" cy="609605"/>
              </a:xfrm>
            </p:grpSpPr>
            <p:sp>
              <p:nvSpPr>
                <p:cNvPr id="26" name="Oval 54"/>
                <p:cNvSpPr>
                  <a:spLocks/>
                </p:cNvSpPr>
                <p:nvPr/>
              </p:nvSpPr>
              <p:spPr bwMode="auto">
                <a:xfrm>
                  <a:off x="1600200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7" name="Rectangle 59"/>
                <p:cNvSpPr>
                  <a:spLocks/>
                </p:cNvSpPr>
                <p:nvPr/>
              </p:nvSpPr>
              <p:spPr bwMode="auto">
                <a:xfrm>
                  <a:off x="1687936" y="1752595"/>
                  <a:ext cx="209673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2</a:t>
                  </a:r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2837203" y="1447795"/>
                <a:ext cx="632604" cy="645093"/>
                <a:chOff x="1313203" y="1752595"/>
                <a:chExt cx="632604" cy="645093"/>
              </a:xfrm>
            </p:grpSpPr>
            <p:sp>
              <p:nvSpPr>
                <p:cNvPr id="24" name="Oval 54"/>
                <p:cNvSpPr>
                  <a:spLocks/>
                </p:cNvSpPr>
                <p:nvPr/>
              </p:nvSpPr>
              <p:spPr bwMode="auto">
                <a:xfrm>
                  <a:off x="1313203" y="1788088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5" name="Rectangle 59"/>
                <p:cNvSpPr>
                  <a:spLocks/>
                </p:cNvSpPr>
                <p:nvPr/>
              </p:nvSpPr>
              <p:spPr bwMode="auto">
                <a:xfrm>
                  <a:off x="1423545" y="1752595"/>
                  <a:ext cx="209673" cy="27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4081632" y="1447795"/>
                <a:ext cx="632604" cy="625845"/>
                <a:chOff x="1033632" y="1752595"/>
                <a:chExt cx="632604" cy="625845"/>
              </a:xfrm>
            </p:grpSpPr>
            <p:sp>
              <p:nvSpPr>
                <p:cNvPr id="22" name="Oval 54"/>
                <p:cNvSpPr>
                  <a:spLocks/>
                </p:cNvSpPr>
                <p:nvPr/>
              </p:nvSpPr>
              <p:spPr bwMode="auto">
                <a:xfrm>
                  <a:off x="1033632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3" name="Rectangle 59"/>
                <p:cNvSpPr>
                  <a:spLocks/>
                </p:cNvSpPr>
                <p:nvPr/>
              </p:nvSpPr>
              <p:spPr bwMode="auto">
                <a:xfrm>
                  <a:off x="1147230" y="1752595"/>
                  <a:ext cx="476033" cy="6258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3</a:t>
                  </a:r>
                </a:p>
              </p:txBody>
            </p: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5292647" y="1459294"/>
                <a:ext cx="632604" cy="609605"/>
                <a:chOff x="572995" y="1752595"/>
                <a:chExt cx="632604" cy="609605"/>
              </a:xfrm>
            </p:grpSpPr>
            <p:sp>
              <p:nvSpPr>
                <p:cNvPr id="20" name="Oval 54"/>
                <p:cNvSpPr>
                  <a:spLocks/>
                </p:cNvSpPr>
                <p:nvPr/>
              </p:nvSpPr>
              <p:spPr bwMode="auto">
                <a:xfrm>
                  <a:off x="572995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1" name="Rectangle 59"/>
                <p:cNvSpPr>
                  <a:spLocks/>
                </p:cNvSpPr>
                <p:nvPr/>
              </p:nvSpPr>
              <p:spPr bwMode="auto">
                <a:xfrm>
                  <a:off x="660731" y="1752595"/>
                  <a:ext cx="209673" cy="27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0</a:t>
                  </a: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232809" y="1752598"/>
                <a:ext cx="607689" cy="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 bwMode="auto">
            <a:xfrm flipV="1">
              <a:off x="1663133" y="4229760"/>
              <a:ext cx="267661" cy="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2204127" y="4236442"/>
              <a:ext cx="267661" cy="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70397" y="3373934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397" y="3373934"/>
                <a:ext cx="730906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9244" r="-14286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51280" y="3373934"/>
                <a:ext cx="71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280" y="3373934"/>
                <a:ext cx="71923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322" r="-14407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61893" y="4009716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893" y="4009716"/>
                <a:ext cx="73090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244" r="-14286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776232" y="3991563"/>
                <a:ext cx="71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232" y="3991563"/>
                <a:ext cx="71923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8475" r="-15254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480330"/>
              </p:ext>
            </p:extLst>
          </p:nvPr>
        </p:nvGraphicFramePr>
        <p:xfrm>
          <a:off x="6553200" y="2895600"/>
          <a:ext cx="14478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363535">
                <a:tc>
                  <a:txBody>
                    <a:bodyPr/>
                    <a:lstStyle/>
                    <a:p>
                      <a:r>
                        <a:rPr lang="en-US" dirty="0" smtClean="0"/>
                        <a:t>search(</a:t>
                      </a:r>
                      <a:r>
                        <a:rPr lang="en-US" dirty="0" err="1" smtClean="0"/>
                        <a:t>val</a:t>
                      </a:r>
                      <a:r>
                        <a:rPr lang="en-US" dirty="0" smtClean="0"/>
                        <a:t> x)</a:t>
                      </a:r>
                      <a:endParaRPr lang="en-US" dirty="0"/>
                    </a:p>
                  </a:txBody>
                  <a:tcPr/>
                </a:tc>
              </a:tr>
              <a:tr h="36353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6353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23671" y="3369863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671" y="3369863"/>
                <a:ext cx="73090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333" r="-141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820629" y="4014631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629" y="4014631"/>
                <a:ext cx="73090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167" r="-1333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286000" y="4540250"/>
            <a:ext cx="1167194" cy="568325"/>
            <a:chOff x="1743059" y="5381857"/>
            <a:chExt cx="1167194" cy="568325"/>
          </a:xfrm>
        </p:grpSpPr>
        <p:sp>
          <p:nvSpPr>
            <p:cNvPr id="66" name="Oval 4"/>
            <p:cNvSpPr>
              <a:spLocks/>
            </p:cNvSpPr>
            <p:nvPr/>
          </p:nvSpPr>
          <p:spPr bwMode="auto">
            <a:xfrm>
              <a:off x="1743059" y="5645382"/>
              <a:ext cx="309563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67" name="Oval 4"/>
            <p:cNvSpPr>
              <a:spLocks/>
            </p:cNvSpPr>
            <p:nvPr/>
          </p:nvSpPr>
          <p:spPr bwMode="auto">
            <a:xfrm>
              <a:off x="2576878" y="5645322"/>
              <a:ext cx="309563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grpSp>
          <p:nvGrpSpPr>
            <p:cNvPr id="45" name="Group 3"/>
            <p:cNvGrpSpPr>
              <a:grpSpLocks/>
            </p:cNvGrpSpPr>
            <p:nvPr/>
          </p:nvGrpSpPr>
          <p:grpSpPr bwMode="auto">
            <a:xfrm>
              <a:off x="1808528" y="5381857"/>
              <a:ext cx="1101725" cy="561975"/>
              <a:chOff x="80" y="433"/>
              <a:chExt cx="694" cy="354"/>
            </a:xfrm>
          </p:grpSpPr>
          <p:sp>
            <p:nvSpPr>
              <p:cNvPr id="46" name="Oval 4"/>
              <p:cNvSpPr>
                <a:spLocks/>
              </p:cNvSpPr>
              <p:nvPr/>
            </p:nvSpPr>
            <p:spPr bwMode="auto">
              <a:xfrm>
                <a:off x="285" y="433"/>
                <a:ext cx="195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49" name="Rectangle 7"/>
              <p:cNvSpPr>
                <a:spLocks/>
              </p:cNvSpPr>
              <p:nvPr/>
            </p:nvSpPr>
            <p:spPr bwMode="auto">
              <a:xfrm>
                <a:off x="324" y="441"/>
                <a:ext cx="177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2</a:t>
                </a:r>
              </a:p>
            </p:txBody>
          </p:sp>
          <p:sp>
            <p:nvSpPr>
              <p:cNvPr id="50" name="Rectangle 8"/>
              <p:cNvSpPr>
                <a:spLocks/>
              </p:cNvSpPr>
              <p:nvPr/>
            </p:nvSpPr>
            <p:spPr bwMode="auto">
              <a:xfrm>
                <a:off x="80" y="613"/>
                <a:ext cx="13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1</a:t>
                </a:r>
              </a:p>
            </p:txBody>
          </p:sp>
          <p:sp>
            <p:nvSpPr>
              <p:cNvPr id="51" name="Rectangle 9"/>
              <p:cNvSpPr>
                <a:spLocks/>
              </p:cNvSpPr>
              <p:nvPr/>
            </p:nvSpPr>
            <p:spPr bwMode="auto">
              <a:xfrm>
                <a:off x="598" y="606"/>
                <a:ext cx="17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3</a:t>
                </a:r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 flipH="1">
                <a:off x="218" y="597"/>
                <a:ext cx="100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>
                <a:off x="456" y="597"/>
                <a:ext cx="117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782332" y="4648200"/>
                <a:ext cx="71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332" y="4648200"/>
                <a:ext cx="71923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8475" r="-15254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365094" y="4648200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094" y="4648200"/>
                <a:ext cx="73090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333" r="-141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820629" y="4644390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629" y="4644390"/>
                <a:ext cx="73090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167" r="-1333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25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here are different ways of storing data, called data structures</a:t>
            </a:r>
          </a:p>
          <a:p>
            <a:r>
              <a:rPr lang="en-US" dirty="0" smtClean="0"/>
              <a:t>Each data structure has operations that it is good at and operations that it is bad at</a:t>
            </a:r>
          </a:p>
          <a:p>
            <a:r>
              <a:rPr lang="en-US" dirty="0" smtClean="0"/>
              <a:t>For any application, you want to choose a data structure that is good at the things you do often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95C79F-2BFC-E647-80D3-43771571211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4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394200" y="4165600"/>
            <a:ext cx="1731963" cy="1281113"/>
            <a:chOff x="4394200" y="4165579"/>
            <a:chExt cx="1731191" cy="1281632"/>
          </a:xfrm>
        </p:grpSpPr>
        <p:sp>
          <p:nvSpPr>
            <p:cNvPr id="30" name="Rounded Rectangle 29"/>
            <p:cNvSpPr/>
            <p:nvPr/>
          </p:nvSpPr>
          <p:spPr>
            <a:xfrm>
              <a:off x="4394200" y="4165579"/>
              <a:ext cx="1674066" cy="128163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ヒラギノ明朝 ProN W3" charset="0"/>
                <a:cs typeface="ヒラギノ明朝 ProN W3" charset="0"/>
              </a:endParaRPr>
            </a:p>
          </p:txBody>
        </p:sp>
        <p:sp>
          <p:nvSpPr>
            <p:cNvPr id="49183" name="TextBox 27"/>
            <p:cNvSpPr txBox="1">
              <a:spLocks noChangeArrowheads="1"/>
            </p:cNvSpPr>
            <p:nvPr/>
          </p:nvSpPr>
          <p:spPr bwMode="auto">
            <a:xfrm>
              <a:off x="5536768" y="4180768"/>
              <a:ext cx="5886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r>
                <a:rPr lang="en-US" altLang="en-US"/>
                <a:t>&gt; 5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668588" y="4186238"/>
            <a:ext cx="1674812" cy="1290637"/>
            <a:chOff x="2669278" y="4185720"/>
            <a:chExt cx="1674122" cy="1291105"/>
          </a:xfrm>
        </p:grpSpPr>
        <p:sp>
          <p:nvSpPr>
            <p:cNvPr id="3" name="Rounded Rectangle 2"/>
            <p:cNvSpPr/>
            <p:nvPr/>
          </p:nvSpPr>
          <p:spPr>
            <a:xfrm>
              <a:off x="2669278" y="4195248"/>
              <a:ext cx="1674122" cy="1281577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ヒラギノ明朝 ProN W3" charset="0"/>
                <a:cs typeface="ヒラギノ明朝 ProN W3" charset="0"/>
              </a:endParaRPr>
            </a:p>
          </p:txBody>
        </p:sp>
        <p:sp>
          <p:nvSpPr>
            <p:cNvPr id="49181" name="TextBox 1"/>
            <p:cNvSpPr txBox="1">
              <a:spLocks noChangeArrowheads="1"/>
            </p:cNvSpPr>
            <p:nvPr/>
          </p:nvSpPr>
          <p:spPr bwMode="auto">
            <a:xfrm>
              <a:off x="2669278" y="4185720"/>
              <a:ext cx="5886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r>
                <a:rPr lang="en-US" altLang="en-US"/>
                <a:t>&lt; 5</a:t>
              </a:r>
            </a:p>
          </p:txBody>
        </p:sp>
      </p:grpSp>
      <p:sp>
        <p:nvSpPr>
          <p:cNvPr id="4915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>
                <a:ea typeface="MS PGothic" charset="-128"/>
              </a:rPr>
              <a:t>Binary Search Tree (BST)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EF8BA64D-7F5B-B843-A352-82B29D8275C7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76400"/>
            <a:ext cx="8610600" cy="1993900"/>
          </a:xfrm>
        </p:spPr>
        <p:txBody>
          <a:bodyPr rIns="132080"/>
          <a:lstStyle/>
          <a:p>
            <a:pPr marL="0" indent="0" eaLnBrk="1" hangingPunct="1">
              <a:lnSpc>
                <a:spcPct val="70000"/>
              </a:lnSpc>
              <a:buFont typeface="Wingdings" charset="2"/>
              <a:buNone/>
              <a:defRPr/>
            </a:pPr>
            <a:r>
              <a:rPr lang="en-US" altLang="en-US" sz="2800" dirty="0" smtClean="0">
                <a:ea typeface="MS PGothic" charset="-128"/>
              </a:rPr>
              <a:t>A </a:t>
            </a:r>
            <a:r>
              <a:rPr lang="en-US" altLang="en-US" sz="2800" i="1" dirty="0" smtClean="0">
                <a:ea typeface="MS PGothic" charset="-128"/>
              </a:rPr>
              <a:t>binary search tree</a:t>
            </a:r>
            <a:r>
              <a:rPr lang="en-US" altLang="en-US" sz="2800" dirty="0" smtClean="0">
                <a:ea typeface="MS PGothic" charset="-128"/>
              </a:rPr>
              <a:t> is a binary tree that is </a:t>
            </a:r>
            <a:r>
              <a:rPr lang="en-US" altLang="en-US" sz="2800" b="1" dirty="0" smtClean="0">
                <a:ea typeface="MS PGothic" charset="-128"/>
              </a:rPr>
              <a:t>ordered</a:t>
            </a:r>
            <a:r>
              <a:rPr lang="en-US" altLang="en-US" sz="2800" dirty="0" smtClean="0">
                <a:ea typeface="MS PGothic" charset="-128"/>
              </a:rPr>
              <a:t> and </a:t>
            </a:r>
            <a:r>
              <a:rPr lang="en-US" altLang="en-US" sz="2800" b="1" dirty="0" smtClean="0">
                <a:ea typeface="MS PGothic" charset="-128"/>
              </a:rPr>
              <a:t>has no duplicate values</a:t>
            </a:r>
            <a:r>
              <a:rPr lang="en-US" altLang="en-US" sz="2800" dirty="0" smtClean="0">
                <a:ea typeface="MS PGothic" charset="-128"/>
              </a:rPr>
              <a:t>. In other words, for </a:t>
            </a:r>
            <a:r>
              <a:rPr lang="en-US" altLang="en-US" sz="2800" i="1" dirty="0" smtClean="0">
                <a:ea typeface="MS PGothic" charset="-128"/>
              </a:rPr>
              <a:t>every</a:t>
            </a:r>
            <a:r>
              <a:rPr lang="en-US" altLang="en-US" sz="2800" dirty="0" smtClean="0">
                <a:ea typeface="MS PGothic" charset="-128"/>
              </a:rPr>
              <a:t> node:</a:t>
            </a:r>
          </a:p>
          <a:p>
            <a:pPr eaLnBrk="1" hangingPunct="1">
              <a:lnSpc>
                <a:spcPct val="70000"/>
              </a:lnSpc>
              <a:buFontTx/>
              <a:buChar char="-"/>
              <a:defRPr/>
            </a:pPr>
            <a:r>
              <a:rPr lang="en-US" altLang="en-US" sz="2800" dirty="0" smtClean="0">
                <a:ea typeface="MS PGothic" charset="-128"/>
              </a:rPr>
              <a:t>All nodes in the </a:t>
            </a:r>
            <a:r>
              <a:rPr lang="en-US" altLang="en-US" sz="2800" dirty="0" smtClean="0">
                <a:solidFill>
                  <a:srgbClr val="7030A0"/>
                </a:solidFill>
                <a:ea typeface="MS PGothic" charset="-128"/>
              </a:rPr>
              <a:t>left</a:t>
            </a:r>
            <a:r>
              <a:rPr lang="en-US" altLang="en-US" sz="2800" dirty="0" smtClean="0">
                <a:ea typeface="MS PGothic" charset="-128"/>
              </a:rPr>
              <a:t> subtree have values that are </a:t>
            </a:r>
            <a:r>
              <a:rPr lang="en-US" altLang="en-US" sz="2800" dirty="0" smtClean="0">
                <a:solidFill>
                  <a:srgbClr val="7030A0"/>
                </a:solidFill>
                <a:ea typeface="MS PGothic" charset="-128"/>
              </a:rPr>
              <a:t>less</a:t>
            </a:r>
            <a:r>
              <a:rPr lang="en-US" altLang="en-US" sz="2800" dirty="0" smtClean="0">
                <a:ea typeface="MS PGothic" charset="-128"/>
              </a:rPr>
              <a:t> than the value in that node, and</a:t>
            </a:r>
          </a:p>
          <a:p>
            <a:pPr eaLnBrk="1" hangingPunct="1">
              <a:lnSpc>
                <a:spcPct val="70000"/>
              </a:lnSpc>
              <a:buFontTx/>
              <a:buChar char="-"/>
              <a:defRPr/>
            </a:pPr>
            <a:r>
              <a:rPr lang="en-US" altLang="en-US" sz="2800" dirty="0" smtClean="0">
                <a:ea typeface="MS PGothic" charset="-128"/>
              </a:rPr>
              <a:t>All values in the </a:t>
            </a:r>
            <a:r>
              <a:rPr lang="en-US" altLang="en-US" sz="2800" dirty="0" smtClean="0">
                <a:solidFill>
                  <a:srgbClr val="7030A0"/>
                </a:solidFill>
                <a:ea typeface="MS PGothic" charset="-128"/>
              </a:rPr>
              <a:t>right</a:t>
            </a:r>
            <a:r>
              <a:rPr lang="en-US" altLang="en-US" sz="2800" dirty="0" smtClean="0">
                <a:ea typeface="MS PGothic" charset="-128"/>
              </a:rPr>
              <a:t> subtree are </a:t>
            </a:r>
            <a:r>
              <a:rPr lang="en-US" altLang="en-US" sz="2800" dirty="0" smtClean="0">
                <a:solidFill>
                  <a:srgbClr val="7030A0"/>
                </a:solidFill>
                <a:ea typeface="MS PGothic" charset="-128"/>
              </a:rPr>
              <a:t>greater</a:t>
            </a:r>
            <a:r>
              <a:rPr lang="en-US" altLang="en-US" sz="2800" dirty="0" smtClean="0">
                <a:ea typeface="MS PGothic" charset="-128"/>
              </a:rPr>
              <a:t>.</a:t>
            </a:r>
            <a:endParaRPr lang="en-US" altLang="en-US" sz="2800" dirty="0">
              <a:ea typeface="MS PGothic" charset="-128"/>
            </a:endParaRPr>
          </a:p>
        </p:txBody>
      </p:sp>
      <p:grpSp>
        <p:nvGrpSpPr>
          <p:cNvPr id="49158" name="Group 3"/>
          <p:cNvGrpSpPr>
            <a:grpSpLocks/>
          </p:cNvGrpSpPr>
          <p:nvPr/>
        </p:nvGrpSpPr>
        <p:grpSpPr bwMode="auto">
          <a:xfrm>
            <a:off x="2971800" y="3670300"/>
            <a:ext cx="2736850" cy="1676400"/>
            <a:chOff x="0" y="0"/>
            <a:chExt cx="1724" cy="1056"/>
          </a:xfrm>
        </p:grpSpPr>
        <p:sp>
          <p:nvSpPr>
            <p:cNvPr id="49160" name="Oval 4"/>
            <p:cNvSpPr>
              <a:spLocks/>
            </p:cNvSpPr>
            <p:nvPr/>
          </p:nvSpPr>
          <p:spPr bwMode="auto">
            <a:xfrm>
              <a:off x="306" y="423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49161" name="Oval 5"/>
            <p:cNvSpPr>
              <a:spLocks/>
            </p:cNvSpPr>
            <p:nvPr/>
          </p:nvSpPr>
          <p:spPr bwMode="auto">
            <a:xfrm>
              <a:off x="0" y="807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49162" name="Oval 6"/>
            <p:cNvSpPr>
              <a:spLocks/>
            </p:cNvSpPr>
            <p:nvPr/>
          </p:nvSpPr>
          <p:spPr bwMode="auto">
            <a:xfrm>
              <a:off x="588" y="807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49163" name="Rectangle 7"/>
            <p:cNvSpPr>
              <a:spLocks/>
            </p:cNvSpPr>
            <p:nvPr/>
          </p:nvSpPr>
          <p:spPr bwMode="auto">
            <a:xfrm>
              <a:off x="324" y="441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tx1"/>
                  </a:solidFill>
                  <a:latin typeface="Arial" charset="0"/>
                  <a:sym typeface="Arial" charset="0"/>
                </a:rPr>
                <a:t>2</a:t>
              </a:r>
            </a:p>
          </p:txBody>
        </p:sp>
        <p:sp>
          <p:nvSpPr>
            <p:cNvPr id="49164" name="Rectangle 8"/>
            <p:cNvSpPr>
              <a:spLocks/>
            </p:cNvSpPr>
            <p:nvPr/>
          </p:nvSpPr>
          <p:spPr bwMode="auto">
            <a:xfrm>
              <a:off x="18" y="807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0</a:t>
              </a:r>
            </a:p>
          </p:txBody>
        </p:sp>
        <p:sp>
          <p:nvSpPr>
            <p:cNvPr id="49165" name="Rectangle 9"/>
            <p:cNvSpPr>
              <a:spLocks/>
            </p:cNvSpPr>
            <p:nvPr/>
          </p:nvSpPr>
          <p:spPr bwMode="auto">
            <a:xfrm>
              <a:off x="620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3</a:t>
              </a:r>
            </a:p>
          </p:txBody>
        </p:sp>
        <p:sp>
          <p:nvSpPr>
            <p:cNvPr id="49166" name="Line 10"/>
            <p:cNvSpPr>
              <a:spLocks noChangeShapeType="1"/>
            </p:cNvSpPr>
            <p:nvPr/>
          </p:nvSpPr>
          <p:spPr bwMode="auto">
            <a:xfrm flipH="1">
              <a:off x="192" y="615"/>
              <a:ext cx="14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Line 11"/>
            <p:cNvSpPr>
              <a:spLocks noChangeShapeType="1"/>
            </p:cNvSpPr>
            <p:nvPr/>
          </p:nvSpPr>
          <p:spPr bwMode="auto">
            <a:xfrm>
              <a:off x="510" y="627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Oval 12"/>
            <p:cNvSpPr>
              <a:spLocks/>
            </p:cNvSpPr>
            <p:nvPr/>
          </p:nvSpPr>
          <p:spPr bwMode="auto">
            <a:xfrm>
              <a:off x="1202" y="432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49169" name="Oval 13"/>
            <p:cNvSpPr>
              <a:spLocks/>
            </p:cNvSpPr>
            <p:nvPr/>
          </p:nvSpPr>
          <p:spPr bwMode="auto">
            <a:xfrm>
              <a:off x="896" y="816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49170" name="Oval 14"/>
            <p:cNvSpPr>
              <a:spLocks/>
            </p:cNvSpPr>
            <p:nvPr/>
          </p:nvSpPr>
          <p:spPr bwMode="auto">
            <a:xfrm>
              <a:off x="1484" y="816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49171" name="Rectangle 15"/>
            <p:cNvSpPr>
              <a:spLocks/>
            </p:cNvSpPr>
            <p:nvPr/>
          </p:nvSpPr>
          <p:spPr bwMode="auto">
            <a:xfrm>
              <a:off x="914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7</a:t>
              </a:r>
            </a:p>
          </p:txBody>
        </p:sp>
        <p:sp>
          <p:nvSpPr>
            <p:cNvPr id="49172" name="Rectangle 16"/>
            <p:cNvSpPr>
              <a:spLocks/>
            </p:cNvSpPr>
            <p:nvPr/>
          </p:nvSpPr>
          <p:spPr bwMode="auto">
            <a:xfrm>
              <a:off x="1516" y="825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9</a:t>
              </a:r>
            </a:p>
          </p:txBody>
        </p:sp>
        <p:sp>
          <p:nvSpPr>
            <p:cNvPr id="49173" name="Line 17"/>
            <p:cNvSpPr>
              <a:spLocks noChangeShapeType="1"/>
            </p:cNvSpPr>
            <p:nvPr/>
          </p:nvSpPr>
          <p:spPr bwMode="auto">
            <a:xfrm flipH="1">
              <a:off x="1088" y="624"/>
              <a:ext cx="14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4" name="Line 18"/>
            <p:cNvSpPr>
              <a:spLocks noChangeShapeType="1"/>
            </p:cNvSpPr>
            <p:nvPr/>
          </p:nvSpPr>
          <p:spPr bwMode="auto">
            <a:xfrm>
              <a:off x="1406" y="636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5" name="Oval 19"/>
            <p:cNvSpPr>
              <a:spLocks/>
            </p:cNvSpPr>
            <p:nvPr/>
          </p:nvSpPr>
          <p:spPr bwMode="auto">
            <a:xfrm>
              <a:off x="704" y="0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49176" name="Line 20"/>
            <p:cNvSpPr>
              <a:spLocks noChangeShapeType="1"/>
            </p:cNvSpPr>
            <p:nvPr/>
          </p:nvSpPr>
          <p:spPr bwMode="auto">
            <a:xfrm flipH="1">
              <a:off x="494" y="192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Line 21"/>
            <p:cNvSpPr>
              <a:spLocks noChangeShapeType="1"/>
            </p:cNvSpPr>
            <p:nvPr/>
          </p:nvSpPr>
          <p:spPr bwMode="auto">
            <a:xfrm>
              <a:off x="926" y="191"/>
              <a:ext cx="336" cy="2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Rectangle 22"/>
            <p:cNvSpPr>
              <a:spLocks/>
            </p:cNvSpPr>
            <p:nvPr/>
          </p:nvSpPr>
          <p:spPr bwMode="auto">
            <a:xfrm>
              <a:off x="732" y="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49179" name="Rectangle 23"/>
            <p:cNvSpPr>
              <a:spLocks/>
            </p:cNvSpPr>
            <p:nvPr/>
          </p:nvSpPr>
          <p:spPr bwMode="auto">
            <a:xfrm>
              <a:off x="1214" y="441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8</a:t>
              </a:r>
            </a:p>
          </p:txBody>
        </p:sp>
      </p:grpSp>
      <p:sp>
        <p:nvSpPr>
          <p:cNvPr id="49159" name="Rectangle 2"/>
          <p:cNvSpPr txBox="1">
            <a:spLocks noChangeArrowheads="1"/>
          </p:cNvSpPr>
          <p:nvPr/>
        </p:nvSpPr>
        <p:spPr bwMode="auto">
          <a:xfrm>
            <a:off x="109538" y="6132513"/>
            <a:ext cx="8610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  <a:defRPr sz="2900">
                <a:solidFill>
                  <a:schemeClr val="tx1"/>
                </a:solidFill>
                <a:latin typeface="Tw Cen MT" charset="0"/>
                <a:ea typeface="MS PGothic" charset="-128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charset="2"/>
              <a:buChar char=""/>
              <a:defRPr sz="2600">
                <a:solidFill>
                  <a:schemeClr val="tx1"/>
                </a:solidFill>
                <a:latin typeface="Tw Cen MT" charset="0"/>
                <a:ea typeface="MS PGothic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charset="2"/>
              <a:buChar char=""/>
              <a:defRPr sz="2300">
                <a:solidFill>
                  <a:schemeClr val="tx1"/>
                </a:solidFill>
                <a:latin typeface="Tw Cen MT" charset="0"/>
                <a:ea typeface="MS PGothic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9pPr>
          </a:lstStyle>
          <a:p>
            <a:pPr eaLnBrk="1" hangingPunct="1">
              <a:lnSpc>
                <a:spcPct val="70000"/>
              </a:lnSpc>
              <a:buFont typeface="Wingdings" charset="2"/>
              <a:buNone/>
            </a:pPr>
            <a:r>
              <a:rPr lang="en-US" altLang="en-US" sz="2800"/>
              <a:t>A BST is the key to making search way faster.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76400"/>
            <a:ext cx="8153400" cy="1524000"/>
          </a:xfrm>
        </p:spPr>
        <p:txBody>
          <a:bodyPr rIns="132080"/>
          <a:lstStyle/>
          <a:p>
            <a:pPr eaLnBrk="1" hangingPunct="1"/>
            <a:r>
              <a:rPr lang="en-US" altLang="en-US" sz="2400" dirty="0">
                <a:ea typeface="MS PGothic" charset="-128"/>
              </a:rPr>
              <a:t>To insert a new item:</a:t>
            </a:r>
          </a:p>
          <a:p>
            <a:pPr marL="728663" lvl="1" eaLnBrk="1" hangingPunct="1"/>
            <a:r>
              <a:rPr lang="en-US" altLang="en-US" sz="2400" dirty="0">
                <a:ea typeface="MS PGothic" charset="-128"/>
              </a:rPr>
              <a:t>Pretend to look for the item</a:t>
            </a:r>
          </a:p>
          <a:p>
            <a:pPr marL="728663" lvl="1" eaLnBrk="1" hangingPunct="1"/>
            <a:r>
              <a:rPr lang="en-US" altLang="en-US" sz="2400" dirty="0">
                <a:ea typeface="MS PGothic" charset="-128"/>
              </a:rPr>
              <a:t>Put the new node in the place where you fall off the tree</a:t>
            </a:r>
            <a:endParaRPr lang="en-US" altLang="en-US" sz="2400" i="1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107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553200" y="2300207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83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116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86400" y="2281534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46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6894" y="3145221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65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6894" y="3145221"/>
            <a:ext cx="122661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01582" y="3604125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22491" y="3616339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960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6894" y="3145221"/>
            <a:ext cx="122661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01582" y="3604125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22491" y="3616339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257800" y="2281534"/>
            <a:ext cx="952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march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4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6894" y="3145221"/>
            <a:ext cx="122661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01582" y="3604125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22491" y="3616339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61681" y="3155454"/>
            <a:ext cx="952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march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02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6894" y="3145221"/>
            <a:ext cx="122661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01582" y="3604125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22491" y="3616339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61681" y="3155454"/>
            <a:ext cx="952505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march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88541" y="363906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09450" y="3651278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257800" y="2281534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00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Data Structures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64493647"/>
              </p:ext>
            </p:extLst>
          </p:nvPr>
        </p:nvGraphicFramePr>
        <p:xfrm>
          <a:off x="1298448" y="2895600"/>
          <a:ext cx="525475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752"/>
                <a:gridCol w="1470523"/>
                <a:gridCol w="15774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add(</a:t>
                      </a:r>
                      <a:r>
                        <a:rPr lang="en-US" dirty="0" err="1" smtClean="0"/>
                        <a:t>val</a:t>
                      </a:r>
                      <a:r>
                        <a:rPr lang="en-US" dirty="0" smtClean="0"/>
                        <a:t> 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lookup(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Array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Linked List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95C79F-2BFC-E647-80D3-43771571211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383324" y="3558600"/>
            <a:ext cx="1092593" cy="281880"/>
            <a:chOff x="838201" y="4796557"/>
            <a:chExt cx="1092593" cy="281880"/>
          </a:xfrm>
        </p:grpSpPr>
        <p:sp>
          <p:nvSpPr>
            <p:cNvPr id="28" name="Rectangle 27"/>
            <p:cNvSpPr/>
            <p:nvPr/>
          </p:nvSpPr>
          <p:spPr>
            <a:xfrm>
              <a:off x="838201" y="4800600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11350" y="4800599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84498" y="4796557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57646" y="4796557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47800" y="4210282"/>
            <a:ext cx="1904999" cy="285518"/>
            <a:chOff x="838201" y="4092663"/>
            <a:chExt cx="1904999" cy="285518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838201" y="4092663"/>
              <a:ext cx="1904999" cy="285518"/>
              <a:chOff x="1600200" y="1447795"/>
              <a:chExt cx="4325051" cy="645093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600200" y="1447795"/>
                <a:ext cx="632604" cy="609605"/>
                <a:chOff x="1600200" y="1752595"/>
                <a:chExt cx="632604" cy="609605"/>
              </a:xfrm>
            </p:grpSpPr>
            <p:sp>
              <p:nvSpPr>
                <p:cNvPr id="26" name="Oval 54"/>
                <p:cNvSpPr>
                  <a:spLocks/>
                </p:cNvSpPr>
                <p:nvPr/>
              </p:nvSpPr>
              <p:spPr bwMode="auto">
                <a:xfrm>
                  <a:off x="1600200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7" name="Rectangle 59"/>
                <p:cNvSpPr>
                  <a:spLocks/>
                </p:cNvSpPr>
                <p:nvPr/>
              </p:nvSpPr>
              <p:spPr bwMode="auto">
                <a:xfrm>
                  <a:off x="1687936" y="1752595"/>
                  <a:ext cx="209673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2</a:t>
                  </a:r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2837203" y="1447795"/>
                <a:ext cx="632604" cy="645093"/>
                <a:chOff x="1313203" y="1752595"/>
                <a:chExt cx="632604" cy="645093"/>
              </a:xfrm>
            </p:grpSpPr>
            <p:sp>
              <p:nvSpPr>
                <p:cNvPr id="24" name="Oval 54"/>
                <p:cNvSpPr>
                  <a:spLocks/>
                </p:cNvSpPr>
                <p:nvPr/>
              </p:nvSpPr>
              <p:spPr bwMode="auto">
                <a:xfrm>
                  <a:off x="1313203" y="1788088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5" name="Rectangle 59"/>
                <p:cNvSpPr>
                  <a:spLocks/>
                </p:cNvSpPr>
                <p:nvPr/>
              </p:nvSpPr>
              <p:spPr bwMode="auto">
                <a:xfrm>
                  <a:off x="1423545" y="1752595"/>
                  <a:ext cx="209673" cy="27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4081632" y="1447795"/>
                <a:ext cx="632604" cy="625845"/>
                <a:chOff x="1033632" y="1752595"/>
                <a:chExt cx="632604" cy="625845"/>
              </a:xfrm>
            </p:grpSpPr>
            <p:sp>
              <p:nvSpPr>
                <p:cNvPr id="22" name="Oval 54"/>
                <p:cNvSpPr>
                  <a:spLocks/>
                </p:cNvSpPr>
                <p:nvPr/>
              </p:nvSpPr>
              <p:spPr bwMode="auto">
                <a:xfrm>
                  <a:off x="1033632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3" name="Rectangle 59"/>
                <p:cNvSpPr>
                  <a:spLocks/>
                </p:cNvSpPr>
                <p:nvPr/>
              </p:nvSpPr>
              <p:spPr bwMode="auto">
                <a:xfrm>
                  <a:off x="1147230" y="1752595"/>
                  <a:ext cx="476033" cy="6258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3</a:t>
                  </a:r>
                </a:p>
              </p:txBody>
            </p: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5292647" y="1459294"/>
                <a:ext cx="632604" cy="609605"/>
                <a:chOff x="572995" y="1752595"/>
                <a:chExt cx="632604" cy="609605"/>
              </a:xfrm>
            </p:grpSpPr>
            <p:sp>
              <p:nvSpPr>
                <p:cNvPr id="20" name="Oval 54"/>
                <p:cNvSpPr>
                  <a:spLocks/>
                </p:cNvSpPr>
                <p:nvPr/>
              </p:nvSpPr>
              <p:spPr bwMode="auto">
                <a:xfrm>
                  <a:off x="572995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1" name="Rectangle 59"/>
                <p:cNvSpPr>
                  <a:spLocks/>
                </p:cNvSpPr>
                <p:nvPr/>
              </p:nvSpPr>
              <p:spPr bwMode="auto">
                <a:xfrm>
                  <a:off x="660731" y="1752595"/>
                  <a:ext cx="209673" cy="27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0</a:t>
                  </a: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232809" y="1752598"/>
                <a:ext cx="607689" cy="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 bwMode="auto">
            <a:xfrm flipV="1">
              <a:off x="1663133" y="4229760"/>
              <a:ext cx="267661" cy="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2204127" y="4236442"/>
              <a:ext cx="267661" cy="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83652" y="3373934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652" y="3373934"/>
                <a:ext cx="730906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9167" r="-13333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64535" y="3373934"/>
                <a:ext cx="71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535" y="3373934"/>
                <a:ext cx="71923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475" r="-15254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75148" y="4009716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148" y="4009716"/>
                <a:ext cx="73090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167" r="-1333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789487" y="3991563"/>
                <a:ext cx="71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487" y="3991563"/>
                <a:ext cx="71923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9322" r="-1440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95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6894" y="3145221"/>
            <a:ext cx="122661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01582" y="3604125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22491" y="3616339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61681" y="3155454"/>
            <a:ext cx="952505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march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88541" y="363906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09450" y="3651278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457230" y="3136414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94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6894" y="3145221"/>
            <a:ext cx="122661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01582" y="3604125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22491" y="3616339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61681" y="3155454"/>
            <a:ext cx="952505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march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88541" y="363906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09450" y="3651278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56441" y="3982364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92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6894" y="3145221"/>
            <a:ext cx="122661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01582" y="3604125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22491" y="3616339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61681" y="3155454"/>
            <a:ext cx="952505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march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88541" y="363906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09450" y="3651278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56441" y="3982364"/>
            <a:ext cx="747320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76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6894" y="3145221"/>
            <a:ext cx="122661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01582" y="3604125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61681" y="3155454"/>
            <a:ext cx="952505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march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88541" y="363906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09450" y="3651278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56441" y="3982364"/>
            <a:ext cx="747320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569904" y="4037534"/>
            <a:ext cx="713657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may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468767" y="4043712"/>
            <a:ext cx="713657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june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057415" y="4901877"/>
            <a:ext cx="662361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july</a:t>
            </a:r>
            <a:endParaRPr lang="en-US" dirty="0"/>
          </a:p>
        </p:txBody>
      </p:sp>
      <p:cxnSp>
        <p:nvCxnSpPr>
          <p:cNvPr id="21" name="Straight Arrow Connector 20"/>
          <p:cNvCxnSpPr>
            <a:endCxn id="20" idx="0"/>
          </p:cNvCxnSpPr>
          <p:nvPr/>
        </p:nvCxnSpPr>
        <p:spPr>
          <a:xfrm flipH="1">
            <a:off x="4388596" y="4513127"/>
            <a:ext cx="456315" cy="38875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834720" y="4900153"/>
            <a:ext cx="987771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august</a:t>
            </a:r>
            <a:endParaRPr lang="en-US" dirty="0"/>
          </a:p>
        </p:txBody>
      </p:sp>
      <p:cxnSp>
        <p:nvCxnSpPr>
          <p:cNvPr id="23" name="Straight Arrow Connector 22"/>
          <p:cNvCxnSpPr>
            <a:endCxn id="22" idx="0"/>
          </p:cNvCxnSpPr>
          <p:nvPr/>
        </p:nvCxnSpPr>
        <p:spPr>
          <a:xfrm>
            <a:off x="3209978" y="4441249"/>
            <a:ext cx="118628" cy="45890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227502" y="4900153"/>
            <a:ext cx="1447832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september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38590" y="4513127"/>
            <a:ext cx="614610" cy="38702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64278" y="5743170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october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564278" y="6226621"/>
            <a:ext cx="267774" cy="18582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788203" y="6388947"/>
            <a:ext cx="1414170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november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324600" y="5361818"/>
            <a:ext cx="346071" cy="39804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748157" y="5759859"/>
            <a:ext cx="1378904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december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22" idx="2"/>
            <a:endCxn id="31" idx="0"/>
          </p:cNvCxnSpPr>
          <p:nvPr/>
        </p:nvCxnSpPr>
        <p:spPr>
          <a:xfrm>
            <a:off x="3328606" y="5361818"/>
            <a:ext cx="109003" cy="39804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513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Printing contents of BST</a:t>
            </a:r>
          </a:p>
        </p:txBody>
      </p:sp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9320D246-7C67-2E4D-8F27-077189569CEA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20838"/>
            <a:ext cx="3276600" cy="4932362"/>
          </a:xfrm>
        </p:spPr>
        <p:txBody>
          <a:bodyPr rIns="132080"/>
          <a:lstStyle/>
          <a:p>
            <a:pPr marL="39688" indent="0" eaLnBrk="1" hangingPunct="1"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Because of ordering rules for a BST, it’s easy to print the items in alphabetical order</a:t>
            </a:r>
          </a:p>
          <a:p>
            <a:pPr marL="530225" lvl="1" indent="-171450" eaLnBrk="1" hangingPunct="1"/>
            <a:r>
              <a:rPr lang="en-US" altLang="en-US" sz="2400">
                <a:latin typeface="Times New Roman" charset="0"/>
                <a:ea typeface="MS PGothic" charset="-128"/>
              </a:rPr>
              <a:t>Recursively print </a:t>
            </a:r>
            <a:br>
              <a:rPr lang="en-US" altLang="en-US" sz="2400">
                <a:latin typeface="Times New Roman" charset="0"/>
                <a:ea typeface="MS PGothic" charset="-128"/>
              </a:rPr>
            </a:br>
            <a:r>
              <a:rPr lang="en-US" altLang="en-US" sz="2400">
                <a:latin typeface="Times New Roman" charset="0"/>
                <a:ea typeface="MS PGothic" charset="-128"/>
              </a:rPr>
              <a:t>left subtree</a:t>
            </a:r>
          </a:p>
          <a:p>
            <a:pPr marL="530225" lvl="1" indent="-171450" eaLnBrk="1" hangingPunct="1"/>
            <a:r>
              <a:rPr lang="en-US" altLang="en-US" sz="2400">
                <a:latin typeface="Times New Roman" charset="0"/>
                <a:ea typeface="MS PGothic" charset="-128"/>
              </a:rPr>
              <a:t>Print the node</a:t>
            </a:r>
          </a:p>
          <a:p>
            <a:pPr marL="530225" lvl="1" indent="-171450" eaLnBrk="1" hangingPunct="1"/>
            <a:r>
              <a:rPr lang="en-US" altLang="en-US" sz="2400">
                <a:latin typeface="Times New Roman" charset="0"/>
                <a:ea typeface="MS PGothic" charset="-128"/>
              </a:rPr>
              <a:t>Recursively print </a:t>
            </a:r>
            <a:br>
              <a:rPr lang="en-US" altLang="en-US" sz="2400">
                <a:latin typeface="Times New Roman" charset="0"/>
                <a:ea typeface="MS PGothic" charset="-128"/>
              </a:rPr>
            </a:br>
            <a:r>
              <a:rPr lang="en-US" altLang="en-US" sz="2400">
                <a:latin typeface="Times New Roman" charset="0"/>
                <a:ea typeface="MS PGothic" charset="-128"/>
              </a:rPr>
              <a:t>right subtree</a:t>
            </a:r>
          </a:p>
        </p:txBody>
      </p:sp>
      <p:sp>
        <p:nvSpPr>
          <p:cNvPr id="53252" name="Rectangle 3"/>
          <p:cNvSpPr>
            <a:spLocks/>
          </p:cNvSpPr>
          <p:nvPr/>
        </p:nvSpPr>
        <p:spPr bwMode="auto">
          <a:xfrm>
            <a:off x="3352800" y="1524000"/>
            <a:ext cx="5562600" cy="3200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313"/>
              </a:spcBef>
            </a:pPr>
            <a:r>
              <a:rPr lang="en-US" altLang="en-US">
                <a:solidFill>
                  <a:srgbClr val="008000"/>
                </a:solidFill>
                <a:sym typeface="Courier New" charset="0"/>
              </a:rPr>
              <a:t>/** Print BST t in alpha order */</a:t>
            </a:r>
          </a:p>
          <a:p>
            <a:pPr eaLnBrk="1" hangingPunct="1">
              <a:spcBef>
                <a:spcPts val="313"/>
              </a:spcBef>
            </a:pPr>
            <a:r>
              <a:rPr lang="en-US" altLang="en-US">
                <a:solidFill>
                  <a:schemeClr val="tx1"/>
                </a:solidFill>
                <a:sym typeface="Courier New" charset="0"/>
              </a:rPr>
              <a:t>private static void print(TreeNode&lt;T&gt; t) {</a:t>
            </a:r>
          </a:p>
          <a:p>
            <a:pPr eaLnBrk="1" hangingPunct="1">
              <a:spcBef>
                <a:spcPts val="313"/>
              </a:spcBef>
            </a:pPr>
            <a:r>
              <a:rPr lang="en-US" altLang="en-US">
                <a:solidFill>
                  <a:schemeClr val="tx1"/>
                </a:solidFill>
                <a:sym typeface="Courier New" charset="0"/>
              </a:rPr>
              <a:t>   if (t== null) return;</a:t>
            </a:r>
          </a:p>
          <a:p>
            <a:pPr eaLnBrk="1" hangingPunct="1">
              <a:spcBef>
                <a:spcPts val="313"/>
              </a:spcBef>
            </a:pPr>
            <a:r>
              <a:rPr lang="en-US" altLang="en-US">
                <a:solidFill>
                  <a:schemeClr val="tx1"/>
                </a:solidFill>
                <a:sym typeface="Courier New" charset="0"/>
              </a:rPr>
              <a:t>   print(t.left);</a:t>
            </a:r>
          </a:p>
          <a:p>
            <a:pPr eaLnBrk="1" hangingPunct="1">
              <a:spcBef>
                <a:spcPts val="313"/>
              </a:spcBef>
            </a:pPr>
            <a:r>
              <a:rPr lang="en-US" altLang="en-US">
                <a:solidFill>
                  <a:schemeClr val="tx1"/>
                </a:solidFill>
                <a:sym typeface="Courier New" charset="0"/>
              </a:rPr>
              <a:t>   System.out.print(t.value);</a:t>
            </a:r>
          </a:p>
          <a:p>
            <a:pPr eaLnBrk="1" hangingPunct="1">
              <a:spcBef>
                <a:spcPts val="313"/>
              </a:spcBef>
            </a:pPr>
            <a:r>
              <a:rPr lang="en-US" altLang="en-US">
                <a:solidFill>
                  <a:schemeClr val="tx1"/>
                </a:solidFill>
                <a:sym typeface="Courier New" charset="0"/>
              </a:rPr>
              <a:t>   print(t.right);</a:t>
            </a:r>
          </a:p>
          <a:p>
            <a:pPr eaLnBrk="1" hangingPunct="1">
              <a:spcBef>
                <a:spcPts val="313"/>
              </a:spcBef>
            </a:pPr>
            <a:r>
              <a:rPr lang="en-US" altLang="en-US">
                <a:solidFill>
                  <a:schemeClr val="tx1"/>
                </a:solidFill>
                <a:sym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26170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Tree traversals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81000" y="1589088"/>
            <a:ext cx="4038600" cy="4572000"/>
          </a:xfrm>
        </p:spPr>
        <p:txBody>
          <a:bodyPr rIns="132080"/>
          <a:lstStyle/>
          <a:p>
            <a:pPr marL="39688" indent="0" eaLnBrk="1" hangingPunct="1">
              <a:spcBef>
                <a:spcPts val="600"/>
              </a:spcBef>
              <a:buFont typeface="Wingdings" charset="2"/>
              <a:buNone/>
            </a:pPr>
            <a:r>
              <a:rPr lang="ja-JP" altLang="en-US" sz="2400" dirty="0">
                <a:ea typeface="MS PGothic" charset="-128"/>
              </a:rPr>
              <a:t>“</a:t>
            </a:r>
            <a:r>
              <a:rPr lang="en-US" altLang="ja-JP" sz="2400" dirty="0">
                <a:ea typeface="MS PGothic" charset="-128"/>
              </a:rPr>
              <a:t>Walking</a:t>
            </a:r>
            <a:r>
              <a:rPr lang="ja-JP" altLang="en-US" sz="2400" dirty="0">
                <a:ea typeface="MS PGothic" charset="-128"/>
              </a:rPr>
              <a:t>”</a:t>
            </a:r>
            <a:r>
              <a:rPr lang="en-US" altLang="ja-JP" sz="2400" dirty="0">
                <a:ea typeface="MS PGothic" charset="-128"/>
              </a:rPr>
              <a:t> over the whole tree is a </a:t>
            </a:r>
            <a:r>
              <a:rPr lang="en-US" altLang="ja-JP" sz="2400" dirty="0">
                <a:solidFill>
                  <a:srgbClr val="FF0000"/>
                </a:solidFill>
                <a:ea typeface="MS PGothic" charset="-128"/>
              </a:rPr>
              <a:t>tree traversal</a:t>
            </a:r>
          </a:p>
          <a:p>
            <a:pPr marL="530225" lvl="1" indent="-171450" eaLnBrk="1" hangingPunct="1">
              <a:spcBef>
                <a:spcPts val="600"/>
              </a:spcBef>
            </a:pPr>
            <a:r>
              <a:rPr lang="en-US" altLang="en-US" sz="2400" dirty="0">
                <a:ea typeface="MS PGothic" charset="-128"/>
              </a:rPr>
              <a:t> Done often enough that there are standard names</a:t>
            </a:r>
          </a:p>
          <a:p>
            <a:pPr marL="39688" indent="0" eaLnBrk="1" hangingPunct="1">
              <a:lnSpc>
                <a:spcPct val="90000"/>
              </a:lnSpc>
              <a:spcBef>
                <a:spcPts val="413"/>
              </a:spcBef>
              <a:buClr>
                <a:srgbClr val="9900CC"/>
              </a:buClr>
              <a:buSzPct val="100000"/>
              <a:buFont typeface="Wingdings" charset="2"/>
              <a:buNone/>
            </a:pPr>
            <a:r>
              <a:rPr lang="en-US" altLang="en-US" sz="2400" dirty="0">
                <a:ea typeface="MS PGothic" charset="-128"/>
              </a:rPr>
              <a:t> Previous example:</a:t>
            </a:r>
            <a:br>
              <a:rPr lang="en-US" altLang="en-US" sz="2400" dirty="0">
                <a:ea typeface="MS PGothic" charset="-128"/>
              </a:rPr>
            </a:br>
            <a:r>
              <a:rPr lang="en-US" altLang="en-US" sz="2400" dirty="0">
                <a:ea typeface="MS PGothic" charset="-128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MS PGothic" charset="-128"/>
                <a:sym typeface="Arial" charset="0"/>
              </a:rPr>
              <a:t>in-</a:t>
            </a:r>
            <a:r>
              <a:rPr lang="en-US" altLang="en-US" sz="2400" dirty="0">
                <a:latin typeface="Times New Roman" charset="0"/>
                <a:ea typeface="MS PGothic" charset="-128"/>
                <a:sym typeface="Arial" charset="0"/>
              </a:rPr>
              <a:t>order traversal</a:t>
            </a:r>
          </a:p>
          <a:p>
            <a:pPr marL="804863" lvl="2" indent="-171450"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rgbClr val="008000"/>
                </a:solidFill>
                <a:ea typeface="MS PGothic" charset="-128"/>
              </a:rPr>
              <a:t>Process left subtree</a:t>
            </a:r>
          </a:p>
          <a:p>
            <a:pPr marL="804863" lvl="2" indent="-171450"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rgbClr val="FF0000"/>
                </a:solidFill>
                <a:ea typeface="MS PGothic" charset="-128"/>
              </a:rPr>
              <a:t>Process root</a:t>
            </a:r>
          </a:p>
          <a:p>
            <a:pPr marL="804863" lvl="2" indent="-171450"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rgbClr val="008000"/>
                </a:solidFill>
                <a:ea typeface="MS PGothic" charset="-128"/>
              </a:rPr>
              <a:t>Process right subtree</a:t>
            </a:r>
          </a:p>
          <a:p>
            <a:pPr marL="39688" indent="0" eaLnBrk="1" hangingPunct="1">
              <a:spcBef>
                <a:spcPts val="600"/>
              </a:spcBef>
              <a:buFont typeface="Wingdings" charset="2"/>
              <a:buNone/>
            </a:pPr>
            <a:r>
              <a:rPr lang="en-US" altLang="en-US" sz="2400" dirty="0">
                <a:ea typeface="MS PGothic" charset="-128"/>
              </a:rPr>
              <a:t>Note: Can do other processing besides printing</a:t>
            </a:r>
          </a:p>
        </p:txBody>
      </p:sp>
      <p:sp>
        <p:nvSpPr>
          <p:cNvPr id="55299" name="Content Placeholder 5"/>
          <p:cNvSpPr>
            <a:spLocks noGrp="1"/>
          </p:cNvSpPr>
          <p:nvPr>
            <p:ph sz="quarter" idx="2"/>
          </p:nvPr>
        </p:nvSpPr>
        <p:spPr>
          <a:xfrm>
            <a:off x="4495800" y="1447800"/>
            <a:ext cx="4235450" cy="4953000"/>
          </a:xfrm>
        </p:spPr>
        <p:txBody>
          <a:bodyPr/>
          <a:lstStyle/>
          <a:p>
            <a:pPr marL="39688" indent="0" eaLnBrk="1" hangingPunct="1">
              <a:lnSpc>
                <a:spcPct val="90000"/>
              </a:lnSpc>
              <a:spcBef>
                <a:spcPts val="450"/>
              </a:spcBef>
              <a:buClr>
                <a:srgbClr val="0033CC"/>
              </a:buClr>
              <a:buSzPct val="100000"/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  <a:sym typeface="Arial" charset="0"/>
              </a:rPr>
              <a:t>Other standard kinds of traversals</a:t>
            </a:r>
          </a:p>
          <a:p>
            <a:pPr marL="39688" indent="0" eaLnBrk="1" hangingPunct="1">
              <a:lnSpc>
                <a:spcPct val="90000"/>
              </a:lnSpc>
              <a:spcBef>
                <a:spcPts val="413"/>
              </a:spcBef>
              <a:buClr>
                <a:srgbClr val="9900CC"/>
              </a:buClr>
              <a:buSzPct val="100000"/>
              <a:buFont typeface="Wingdings" charset="2"/>
              <a:buChar char="§"/>
            </a:pP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MS PGothic" charset="-128"/>
                <a:sym typeface="Arial" charset="0"/>
              </a:rPr>
              <a:t>pre</a:t>
            </a:r>
            <a:r>
              <a:rPr lang="en-US" altLang="en-US" sz="2400" dirty="0">
                <a:latin typeface="Times New Roman" charset="0"/>
                <a:ea typeface="MS PGothic" charset="-128"/>
                <a:sym typeface="Arial" charset="0"/>
              </a:rPr>
              <a:t>order traversal</a:t>
            </a:r>
          </a:p>
          <a:p>
            <a:pPr marL="531813" lvl="1" indent="-171450" eaLnBrk="1" hangingPunct="1">
              <a:lnSpc>
                <a:spcPct val="90000"/>
              </a:lnSpc>
              <a:spcBef>
                <a:spcPts val="350"/>
              </a:spcBef>
              <a:buClr>
                <a:srgbClr val="009900"/>
              </a:buClr>
              <a:buSzPct val="100000"/>
              <a:buFont typeface="Wingdings" charset="2"/>
              <a:buChar char="w"/>
            </a:pP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MS PGothic" charset="-128"/>
                <a:sym typeface="Arial" charset="0"/>
              </a:rPr>
              <a:t>Process root</a:t>
            </a:r>
          </a:p>
          <a:p>
            <a:pPr marL="531813" lvl="1" indent="-171450" eaLnBrk="1" hangingPunct="1">
              <a:lnSpc>
                <a:spcPct val="90000"/>
              </a:lnSpc>
              <a:spcBef>
                <a:spcPts val="350"/>
              </a:spcBef>
              <a:buClr>
                <a:srgbClr val="009900"/>
              </a:buClr>
              <a:buSzPct val="100000"/>
              <a:buFont typeface="Wingdings" charset="2"/>
              <a:buChar char="w"/>
            </a:pPr>
            <a:r>
              <a:rPr lang="en-US" altLang="en-US" sz="2400" dirty="0">
                <a:solidFill>
                  <a:srgbClr val="009900"/>
                </a:solidFill>
                <a:latin typeface="Times New Roman" charset="0"/>
                <a:ea typeface="MS PGothic" charset="-128"/>
                <a:sym typeface="Arial" charset="0"/>
              </a:rPr>
              <a:t>Process left subtree</a:t>
            </a:r>
          </a:p>
          <a:p>
            <a:pPr marL="531813" lvl="1" indent="-171450" eaLnBrk="1" hangingPunct="1">
              <a:lnSpc>
                <a:spcPct val="90000"/>
              </a:lnSpc>
              <a:spcBef>
                <a:spcPts val="350"/>
              </a:spcBef>
              <a:buClr>
                <a:srgbClr val="009900"/>
              </a:buClr>
              <a:buSzPct val="100000"/>
              <a:buFont typeface="Wingdings" charset="2"/>
              <a:buChar char="w"/>
            </a:pPr>
            <a:r>
              <a:rPr lang="en-US" altLang="en-US" sz="2400" dirty="0">
                <a:solidFill>
                  <a:srgbClr val="009900"/>
                </a:solidFill>
                <a:latin typeface="Times New Roman" charset="0"/>
                <a:ea typeface="MS PGothic" charset="-128"/>
                <a:sym typeface="Arial" charset="0"/>
              </a:rPr>
              <a:t>Process right subtree</a:t>
            </a:r>
            <a:endParaRPr lang="en-US" altLang="en-US" sz="2400" dirty="0">
              <a:solidFill>
                <a:srgbClr val="9900CC"/>
              </a:solidFill>
              <a:latin typeface="Times New Roman" charset="0"/>
              <a:ea typeface="MS PGothic" charset="-128"/>
              <a:sym typeface="Arial" charset="0"/>
            </a:endParaRPr>
          </a:p>
          <a:p>
            <a:pPr marL="39688" indent="0" eaLnBrk="1" hangingPunct="1">
              <a:lnSpc>
                <a:spcPct val="90000"/>
              </a:lnSpc>
              <a:spcBef>
                <a:spcPts val="413"/>
              </a:spcBef>
              <a:buClr>
                <a:srgbClr val="9900CC"/>
              </a:buClr>
              <a:buSzPct val="100000"/>
              <a:buFont typeface="Wingdings" charset="2"/>
              <a:buChar char="§"/>
            </a:pPr>
            <a:r>
              <a:rPr lang="en-US" altLang="en-US" sz="2400" dirty="0" err="1">
                <a:solidFill>
                  <a:srgbClr val="FF0000"/>
                </a:solidFill>
                <a:latin typeface="Times New Roman" charset="0"/>
                <a:ea typeface="MS PGothic" charset="-128"/>
                <a:sym typeface="Arial" charset="0"/>
              </a:rPr>
              <a:t>post</a:t>
            </a:r>
            <a:r>
              <a:rPr lang="en-US" altLang="en-US" sz="2400" dirty="0" err="1">
                <a:latin typeface="Times New Roman" charset="0"/>
                <a:ea typeface="MS PGothic" charset="-128"/>
                <a:sym typeface="Arial" charset="0"/>
              </a:rPr>
              <a:t>order</a:t>
            </a:r>
            <a:r>
              <a:rPr lang="en-US" altLang="en-US" sz="2400" dirty="0">
                <a:latin typeface="Times New Roman" charset="0"/>
                <a:ea typeface="MS PGothic" charset="-128"/>
                <a:sym typeface="Arial" charset="0"/>
              </a:rPr>
              <a:t> traversal</a:t>
            </a:r>
          </a:p>
          <a:p>
            <a:pPr marL="531813" lvl="1" indent="-171450" eaLnBrk="1" hangingPunct="1">
              <a:lnSpc>
                <a:spcPct val="90000"/>
              </a:lnSpc>
              <a:spcBef>
                <a:spcPts val="350"/>
              </a:spcBef>
              <a:buClr>
                <a:srgbClr val="009900"/>
              </a:buClr>
              <a:buSzPct val="100000"/>
              <a:buFont typeface="Wingdings" charset="2"/>
              <a:buChar char="w"/>
            </a:pPr>
            <a:r>
              <a:rPr lang="en-US" altLang="en-US" sz="2400" dirty="0">
                <a:solidFill>
                  <a:srgbClr val="009900"/>
                </a:solidFill>
                <a:latin typeface="Times New Roman" charset="0"/>
                <a:ea typeface="MS PGothic" charset="-128"/>
                <a:sym typeface="Arial" charset="0"/>
              </a:rPr>
              <a:t>Process left subtree</a:t>
            </a:r>
          </a:p>
          <a:p>
            <a:pPr marL="531813" lvl="1" indent="-171450" eaLnBrk="1" hangingPunct="1">
              <a:lnSpc>
                <a:spcPct val="90000"/>
              </a:lnSpc>
              <a:spcBef>
                <a:spcPts val="350"/>
              </a:spcBef>
              <a:buClr>
                <a:srgbClr val="009900"/>
              </a:buClr>
              <a:buSzPct val="100000"/>
              <a:buFont typeface="Wingdings" charset="2"/>
              <a:buChar char="w"/>
            </a:pPr>
            <a:r>
              <a:rPr lang="en-US" altLang="en-US" sz="2400" dirty="0">
                <a:solidFill>
                  <a:srgbClr val="009900"/>
                </a:solidFill>
                <a:latin typeface="Times New Roman" charset="0"/>
                <a:ea typeface="MS PGothic" charset="-128"/>
                <a:sym typeface="Arial" charset="0"/>
              </a:rPr>
              <a:t>Process right subtree</a:t>
            </a:r>
          </a:p>
          <a:p>
            <a:pPr marL="531813" lvl="1" indent="-171450" eaLnBrk="1" hangingPunct="1">
              <a:lnSpc>
                <a:spcPct val="90000"/>
              </a:lnSpc>
              <a:spcBef>
                <a:spcPts val="350"/>
              </a:spcBef>
              <a:buClr>
                <a:srgbClr val="009900"/>
              </a:buClr>
              <a:buSzPct val="100000"/>
              <a:buFont typeface="Wingdings" charset="2"/>
              <a:buChar char="w"/>
            </a:pP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MS PGothic" charset="-128"/>
                <a:sym typeface="Arial" charset="0"/>
              </a:rPr>
              <a:t>Process root</a:t>
            </a:r>
          </a:p>
          <a:p>
            <a:pPr marL="39688" indent="0" eaLnBrk="1" hangingPunct="1">
              <a:lnSpc>
                <a:spcPct val="90000"/>
              </a:lnSpc>
              <a:spcBef>
                <a:spcPts val="413"/>
              </a:spcBef>
              <a:buClr>
                <a:srgbClr val="9900CC"/>
              </a:buClr>
              <a:buSzPct val="100000"/>
              <a:buFont typeface="Wingdings" charset="2"/>
              <a:buChar char="§"/>
            </a:pP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MS PGothic" charset="-128"/>
                <a:sym typeface="Arial" charset="0"/>
              </a:rPr>
              <a:t>level</a:t>
            </a:r>
            <a:r>
              <a:rPr lang="en-US" altLang="en-US" sz="2400" dirty="0">
                <a:latin typeface="Times New Roman" charset="0"/>
                <a:ea typeface="MS PGothic" charset="-128"/>
                <a:sym typeface="Arial" charset="0"/>
              </a:rPr>
              <a:t>-order traversal</a:t>
            </a:r>
          </a:p>
          <a:p>
            <a:pPr marL="531813" lvl="1" indent="-171450" eaLnBrk="1" hangingPunct="1">
              <a:lnSpc>
                <a:spcPct val="90000"/>
              </a:lnSpc>
              <a:spcBef>
                <a:spcPts val="350"/>
              </a:spcBef>
              <a:buClr>
                <a:srgbClr val="009900"/>
              </a:buClr>
              <a:buSzPct val="100000"/>
              <a:buFont typeface="Wingdings" charset="2"/>
              <a:buChar char="w"/>
            </a:pPr>
            <a:r>
              <a:rPr lang="en-US" altLang="en-US" sz="2400" dirty="0">
                <a:latin typeface="Times New Roman" charset="0"/>
                <a:ea typeface="MS PGothic" charset="-128"/>
                <a:sym typeface="Arial" charset="0"/>
              </a:rPr>
              <a:t>Not recursive: uses a queue</a:t>
            </a:r>
            <a:br>
              <a:rPr lang="en-US" altLang="en-US" sz="2400" dirty="0">
                <a:latin typeface="Times New Roman" charset="0"/>
                <a:ea typeface="MS PGothic" charset="-128"/>
                <a:sym typeface="Arial" charset="0"/>
              </a:rPr>
            </a:br>
            <a:r>
              <a:rPr lang="en-US" altLang="en-US" sz="2400" dirty="0">
                <a:latin typeface="Times New Roman" charset="0"/>
                <a:ea typeface="MS PGothic" charset="-128"/>
                <a:sym typeface="Arial" charset="0"/>
              </a:rPr>
              <a:t>(</a:t>
            </a:r>
            <a:r>
              <a:rPr lang="en-US" altLang="en-US" sz="2400" dirty="0" smtClean="0">
                <a:latin typeface="Times New Roman" charset="0"/>
                <a:ea typeface="MS PGothic" charset="-128"/>
                <a:sym typeface="Arial" charset="0"/>
              </a:rPr>
              <a:t>we’</a:t>
            </a:r>
            <a:r>
              <a:rPr lang="en-US" altLang="ja-JP" sz="2400" dirty="0" smtClean="0">
                <a:latin typeface="Times New Roman" charset="0"/>
                <a:ea typeface="MS PGothic" charset="-128"/>
                <a:sym typeface="Arial" charset="0"/>
              </a:rPr>
              <a:t>ll </a:t>
            </a:r>
            <a:r>
              <a:rPr lang="en-US" altLang="ja-JP" sz="2400" dirty="0">
                <a:latin typeface="Times New Roman" charset="0"/>
                <a:ea typeface="MS PGothic" charset="-128"/>
                <a:sym typeface="Arial" charset="0"/>
              </a:rPr>
              <a:t>cover this later)</a:t>
            </a:r>
            <a:endParaRPr lang="en-US" altLang="en-US" sz="2400" dirty="0">
              <a:latin typeface="Times New Roman" charset="0"/>
              <a:ea typeface="MS PGothic" charset="-128"/>
              <a:sym typeface="Arial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1BFF53ED-F7FC-624E-94CA-9A9D8C6DD917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5301" name="Rectangle 3"/>
          <p:cNvSpPr>
            <a:spLocks/>
          </p:cNvSpPr>
          <p:nvPr/>
        </p:nvSpPr>
        <p:spPr bwMode="auto">
          <a:xfrm>
            <a:off x="4648200" y="1287463"/>
            <a:ext cx="38100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11138" indent="-1714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50"/>
              </a:spcBef>
              <a:buClr>
                <a:srgbClr val="0033CC"/>
              </a:buClr>
              <a:buSzPct val="100000"/>
              <a:buFont typeface="Wingdings" charset="2"/>
              <a:buChar char=""/>
            </a:pPr>
            <a:endParaRPr lang="fr-FR" altLang="en-US" sz="1600">
              <a:solidFill>
                <a:srgbClr val="009900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35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>
                <a:ea typeface="MS PGothic" charset="-128"/>
              </a:rPr>
              <a:t>Binary Search Tree (BST)</a:t>
            </a:r>
          </a:p>
        </p:txBody>
      </p:sp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74B16307-9552-0A45-BDCD-EA73D55016EA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6254750" y="1676400"/>
            <a:ext cx="2736850" cy="1676400"/>
            <a:chOff x="0" y="0"/>
            <a:chExt cx="1724" cy="1056"/>
          </a:xfrm>
        </p:grpSpPr>
        <p:sp>
          <p:nvSpPr>
            <p:cNvPr id="50185" name="Oval 4"/>
            <p:cNvSpPr>
              <a:spLocks/>
            </p:cNvSpPr>
            <p:nvPr/>
          </p:nvSpPr>
          <p:spPr bwMode="auto">
            <a:xfrm>
              <a:off x="306" y="423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0186" name="Oval 5"/>
            <p:cNvSpPr>
              <a:spLocks/>
            </p:cNvSpPr>
            <p:nvPr/>
          </p:nvSpPr>
          <p:spPr bwMode="auto">
            <a:xfrm>
              <a:off x="0" y="807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0187" name="Oval 6"/>
            <p:cNvSpPr>
              <a:spLocks/>
            </p:cNvSpPr>
            <p:nvPr/>
          </p:nvSpPr>
          <p:spPr bwMode="auto">
            <a:xfrm>
              <a:off x="588" y="807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0188" name="Rectangle 7"/>
            <p:cNvSpPr>
              <a:spLocks/>
            </p:cNvSpPr>
            <p:nvPr/>
          </p:nvSpPr>
          <p:spPr bwMode="auto">
            <a:xfrm>
              <a:off x="324" y="441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2</a:t>
              </a:r>
            </a:p>
          </p:txBody>
        </p:sp>
        <p:sp>
          <p:nvSpPr>
            <p:cNvPr id="50189" name="Rectangle 8"/>
            <p:cNvSpPr>
              <a:spLocks/>
            </p:cNvSpPr>
            <p:nvPr/>
          </p:nvSpPr>
          <p:spPr bwMode="auto">
            <a:xfrm>
              <a:off x="18" y="807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0</a:t>
              </a:r>
            </a:p>
          </p:txBody>
        </p:sp>
        <p:sp>
          <p:nvSpPr>
            <p:cNvPr id="50190" name="Rectangle 9"/>
            <p:cNvSpPr>
              <a:spLocks/>
            </p:cNvSpPr>
            <p:nvPr/>
          </p:nvSpPr>
          <p:spPr bwMode="auto">
            <a:xfrm>
              <a:off x="620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3</a:t>
              </a:r>
            </a:p>
          </p:txBody>
        </p:sp>
        <p:sp>
          <p:nvSpPr>
            <p:cNvPr id="50191" name="Line 10"/>
            <p:cNvSpPr>
              <a:spLocks noChangeShapeType="1"/>
            </p:cNvSpPr>
            <p:nvPr/>
          </p:nvSpPr>
          <p:spPr bwMode="auto">
            <a:xfrm flipH="1">
              <a:off x="192" y="615"/>
              <a:ext cx="14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2" name="Line 11"/>
            <p:cNvSpPr>
              <a:spLocks noChangeShapeType="1"/>
            </p:cNvSpPr>
            <p:nvPr/>
          </p:nvSpPr>
          <p:spPr bwMode="auto">
            <a:xfrm>
              <a:off x="510" y="627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3" name="Oval 12"/>
            <p:cNvSpPr>
              <a:spLocks/>
            </p:cNvSpPr>
            <p:nvPr/>
          </p:nvSpPr>
          <p:spPr bwMode="auto">
            <a:xfrm>
              <a:off x="1202" y="432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0194" name="Oval 13"/>
            <p:cNvSpPr>
              <a:spLocks/>
            </p:cNvSpPr>
            <p:nvPr/>
          </p:nvSpPr>
          <p:spPr bwMode="auto">
            <a:xfrm>
              <a:off x="896" y="816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0195" name="Oval 14"/>
            <p:cNvSpPr>
              <a:spLocks/>
            </p:cNvSpPr>
            <p:nvPr/>
          </p:nvSpPr>
          <p:spPr bwMode="auto">
            <a:xfrm>
              <a:off x="1484" y="816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0196" name="Rectangle 15"/>
            <p:cNvSpPr>
              <a:spLocks/>
            </p:cNvSpPr>
            <p:nvPr/>
          </p:nvSpPr>
          <p:spPr bwMode="auto">
            <a:xfrm>
              <a:off x="914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7</a:t>
              </a:r>
            </a:p>
          </p:txBody>
        </p:sp>
        <p:sp>
          <p:nvSpPr>
            <p:cNvPr id="50197" name="Rectangle 16"/>
            <p:cNvSpPr>
              <a:spLocks/>
            </p:cNvSpPr>
            <p:nvPr/>
          </p:nvSpPr>
          <p:spPr bwMode="auto">
            <a:xfrm>
              <a:off x="1516" y="825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9</a:t>
              </a:r>
            </a:p>
          </p:txBody>
        </p:sp>
        <p:sp>
          <p:nvSpPr>
            <p:cNvPr id="50198" name="Line 17"/>
            <p:cNvSpPr>
              <a:spLocks noChangeShapeType="1"/>
            </p:cNvSpPr>
            <p:nvPr/>
          </p:nvSpPr>
          <p:spPr bwMode="auto">
            <a:xfrm flipH="1">
              <a:off x="1088" y="624"/>
              <a:ext cx="14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Line 18"/>
            <p:cNvSpPr>
              <a:spLocks noChangeShapeType="1"/>
            </p:cNvSpPr>
            <p:nvPr/>
          </p:nvSpPr>
          <p:spPr bwMode="auto">
            <a:xfrm>
              <a:off x="1406" y="636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Oval 19"/>
            <p:cNvSpPr>
              <a:spLocks/>
            </p:cNvSpPr>
            <p:nvPr/>
          </p:nvSpPr>
          <p:spPr bwMode="auto">
            <a:xfrm>
              <a:off x="704" y="0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0201" name="Line 20"/>
            <p:cNvSpPr>
              <a:spLocks noChangeShapeType="1"/>
            </p:cNvSpPr>
            <p:nvPr/>
          </p:nvSpPr>
          <p:spPr bwMode="auto">
            <a:xfrm flipH="1">
              <a:off x="494" y="192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Line 21"/>
            <p:cNvSpPr>
              <a:spLocks noChangeShapeType="1"/>
            </p:cNvSpPr>
            <p:nvPr/>
          </p:nvSpPr>
          <p:spPr bwMode="auto">
            <a:xfrm>
              <a:off x="926" y="191"/>
              <a:ext cx="336" cy="2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Rectangle 22"/>
            <p:cNvSpPr>
              <a:spLocks/>
            </p:cNvSpPr>
            <p:nvPr/>
          </p:nvSpPr>
          <p:spPr bwMode="auto">
            <a:xfrm>
              <a:off x="732" y="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50204" name="Rectangle 23"/>
            <p:cNvSpPr>
              <a:spLocks/>
            </p:cNvSpPr>
            <p:nvPr/>
          </p:nvSpPr>
          <p:spPr bwMode="auto">
            <a:xfrm>
              <a:off x="1214" y="441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8</a:t>
              </a:r>
            </a:p>
          </p:txBody>
        </p:sp>
      </p:grpSp>
      <p:sp>
        <p:nvSpPr>
          <p:cNvPr id="50180" name="Rectangle 24"/>
          <p:cNvSpPr>
            <a:spLocks/>
          </p:cNvSpPr>
          <p:nvPr/>
        </p:nvSpPr>
        <p:spPr bwMode="auto">
          <a:xfrm>
            <a:off x="4492625" y="3968750"/>
            <a:ext cx="4591050" cy="238283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  <a:sym typeface="Courier New" charset="0"/>
              </a:rPr>
              <a:t>boolean searchBST(n, v):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  <a:sym typeface="Courier New" charset="0"/>
              </a:rPr>
              <a:t>  if n==null, return false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  <a:sym typeface="Courier New" charset="0"/>
              </a:rPr>
              <a:t>  if n.v == v, return true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  <a:sym typeface="Courier New" charset="0"/>
              </a:rPr>
              <a:t>  if v &lt; n.v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  <a:sym typeface="Courier New" charset="0"/>
              </a:rPr>
              <a:t>    return searchBST(n.left, v)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  <a:sym typeface="Courier New" charset="0"/>
              </a:rPr>
              <a:t>  else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  <a:sym typeface="Courier New" charset="0"/>
              </a:rPr>
              <a:t>    return searchBST(n.right, v)</a:t>
            </a:r>
          </a:p>
        </p:txBody>
      </p:sp>
      <p:sp>
        <p:nvSpPr>
          <p:cNvPr id="50181" name="Rectangle 24"/>
          <p:cNvSpPr>
            <a:spLocks/>
          </p:cNvSpPr>
          <p:nvPr/>
        </p:nvSpPr>
        <p:spPr bwMode="auto">
          <a:xfrm>
            <a:off x="88900" y="3962400"/>
            <a:ext cx="4330700" cy="238918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  <a:sym typeface="Courier New" charset="0"/>
              </a:rPr>
              <a:t>boolean searchBT(n, v):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  <a:sym typeface="Courier New" charset="0"/>
              </a:rPr>
              <a:t>  if n==null, return false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  <a:sym typeface="Courier New" charset="0"/>
              </a:rPr>
              <a:t>  if n.v == v, return true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  <a:sym typeface="Courier New" charset="0"/>
              </a:rPr>
              <a:t>  return searchBST(n.left, v)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  <a:sym typeface="Courier New" charset="0"/>
              </a:rPr>
              <a:t>      || searchBST(n.right, v)</a:t>
            </a:r>
          </a:p>
        </p:txBody>
      </p:sp>
      <p:sp>
        <p:nvSpPr>
          <p:cNvPr id="50182" name="Rectangle 1"/>
          <p:cNvSpPr>
            <a:spLocks noChangeArrowheads="1"/>
          </p:cNvSpPr>
          <p:nvPr/>
        </p:nvSpPr>
        <p:spPr bwMode="auto">
          <a:xfrm>
            <a:off x="123825" y="3489325"/>
            <a:ext cx="53736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70000"/>
              </a:lnSpc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Compare binary tree to binary search tree:</a:t>
            </a:r>
          </a:p>
        </p:txBody>
      </p:sp>
      <p:sp>
        <p:nvSpPr>
          <p:cNvPr id="50183" name="Rectangle 29"/>
          <p:cNvSpPr>
            <a:spLocks noChangeArrowheads="1"/>
          </p:cNvSpPr>
          <p:nvPr/>
        </p:nvSpPr>
        <p:spPr bwMode="auto">
          <a:xfrm>
            <a:off x="914400" y="6430963"/>
            <a:ext cx="21812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70000"/>
              </a:lnSpc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2 recursive calls</a:t>
            </a:r>
          </a:p>
        </p:txBody>
      </p:sp>
      <p:sp>
        <p:nvSpPr>
          <p:cNvPr id="50184" name="Rectangle 30"/>
          <p:cNvSpPr>
            <a:spLocks noChangeArrowheads="1"/>
          </p:cNvSpPr>
          <p:nvPr/>
        </p:nvSpPr>
        <p:spPr bwMode="auto">
          <a:xfrm>
            <a:off x="5387975" y="6477000"/>
            <a:ext cx="20605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70000"/>
              </a:lnSpc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1 recursive call</a:t>
            </a:r>
          </a:p>
        </p:txBody>
      </p:sp>
    </p:spTree>
    <p:extLst>
      <p:ext uri="{BB962C8B-B14F-4D97-AF65-F5344CB8AC3E}">
        <p14:creationId xmlns:p14="http://schemas.microsoft.com/office/powerpoint/2010/main" val="1804639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861478"/>
              </p:ext>
            </p:extLst>
          </p:nvPr>
        </p:nvGraphicFramePr>
        <p:xfrm>
          <a:off x="1275784" y="4138930"/>
          <a:ext cx="6725216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414"/>
                <a:gridCol w="1447800"/>
                <a:gridCol w="1600200"/>
                <a:gridCol w="144780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Binary Tree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BST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Data Structures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1285193" y="2895600"/>
          <a:ext cx="525475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752"/>
                <a:gridCol w="1470523"/>
                <a:gridCol w="15774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add(</a:t>
                      </a:r>
                      <a:r>
                        <a:rPr lang="en-US" dirty="0" err="1" smtClean="0"/>
                        <a:t>val</a:t>
                      </a:r>
                      <a:r>
                        <a:rPr lang="en-US" dirty="0" smtClean="0"/>
                        <a:t> 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lookup(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Array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Linked List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95C79F-2BFC-E647-80D3-437715712111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370069" y="3558600"/>
            <a:ext cx="1092593" cy="281880"/>
            <a:chOff x="838201" y="4796557"/>
            <a:chExt cx="1092593" cy="281880"/>
          </a:xfrm>
        </p:grpSpPr>
        <p:sp>
          <p:nvSpPr>
            <p:cNvPr id="28" name="Rectangle 27"/>
            <p:cNvSpPr/>
            <p:nvPr/>
          </p:nvSpPr>
          <p:spPr>
            <a:xfrm>
              <a:off x="838201" y="4800600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11350" y="4800599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84498" y="4796557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57646" y="4796557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34545" y="4210282"/>
            <a:ext cx="1904999" cy="285518"/>
            <a:chOff x="838201" y="4092663"/>
            <a:chExt cx="1904999" cy="285518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838201" y="4092663"/>
              <a:ext cx="1904999" cy="285518"/>
              <a:chOff x="1600200" y="1447795"/>
              <a:chExt cx="4325051" cy="645093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600200" y="1447795"/>
                <a:ext cx="632604" cy="609605"/>
                <a:chOff x="1600200" y="1752595"/>
                <a:chExt cx="632604" cy="609605"/>
              </a:xfrm>
            </p:grpSpPr>
            <p:sp>
              <p:nvSpPr>
                <p:cNvPr id="26" name="Oval 54"/>
                <p:cNvSpPr>
                  <a:spLocks/>
                </p:cNvSpPr>
                <p:nvPr/>
              </p:nvSpPr>
              <p:spPr bwMode="auto">
                <a:xfrm>
                  <a:off x="1600200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7" name="Rectangle 59"/>
                <p:cNvSpPr>
                  <a:spLocks/>
                </p:cNvSpPr>
                <p:nvPr/>
              </p:nvSpPr>
              <p:spPr bwMode="auto">
                <a:xfrm>
                  <a:off x="1687936" y="1752595"/>
                  <a:ext cx="209673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2</a:t>
                  </a:r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2837203" y="1447795"/>
                <a:ext cx="632604" cy="645093"/>
                <a:chOff x="1313203" y="1752595"/>
                <a:chExt cx="632604" cy="645093"/>
              </a:xfrm>
            </p:grpSpPr>
            <p:sp>
              <p:nvSpPr>
                <p:cNvPr id="24" name="Oval 54"/>
                <p:cNvSpPr>
                  <a:spLocks/>
                </p:cNvSpPr>
                <p:nvPr/>
              </p:nvSpPr>
              <p:spPr bwMode="auto">
                <a:xfrm>
                  <a:off x="1313203" y="1788088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5" name="Rectangle 59"/>
                <p:cNvSpPr>
                  <a:spLocks/>
                </p:cNvSpPr>
                <p:nvPr/>
              </p:nvSpPr>
              <p:spPr bwMode="auto">
                <a:xfrm>
                  <a:off x="1423545" y="1752595"/>
                  <a:ext cx="209673" cy="27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4081632" y="1447795"/>
                <a:ext cx="632604" cy="625845"/>
                <a:chOff x="1033632" y="1752595"/>
                <a:chExt cx="632604" cy="625845"/>
              </a:xfrm>
            </p:grpSpPr>
            <p:sp>
              <p:nvSpPr>
                <p:cNvPr id="22" name="Oval 54"/>
                <p:cNvSpPr>
                  <a:spLocks/>
                </p:cNvSpPr>
                <p:nvPr/>
              </p:nvSpPr>
              <p:spPr bwMode="auto">
                <a:xfrm>
                  <a:off x="1033632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3" name="Rectangle 59"/>
                <p:cNvSpPr>
                  <a:spLocks/>
                </p:cNvSpPr>
                <p:nvPr/>
              </p:nvSpPr>
              <p:spPr bwMode="auto">
                <a:xfrm>
                  <a:off x="1147230" y="1752595"/>
                  <a:ext cx="476033" cy="6258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3</a:t>
                  </a:r>
                </a:p>
              </p:txBody>
            </p: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5292647" y="1459294"/>
                <a:ext cx="632604" cy="609605"/>
                <a:chOff x="572995" y="1752595"/>
                <a:chExt cx="632604" cy="609605"/>
              </a:xfrm>
            </p:grpSpPr>
            <p:sp>
              <p:nvSpPr>
                <p:cNvPr id="20" name="Oval 54"/>
                <p:cNvSpPr>
                  <a:spLocks/>
                </p:cNvSpPr>
                <p:nvPr/>
              </p:nvSpPr>
              <p:spPr bwMode="auto">
                <a:xfrm>
                  <a:off x="572995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1" name="Rectangle 59"/>
                <p:cNvSpPr>
                  <a:spLocks/>
                </p:cNvSpPr>
                <p:nvPr/>
              </p:nvSpPr>
              <p:spPr bwMode="auto">
                <a:xfrm>
                  <a:off x="660731" y="1752595"/>
                  <a:ext cx="209673" cy="27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0</a:t>
                  </a: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232809" y="1752598"/>
                <a:ext cx="607689" cy="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 bwMode="auto">
            <a:xfrm flipV="1">
              <a:off x="1663133" y="4229760"/>
              <a:ext cx="267661" cy="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2204127" y="4236442"/>
              <a:ext cx="267661" cy="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70397" y="3373934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397" y="3373934"/>
                <a:ext cx="730906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9244" r="-14286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51280" y="3373934"/>
                <a:ext cx="71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280" y="3373934"/>
                <a:ext cx="71923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322" r="-14407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61893" y="4009716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893" y="4009716"/>
                <a:ext cx="73090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244" r="-14286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776232" y="3991563"/>
                <a:ext cx="71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232" y="3991563"/>
                <a:ext cx="71923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8475" r="-15254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553200" y="2895600"/>
          <a:ext cx="14478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363535">
                <a:tc>
                  <a:txBody>
                    <a:bodyPr/>
                    <a:lstStyle/>
                    <a:p>
                      <a:r>
                        <a:rPr lang="en-US" dirty="0" smtClean="0"/>
                        <a:t>search(</a:t>
                      </a:r>
                      <a:r>
                        <a:rPr lang="en-US" dirty="0" err="1" smtClean="0"/>
                        <a:t>val</a:t>
                      </a:r>
                      <a:r>
                        <a:rPr lang="en-US" dirty="0" smtClean="0"/>
                        <a:t> x)</a:t>
                      </a:r>
                      <a:endParaRPr lang="en-US" dirty="0"/>
                    </a:p>
                  </a:txBody>
                  <a:tcPr/>
                </a:tc>
              </a:tr>
              <a:tr h="36353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6353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23671" y="3369863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671" y="3369863"/>
                <a:ext cx="73090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333" r="-141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820629" y="4014631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629" y="4014631"/>
                <a:ext cx="73090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167" r="-1333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286000" y="4540250"/>
            <a:ext cx="1167194" cy="568325"/>
            <a:chOff x="1743059" y="5381857"/>
            <a:chExt cx="1167194" cy="568325"/>
          </a:xfrm>
        </p:grpSpPr>
        <p:sp>
          <p:nvSpPr>
            <p:cNvPr id="66" name="Oval 4"/>
            <p:cNvSpPr>
              <a:spLocks/>
            </p:cNvSpPr>
            <p:nvPr/>
          </p:nvSpPr>
          <p:spPr bwMode="auto">
            <a:xfrm>
              <a:off x="1743059" y="5645382"/>
              <a:ext cx="309563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67" name="Oval 4"/>
            <p:cNvSpPr>
              <a:spLocks/>
            </p:cNvSpPr>
            <p:nvPr/>
          </p:nvSpPr>
          <p:spPr bwMode="auto">
            <a:xfrm>
              <a:off x="2576878" y="5645322"/>
              <a:ext cx="309563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grpSp>
          <p:nvGrpSpPr>
            <p:cNvPr id="45" name="Group 3"/>
            <p:cNvGrpSpPr>
              <a:grpSpLocks/>
            </p:cNvGrpSpPr>
            <p:nvPr/>
          </p:nvGrpSpPr>
          <p:grpSpPr bwMode="auto">
            <a:xfrm>
              <a:off x="1808528" y="5381857"/>
              <a:ext cx="1101725" cy="561975"/>
              <a:chOff x="80" y="433"/>
              <a:chExt cx="694" cy="354"/>
            </a:xfrm>
          </p:grpSpPr>
          <p:sp>
            <p:nvSpPr>
              <p:cNvPr id="46" name="Oval 4"/>
              <p:cNvSpPr>
                <a:spLocks/>
              </p:cNvSpPr>
              <p:nvPr/>
            </p:nvSpPr>
            <p:spPr bwMode="auto">
              <a:xfrm>
                <a:off x="285" y="433"/>
                <a:ext cx="195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49" name="Rectangle 7"/>
              <p:cNvSpPr>
                <a:spLocks/>
              </p:cNvSpPr>
              <p:nvPr/>
            </p:nvSpPr>
            <p:spPr bwMode="auto">
              <a:xfrm>
                <a:off x="324" y="441"/>
                <a:ext cx="13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1</a:t>
                </a:r>
              </a:p>
            </p:txBody>
          </p:sp>
          <p:sp>
            <p:nvSpPr>
              <p:cNvPr id="50" name="Rectangle 8"/>
              <p:cNvSpPr>
                <a:spLocks/>
              </p:cNvSpPr>
              <p:nvPr/>
            </p:nvSpPr>
            <p:spPr bwMode="auto">
              <a:xfrm>
                <a:off x="80" y="613"/>
                <a:ext cx="13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2</a:t>
                </a:r>
              </a:p>
            </p:txBody>
          </p:sp>
          <p:sp>
            <p:nvSpPr>
              <p:cNvPr id="51" name="Rectangle 9"/>
              <p:cNvSpPr>
                <a:spLocks/>
              </p:cNvSpPr>
              <p:nvPr/>
            </p:nvSpPr>
            <p:spPr bwMode="auto">
              <a:xfrm>
                <a:off x="598" y="606"/>
                <a:ext cx="17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3</a:t>
                </a:r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 flipH="1">
                <a:off x="218" y="597"/>
                <a:ext cx="100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>
                <a:off x="456" y="597"/>
                <a:ext cx="117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782332" y="4648200"/>
                <a:ext cx="71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332" y="4648200"/>
                <a:ext cx="71923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8475" r="-15254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365094" y="4648200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094" y="4648200"/>
                <a:ext cx="73090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333" r="-141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820629" y="4644390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629" y="4644390"/>
                <a:ext cx="73090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167" r="-1333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2286000" y="5170805"/>
            <a:ext cx="1167194" cy="568325"/>
            <a:chOff x="1743059" y="5381857"/>
            <a:chExt cx="1167194" cy="568325"/>
          </a:xfrm>
        </p:grpSpPr>
        <p:sp>
          <p:nvSpPr>
            <p:cNvPr id="54" name="Oval 4"/>
            <p:cNvSpPr>
              <a:spLocks/>
            </p:cNvSpPr>
            <p:nvPr/>
          </p:nvSpPr>
          <p:spPr bwMode="auto">
            <a:xfrm>
              <a:off x="1743059" y="5645382"/>
              <a:ext cx="309563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5" name="Oval 4"/>
            <p:cNvSpPr>
              <a:spLocks/>
            </p:cNvSpPr>
            <p:nvPr/>
          </p:nvSpPr>
          <p:spPr bwMode="auto">
            <a:xfrm>
              <a:off x="2576878" y="5645322"/>
              <a:ext cx="309563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grpSp>
          <p:nvGrpSpPr>
            <p:cNvPr id="56" name="Group 3"/>
            <p:cNvGrpSpPr>
              <a:grpSpLocks/>
            </p:cNvGrpSpPr>
            <p:nvPr/>
          </p:nvGrpSpPr>
          <p:grpSpPr bwMode="auto">
            <a:xfrm>
              <a:off x="1808528" y="5381857"/>
              <a:ext cx="1101725" cy="561975"/>
              <a:chOff x="80" y="433"/>
              <a:chExt cx="694" cy="354"/>
            </a:xfrm>
          </p:grpSpPr>
          <p:sp>
            <p:nvSpPr>
              <p:cNvPr id="57" name="Oval 4"/>
              <p:cNvSpPr>
                <a:spLocks/>
              </p:cNvSpPr>
              <p:nvPr/>
            </p:nvSpPr>
            <p:spPr bwMode="auto">
              <a:xfrm>
                <a:off x="285" y="433"/>
                <a:ext cx="195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58" name="Rectangle 7"/>
              <p:cNvSpPr>
                <a:spLocks/>
              </p:cNvSpPr>
              <p:nvPr/>
            </p:nvSpPr>
            <p:spPr bwMode="auto">
              <a:xfrm>
                <a:off x="324" y="441"/>
                <a:ext cx="177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2</a:t>
                </a:r>
              </a:p>
            </p:txBody>
          </p:sp>
          <p:sp>
            <p:nvSpPr>
              <p:cNvPr id="59" name="Rectangle 8"/>
              <p:cNvSpPr>
                <a:spLocks/>
              </p:cNvSpPr>
              <p:nvPr/>
            </p:nvSpPr>
            <p:spPr bwMode="auto">
              <a:xfrm>
                <a:off x="80" y="613"/>
                <a:ext cx="13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1</a:t>
                </a:r>
              </a:p>
            </p:txBody>
          </p:sp>
          <p:sp>
            <p:nvSpPr>
              <p:cNvPr id="60" name="Rectangle 9"/>
              <p:cNvSpPr>
                <a:spLocks/>
              </p:cNvSpPr>
              <p:nvPr/>
            </p:nvSpPr>
            <p:spPr bwMode="auto">
              <a:xfrm>
                <a:off x="598" y="606"/>
                <a:ext cx="17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3</a:t>
                </a:r>
              </a:p>
            </p:txBody>
          </p:sp>
          <p:sp>
            <p:nvSpPr>
              <p:cNvPr id="61" name="Line 10"/>
              <p:cNvSpPr>
                <a:spLocks noChangeShapeType="1"/>
              </p:cNvSpPr>
              <p:nvPr/>
            </p:nvSpPr>
            <p:spPr bwMode="auto">
              <a:xfrm flipH="1">
                <a:off x="218" y="597"/>
                <a:ext cx="100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1"/>
              <p:cNvSpPr>
                <a:spLocks noChangeShapeType="1"/>
              </p:cNvSpPr>
              <p:nvPr/>
            </p:nvSpPr>
            <p:spPr bwMode="auto">
              <a:xfrm>
                <a:off x="456" y="597"/>
                <a:ext cx="117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581400" y="5257800"/>
                <a:ext cx="13496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𝑑𝑒𝑝𝑡h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257800"/>
                <a:ext cx="1349665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977" r="-7240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032519" y="5254934"/>
                <a:ext cx="13496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𝑑𝑒𝑝𝑡h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519" y="5254934"/>
                <a:ext cx="134966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4977" r="-724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597938" y="5236537"/>
                <a:ext cx="13496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𝑑𝑒𝑝𝑡h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938" y="5236537"/>
                <a:ext cx="134966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4505" r="-7207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46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2" grpId="0"/>
      <p:bldP spid="7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 Alphabetical Order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2D7FAD-4F74-034B-BB66-906A6CD88CC9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553200" y="2300207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 Alphabetical Order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2D7FAD-4F74-034B-BB66-906A6CD88CC9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22140" y="2296510"/>
            <a:ext cx="747320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of Search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1828800"/>
            <a:ext cx="9158068" cy="44121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95C79F-2BFC-E647-80D3-43771571211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9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 Alphabetical Order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2D7FAD-4F74-034B-BB66-906A6CD88CC9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22140" y="2296510"/>
            <a:ext cx="747320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53200" y="2300207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august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 Alphabetical Order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2D7FAD-4F74-034B-BB66-906A6CD88CC9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22140" y="2296510"/>
            <a:ext cx="747320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86300" y="3225885"/>
            <a:ext cx="987771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august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5800" y="2768685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9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 Alphabetical Order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2D7FAD-4F74-034B-BB66-906A6CD88CC9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22140" y="2296510"/>
            <a:ext cx="747320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86300" y="3225885"/>
            <a:ext cx="987771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august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5800" y="2768685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70685" y="4144750"/>
            <a:ext cx="1378904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december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80185" y="3687550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1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 Alphabetical Order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2D7FAD-4F74-034B-BB66-906A6CD88CC9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22140" y="2296510"/>
            <a:ext cx="747320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86300" y="3225885"/>
            <a:ext cx="987771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august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5800" y="2768685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70685" y="4144750"/>
            <a:ext cx="1378904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december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80185" y="3687550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060137" y="5063615"/>
            <a:ext cx="122661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9637" y="4606415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749589" y="5982480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59089" y="5525280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39000" y="6444145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7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Order Matters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balanced</a:t>
            </a:r>
            <a:r>
              <a:rPr lang="en-US" dirty="0" smtClean="0"/>
              <a:t> binary tree is one where the two subtrees of any node are about the same size.</a:t>
            </a:r>
          </a:p>
          <a:p>
            <a:r>
              <a:rPr lang="en-US" dirty="0" smtClean="0"/>
              <a:t>Searching a binary search tree takes O(h) time, where h is the height of the tree.</a:t>
            </a:r>
          </a:p>
          <a:p>
            <a:r>
              <a:rPr lang="en-US" dirty="0" smtClean="0"/>
              <a:t>In a balanced binary search tree, this is O(log n).</a:t>
            </a:r>
          </a:p>
          <a:p>
            <a:r>
              <a:rPr lang="en-US" dirty="0" smtClean="0"/>
              <a:t>But if you insert data in sorted order, the tree becomes imbalanced, so searching is O(n).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2D7FAD-4F74-034B-BB66-906A6CD88CC9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Things to think about</a:t>
            </a:r>
          </a:p>
        </p:txBody>
      </p:sp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5D008298-F777-DF45-AC9A-C5D1669A4A3C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571625"/>
            <a:ext cx="4772025" cy="4495800"/>
          </a:xfrm>
        </p:spPr>
        <p:txBody>
          <a:bodyPr rIns="132080"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dirty="0">
                <a:ea typeface="MS PGothic" charset="-128"/>
              </a:rPr>
              <a:t>What if we want to </a:t>
            </a:r>
            <a:r>
              <a:rPr lang="en-US" altLang="en-US" i="1" dirty="0" smtClean="0">
                <a:ea typeface="MS PGothic" charset="-128"/>
              </a:rPr>
              <a:t>delete</a:t>
            </a:r>
            <a:r>
              <a:rPr lang="en-US" altLang="en-US" dirty="0" smtClean="0">
                <a:ea typeface="MS PGothic" charset="-128"/>
              </a:rPr>
              <a:t> </a:t>
            </a:r>
            <a:r>
              <a:rPr lang="en-US" altLang="en-US" dirty="0">
                <a:ea typeface="MS PGothic" charset="-128"/>
              </a:rPr>
              <a:t>data from a BST?</a:t>
            </a:r>
          </a:p>
          <a:p>
            <a:pPr marL="0" indent="0" eaLnBrk="1" hangingPunct="1"/>
            <a:endParaRPr lang="en-US" altLang="en-US" dirty="0">
              <a:ea typeface="MS PGothic" charset="-128"/>
            </a:endParaRPr>
          </a:p>
          <a:p>
            <a:pPr marL="0" indent="0" eaLnBrk="1" hangingPunct="1">
              <a:buFont typeface="Wingdings" charset="2"/>
              <a:buNone/>
            </a:pPr>
            <a:r>
              <a:rPr lang="en-US" altLang="en-US" dirty="0">
                <a:ea typeface="MS PGothic" charset="-128"/>
              </a:rPr>
              <a:t>A BST works great as long as it’s </a:t>
            </a:r>
            <a:r>
              <a:rPr lang="en-US" altLang="en-US" i="1" dirty="0">
                <a:ea typeface="MS PGothic" charset="-128"/>
              </a:rPr>
              <a:t>balanced</a:t>
            </a:r>
            <a:r>
              <a:rPr lang="en-US" altLang="en-US" dirty="0">
                <a:ea typeface="MS PGothic" charset="-128"/>
              </a:rPr>
              <a:t>.</a:t>
            </a:r>
            <a:endParaRPr lang="en-US" altLang="en-US" i="1" dirty="0">
              <a:ea typeface="MS PGothic" charset="-128"/>
            </a:endParaRPr>
          </a:p>
          <a:p>
            <a:pPr marL="0" indent="0" eaLnBrk="1" hangingPunct="1">
              <a:buFont typeface="Wingdings" charset="2"/>
              <a:buNone/>
            </a:pPr>
            <a:r>
              <a:rPr lang="en-US" altLang="en-US" dirty="0">
                <a:ea typeface="MS PGothic" charset="-128"/>
              </a:rPr>
              <a:t>There are kinds of trees that can </a:t>
            </a:r>
            <a:r>
              <a:rPr lang="en-US" altLang="en-US" i="1" dirty="0">
                <a:ea typeface="MS PGothic" charset="-128"/>
              </a:rPr>
              <a:t>automatically</a:t>
            </a:r>
            <a:r>
              <a:rPr lang="en-US" altLang="en-US" dirty="0">
                <a:ea typeface="MS PGothic" charset="-128"/>
              </a:rPr>
              <a:t> keep themselves balanced as you insert things!</a:t>
            </a:r>
            <a:endParaRPr lang="en-US" altLang="en-US" sz="1800" i="1" dirty="0">
              <a:solidFill>
                <a:srgbClr val="C00000"/>
              </a:solidFill>
              <a:ea typeface="MS PGothic" charset="-128"/>
            </a:endParaRPr>
          </a:p>
        </p:txBody>
      </p:sp>
      <p:grpSp>
        <p:nvGrpSpPr>
          <p:cNvPr id="57348" name="Group 3"/>
          <p:cNvGrpSpPr>
            <a:grpSpLocks/>
          </p:cNvGrpSpPr>
          <p:nvPr/>
        </p:nvGrpSpPr>
        <p:grpSpPr bwMode="auto">
          <a:xfrm>
            <a:off x="6343650" y="2219325"/>
            <a:ext cx="609600" cy="304800"/>
            <a:chOff x="0" y="0"/>
            <a:chExt cx="384" cy="192"/>
          </a:xfrm>
        </p:grpSpPr>
        <p:sp>
          <p:nvSpPr>
            <p:cNvPr id="57373" name="AutoShape 4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74" name="Rectangle 5"/>
            <p:cNvSpPr>
              <a:spLocks/>
            </p:cNvSpPr>
            <p:nvPr/>
          </p:nvSpPr>
          <p:spPr bwMode="auto">
            <a:xfrm>
              <a:off x="69" y="4"/>
              <a:ext cx="24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>
              <a:lvl1pPr marL="127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tx1"/>
                  </a:solidFill>
                </a:rPr>
                <a:t>jan</a:t>
              </a:r>
            </a:p>
          </p:txBody>
        </p:sp>
      </p:grpSp>
      <p:grpSp>
        <p:nvGrpSpPr>
          <p:cNvPr id="57349" name="Group 6"/>
          <p:cNvGrpSpPr>
            <a:grpSpLocks/>
          </p:cNvGrpSpPr>
          <p:nvPr/>
        </p:nvGrpSpPr>
        <p:grpSpPr bwMode="auto">
          <a:xfrm>
            <a:off x="5734050" y="2905125"/>
            <a:ext cx="609600" cy="304800"/>
            <a:chOff x="0" y="0"/>
            <a:chExt cx="384" cy="192"/>
          </a:xfrm>
        </p:grpSpPr>
        <p:sp>
          <p:nvSpPr>
            <p:cNvPr id="57371" name="AutoShape 7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72" name="Rectangle 8"/>
            <p:cNvSpPr>
              <a:spLocks/>
            </p:cNvSpPr>
            <p:nvPr/>
          </p:nvSpPr>
          <p:spPr bwMode="auto">
            <a:xfrm>
              <a:off x="66" y="4"/>
              <a:ext cx="25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>
              <a:lvl1pPr marL="127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tx1"/>
                  </a:solidFill>
                </a:rPr>
                <a:t>feb</a:t>
              </a:r>
            </a:p>
          </p:txBody>
        </p:sp>
      </p:grpSp>
      <p:grpSp>
        <p:nvGrpSpPr>
          <p:cNvPr id="57350" name="Group 9"/>
          <p:cNvGrpSpPr>
            <a:grpSpLocks/>
          </p:cNvGrpSpPr>
          <p:nvPr/>
        </p:nvGrpSpPr>
        <p:grpSpPr bwMode="auto">
          <a:xfrm>
            <a:off x="6953250" y="2905125"/>
            <a:ext cx="609600" cy="304800"/>
            <a:chOff x="0" y="0"/>
            <a:chExt cx="384" cy="192"/>
          </a:xfrm>
        </p:grpSpPr>
        <p:sp>
          <p:nvSpPr>
            <p:cNvPr id="57369" name="AutoShape 10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70" name="Rectangle 11"/>
            <p:cNvSpPr>
              <a:spLocks/>
            </p:cNvSpPr>
            <p:nvPr/>
          </p:nvSpPr>
          <p:spPr bwMode="auto">
            <a:xfrm>
              <a:off x="48" y="4"/>
              <a:ext cx="2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>
              <a:lvl1pPr marL="127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tx1"/>
                  </a:solidFill>
                </a:rPr>
                <a:t>mar</a:t>
              </a:r>
            </a:p>
          </p:txBody>
        </p:sp>
      </p:grpSp>
      <p:grpSp>
        <p:nvGrpSpPr>
          <p:cNvPr id="57351" name="Group 12"/>
          <p:cNvGrpSpPr>
            <a:grpSpLocks/>
          </p:cNvGrpSpPr>
          <p:nvPr/>
        </p:nvGrpSpPr>
        <p:grpSpPr bwMode="auto">
          <a:xfrm>
            <a:off x="5124450" y="3667125"/>
            <a:ext cx="609600" cy="304800"/>
            <a:chOff x="0" y="0"/>
            <a:chExt cx="384" cy="192"/>
          </a:xfrm>
        </p:grpSpPr>
        <p:sp>
          <p:nvSpPr>
            <p:cNvPr id="57367" name="AutoShape 13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8" name="Rectangle 14"/>
            <p:cNvSpPr>
              <a:spLocks/>
            </p:cNvSpPr>
            <p:nvPr/>
          </p:nvSpPr>
          <p:spPr bwMode="auto">
            <a:xfrm>
              <a:off x="66" y="4"/>
              <a:ext cx="25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>
              <a:lvl1pPr marL="127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tx1"/>
                  </a:solidFill>
                </a:rPr>
                <a:t>apr</a:t>
              </a:r>
            </a:p>
          </p:txBody>
        </p:sp>
      </p:grpSp>
      <p:grpSp>
        <p:nvGrpSpPr>
          <p:cNvPr id="57352" name="Group 15"/>
          <p:cNvGrpSpPr>
            <a:grpSpLocks/>
          </p:cNvGrpSpPr>
          <p:nvPr/>
        </p:nvGrpSpPr>
        <p:grpSpPr bwMode="auto">
          <a:xfrm>
            <a:off x="7562850" y="3667125"/>
            <a:ext cx="609600" cy="304800"/>
            <a:chOff x="0" y="0"/>
            <a:chExt cx="384" cy="192"/>
          </a:xfrm>
        </p:grpSpPr>
        <p:sp>
          <p:nvSpPr>
            <p:cNvPr id="57365" name="AutoShape 16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6" name="Rectangle 17"/>
            <p:cNvSpPr>
              <a:spLocks/>
            </p:cNvSpPr>
            <p:nvPr/>
          </p:nvSpPr>
          <p:spPr bwMode="auto">
            <a:xfrm>
              <a:off x="37" y="4"/>
              <a:ext cx="30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>
              <a:lvl1pPr marL="127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tx1"/>
                  </a:solidFill>
                </a:rPr>
                <a:t>may</a:t>
              </a:r>
            </a:p>
          </p:txBody>
        </p:sp>
      </p:grpSp>
      <p:grpSp>
        <p:nvGrpSpPr>
          <p:cNvPr id="57353" name="Group 18"/>
          <p:cNvGrpSpPr>
            <a:grpSpLocks/>
          </p:cNvGrpSpPr>
          <p:nvPr/>
        </p:nvGrpSpPr>
        <p:grpSpPr bwMode="auto">
          <a:xfrm>
            <a:off x="6496050" y="3667125"/>
            <a:ext cx="609600" cy="304800"/>
            <a:chOff x="0" y="0"/>
            <a:chExt cx="384" cy="192"/>
          </a:xfrm>
        </p:grpSpPr>
        <p:sp>
          <p:nvSpPr>
            <p:cNvPr id="57363" name="AutoShape 19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4" name="Rectangle 20"/>
            <p:cNvSpPr>
              <a:spLocks/>
            </p:cNvSpPr>
            <p:nvPr/>
          </p:nvSpPr>
          <p:spPr bwMode="auto">
            <a:xfrm>
              <a:off x="65" y="4"/>
              <a:ext cx="25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>
              <a:lvl1pPr marL="127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tx1"/>
                  </a:solidFill>
                </a:rPr>
                <a:t>jun</a:t>
              </a:r>
            </a:p>
          </p:txBody>
        </p:sp>
      </p:grpSp>
      <p:grpSp>
        <p:nvGrpSpPr>
          <p:cNvPr id="57354" name="Group 21"/>
          <p:cNvGrpSpPr>
            <a:grpSpLocks/>
          </p:cNvGrpSpPr>
          <p:nvPr/>
        </p:nvGrpSpPr>
        <p:grpSpPr bwMode="auto">
          <a:xfrm>
            <a:off x="6038850" y="4429125"/>
            <a:ext cx="609600" cy="304800"/>
            <a:chOff x="0" y="0"/>
            <a:chExt cx="384" cy="192"/>
          </a:xfrm>
        </p:grpSpPr>
        <p:sp>
          <p:nvSpPr>
            <p:cNvPr id="57361" name="AutoShape 22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2" name="Rectangle 23"/>
            <p:cNvSpPr>
              <a:spLocks/>
            </p:cNvSpPr>
            <p:nvPr/>
          </p:nvSpPr>
          <p:spPr bwMode="auto">
            <a:xfrm>
              <a:off x="80" y="4"/>
              <a:ext cx="22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>
              <a:lvl1pPr marL="127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tx1"/>
                  </a:solidFill>
                </a:rPr>
                <a:t>jul</a:t>
              </a:r>
            </a:p>
          </p:txBody>
        </p:sp>
      </p:grpSp>
      <p:sp>
        <p:nvSpPr>
          <p:cNvPr id="57355" name="AutoShape 24"/>
          <p:cNvSpPr>
            <a:spLocks/>
          </p:cNvSpPr>
          <p:nvPr/>
        </p:nvSpPr>
        <p:spPr bwMode="auto">
          <a:xfrm flipH="1">
            <a:off x="6038850" y="2524125"/>
            <a:ext cx="609600" cy="3810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6" name="AutoShape 25"/>
          <p:cNvSpPr>
            <a:spLocks/>
          </p:cNvSpPr>
          <p:nvPr/>
        </p:nvSpPr>
        <p:spPr bwMode="auto">
          <a:xfrm>
            <a:off x="6648450" y="2524125"/>
            <a:ext cx="609600" cy="3810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7" name="AutoShape 26"/>
          <p:cNvSpPr>
            <a:spLocks/>
          </p:cNvSpPr>
          <p:nvPr/>
        </p:nvSpPr>
        <p:spPr bwMode="auto">
          <a:xfrm flipH="1">
            <a:off x="5429250" y="3209925"/>
            <a:ext cx="609600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8" name="AutoShape 27"/>
          <p:cNvSpPr>
            <a:spLocks/>
          </p:cNvSpPr>
          <p:nvPr/>
        </p:nvSpPr>
        <p:spPr bwMode="auto">
          <a:xfrm>
            <a:off x="7258050" y="3209925"/>
            <a:ext cx="609600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9" name="AutoShape 28"/>
          <p:cNvSpPr>
            <a:spLocks/>
          </p:cNvSpPr>
          <p:nvPr/>
        </p:nvSpPr>
        <p:spPr bwMode="auto">
          <a:xfrm flipH="1">
            <a:off x="6800850" y="3209925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60" name="AutoShape 29"/>
          <p:cNvSpPr>
            <a:spLocks/>
          </p:cNvSpPr>
          <p:nvPr/>
        </p:nvSpPr>
        <p:spPr bwMode="auto">
          <a:xfrm flipH="1">
            <a:off x="6343650" y="3971925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Useful facts about binary trees</a:t>
            </a:r>
          </a:p>
        </p:txBody>
      </p:sp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2C675A51-BADB-3046-9E65-2C40584EB9CE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4035425" cy="4495800"/>
          </a:xfrm>
        </p:spPr>
        <p:txBody>
          <a:bodyPr rIns="132080"/>
          <a:lstStyle/>
          <a:p>
            <a:pPr marL="39688" indent="0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Max # of nodes at depth d:</a:t>
            </a:r>
            <a:r>
              <a:rPr lang="en-US" altLang="en-US" sz="2400">
                <a:solidFill>
                  <a:srgbClr val="008000"/>
                </a:solidFill>
                <a:latin typeface="Times New Roman" charset="0"/>
                <a:ea typeface="MS PGothic" charset="-128"/>
              </a:rPr>
              <a:t> 2</a:t>
            </a:r>
            <a:r>
              <a:rPr lang="en-US" altLang="en-US" sz="2400" baseline="30000">
                <a:solidFill>
                  <a:srgbClr val="008000"/>
                </a:solidFill>
                <a:latin typeface="Times New Roman" charset="0"/>
                <a:ea typeface="MS PGothic" charset="-128"/>
              </a:rPr>
              <a:t>d</a:t>
            </a:r>
            <a:endParaRPr lang="en-US" altLang="en-US" sz="2400">
              <a:solidFill>
                <a:srgbClr val="008000"/>
              </a:solidFill>
              <a:latin typeface="Times New Roman" charset="0"/>
              <a:ea typeface="MS PGothic" charset="-128"/>
            </a:endParaRPr>
          </a:p>
          <a:p>
            <a:pPr marL="39688" indent="0" eaLnBrk="1" hangingPunct="1">
              <a:lnSpc>
                <a:spcPct val="80000"/>
              </a:lnSpc>
            </a:pPr>
            <a:endParaRPr lang="en-US" altLang="en-US" sz="2400">
              <a:latin typeface="Times New Roman" charset="0"/>
              <a:ea typeface="MS PGothic" charset="-128"/>
            </a:endParaRPr>
          </a:p>
          <a:p>
            <a:pPr marL="39688" indent="0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If height of tree is h</a:t>
            </a:r>
          </a:p>
          <a:p>
            <a:pPr marL="496888" lvl="1" indent="-171450" eaLnBrk="1" hangingPunct="1">
              <a:lnSpc>
                <a:spcPct val="80000"/>
              </a:lnSpc>
            </a:pPr>
            <a:r>
              <a:rPr lang="en-US" altLang="en-US" sz="2400">
                <a:latin typeface="Times New Roman" charset="0"/>
                <a:ea typeface="MS PGothic" charset="-128"/>
              </a:rPr>
              <a:t>min # of nodes: </a:t>
            </a:r>
            <a:r>
              <a:rPr lang="en-US" altLang="en-US" sz="2400">
                <a:solidFill>
                  <a:srgbClr val="009900"/>
                </a:solidFill>
                <a:latin typeface="Times New Roman" charset="0"/>
                <a:ea typeface="MS PGothic" charset="-128"/>
              </a:rPr>
              <a:t>h + 1</a:t>
            </a:r>
          </a:p>
          <a:p>
            <a:pPr marL="496888" lvl="1" indent="-171450" eaLnBrk="1" hangingPunct="1">
              <a:lnSpc>
                <a:spcPct val="80000"/>
              </a:lnSpc>
            </a:pPr>
            <a:r>
              <a:rPr lang="en-US" altLang="en-US" sz="2400">
                <a:latin typeface="Times New Roman" charset="0"/>
                <a:ea typeface="MS PGothic" charset="-128"/>
              </a:rPr>
              <a:t>max #of nodes in tree:</a:t>
            </a:r>
          </a:p>
          <a:p>
            <a:pPr marL="496888" lvl="1" indent="-171450"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009900"/>
                </a:solidFill>
                <a:latin typeface="Times New Roman" charset="0"/>
                <a:ea typeface="MS PGothic" charset="-128"/>
              </a:rPr>
              <a:t>2</a:t>
            </a:r>
            <a:r>
              <a:rPr lang="en-US" altLang="en-US" sz="2400" baseline="30000">
                <a:solidFill>
                  <a:srgbClr val="009900"/>
                </a:solidFill>
                <a:latin typeface="Times New Roman" charset="0"/>
                <a:ea typeface="MS PGothic" charset="-128"/>
              </a:rPr>
              <a:t>0</a:t>
            </a:r>
            <a:r>
              <a:rPr lang="en-US" altLang="en-US" sz="2400">
                <a:solidFill>
                  <a:srgbClr val="009900"/>
                </a:solidFill>
                <a:latin typeface="Times New Roman" charset="0"/>
                <a:ea typeface="MS PGothic" charset="-128"/>
              </a:rPr>
              <a:t> + … + 2</a:t>
            </a:r>
            <a:r>
              <a:rPr lang="en-US" altLang="en-US" sz="2400" baseline="30000">
                <a:solidFill>
                  <a:srgbClr val="009900"/>
                </a:solidFill>
                <a:latin typeface="Times New Roman" charset="0"/>
                <a:ea typeface="MS PGothic" charset="-128"/>
              </a:rPr>
              <a:t>h</a:t>
            </a:r>
            <a:r>
              <a:rPr lang="en-US" altLang="en-US" sz="2400">
                <a:solidFill>
                  <a:srgbClr val="009900"/>
                </a:solidFill>
                <a:latin typeface="Times New Roman" charset="0"/>
                <a:ea typeface="MS PGothic" charset="-128"/>
              </a:rPr>
              <a:t>  =  2</a:t>
            </a:r>
            <a:r>
              <a:rPr lang="en-US" altLang="en-US" sz="2400" baseline="30000">
                <a:solidFill>
                  <a:srgbClr val="009900"/>
                </a:solidFill>
                <a:latin typeface="Times New Roman" charset="0"/>
                <a:ea typeface="MS PGothic" charset="-128"/>
              </a:rPr>
              <a:t>h+1</a:t>
            </a:r>
            <a:r>
              <a:rPr lang="en-US" altLang="en-US" sz="2400">
                <a:solidFill>
                  <a:srgbClr val="009900"/>
                </a:solidFill>
                <a:latin typeface="Times New Roman" charset="0"/>
                <a:ea typeface="MS PGothic" charset="-128"/>
              </a:rPr>
              <a:t> – 1</a:t>
            </a:r>
            <a:r>
              <a:rPr lang="en-US" altLang="en-US" sz="2400">
                <a:latin typeface="Times New Roman" charset="0"/>
                <a:ea typeface="MS PGothic" charset="-128"/>
              </a:rPr>
              <a:t> </a:t>
            </a:r>
          </a:p>
          <a:p>
            <a:pPr marL="39688" indent="0" eaLnBrk="1" hangingPunct="1">
              <a:lnSpc>
                <a:spcPct val="80000"/>
              </a:lnSpc>
            </a:pPr>
            <a:endParaRPr lang="en-US" altLang="en-US" sz="2400" i="1">
              <a:latin typeface="Times New Roman" charset="0"/>
              <a:ea typeface="MS PGothic" charset="-128"/>
            </a:endParaRPr>
          </a:p>
          <a:p>
            <a:pPr marL="39688" indent="0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  <a:ea typeface="MS PGothic" charset="-128"/>
              </a:rPr>
              <a:t>Complete binary tree</a:t>
            </a:r>
          </a:p>
          <a:p>
            <a:pPr marL="496888" lvl="1" indent="-171450" eaLnBrk="1" hangingPunct="1">
              <a:lnSpc>
                <a:spcPct val="80000"/>
              </a:lnSpc>
            </a:pPr>
            <a:r>
              <a:rPr lang="en-US" altLang="en-US" sz="2400">
                <a:latin typeface="Times New Roman" charset="0"/>
                <a:ea typeface="MS PGothic" charset="-128"/>
              </a:rPr>
              <a:t>All levels of tree down to a certain depth are completely filled</a:t>
            </a:r>
          </a:p>
        </p:txBody>
      </p:sp>
      <p:grpSp>
        <p:nvGrpSpPr>
          <p:cNvPr id="56324" name="Group 3"/>
          <p:cNvGrpSpPr>
            <a:grpSpLocks/>
          </p:cNvGrpSpPr>
          <p:nvPr/>
        </p:nvGrpSpPr>
        <p:grpSpPr bwMode="auto">
          <a:xfrm>
            <a:off x="4651375" y="1511300"/>
            <a:ext cx="3354388" cy="5270500"/>
            <a:chOff x="0" y="0"/>
            <a:chExt cx="2112" cy="3320"/>
          </a:xfrm>
        </p:grpSpPr>
        <p:sp>
          <p:nvSpPr>
            <p:cNvPr id="56326" name="Oval 4"/>
            <p:cNvSpPr>
              <a:spLocks/>
            </p:cNvSpPr>
            <p:nvPr/>
          </p:nvSpPr>
          <p:spPr bwMode="auto">
            <a:xfrm>
              <a:off x="1181" y="387"/>
              <a:ext cx="210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6327" name="Oval 5"/>
            <p:cNvSpPr>
              <a:spLocks/>
            </p:cNvSpPr>
            <p:nvPr/>
          </p:nvSpPr>
          <p:spPr bwMode="auto">
            <a:xfrm>
              <a:off x="911" y="692"/>
              <a:ext cx="210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6328" name="Oval 6"/>
            <p:cNvSpPr>
              <a:spLocks/>
            </p:cNvSpPr>
            <p:nvPr/>
          </p:nvSpPr>
          <p:spPr bwMode="auto">
            <a:xfrm>
              <a:off x="1454" y="692"/>
              <a:ext cx="210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6329" name="Oval 7"/>
            <p:cNvSpPr>
              <a:spLocks/>
            </p:cNvSpPr>
            <p:nvPr/>
          </p:nvSpPr>
          <p:spPr bwMode="auto">
            <a:xfrm>
              <a:off x="724" y="1182"/>
              <a:ext cx="20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endParaRPr lang="fr-FR" altLang="en-US"/>
            </a:p>
          </p:txBody>
        </p:sp>
        <p:sp>
          <p:nvSpPr>
            <p:cNvPr id="56330" name="Oval 8"/>
            <p:cNvSpPr>
              <a:spLocks/>
            </p:cNvSpPr>
            <p:nvPr/>
          </p:nvSpPr>
          <p:spPr bwMode="auto">
            <a:xfrm>
              <a:off x="1032" y="1182"/>
              <a:ext cx="20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6331" name="Line 9"/>
            <p:cNvSpPr>
              <a:spLocks noChangeShapeType="1"/>
            </p:cNvSpPr>
            <p:nvPr/>
          </p:nvSpPr>
          <p:spPr bwMode="auto">
            <a:xfrm flipH="1">
              <a:off x="1061" y="539"/>
              <a:ext cx="151" cy="1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2" name="Line 10"/>
            <p:cNvSpPr>
              <a:spLocks noChangeShapeType="1"/>
            </p:cNvSpPr>
            <p:nvPr/>
          </p:nvSpPr>
          <p:spPr bwMode="auto">
            <a:xfrm>
              <a:off x="1363" y="539"/>
              <a:ext cx="151" cy="1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3" name="Line 11"/>
            <p:cNvSpPr>
              <a:spLocks noChangeShapeType="1"/>
            </p:cNvSpPr>
            <p:nvPr/>
          </p:nvSpPr>
          <p:spPr bwMode="auto">
            <a:xfrm flipH="1">
              <a:off x="791" y="905"/>
              <a:ext cx="18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4" name="Line 12"/>
            <p:cNvSpPr>
              <a:spLocks noChangeShapeType="1"/>
            </p:cNvSpPr>
            <p:nvPr/>
          </p:nvSpPr>
          <p:spPr bwMode="auto">
            <a:xfrm>
              <a:off x="1032" y="905"/>
              <a:ext cx="9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5" name="Rectangle 13"/>
            <p:cNvSpPr>
              <a:spLocks/>
            </p:cNvSpPr>
            <p:nvPr/>
          </p:nvSpPr>
          <p:spPr bwMode="auto">
            <a:xfrm>
              <a:off x="1219" y="386"/>
              <a:ext cx="1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56336" name="Rectangle 14"/>
            <p:cNvSpPr>
              <a:spLocks/>
            </p:cNvSpPr>
            <p:nvPr/>
          </p:nvSpPr>
          <p:spPr bwMode="auto">
            <a:xfrm>
              <a:off x="944" y="708"/>
              <a:ext cx="1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4</a:t>
              </a:r>
            </a:p>
          </p:txBody>
        </p:sp>
        <p:sp>
          <p:nvSpPr>
            <p:cNvPr id="56337" name="Rectangle 15"/>
            <p:cNvSpPr>
              <a:spLocks/>
            </p:cNvSpPr>
            <p:nvPr/>
          </p:nvSpPr>
          <p:spPr bwMode="auto">
            <a:xfrm>
              <a:off x="762" y="1202"/>
              <a:ext cx="1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7</a:t>
              </a:r>
            </a:p>
          </p:txBody>
        </p:sp>
        <p:sp>
          <p:nvSpPr>
            <p:cNvPr id="56338" name="Rectangle 16"/>
            <p:cNvSpPr>
              <a:spLocks/>
            </p:cNvSpPr>
            <p:nvPr/>
          </p:nvSpPr>
          <p:spPr bwMode="auto">
            <a:xfrm>
              <a:off x="1081" y="1202"/>
              <a:ext cx="1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8</a:t>
              </a:r>
            </a:p>
          </p:txBody>
        </p:sp>
        <p:sp>
          <p:nvSpPr>
            <p:cNvPr id="56339" name="Rectangle 17"/>
            <p:cNvSpPr>
              <a:spLocks/>
            </p:cNvSpPr>
            <p:nvPr/>
          </p:nvSpPr>
          <p:spPr bwMode="auto">
            <a:xfrm>
              <a:off x="1495" y="708"/>
              <a:ext cx="1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2</a:t>
              </a:r>
            </a:p>
          </p:txBody>
        </p:sp>
        <p:sp>
          <p:nvSpPr>
            <p:cNvPr id="56340" name="Oval 18"/>
            <p:cNvSpPr>
              <a:spLocks/>
            </p:cNvSpPr>
            <p:nvPr/>
          </p:nvSpPr>
          <p:spPr bwMode="auto">
            <a:xfrm>
              <a:off x="1291" y="1182"/>
              <a:ext cx="20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6341" name="Oval 19"/>
            <p:cNvSpPr>
              <a:spLocks/>
            </p:cNvSpPr>
            <p:nvPr/>
          </p:nvSpPr>
          <p:spPr bwMode="auto">
            <a:xfrm>
              <a:off x="1623" y="1182"/>
              <a:ext cx="20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6342" name="Line 20"/>
            <p:cNvSpPr>
              <a:spLocks noChangeShapeType="1"/>
            </p:cNvSpPr>
            <p:nvPr/>
          </p:nvSpPr>
          <p:spPr bwMode="auto">
            <a:xfrm flipH="1">
              <a:off x="1382" y="884"/>
              <a:ext cx="18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3" name="Line 21"/>
            <p:cNvSpPr>
              <a:spLocks noChangeShapeType="1"/>
            </p:cNvSpPr>
            <p:nvPr/>
          </p:nvSpPr>
          <p:spPr bwMode="auto">
            <a:xfrm>
              <a:off x="1623" y="884"/>
              <a:ext cx="9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4" name="Rectangle 22"/>
            <p:cNvSpPr>
              <a:spLocks/>
            </p:cNvSpPr>
            <p:nvPr/>
          </p:nvSpPr>
          <p:spPr bwMode="auto">
            <a:xfrm>
              <a:off x="1337" y="1206"/>
              <a:ext cx="1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0</a:t>
              </a:r>
            </a:p>
          </p:txBody>
        </p:sp>
        <p:sp>
          <p:nvSpPr>
            <p:cNvPr id="56345" name="Rectangle 23"/>
            <p:cNvSpPr>
              <a:spLocks/>
            </p:cNvSpPr>
            <p:nvPr/>
          </p:nvSpPr>
          <p:spPr bwMode="auto">
            <a:xfrm>
              <a:off x="1673" y="1202"/>
              <a:ext cx="1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4</a:t>
              </a:r>
            </a:p>
          </p:txBody>
        </p:sp>
        <p:sp>
          <p:nvSpPr>
            <p:cNvPr id="56346" name="Line 24"/>
            <p:cNvSpPr>
              <a:spLocks noChangeShapeType="1"/>
            </p:cNvSpPr>
            <p:nvPr/>
          </p:nvSpPr>
          <p:spPr bwMode="auto">
            <a:xfrm>
              <a:off x="275" y="457"/>
              <a:ext cx="3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7" name="Line 25"/>
            <p:cNvSpPr>
              <a:spLocks noChangeShapeType="1"/>
            </p:cNvSpPr>
            <p:nvPr/>
          </p:nvSpPr>
          <p:spPr bwMode="auto">
            <a:xfrm>
              <a:off x="275" y="793"/>
              <a:ext cx="3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8" name="Line 26"/>
            <p:cNvSpPr>
              <a:spLocks noChangeShapeType="1"/>
            </p:cNvSpPr>
            <p:nvPr/>
          </p:nvSpPr>
          <p:spPr bwMode="auto">
            <a:xfrm>
              <a:off x="275" y="1225"/>
              <a:ext cx="3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9" name="Rectangle 27"/>
            <p:cNvSpPr>
              <a:spLocks/>
            </p:cNvSpPr>
            <p:nvPr/>
          </p:nvSpPr>
          <p:spPr bwMode="auto">
            <a:xfrm>
              <a:off x="82" y="48"/>
              <a:ext cx="45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depth</a:t>
              </a:r>
            </a:p>
          </p:txBody>
        </p:sp>
        <p:sp>
          <p:nvSpPr>
            <p:cNvPr id="56350" name="Rectangle 28"/>
            <p:cNvSpPr>
              <a:spLocks/>
            </p:cNvSpPr>
            <p:nvPr/>
          </p:nvSpPr>
          <p:spPr bwMode="auto">
            <a:xfrm>
              <a:off x="82" y="288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0</a:t>
              </a:r>
            </a:p>
          </p:txBody>
        </p:sp>
        <p:sp>
          <p:nvSpPr>
            <p:cNvPr id="56351" name="Rectangle 29"/>
            <p:cNvSpPr>
              <a:spLocks/>
            </p:cNvSpPr>
            <p:nvPr/>
          </p:nvSpPr>
          <p:spPr bwMode="auto">
            <a:xfrm>
              <a:off x="82" y="672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1</a:t>
              </a:r>
            </a:p>
          </p:txBody>
        </p:sp>
        <p:sp>
          <p:nvSpPr>
            <p:cNvPr id="56352" name="Rectangle 30"/>
            <p:cNvSpPr>
              <a:spLocks/>
            </p:cNvSpPr>
            <p:nvPr/>
          </p:nvSpPr>
          <p:spPr bwMode="auto">
            <a:xfrm>
              <a:off x="82" y="1104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2</a:t>
              </a:r>
            </a:p>
          </p:txBody>
        </p:sp>
        <p:sp>
          <p:nvSpPr>
            <p:cNvPr id="56353" name="Oval 31"/>
            <p:cNvSpPr>
              <a:spLocks/>
            </p:cNvSpPr>
            <p:nvPr/>
          </p:nvSpPr>
          <p:spPr bwMode="auto">
            <a:xfrm>
              <a:off x="1010" y="1994"/>
              <a:ext cx="210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6354" name="Oval 32"/>
            <p:cNvSpPr>
              <a:spLocks/>
            </p:cNvSpPr>
            <p:nvPr/>
          </p:nvSpPr>
          <p:spPr bwMode="auto">
            <a:xfrm>
              <a:off x="1283" y="2299"/>
              <a:ext cx="210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6355" name="Line 33"/>
            <p:cNvSpPr>
              <a:spLocks noChangeShapeType="1"/>
            </p:cNvSpPr>
            <p:nvPr/>
          </p:nvSpPr>
          <p:spPr bwMode="auto">
            <a:xfrm>
              <a:off x="1191" y="2146"/>
              <a:ext cx="151" cy="1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Rectangle 34"/>
            <p:cNvSpPr>
              <a:spLocks/>
            </p:cNvSpPr>
            <p:nvPr/>
          </p:nvSpPr>
          <p:spPr bwMode="auto">
            <a:xfrm>
              <a:off x="1048" y="1993"/>
              <a:ext cx="1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56357" name="Rectangle 35"/>
            <p:cNvSpPr>
              <a:spLocks/>
            </p:cNvSpPr>
            <p:nvPr/>
          </p:nvSpPr>
          <p:spPr bwMode="auto">
            <a:xfrm>
              <a:off x="1323" y="2315"/>
              <a:ext cx="1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2</a:t>
              </a:r>
            </a:p>
          </p:txBody>
        </p:sp>
        <p:sp>
          <p:nvSpPr>
            <p:cNvPr id="56358" name="Oval 36"/>
            <p:cNvSpPr>
              <a:spLocks/>
            </p:cNvSpPr>
            <p:nvPr/>
          </p:nvSpPr>
          <p:spPr bwMode="auto">
            <a:xfrm>
              <a:off x="1056" y="2741"/>
              <a:ext cx="20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6359" name="Rectangle 37"/>
            <p:cNvSpPr>
              <a:spLocks/>
            </p:cNvSpPr>
            <p:nvPr/>
          </p:nvSpPr>
          <p:spPr bwMode="auto">
            <a:xfrm>
              <a:off x="1105" y="2761"/>
              <a:ext cx="1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4</a:t>
              </a:r>
            </a:p>
          </p:txBody>
        </p:sp>
        <p:sp>
          <p:nvSpPr>
            <p:cNvPr id="56360" name="Line 38"/>
            <p:cNvSpPr>
              <a:spLocks noChangeShapeType="1"/>
            </p:cNvSpPr>
            <p:nvPr/>
          </p:nvSpPr>
          <p:spPr bwMode="auto">
            <a:xfrm flipH="1">
              <a:off x="1193" y="2496"/>
              <a:ext cx="184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1" name="Rectangle 39"/>
            <p:cNvSpPr>
              <a:spLocks/>
            </p:cNvSpPr>
            <p:nvPr/>
          </p:nvSpPr>
          <p:spPr bwMode="auto">
            <a:xfrm>
              <a:off x="183" y="2928"/>
              <a:ext cx="1802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Height 2, </a:t>
              </a:r>
            </a:p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minimum number of nodes</a:t>
              </a:r>
            </a:p>
          </p:txBody>
        </p:sp>
        <p:sp>
          <p:nvSpPr>
            <p:cNvPr id="56362" name="Rectangle 40"/>
            <p:cNvSpPr>
              <a:spLocks/>
            </p:cNvSpPr>
            <p:nvPr/>
          </p:nvSpPr>
          <p:spPr bwMode="auto">
            <a:xfrm>
              <a:off x="183" y="1440"/>
              <a:ext cx="1842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Height 2, </a:t>
              </a:r>
            </a:p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maximum number of nodes</a:t>
              </a:r>
            </a:p>
          </p:txBody>
        </p:sp>
        <p:sp>
          <p:nvSpPr>
            <p:cNvPr id="56363" name="Rectangle 41"/>
            <p:cNvSpPr>
              <a:spLocks/>
            </p:cNvSpPr>
            <p:nvPr/>
          </p:nvSpPr>
          <p:spPr bwMode="auto">
            <a:xfrm>
              <a:off x="0" y="0"/>
              <a:ext cx="2112" cy="18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6364" name="Rectangle 42"/>
            <p:cNvSpPr>
              <a:spLocks/>
            </p:cNvSpPr>
            <p:nvPr/>
          </p:nvSpPr>
          <p:spPr bwMode="auto">
            <a:xfrm>
              <a:off x="0" y="1898"/>
              <a:ext cx="2107" cy="141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V="1">
            <a:off x="3429000" y="3810000"/>
            <a:ext cx="16764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Data Structures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66789080"/>
              </p:ext>
            </p:extLst>
          </p:nvPr>
        </p:nvGraphicFramePr>
        <p:xfrm>
          <a:off x="1285193" y="2895600"/>
          <a:ext cx="525475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752"/>
                <a:gridCol w="1470523"/>
                <a:gridCol w="15774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add(</a:t>
                      </a:r>
                      <a:r>
                        <a:rPr lang="en-US" dirty="0" err="1" smtClean="0"/>
                        <a:t>val</a:t>
                      </a:r>
                      <a:r>
                        <a:rPr lang="en-US" dirty="0" smtClean="0"/>
                        <a:t> 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lookup(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Array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Linked List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95C79F-2BFC-E647-80D3-43771571211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370069" y="3558600"/>
            <a:ext cx="1092593" cy="281880"/>
            <a:chOff x="838201" y="4796557"/>
            <a:chExt cx="1092593" cy="281880"/>
          </a:xfrm>
        </p:grpSpPr>
        <p:sp>
          <p:nvSpPr>
            <p:cNvPr id="28" name="Rectangle 27"/>
            <p:cNvSpPr/>
            <p:nvPr/>
          </p:nvSpPr>
          <p:spPr>
            <a:xfrm>
              <a:off x="838201" y="4800600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11350" y="4800599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84498" y="4796557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57646" y="4796557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34545" y="4210282"/>
            <a:ext cx="1904999" cy="285518"/>
            <a:chOff x="838201" y="4092663"/>
            <a:chExt cx="1904999" cy="285518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838201" y="4092663"/>
              <a:ext cx="1904999" cy="285518"/>
              <a:chOff x="1600200" y="1447795"/>
              <a:chExt cx="4325051" cy="645093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600200" y="1447795"/>
                <a:ext cx="632604" cy="609605"/>
                <a:chOff x="1600200" y="1752595"/>
                <a:chExt cx="632604" cy="609605"/>
              </a:xfrm>
            </p:grpSpPr>
            <p:sp>
              <p:nvSpPr>
                <p:cNvPr id="26" name="Oval 54"/>
                <p:cNvSpPr>
                  <a:spLocks/>
                </p:cNvSpPr>
                <p:nvPr/>
              </p:nvSpPr>
              <p:spPr bwMode="auto">
                <a:xfrm>
                  <a:off x="1600200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7" name="Rectangle 59"/>
                <p:cNvSpPr>
                  <a:spLocks/>
                </p:cNvSpPr>
                <p:nvPr/>
              </p:nvSpPr>
              <p:spPr bwMode="auto">
                <a:xfrm>
                  <a:off x="1687936" y="1752595"/>
                  <a:ext cx="209673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2</a:t>
                  </a:r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2837203" y="1447795"/>
                <a:ext cx="632604" cy="645093"/>
                <a:chOff x="1313203" y="1752595"/>
                <a:chExt cx="632604" cy="645093"/>
              </a:xfrm>
            </p:grpSpPr>
            <p:sp>
              <p:nvSpPr>
                <p:cNvPr id="24" name="Oval 54"/>
                <p:cNvSpPr>
                  <a:spLocks/>
                </p:cNvSpPr>
                <p:nvPr/>
              </p:nvSpPr>
              <p:spPr bwMode="auto">
                <a:xfrm>
                  <a:off x="1313203" y="1788088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5" name="Rectangle 59"/>
                <p:cNvSpPr>
                  <a:spLocks/>
                </p:cNvSpPr>
                <p:nvPr/>
              </p:nvSpPr>
              <p:spPr bwMode="auto">
                <a:xfrm>
                  <a:off x="1423545" y="1752595"/>
                  <a:ext cx="209673" cy="27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4081632" y="1447795"/>
                <a:ext cx="632604" cy="625845"/>
                <a:chOff x="1033632" y="1752595"/>
                <a:chExt cx="632604" cy="625845"/>
              </a:xfrm>
            </p:grpSpPr>
            <p:sp>
              <p:nvSpPr>
                <p:cNvPr id="22" name="Oval 54"/>
                <p:cNvSpPr>
                  <a:spLocks/>
                </p:cNvSpPr>
                <p:nvPr/>
              </p:nvSpPr>
              <p:spPr bwMode="auto">
                <a:xfrm>
                  <a:off x="1033632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3" name="Rectangle 59"/>
                <p:cNvSpPr>
                  <a:spLocks/>
                </p:cNvSpPr>
                <p:nvPr/>
              </p:nvSpPr>
              <p:spPr bwMode="auto">
                <a:xfrm>
                  <a:off x="1147230" y="1752595"/>
                  <a:ext cx="476033" cy="6258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3</a:t>
                  </a:r>
                </a:p>
              </p:txBody>
            </p: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5292647" y="1459294"/>
                <a:ext cx="632604" cy="609605"/>
                <a:chOff x="572995" y="1752595"/>
                <a:chExt cx="632604" cy="609605"/>
              </a:xfrm>
            </p:grpSpPr>
            <p:sp>
              <p:nvSpPr>
                <p:cNvPr id="20" name="Oval 54"/>
                <p:cNvSpPr>
                  <a:spLocks/>
                </p:cNvSpPr>
                <p:nvPr/>
              </p:nvSpPr>
              <p:spPr bwMode="auto">
                <a:xfrm>
                  <a:off x="572995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1" name="Rectangle 59"/>
                <p:cNvSpPr>
                  <a:spLocks/>
                </p:cNvSpPr>
                <p:nvPr/>
              </p:nvSpPr>
              <p:spPr bwMode="auto">
                <a:xfrm>
                  <a:off x="660731" y="1752595"/>
                  <a:ext cx="209673" cy="27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0</a:t>
                  </a: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232809" y="1752598"/>
                <a:ext cx="607689" cy="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 bwMode="auto">
            <a:xfrm flipV="1">
              <a:off x="1663133" y="4229760"/>
              <a:ext cx="267661" cy="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2204127" y="4236442"/>
              <a:ext cx="267661" cy="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70397" y="3373934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397" y="3373934"/>
                <a:ext cx="730906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9244" r="-14286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51280" y="3373934"/>
                <a:ext cx="71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280" y="3373934"/>
                <a:ext cx="71923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322" r="-14407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61893" y="4009716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893" y="4009716"/>
                <a:ext cx="73090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244" r="-14286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776232" y="3991563"/>
                <a:ext cx="71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232" y="3991563"/>
                <a:ext cx="71923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8475" r="-15254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781531"/>
              </p:ext>
            </p:extLst>
          </p:nvPr>
        </p:nvGraphicFramePr>
        <p:xfrm>
          <a:off x="6553200" y="2895600"/>
          <a:ext cx="14478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363535">
                <a:tc>
                  <a:txBody>
                    <a:bodyPr/>
                    <a:lstStyle/>
                    <a:p>
                      <a:r>
                        <a:rPr lang="en-US" dirty="0" smtClean="0"/>
                        <a:t>search(</a:t>
                      </a:r>
                      <a:r>
                        <a:rPr lang="en-US" dirty="0" err="1" smtClean="0"/>
                        <a:t>val</a:t>
                      </a:r>
                      <a:r>
                        <a:rPr lang="en-US" dirty="0" smtClean="0"/>
                        <a:t> x)</a:t>
                      </a:r>
                      <a:endParaRPr lang="en-US" dirty="0"/>
                    </a:p>
                  </a:txBody>
                  <a:tcPr/>
                </a:tc>
              </a:tr>
              <a:tr h="36353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6353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23671" y="3369863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671" y="3369863"/>
                <a:ext cx="73090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333" r="-141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820629" y="4014631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629" y="4014631"/>
                <a:ext cx="73090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167" r="-1333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1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95C79F-2BFC-E647-80D3-43771571211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1671637"/>
            <a:ext cx="2369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dirty="0" smtClean="0"/>
              <a:t>Singly linked </a:t>
            </a:r>
            <a:r>
              <a:rPr lang="en-US" altLang="en-US" dirty="0"/>
              <a:t>list:</a:t>
            </a:r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538162" y="2203450"/>
            <a:ext cx="6548438" cy="2139950"/>
            <a:chOff x="404004" y="1447800"/>
            <a:chExt cx="6548452" cy="2140383"/>
          </a:xfrm>
        </p:grpSpPr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1447800"/>
              <a:ext cx="632604" cy="609600"/>
              <a:chOff x="1600200" y="1752600"/>
              <a:chExt cx="632604" cy="609600"/>
            </a:xfrm>
          </p:grpSpPr>
          <p:sp>
            <p:nvSpPr>
              <p:cNvPr id="27" name="Oval 54"/>
              <p:cNvSpPr>
                <a:spLocks/>
              </p:cNvSpPr>
              <p:nvPr/>
            </p:nvSpPr>
            <p:spPr bwMode="auto">
              <a:xfrm>
                <a:off x="1600200" y="1752600"/>
                <a:ext cx="632604" cy="609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28" name="Rectangle 59"/>
              <p:cNvSpPr>
                <a:spLocks/>
              </p:cNvSpPr>
              <p:nvPr/>
            </p:nvSpPr>
            <p:spPr bwMode="auto">
              <a:xfrm>
                <a:off x="1828800" y="1930400"/>
                <a:ext cx="20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2</a:t>
                </a:r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124200" y="1447800"/>
              <a:ext cx="632604" cy="609600"/>
              <a:chOff x="1600200" y="1752600"/>
              <a:chExt cx="632604" cy="609600"/>
            </a:xfrm>
          </p:grpSpPr>
          <p:sp>
            <p:nvSpPr>
              <p:cNvPr id="25" name="Oval 54"/>
              <p:cNvSpPr>
                <a:spLocks/>
              </p:cNvSpPr>
              <p:nvPr/>
            </p:nvSpPr>
            <p:spPr bwMode="auto">
              <a:xfrm>
                <a:off x="1600200" y="1752600"/>
                <a:ext cx="632604" cy="609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26" name="Rectangle 59"/>
              <p:cNvSpPr>
                <a:spLocks/>
              </p:cNvSpPr>
              <p:nvPr/>
            </p:nvSpPr>
            <p:spPr bwMode="auto">
              <a:xfrm>
                <a:off x="1828800" y="1930400"/>
                <a:ext cx="20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1</a:t>
                </a:r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4648200" y="1447800"/>
              <a:ext cx="632604" cy="609600"/>
              <a:chOff x="1600200" y="1752600"/>
              <a:chExt cx="632604" cy="609600"/>
            </a:xfrm>
          </p:grpSpPr>
          <p:sp>
            <p:nvSpPr>
              <p:cNvPr id="23" name="Oval 54"/>
              <p:cNvSpPr>
                <a:spLocks/>
              </p:cNvSpPr>
              <p:nvPr/>
            </p:nvSpPr>
            <p:spPr bwMode="auto">
              <a:xfrm>
                <a:off x="1600200" y="1752600"/>
                <a:ext cx="632604" cy="609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24" name="Rectangle 59"/>
              <p:cNvSpPr>
                <a:spLocks/>
              </p:cNvSpPr>
              <p:nvPr/>
            </p:nvSpPr>
            <p:spPr bwMode="auto">
              <a:xfrm>
                <a:off x="1828800" y="1930400"/>
                <a:ext cx="20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1</a:t>
                </a: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6319852" y="1459299"/>
              <a:ext cx="632604" cy="609600"/>
              <a:chOff x="1600200" y="1752600"/>
              <a:chExt cx="632604" cy="609600"/>
            </a:xfrm>
          </p:grpSpPr>
          <p:sp>
            <p:nvSpPr>
              <p:cNvPr id="21" name="Oval 54"/>
              <p:cNvSpPr>
                <a:spLocks/>
              </p:cNvSpPr>
              <p:nvPr/>
            </p:nvSpPr>
            <p:spPr bwMode="auto">
              <a:xfrm>
                <a:off x="1600200" y="1752600"/>
                <a:ext cx="632604" cy="609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22" name="Rectangle 59"/>
              <p:cNvSpPr>
                <a:spLocks/>
              </p:cNvSpPr>
              <p:nvPr/>
            </p:nvSpPr>
            <p:spPr bwMode="auto">
              <a:xfrm>
                <a:off x="1828800" y="1930400"/>
                <a:ext cx="20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0</a:t>
                </a: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2232808" y="1752662"/>
              <a:ext cx="89217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756811" y="1752662"/>
              <a:ext cx="89217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280814" y="1752662"/>
              <a:ext cx="1039815" cy="111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04004" y="2271880"/>
              <a:ext cx="1828804" cy="4620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Node object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53585" y="2503702"/>
              <a:ext cx="1108077" cy="4604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accent1">
                      <a:lumMod val="50000"/>
                    </a:schemeClr>
                  </a:solidFill>
                </a:rPr>
                <a:t>pointer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50246" y="3126128"/>
              <a:ext cx="1303340" cy="4620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accent1">
                      <a:lumMod val="50000"/>
                    </a:schemeClr>
                  </a:solidFill>
                </a:rPr>
                <a:t>int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 value</a:t>
              </a:r>
            </a:p>
          </p:txBody>
        </p:sp>
        <p:cxnSp>
          <p:nvCxnSpPr>
            <p:cNvPr id="18" name="Straight Arrow Connector 17"/>
            <p:cNvCxnSpPr>
              <a:stCxn id="39" idx="0"/>
            </p:cNvCxnSpPr>
            <p:nvPr/>
          </p:nvCxnSpPr>
          <p:spPr>
            <a:xfrm flipV="1">
              <a:off x="1318406" y="1981308"/>
              <a:ext cx="374651" cy="2778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41" idx="0"/>
            </p:cNvCxnSpPr>
            <p:nvPr/>
          </p:nvCxnSpPr>
          <p:spPr>
            <a:xfrm flipH="1" flipV="1">
              <a:off x="2039132" y="1825701"/>
              <a:ext cx="661989" cy="12385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40" idx="0"/>
            </p:cNvCxnSpPr>
            <p:nvPr/>
          </p:nvCxnSpPr>
          <p:spPr>
            <a:xfrm flipV="1">
              <a:off x="3907624" y="1763777"/>
              <a:ext cx="131762" cy="7049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98500" y="4567238"/>
            <a:ext cx="1793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dirty="0"/>
              <a:t>Today: trees!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1722438" y="3632200"/>
            <a:ext cx="5370512" cy="3040063"/>
            <a:chOff x="1723035" y="3631505"/>
            <a:chExt cx="5369390" cy="3040227"/>
          </a:xfrm>
        </p:grpSpPr>
        <p:grpSp>
          <p:nvGrpSpPr>
            <p:cNvPr id="31" name="Group 76"/>
            <p:cNvGrpSpPr>
              <a:grpSpLocks/>
            </p:cNvGrpSpPr>
            <p:nvPr/>
          </p:nvGrpSpPr>
          <p:grpSpPr bwMode="auto">
            <a:xfrm>
              <a:off x="6442687" y="3631505"/>
              <a:ext cx="632604" cy="609600"/>
              <a:chOff x="1600200" y="1752600"/>
              <a:chExt cx="632604" cy="609600"/>
            </a:xfrm>
          </p:grpSpPr>
          <p:sp>
            <p:nvSpPr>
              <p:cNvPr id="60" name="Oval 54"/>
              <p:cNvSpPr>
                <a:spLocks/>
              </p:cNvSpPr>
              <p:nvPr/>
            </p:nvSpPr>
            <p:spPr bwMode="auto">
              <a:xfrm>
                <a:off x="1600200" y="1752600"/>
                <a:ext cx="632604" cy="609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61" name="Rectangle 59"/>
              <p:cNvSpPr>
                <a:spLocks/>
              </p:cNvSpPr>
              <p:nvPr/>
            </p:nvSpPr>
            <p:spPr bwMode="auto">
              <a:xfrm>
                <a:off x="1828800" y="1930400"/>
                <a:ext cx="20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0</a:t>
                </a:r>
              </a:p>
            </p:txBody>
          </p:sp>
        </p:grpSp>
        <p:grpSp>
          <p:nvGrpSpPr>
            <p:cNvPr id="32" name="Group 48"/>
            <p:cNvGrpSpPr>
              <a:grpSpLocks/>
            </p:cNvGrpSpPr>
            <p:nvPr/>
          </p:nvGrpSpPr>
          <p:grpSpPr bwMode="auto">
            <a:xfrm>
              <a:off x="1723035" y="5190700"/>
              <a:ext cx="632604" cy="609600"/>
              <a:chOff x="1600200" y="1752600"/>
              <a:chExt cx="632604" cy="609600"/>
            </a:xfrm>
          </p:grpSpPr>
          <p:sp>
            <p:nvSpPr>
              <p:cNvPr id="58" name="Oval 57"/>
              <p:cNvSpPr>
                <a:spLocks/>
              </p:cNvSpPr>
              <p:nvPr/>
            </p:nvSpPr>
            <p:spPr bwMode="auto">
              <a:xfrm>
                <a:off x="1600200" y="1752600"/>
                <a:ext cx="632604" cy="609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59" name="Rectangle 59"/>
              <p:cNvSpPr>
                <a:spLocks/>
              </p:cNvSpPr>
              <p:nvPr/>
            </p:nvSpPr>
            <p:spPr bwMode="auto">
              <a:xfrm>
                <a:off x="1828800" y="1930400"/>
                <a:ext cx="20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4</a:t>
                </a:r>
              </a:p>
            </p:txBody>
          </p:sp>
        </p:grpSp>
        <p:grpSp>
          <p:nvGrpSpPr>
            <p:cNvPr id="33" name="Group 49"/>
            <p:cNvGrpSpPr>
              <a:grpSpLocks/>
            </p:cNvGrpSpPr>
            <p:nvPr/>
          </p:nvGrpSpPr>
          <p:grpSpPr bwMode="auto">
            <a:xfrm>
              <a:off x="3247035" y="5190700"/>
              <a:ext cx="632604" cy="609600"/>
              <a:chOff x="1600200" y="1752600"/>
              <a:chExt cx="632604" cy="609600"/>
            </a:xfrm>
          </p:grpSpPr>
          <p:sp>
            <p:nvSpPr>
              <p:cNvPr id="56" name="Oval 54"/>
              <p:cNvSpPr>
                <a:spLocks/>
              </p:cNvSpPr>
              <p:nvPr/>
            </p:nvSpPr>
            <p:spPr bwMode="auto">
              <a:xfrm>
                <a:off x="1600200" y="1752600"/>
                <a:ext cx="632604" cy="609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57" name="Rectangle 59"/>
              <p:cNvSpPr>
                <a:spLocks/>
              </p:cNvSpPr>
              <p:nvPr/>
            </p:nvSpPr>
            <p:spPr bwMode="auto">
              <a:xfrm>
                <a:off x="1828800" y="1930400"/>
                <a:ext cx="20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1</a:t>
                </a:r>
              </a:p>
            </p:txBody>
          </p:sp>
        </p:grpSp>
        <p:grpSp>
          <p:nvGrpSpPr>
            <p:cNvPr id="34" name="Group 50"/>
            <p:cNvGrpSpPr>
              <a:grpSpLocks/>
            </p:cNvGrpSpPr>
            <p:nvPr/>
          </p:nvGrpSpPr>
          <p:grpSpPr bwMode="auto">
            <a:xfrm>
              <a:off x="4771035" y="5190700"/>
              <a:ext cx="632604" cy="609600"/>
              <a:chOff x="1600200" y="1752600"/>
              <a:chExt cx="632604" cy="609600"/>
            </a:xfrm>
          </p:grpSpPr>
          <p:sp>
            <p:nvSpPr>
              <p:cNvPr id="54" name="Oval 54"/>
              <p:cNvSpPr>
                <a:spLocks/>
              </p:cNvSpPr>
              <p:nvPr/>
            </p:nvSpPr>
            <p:spPr bwMode="auto">
              <a:xfrm>
                <a:off x="1600200" y="1752600"/>
                <a:ext cx="632604" cy="609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55" name="Rectangle 59"/>
              <p:cNvSpPr>
                <a:spLocks/>
              </p:cNvSpPr>
              <p:nvPr/>
            </p:nvSpPr>
            <p:spPr bwMode="auto">
              <a:xfrm>
                <a:off x="1818317" y="1930400"/>
                <a:ext cx="20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1</a:t>
                </a:r>
              </a:p>
            </p:txBody>
          </p:sp>
        </p:grpSp>
        <p:grpSp>
          <p:nvGrpSpPr>
            <p:cNvPr id="35" name="Group 51"/>
            <p:cNvGrpSpPr>
              <a:grpSpLocks/>
            </p:cNvGrpSpPr>
            <p:nvPr/>
          </p:nvGrpSpPr>
          <p:grpSpPr bwMode="auto">
            <a:xfrm>
              <a:off x="6442687" y="5202199"/>
              <a:ext cx="632604" cy="609600"/>
              <a:chOff x="1600200" y="1752600"/>
              <a:chExt cx="632604" cy="609600"/>
            </a:xfrm>
          </p:grpSpPr>
          <p:sp>
            <p:nvSpPr>
              <p:cNvPr id="52" name="Oval 54"/>
              <p:cNvSpPr>
                <a:spLocks/>
              </p:cNvSpPr>
              <p:nvPr/>
            </p:nvSpPr>
            <p:spPr bwMode="auto">
              <a:xfrm>
                <a:off x="1600200" y="1752600"/>
                <a:ext cx="632604" cy="609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53" name="Rectangle 59"/>
              <p:cNvSpPr>
                <a:spLocks/>
              </p:cNvSpPr>
              <p:nvPr/>
            </p:nvSpPr>
            <p:spPr bwMode="auto">
              <a:xfrm>
                <a:off x="1828800" y="1930400"/>
                <a:ext cx="20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0</a:t>
                </a:r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>
            <a:xfrm>
              <a:off x="2356315" y="5495331"/>
              <a:ext cx="890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879996" y="5495331"/>
              <a:ext cx="890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403678" y="5495331"/>
              <a:ext cx="1039596" cy="111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70"/>
            <p:cNvGrpSpPr>
              <a:grpSpLocks/>
            </p:cNvGrpSpPr>
            <p:nvPr/>
          </p:nvGrpSpPr>
          <p:grpSpPr bwMode="auto">
            <a:xfrm>
              <a:off x="4775742" y="4317780"/>
              <a:ext cx="632604" cy="609600"/>
              <a:chOff x="1600200" y="1752600"/>
              <a:chExt cx="632604" cy="609600"/>
            </a:xfrm>
          </p:grpSpPr>
          <p:sp>
            <p:nvSpPr>
              <p:cNvPr id="50" name="Oval 54"/>
              <p:cNvSpPr>
                <a:spLocks/>
              </p:cNvSpPr>
              <p:nvPr/>
            </p:nvSpPr>
            <p:spPr bwMode="auto">
              <a:xfrm>
                <a:off x="1600200" y="1752600"/>
                <a:ext cx="632604" cy="609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51" name="Rectangle 59"/>
              <p:cNvSpPr>
                <a:spLocks/>
              </p:cNvSpPr>
              <p:nvPr/>
            </p:nvSpPr>
            <p:spPr bwMode="auto">
              <a:xfrm>
                <a:off x="1828800" y="1930400"/>
                <a:ext cx="20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2</a:t>
                </a:r>
              </a:p>
            </p:txBody>
          </p:sp>
        </p:grpSp>
        <p:grpSp>
          <p:nvGrpSpPr>
            <p:cNvPr id="40" name="Group 73"/>
            <p:cNvGrpSpPr>
              <a:grpSpLocks/>
            </p:cNvGrpSpPr>
            <p:nvPr/>
          </p:nvGrpSpPr>
          <p:grpSpPr bwMode="auto">
            <a:xfrm>
              <a:off x="4785256" y="6062132"/>
              <a:ext cx="632604" cy="609600"/>
              <a:chOff x="1600200" y="1752600"/>
              <a:chExt cx="632604" cy="609600"/>
            </a:xfrm>
          </p:grpSpPr>
          <p:sp>
            <p:nvSpPr>
              <p:cNvPr id="48" name="Oval 54"/>
              <p:cNvSpPr>
                <a:spLocks/>
              </p:cNvSpPr>
              <p:nvPr/>
            </p:nvSpPr>
            <p:spPr bwMode="auto">
              <a:xfrm>
                <a:off x="1600200" y="1752600"/>
                <a:ext cx="632604" cy="609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49" name="Rectangle 59"/>
              <p:cNvSpPr>
                <a:spLocks/>
              </p:cNvSpPr>
              <p:nvPr/>
            </p:nvSpPr>
            <p:spPr bwMode="auto">
              <a:xfrm>
                <a:off x="1828800" y="1930400"/>
                <a:ext cx="20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1</a:t>
                </a:r>
              </a:p>
            </p:txBody>
          </p:sp>
        </p:grpSp>
        <p:grpSp>
          <p:nvGrpSpPr>
            <p:cNvPr id="41" name="Group 79"/>
            <p:cNvGrpSpPr>
              <a:grpSpLocks/>
            </p:cNvGrpSpPr>
            <p:nvPr/>
          </p:nvGrpSpPr>
          <p:grpSpPr bwMode="auto">
            <a:xfrm>
              <a:off x="6459821" y="4423073"/>
              <a:ext cx="632604" cy="609600"/>
              <a:chOff x="1600200" y="1752600"/>
              <a:chExt cx="632604" cy="609600"/>
            </a:xfrm>
          </p:grpSpPr>
          <p:sp>
            <p:nvSpPr>
              <p:cNvPr id="46" name="Oval 54"/>
              <p:cNvSpPr>
                <a:spLocks/>
              </p:cNvSpPr>
              <p:nvPr/>
            </p:nvSpPr>
            <p:spPr bwMode="auto">
              <a:xfrm>
                <a:off x="1600200" y="1752600"/>
                <a:ext cx="632604" cy="609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47" name="Rectangle 59"/>
              <p:cNvSpPr>
                <a:spLocks/>
              </p:cNvSpPr>
              <p:nvPr/>
            </p:nvSpPr>
            <p:spPr bwMode="auto">
              <a:xfrm>
                <a:off x="1828800" y="1930400"/>
                <a:ext cx="20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1</a:t>
                </a:r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>
              <a:off x="3879996" y="5495331"/>
              <a:ext cx="904686" cy="8715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3879996" y="4622158"/>
              <a:ext cx="895163" cy="8731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5408440" y="3936321"/>
              <a:ext cx="1034834" cy="6858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5408440" y="4622158"/>
              <a:ext cx="1050705" cy="1063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684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>
                <a:ea typeface="MS PGothic" charset="-128"/>
              </a:rPr>
              <a:t>Tree Overview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3D36EE6F-3C5F-AF4C-BEEB-F4AC24ADCC86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809750"/>
            <a:ext cx="4114800" cy="4851400"/>
          </a:xfrm>
        </p:spPr>
        <p:txBody>
          <a:bodyPr rIns="132080"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500" i="1">
                <a:ea typeface="MS PGothic" charset="-128"/>
              </a:rPr>
              <a:t>Tree</a:t>
            </a:r>
            <a:r>
              <a:rPr lang="en-US" altLang="en-US" sz="2500">
                <a:ea typeface="MS PGothic" charset="-128"/>
              </a:rPr>
              <a:t>: data structure with nodes, similar to linked list</a:t>
            </a:r>
          </a:p>
          <a:p>
            <a:pPr marL="728663" lvl="1" eaLnBrk="1" hangingPunct="1">
              <a:lnSpc>
                <a:spcPct val="90000"/>
              </a:lnSpc>
            </a:pPr>
            <a:r>
              <a:rPr lang="en-US" altLang="en-US" sz="2200">
                <a:ea typeface="MS PGothic" charset="-128"/>
              </a:rPr>
              <a:t>Each node may have zero or more </a:t>
            </a:r>
            <a:r>
              <a:rPr lang="en-US" altLang="en-US" sz="2200" i="1">
                <a:ea typeface="MS PGothic" charset="-128"/>
              </a:rPr>
              <a:t>successors</a:t>
            </a:r>
            <a:r>
              <a:rPr lang="en-US" altLang="en-US" sz="2200">
                <a:ea typeface="MS PGothic" charset="-128"/>
              </a:rPr>
              <a:t> (children)</a:t>
            </a:r>
          </a:p>
          <a:p>
            <a:pPr marL="728663" lvl="1" eaLnBrk="1" hangingPunct="1">
              <a:lnSpc>
                <a:spcPct val="90000"/>
              </a:lnSpc>
            </a:pPr>
            <a:r>
              <a:rPr lang="en-US" altLang="en-US" sz="2200">
                <a:ea typeface="MS PGothic" charset="-128"/>
              </a:rPr>
              <a:t>Each node has exactly one </a:t>
            </a:r>
            <a:r>
              <a:rPr lang="en-US" altLang="en-US" sz="2200" i="1">
                <a:ea typeface="MS PGothic" charset="-128"/>
              </a:rPr>
              <a:t>predecessor</a:t>
            </a:r>
            <a:r>
              <a:rPr lang="en-US" altLang="en-US" sz="2200">
                <a:ea typeface="MS PGothic" charset="-128"/>
              </a:rPr>
              <a:t> (parent) except the </a:t>
            </a:r>
            <a:r>
              <a:rPr lang="en-US" altLang="en-US" sz="2200" i="1">
                <a:ea typeface="MS PGothic" charset="-128"/>
              </a:rPr>
              <a:t>root</a:t>
            </a:r>
            <a:r>
              <a:rPr lang="en-US" altLang="en-US" sz="2200">
                <a:ea typeface="MS PGothic" charset="-128"/>
              </a:rPr>
              <a:t>, which has none</a:t>
            </a:r>
            <a:endParaRPr lang="en-US" altLang="en-US" sz="1400">
              <a:ea typeface="MS PGothic" charset="-128"/>
            </a:endParaRPr>
          </a:p>
          <a:p>
            <a:pPr marL="728663" lvl="1" eaLnBrk="1" hangingPunct="1">
              <a:lnSpc>
                <a:spcPct val="90000"/>
              </a:lnSpc>
            </a:pPr>
            <a:r>
              <a:rPr lang="en-US" altLang="en-US" sz="2200">
                <a:ea typeface="MS PGothic" charset="-128"/>
              </a:rPr>
              <a:t>All nodes are reachable from </a:t>
            </a:r>
            <a:r>
              <a:rPr lang="en-US" altLang="en-US" sz="2200" i="1">
                <a:ea typeface="MS PGothic" charset="-128"/>
              </a:rPr>
              <a:t>root</a:t>
            </a:r>
            <a:endParaRPr lang="en-US" altLang="en-US" sz="2500">
              <a:ea typeface="MS PGothic" charset="-128"/>
            </a:endParaRPr>
          </a:p>
        </p:txBody>
      </p:sp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4789488" y="1609725"/>
            <a:ext cx="1600200" cy="1616075"/>
            <a:chOff x="0" y="26"/>
            <a:chExt cx="1008" cy="1018"/>
          </a:xfrm>
        </p:grpSpPr>
        <p:grpSp>
          <p:nvGrpSpPr>
            <p:cNvPr id="19504" name="Group 4"/>
            <p:cNvGrpSpPr>
              <a:grpSpLocks/>
            </p:cNvGrpSpPr>
            <p:nvPr/>
          </p:nvGrpSpPr>
          <p:grpSpPr bwMode="auto">
            <a:xfrm>
              <a:off x="0" y="26"/>
              <a:ext cx="1008" cy="1007"/>
              <a:chOff x="0" y="0"/>
              <a:chExt cx="1008" cy="1007"/>
            </a:xfrm>
          </p:grpSpPr>
          <p:sp>
            <p:nvSpPr>
              <p:cNvPr id="19512" name="Oval 5"/>
              <p:cNvSpPr>
                <a:spLocks/>
              </p:cNvSpPr>
              <p:nvPr/>
            </p:nvSpPr>
            <p:spPr bwMode="auto">
              <a:xfrm>
                <a:off x="503" y="0"/>
                <a:ext cx="219" cy="21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9513" name="Oval 6"/>
              <p:cNvSpPr>
                <a:spLocks/>
              </p:cNvSpPr>
              <p:nvPr/>
            </p:nvSpPr>
            <p:spPr bwMode="auto">
              <a:xfrm>
                <a:off x="220" y="304"/>
                <a:ext cx="219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9514" name="Oval 7"/>
              <p:cNvSpPr>
                <a:spLocks/>
              </p:cNvSpPr>
              <p:nvPr/>
            </p:nvSpPr>
            <p:spPr bwMode="auto">
              <a:xfrm>
                <a:off x="788" y="304"/>
                <a:ext cx="220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9515" name="Oval 8"/>
              <p:cNvSpPr>
                <a:spLocks/>
              </p:cNvSpPr>
              <p:nvPr/>
            </p:nvSpPr>
            <p:spPr bwMode="auto">
              <a:xfrm>
                <a:off x="0" y="794"/>
                <a:ext cx="219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9516" name="Oval 9"/>
              <p:cNvSpPr>
                <a:spLocks/>
              </p:cNvSpPr>
              <p:nvPr/>
            </p:nvSpPr>
            <p:spPr bwMode="auto">
              <a:xfrm>
                <a:off x="346" y="794"/>
                <a:ext cx="219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9517" name="Oval 10"/>
              <p:cNvSpPr>
                <a:spLocks/>
              </p:cNvSpPr>
              <p:nvPr/>
            </p:nvSpPr>
            <p:spPr bwMode="auto">
              <a:xfrm>
                <a:off x="693" y="793"/>
                <a:ext cx="219" cy="21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9518" name="Line 11"/>
              <p:cNvSpPr>
                <a:spLocks noChangeShapeType="1"/>
              </p:cNvSpPr>
              <p:nvPr/>
            </p:nvSpPr>
            <p:spPr bwMode="auto">
              <a:xfrm flipH="1">
                <a:off x="378" y="152"/>
                <a:ext cx="157" cy="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9" name="Line 12"/>
              <p:cNvSpPr>
                <a:spLocks noChangeShapeType="1"/>
              </p:cNvSpPr>
              <p:nvPr/>
            </p:nvSpPr>
            <p:spPr bwMode="auto">
              <a:xfrm>
                <a:off x="693" y="152"/>
                <a:ext cx="157" cy="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0" name="Line 13"/>
              <p:cNvSpPr>
                <a:spLocks noChangeShapeType="1"/>
              </p:cNvSpPr>
              <p:nvPr/>
            </p:nvSpPr>
            <p:spPr bwMode="auto">
              <a:xfrm flipH="1">
                <a:off x="94" y="518"/>
                <a:ext cx="189" cy="3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1" name="Line 14"/>
              <p:cNvSpPr>
                <a:spLocks noChangeShapeType="1"/>
              </p:cNvSpPr>
              <p:nvPr/>
            </p:nvSpPr>
            <p:spPr bwMode="auto">
              <a:xfrm>
                <a:off x="346" y="518"/>
                <a:ext cx="94" cy="3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2" name="Line 15"/>
              <p:cNvSpPr>
                <a:spLocks noChangeShapeType="1"/>
              </p:cNvSpPr>
              <p:nvPr/>
            </p:nvSpPr>
            <p:spPr bwMode="auto">
              <a:xfrm>
                <a:off x="409" y="487"/>
                <a:ext cx="315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05" name="Rectangle 16"/>
            <p:cNvSpPr>
              <a:spLocks/>
            </p:cNvSpPr>
            <p:nvPr/>
          </p:nvSpPr>
          <p:spPr bwMode="auto">
            <a:xfrm>
              <a:off x="535" y="42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19506" name="Rectangle 17"/>
            <p:cNvSpPr>
              <a:spLocks/>
            </p:cNvSpPr>
            <p:nvPr/>
          </p:nvSpPr>
          <p:spPr bwMode="auto">
            <a:xfrm>
              <a:off x="256" y="348"/>
              <a:ext cx="17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4</a:t>
              </a:r>
            </a:p>
          </p:txBody>
        </p:sp>
        <p:sp>
          <p:nvSpPr>
            <p:cNvPr id="19507" name="Rectangle 18"/>
            <p:cNvSpPr>
              <a:spLocks/>
            </p:cNvSpPr>
            <p:nvPr/>
          </p:nvSpPr>
          <p:spPr bwMode="auto">
            <a:xfrm>
              <a:off x="23" y="82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7</a:t>
              </a:r>
            </a:p>
          </p:txBody>
        </p:sp>
        <p:sp>
          <p:nvSpPr>
            <p:cNvPr id="19508" name="Rectangle 19"/>
            <p:cNvSpPr>
              <a:spLocks/>
            </p:cNvSpPr>
            <p:nvPr/>
          </p:nvSpPr>
          <p:spPr bwMode="auto">
            <a:xfrm>
              <a:off x="374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8</a:t>
              </a:r>
            </a:p>
          </p:txBody>
        </p:sp>
        <p:sp>
          <p:nvSpPr>
            <p:cNvPr id="19509" name="Rectangle 20"/>
            <p:cNvSpPr>
              <a:spLocks/>
            </p:cNvSpPr>
            <p:nvPr/>
          </p:nvSpPr>
          <p:spPr bwMode="auto">
            <a:xfrm>
              <a:off x="710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9</a:t>
              </a:r>
            </a:p>
          </p:txBody>
        </p:sp>
        <p:sp>
          <p:nvSpPr>
            <p:cNvPr id="19510" name="Rectangle 21"/>
            <p:cNvSpPr>
              <a:spLocks/>
            </p:cNvSpPr>
            <p:nvPr/>
          </p:nvSpPr>
          <p:spPr bwMode="auto">
            <a:xfrm>
              <a:off x="806" y="322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2</a:t>
              </a:r>
            </a:p>
          </p:txBody>
        </p:sp>
      </p:grpSp>
      <p:grpSp>
        <p:nvGrpSpPr>
          <p:cNvPr id="19462" name="Group 39"/>
          <p:cNvGrpSpPr>
            <a:grpSpLocks/>
          </p:cNvGrpSpPr>
          <p:nvPr/>
        </p:nvGrpSpPr>
        <p:grpSpPr bwMode="auto">
          <a:xfrm>
            <a:off x="4918075" y="4175125"/>
            <a:ext cx="1312863" cy="1663700"/>
            <a:chOff x="10" y="26"/>
            <a:chExt cx="827" cy="1048"/>
          </a:xfrm>
        </p:grpSpPr>
        <p:sp>
          <p:nvSpPr>
            <p:cNvPr id="19491" name="Oval 40"/>
            <p:cNvSpPr>
              <a:spLocks/>
            </p:cNvSpPr>
            <p:nvPr/>
          </p:nvSpPr>
          <p:spPr bwMode="auto">
            <a:xfrm>
              <a:off x="513" y="26"/>
              <a:ext cx="220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19492" name="Oval 41"/>
            <p:cNvSpPr>
              <a:spLocks/>
            </p:cNvSpPr>
            <p:nvPr/>
          </p:nvSpPr>
          <p:spPr bwMode="auto">
            <a:xfrm>
              <a:off x="231" y="33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19493" name="Oval 42"/>
            <p:cNvSpPr>
              <a:spLocks/>
            </p:cNvSpPr>
            <p:nvPr/>
          </p:nvSpPr>
          <p:spPr bwMode="auto">
            <a:xfrm>
              <a:off x="10" y="82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19494" name="Oval 43"/>
            <p:cNvSpPr>
              <a:spLocks/>
            </p:cNvSpPr>
            <p:nvPr/>
          </p:nvSpPr>
          <p:spPr bwMode="auto">
            <a:xfrm>
              <a:off x="357" y="82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19495" name="Line 44"/>
            <p:cNvSpPr>
              <a:spLocks noChangeShapeType="1"/>
            </p:cNvSpPr>
            <p:nvPr/>
          </p:nvSpPr>
          <p:spPr bwMode="auto">
            <a:xfrm flipH="1">
              <a:off x="388" y="178"/>
              <a:ext cx="15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Line 45"/>
            <p:cNvSpPr>
              <a:spLocks noChangeShapeType="1"/>
            </p:cNvSpPr>
            <p:nvPr/>
          </p:nvSpPr>
          <p:spPr bwMode="auto">
            <a:xfrm flipH="1">
              <a:off x="104" y="544"/>
              <a:ext cx="189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46"/>
            <p:cNvSpPr>
              <a:spLocks noChangeShapeType="1"/>
            </p:cNvSpPr>
            <p:nvPr/>
          </p:nvSpPr>
          <p:spPr bwMode="auto">
            <a:xfrm>
              <a:off x="357" y="544"/>
              <a:ext cx="93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AutoShape 47"/>
            <p:cNvSpPr>
              <a:spLocks/>
            </p:cNvSpPr>
            <p:nvPr/>
          </p:nvSpPr>
          <p:spPr bwMode="auto">
            <a:xfrm>
              <a:off x="490" y="169"/>
              <a:ext cx="347" cy="672"/>
            </a:xfrm>
            <a:custGeom>
              <a:avLst/>
              <a:gdLst>
                <a:gd name="T0" fmla="*/ 0 w 19987"/>
                <a:gd name="T1" fmla="*/ 0 h 21600"/>
                <a:gd name="T2" fmla="*/ 0 w 19987"/>
                <a:gd name="T3" fmla="*/ 0 h 21600"/>
                <a:gd name="T4" fmla="*/ 0 w 19987"/>
                <a:gd name="T5" fmla="*/ 0 h 21600"/>
                <a:gd name="T6" fmla="*/ 0 60000 65536"/>
                <a:gd name="T7" fmla="*/ 0 60000 65536"/>
                <a:gd name="T8" fmla="*/ 0 60000 65536"/>
                <a:gd name="T9" fmla="*/ 0 w 19987"/>
                <a:gd name="T10" fmla="*/ 0 h 21600"/>
                <a:gd name="T11" fmla="*/ 19987 w 1998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87" h="21600">
                  <a:moveTo>
                    <a:pt x="13787" y="0"/>
                  </a:moveTo>
                  <a:cubicBezTo>
                    <a:pt x="17694" y="4371"/>
                    <a:pt x="21600" y="8743"/>
                    <a:pt x="19302" y="12343"/>
                  </a:cubicBezTo>
                  <a:cubicBezTo>
                    <a:pt x="17004" y="15943"/>
                    <a:pt x="8502" y="18771"/>
                    <a:pt x="0" y="216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9" name="Rectangle 48"/>
            <p:cNvSpPr>
              <a:spLocks/>
            </p:cNvSpPr>
            <p:nvPr/>
          </p:nvSpPr>
          <p:spPr bwMode="auto">
            <a:xfrm>
              <a:off x="554" y="53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19500" name="Rectangle 49"/>
            <p:cNvSpPr>
              <a:spLocks/>
            </p:cNvSpPr>
            <p:nvPr/>
          </p:nvSpPr>
          <p:spPr bwMode="auto">
            <a:xfrm>
              <a:off x="274" y="362"/>
              <a:ext cx="17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4</a:t>
              </a:r>
            </a:p>
          </p:txBody>
        </p:sp>
        <p:sp>
          <p:nvSpPr>
            <p:cNvPr id="19501" name="Rectangle 50"/>
            <p:cNvSpPr>
              <a:spLocks/>
            </p:cNvSpPr>
            <p:nvPr/>
          </p:nvSpPr>
          <p:spPr bwMode="auto">
            <a:xfrm>
              <a:off x="52" y="841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7</a:t>
              </a:r>
            </a:p>
          </p:txBody>
        </p:sp>
        <p:sp>
          <p:nvSpPr>
            <p:cNvPr id="19502" name="Rectangle 51"/>
            <p:cNvSpPr>
              <a:spLocks/>
            </p:cNvSpPr>
            <p:nvPr/>
          </p:nvSpPr>
          <p:spPr bwMode="auto">
            <a:xfrm>
              <a:off x="387" y="85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8</a:t>
              </a:r>
            </a:p>
          </p:txBody>
        </p:sp>
      </p:grpSp>
      <p:grpSp>
        <p:nvGrpSpPr>
          <p:cNvPr id="19463" name="Group 53"/>
          <p:cNvGrpSpPr>
            <a:grpSpLocks/>
          </p:cNvGrpSpPr>
          <p:nvPr/>
        </p:nvGrpSpPr>
        <p:grpSpPr bwMode="auto">
          <a:xfrm>
            <a:off x="6778625" y="4310063"/>
            <a:ext cx="1157288" cy="1651000"/>
            <a:chOff x="0" y="26"/>
            <a:chExt cx="729" cy="1040"/>
          </a:xfrm>
        </p:grpSpPr>
        <p:sp>
          <p:nvSpPr>
            <p:cNvPr id="19482" name="Oval 54"/>
            <p:cNvSpPr>
              <a:spLocks/>
            </p:cNvSpPr>
            <p:nvPr/>
          </p:nvSpPr>
          <p:spPr bwMode="auto">
            <a:xfrm>
              <a:off x="503" y="26"/>
              <a:ext cx="220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19483" name="Oval 55"/>
            <p:cNvSpPr>
              <a:spLocks/>
            </p:cNvSpPr>
            <p:nvPr/>
          </p:nvSpPr>
          <p:spPr bwMode="auto">
            <a:xfrm>
              <a:off x="221" y="33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19484" name="Oval 56"/>
            <p:cNvSpPr>
              <a:spLocks/>
            </p:cNvSpPr>
            <p:nvPr/>
          </p:nvSpPr>
          <p:spPr bwMode="auto">
            <a:xfrm>
              <a:off x="0" y="82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19485" name="Line 57"/>
            <p:cNvSpPr>
              <a:spLocks noChangeShapeType="1"/>
            </p:cNvSpPr>
            <p:nvPr/>
          </p:nvSpPr>
          <p:spPr bwMode="auto">
            <a:xfrm flipH="1">
              <a:off x="378" y="178"/>
              <a:ext cx="15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58"/>
            <p:cNvSpPr>
              <a:spLocks noChangeShapeType="1"/>
            </p:cNvSpPr>
            <p:nvPr/>
          </p:nvSpPr>
          <p:spPr bwMode="auto">
            <a:xfrm flipH="1">
              <a:off x="94" y="544"/>
              <a:ext cx="189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Rectangle 59"/>
            <p:cNvSpPr>
              <a:spLocks/>
            </p:cNvSpPr>
            <p:nvPr/>
          </p:nvSpPr>
          <p:spPr bwMode="auto">
            <a:xfrm>
              <a:off x="552" y="53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19488" name="Rectangle 60"/>
            <p:cNvSpPr>
              <a:spLocks/>
            </p:cNvSpPr>
            <p:nvPr/>
          </p:nvSpPr>
          <p:spPr bwMode="auto">
            <a:xfrm>
              <a:off x="251" y="344"/>
              <a:ext cx="17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6</a:t>
              </a:r>
            </a:p>
          </p:txBody>
        </p:sp>
        <p:sp>
          <p:nvSpPr>
            <p:cNvPr id="19489" name="Rectangle 61"/>
            <p:cNvSpPr>
              <a:spLocks/>
            </p:cNvSpPr>
            <p:nvPr/>
          </p:nvSpPr>
          <p:spPr bwMode="auto">
            <a:xfrm>
              <a:off x="40" y="842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8</a:t>
              </a:r>
            </a:p>
          </p:txBody>
        </p:sp>
      </p:grpSp>
      <p:grpSp>
        <p:nvGrpSpPr>
          <p:cNvPr id="19464" name="Group 1"/>
          <p:cNvGrpSpPr>
            <a:grpSpLocks/>
          </p:cNvGrpSpPr>
          <p:nvPr/>
        </p:nvGrpSpPr>
        <p:grpSpPr bwMode="auto">
          <a:xfrm>
            <a:off x="6864350" y="1684338"/>
            <a:ext cx="1600200" cy="1668462"/>
            <a:chOff x="6864930" y="1474788"/>
            <a:chExt cx="1600200" cy="1668462"/>
          </a:xfrm>
        </p:grpSpPr>
        <p:grpSp>
          <p:nvGrpSpPr>
            <p:cNvPr id="19465" name="Group 4"/>
            <p:cNvGrpSpPr>
              <a:grpSpLocks/>
            </p:cNvGrpSpPr>
            <p:nvPr/>
          </p:nvGrpSpPr>
          <p:grpSpPr bwMode="auto">
            <a:xfrm>
              <a:off x="6864930" y="1474788"/>
              <a:ext cx="1600200" cy="1598613"/>
              <a:chOff x="0" y="0"/>
              <a:chExt cx="1008" cy="1007"/>
            </a:xfrm>
          </p:grpSpPr>
          <p:sp>
            <p:nvSpPr>
              <p:cNvPr id="19472" name="Oval 5"/>
              <p:cNvSpPr>
                <a:spLocks/>
              </p:cNvSpPr>
              <p:nvPr/>
            </p:nvSpPr>
            <p:spPr bwMode="auto">
              <a:xfrm>
                <a:off x="503" y="0"/>
                <a:ext cx="219" cy="21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9473" name="Oval 6"/>
              <p:cNvSpPr>
                <a:spLocks/>
              </p:cNvSpPr>
              <p:nvPr/>
            </p:nvSpPr>
            <p:spPr bwMode="auto">
              <a:xfrm>
                <a:off x="220" y="304"/>
                <a:ext cx="219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9474" name="Oval 7"/>
              <p:cNvSpPr>
                <a:spLocks/>
              </p:cNvSpPr>
              <p:nvPr/>
            </p:nvSpPr>
            <p:spPr bwMode="auto">
              <a:xfrm>
                <a:off x="788" y="304"/>
                <a:ext cx="220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9475" name="Oval 8"/>
              <p:cNvSpPr>
                <a:spLocks/>
              </p:cNvSpPr>
              <p:nvPr/>
            </p:nvSpPr>
            <p:spPr bwMode="auto">
              <a:xfrm>
                <a:off x="0" y="794"/>
                <a:ext cx="219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9476" name="Oval 9"/>
              <p:cNvSpPr>
                <a:spLocks/>
              </p:cNvSpPr>
              <p:nvPr/>
            </p:nvSpPr>
            <p:spPr bwMode="auto">
              <a:xfrm>
                <a:off x="346" y="794"/>
                <a:ext cx="219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9477" name="Oval 10"/>
              <p:cNvSpPr>
                <a:spLocks/>
              </p:cNvSpPr>
              <p:nvPr/>
            </p:nvSpPr>
            <p:spPr bwMode="auto">
              <a:xfrm>
                <a:off x="693" y="793"/>
                <a:ext cx="219" cy="21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9478" name="Line 12"/>
              <p:cNvSpPr>
                <a:spLocks noChangeShapeType="1"/>
              </p:cNvSpPr>
              <p:nvPr/>
            </p:nvSpPr>
            <p:spPr bwMode="auto">
              <a:xfrm>
                <a:off x="693" y="152"/>
                <a:ext cx="157" cy="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9" name="Line 13"/>
              <p:cNvSpPr>
                <a:spLocks noChangeShapeType="1"/>
              </p:cNvSpPr>
              <p:nvPr/>
            </p:nvSpPr>
            <p:spPr bwMode="auto">
              <a:xfrm flipH="1">
                <a:off x="94" y="518"/>
                <a:ext cx="189" cy="3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0" name="Line 14"/>
              <p:cNvSpPr>
                <a:spLocks noChangeShapeType="1"/>
              </p:cNvSpPr>
              <p:nvPr/>
            </p:nvSpPr>
            <p:spPr bwMode="auto">
              <a:xfrm>
                <a:off x="346" y="518"/>
                <a:ext cx="94" cy="3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1" name="Line 15"/>
              <p:cNvSpPr>
                <a:spLocks noChangeShapeType="1"/>
              </p:cNvSpPr>
              <p:nvPr/>
            </p:nvSpPr>
            <p:spPr bwMode="auto">
              <a:xfrm>
                <a:off x="409" y="487"/>
                <a:ext cx="315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66" name="Rectangle 16"/>
            <p:cNvSpPr>
              <a:spLocks/>
            </p:cNvSpPr>
            <p:nvPr/>
          </p:nvSpPr>
          <p:spPr bwMode="auto">
            <a:xfrm>
              <a:off x="7714243" y="1500188"/>
              <a:ext cx="28098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19467" name="Rectangle 17"/>
            <p:cNvSpPr>
              <a:spLocks/>
            </p:cNvSpPr>
            <p:nvPr/>
          </p:nvSpPr>
          <p:spPr bwMode="auto">
            <a:xfrm>
              <a:off x="7271330" y="1985963"/>
              <a:ext cx="28257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4</a:t>
              </a:r>
            </a:p>
          </p:txBody>
        </p:sp>
        <p:sp>
          <p:nvSpPr>
            <p:cNvPr id="19468" name="Rectangle 18"/>
            <p:cNvSpPr>
              <a:spLocks/>
            </p:cNvSpPr>
            <p:nvPr/>
          </p:nvSpPr>
          <p:spPr bwMode="auto">
            <a:xfrm>
              <a:off x="6940988" y="2778125"/>
              <a:ext cx="28098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7</a:t>
              </a:r>
            </a:p>
          </p:txBody>
        </p:sp>
        <p:sp>
          <p:nvSpPr>
            <p:cNvPr id="19469" name="Rectangle 19"/>
            <p:cNvSpPr>
              <a:spLocks/>
            </p:cNvSpPr>
            <p:nvPr/>
          </p:nvSpPr>
          <p:spPr bwMode="auto">
            <a:xfrm>
              <a:off x="7488023" y="2770981"/>
              <a:ext cx="28098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8</a:t>
              </a:r>
            </a:p>
          </p:txBody>
        </p:sp>
        <p:sp>
          <p:nvSpPr>
            <p:cNvPr id="19470" name="Rectangle 20"/>
            <p:cNvSpPr>
              <a:spLocks/>
            </p:cNvSpPr>
            <p:nvPr/>
          </p:nvSpPr>
          <p:spPr bwMode="auto">
            <a:xfrm>
              <a:off x="8049419" y="2787650"/>
              <a:ext cx="28098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9</a:t>
              </a:r>
            </a:p>
          </p:txBody>
        </p:sp>
        <p:sp>
          <p:nvSpPr>
            <p:cNvPr id="19471" name="Rectangle 21"/>
            <p:cNvSpPr>
              <a:spLocks/>
            </p:cNvSpPr>
            <p:nvPr/>
          </p:nvSpPr>
          <p:spPr bwMode="auto">
            <a:xfrm>
              <a:off x="8144455" y="1944688"/>
              <a:ext cx="28098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2</a:t>
              </a:r>
            </a:p>
          </p:txBody>
        </p:sp>
      </p:grpSp>
      <p:sp>
        <p:nvSpPr>
          <p:cNvPr id="68" name="Rectangle 22"/>
          <p:cNvSpPr>
            <a:spLocks/>
          </p:cNvSpPr>
          <p:nvPr/>
        </p:nvSpPr>
        <p:spPr bwMode="auto">
          <a:xfrm>
            <a:off x="4833938" y="3451225"/>
            <a:ext cx="684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A tree</a:t>
            </a:r>
          </a:p>
        </p:txBody>
      </p:sp>
      <p:sp>
        <p:nvSpPr>
          <p:cNvPr id="69" name="Rectangle 38"/>
          <p:cNvSpPr>
            <a:spLocks/>
          </p:cNvSpPr>
          <p:nvPr/>
        </p:nvSpPr>
        <p:spPr bwMode="auto">
          <a:xfrm>
            <a:off x="7096125" y="3451225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Not a tree</a:t>
            </a:r>
          </a:p>
        </p:txBody>
      </p:sp>
      <p:sp>
        <p:nvSpPr>
          <p:cNvPr id="83" name="Rectangle 52"/>
          <p:cNvSpPr>
            <a:spLocks/>
          </p:cNvSpPr>
          <p:nvPr/>
        </p:nvSpPr>
        <p:spPr bwMode="auto">
          <a:xfrm>
            <a:off x="4962525" y="5922963"/>
            <a:ext cx="10945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Not a </a:t>
            </a:r>
            <a:r>
              <a:rPr lang="en-US" altLang="en-US" sz="1800" dirty="0">
                <a:solidFill>
                  <a:schemeClr val="tx1"/>
                </a:solidFill>
                <a:latin typeface="Arial" charset="0"/>
                <a:sym typeface="Arial" charset="0"/>
              </a:rPr>
              <a:t>tree</a:t>
            </a:r>
          </a:p>
        </p:txBody>
      </p:sp>
      <p:sp>
        <p:nvSpPr>
          <p:cNvPr id="84" name="Rectangle 62"/>
          <p:cNvSpPr>
            <a:spLocks/>
          </p:cNvSpPr>
          <p:nvPr/>
        </p:nvSpPr>
        <p:spPr bwMode="auto">
          <a:xfrm>
            <a:off x="6842125" y="5922963"/>
            <a:ext cx="6842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A </a:t>
            </a:r>
            <a:r>
              <a:rPr lang="en-US" altLang="en-US" sz="1800" dirty="0">
                <a:solidFill>
                  <a:schemeClr val="tx1"/>
                </a:solidFill>
                <a:latin typeface="Arial" charset="0"/>
                <a:sym typeface="Arial" charset="0"/>
              </a:rPr>
              <a:t>tree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83" grpId="0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Tree 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638EB4F-734C-C246-86F0-623A82934BAF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grpSp>
        <p:nvGrpSpPr>
          <p:cNvPr id="23555" name="Group 42"/>
          <p:cNvGrpSpPr>
            <a:grpSpLocks/>
          </p:cNvGrpSpPr>
          <p:nvPr/>
        </p:nvGrpSpPr>
        <p:grpSpPr bwMode="auto">
          <a:xfrm>
            <a:off x="2911475" y="2667000"/>
            <a:ext cx="3062288" cy="2886075"/>
            <a:chOff x="2911475" y="2667000"/>
            <a:chExt cx="3062287" cy="2886075"/>
          </a:xfrm>
        </p:grpSpPr>
        <p:grpSp>
          <p:nvGrpSpPr>
            <p:cNvPr id="23568" name="Group 3"/>
            <p:cNvGrpSpPr>
              <a:grpSpLocks/>
            </p:cNvGrpSpPr>
            <p:nvPr/>
          </p:nvGrpSpPr>
          <p:grpSpPr bwMode="auto">
            <a:xfrm>
              <a:off x="4343400" y="2667000"/>
              <a:ext cx="436562" cy="447675"/>
              <a:chOff x="0" y="0"/>
              <a:chExt cx="275" cy="281"/>
            </a:xfrm>
          </p:grpSpPr>
          <p:sp>
            <p:nvSpPr>
              <p:cNvPr id="23605" name="Oval 4"/>
              <p:cNvSpPr>
                <a:spLocks/>
              </p:cNvSpPr>
              <p:nvPr/>
            </p:nvSpPr>
            <p:spPr bwMode="auto">
              <a:xfrm>
                <a:off x="0" y="0"/>
                <a:ext cx="275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3606" name="Rectangle 5"/>
              <p:cNvSpPr>
                <a:spLocks/>
              </p:cNvSpPr>
              <p:nvPr/>
            </p:nvSpPr>
            <p:spPr bwMode="auto">
              <a:xfrm>
                <a:off x="45" y="40"/>
                <a:ext cx="18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M</a:t>
                </a:r>
              </a:p>
            </p:txBody>
          </p:sp>
        </p:grpSp>
        <p:grpSp>
          <p:nvGrpSpPr>
            <p:cNvPr id="23569" name="Group 6"/>
            <p:cNvGrpSpPr>
              <a:grpSpLocks/>
            </p:cNvGrpSpPr>
            <p:nvPr/>
          </p:nvGrpSpPr>
          <p:grpSpPr bwMode="auto">
            <a:xfrm>
              <a:off x="3665537" y="3352800"/>
              <a:ext cx="419100" cy="447675"/>
              <a:chOff x="0" y="0"/>
              <a:chExt cx="264" cy="281"/>
            </a:xfrm>
          </p:grpSpPr>
          <p:sp>
            <p:nvSpPr>
              <p:cNvPr id="23603" name="Oval 7"/>
              <p:cNvSpPr>
                <a:spLocks/>
              </p:cNvSpPr>
              <p:nvPr/>
            </p:nvSpPr>
            <p:spPr bwMode="auto">
              <a:xfrm>
                <a:off x="0" y="0"/>
                <a:ext cx="26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3604" name="Rectangle 8"/>
              <p:cNvSpPr>
                <a:spLocks/>
              </p:cNvSpPr>
              <p:nvPr/>
            </p:nvSpPr>
            <p:spPr bwMode="auto">
              <a:xfrm>
                <a:off x="43" y="40"/>
                <a:ext cx="176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G</a:t>
                </a:r>
              </a:p>
            </p:txBody>
          </p:sp>
        </p:grpSp>
        <p:grpSp>
          <p:nvGrpSpPr>
            <p:cNvPr id="23570" name="Group 9"/>
            <p:cNvGrpSpPr>
              <a:grpSpLocks/>
            </p:cNvGrpSpPr>
            <p:nvPr/>
          </p:nvGrpSpPr>
          <p:grpSpPr bwMode="auto">
            <a:xfrm>
              <a:off x="5013325" y="3352800"/>
              <a:ext cx="468312" cy="447675"/>
              <a:chOff x="0" y="0"/>
              <a:chExt cx="295" cy="281"/>
            </a:xfrm>
          </p:grpSpPr>
          <p:sp>
            <p:nvSpPr>
              <p:cNvPr id="23601" name="Oval 10"/>
              <p:cNvSpPr>
                <a:spLocks/>
              </p:cNvSpPr>
              <p:nvPr/>
            </p:nvSpPr>
            <p:spPr bwMode="auto">
              <a:xfrm>
                <a:off x="0" y="0"/>
                <a:ext cx="295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3602" name="Rectangle 11"/>
              <p:cNvSpPr>
                <a:spLocks/>
              </p:cNvSpPr>
              <p:nvPr/>
            </p:nvSpPr>
            <p:spPr bwMode="auto">
              <a:xfrm>
                <a:off x="48" y="40"/>
                <a:ext cx="197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W</a:t>
                </a:r>
              </a:p>
            </p:txBody>
          </p:sp>
        </p:grpSp>
        <p:grpSp>
          <p:nvGrpSpPr>
            <p:cNvPr id="23571" name="Group 12"/>
            <p:cNvGrpSpPr>
              <a:grpSpLocks/>
            </p:cNvGrpSpPr>
            <p:nvPr/>
          </p:nvGrpSpPr>
          <p:grpSpPr bwMode="auto">
            <a:xfrm>
              <a:off x="4833937" y="4267200"/>
              <a:ext cx="385763" cy="447675"/>
              <a:chOff x="0" y="0"/>
              <a:chExt cx="242" cy="281"/>
            </a:xfrm>
          </p:grpSpPr>
          <p:sp>
            <p:nvSpPr>
              <p:cNvPr id="23599" name="Oval 13"/>
              <p:cNvSpPr>
                <a:spLocks/>
              </p:cNvSpPr>
              <p:nvPr/>
            </p:nvSpPr>
            <p:spPr bwMode="auto">
              <a:xfrm>
                <a:off x="0" y="0"/>
                <a:ext cx="242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3600" name="Rectangle 14"/>
              <p:cNvSpPr>
                <a:spLocks/>
              </p:cNvSpPr>
              <p:nvPr/>
            </p:nvSpPr>
            <p:spPr bwMode="auto">
              <a:xfrm>
                <a:off x="41" y="40"/>
                <a:ext cx="16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P</a:t>
                </a:r>
              </a:p>
            </p:txBody>
          </p:sp>
        </p:grpSp>
        <p:grpSp>
          <p:nvGrpSpPr>
            <p:cNvPr id="23572" name="Group 15"/>
            <p:cNvGrpSpPr>
              <a:grpSpLocks/>
            </p:cNvGrpSpPr>
            <p:nvPr/>
          </p:nvGrpSpPr>
          <p:grpSpPr bwMode="auto">
            <a:xfrm>
              <a:off x="4156075" y="4267200"/>
              <a:ext cx="354012" cy="447675"/>
              <a:chOff x="0" y="0"/>
              <a:chExt cx="223" cy="281"/>
            </a:xfrm>
          </p:grpSpPr>
          <p:sp>
            <p:nvSpPr>
              <p:cNvPr id="23597" name="Oval 16"/>
              <p:cNvSpPr>
                <a:spLocks/>
              </p:cNvSpPr>
              <p:nvPr/>
            </p:nvSpPr>
            <p:spPr bwMode="auto">
              <a:xfrm>
                <a:off x="0" y="0"/>
                <a:ext cx="223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3598" name="Rectangle 17"/>
              <p:cNvSpPr>
                <a:spLocks/>
              </p:cNvSpPr>
              <p:nvPr/>
            </p:nvSpPr>
            <p:spPr bwMode="auto">
              <a:xfrm>
                <a:off x="38" y="40"/>
                <a:ext cx="147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J</a:t>
                </a:r>
              </a:p>
            </p:txBody>
          </p:sp>
        </p:grpSp>
        <p:grpSp>
          <p:nvGrpSpPr>
            <p:cNvPr id="23573" name="Group 18"/>
            <p:cNvGrpSpPr>
              <a:grpSpLocks/>
            </p:cNvGrpSpPr>
            <p:nvPr/>
          </p:nvGrpSpPr>
          <p:grpSpPr bwMode="auto">
            <a:xfrm>
              <a:off x="3292475" y="4267200"/>
              <a:ext cx="403225" cy="447675"/>
              <a:chOff x="0" y="0"/>
              <a:chExt cx="254" cy="281"/>
            </a:xfrm>
          </p:grpSpPr>
          <p:sp>
            <p:nvSpPr>
              <p:cNvPr id="23595" name="Oval 19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3596" name="Rectangle 20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D</a:t>
                </a:r>
              </a:p>
            </p:txBody>
          </p:sp>
        </p:grpSp>
        <p:grpSp>
          <p:nvGrpSpPr>
            <p:cNvPr id="23574" name="Group 21"/>
            <p:cNvGrpSpPr>
              <a:grpSpLocks/>
            </p:cNvGrpSpPr>
            <p:nvPr/>
          </p:nvGrpSpPr>
          <p:grpSpPr bwMode="auto">
            <a:xfrm>
              <a:off x="4816475" y="5105400"/>
              <a:ext cx="403225" cy="447675"/>
              <a:chOff x="0" y="0"/>
              <a:chExt cx="254" cy="281"/>
            </a:xfrm>
          </p:grpSpPr>
          <p:sp>
            <p:nvSpPr>
              <p:cNvPr id="23593" name="Oval 22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3594" name="Rectangle 23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N</a:t>
                </a:r>
              </a:p>
            </p:txBody>
          </p:sp>
        </p:grpSp>
        <p:grpSp>
          <p:nvGrpSpPr>
            <p:cNvPr id="23575" name="Group 24"/>
            <p:cNvGrpSpPr>
              <a:grpSpLocks/>
            </p:cNvGrpSpPr>
            <p:nvPr/>
          </p:nvGrpSpPr>
          <p:grpSpPr bwMode="auto">
            <a:xfrm>
              <a:off x="3825875" y="5105400"/>
              <a:ext cx="403225" cy="447675"/>
              <a:chOff x="0" y="0"/>
              <a:chExt cx="254" cy="281"/>
            </a:xfrm>
          </p:grpSpPr>
          <p:sp>
            <p:nvSpPr>
              <p:cNvPr id="23591" name="Oval 25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3592" name="Rectangle 26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H</a:t>
                </a:r>
              </a:p>
            </p:txBody>
          </p:sp>
        </p:grpSp>
        <p:grpSp>
          <p:nvGrpSpPr>
            <p:cNvPr id="23576" name="Group 27"/>
            <p:cNvGrpSpPr>
              <a:grpSpLocks/>
            </p:cNvGrpSpPr>
            <p:nvPr/>
          </p:nvGrpSpPr>
          <p:grpSpPr bwMode="auto">
            <a:xfrm>
              <a:off x="2911475" y="5105400"/>
              <a:ext cx="403225" cy="447675"/>
              <a:chOff x="0" y="0"/>
              <a:chExt cx="254" cy="281"/>
            </a:xfrm>
          </p:grpSpPr>
          <p:sp>
            <p:nvSpPr>
              <p:cNvPr id="23589" name="Oval 28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3590" name="Rectangle 29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B</a:t>
                </a:r>
              </a:p>
            </p:txBody>
          </p:sp>
        </p:grpSp>
        <p:grpSp>
          <p:nvGrpSpPr>
            <p:cNvPr id="23577" name="Group 30"/>
            <p:cNvGrpSpPr>
              <a:grpSpLocks/>
            </p:cNvGrpSpPr>
            <p:nvPr/>
          </p:nvGrpSpPr>
          <p:grpSpPr bwMode="auto">
            <a:xfrm>
              <a:off x="5588000" y="5105400"/>
              <a:ext cx="385762" cy="447675"/>
              <a:chOff x="0" y="0"/>
              <a:chExt cx="242" cy="281"/>
            </a:xfrm>
          </p:grpSpPr>
          <p:sp>
            <p:nvSpPr>
              <p:cNvPr id="23587" name="Oval 31"/>
              <p:cNvSpPr>
                <a:spLocks/>
              </p:cNvSpPr>
              <p:nvPr/>
            </p:nvSpPr>
            <p:spPr bwMode="auto">
              <a:xfrm>
                <a:off x="0" y="0"/>
                <a:ext cx="242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3588" name="Rectangle 32"/>
              <p:cNvSpPr>
                <a:spLocks/>
              </p:cNvSpPr>
              <p:nvPr/>
            </p:nvSpPr>
            <p:spPr bwMode="auto">
              <a:xfrm>
                <a:off x="41" y="40"/>
                <a:ext cx="16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S</a:t>
                </a:r>
              </a:p>
            </p:txBody>
          </p:sp>
        </p:grpSp>
        <p:sp>
          <p:nvSpPr>
            <p:cNvPr id="23578" name="Line 33"/>
            <p:cNvSpPr>
              <a:spLocks noChangeShapeType="1"/>
            </p:cNvSpPr>
            <p:nvPr/>
          </p:nvSpPr>
          <p:spPr bwMode="auto">
            <a:xfrm flipH="1">
              <a:off x="3825875" y="3114675"/>
              <a:ext cx="684212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34"/>
            <p:cNvSpPr>
              <a:spLocks noChangeShapeType="1"/>
            </p:cNvSpPr>
            <p:nvPr/>
          </p:nvSpPr>
          <p:spPr bwMode="auto">
            <a:xfrm>
              <a:off x="4510087" y="3114675"/>
              <a:ext cx="709613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35"/>
            <p:cNvSpPr>
              <a:spLocks noChangeShapeType="1"/>
            </p:cNvSpPr>
            <p:nvPr/>
          </p:nvSpPr>
          <p:spPr bwMode="auto">
            <a:xfrm flipH="1">
              <a:off x="3455987" y="3800475"/>
              <a:ext cx="369888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36"/>
            <p:cNvSpPr>
              <a:spLocks noChangeShapeType="1"/>
            </p:cNvSpPr>
            <p:nvPr/>
          </p:nvSpPr>
          <p:spPr bwMode="auto">
            <a:xfrm>
              <a:off x="3825875" y="3800475"/>
              <a:ext cx="517525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Line 37"/>
            <p:cNvSpPr>
              <a:spLocks noChangeShapeType="1"/>
            </p:cNvSpPr>
            <p:nvPr/>
          </p:nvSpPr>
          <p:spPr bwMode="auto">
            <a:xfrm flipH="1">
              <a:off x="5013325" y="3800475"/>
              <a:ext cx="274637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38"/>
            <p:cNvSpPr>
              <a:spLocks noChangeShapeType="1"/>
            </p:cNvSpPr>
            <p:nvPr/>
          </p:nvSpPr>
          <p:spPr bwMode="auto">
            <a:xfrm flipH="1">
              <a:off x="3114675" y="4714875"/>
              <a:ext cx="341312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Line 39"/>
            <p:cNvSpPr>
              <a:spLocks noChangeShapeType="1"/>
            </p:cNvSpPr>
            <p:nvPr/>
          </p:nvSpPr>
          <p:spPr bwMode="auto">
            <a:xfrm>
              <a:off x="3455987" y="4714875"/>
              <a:ext cx="62865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40"/>
            <p:cNvSpPr>
              <a:spLocks noChangeShapeType="1"/>
            </p:cNvSpPr>
            <p:nvPr/>
          </p:nvSpPr>
          <p:spPr bwMode="auto">
            <a:xfrm flipH="1">
              <a:off x="5013325" y="4714875"/>
              <a:ext cx="1587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41"/>
            <p:cNvSpPr>
              <a:spLocks noChangeShapeType="1"/>
            </p:cNvSpPr>
            <p:nvPr/>
          </p:nvSpPr>
          <p:spPr bwMode="auto">
            <a:xfrm>
              <a:off x="5013325" y="4714875"/>
              <a:ext cx="76200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6" name="TextBox 43"/>
          <p:cNvSpPr txBox="1">
            <a:spLocks noChangeArrowheads="1"/>
          </p:cNvSpPr>
          <p:nvPr/>
        </p:nvSpPr>
        <p:spPr bwMode="auto">
          <a:xfrm>
            <a:off x="1033463" y="2205038"/>
            <a:ext cx="2460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the </a:t>
            </a:r>
            <a:r>
              <a:rPr lang="en-US" altLang="en-US" i="1"/>
              <a:t>root</a:t>
            </a:r>
            <a:r>
              <a:rPr lang="en-US" altLang="en-US"/>
              <a:t> of the tree</a:t>
            </a:r>
          </a:p>
          <a:p>
            <a:r>
              <a:rPr lang="en-US" altLang="en-US"/>
              <a:t>(no parents)</a:t>
            </a:r>
          </a:p>
        </p:txBody>
      </p:sp>
      <p:cxnSp>
        <p:nvCxnSpPr>
          <p:cNvPr id="46" name="Straight Arrow Connector 45"/>
          <p:cNvCxnSpPr>
            <a:stCxn id="23556" idx="3"/>
            <a:endCxn id="23605" idx="1"/>
          </p:cNvCxnSpPr>
          <p:nvPr/>
        </p:nvCxnSpPr>
        <p:spPr>
          <a:xfrm>
            <a:off x="3494088" y="2620963"/>
            <a:ext cx="912812" cy="111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48"/>
          <p:cNvSpPr txBox="1">
            <a:spLocks noChangeArrowheads="1"/>
          </p:cNvSpPr>
          <p:nvPr/>
        </p:nvSpPr>
        <p:spPr bwMode="auto">
          <a:xfrm>
            <a:off x="6172200" y="5715000"/>
            <a:ext cx="2727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the </a:t>
            </a:r>
            <a:r>
              <a:rPr lang="en-US" altLang="en-US" i="1"/>
              <a:t>leaves </a:t>
            </a:r>
            <a:r>
              <a:rPr lang="en-US" altLang="en-US"/>
              <a:t>of the tree</a:t>
            </a:r>
          </a:p>
          <a:p>
            <a:r>
              <a:rPr lang="en-US" altLang="en-US"/>
              <a:t>(no children)</a:t>
            </a:r>
          </a:p>
        </p:txBody>
      </p:sp>
      <p:cxnSp>
        <p:nvCxnSpPr>
          <p:cNvPr id="51" name="Straight Arrow Connector 50"/>
          <p:cNvCxnSpPr>
            <a:stCxn id="23558" idx="1"/>
            <a:endCxn id="23589" idx="4"/>
          </p:cNvCxnSpPr>
          <p:nvPr/>
        </p:nvCxnSpPr>
        <p:spPr>
          <a:xfrm flipH="1" flipV="1">
            <a:off x="3113088" y="5553075"/>
            <a:ext cx="3059112" cy="577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3558" idx="1"/>
            <a:endCxn id="23591" idx="5"/>
          </p:cNvCxnSpPr>
          <p:nvPr/>
        </p:nvCxnSpPr>
        <p:spPr>
          <a:xfrm flipH="1" flipV="1">
            <a:off x="4170363" y="5487988"/>
            <a:ext cx="2001837" cy="642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3558" idx="1"/>
            <a:endCxn id="23597" idx="4"/>
          </p:cNvCxnSpPr>
          <p:nvPr/>
        </p:nvCxnSpPr>
        <p:spPr>
          <a:xfrm flipH="1" flipV="1">
            <a:off x="4332288" y="4714875"/>
            <a:ext cx="1839912" cy="1416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3558" idx="1"/>
            <a:endCxn id="23593" idx="5"/>
          </p:cNvCxnSpPr>
          <p:nvPr/>
        </p:nvCxnSpPr>
        <p:spPr>
          <a:xfrm flipH="1" flipV="1">
            <a:off x="5160963" y="5487988"/>
            <a:ext cx="1011237" cy="642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3558" idx="1"/>
            <a:endCxn id="23587" idx="4"/>
          </p:cNvCxnSpPr>
          <p:nvPr/>
        </p:nvCxnSpPr>
        <p:spPr>
          <a:xfrm flipH="1" flipV="1">
            <a:off x="5780088" y="5553075"/>
            <a:ext cx="392112" cy="577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4" name="TextBox 62"/>
          <p:cNvSpPr txBox="1">
            <a:spLocks noChangeArrowheads="1"/>
          </p:cNvSpPr>
          <p:nvPr/>
        </p:nvSpPr>
        <p:spPr bwMode="auto">
          <a:xfrm>
            <a:off x="450850" y="3478213"/>
            <a:ext cx="1483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i="1" dirty="0" smtClean="0"/>
              <a:t>child</a:t>
            </a:r>
            <a:r>
              <a:rPr lang="en-US" altLang="en-US" dirty="0" smtClean="0"/>
              <a:t> </a:t>
            </a:r>
            <a:r>
              <a:rPr lang="en-US" altLang="en-US" dirty="0"/>
              <a:t>of M</a:t>
            </a:r>
            <a:endParaRPr lang="en-US" altLang="en-US" i="1" dirty="0"/>
          </a:p>
        </p:txBody>
      </p:sp>
      <p:cxnSp>
        <p:nvCxnSpPr>
          <p:cNvPr id="65" name="Straight Arrow Connector 64"/>
          <p:cNvCxnSpPr>
            <a:stCxn id="23564" idx="3"/>
            <a:endCxn id="23603" idx="2"/>
          </p:cNvCxnSpPr>
          <p:nvPr/>
        </p:nvCxnSpPr>
        <p:spPr>
          <a:xfrm flipV="1">
            <a:off x="1933948" y="3576638"/>
            <a:ext cx="1731589" cy="132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6" name="TextBox 65"/>
          <p:cNvSpPr txBox="1">
            <a:spLocks noChangeArrowheads="1"/>
          </p:cNvSpPr>
          <p:nvPr/>
        </p:nvSpPr>
        <p:spPr bwMode="auto">
          <a:xfrm>
            <a:off x="6172200" y="3278188"/>
            <a:ext cx="1483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i="1" dirty="0" smtClean="0"/>
              <a:t>child</a:t>
            </a:r>
            <a:r>
              <a:rPr lang="en-US" altLang="en-US" dirty="0" smtClean="0"/>
              <a:t> </a:t>
            </a:r>
            <a:r>
              <a:rPr lang="en-US" altLang="en-US" dirty="0"/>
              <a:t>of M</a:t>
            </a:r>
            <a:endParaRPr lang="en-US" altLang="en-US" i="1" dirty="0"/>
          </a:p>
        </p:txBody>
      </p:sp>
      <p:cxnSp>
        <p:nvCxnSpPr>
          <p:cNvPr id="70" name="Straight Arrow Connector 69"/>
          <p:cNvCxnSpPr>
            <a:stCxn id="23566" idx="1"/>
            <a:endCxn id="23601" idx="6"/>
          </p:cNvCxnSpPr>
          <p:nvPr/>
        </p:nvCxnSpPr>
        <p:spPr>
          <a:xfrm flipH="1">
            <a:off x="5481638" y="3509021"/>
            <a:ext cx="690562" cy="67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4921</TotalTime>
  <Pages>0</Pages>
  <Words>2071</Words>
  <Characters>0</Characters>
  <Application>Microsoft Macintosh PowerPoint</Application>
  <PresentationFormat>On-screen Show (4:3)</PresentationFormat>
  <Lines>0</Lines>
  <Paragraphs>661</Paragraphs>
  <Slides>56</Slides>
  <Notes>18</Notes>
  <HiddenSlides>6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9" baseType="lpstr">
      <vt:lpstr>Calibri</vt:lpstr>
      <vt:lpstr>Cambria Math</vt:lpstr>
      <vt:lpstr>Courier</vt:lpstr>
      <vt:lpstr>Courier New</vt:lpstr>
      <vt:lpstr>MS PGothic</vt:lpstr>
      <vt:lpstr>Times New Roman</vt:lpstr>
      <vt:lpstr>Tw Cen MT</vt:lpstr>
      <vt:lpstr>Wingdings</vt:lpstr>
      <vt:lpstr>Wingdings 2</vt:lpstr>
      <vt:lpstr>ヒラギノ明朝 ProN W3</vt:lpstr>
      <vt:lpstr>ヒラギノ角ゴ ProN W6</vt:lpstr>
      <vt:lpstr>Arial</vt:lpstr>
      <vt:lpstr>Median</vt:lpstr>
      <vt:lpstr>Trees</vt:lpstr>
      <vt:lpstr>Important Announcements</vt:lpstr>
      <vt:lpstr>Data Structures</vt:lpstr>
      <vt:lpstr>Example Data Structures</vt:lpstr>
      <vt:lpstr>The Problem of Search</vt:lpstr>
      <vt:lpstr>Example Data Structures</vt:lpstr>
      <vt:lpstr>Tree</vt:lpstr>
      <vt:lpstr>Tree Overview</vt:lpstr>
      <vt:lpstr>Tree Terminology</vt:lpstr>
      <vt:lpstr>Tree Terminology</vt:lpstr>
      <vt:lpstr>Tree Terminology</vt:lpstr>
      <vt:lpstr>Tree Terminology</vt:lpstr>
      <vt:lpstr>Tree Terminology</vt:lpstr>
      <vt:lpstr>Class for general tree nodes</vt:lpstr>
      <vt:lpstr>Class for general tree nodes</vt:lpstr>
      <vt:lpstr>Binary Trees</vt:lpstr>
      <vt:lpstr>Binary trees were in A1!</vt:lpstr>
      <vt:lpstr>Class for binary tree node</vt:lpstr>
      <vt:lpstr>Binary versus general tree</vt:lpstr>
      <vt:lpstr>A Tree is a Recursive Thing</vt:lpstr>
      <vt:lpstr>Looking at trees recursively</vt:lpstr>
      <vt:lpstr>Looking at trees recursively</vt:lpstr>
      <vt:lpstr>Looking at trees recursively</vt:lpstr>
      <vt:lpstr>Looking at trees recursively</vt:lpstr>
      <vt:lpstr>A Recipe for Recursive Functions</vt:lpstr>
      <vt:lpstr>Recursive Functions on Binary Trees</vt:lpstr>
      <vt:lpstr>Searching in a Binary Tree</vt:lpstr>
      <vt:lpstr>Searching in a Binary Tree</vt:lpstr>
      <vt:lpstr>Comparing Data Structures</vt:lpstr>
      <vt:lpstr>Binary Search Tree (BST)</vt:lpstr>
      <vt:lpstr>Building a BST</vt:lpstr>
      <vt:lpstr>Building a BST</vt:lpstr>
      <vt:lpstr>Building a BST</vt:lpstr>
      <vt:lpstr>Building a BST</vt:lpstr>
      <vt:lpstr>Building a BST</vt:lpstr>
      <vt:lpstr>Building a BST</vt:lpstr>
      <vt:lpstr>Building a BST</vt:lpstr>
      <vt:lpstr>Building a BST</vt:lpstr>
      <vt:lpstr>Building a BST</vt:lpstr>
      <vt:lpstr>Building a BST</vt:lpstr>
      <vt:lpstr>Building a BST</vt:lpstr>
      <vt:lpstr>Building a BST</vt:lpstr>
      <vt:lpstr>Building a BST</vt:lpstr>
      <vt:lpstr>Printing contents of BST</vt:lpstr>
      <vt:lpstr>Tree traversals</vt:lpstr>
      <vt:lpstr>Binary Search Tree (BST)</vt:lpstr>
      <vt:lpstr>Comparing Data Structures</vt:lpstr>
      <vt:lpstr>Inserting in Alphabetical Order</vt:lpstr>
      <vt:lpstr>Inserting in Alphabetical Order</vt:lpstr>
      <vt:lpstr>Inserting in Alphabetical Order</vt:lpstr>
      <vt:lpstr>Inserting in Alphabetical Order</vt:lpstr>
      <vt:lpstr>Inserting in Alphabetical Order</vt:lpstr>
      <vt:lpstr>Inserting in Alphabetical Order</vt:lpstr>
      <vt:lpstr>Insertion Order Matters</vt:lpstr>
      <vt:lpstr>Things to think about</vt:lpstr>
      <vt:lpstr>Useful facts about binary trees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CS211</dc:title>
  <dc:creator>chew</dc:creator>
  <cp:lastModifiedBy>eleanor@cs.cornell.edu</cp:lastModifiedBy>
  <cp:revision>289</cp:revision>
  <cp:lastPrinted>2018-03-07T19:06:15Z</cp:lastPrinted>
  <dcterms:modified xsi:type="dcterms:W3CDTF">2018-06-19T00:49:09Z</dcterms:modified>
</cp:coreProperties>
</file>