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78" r:id="rId2"/>
    <p:sldId id="320" r:id="rId3"/>
    <p:sldId id="322" r:id="rId4"/>
    <p:sldId id="324" r:id="rId5"/>
    <p:sldId id="340" r:id="rId6"/>
    <p:sldId id="365" r:id="rId7"/>
    <p:sldId id="366" r:id="rId8"/>
    <p:sldId id="325" r:id="rId9"/>
    <p:sldId id="344" r:id="rId10"/>
    <p:sldId id="345" r:id="rId11"/>
    <p:sldId id="346" r:id="rId12"/>
    <p:sldId id="348" r:id="rId13"/>
    <p:sldId id="349" r:id="rId14"/>
    <p:sldId id="350" r:id="rId15"/>
    <p:sldId id="352" r:id="rId16"/>
    <p:sldId id="351" r:id="rId17"/>
    <p:sldId id="354" r:id="rId18"/>
    <p:sldId id="353" r:id="rId19"/>
    <p:sldId id="363" r:id="rId20"/>
    <p:sldId id="364" r:id="rId21"/>
    <p:sldId id="356" r:id="rId22"/>
    <p:sldId id="326" r:id="rId23"/>
    <p:sldId id="369" r:id="rId24"/>
    <p:sldId id="370" r:id="rId25"/>
    <p:sldId id="359" r:id="rId26"/>
    <p:sldId id="360" r:id="rId27"/>
    <p:sldId id="361" r:id="rId28"/>
    <p:sldId id="362" r:id="rId29"/>
    <p:sldId id="341" r:id="rId30"/>
    <p:sldId id="342" r:id="rId31"/>
    <p:sldId id="343" r:id="rId32"/>
    <p:sldId id="371" r:id="rId33"/>
    <p:sldId id="373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FED"/>
    <a:srgbClr val="FFF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8"/>
    <p:restoredTop sz="94655"/>
  </p:normalViewPr>
  <p:slideViewPr>
    <p:cSldViewPr>
      <p:cViewPr>
        <p:scale>
          <a:sx n="100" d="100"/>
          <a:sy n="100" d="100"/>
        </p:scale>
        <p:origin x="-400" y="-72"/>
      </p:cViewPr>
      <p:guideLst>
        <p:guide orient="horz" pos="3408"/>
        <p:guide pos="7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6.0</c:v>
                </c:pt>
                <c:pt idx="1">
                  <c:v>33.0</c:v>
                </c:pt>
                <c:pt idx="2">
                  <c:v>303.0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490048"/>
        <c:axId val="-752487568"/>
      </c:scatterChart>
      <c:valAx>
        <c:axId val="-752490048"/>
        <c:scaling>
          <c:orientation val="minMax"/>
          <c:max val="100.0"/>
          <c:min val="0.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487568"/>
        <c:crosses val="autoZero"/>
        <c:crossBetween val="midCat"/>
      </c:valAx>
      <c:valAx>
        <c:axId val="-7524875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490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15.0</c:v>
                </c:pt>
                <c:pt idx="11">
                  <c:v>22.0</c:v>
                </c:pt>
                <c:pt idx="12">
                  <c:v>25.0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6.0</c:v>
                </c:pt>
                <c:pt idx="1">
                  <c:v>10.0</c:v>
                </c:pt>
                <c:pt idx="2">
                  <c:v>15.0</c:v>
                </c:pt>
                <c:pt idx="3">
                  <c:v>21.0</c:v>
                </c:pt>
                <c:pt idx="4">
                  <c:v>28.0</c:v>
                </c:pt>
                <c:pt idx="5">
                  <c:v>36.0</c:v>
                </c:pt>
                <c:pt idx="6">
                  <c:v>45.0</c:v>
                </c:pt>
                <c:pt idx="7">
                  <c:v>55.0</c:v>
                </c:pt>
                <c:pt idx="8">
                  <c:v>66.0</c:v>
                </c:pt>
                <c:pt idx="9">
                  <c:v>78.0</c:v>
                </c:pt>
                <c:pt idx="10">
                  <c:v>153.0</c:v>
                </c:pt>
                <c:pt idx="11">
                  <c:v>300.0</c:v>
                </c:pt>
                <c:pt idx="12">
                  <c:v>378.0</c:v>
                </c:pt>
                <c:pt idx="13">
                  <c:v>3.0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372944"/>
        <c:axId val="-827396976"/>
      </c:scatterChart>
      <c:valAx>
        <c:axId val="-752372944"/>
        <c:scaling>
          <c:orientation val="minMax"/>
          <c:max val="100.0"/>
          <c:min val="0.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396976"/>
        <c:crosses val="autoZero"/>
        <c:crossBetween val="midCat"/>
      </c:valAx>
      <c:valAx>
        <c:axId val="-827396976"/>
        <c:scaling>
          <c:orientation val="minMax"/>
          <c:max val="350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372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157DFE1-84B1-D347-B323-0D2A1D96A3CF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8CDA992-78BD-8B40-AA0D-5CE257D22C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73FE3D-7FFE-854D-B489-C26CF4BEF3EA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D020BF-35B0-4A4C-AD6B-C9C68CEB30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A988F08-E635-DB47-A4AF-862B5E79974E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0709A5-AA6D-F540-A064-DE07C1E600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332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7A6CC-E792-FB4D-A002-95F7575691A6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8688C-D230-0446-9DB5-2A773E5931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7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7A7DF4B5-0603-C745-9F1D-60579AE79D03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856D0F10-D626-9B47-93D5-4071987B8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319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E2522-4718-3F41-88B7-3BFF6C7FBFA2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C94C6-A284-B44D-8220-5DC2BC1B3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30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F71AB-5E08-C54F-8F7D-68650B4DD679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4F3800F1-5E49-2647-BF19-FFBC5402B7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7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728641-C1E1-4F4C-B92D-124319346982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779FB5-85C9-014A-BCA2-DFDB651157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64989-06E7-E94C-A4F6-5F18BE610EE0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136D08-F051-0640-926A-3EFA83EDE7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4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9F0BA-8D0E-884B-9FDA-00A144010158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2A481-5138-A847-BE21-44D063C5D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6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414D6-95AA-8044-8E23-90FCA9793C2D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37D9CF-6E2A-F14A-BCC4-159FBB6EE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14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1ED7E-972D-264F-9791-65C81E35AABC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0980-69BC-0543-AC9B-1537BCE78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2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4361230A-0C40-1F44-9579-7513CA41CD52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F149CFFB-86D2-6543-AF0D-086AA02DCC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36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81FDBEB2-0181-AE4A-A073-4FF37170F661}" type="datetimeFigureOut">
              <a:rPr lang="en-US" altLang="en-US"/>
              <a:pPr/>
              <a:t>3/4/18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5AE4A58F-9E50-8B49-9642-2E94F2CC65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3" r:id="rId2"/>
    <p:sldLayoutId id="2147484218" r:id="rId3"/>
    <p:sldLayoutId id="2147484219" r:id="rId4"/>
    <p:sldLayoutId id="2147484220" r:id="rId5"/>
    <p:sldLayoutId id="2147484214" r:id="rId6"/>
    <p:sldLayoutId id="2147484221" r:id="rId7"/>
    <p:sldLayoutId id="2147484215" r:id="rId8"/>
    <p:sldLayoutId id="2147484222" r:id="rId9"/>
    <p:sldLayoutId id="2147484216" r:id="rId10"/>
    <p:sldLayoutId id="21474842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MS PGothic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4" Type="http://schemas.openxmlformats.org/officeDocument/2006/relationships/image" Target="../media/image6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50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29800" cy="5165196"/>
          </a:xfrm>
          <a:prstGeom prst="rect">
            <a:avLst/>
          </a:prstGeom>
        </p:spPr>
      </p:pic>
      <p:sp>
        <p:nvSpPr>
          <p:cNvPr id="15361" name="Rectangle 2"/>
          <p:cNvSpPr>
            <a:spLocks/>
          </p:cNvSpPr>
          <p:nvPr/>
        </p:nvSpPr>
        <p:spPr bwMode="auto">
          <a:xfrm>
            <a:off x="5337175" y="482600"/>
            <a:ext cx="31877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endParaRPr lang="fr-FR" altLang="en-US" sz="3200">
              <a:solidFill>
                <a:srgbClr val="FF0000"/>
              </a:solidFill>
              <a:latin typeface="Arial" charset="0"/>
              <a:sym typeface="Arial" charset="0"/>
            </a:endParaRPr>
          </a:p>
        </p:txBody>
      </p:sp>
      <p:sp>
        <p:nvSpPr>
          <p:cNvPr id="15362" name="Rectangle 3"/>
          <p:cNvSpPr>
            <a:spLocks/>
          </p:cNvSpPr>
          <p:nvPr/>
        </p:nvSpPr>
        <p:spPr bwMode="auto">
          <a:xfrm>
            <a:off x="5146675" y="3122613"/>
            <a:ext cx="35814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>
              <a:spcBef>
                <a:spcPts val="450"/>
              </a:spcBef>
            </a:pPr>
            <a:endParaRPr lang="fr-FR" altLang="en-US" sz="20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730500" y="5125710"/>
            <a:ext cx="6400800" cy="805795"/>
          </a:xfrm>
        </p:spPr>
        <p:txBody>
          <a:bodyPr>
            <a:normAutofit/>
          </a:bodyPr>
          <a:lstStyle/>
          <a:p>
            <a:pPr marL="39688" algn="ctr" eaLnBrk="1" fontAlgn="auto" hangingPunct="1">
              <a:spcAft>
                <a:spcPts val="0"/>
              </a:spcAft>
              <a:defRPr/>
            </a:pPr>
            <a:r>
              <a:rPr lang="en-US" smtClean="0">
                <a:ea typeface="MS PGothic" pitchFamily="34" charset="-128"/>
                <a:cs typeface="+mj-cs"/>
                <a:sym typeface="Arial" charset="0"/>
              </a:rPr>
              <a:t>Asymptotic complexity</a:t>
            </a:r>
            <a:endParaRPr lang="en-US" dirty="0">
              <a:ea typeface="MS PGothic" pitchFamily="34" charset="-128"/>
              <a:cs typeface="+mj-cs"/>
            </a:endParaRPr>
          </a:p>
        </p:txBody>
      </p:sp>
      <p:sp>
        <p:nvSpPr>
          <p:cNvPr id="15364" name="Subtitle 5"/>
          <p:cNvSpPr>
            <a:spLocks noGrp="1"/>
          </p:cNvSpPr>
          <p:nvPr>
            <p:ph type="subTitle" idx="1"/>
          </p:nvPr>
        </p:nvSpPr>
        <p:spPr>
          <a:xfrm>
            <a:off x="2438400" y="6049963"/>
            <a:ext cx="6705600" cy="685800"/>
          </a:xfrm>
        </p:spPr>
        <p:txBody>
          <a:bodyPr/>
          <a:lstStyle/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Lecture 10</a:t>
            </a:r>
          </a:p>
          <a:p>
            <a:pPr marL="39688" algn="ctr" eaLnBrk="1" hangingPunct="1">
              <a:lnSpc>
                <a:spcPct val="8000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CS2110 – </a:t>
            </a:r>
            <a:r>
              <a:rPr lang="en-US" altLang="en-US" sz="2000" dirty="0" smtClean="0">
                <a:solidFill>
                  <a:srgbClr val="0033CC"/>
                </a:solidFill>
                <a:latin typeface="Arial" charset="0"/>
                <a:ea typeface="ＭＳ Ｐゴシック" charset="-128"/>
                <a:cs typeface="MS PGothic" charset="-128"/>
                <a:sym typeface="Arial" charset="0"/>
              </a:rPr>
              <a:t>Spring 2018</a:t>
            </a:r>
            <a:endParaRPr lang="en-US" altLang="en-US" sz="2000" dirty="0">
              <a:solidFill>
                <a:srgbClr val="0033CC"/>
              </a:solidFill>
              <a:latin typeface="Arial" charset="0"/>
              <a:ea typeface="ＭＳ Ｐゴシック" charset="-128"/>
              <a:cs typeface="MS PGothic" charset="-128"/>
              <a:sym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14400" y="1794808"/>
            <a:ext cx="7239000" cy="1785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ja-JP" altLang="en-US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Simplicity is a great virtue but it requires hard work to achieve it and education to appreciate it. And to make matters worse: complexity sells better.</a:t>
            </a:r>
            <a:r>
              <a:rPr lang="ja-JP" altLang="en-US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rPr>
              <a:t>”</a:t>
            </a:r>
            <a:endParaRPr lang="en-US" altLang="ja-JP" dirty="0" smtClean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  <a:p>
            <a:pPr eaLnBrk="1" hangingPunct="1"/>
            <a:endParaRPr lang="en-US" altLang="ja-JP" sz="100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  <a:p>
            <a:r>
              <a:rPr lang="en-US" altLang="en-US" i="1" dirty="0" smtClean="0"/>
              <a:t>				            - </a:t>
            </a:r>
            <a:r>
              <a:rPr lang="en-US" i="1" dirty="0" err="1" smtClean="0">
                <a:latin typeface="+mn-lt"/>
              </a:rPr>
              <a:t>Edsger</a:t>
            </a:r>
            <a:r>
              <a:rPr lang="en-US" i="1" dirty="0" smtClean="0">
                <a:latin typeface="+mn-lt"/>
              </a:rPr>
              <a:t> Dijkstra</a:t>
            </a:r>
            <a:endParaRPr lang="en-US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762000"/>
          </a:xfrm>
        </p:spPr>
        <p:txBody>
          <a:bodyPr/>
          <a:lstStyle/>
          <a:p>
            <a:pPr algn="ctr"/>
            <a: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  <a:t>What do we want from a </a:t>
            </a:r>
            <a:b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</a:br>
            <a:r>
              <a:rPr lang="en-US" altLang="en-US" sz="2800">
                <a:solidFill>
                  <a:srgbClr val="800000"/>
                </a:solidFill>
                <a:ea typeface="MS PGothic" charset="-128"/>
                <a:cs typeface="MS PGothic" charset="-128"/>
              </a:rPr>
              <a:t>definition of “runtime complexity”?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9C1ABEB-C1DE-3640-B2CB-1A93424BAAE0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685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228600" y="57912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1" name="TextBox 11"/>
          <p:cNvSpPr txBox="1">
            <a:spLocks noChangeArrowheads="1"/>
          </p:cNvSpPr>
          <p:nvPr/>
        </p:nvSpPr>
        <p:spPr bwMode="auto">
          <a:xfrm>
            <a:off x="2286000" y="5791200"/>
            <a:ext cx="233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size n of problem</a:t>
            </a:r>
          </a:p>
        </p:txBody>
      </p:sp>
      <p:sp>
        <p:nvSpPr>
          <p:cNvPr id="29702" name="TextBox 12"/>
          <p:cNvSpPr txBox="1">
            <a:spLocks noChangeArrowheads="1"/>
          </p:cNvSpPr>
          <p:nvPr/>
        </p:nvSpPr>
        <p:spPr bwMode="auto">
          <a:xfrm>
            <a:off x="5334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0  1  2  3  …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685800" y="51816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762000" y="222885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Number of operations executed</a:t>
            </a:r>
          </a:p>
        </p:txBody>
      </p:sp>
      <p:sp>
        <p:nvSpPr>
          <p:cNvPr id="29705" name="TextBox 16"/>
          <p:cNvSpPr txBox="1">
            <a:spLocks noChangeArrowheads="1"/>
          </p:cNvSpPr>
          <p:nvPr/>
        </p:nvSpPr>
        <p:spPr bwMode="auto">
          <a:xfrm>
            <a:off x="3881438" y="5100638"/>
            <a:ext cx="842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5 ops</a:t>
            </a:r>
          </a:p>
        </p:txBody>
      </p:sp>
      <p:sp>
        <p:nvSpPr>
          <p:cNvPr id="29706" name="TextBox 19"/>
          <p:cNvSpPr txBox="1">
            <a:spLocks noChangeArrowheads="1"/>
          </p:cNvSpPr>
          <p:nvPr/>
        </p:nvSpPr>
        <p:spPr bwMode="auto">
          <a:xfrm>
            <a:off x="3886200" y="4338638"/>
            <a:ext cx="1169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2+n ops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685800" y="4191000"/>
            <a:ext cx="396240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08" name="Group 27"/>
          <p:cNvGrpSpPr>
            <a:grpSpLocks/>
          </p:cNvGrpSpPr>
          <p:nvPr/>
        </p:nvGrpSpPr>
        <p:grpSpPr bwMode="auto">
          <a:xfrm>
            <a:off x="-2895600" y="152400"/>
            <a:ext cx="7086600" cy="5638800"/>
            <a:chOff x="-2514609" y="152400"/>
            <a:chExt cx="7086504" cy="5638800"/>
          </a:xfrm>
        </p:grpSpPr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-2514609" y="152400"/>
              <a:ext cx="7086504" cy="5638800"/>
            </a:xfrm>
            <a:custGeom>
              <a:avLst/>
              <a:gdLst>
                <a:gd name="T0" fmla="*/ 7080622 w 7086504"/>
                <a:gd name="T1" fmla="*/ 2981787 h 5638800"/>
                <a:gd name="T2" fmla="*/ 3589105 w 7086504"/>
                <a:gd name="T3" fmla="*/ 5638564 h 56388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86504" h="5638800" stroke="0">
                  <a:moveTo>
                    <a:pt x="7080622" y="2981787"/>
                  </a:moveTo>
                  <a:cubicBezTo>
                    <a:pt x="6973497" y="4459297"/>
                    <a:pt x="5448883" y="5619412"/>
                    <a:pt x="3589105" y="5638564"/>
                  </a:cubicBezTo>
                  <a:lnTo>
                    <a:pt x="3543252" y="2819400"/>
                  </a:lnTo>
                  <a:lnTo>
                    <a:pt x="7080622" y="2981787"/>
                  </a:lnTo>
                  <a:close/>
                </a:path>
                <a:path w="7086504" h="5638800" fill="none">
                  <a:moveTo>
                    <a:pt x="7080622" y="2981787"/>
                  </a:moveTo>
                  <a:cubicBezTo>
                    <a:pt x="6973497" y="4459297"/>
                    <a:pt x="5448883" y="5619412"/>
                    <a:pt x="3589105" y="5638564"/>
                  </a:cubicBezTo>
                </a:path>
              </a:pathLst>
            </a:cu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713" name="TextBox 26"/>
            <p:cNvSpPr txBox="1">
              <a:spLocks noChangeArrowheads="1"/>
            </p:cNvSpPr>
            <p:nvPr/>
          </p:nvSpPr>
          <p:spPr bwMode="auto">
            <a:xfrm>
              <a:off x="3276513" y="32004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n*n ops</a:t>
              </a: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05400" y="1608138"/>
            <a:ext cx="381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1. Distinguish among cases for large n, not small 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568575"/>
            <a:ext cx="3810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2. Distinguish among important cases, like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n*n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log 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5 basic operations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05400" y="4983163"/>
            <a:ext cx="3810000" cy="15700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3. Don’t distinguish among trivially different cases.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5 or 50 operations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n, n+2, or 4n operations</a:t>
            </a:r>
          </a:p>
        </p:txBody>
      </p:sp>
    </p:spTree>
    <p:extLst>
      <p:ext uri="{BB962C8B-B14F-4D97-AF65-F5344CB8AC3E}">
        <p14:creationId xmlns:p14="http://schemas.microsoft.com/office/powerpoint/2010/main" val="7207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"Big O" Notation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20CB524-034B-4244-9A13-E443B940967D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0723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685800" y="2590800"/>
            <a:ext cx="6096000" cy="3556000"/>
            <a:chOff x="0" y="0"/>
            <a:chExt cx="3840" cy="2240"/>
          </a:xfrm>
        </p:grpSpPr>
        <p:sp>
          <p:nvSpPr>
            <p:cNvPr id="30727" name="Line 4"/>
            <p:cNvSpPr>
              <a:spLocks noChangeShapeType="1"/>
            </p:cNvSpPr>
            <p:nvPr/>
          </p:nvSpPr>
          <p:spPr bwMode="auto">
            <a:xfrm rot="10800000" flipH="1">
              <a:off x="0" y="176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5"/>
            <p:cNvSpPr>
              <a:spLocks noChangeShapeType="1"/>
            </p:cNvSpPr>
            <p:nvPr/>
          </p:nvSpPr>
          <p:spPr bwMode="auto">
            <a:xfrm>
              <a:off x="0" y="2016"/>
              <a:ext cx="336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AutoShape 6"/>
            <p:cNvSpPr>
              <a:spLocks/>
            </p:cNvSpPr>
            <p:nvPr/>
          </p:nvSpPr>
          <p:spPr bwMode="auto">
            <a:xfrm>
              <a:off x="0" y="0"/>
              <a:ext cx="3456" cy="1600"/>
            </a:xfrm>
            <a:custGeom>
              <a:avLst/>
              <a:gdLst>
                <a:gd name="T0" fmla="*/ 0 w 21600"/>
                <a:gd name="T1" fmla="*/ 0 h 21075"/>
                <a:gd name="T2" fmla="*/ 0 w 21600"/>
                <a:gd name="T3" fmla="*/ 0 h 21075"/>
                <a:gd name="T4" fmla="*/ 0 w 21600"/>
                <a:gd name="T5" fmla="*/ 0 h 21075"/>
                <a:gd name="T6" fmla="*/ 0 w 21600"/>
                <a:gd name="T7" fmla="*/ 0 h 21075"/>
                <a:gd name="T8" fmla="*/ 0 w 21600"/>
                <a:gd name="T9" fmla="*/ 0 h 21075"/>
                <a:gd name="T10" fmla="*/ 0 w 21600"/>
                <a:gd name="T11" fmla="*/ 0 h 21075"/>
                <a:gd name="T12" fmla="*/ 0 w 21600"/>
                <a:gd name="T13" fmla="*/ 0 h 21075"/>
                <a:gd name="T14" fmla="*/ 0 w 21600"/>
                <a:gd name="T15" fmla="*/ 0 h 210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075"/>
                <a:gd name="T26" fmla="*/ 21600 w 21600"/>
                <a:gd name="T27" fmla="*/ 21075 h 210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075">
                  <a:moveTo>
                    <a:pt x="0" y="18966"/>
                  </a:moveTo>
                  <a:cubicBezTo>
                    <a:pt x="1125" y="20283"/>
                    <a:pt x="2250" y="21600"/>
                    <a:pt x="3300" y="20862"/>
                  </a:cubicBezTo>
                  <a:cubicBezTo>
                    <a:pt x="4350" y="20125"/>
                    <a:pt x="5150" y="15383"/>
                    <a:pt x="6300" y="14540"/>
                  </a:cubicBezTo>
                  <a:cubicBezTo>
                    <a:pt x="7450" y="13698"/>
                    <a:pt x="8750" y="17069"/>
                    <a:pt x="10200" y="15805"/>
                  </a:cubicBezTo>
                  <a:cubicBezTo>
                    <a:pt x="11650" y="14540"/>
                    <a:pt x="13850" y="8745"/>
                    <a:pt x="15000" y="6954"/>
                  </a:cubicBezTo>
                  <a:cubicBezTo>
                    <a:pt x="16150" y="5163"/>
                    <a:pt x="16300" y="6006"/>
                    <a:pt x="17100" y="5058"/>
                  </a:cubicBezTo>
                  <a:cubicBezTo>
                    <a:pt x="17900" y="4109"/>
                    <a:pt x="19050" y="2107"/>
                    <a:pt x="19800" y="1264"/>
                  </a:cubicBezTo>
                  <a:cubicBezTo>
                    <a:pt x="20550" y="421"/>
                    <a:pt x="21075" y="211"/>
                    <a:pt x="21600" y="0"/>
                  </a:cubicBezTo>
                </a:path>
              </a:pathLst>
            </a:custGeom>
            <a:noFill/>
            <a:ln w="127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0" name="AutoShape 7"/>
            <p:cNvSpPr>
              <a:spLocks/>
            </p:cNvSpPr>
            <p:nvPr/>
          </p:nvSpPr>
          <p:spPr bwMode="auto">
            <a:xfrm>
              <a:off x="0" y="192"/>
              <a:ext cx="3840" cy="14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21600"/>
                  </a:moveTo>
                  <a:cubicBezTo>
                    <a:pt x="630" y="20265"/>
                    <a:pt x="1260" y="18929"/>
                    <a:pt x="2160" y="18116"/>
                  </a:cubicBezTo>
                  <a:cubicBezTo>
                    <a:pt x="3060" y="17303"/>
                    <a:pt x="4680" y="17652"/>
                    <a:pt x="5400" y="16723"/>
                  </a:cubicBezTo>
                  <a:cubicBezTo>
                    <a:pt x="6120" y="15794"/>
                    <a:pt x="5580" y="13239"/>
                    <a:pt x="6480" y="12542"/>
                  </a:cubicBezTo>
                  <a:cubicBezTo>
                    <a:pt x="7380" y="11845"/>
                    <a:pt x="9315" y="13239"/>
                    <a:pt x="10800" y="12542"/>
                  </a:cubicBezTo>
                  <a:cubicBezTo>
                    <a:pt x="12285" y="11845"/>
                    <a:pt x="13905" y="10103"/>
                    <a:pt x="15390" y="8361"/>
                  </a:cubicBezTo>
                  <a:cubicBezTo>
                    <a:pt x="16875" y="6619"/>
                    <a:pt x="18675" y="3484"/>
                    <a:pt x="19710" y="2090"/>
                  </a:cubicBezTo>
                  <a:cubicBezTo>
                    <a:pt x="20745" y="697"/>
                    <a:pt x="21173" y="348"/>
                    <a:pt x="2160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31" name="Line 8"/>
            <p:cNvSpPr>
              <a:spLocks noChangeShapeType="1"/>
            </p:cNvSpPr>
            <p:nvPr/>
          </p:nvSpPr>
          <p:spPr bwMode="auto">
            <a:xfrm>
              <a:off x="1824" y="1056"/>
              <a:ext cx="1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Rectangle 9"/>
            <p:cNvSpPr>
              <a:spLocks/>
            </p:cNvSpPr>
            <p:nvPr/>
          </p:nvSpPr>
          <p:spPr bwMode="auto">
            <a:xfrm>
              <a:off x="1838" y="384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rgbClr val="009900"/>
                  </a:solidFill>
                  <a:latin typeface="Arial" charset="0"/>
                  <a:sym typeface="Arial" charset="0"/>
                </a:rPr>
                <a:t>c·g(n)</a:t>
              </a:r>
            </a:p>
          </p:txBody>
        </p:sp>
        <p:sp>
          <p:nvSpPr>
            <p:cNvPr id="30733" name="Rectangle 10"/>
            <p:cNvSpPr>
              <a:spLocks/>
            </p:cNvSpPr>
            <p:nvPr/>
          </p:nvSpPr>
          <p:spPr bwMode="auto">
            <a:xfrm>
              <a:off x="2640" y="720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rgbClr val="FF0000"/>
                  </a:solidFill>
                  <a:latin typeface="Arial" charset="0"/>
                  <a:sym typeface="Arial" charset="0"/>
                </a:rPr>
                <a:t>f(n)</a:t>
              </a:r>
            </a:p>
          </p:txBody>
        </p:sp>
        <p:sp>
          <p:nvSpPr>
            <p:cNvPr id="30734" name="Rectangle 11"/>
            <p:cNvSpPr>
              <a:spLocks/>
            </p:cNvSpPr>
            <p:nvPr/>
          </p:nvSpPr>
          <p:spPr bwMode="auto">
            <a:xfrm>
              <a:off x="1584" y="2016"/>
              <a:ext cx="48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algn="ctr" eaLnBrk="1" hangingPunct="1">
                <a:spcBef>
                  <a:spcPts val="1050"/>
                </a:spcBef>
              </a:pPr>
              <a:r>
                <a:rPr lang="en-US" altLang="en-US">
                  <a:solidFill>
                    <a:schemeClr val="tx1"/>
                  </a:solidFill>
                  <a:latin typeface="Arial" charset="0"/>
                  <a:sym typeface="Arial" charset="0"/>
                </a:rPr>
                <a:t>N</a:t>
              </a:r>
            </a:p>
          </p:txBody>
        </p:sp>
      </p:grpSp>
      <p:sp>
        <p:nvSpPr>
          <p:cNvPr id="30726" name="TextBox 20"/>
          <p:cNvSpPr txBox="1">
            <a:spLocks noChangeArrowheads="1"/>
          </p:cNvSpPr>
          <p:nvPr/>
        </p:nvSpPr>
        <p:spPr bwMode="auto">
          <a:xfrm>
            <a:off x="5867400" y="2762071"/>
            <a:ext cx="266700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Get out far enough (for n ≥ N)</a:t>
            </a:r>
          </a:p>
          <a:p>
            <a:pPr eaLnBrk="1" hangingPunct="1"/>
            <a:r>
              <a:rPr lang="en-US" altLang="en-US" dirty="0">
                <a:latin typeface="+mn-lt"/>
              </a:rPr>
              <a:t>f(n) is at </a:t>
            </a:r>
            <a:r>
              <a:rPr lang="en-US" altLang="en-US" dirty="0" smtClean="0">
                <a:latin typeface="+mn-lt"/>
              </a:rPr>
              <a:t>most </a:t>
            </a:r>
            <a:r>
              <a:rPr lang="en-US" altLang="en-US" dirty="0" err="1">
                <a:latin typeface="+mn-lt"/>
              </a:rPr>
              <a:t>c</a:t>
            </a:r>
            <a:r>
              <a:rPr lang="en-US" altLang="en-US" dirty="0" err="1">
                <a:solidFill>
                  <a:schemeClr val="tx1"/>
                </a:solidFill>
                <a:latin typeface="+mn-lt"/>
                <a:sym typeface="Arial" charset="0"/>
              </a:rPr>
              <a:t>·</a:t>
            </a:r>
            <a:r>
              <a:rPr lang="en-US" altLang="en-US" dirty="0" err="1">
                <a:latin typeface="+mn-lt"/>
              </a:rPr>
              <a:t>g</a:t>
            </a:r>
            <a:r>
              <a:rPr lang="en-US" altLang="en-US" dirty="0">
                <a:latin typeface="+mn-lt"/>
              </a:rPr>
              <a:t>(n)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0" y="4396581"/>
            <a:ext cx="3238500" cy="1200329"/>
          </a:xfrm>
          <a:prstGeom prst="rect">
            <a:avLst/>
          </a:prstGeom>
          <a:solidFill>
            <a:schemeClr val="accent1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Intuitively,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f(n) is O(g(n</a:t>
            </a:r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))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means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that f(n) </a:t>
            </a:r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grows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like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 </a:t>
            </a:r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g(n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 or </a:t>
            </a:r>
            <a:r>
              <a:rPr lang="en-US" altLang="en-US" dirty="0" smtClean="0">
                <a:solidFill>
                  <a:srgbClr val="800000"/>
                </a:solidFill>
                <a:latin typeface="Tw Cen MT" charset="0"/>
                <a:ea typeface="MS PGothic" charset="-128"/>
              </a:rPr>
              <a:t>slower</a:t>
            </a:r>
            <a:endParaRPr lang="en-US" altLang="en-US" dirty="0">
              <a:solidFill>
                <a:srgbClr val="800000"/>
              </a:solidFill>
              <a:latin typeface="Tw Cen MT" charset="0"/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975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</a:t>
            </a:r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32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+ n) is O(n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7650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2514600"/>
            <a:ext cx="7696200" cy="3962400"/>
          </a:xfrm>
        </p:spPr>
        <p:txBody>
          <a:bodyPr/>
          <a:lstStyle/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Example: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Prove that 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24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+ n) is 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O(n</a:t>
            </a:r>
            <a:r>
              <a:rPr lang="en-US" altLang="en-US" sz="24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Methodology: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Start with f(n) and slowly transform into c </a:t>
            </a:r>
            <a:r>
              <a:rPr lang="en-US" altLang="en-US" sz="2400" dirty="0">
                <a:ea typeface="ＭＳ Ｐゴシック" charset="-128"/>
                <a:cs typeface="MS PGothic" charset="-128"/>
                <a:sym typeface="Arial" charset="0"/>
              </a:rPr>
              <a:t>·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g(n):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	Use  =   and  &lt;=  and  &lt;  steps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At appropriate point, can choose N to help calculation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At appropriate point, can choose c to help calculation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84C2AAB-8680-E84D-A56F-6CC73FD7F73C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4792663" y="1287463"/>
            <a:ext cx="36703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endParaRPr lang="en-US" altLang="en-US" sz="18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574228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</a:t>
            </a:r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32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+ n) is O(n</a:t>
            </a:r>
            <a:r>
              <a:rPr lang="en-US" altLang="en-US" sz="3200" baseline="300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7650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2438400"/>
            <a:ext cx="5181600" cy="4038600"/>
          </a:xfrm>
        </p:spPr>
        <p:txBody>
          <a:bodyPr/>
          <a:lstStyle/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Example: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Prove that 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(2n</a:t>
            </a:r>
            <a:r>
              <a:rPr lang="en-US" altLang="en-US" sz="24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+ n) is </a:t>
            </a:r>
            <a:r>
              <a:rPr lang="en-US" altLang="en-US" sz="24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O(n</a:t>
            </a:r>
            <a:r>
              <a:rPr lang="en-US" altLang="en-US" sz="2400" baseline="30000" dirty="0" smtClean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f(n)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&lt;definition of f(n)&gt;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2n</a:t>
            </a:r>
            <a:r>
              <a:rPr lang="en-US" altLang="en-US" sz="2400" baseline="30000" dirty="0" smtClean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+ n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&lt;=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&lt;for n ≥ 1,  n ≤ n</a:t>
            </a:r>
            <a:r>
              <a:rPr lang="en-US" altLang="en-US" sz="2400" baseline="300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2n</a:t>
            </a:r>
            <a:r>
              <a:rPr lang="en-US" altLang="en-US" sz="2400" baseline="30000" dirty="0" smtClean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 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+ 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endParaRPr lang="en-US" altLang="en-US" sz="24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&lt;</a:t>
            </a:r>
            <a:r>
              <a:rPr lang="en-US" altLang="en-US" sz="2400" dirty="0" err="1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arith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         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3*n</a:t>
            </a:r>
            <a:r>
              <a:rPr lang="en-US" altLang="en-US" sz="2400" baseline="30000" dirty="0" smtClean="0">
                <a:ea typeface="MS PGothic" charset="-128"/>
                <a:cs typeface="MS PGothic" charset="-128"/>
                <a:sym typeface="Arial" charset="0"/>
              </a:rPr>
              <a:t>2</a:t>
            </a:r>
            <a:endParaRPr lang="en-US" altLang="en-US" sz="2400" baseline="30000" dirty="0">
              <a:ea typeface="MS PGothic" charset="-128"/>
              <a:cs typeface="MS PGothic" charset="-128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=           &lt;definition of g(n) = n</a:t>
            </a: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2"/>
              <a:buNone/>
            </a:pPr>
            <a:r>
              <a:rPr lang="en-US" altLang="en-US" sz="2400" baseline="30000" dirty="0">
                <a:ea typeface="MS PGothic" charset="-128"/>
                <a:cs typeface="MS PGothic" charset="-128"/>
                <a:sym typeface="Arial" charset="0"/>
              </a:rPr>
              <a:t>                </a:t>
            </a:r>
            <a:r>
              <a:rPr lang="en-US" altLang="en-US" sz="2400" dirty="0" smtClean="0">
                <a:ea typeface="MS PGothic" charset="-128"/>
                <a:cs typeface="MS PGothic" charset="-128"/>
                <a:sym typeface="Arial" charset="0"/>
              </a:rPr>
              <a:t>3*g(n</a:t>
            </a: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  <a:sym typeface="Arial" charset="0"/>
              </a:rPr>
              <a:t> 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8F7E442-8993-5E43-B984-5D22E7BEEE1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4792663" y="1287463"/>
            <a:ext cx="36703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11138" indent="-1714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</a:pPr>
            <a:endParaRPr lang="en-US" altLang="en-US" sz="1800">
              <a:solidFill>
                <a:srgbClr val="0033CC"/>
              </a:solidFill>
              <a:latin typeface="Arial" charset="0"/>
              <a:sym typeface="Arial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15000" y="5486400"/>
            <a:ext cx="2103461" cy="830997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Choose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N = 1 and c = </a:t>
            </a:r>
            <a:r>
              <a:rPr lang="en-US" altLang="en-US" dirty="0" smtClean="0">
                <a:solidFill>
                  <a:srgbClr val="FF0000"/>
                </a:solidFill>
              </a:rPr>
              <a:t>3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33799" name="Rectangle 1"/>
          <p:cNvSpPr>
            <a:spLocks noChangeArrowheads="1"/>
          </p:cNvSpPr>
          <p:nvPr/>
        </p:nvSpPr>
        <p:spPr bwMode="auto">
          <a:xfrm>
            <a:off x="5105400" y="2971800"/>
            <a:ext cx="3505200" cy="172878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2"/>
              <a:buNone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Transform f(n) into c</a:t>
            </a:r>
            <a:r>
              <a:rPr lang="en-US" altLang="en-US">
                <a:sym typeface="Arial" charset="0"/>
              </a:rPr>
              <a:t>·</a:t>
            </a: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g(n):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Use  =, &lt;= , &lt;  steps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Choose N to help calc.</a:t>
            </a:r>
          </a:p>
          <a:p>
            <a:pPr eaLnBrk="1" hangingPunct="1">
              <a:spcBef>
                <a:spcPts val="413"/>
              </a:spcBef>
              <a:buClr>
                <a:srgbClr val="C00000"/>
              </a:buClr>
              <a:buSzPct val="80000"/>
              <a:buFontTx/>
              <a:buChar char="•"/>
            </a:pPr>
            <a:r>
              <a:rPr lang="en-US" altLang="en-US">
                <a:latin typeface="Tw Cen MT" charset="0"/>
                <a:ea typeface="MS PGothic" charset="-128"/>
                <a:sym typeface="Arial" charset="0"/>
              </a:rPr>
              <a:t>Choose c to help calc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259444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Prove that 100 n + log n   is   O(n)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E803A73-EF04-164E-87AF-A768D1F5DF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38400"/>
            <a:ext cx="5410200" cy="4419600"/>
          </a:xfrm>
        </p:spPr>
        <p:txBody>
          <a:bodyPr rIns="132080"/>
          <a:lstStyle/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f(n)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&lt;put in what f(n) is&gt;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100 n  +   log n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&lt;=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&lt;We know log n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Symbol" charset="2"/>
              </a:rPr>
              <a:t>≤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 n for n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  <a:sym typeface="Symbol" charset="2"/>
              </a:rPr>
              <a:t>≥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 1&gt;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100 n + n</a:t>
            </a:r>
          </a:p>
          <a:p>
            <a:pPr marL="211138" indent="-171450" eaLnBrk="1" hangingPunct="1"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</a:t>
            </a:r>
            <a:r>
              <a:rPr lang="en-US" altLang="en-US" sz="2400" dirty="0" err="1">
                <a:solidFill>
                  <a:srgbClr val="008000"/>
                </a:solidFill>
                <a:ea typeface="MS PGothic" charset="-128"/>
                <a:cs typeface="MS PGothic" charset="-128"/>
              </a:rPr>
              <a:t>arith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&gt;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101 n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=         </a:t>
            </a:r>
            <a:r>
              <a:rPr lang="en-US" altLang="en-US" sz="2400" dirty="0">
                <a:solidFill>
                  <a:srgbClr val="008000"/>
                </a:solidFill>
                <a:ea typeface="MS PGothic" charset="-128"/>
                <a:cs typeface="MS PGothic" charset="-128"/>
              </a:rPr>
              <a:t>&lt;g(n) = n&gt;</a:t>
            </a:r>
          </a:p>
          <a:p>
            <a:pPr marL="339725" lvl="1" indent="-161925" eaLnBrk="1" hangingPunct="1">
              <a:buFont typeface="Wingdings 2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       101 g(n)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00600" y="4495800"/>
            <a:ext cx="2425700" cy="8302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Choose</a:t>
            </a:r>
          </a:p>
          <a:p>
            <a:pPr eaLnBrk="1" hangingPunct="1"/>
            <a:r>
              <a:rPr lang="en-US" altLang="en-US"/>
              <a:t>N = 1 and c = 101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1089908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O(…) Examples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E8A511C-9B6F-D547-AE35-4FE1B8B571C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153400" cy="4876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Let f(n) = 3n</a:t>
            </a:r>
            <a:r>
              <a:rPr lang="en-US" altLang="en-US" sz="2400" baseline="30000" dirty="0"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ea typeface="MS PGothic" charset="-128"/>
                <a:cs typeface="MS PGothic" charset="-128"/>
              </a:rPr>
              <a:t> + 6n – 7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3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f(n)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4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…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p(n) = 4 n log n + 34 n – 89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p(n) is O(n log n)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p(n) is O(n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2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h(n) = 20·2</a:t>
            </a:r>
            <a:r>
              <a:rPr lang="en-US" altLang="en-US" sz="2400" baseline="30000" dirty="0">
                <a:ea typeface="MS PGothic" charset="-128"/>
                <a:cs typeface="MS PGothic" charset="-128"/>
              </a:rPr>
              <a:t>n</a:t>
            </a:r>
            <a:r>
              <a:rPr lang="en-US" altLang="en-US" sz="2400" dirty="0">
                <a:ea typeface="MS PGothic" charset="-128"/>
                <a:cs typeface="MS PGothic" charset="-128"/>
              </a:rPr>
              <a:t> + 40n</a:t>
            </a:r>
          </a:p>
          <a:p>
            <a:pPr marL="457200" lvl="1" indent="-234950" eaLnBrk="1" hangingPunct="1">
              <a:lnSpc>
                <a:spcPct val="80000"/>
              </a:lnSpc>
              <a:buFont typeface="Wingdings 2" charset="2"/>
              <a:buNone/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h(n) is O(2</a:t>
            </a:r>
            <a:r>
              <a:rPr lang="en-US" altLang="en-US" sz="2400" baseline="300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</a:t>
            </a: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dirty="0">
                <a:ea typeface="MS PGothic" charset="-128"/>
                <a:cs typeface="MS PGothic" charset="-128"/>
              </a:rPr>
              <a:t>a(n) = 34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a(n) is O(1)</a:t>
            </a:r>
          </a:p>
        </p:txBody>
      </p:sp>
      <p:sp>
        <p:nvSpPr>
          <p:cNvPr id="36868" name="Rectangle 3"/>
          <p:cNvSpPr>
            <a:spLocks/>
          </p:cNvSpPr>
          <p:nvPr/>
        </p:nvSpPr>
        <p:spPr bwMode="auto">
          <a:xfrm>
            <a:off x="4800600" y="18288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latin typeface="Arial" charset="0"/>
                <a:sym typeface="Arial" charset="0"/>
              </a:rPr>
              <a:t>Only the </a:t>
            </a:r>
            <a:r>
              <a:rPr lang="en-US" altLang="en-US" i="1">
                <a:solidFill>
                  <a:srgbClr val="0033CC"/>
                </a:solidFill>
                <a:latin typeface="Arial" charset="0"/>
                <a:sym typeface="Arial" charset="0"/>
              </a:rPr>
              <a:t>leading</a:t>
            </a:r>
            <a:r>
              <a:rPr lang="en-US" altLang="en-US">
                <a:solidFill>
                  <a:srgbClr val="0033CC"/>
                </a:solidFill>
                <a:latin typeface="Arial" charset="0"/>
                <a:sym typeface="Arial" charset="0"/>
              </a:rPr>
              <a:t> term (the term that grows most rapidly) matters</a:t>
            </a:r>
          </a:p>
        </p:txBody>
      </p:sp>
      <p:sp>
        <p:nvSpPr>
          <p:cNvPr id="36869" name="Rectangle 3"/>
          <p:cNvSpPr>
            <a:spLocks/>
          </p:cNvSpPr>
          <p:nvPr/>
        </p:nvSpPr>
        <p:spPr bwMode="auto">
          <a:xfrm>
            <a:off x="4800600" y="35814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42900" indent="-3429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lvl="1"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If it’s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O(n</a:t>
            </a:r>
            <a:r>
              <a:rPr lang="en-US" altLang="en-US" baseline="30000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2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</a:t>
            </a: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, it’s also 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O(n</a:t>
            </a:r>
            <a:r>
              <a:rPr lang="en-US" altLang="en-US" baseline="30000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3</a:t>
            </a:r>
            <a:r>
              <a:rPr lang="en-US" altLang="en-US" dirty="0">
                <a:solidFill>
                  <a:srgbClr val="800000"/>
                </a:solidFill>
                <a:latin typeface="Tw Cen MT" charset="0"/>
                <a:ea typeface="MS PGothic" charset="-128"/>
              </a:rPr>
              <a:t>)</a:t>
            </a:r>
          </a:p>
          <a:p>
            <a:pPr lvl="1"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 err="1">
                <a:solidFill>
                  <a:srgbClr val="0033CC"/>
                </a:solidFill>
                <a:latin typeface="Arial" charset="0"/>
                <a:sym typeface="Arial" charset="0"/>
              </a:rPr>
              <a:t>etc</a:t>
            </a:r>
            <a:r>
              <a:rPr lang="en-US" altLang="en-US" dirty="0">
                <a:solidFill>
                  <a:srgbClr val="0033CC"/>
                </a:solidFill>
                <a:latin typeface="Arial" charset="0"/>
                <a:sym typeface="Arial" charset="0"/>
              </a:rPr>
              <a:t>!  However, we always use the smallest one</a:t>
            </a:r>
          </a:p>
        </p:txBody>
      </p:sp>
    </p:spTree>
    <p:extLst>
      <p:ext uri="{BB962C8B-B14F-4D97-AF65-F5344CB8AC3E}">
        <p14:creationId xmlns:p14="http://schemas.microsoft.com/office/powerpoint/2010/main" val="208726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Do NOT say or write f(n) = O(g(n))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0934835-B51D-D54F-90E6-EFB94CCBF7B8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457200" y="2439987"/>
            <a:ext cx="8410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f(n) = O(g(n)) is simply WRONG. </a:t>
            </a:r>
            <a:r>
              <a:rPr lang="en-US" altLang="en-US"/>
              <a:t>Mathematically, it is a disaster.</a:t>
            </a:r>
          </a:p>
          <a:p>
            <a:pPr eaLnBrk="1" hangingPunct="1"/>
            <a:r>
              <a:rPr lang="en-US" altLang="en-US"/>
              <a:t>You see it sometimes, even in textbooks. Don’t read such things.</a:t>
            </a:r>
          </a:p>
        </p:txBody>
      </p: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457200" y="3506787"/>
            <a:ext cx="83645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Here’s an example to show what happens when we use = this way.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We know that </a:t>
            </a:r>
            <a:r>
              <a:rPr lang="en-US" altLang="en-US" dirty="0">
                <a:solidFill>
                  <a:srgbClr val="0000FF"/>
                </a:solidFill>
              </a:rPr>
              <a:t>n+2 is O(n) </a:t>
            </a:r>
            <a:r>
              <a:rPr lang="en-US" altLang="en-US" dirty="0">
                <a:solidFill>
                  <a:srgbClr val="800000"/>
                </a:solidFill>
              </a:rPr>
              <a:t>and </a:t>
            </a:r>
            <a:r>
              <a:rPr lang="en-US" altLang="en-US" dirty="0">
                <a:solidFill>
                  <a:srgbClr val="0000FF"/>
                </a:solidFill>
              </a:rPr>
              <a:t>n+3 is O(n</a:t>
            </a:r>
            <a:r>
              <a:rPr lang="en-US" altLang="en-US" dirty="0">
                <a:solidFill>
                  <a:srgbClr val="800000"/>
                </a:solidFill>
              </a:rPr>
              <a:t>). Suppose we use =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          </a:t>
            </a:r>
            <a:r>
              <a:rPr lang="en-US" altLang="en-US" dirty="0">
                <a:solidFill>
                  <a:srgbClr val="0000FF"/>
                </a:solidFill>
              </a:rPr>
              <a:t>n+2 = O(n)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               </a:t>
            </a:r>
            <a:r>
              <a:rPr lang="en-US" altLang="en-US" dirty="0">
                <a:solidFill>
                  <a:srgbClr val="0000FF"/>
                </a:solidFill>
              </a:rPr>
              <a:t>n+3 = O(n)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But then, by transitivity of equality, we have </a:t>
            </a:r>
            <a:r>
              <a:rPr lang="en-US" altLang="en-US" dirty="0">
                <a:solidFill>
                  <a:srgbClr val="0000FF"/>
                </a:solidFill>
              </a:rPr>
              <a:t>n+2 = n+3.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We have proved something that is false. Not good.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>
                <a:solidFill>
                  <a:srgbClr val="FF0000"/>
                </a:solidFill>
                <a:sym typeface="Arial" charset="0"/>
              </a:rPr>
              <a:t>Formal definition:</a:t>
            </a:r>
            <a:r>
              <a:rPr lang="en-US" altLang="en-US">
                <a:solidFill>
                  <a:srgbClr val="9900CC"/>
                </a:solidFill>
                <a:sym typeface="Arial" charset="0"/>
              </a:rPr>
              <a:t> </a:t>
            </a:r>
            <a:r>
              <a:rPr lang="en-US" altLang="en-US">
                <a:solidFill>
                  <a:srgbClr val="800000"/>
                </a:solidFill>
                <a:sym typeface="Arial" charset="0"/>
              </a:rPr>
              <a:t>f(n) is O(g(n)) </a:t>
            </a:r>
            <a:r>
              <a:rPr lang="en-US" altLang="en-US">
                <a:solidFill>
                  <a:schemeClr val="tx1"/>
                </a:solidFill>
                <a:sym typeface="Arial" charset="0"/>
              </a:rPr>
              <a:t>if there exist constants c &gt; 0 and N ≥ 0 such that for all n ≥ N,   f(n) ≤ c·g(n)</a:t>
            </a:r>
          </a:p>
        </p:txBody>
      </p:sp>
    </p:spTree>
    <p:extLst>
      <p:ext uri="{BB962C8B-B14F-4D97-AF65-F5344CB8AC3E}">
        <p14:creationId xmlns:p14="http://schemas.microsoft.com/office/powerpoint/2010/main" val="49205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Problem-size examples</a:t>
            </a:r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6A45BEF-DD5D-FA45-951F-1CCE5012549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eaLnBrk="1" hangingPunct="1"/>
            <a:r>
              <a:rPr lang="en-US" altLang="en-US">
                <a:ea typeface="MS PGothic" charset="-128"/>
                <a:cs typeface="MS PGothic" charset="-128"/>
              </a:rPr>
              <a:t>Suppose a computer can execute 1000 operations per second; how large a problem can we solve?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990600" y="3048000"/>
          <a:ext cx="7391400" cy="3345174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541338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operations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second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minute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 hour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60,000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3,600,000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140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4893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1897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18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1096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39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153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n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-128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15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9688"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Tw Cen MT" charset="0"/>
                          <a:ea typeface="ＭＳ Ｐゴシック" charset="-128"/>
                          <a:cs typeface="MS PGothic" charset="-128"/>
                        </a:defRPr>
                      </a:lvl1pPr>
                      <a:lvl2pPr marL="742950" indent="-285750"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charset="2"/>
                        <a:defRPr sz="22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2pPr>
                      <a:lvl3pPr marL="1143000" indent="-228600"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3pPr>
                      <a:lvl4pPr marL="1600200" indent="-228600"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4pPr>
                      <a:lvl5pPr marL="2057400" indent="-228600"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w Cen MT" charset="0"/>
                          <a:ea typeface="MS PGothic" charset="-128"/>
                          <a:cs typeface="MS PGothic" charset="-128"/>
                        </a:defRPr>
                      </a:lvl9pPr>
                    </a:lstStyle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-128"/>
                          <a:sym typeface="Arial" charset="0"/>
                        </a:rPr>
                        <a:t>21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6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>
                <a:ea typeface="MS PGothic" charset="-128"/>
                <a:cs typeface="MS PGothic" charset="-128"/>
              </a:rPr>
              <a:t>Commonly Seen Time Bounds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2E7A1B3-B58A-CF40-8A73-6B5E23866A2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24144"/>
              </p:ext>
            </p:extLst>
          </p:nvPr>
        </p:nvGraphicFramePr>
        <p:xfrm>
          <a:off x="685800" y="1933575"/>
          <a:ext cx="7772400" cy="3352803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O(1)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constant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logarithmic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linear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 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pretty 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quadratic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cubic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exponential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too slow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321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Poll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</a:t>
            </a:r>
            <a:r>
              <a:rPr lang="en-US" sz="2000" dirty="0"/>
              <a:t>two different data structures that could store your data: an array or a doubly-linked list. In both cases, let n be the size of your data structure (i.e., the number of elements it is currently storing). What is the running time of each of the following operations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/>
              <a:t>get(</a:t>
            </a:r>
            <a:r>
              <a:rPr lang="en-US" sz="2000" dirty="0" err="1"/>
              <a:t>i</a:t>
            </a:r>
            <a:r>
              <a:rPr lang="en-US" sz="2000" dirty="0"/>
              <a:t>) using an array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get(</a:t>
            </a:r>
            <a:r>
              <a:rPr lang="en-US" sz="2000" dirty="0" err="1"/>
              <a:t>i</a:t>
            </a:r>
            <a:r>
              <a:rPr lang="en-US" sz="2000" dirty="0"/>
              <a:t>) using a DLL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insert(v) using an array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insert(v) using a </a:t>
            </a:r>
            <a:r>
              <a:rPr lang="en-US" sz="2000" dirty="0" smtClean="0"/>
              <a:t>DLL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19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4876800" y="3056235"/>
            <a:ext cx="2743200" cy="461665"/>
            <a:chOff x="825500" y="4800600"/>
            <a:chExt cx="2743200" cy="461665"/>
          </a:xfrm>
        </p:grpSpPr>
        <p:grpSp>
          <p:nvGrpSpPr>
            <p:cNvPr id="10" name="Group 9"/>
            <p:cNvGrpSpPr/>
            <p:nvPr/>
          </p:nvGrpSpPr>
          <p:grpSpPr>
            <a:xfrm>
              <a:off x="825500" y="4800600"/>
              <a:ext cx="2743200" cy="461665"/>
              <a:chOff x="825500" y="4800600"/>
              <a:chExt cx="2743200" cy="461665"/>
            </a:xfrm>
          </p:grpSpPr>
          <p:grpSp>
            <p:nvGrpSpPr>
              <p:cNvPr id="14" name="Group 9"/>
              <p:cNvGrpSpPr>
                <a:grpSpLocks/>
              </p:cNvGrpSpPr>
              <p:nvPr/>
            </p:nvGrpSpPr>
            <p:grpSpPr bwMode="auto">
              <a:xfrm>
                <a:off x="825500" y="4800600"/>
                <a:ext cx="2743200" cy="461665"/>
                <a:chOff x="1219200" y="2743200"/>
                <a:chExt cx="2743200" cy="461665"/>
              </a:xfrm>
            </p:grpSpPr>
            <p:grpSp>
              <p:nvGrpSpPr>
                <p:cNvPr id="16" name="Group 6"/>
                <p:cNvGrpSpPr>
                  <a:grpSpLocks/>
                </p:cNvGrpSpPr>
                <p:nvPr/>
              </p:nvGrpSpPr>
              <p:grpSpPr bwMode="auto">
                <a:xfrm>
                  <a:off x="1219200" y="2743200"/>
                  <a:ext cx="2743200" cy="461665"/>
                  <a:chOff x="1219200" y="2819400"/>
                  <a:chExt cx="2743200" cy="461665"/>
                </a:xfrm>
              </p:grpSpPr>
              <p:sp>
                <p:nvSpPr>
                  <p:cNvPr id="21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2819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 smtClean="0"/>
                      <a:t>a                              </a:t>
                    </a:r>
                    <a:endParaRPr lang="en-US" altLang="en-US" dirty="0"/>
                  </a:p>
                </p:txBody>
              </p:sp>
              <p:sp>
                <p:nvSpPr>
                  <p:cNvPr id="19" name="Text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819400"/>
                    <a:ext cx="2438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 dirty="0"/>
                  </a:p>
                </p:txBody>
              </p:sp>
            </p:grp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514600" y="2743200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Straight Connector 12"/>
              <p:cNvCxnSpPr/>
              <p:nvPr/>
            </p:nvCxnSpPr>
            <p:spPr bwMode="auto">
              <a:xfrm>
                <a:off x="16637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/>
            <p:cNvCxnSpPr/>
            <p:nvPr/>
          </p:nvCxnSpPr>
          <p:spPr bwMode="auto">
            <a:xfrm>
              <a:off x="2654300" y="4800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 bwMode="auto">
          <a:xfrm>
            <a:off x="7162800" y="3056235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848100"/>
            <a:ext cx="5181600" cy="116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What Makes a Good Algorithm?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D9B6C69-C6F7-4D43-A3BC-C048A48F545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Suppose you have two possible algorithms that do the same thing; which is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spcBef>
                <a:spcPts val="1900"/>
              </a:spcBef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What do we mean by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Faster?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Less space?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code?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maintain?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Required for homework</a:t>
            </a:r>
            <a:r>
              <a:rPr lang="en-US" altLang="en-US" sz="2400" dirty="0" smtClean="0">
                <a:ea typeface="MS PGothic" charset="-128"/>
                <a:cs typeface="MS PGothic" charset="-128"/>
              </a:rPr>
              <a:t>?</a:t>
            </a:r>
            <a:endParaRPr lang="en-US" altLang="en-US" sz="2400" dirty="0">
              <a:ea typeface="MS PGothic" charset="-128"/>
              <a:cs typeface="MS PGothic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2590800"/>
            <a:ext cx="373380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FIRST</a:t>
            </a:r>
            <a:r>
              <a:rPr lang="en-US" dirty="0">
                <a:ea typeface="ヒラギノ明朝 ProN W3" charset="0"/>
                <a:cs typeface="ヒラギノ明朝 ProN W3" charset="0"/>
              </a:rPr>
              <a:t>, Aim for simplicity, ease of understanding, correctness. </a:t>
            </a:r>
          </a:p>
          <a:p>
            <a:pPr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SECOND, Worry about efficiency only when it is needed.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0794" y="5748536"/>
            <a:ext cx="6517362" cy="5232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  <a:latin typeface="+mn-lt"/>
                <a:ea typeface="MS PGothic" charset="-128"/>
                <a:cs typeface="MS PGothic" charset="-128"/>
              </a:rPr>
              <a:t>How do we measure speed of an algorithm?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java.util</a:t>
            </a:r>
            <a:r>
              <a:rPr lang="en-US" dirty="0" smtClean="0"/>
              <a:t> defines an interface List&lt;E&gt;</a:t>
            </a:r>
          </a:p>
          <a:p>
            <a:r>
              <a:rPr lang="en-US" dirty="0" smtClean="0"/>
              <a:t>implemented by multiple classes:</a:t>
            </a:r>
          </a:p>
          <a:p>
            <a:pPr lvl="1"/>
            <a:r>
              <a:rPr lang="en-US" dirty="0" err="1" smtClean="0"/>
              <a:t>ArrayList</a:t>
            </a:r>
            <a:endParaRPr lang="en-US" dirty="0" smtClean="0"/>
          </a:p>
          <a:p>
            <a:pPr lvl="1"/>
            <a:r>
              <a:rPr lang="en-US" dirty="0" err="1" smtClean="0"/>
              <a:t>LinkedList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4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</a:t>
            </a:r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21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Draw </a:t>
            </a:r>
            <a:r>
              <a:rPr lang="en-US" dirty="0">
                <a:ea typeface="ヒラギノ明朝 ProN W3" charset="0"/>
                <a:cs typeface="ヒラギノ明朝 ProN W3" charset="0"/>
              </a:rPr>
              <a:t>the invariant as a combination of pre and </a:t>
            </a:r>
            <a:r>
              <a:rPr lang="en-US" dirty="0" smtClean="0">
                <a:ea typeface="ヒラギノ明朝 ProN W3" charset="0"/>
                <a:cs typeface="ヒラギノ明朝 ProN W3" charset="0"/>
              </a:rPr>
              <a:t>post.</a:t>
            </a:r>
            <a:endParaRPr lang="en-US" dirty="0">
              <a:ea typeface="ヒラギノ明朝 ProN W3" charset="0"/>
              <a:cs typeface="ヒラギノ明朝 ProN W3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/** returns the index of the first occurrence of v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  * Precondition: b is sorted                                                   **/ 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733800"/>
            <a:ext cx="453058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55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</a:t>
            </a:r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/** returns the index of the first occurrence of v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  * Precondition: b is sorted                                                   **/ 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Draw </a:t>
            </a:r>
            <a:r>
              <a:rPr lang="en-US" dirty="0">
                <a:ea typeface="ヒラギノ明朝 ProN W3" charset="0"/>
                <a:cs typeface="ヒラギノ明朝 ProN W3" charset="0"/>
              </a:rPr>
              <a:t>the invariant as a combination of pre and </a:t>
            </a:r>
            <a:r>
              <a:rPr lang="en-US" dirty="0" smtClean="0">
                <a:ea typeface="ヒラギノ明朝 ProN W3" charset="0"/>
                <a:cs typeface="ヒラギノ明朝 ProN W3" charset="0"/>
              </a:rPr>
              <a:t>post.</a:t>
            </a:r>
            <a:endParaRPr lang="en-US" dirty="0">
              <a:ea typeface="ヒラギノ明朝 ProN W3" charset="0"/>
              <a:cs typeface="ヒラギノ明朝 ProN W3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52400" y="3505200"/>
            <a:ext cx="4648200" cy="990600"/>
            <a:chOff x="152400" y="3505200"/>
            <a:chExt cx="4648200" cy="990600"/>
          </a:xfrm>
        </p:grpSpPr>
        <p:grpSp>
          <p:nvGrpSpPr>
            <p:cNvPr id="99" name="Group 9"/>
            <p:cNvGrpSpPr>
              <a:grpSpLocks/>
            </p:cNvGrpSpPr>
            <p:nvPr/>
          </p:nvGrpSpPr>
          <p:grpSpPr bwMode="auto">
            <a:xfrm>
              <a:off x="152400" y="3505200"/>
              <a:ext cx="4648200" cy="990600"/>
              <a:chOff x="533400" y="2362200"/>
              <a:chExt cx="4648200" cy="990600"/>
            </a:xfrm>
          </p:grpSpPr>
          <p:grpSp>
            <p:nvGrpSpPr>
              <p:cNvPr id="101" name="Group 6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103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105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06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07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1295400"/>
                    <a:ext cx="36576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smtClean="0"/>
                      <a:t>  </a:t>
                    </a:r>
                    <a:r>
                      <a:rPr lang="en-US" altLang="en-US" dirty="0" err="1" smtClean="0"/>
                      <a:t>i</a:t>
                    </a:r>
                    <a:r>
                      <a:rPr lang="en-US" altLang="en-US" smtClean="0"/>
                      <a:t>              </a:t>
                    </a:r>
                    <a:r>
                      <a:rPr lang="en-US" altLang="en-US" dirty="0" err="1" smtClean="0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04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 rotWithShape="0">
                      <a:blip r:embed="rId2"/>
                      <a:stretch>
                        <a:fillRect t="-100000" b="-12857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02" name="Straight Connector 101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0638" r="-4255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4" name="Group 123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27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28" name="Group 127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29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30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13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26" name="TextBox 125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mtClean="0"/>
                <a:t>sorted</a:t>
              </a:r>
              <a:endParaRPr lang="en-US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39700" y="4419600"/>
            <a:ext cx="4648200" cy="990600"/>
            <a:chOff x="139700" y="4419600"/>
            <a:chExt cx="4648200" cy="990600"/>
          </a:xfrm>
        </p:grpSpPr>
        <p:grpSp>
          <p:nvGrpSpPr>
            <p:cNvPr id="133" name="Group 132"/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grpSp>
            <p:nvGrpSpPr>
              <p:cNvPr id="135" name="Group 6"/>
              <p:cNvGrpSpPr>
                <a:grpSpLocks/>
              </p:cNvGrpSpPr>
              <p:nvPr/>
            </p:nvGrpSpPr>
            <p:grpSpPr bwMode="auto">
              <a:xfrm>
                <a:off x="139700" y="44196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137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139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 smtClean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  </a:t>
                    </a:r>
                    <a:r>
                      <a:rPr lang="en-US" altLang="en-US" dirty="0" err="1" smtClean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inv</a:t>
                    </a:r>
                    <a:r>
                      <a:rPr lang="en-US" altLang="en-US" dirty="0" smtClean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40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41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1295400"/>
                    <a:ext cx="36576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</a:t>
                    </a:r>
                    <a:r>
                      <a:rPr lang="en-US" altLang="en-US" dirty="0" err="1" smtClean="0"/>
                      <a:t>i</a:t>
                    </a:r>
                    <a:r>
                      <a:rPr lang="en-US" altLang="en-US" dirty="0" smtClean="0"/>
                      <a:t>    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8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 smtClean="0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38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t="-100000" b="-12857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36" name="Straight Connector 135"/>
              <p:cNvCxnSpPr/>
              <p:nvPr/>
            </p:nvCxnSpPr>
            <p:spPr bwMode="auto">
              <a:xfrm>
                <a:off x="19812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TextBox 133"/>
            <p:cNvSpPr txBox="1"/>
            <p:nvPr/>
          </p:nvSpPr>
          <p:spPr>
            <a:xfrm flipH="1">
              <a:off x="2302510" y="4775715"/>
              <a:ext cx="9448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sorted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Loopy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1" y="1905000"/>
            <a:ext cx="3886200" cy="4572000"/>
          </a:xfrm>
        </p:spPr>
        <p:txBody>
          <a:bodyPr/>
          <a:lstStyle/>
          <a:p>
            <a:r>
              <a:rPr lang="en-US" dirty="0" smtClean="0"/>
              <a:t>Does it start right? </a:t>
            </a:r>
          </a:p>
          <a:p>
            <a:pPr marL="366713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Is </a:t>
            </a:r>
            <a:r>
              <a:rPr lang="en-US" dirty="0">
                <a:solidFill>
                  <a:schemeClr val="accent1"/>
                </a:solidFill>
              </a:rPr>
              <a:t>{Q} </a:t>
            </a:r>
            <a:r>
              <a:rPr lang="en-US" dirty="0" err="1">
                <a:solidFill>
                  <a:schemeClr val="accent1"/>
                </a:solidFill>
              </a:rPr>
              <a:t>init</a:t>
            </a:r>
            <a:r>
              <a:rPr lang="en-US" dirty="0">
                <a:solidFill>
                  <a:schemeClr val="accent1"/>
                </a:solidFill>
              </a:rPr>
              <a:t> {P} true?</a:t>
            </a:r>
          </a:p>
          <a:p>
            <a:r>
              <a:rPr lang="en-US" dirty="0" smtClean="0"/>
              <a:t>Does it continue right?</a:t>
            </a:r>
          </a:p>
          <a:p>
            <a:pPr marL="366713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Is {P &amp;&amp; B} S {P} true?</a:t>
            </a:r>
          </a:p>
          <a:p>
            <a:r>
              <a:rPr lang="en-US" dirty="0" smtClean="0"/>
              <a:t>Does it end right? </a:t>
            </a:r>
          </a:p>
          <a:p>
            <a:pPr marL="320675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Is </a:t>
            </a:r>
            <a:r>
              <a:rPr lang="en-US" dirty="0">
                <a:solidFill>
                  <a:schemeClr val="accent1"/>
                </a:solidFill>
              </a:rPr>
              <a:t>P &amp;&amp; !B =&gt; R true?</a:t>
            </a:r>
          </a:p>
          <a:p>
            <a:r>
              <a:rPr lang="en-US" dirty="0" smtClean="0"/>
              <a:t>Will it get to the end? </a:t>
            </a:r>
          </a:p>
          <a:p>
            <a:pPr marL="366713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Does it make </a:t>
            </a:r>
            <a:r>
              <a:rPr lang="en-US" dirty="0">
                <a:solidFill>
                  <a:schemeClr val="accent1"/>
                </a:solidFill>
              </a:rPr>
              <a:t>progress toward termination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0"/>
            <a:ext cx="4530587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4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Search </a:t>
            </a:r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/** returns the index of the first occurrence of v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  * Precondition: b is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sorted, v is in b                                   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**/ 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91200" y="3002340"/>
            <a:ext cx="2971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(              </a:t>
            </a:r>
            <a:r>
              <a:rPr lang="en-US" altLang="en-US" dirty="0" smtClean="0">
                <a:solidFill>
                  <a:srgbClr val="800000"/>
                </a:solidFill>
              </a:rPr>
              <a:t>) </a:t>
            </a:r>
            <a:r>
              <a:rPr lang="en-US" altLang="en-US" dirty="0">
                <a:solidFill>
                  <a:srgbClr val="800000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}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return 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;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94659" y="2678490"/>
            <a:ext cx="75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i= </a:t>
            </a:r>
            <a:r>
              <a:rPr lang="en-US" altLang="en-US" dirty="0">
                <a:solidFill>
                  <a:srgbClr val="800000"/>
                </a:solidFill>
              </a:rPr>
              <a:t>0;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81800" y="300234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b[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] </a:t>
            </a:r>
            <a:r>
              <a:rPr lang="en-US" altLang="en-US" dirty="0">
                <a:solidFill>
                  <a:srgbClr val="800000"/>
                </a:solidFill>
              </a:rPr>
              <a:t>&lt;</a:t>
            </a:r>
            <a:r>
              <a:rPr lang="en-US" altLang="en-US" dirty="0" smtClean="0">
                <a:solidFill>
                  <a:srgbClr val="800000"/>
                </a:solidFill>
              </a:rPr>
              <a:t> </a:t>
            </a:r>
            <a:r>
              <a:rPr lang="en-US" altLang="en-US" dirty="0">
                <a:solidFill>
                  <a:srgbClr val="800000"/>
                </a:solidFill>
              </a:rPr>
              <a:t>v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172200" y="338334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i+1</a:t>
            </a:r>
            <a:r>
              <a:rPr lang="en-US" altLang="en-US" dirty="0">
                <a:solidFill>
                  <a:srgbClr val="800000"/>
                </a:solidFill>
              </a:rPr>
              <a:t>;</a:t>
            </a:r>
            <a:endParaRPr lang="en-US" altLang="en-US" b="1" dirty="0">
              <a:solidFill>
                <a:srgbClr val="80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791200" y="4591050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765800" y="5410200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dirty="0" smtClean="0">
                <a:solidFill>
                  <a:srgbClr val="FF0000"/>
                </a:solidFill>
              </a:rPr>
              <a:t>Worst case: </a:t>
            </a:r>
            <a:r>
              <a:rPr lang="en-US" altLang="en-US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dirty="0" smtClean="0">
                <a:solidFill>
                  <a:srgbClr val="FF0000"/>
                </a:solidFill>
              </a:rPr>
              <a:t> iterations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5825698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Linear algorithm: O(</a:t>
            </a:r>
            <a:r>
              <a:rPr lang="en-US" altLang="en-US" b="1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b="1" dirty="0" smtClean="0">
                <a:solidFill>
                  <a:srgbClr val="FF0000"/>
                </a:solidFill>
              </a:rPr>
              <a:t>)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52400" y="3505200"/>
            <a:ext cx="4648200" cy="990600"/>
            <a:chOff x="152400" y="3505200"/>
            <a:chExt cx="4648200" cy="990600"/>
          </a:xfrm>
        </p:grpSpPr>
        <p:grpSp>
          <p:nvGrpSpPr>
            <p:cNvPr id="57" name="Group 9"/>
            <p:cNvGrpSpPr>
              <a:grpSpLocks/>
            </p:cNvGrpSpPr>
            <p:nvPr/>
          </p:nvGrpSpPr>
          <p:grpSpPr bwMode="auto">
            <a:xfrm>
              <a:off x="152400" y="3505200"/>
              <a:ext cx="4648200" cy="990600"/>
              <a:chOff x="533400" y="2362200"/>
              <a:chExt cx="4648200" cy="990600"/>
            </a:xfrm>
          </p:grpSpPr>
          <p:grpSp>
            <p:nvGrpSpPr>
              <p:cNvPr id="59" name="Group 6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61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63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64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65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7800" y="1295400"/>
                    <a:ext cx="37338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0           </a:t>
                    </a:r>
                    <a:r>
                      <a:rPr lang="en-US" altLang="en-US" smtClean="0"/>
                      <a:t>     </a:t>
                    </a:r>
                    <a:r>
                      <a:rPr lang="en-US" altLang="en-US" dirty="0" err="1" smtClean="0"/>
                      <a:t>i</a:t>
                    </a:r>
                    <a:r>
                      <a:rPr lang="en-US" altLang="en-US" dirty="0" smtClean="0"/>
                      <a:t>              </a:t>
                    </a:r>
                    <a:r>
                      <a:rPr lang="en-US" altLang="en-US" dirty="0" err="1" smtClean="0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62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 rotWithShape="0">
                      <a:blip r:embed="rId2"/>
                      <a:stretch>
                        <a:fillRect t="-100000" b="-12857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60" name="Straight Connector 59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0638" r="-4255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Group 65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82" name="Group 81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85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86" name="Group 5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87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88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89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84" name="TextBox 83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mtClean="0"/>
                <a:t>sorted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9700" y="4419600"/>
            <a:ext cx="4648200" cy="990600"/>
            <a:chOff x="139700" y="4419600"/>
            <a:chExt cx="4648200" cy="990600"/>
          </a:xfrm>
        </p:grpSpPr>
        <p:grpSp>
          <p:nvGrpSpPr>
            <p:cNvPr id="10" name="Group 9"/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grpSp>
            <p:nvGrpSpPr>
              <p:cNvPr id="74" name="Group 6"/>
              <p:cNvGrpSpPr>
                <a:grpSpLocks/>
              </p:cNvGrpSpPr>
              <p:nvPr/>
            </p:nvGrpSpPr>
            <p:grpSpPr bwMode="auto">
              <a:xfrm>
                <a:off x="139700" y="44196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76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78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 smtClean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  </a:t>
                    </a:r>
                    <a:r>
                      <a:rPr lang="en-US" altLang="en-US" dirty="0" err="1" smtClean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inv</a:t>
                    </a:r>
                    <a:r>
                      <a:rPr lang="en-US" altLang="en-US" dirty="0" smtClean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79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80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0500" y="1295400"/>
                    <a:ext cx="37211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0 </a:t>
                    </a:r>
                    <a:r>
                      <a:rPr lang="en-US" altLang="en-US" smtClean="0"/>
                      <a:t>        </a:t>
                    </a:r>
                    <a:r>
                      <a:rPr lang="en-US" altLang="en-US" dirty="0" err="1" smtClean="0"/>
                      <a:t>i</a:t>
                    </a:r>
                    <a:r>
                      <a:rPr lang="en-US" altLang="en-US" dirty="0" smtClean="0"/>
                      <a:t>                     </a:t>
                    </a:r>
                    <a:r>
                      <a:rPr lang="en-US" altLang="en-US" dirty="0" err="1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7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 smtClean="0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77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t="-100000" b="-12857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81" name="Straight Connector 80"/>
              <p:cNvCxnSpPr/>
              <p:nvPr/>
            </p:nvCxnSpPr>
            <p:spPr bwMode="auto">
              <a:xfrm>
                <a:off x="19812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 flipH="1">
              <a:off x="2302510" y="4775715"/>
              <a:ext cx="9448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sorted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9477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Another way to search </a:t>
            </a:r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for v in b[0..]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/** returns the index of the first occurrence of v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  * Precondition: b is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sorted, v is in b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			**/ 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29200" y="2819400"/>
            <a:ext cx="3657600" cy="378565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Methodology: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Define pre and post conditions.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 smtClean="0">
                <a:ea typeface="ヒラギノ明朝 ProN W3" charset="0"/>
                <a:cs typeface="ヒラギノ明朝 ProN W3" charset="0"/>
              </a:rPr>
              <a:t>Draw </a:t>
            </a:r>
            <a:r>
              <a:rPr lang="en-US" dirty="0">
                <a:ea typeface="ヒラギノ明朝 ProN W3" charset="0"/>
                <a:cs typeface="ヒラギノ明朝 ProN W3" charset="0"/>
              </a:rPr>
              <a:t>the invariant as a combination of pre and </a:t>
            </a:r>
            <a:r>
              <a:rPr lang="en-US" dirty="0" smtClean="0">
                <a:ea typeface="ヒラギノ明朝 ProN W3" charset="0"/>
                <a:cs typeface="ヒラギノ明朝 ProN W3" charset="0"/>
              </a:rPr>
              <a:t>post.</a:t>
            </a:r>
            <a:endParaRPr lang="en-US" dirty="0">
              <a:ea typeface="ヒラギノ明朝 ProN W3" charset="0"/>
              <a:cs typeface="ヒラギノ明朝 ProN W3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Develop loop using 4 loopy questions.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>
              <a:ea typeface="ヒラギノ明朝 ProN W3" charset="0"/>
              <a:cs typeface="ヒラギノ明朝 ProN W3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Practice doing this!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52400" y="3514337"/>
            <a:ext cx="4648200" cy="981463"/>
            <a:chOff x="152400" y="3514337"/>
            <a:chExt cx="4648200" cy="981463"/>
          </a:xfrm>
        </p:grpSpPr>
        <p:grpSp>
          <p:nvGrpSpPr>
            <p:cNvPr id="59" name="Group 9"/>
            <p:cNvGrpSpPr>
              <a:grpSpLocks/>
            </p:cNvGrpSpPr>
            <p:nvPr/>
          </p:nvGrpSpPr>
          <p:grpSpPr bwMode="auto">
            <a:xfrm>
              <a:off x="152400" y="3514337"/>
              <a:ext cx="4648200" cy="981463"/>
              <a:chOff x="533400" y="2371337"/>
              <a:chExt cx="4648200" cy="981463"/>
            </a:xfrm>
          </p:grpSpPr>
          <p:grpSp>
            <p:nvGrpSpPr>
              <p:cNvPr id="61" name="Group 6"/>
              <p:cNvGrpSpPr>
                <a:grpSpLocks/>
              </p:cNvGrpSpPr>
              <p:nvPr/>
            </p:nvGrpSpPr>
            <p:grpSpPr bwMode="auto">
              <a:xfrm>
                <a:off x="533400" y="2371337"/>
                <a:ext cx="4648200" cy="981463"/>
                <a:chOff x="533400" y="2447537"/>
                <a:chExt cx="4648200" cy="981463"/>
              </a:xfrm>
            </p:grpSpPr>
            <p:grpSp>
              <p:nvGrpSpPr>
                <p:cNvPr id="63" name="Group 12"/>
                <p:cNvGrpSpPr>
                  <a:grpSpLocks/>
                </p:cNvGrpSpPr>
                <p:nvPr/>
              </p:nvGrpSpPr>
              <p:grpSpPr bwMode="auto">
                <a:xfrm>
                  <a:off x="533400" y="2447537"/>
                  <a:ext cx="4648200" cy="981463"/>
                  <a:chOff x="533400" y="1304537"/>
                  <a:chExt cx="4648200" cy="981463"/>
                </a:xfrm>
              </p:grpSpPr>
              <p:sp>
                <p:nvSpPr>
                  <p:cNvPr id="65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66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82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1304537"/>
                    <a:ext cx="36576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smtClean="0"/>
                      <a:t>  </a:t>
                    </a:r>
                    <a:r>
                      <a:rPr lang="en-US" altLang="en-US" dirty="0"/>
                      <a:t>i</a:t>
                    </a:r>
                    <a:r>
                      <a:rPr lang="en-US" altLang="en-US" dirty="0" smtClean="0"/>
                      <a:t>             </a:t>
                    </a:r>
                    <a:r>
                      <a:rPr lang="en-US" altLang="en-US" dirty="0" err="1" smtClean="0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4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64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 t="-100000" b="-12857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62" name="Straight Connector 61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0638" r="-4255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0" name="Group 99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01" name="Group 100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03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04" name="Group 103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05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06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107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02" name="TextBox 101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/>
                <a:t>sorted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9700" y="4419600"/>
            <a:ext cx="4737100" cy="990600"/>
            <a:chOff x="139700" y="4419600"/>
            <a:chExt cx="4737100" cy="990600"/>
          </a:xfrm>
        </p:grpSpPr>
        <p:grpSp>
          <p:nvGrpSpPr>
            <p:cNvPr id="12" name="Group 11"/>
            <p:cNvGrpSpPr/>
            <p:nvPr/>
          </p:nvGrpSpPr>
          <p:grpSpPr>
            <a:xfrm>
              <a:off x="139700" y="4419600"/>
              <a:ext cx="4737100" cy="990600"/>
              <a:chOff x="139700" y="4419600"/>
              <a:chExt cx="4737100" cy="9906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39700" y="4419600"/>
                <a:ext cx="4737100" cy="990600"/>
                <a:chOff x="139700" y="4419600"/>
                <a:chExt cx="4737100" cy="990600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139700" y="4419600"/>
                  <a:ext cx="4737100" cy="990600"/>
                  <a:chOff x="139700" y="4419600"/>
                  <a:chExt cx="4737100" cy="990600"/>
                </a:xfrm>
              </p:grpSpPr>
              <p:grpSp>
                <p:nvGrpSpPr>
                  <p:cNvPr id="67" name="Group 66"/>
                  <p:cNvGrpSpPr/>
                  <p:nvPr/>
                </p:nvGrpSpPr>
                <p:grpSpPr>
                  <a:xfrm>
                    <a:off x="139700" y="4419600"/>
                    <a:ext cx="4737100" cy="990600"/>
                    <a:chOff x="152400" y="3505200"/>
                    <a:chExt cx="4737100" cy="990600"/>
                  </a:xfrm>
                </p:grpSpPr>
                <p:grpSp>
                  <p:nvGrpSpPr>
                    <p:cNvPr id="74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400" y="3505200"/>
                      <a:ext cx="4737100" cy="990600"/>
                      <a:chOff x="533400" y="2438400"/>
                      <a:chExt cx="4737100" cy="990600"/>
                    </a:xfrm>
                  </p:grpSpPr>
                  <p:grpSp>
                    <p:nvGrpSpPr>
                      <p:cNvPr id="76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737100" cy="990600"/>
                        <a:chOff x="533400" y="1295400"/>
                        <a:chExt cx="4737100" cy="990600"/>
                      </a:xfrm>
                    </p:grpSpPr>
                    <p:sp>
                      <p:nvSpPr>
                        <p:cNvPr id="78" name="Rectangle 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79" name="Text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80" name="Text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0500" y="1295400"/>
                          <a:ext cx="38100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/>
                            <a:t>0   </a:t>
                          </a:r>
                          <a:r>
                            <a:rPr lang="en-US" altLang="en-US" dirty="0"/>
                            <a:t>k</a:t>
                          </a:r>
                          <a:r>
                            <a:rPr lang="en-US" altLang="en-US" dirty="0" smtClean="0"/>
                            <a:t>                  </a:t>
                          </a:r>
                          <a:r>
                            <a:rPr lang="en-US" altLang="en-US" dirty="0" err="1" smtClean="0"/>
                            <a:t>i</a:t>
                          </a:r>
                          <a:r>
                            <a:rPr lang="en-US" altLang="en-US" dirty="0" smtClean="0"/>
                            <a:t>       </a:t>
                          </a:r>
                          <a:r>
                            <a:rPr lang="en-US" altLang="en-US" dirty="0" err="1" smtClean="0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77" name="Text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69" name="TextBox 68"/>
                        <p:cNvSpPr txBox="1"/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≥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69" name="TextBox 6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blipFill rotWithShape="0">
                          <a:blip r:embed="rId4"/>
                          <a:stretch>
                            <a:fillRect l="-10638" r="-4255" b="-1333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81" name="Straight Connector 80"/>
                  <p:cNvCxnSpPr/>
                  <p:nvPr/>
                </p:nvCxnSpPr>
                <p:spPr bwMode="auto">
                  <a:xfrm>
                    <a:off x="1676400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" name="TextBox 1"/>
                    <p:cNvSpPr txBox="1"/>
                    <p:nvPr/>
                  </p:nvSpPr>
                  <p:spPr>
                    <a:xfrm>
                      <a:off x="1117599" y="4816733"/>
                      <a:ext cx="56900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𝑣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" name="TextBox 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7599" y="4816733"/>
                      <a:ext cx="569002" cy="369332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 l="-8511" r="-4255"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43" name="Straight Connector 42"/>
              <p:cNvCxnSpPr/>
              <p:nvPr/>
            </p:nvCxnSpPr>
            <p:spPr bwMode="auto">
              <a:xfrm>
                <a:off x="29718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xtBox 108"/>
            <p:cNvSpPr txBox="1"/>
            <p:nvPr/>
          </p:nvSpPr>
          <p:spPr>
            <a:xfrm>
              <a:off x="1991391" y="48442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mtClean="0"/>
                <a:t>sorted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2045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Another way to search for v in b[0..]</a:t>
            </a:r>
            <a:endParaRPr lang="en-US" altLang="en-US" sz="3200" dirty="0">
              <a:solidFill>
                <a:srgbClr val="800000"/>
              </a:solidFill>
              <a:ea typeface="ＭＳ Ｐゴシック" charset="-128"/>
              <a:cs typeface="MS PGothic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/** returns the index of the first occurrence of v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  * Precondition: b is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sorted, v is in b                                    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**/ 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15000" y="3154967"/>
            <a:ext cx="2971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 smtClean="0">
                <a:solidFill>
                  <a:srgbClr val="800000"/>
                </a:solidFill>
              </a:rPr>
              <a:t>(           ) </a:t>
            </a:r>
            <a:r>
              <a:rPr lang="en-US" altLang="en-US" dirty="0">
                <a:solidFill>
                  <a:srgbClr val="800000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}</a:t>
            </a: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return 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;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15000" y="2438400"/>
            <a:ext cx="16033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k</a:t>
            </a:r>
            <a:r>
              <a:rPr lang="en-US" altLang="en-US" dirty="0" smtClean="0">
                <a:solidFill>
                  <a:srgbClr val="800000"/>
                </a:solidFill>
              </a:rPr>
              <a:t>= </a:t>
            </a:r>
            <a:r>
              <a:rPr lang="en-US" altLang="en-US" dirty="0" smtClean="0">
                <a:solidFill>
                  <a:srgbClr val="800000"/>
                </a:solidFill>
              </a:rPr>
              <a:t>-1;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</a:t>
            </a:r>
            <a:r>
              <a:rPr lang="en-US" altLang="en-US" dirty="0" err="1" smtClean="0">
                <a:solidFill>
                  <a:srgbClr val="800000"/>
                </a:solidFill>
              </a:rPr>
              <a:t>b.length</a:t>
            </a:r>
            <a:r>
              <a:rPr lang="en-US" altLang="en-US" dirty="0" smtClean="0">
                <a:solidFill>
                  <a:srgbClr val="800000"/>
                </a:solidFill>
              </a:rPr>
              <a:t>;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18300" y="317500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k</a:t>
            </a:r>
            <a:r>
              <a:rPr lang="en-US" altLang="en-US" smtClean="0">
                <a:solidFill>
                  <a:srgbClr val="800000"/>
                </a:solidFill>
              </a:rPr>
              <a:t>&lt; </a:t>
            </a:r>
            <a:r>
              <a:rPr lang="en-US" altLang="en-US" dirty="0">
                <a:solidFill>
                  <a:srgbClr val="800000"/>
                </a:solidFill>
              </a:rPr>
              <a:t>i</a:t>
            </a:r>
            <a:r>
              <a:rPr lang="en-US" altLang="en-US" smtClean="0">
                <a:solidFill>
                  <a:srgbClr val="800000"/>
                </a:solidFill>
              </a:rPr>
              <a:t>-1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172200" y="3497997"/>
            <a:ext cx="2514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int</a:t>
            </a:r>
            <a:r>
              <a:rPr lang="en-US" altLang="en-US" dirty="0" smtClean="0">
                <a:solidFill>
                  <a:srgbClr val="800000"/>
                </a:solidFill>
              </a:rPr>
              <a:t> j</a:t>
            </a:r>
            <a:r>
              <a:rPr lang="en-US" altLang="en-US" dirty="0" smtClean="0">
                <a:solidFill>
                  <a:srgbClr val="800000"/>
                </a:solidFill>
              </a:rPr>
              <a:t>=(</a:t>
            </a:r>
            <a:r>
              <a:rPr lang="en-US" altLang="en-US" dirty="0" err="1">
                <a:solidFill>
                  <a:srgbClr val="800000"/>
                </a:solidFill>
              </a:rPr>
              <a:t>k</a:t>
            </a:r>
            <a:r>
              <a:rPr lang="en-US" altLang="en-US" dirty="0" err="1" smtClean="0">
                <a:solidFill>
                  <a:srgbClr val="800000"/>
                </a:solidFill>
              </a:rPr>
              <a:t>+i</a:t>
            </a:r>
            <a:r>
              <a:rPr lang="en-US" altLang="en-US" dirty="0" smtClean="0">
                <a:solidFill>
                  <a:srgbClr val="800000"/>
                </a:solidFill>
              </a:rPr>
              <a:t>)/</a:t>
            </a:r>
            <a:r>
              <a:rPr lang="en-US" altLang="en-US" dirty="0" smtClean="0">
                <a:solidFill>
                  <a:srgbClr val="800000"/>
                </a:solidFill>
              </a:rPr>
              <a:t>2</a:t>
            </a:r>
            <a:r>
              <a:rPr lang="en-US" altLang="en-US" dirty="0" smtClean="0">
                <a:solidFill>
                  <a:srgbClr val="800000"/>
                </a:solidFill>
              </a:rPr>
              <a:t>;</a:t>
            </a: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if</a:t>
            </a:r>
            <a:r>
              <a:rPr lang="en-US" altLang="en-US" dirty="0">
                <a:solidFill>
                  <a:srgbClr val="800000"/>
                </a:solidFill>
              </a:rPr>
              <a:t> (b[j]&lt;v)  k</a:t>
            </a:r>
            <a:r>
              <a:rPr lang="en-US" altLang="en-US" dirty="0" smtClean="0">
                <a:solidFill>
                  <a:srgbClr val="800000"/>
                </a:solidFill>
              </a:rPr>
              <a:t>= j;</a:t>
            </a:r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else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</a:t>
            </a:r>
            <a:r>
              <a:rPr lang="en-US" altLang="en-US" dirty="0">
                <a:solidFill>
                  <a:srgbClr val="800000"/>
                </a:solidFill>
              </a:rPr>
              <a:t>j;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791200" y="5464314"/>
            <a:ext cx="2743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sz="2000" dirty="0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257800" y="6073914"/>
            <a:ext cx="325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sz="2000" dirty="0" smtClean="0">
                <a:solidFill>
                  <a:srgbClr val="FF0000"/>
                </a:solidFill>
              </a:rPr>
              <a:t>Worst case: log(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sz="2000" dirty="0" smtClean="0">
                <a:solidFill>
                  <a:srgbClr val="FF0000"/>
                </a:solidFill>
              </a:rPr>
              <a:t>) iterations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5825698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Logarithmic: O(log(</a:t>
            </a:r>
            <a:r>
              <a:rPr lang="en-US" altLang="en-US" b="1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b="1" dirty="0" smtClean="0">
                <a:solidFill>
                  <a:srgbClr val="FF0000"/>
                </a:solidFill>
              </a:rPr>
              <a:t>))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152400" y="3505200"/>
            <a:ext cx="4885586" cy="990600"/>
            <a:chOff x="152400" y="3505200"/>
            <a:chExt cx="4885586" cy="990600"/>
          </a:xfrm>
        </p:grpSpPr>
        <p:grpSp>
          <p:nvGrpSpPr>
            <p:cNvPr id="107" name="Group 9"/>
            <p:cNvGrpSpPr>
              <a:grpSpLocks/>
            </p:cNvGrpSpPr>
            <p:nvPr/>
          </p:nvGrpSpPr>
          <p:grpSpPr bwMode="auto">
            <a:xfrm>
              <a:off x="152400" y="3505200"/>
              <a:ext cx="4885586" cy="990600"/>
              <a:chOff x="533400" y="2362200"/>
              <a:chExt cx="4885586" cy="990600"/>
            </a:xfrm>
          </p:grpSpPr>
          <p:grpSp>
            <p:nvGrpSpPr>
              <p:cNvPr id="109" name="Group 6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885586" cy="990600"/>
                <a:chOff x="533400" y="2438400"/>
                <a:chExt cx="4885586" cy="990600"/>
              </a:xfrm>
            </p:grpSpPr>
            <p:grpSp>
              <p:nvGrpSpPr>
                <p:cNvPr id="111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885586" cy="990600"/>
                  <a:chOff x="533400" y="1295400"/>
                  <a:chExt cx="4885586" cy="990600"/>
                </a:xfrm>
              </p:grpSpPr>
              <p:sp>
                <p:nvSpPr>
                  <p:cNvPr id="113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14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15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3999" y="1295400"/>
                    <a:ext cx="3894987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 </a:t>
                    </a:r>
                    <a:r>
                      <a:rPr lang="en-US" altLang="en-US" dirty="0" smtClean="0"/>
                      <a:t> </a:t>
                    </a:r>
                    <a:r>
                      <a:rPr lang="en-US" altLang="en-US" dirty="0" err="1"/>
                      <a:t>i</a:t>
                    </a:r>
                    <a:r>
                      <a:rPr lang="en-US" altLang="en-US" dirty="0" smtClean="0"/>
                      <a:t>              </a:t>
                    </a:r>
                    <a:r>
                      <a:rPr lang="en-US" altLang="en-US" dirty="0" err="1" smtClean="0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2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12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 rotWithShape="0">
                      <a:blip r:embed="rId2"/>
                      <a:stretch>
                        <a:fillRect t="-100000" b="-12857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10" name="Straight Connector 109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0638" r="-4255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4" name="Group 123"/>
          <p:cNvGrpSpPr/>
          <p:nvPr/>
        </p:nvGrpSpPr>
        <p:grpSpPr>
          <a:xfrm>
            <a:off x="139700" y="4419600"/>
            <a:ext cx="4660900" cy="990600"/>
            <a:chOff x="139700" y="4419600"/>
            <a:chExt cx="4660900" cy="990600"/>
          </a:xfrm>
        </p:grpSpPr>
        <p:grpSp>
          <p:nvGrpSpPr>
            <p:cNvPr id="125" name="Group 124"/>
            <p:cNvGrpSpPr/>
            <p:nvPr/>
          </p:nvGrpSpPr>
          <p:grpSpPr>
            <a:xfrm>
              <a:off x="139700" y="4419600"/>
              <a:ext cx="4660900" cy="990600"/>
              <a:chOff x="139700" y="4419600"/>
              <a:chExt cx="4660900" cy="990600"/>
            </a:xfrm>
          </p:grpSpPr>
          <p:grpSp>
            <p:nvGrpSpPr>
              <p:cNvPr id="128" name="Group 127"/>
              <p:cNvGrpSpPr/>
              <p:nvPr/>
            </p:nvGrpSpPr>
            <p:grpSpPr>
              <a:xfrm>
                <a:off x="139700" y="4419600"/>
                <a:ext cx="4660900" cy="990600"/>
                <a:chOff x="139700" y="4419600"/>
                <a:chExt cx="4660900" cy="990600"/>
              </a:xfrm>
            </p:grpSpPr>
            <p:grpSp>
              <p:nvGrpSpPr>
                <p:cNvPr id="130" name="Group 129"/>
                <p:cNvGrpSpPr/>
                <p:nvPr/>
              </p:nvGrpSpPr>
              <p:grpSpPr>
                <a:xfrm>
                  <a:off x="139700" y="4419600"/>
                  <a:ext cx="4660900" cy="990600"/>
                  <a:chOff x="139700" y="4419600"/>
                  <a:chExt cx="4660900" cy="990600"/>
                </a:xfrm>
              </p:grpSpPr>
              <p:grpSp>
                <p:nvGrpSpPr>
                  <p:cNvPr id="132" name="Group 131"/>
                  <p:cNvGrpSpPr/>
                  <p:nvPr/>
                </p:nvGrpSpPr>
                <p:grpSpPr>
                  <a:xfrm>
                    <a:off x="139700" y="4419600"/>
                    <a:ext cx="4660900" cy="990600"/>
                    <a:chOff x="152400" y="3505200"/>
                    <a:chExt cx="4660900" cy="990600"/>
                  </a:xfrm>
                </p:grpSpPr>
                <p:grpSp>
                  <p:nvGrpSpPr>
                    <p:cNvPr id="136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2400" y="3505200"/>
                      <a:ext cx="4660900" cy="990600"/>
                      <a:chOff x="533400" y="2438400"/>
                      <a:chExt cx="4660900" cy="990600"/>
                    </a:xfrm>
                  </p:grpSpPr>
                  <p:grpSp>
                    <p:nvGrpSpPr>
                      <p:cNvPr id="138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660900" cy="990600"/>
                        <a:chOff x="533400" y="1295400"/>
                        <a:chExt cx="4660900" cy="990600"/>
                      </a:xfrm>
                    </p:grpSpPr>
                    <p:sp>
                      <p:nvSpPr>
                        <p:cNvPr id="140" name="Rectangle 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141" name="Text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142" name="Text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84300" y="1295400"/>
                          <a:ext cx="38100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square"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 smtClean="0"/>
                            <a:t> 0   </a:t>
                          </a:r>
                          <a:r>
                            <a:rPr lang="en-US" altLang="en-US" dirty="0"/>
                            <a:t>k</a:t>
                          </a:r>
                          <a:r>
                            <a:rPr lang="en-US" altLang="en-US" dirty="0" smtClean="0"/>
                            <a:t>                  </a:t>
                          </a:r>
                          <a:r>
                            <a:rPr lang="en-US" altLang="en-US" dirty="0" err="1" smtClean="0"/>
                            <a:t>i</a:t>
                          </a:r>
                          <a:r>
                            <a:rPr lang="en-US" altLang="en-US" dirty="0" smtClean="0"/>
                            <a:t>       </a:t>
                          </a:r>
                          <a:r>
                            <a:rPr lang="en-US" altLang="en-US" dirty="0" err="1" smtClean="0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139" name="TextBox 1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5" name="TextBox 134"/>
                        <p:cNvSpPr txBox="1"/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≥</m:t>
                                </m:r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135" name="TextBox 13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025098" y="3929836"/>
                          <a:ext cx="569002" cy="369332"/>
                        </a:xfrm>
                        <a:prstGeom prst="rect">
                          <a:avLst/>
                        </a:prstGeom>
                        <a:blipFill rotWithShape="0">
                          <a:blip r:embed="rId3"/>
                          <a:stretch>
                            <a:fillRect l="-10638" r="-4255" b="-1333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133" name="Straight Connector 132"/>
                  <p:cNvCxnSpPr/>
                  <p:nvPr/>
                </p:nvCxnSpPr>
                <p:spPr bwMode="auto">
                  <a:xfrm>
                    <a:off x="1676400" y="4800600"/>
                    <a:ext cx="0" cy="45720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1" name="TextBox 130"/>
                    <p:cNvSpPr txBox="1"/>
                    <p:nvPr/>
                  </p:nvSpPr>
                  <p:spPr>
                    <a:xfrm>
                      <a:off x="1117599" y="4816733"/>
                      <a:ext cx="56900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𝑣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31" name="TextBox 13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7599" y="4816733"/>
                      <a:ext cx="569002" cy="369332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l="-8511" r="-4255"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29" name="Straight Connector 128"/>
              <p:cNvCxnSpPr/>
              <p:nvPr/>
            </p:nvCxnSpPr>
            <p:spPr bwMode="auto">
              <a:xfrm>
                <a:off x="2971800" y="48006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TextBox 126"/>
            <p:cNvSpPr txBox="1"/>
            <p:nvPr/>
          </p:nvSpPr>
          <p:spPr>
            <a:xfrm>
              <a:off x="1991391" y="48442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mtClean="0"/>
                <a:t>sorted</a:t>
              </a:r>
              <a:endParaRPr lang="en-US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44" name="Group 143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46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47" name="Group 146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48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49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150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p:sp>
          <p:nvSpPr>
            <p:cNvPr id="145" name="TextBox 144"/>
            <p:cNvSpPr txBox="1"/>
            <p:nvPr/>
          </p:nvSpPr>
          <p:spPr>
            <a:xfrm>
              <a:off x="2057400" y="3015436"/>
              <a:ext cx="751809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mtClean="0"/>
                <a:t>sorted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44955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" y="304800"/>
            <a:ext cx="91186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Another way to search for v in b[0..]</a:t>
            </a:r>
            <a:endParaRPr lang="en-US" altLang="en-US" sz="3200" dirty="0">
              <a:solidFill>
                <a:srgbClr val="800000"/>
              </a:solidFill>
              <a:ea typeface="ＭＳ Ｐゴシック" charset="-128"/>
              <a:cs typeface="MS PGothic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48F2D49-1026-8A4E-AAB1-E1F2828B55BE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660400" y="1566911"/>
            <a:ext cx="7848600" cy="85596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/** returns the index of the first occurrence of v in array b</a:t>
            </a:r>
          </a:p>
          <a:p>
            <a:pPr eaLnBrk="1" hangingPunct="1">
              <a:spcBef>
                <a:spcPts val="450"/>
              </a:spcBef>
            </a:pP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  * Precondition: b is sorted</a:t>
            </a:r>
            <a:r>
              <a:rPr lang="en-US" altLang="en-US" dirty="0">
                <a:solidFill>
                  <a:srgbClr val="FF0000"/>
                </a:solidFill>
                <a:sym typeface="Arial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sym typeface="Arial" charset="0"/>
              </a:rPr>
              <a:t>                                                  **/ </a:t>
            </a:r>
            <a:endParaRPr lang="en-US" altLang="en-US" dirty="0">
              <a:solidFill>
                <a:schemeClr val="tx1"/>
              </a:solidFill>
              <a:sym typeface="Arial" charset="0"/>
            </a:endParaRPr>
          </a:p>
        </p:txBody>
      </p:sp>
      <p:sp>
        <p:nvSpPr>
          <p:cNvPr id="42" name="TextBox 10"/>
          <p:cNvSpPr txBox="1">
            <a:spLocks noChangeArrowheads="1"/>
          </p:cNvSpPr>
          <p:nvPr/>
        </p:nvSpPr>
        <p:spPr bwMode="auto">
          <a:xfrm>
            <a:off x="5791200" y="3532496"/>
            <a:ext cx="2971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800000"/>
                </a:solidFill>
              </a:rPr>
              <a:t>while 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 smtClean="0">
                <a:solidFill>
                  <a:srgbClr val="800000"/>
                </a:solidFill>
              </a:rPr>
              <a:t>(        -1) </a:t>
            </a:r>
            <a:r>
              <a:rPr lang="en-US" altLang="en-US" dirty="0">
                <a:solidFill>
                  <a:srgbClr val="800000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8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}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791200" y="2826603"/>
            <a:ext cx="16722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 -1;</a:t>
            </a:r>
          </a:p>
          <a:p>
            <a:pPr eaLnBrk="1" hangingPunct="1"/>
            <a:r>
              <a:rPr lang="en-US" altLang="en-US" dirty="0">
                <a:solidFill>
                  <a:srgbClr val="800000"/>
                </a:solidFill>
              </a:rPr>
              <a:t>k</a:t>
            </a:r>
            <a:r>
              <a:rPr lang="en-US" altLang="en-US" dirty="0" smtClean="0">
                <a:solidFill>
                  <a:srgbClr val="800000"/>
                </a:solidFill>
              </a:rPr>
              <a:t>= </a:t>
            </a:r>
            <a:r>
              <a:rPr lang="en-US" altLang="en-US" dirty="0" err="1" smtClean="0">
                <a:solidFill>
                  <a:srgbClr val="800000"/>
                </a:solidFill>
              </a:rPr>
              <a:t>b.length</a:t>
            </a:r>
            <a:r>
              <a:rPr lang="en-US" altLang="en-US" dirty="0" smtClean="0">
                <a:solidFill>
                  <a:srgbClr val="800000"/>
                </a:solidFill>
              </a:rPr>
              <a:t>;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776803" y="353047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 &lt; k</a:t>
            </a:r>
            <a:endParaRPr lang="en-US" altLang="en-US" dirty="0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172200" y="3886200"/>
            <a:ext cx="251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800000"/>
                </a:solidFill>
              </a:rPr>
              <a:t>int</a:t>
            </a:r>
            <a:r>
              <a:rPr lang="en-US" altLang="en-US" dirty="0" smtClean="0">
                <a:solidFill>
                  <a:srgbClr val="800000"/>
                </a:solidFill>
              </a:rPr>
              <a:t> j=(</a:t>
            </a:r>
            <a:r>
              <a:rPr lang="en-US" altLang="en-US" dirty="0" err="1" smtClean="0">
                <a:solidFill>
                  <a:srgbClr val="800000"/>
                </a:solidFill>
              </a:rPr>
              <a:t>k+i</a:t>
            </a:r>
            <a:r>
              <a:rPr lang="en-US" altLang="en-US" dirty="0" smtClean="0">
                <a:solidFill>
                  <a:srgbClr val="800000"/>
                </a:solidFill>
              </a:rPr>
              <a:t>)/2;</a:t>
            </a:r>
            <a:endParaRPr lang="en-US" altLang="en-US" b="1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800000"/>
                </a:solidFill>
              </a:rPr>
              <a:t>b[</a:t>
            </a:r>
            <a:r>
              <a:rPr lang="en-US" altLang="en-US" dirty="0">
                <a:solidFill>
                  <a:srgbClr val="800000"/>
                </a:solidFill>
              </a:rPr>
              <a:t>j</a:t>
            </a:r>
            <a:r>
              <a:rPr lang="en-US" altLang="en-US" dirty="0" smtClean="0">
                <a:solidFill>
                  <a:srgbClr val="800000"/>
                </a:solidFill>
              </a:rPr>
              <a:t>]&lt;v ? </a:t>
            </a:r>
            <a:r>
              <a:rPr lang="en-US" altLang="en-US" dirty="0" err="1" smtClean="0">
                <a:solidFill>
                  <a:srgbClr val="800000"/>
                </a:solidFill>
              </a:rPr>
              <a:t>i</a:t>
            </a:r>
            <a:r>
              <a:rPr lang="en-US" altLang="en-US" dirty="0" smtClean="0">
                <a:solidFill>
                  <a:srgbClr val="800000"/>
                </a:solidFill>
              </a:rPr>
              <a:t>=</a:t>
            </a:r>
            <a:r>
              <a:rPr lang="en-US" altLang="en-US" dirty="0">
                <a:solidFill>
                  <a:srgbClr val="800000"/>
                </a:solidFill>
              </a:rPr>
              <a:t>j</a:t>
            </a:r>
            <a:r>
              <a:rPr lang="en-US" altLang="en-US" dirty="0" smtClean="0">
                <a:solidFill>
                  <a:srgbClr val="800000"/>
                </a:solidFill>
              </a:rPr>
              <a:t> : k=</a:t>
            </a:r>
            <a:r>
              <a:rPr lang="en-US" altLang="en-US" dirty="0">
                <a:solidFill>
                  <a:srgbClr val="800000"/>
                </a:solidFill>
              </a:rPr>
              <a:t>j</a:t>
            </a:r>
            <a:endParaRPr lang="en-US" altLang="en-US" dirty="0" smtClean="0">
              <a:solidFill>
                <a:srgbClr val="800000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791200" y="4960203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>
                <a:solidFill>
                  <a:srgbClr val="FF0000"/>
                </a:solidFill>
              </a:rPr>
              <a:t>Each iteration takes constant time.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257800" y="5722203"/>
            <a:ext cx="3251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r" eaLnBrk="1" hangingPunct="1"/>
            <a:r>
              <a:rPr lang="en-US" altLang="en-US" dirty="0" smtClean="0">
                <a:solidFill>
                  <a:srgbClr val="FF0000"/>
                </a:solidFill>
              </a:rPr>
              <a:t>Worst case: log(</a:t>
            </a:r>
            <a:r>
              <a:rPr lang="en-US" altLang="en-US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dirty="0" smtClean="0">
                <a:solidFill>
                  <a:srgbClr val="FF0000"/>
                </a:solidFill>
              </a:rPr>
              <a:t>) iterations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533400" y="5825698"/>
            <a:ext cx="41783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Logarithmic: O(log(</a:t>
            </a:r>
            <a:r>
              <a:rPr lang="en-US" altLang="en-US" b="1" dirty="0" err="1" smtClean="0">
                <a:solidFill>
                  <a:srgbClr val="FF0000"/>
                </a:solidFill>
              </a:rPr>
              <a:t>b.length</a:t>
            </a:r>
            <a:r>
              <a:rPr lang="en-US" altLang="en-US" b="1" dirty="0" smtClean="0">
                <a:solidFill>
                  <a:srgbClr val="FF0000"/>
                </a:solidFill>
              </a:rPr>
              <a:t>))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39700" y="4419600"/>
            <a:ext cx="4648200" cy="990600"/>
            <a:chOff x="139700" y="4419600"/>
            <a:chExt cx="4648200" cy="990600"/>
          </a:xfrm>
        </p:grpSpPr>
        <p:grpSp>
          <p:nvGrpSpPr>
            <p:cNvPr id="64" name="Group 63"/>
            <p:cNvGrpSpPr/>
            <p:nvPr/>
          </p:nvGrpSpPr>
          <p:grpSpPr>
            <a:xfrm>
              <a:off x="139700" y="4419600"/>
              <a:ext cx="4648200" cy="990600"/>
              <a:chOff x="139700" y="4419600"/>
              <a:chExt cx="4648200" cy="9906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139700" y="4419600"/>
                <a:ext cx="4648200" cy="990600"/>
                <a:chOff x="139700" y="4419600"/>
                <a:chExt cx="4648200" cy="990600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139700" y="4419600"/>
                  <a:ext cx="4648200" cy="990600"/>
                  <a:chOff x="152400" y="3505200"/>
                  <a:chExt cx="4648200" cy="990600"/>
                </a:xfrm>
              </p:grpSpPr>
              <p:grpSp>
                <p:nvGrpSpPr>
                  <p:cNvPr id="8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52400" y="3505200"/>
                    <a:ext cx="4648200" cy="990600"/>
                    <a:chOff x="533400" y="2362200"/>
                    <a:chExt cx="4648200" cy="990600"/>
                  </a:xfrm>
                </p:grpSpPr>
                <p:grpSp>
                  <p:nvGrpSpPr>
                    <p:cNvPr id="87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3400" y="2362200"/>
                      <a:ext cx="4648200" cy="990600"/>
                      <a:chOff x="533400" y="2438400"/>
                      <a:chExt cx="4648200" cy="990600"/>
                    </a:xfrm>
                  </p:grpSpPr>
                  <p:grpSp>
                    <p:nvGrpSpPr>
                      <p:cNvPr id="89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3400" y="2438400"/>
                        <a:ext cx="4648200" cy="990600"/>
                        <a:chOff x="533400" y="1295400"/>
                        <a:chExt cx="4648200" cy="990600"/>
                      </a:xfrm>
                    </p:grpSpPr>
                    <p:sp>
                      <p:nvSpPr>
                        <p:cNvPr id="91" name="Rectangle 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3400" y="1752600"/>
                          <a:ext cx="990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lIns="0" tIns="0" rIns="40639" bIns="0"/>
                        <a:lstStyle>
                          <a:lvl1pPr marL="39688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ts val="450"/>
                            </a:spcBef>
                          </a:pPr>
                          <a:r>
                            <a:rPr lang="en-US" altLang="en-US" dirty="0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  </a:t>
                          </a:r>
                          <a:r>
                            <a:rPr lang="en-US" altLang="en-US" dirty="0" err="1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inv</a:t>
                          </a:r>
                          <a:r>
                            <a:rPr lang="en-US" altLang="en-US" dirty="0" smtClean="0">
                              <a:solidFill>
                                <a:srgbClr val="0033CC"/>
                              </a:solidFill>
                              <a:latin typeface="Arial" charset="0"/>
                              <a:sym typeface="Arial" charset="0"/>
                            </a:rPr>
                            <a:t>:</a:t>
                          </a:r>
                          <a:endParaRPr lang="en-US" altLang="en-US" i="1" dirty="0">
                            <a:solidFill>
                              <a:srgbClr val="0033CC"/>
                            </a:solidFill>
                            <a:latin typeface="Arial" charset="0"/>
                            <a:sym typeface="Arial" charset="0"/>
                          </a:endParaRPr>
                        </a:p>
                      </p:txBody>
                    </p:sp>
                    <p:sp>
                      <p:nvSpPr>
                        <p:cNvPr id="92" name="Text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19200" y="1676400"/>
                          <a:ext cx="27432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/>
                            <a:t>b                              </a:t>
                          </a:r>
                        </a:p>
                      </p:txBody>
                    </p:sp>
                    <p:sp>
                      <p:nvSpPr>
                        <p:cNvPr id="93" name="TextBox 1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24000" y="1295400"/>
                          <a:ext cx="3657600" cy="461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1pPr>
                          <a:lvl2pPr marL="742950" indent="-28575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2pPr>
                          <a:lvl3pPr marL="11430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3pPr>
                          <a:lvl4pPr marL="16002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4pPr>
                          <a:lvl5pPr marL="2057400" indent="-228600" eaLnBrk="0" hangingPunct="0"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sz="2400">
                              <a:solidFill>
                                <a:srgbClr val="000000"/>
                              </a:solidFill>
                              <a:latin typeface="Times New Roman" charset="0"/>
                              <a:ea typeface="ヒラギノ明朝 ProN W3" charset="-128"/>
                              <a:sym typeface="Times New Roman" charset="0"/>
                            </a:defRPr>
                          </a:lvl9pPr>
                        </a:lstStyle>
                        <a:p>
                          <a:pPr eaLnBrk="1" hangingPunct="1"/>
                          <a:r>
                            <a:rPr lang="en-US" altLang="en-US" dirty="0"/>
                            <a:t>0  </a:t>
                          </a:r>
                          <a:r>
                            <a:rPr lang="en-US" altLang="en-US" dirty="0" smtClean="0"/>
                            <a:t>  </a:t>
                          </a:r>
                          <a:r>
                            <a:rPr lang="en-US" altLang="en-US" dirty="0" err="1" smtClean="0"/>
                            <a:t>i</a:t>
                          </a:r>
                          <a:r>
                            <a:rPr lang="en-US" altLang="en-US" dirty="0" smtClean="0"/>
                            <a:t>      </a:t>
                          </a:r>
                          <a:r>
                            <a:rPr lang="en-US" altLang="en-US" dirty="0"/>
                            <a:t>j</a:t>
                          </a:r>
                          <a:r>
                            <a:rPr lang="en-US" altLang="en-US" dirty="0" smtClean="0"/>
                            <a:t>        k        </a:t>
                          </a:r>
                          <a:r>
                            <a:rPr lang="en-US" altLang="en-US" dirty="0" err="1" smtClean="0"/>
                            <a:t>b.length</a:t>
                          </a:r>
                          <a:endParaRPr lang="en-US" altLang="en-US" dirty="0"/>
                        </a:p>
                      </p:txBody>
                    </p:sp>
                  </p:grpSp>
                  <p:sp>
                    <p:nvSpPr>
                      <p:cNvPr id="90" name="Text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24000" y="2819400"/>
                        <a:ext cx="2438400" cy="461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rgbClr val="000000"/>
                            </a:solidFill>
                            <a:latin typeface="Times New Roman" charset="0"/>
                            <a:ea typeface="ヒラギノ明朝 ProN W3" charset="-128"/>
                            <a:sym typeface="Times New Roman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 dirty="0"/>
                      </a:p>
                    </p:txBody>
                  </p:sp>
                </p:grpSp>
                <p:cxnSp>
                  <p:nvCxnSpPr>
                    <p:cNvPr id="88" name="Straight Connector 87"/>
                    <p:cNvCxnSpPr/>
                    <p:nvPr/>
                  </p:nvCxnSpPr>
                  <p:spPr>
                    <a:xfrm>
                      <a:off x="2603500" y="2743200"/>
                      <a:ext cx="0" cy="457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6" name="TextBox 85"/>
                      <p:cNvSpPr txBox="1"/>
                      <p:nvPr/>
                    </p:nvSpPr>
                    <p:spPr>
                      <a:xfrm>
                        <a:off x="3025098" y="3929836"/>
                        <a:ext cx="569002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charset="0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𝑣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86" name="TextBox 8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025098" y="3929836"/>
                        <a:ext cx="569002" cy="369332"/>
                      </a:xfrm>
                      <a:prstGeom prst="rect">
                        <a:avLst/>
                      </a:prstGeom>
                      <a:blipFill rotWithShape="0">
                        <a:blip r:embed="rId2"/>
                        <a:stretch>
                          <a:fillRect l="-10638" r="-4255" b="-1333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1676400" y="4800600"/>
                  <a:ext cx="0" cy="457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1117599" y="4816733"/>
                    <a:ext cx="56900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𝑣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2" name="TextBox 8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7599" y="4816733"/>
                    <a:ext cx="569002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8511" r="-4255"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5" name="Straight Connector 64"/>
            <p:cNvCxnSpPr/>
            <p:nvPr/>
          </p:nvCxnSpPr>
          <p:spPr bwMode="auto">
            <a:xfrm>
              <a:off x="2971800" y="48006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152400" y="3505200"/>
            <a:ext cx="4648200" cy="990600"/>
            <a:chOff x="152400" y="3505200"/>
            <a:chExt cx="4648200" cy="990600"/>
          </a:xfrm>
        </p:grpSpPr>
        <p:grpSp>
          <p:nvGrpSpPr>
            <p:cNvPr id="107" name="Group 9"/>
            <p:cNvGrpSpPr>
              <a:grpSpLocks/>
            </p:cNvGrpSpPr>
            <p:nvPr/>
          </p:nvGrpSpPr>
          <p:grpSpPr bwMode="auto">
            <a:xfrm>
              <a:off x="152400" y="3505200"/>
              <a:ext cx="4648200" cy="990600"/>
              <a:chOff x="533400" y="2362200"/>
              <a:chExt cx="4648200" cy="990600"/>
            </a:xfrm>
          </p:grpSpPr>
          <p:grpSp>
            <p:nvGrpSpPr>
              <p:cNvPr id="109" name="Group 6"/>
              <p:cNvGrpSpPr>
                <a:grpSpLocks/>
              </p:cNvGrpSpPr>
              <p:nvPr/>
            </p:nvGrpSpPr>
            <p:grpSpPr bwMode="auto">
              <a:xfrm>
                <a:off x="533400" y="2362200"/>
                <a:ext cx="4648200" cy="990600"/>
                <a:chOff x="533400" y="2438400"/>
                <a:chExt cx="4648200" cy="990600"/>
              </a:xfrm>
            </p:grpSpPr>
            <p:grpSp>
              <p:nvGrpSpPr>
                <p:cNvPr id="111" name="Group 12"/>
                <p:cNvGrpSpPr>
                  <a:grpSpLocks/>
                </p:cNvGrpSpPr>
                <p:nvPr/>
              </p:nvGrpSpPr>
              <p:grpSpPr bwMode="auto">
                <a:xfrm>
                  <a:off x="533400" y="2438400"/>
                  <a:ext cx="4648200" cy="990600"/>
                  <a:chOff x="533400" y="1295400"/>
                  <a:chExt cx="4648200" cy="990600"/>
                </a:xfrm>
              </p:grpSpPr>
              <p:sp>
                <p:nvSpPr>
                  <p:cNvPr id="113" name="Rectangle 3"/>
                  <p:cNvSpPr>
                    <a:spLocks/>
                  </p:cNvSpPr>
                  <p:nvPr/>
                </p:nvSpPr>
                <p:spPr bwMode="auto">
                  <a:xfrm>
                    <a:off x="533400" y="1752600"/>
                    <a:ext cx="990600" cy="533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40639" bIns="0"/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>
                      <a:spcBef>
                        <a:spcPts val="450"/>
                      </a:spcBef>
                    </a:pPr>
                    <a:r>
                      <a:rPr lang="en-US" altLang="en-US" dirty="0">
                        <a:solidFill>
                          <a:srgbClr val="0033CC"/>
                        </a:solidFill>
                        <a:latin typeface="Arial" charset="0"/>
                        <a:sym typeface="Arial" charset="0"/>
                      </a:rPr>
                      <a:t>post:</a:t>
                    </a:r>
                    <a:endParaRPr lang="en-US" altLang="en-US" i="1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endParaRPr>
                  </a:p>
                </p:txBody>
              </p:sp>
              <p:sp>
                <p:nvSpPr>
                  <p:cNvPr id="114" name="Text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9200" y="1676400"/>
                    <a:ext cx="27432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b                              </a:t>
                    </a:r>
                  </a:p>
                </p:txBody>
              </p:sp>
              <p:sp>
                <p:nvSpPr>
                  <p:cNvPr id="115" name="Text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1295400"/>
                    <a:ext cx="36576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/>
                      <a:t>0             </a:t>
                    </a:r>
                    <a:r>
                      <a:rPr lang="en-US" altLang="en-US" dirty="0" smtClean="0"/>
                      <a:t> </a:t>
                    </a:r>
                    <a:r>
                      <a:rPr lang="en-US" altLang="en-US" dirty="0" err="1" smtClean="0"/>
                      <a:t>i</a:t>
                    </a:r>
                    <a:r>
                      <a:rPr lang="en-US" altLang="en-US" dirty="0" smtClean="0"/>
                      <a:t>               </a:t>
                    </a:r>
                    <a:r>
                      <a:rPr lang="en-US" altLang="en-US" dirty="0" err="1" smtClean="0"/>
                      <a:t>b.length</a:t>
                    </a:r>
                    <a:endParaRPr lang="en-US" altLang="en-US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2" name="Text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rgbClr val="000000"/>
                          </a:solidFill>
                          <a:latin typeface="Times New Roman" charset="0"/>
                          <a:ea typeface="ヒラギノ明朝 ProN W3" charset="-128"/>
                          <a:sym typeface="Times New Roman" charset="0"/>
                        </a:defRPr>
                      </a:lvl9pPr>
                    </a:lstStyle>
                    <a:p>
                      <a:pPr eaLnBrk="1" hangingPunct="1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en-US" i="1">
                                <a:latin typeface="Cambria Math" charset="0"/>
                              </a:rPr>
                              <m:t>&lt;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𝑣</m:t>
                            </m:r>
                            <m:r>
                              <a:rPr lang="en-US" altLang="en-US" b="0" i="1" smtClean="0">
                                <a:latin typeface="Cambria Math" charset="0"/>
                              </a:rPr>
                              <m:t>               </m:t>
                            </m:r>
                          </m:oMath>
                        </m:oMathPara>
                      </a14:m>
                      <a:endParaRPr lang="en-US" altLang="en-US" dirty="0"/>
                    </a:p>
                  </p:txBody>
                </p:sp>
              </mc:Choice>
              <mc:Fallback xmlns="">
                <p:sp>
                  <p:nvSpPr>
                    <p:cNvPr id="112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524000" y="2819400"/>
                      <a:ext cx="2438400" cy="461665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t="-100000" b="-128571"/>
                      </a:stretch>
                    </a:blip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10" name="Straight Connector 109"/>
              <p:cNvCxnSpPr/>
              <p:nvPr/>
            </p:nvCxnSpPr>
            <p:spPr>
              <a:xfrm>
                <a:off x="2895600" y="2743200"/>
                <a:ext cx="0" cy="457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Box 107"/>
                <p:cNvSpPr txBox="1"/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8" name="TextBox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700" y="3929836"/>
                  <a:ext cx="569002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0638" r="-4255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6" name="Group 115"/>
          <p:cNvGrpSpPr/>
          <p:nvPr/>
        </p:nvGrpSpPr>
        <p:grpSpPr>
          <a:xfrm>
            <a:off x="304800" y="2514600"/>
            <a:ext cx="4495800" cy="990600"/>
            <a:chOff x="304800" y="2514600"/>
            <a:chExt cx="4495800" cy="990600"/>
          </a:xfrm>
        </p:grpSpPr>
        <p:grpSp>
          <p:nvGrpSpPr>
            <p:cNvPr id="117" name="Group 116"/>
            <p:cNvGrpSpPr/>
            <p:nvPr/>
          </p:nvGrpSpPr>
          <p:grpSpPr>
            <a:xfrm>
              <a:off x="304800" y="2514600"/>
              <a:ext cx="4495800" cy="990600"/>
              <a:chOff x="304800" y="1447800"/>
              <a:chExt cx="4495800" cy="990600"/>
            </a:xfrm>
          </p:grpSpPr>
          <p:sp>
            <p:nvSpPr>
              <p:cNvPr id="119" name="TextBox 2"/>
              <p:cNvSpPr txBox="1">
                <a:spLocks noChangeArrowheads="1"/>
              </p:cNvSpPr>
              <p:nvPr/>
            </p:nvSpPr>
            <p:spPr bwMode="auto">
              <a:xfrm>
                <a:off x="1143000" y="1905000"/>
                <a:ext cx="2438400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endParaRPr lang="en-US" altLang="en-US" dirty="0"/>
              </a:p>
            </p:txBody>
          </p:sp>
          <p:grpSp>
            <p:nvGrpSpPr>
              <p:cNvPr id="120" name="Group 5"/>
              <p:cNvGrpSpPr>
                <a:grpSpLocks/>
              </p:cNvGrpSpPr>
              <p:nvPr/>
            </p:nvGrpSpPr>
            <p:grpSpPr bwMode="auto">
              <a:xfrm>
                <a:off x="304800" y="1447800"/>
                <a:ext cx="4495800" cy="990600"/>
                <a:chOff x="533400" y="1371600"/>
                <a:chExt cx="4495800" cy="990600"/>
              </a:xfrm>
            </p:grpSpPr>
            <p:sp>
              <p:nvSpPr>
                <p:cNvPr id="121" name="Rectangle 3"/>
                <p:cNvSpPr>
                  <a:spLocks/>
                </p:cNvSpPr>
                <p:nvPr/>
              </p:nvSpPr>
              <p:spPr bwMode="auto">
                <a:xfrm>
                  <a:off x="533400" y="1828800"/>
                  <a:ext cx="76200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450"/>
                    </a:spcBef>
                  </a:pPr>
                  <a:r>
                    <a:rPr lang="en-US" altLang="en-US" dirty="0">
                      <a:solidFill>
                        <a:srgbClr val="0033CC"/>
                      </a:solidFill>
                      <a:latin typeface="Arial" charset="0"/>
                      <a:sym typeface="Arial" charset="0"/>
                    </a:rPr>
                    <a:t>pre:</a:t>
                  </a:r>
                  <a:endParaRPr lang="en-US" altLang="en-US" i="1" dirty="0">
                    <a:solidFill>
                      <a:srgbClr val="0033CC"/>
                    </a:solidFill>
                    <a:latin typeface="Arial" charset="0"/>
                    <a:sym typeface="Arial" charset="0"/>
                  </a:endParaRPr>
                </a:p>
              </p:txBody>
            </p:sp>
            <p:sp>
              <p:nvSpPr>
                <p:cNvPr id="122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033046" y="1748135"/>
                  <a:ext cx="4909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b                 </a:t>
                  </a:r>
                  <a:r>
                    <a:rPr lang="en-US" altLang="en-US" dirty="0" smtClean="0"/>
                    <a:t>                           </a:t>
                  </a:r>
                  <a:endParaRPr lang="en-US" altLang="en-US" dirty="0"/>
                </a:p>
              </p:txBody>
            </p:sp>
            <p:sp>
              <p:nvSpPr>
                <p:cNvPr id="123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95400" y="1371600"/>
                  <a:ext cx="3733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/>
                    <a:t>0                               </a:t>
                  </a:r>
                  <a:r>
                    <a:rPr lang="en-US" altLang="en-US" dirty="0" err="1"/>
                    <a:t>b.length</a:t>
                  </a:r>
                  <a:endParaRPr lang="en-US" altLang="en-US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TextBox 117"/>
                <p:cNvSpPr txBox="1"/>
                <p:nvPr/>
              </p:nvSpPr>
              <p:spPr>
                <a:xfrm>
                  <a:off x="2231612" y="3015436"/>
                  <a:ext cx="20678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charset="0"/>
                          </a:rPr>
                          <m:t>?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8" name="TextBox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1612" y="3015436"/>
                  <a:ext cx="206788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2353" r="-32353"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TextBox 48"/>
          <p:cNvSpPr txBox="1"/>
          <p:nvPr/>
        </p:nvSpPr>
        <p:spPr>
          <a:xfrm>
            <a:off x="114300" y="2566794"/>
            <a:ext cx="5181600" cy="3046413"/>
          </a:xfrm>
          <a:prstGeom prst="rect">
            <a:avLst/>
          </a:prstGeom>
          <a:solidFill>
            <a:schemeClr val="bg1"/>
          </a:solidFill>
          <a:ln w="25400">
            <a:solidFill>
              <a:srgbClr val="8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ヒラギノ明朝 ProN W3" charset="0"/>
                <a:cs typeface="ヒラギノ明朝 ProN W3" charset="0"/>
              </a:rPr>
              <a:t>This algorithm is better than binary searches that stop when v is found.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Gives good info when v not in b.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Works when b is empty.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Finds </a:t>
            </a:r>
            <a:r>
              <a:rPr lang="en-US" dirty="0" smtClean="0">
                <a:ea typeface="ヒラギノ明朝 ProN W3" charset="0"/>
                <a:cs typeface="ヒラギノ明朝 ProN W3" charset="0"/>
              </a:rPr>
              <a:t>first occurrence </a:t>
            </a:r>
            <a:r>
              <a:rPr lang="en-US" dirty="0">
                <a:ea typeface="ヒラギノ明朝 ProN W3" charset="0"/>
                <a:cs typeface="ヒラギノ明朝 ProN W3" charset="0"/>
              </a:rPr>
              <a:t>of v, not arbitrary one.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>
                <a:ea typeface="ヒラギノ明朝 ProN W3" charset="0"/>
                <a:cs typeface="ヒラギノ明朝 ProN W3" charset="0"/>
              </a:rPr>
              <a:t>Correctness, including making progress, easily seen using invariant </a:t>
            </a:r>
          </a:p>
        </p:txBody>
      </p:sp>
    </p:spTree>
    <p:extLst>
      <p:ext uri="{BB962C8B-B14F-4D97-AF65-F5344CB8AC3E}">
        <p14:creationId xmlns:p14="http://schemas.microsoft.com/office/powerpoint/2010/main" val="1089181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National Flag Algorithm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743" y="1905000"/>
            <a:ext cx="4855464" cy="4495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32A481-5138-A847-BE21-44D063C5DA6A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/>
          </p:cNvSpPr>
          <p:nvPr/>
        </p:nvSpPr>
        <p:spPr bwMode="auto">
          <a:xfrm>
            <a:off x="533400" y="1571625"/>
            <a:ext cx="7848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b="1">
                <a:solidFill>
                  <a:srgbClr val="0009CC"/>
                </a:solidFill>
              </a:rPr>
              <a:t>Dutch national flag</a:t>
            </a:r>
            <a:r>
              <a:rPr lang="en-US" altLang="en-US">
                <a:solidFill>
                  <a:srgbClr val="0009CC"/>
                </a:solidFill>
              </a:rPr>
              <a:t>. Swap b[0..n-1] to put the reds first, then the whites, then the blues.  That is, given precondition Q, swap values of b[0.n] to truthify postcondition R: </a:t>
            </a:r>
          </a:p>
        </p:txBody>
      </p:sp>
      <p:grpSp>
        <p:nvGrpSpPr>
          <p:cNvPr id="39938" name="Group 3"/>
          <p:cNvGrpSpPr>
            <a:grpSpLocks/>
          </p:cNvGrpSpPr>
          <p:nvPr/>
        </p:nvGrpSpPr>
        <p:grpSpPr bwMode="auto">
          <a:xfrm>
            <a:off x="533400" y="2819400"/>
            <a:ext cx="4953000" cy="787400"/>
            <a:chOff x="0" y="0"/>
            <a:chExt cx="3120" cy="496"/>
          </a:xfrm>
        </p:grpSpPr>
        <p:grpSp>
          <p:nvGrpSpPr>
            <p:cNvPr id="39974" name="Group 4"/>
            <p:cNvGrpSpPr>
              <a:grpSpLocks/>
            </p:cNvGrpSpPr>
            <p:nvPr/>
          </p:nvGrpSpPr>
          <p:grpSpPr bwMode="auto">
            <a:xfrm>
              <a:off x="384" y="0"/>
              <a:ext cx="2736" cy="488"/>
              <a:chOff x="0" y="0"/>
              <a:chExt cx="2736" cy="488"/>
            </a:xfrm>
          </p:grpSpPr>
          <p:grpSp>
            <p:nvGrpSpPr>
              <p:cNvPr id="39976" name="Group 5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8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9" name="Rectangle 7"/>
                <p:cNvSpPr>
                  <a:spLocks/>
                </p:cNvSpPr>
                <p:nvPr/>
              </p:nvSpPr>
              <p:spPr bwMode="auto">
                <a:xfrm>
                  <a:off x="0" y="0"/>
                  <a:ext cx="100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39977" name="Rectangle 8"/>
              <p:cNvSpPr>
                <a:spLocks/>
              </p:cNvSpPr>
              <p:nvPr/>
            </p:nvSpPr>
            <p:spPr bwMode="auto">
              <a:xfrm>
                <a:off x="0" y="0"/>
                <a:ext cx="2736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</p:grpSp>
        <p:sp>
          <p:nvSpPr>
            <p:cNvPr id="39975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39939" name="Group 10"/>
          <p:cNvGrpSpPr>
            <a:grpSpLocks/>
          </p:cNvGrpSpPr>
          <p:nvPr/>
        </p:nvGrpSpPr>
        <p:grpSpPr bwMode="auto">
          <a:xfrm>
            <a:off x="533400" y="3810000"/>
            <a:ext cx="4965700" cy="787400"/>
            <a:chOff x="0" y="0"/>
            <a:chExt cx="3128" cy="496"/>
          </a:xfrm>
        </p:grpSpPr>
        <p:grpSp>
          <p:nvGrpSpPr>
            <p:cNvPr id="39966" name="Group 11"/>
            <p:cNvGrpSpPr>
              <a:grpSpLocks/>
            </p:cNvGrpSpPr>
            <p:nvPr/>
          </p:nvGrpSpPr>
          <p:grpSpPr bwMode="auto">
            <a:xfrm>
              <a:off x="384" y="0"/>
              <a:ext cx="2744" cy="488"/>
              <a:chOff x="0" y="0"/>
              <a:chExt cx="2744" cy="488"/>
            </a:xfrm>
          </p:grpSpPr>
          <p:grpSp>
            <p:nvGrpSpPr>
              <p:cNvPr id="39968" name="Group 12"/>
              <p:cNvGrpSpPr>
                <a:grpSpLocks/>
              </p:cNvGrpSpPr>
              <p:nvPr/>
            </p:nvGrpSpPr>
            <p:grpSpPr bwMode="auto">
              <a:xfrm>
                <a:off x="0" y="232"/>
                <a:ext cx="2400" cy="256"/>
                <a:chOff x="0" y="0"/>
                <a:chExt cx="2400" cy="256"/>
              </a:xfrm>
            </p:grpSpPr>
            <p:sp>
              <p:nvSpPr>
                <p:cNvPr id="39972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3" name="Rectangle 14"/>
                <p:cNvSpPr>
                  <a:spLocks/>
                </p:cNvSpPr>
                <p:nvPr/>
              </p:nvSpPr>
              <p:spPr bwMode="auto">
                <a:xfrm>
                  <a:off x="0" y="0"/>
                  <a:ext cx="2239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solidFill>
                        <a:schemeClr val="tx1"/>
                      </a:solidFill>
                    </a:rPr>
                    <a:t> reds            whites             blues  </a:t>
                  </a:r>
                </a:p>
              </p:txBody>
            </p:sp>
          </p:grpSp>
          <p:sp>
            <p:nvSpPr>
              <p:cNvPr id="39969" name="Rectangle 15"/>
              <p:cNvSpPr>
                <a:spLocks/>
              </p:cNvSpPr>
              <p:nvPr/>
            </p:nvSpPr>
            <p:spPr bwMode="auto">
              <a:xfrm>
                <a:off x="0" y="0"/>
                <a:ext cx="2744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sz="2000">
                    <a:solidFill>
                      <a:schemeClr val="tx1"/>
                    </a:solidFill>
                  </a:rPr>
                  <a:t>0                                                          n</a:t>
                </a:r>
              </a:p>
            </p:txBody>
          </p:sp>
          <p:sp>
            <p:nvSpPr>
              <p:cNvPr id="39970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9971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39967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39942" name="TextBox 1"/>
          <p:cNvSpPr txBox="1">
            <a:spLocks noChangeArrowheads="1"/>
          </p:cNvSpPr>
          <p:nvPr/>
        </p:nvSpPr>
        <p:spPr bwMode="auto">
          <a:xfrm>
            <a:off x="2286000" y="533400"/>
            <a:ext cx="5324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4787900"/>
            <a:ext cx="4965700" cy="787400"/>
            <a:chOff x="533400" y="4787900"/>
            <a:chExt cx="4965700" cy="787400"/>
          </a:xfrm>
        </p:grpSpPr>
        <p:grpSp>
          <p:nvGrpSpPr>
            <p:cNvPr id="3995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5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6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6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6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018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blues        ?  </a:t>
                    </a:r>
                  </a:p>
                </p:txBody>
              </p:sp>
            </p:grpSp>
            <p:sp>
              <p:nvSpPr>
                <p:cNvPr id="3996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6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6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5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3995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33400" y="5638800"/>
            <a:ext cx="4965700" cy="787400"/>
            <a:chOff x="533400" y="4787900"/>
            <a:chExt cx="4965700" cy="787400"/>
          </a:xfrm>
        </p:grpSpPr>
        <p:grpSp>
          <p:nvGrpSpPr>
            <p:cNvPr id="39946" name="Group 10"/>
            <p:cNvGrpSpPr>
              <a:grpSpLocks/>
            </p:cNvGrpSpPr>
            <p:nvPr/>
          </p:nvGrpSpPr>
          <p:grpSpPr bwMode="auto">
            <a:xfrm>
              <a:off x="533400" y="4787900"/>
              <a:ext cx="4965700" cy="787400"/>
              <a:chOff x="0" y="0"/>
              <a:chExt cx="3128" cy="496"/>
            </a:xfrm>
          </p:grpSpPr>
          <p:grpSp>
            <p:nvGrpSpPr>
              <p:cNvPr id="39948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744" cy="480"/>
                <a:chOff x="0" y="0"/>
                <a:chExt cx="2744" cy="480"/>
              </a:xfrm>
            </p:grpSpPr>
            <p:grpSp>
              <p:nvGrpSpPr>
                <p:cNvPr id="39950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39954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39955" name="Rectangle 14"/>
                  <p:cNvSpPr>
                    <a:spLocks/>
                  </p:cNvSpPr>
                  <p:nvPr/>
                </p:nvSpPr>
                <p:spPr bwMode="auto">
                  <a:xfrm>
                    <a:off x="0" y="31"/>
                    <a:ext cx="2261" cy="19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>
                        <a:solidFill>
                          <a:schemeClr val="tx1"/>
                        </a:solidFill>
                      </a:rPr>
                      <a:t> reds      whites          ?           blues  </a:t>
                    </a:r>
                  </a:p>
                </p:txBody>
              </p:sp>
            </p:grpSp>
            <p:sp>
              <p:nvSpPr>
                <p:cNvPr id="39951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744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 sz="2000">
                      <a:solidFill>
                        <a:schemeClr val="tx1"/>
                      </a:solidFill>
                    </a:rPr>
                    <a:t>0                                                          n</a:t>
                  </a:r>
                </a:p>
              </p:txBody>
            </p:sp>
            <p:sp>
              <p:nvSpPr>
                <p:cNvPr id="39952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39953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39949" name="Rectangle 18"/>
              <p:cNvSpPr>
                <a:spLocks/>
              </p:cNvSpPr>
              <p:nvPr/>
            </p:nvSpPr>
            <p:spPr bwMode="auto">
              <a:xfrm>
                <a:off x="0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39947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FF0000"/>
                </a:solidFill>
                <a:ea typeface="MS PGothic" charset="-128"/>
                <a:cs typeface="MS PGothic" charset="-128"/>
              </a:rPr>
              <a:t>Basic Step</a:t>
            </a:r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: one “constant time” operation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2C12DD9-2B99-924A-9F13-DC0C99AE78E6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895600"/>
            <a:ext cx="7772400" cy="3505200"/>
          </a:xfrm>
        </p:spPr>
        <p:txBody>
          <a:bodyPr rIns="132080">
            <a:normAutofit/>
          </a:bodyPr>
          <a:lstStyle/>
          <a:p>
            <a:pPr marL="396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ea typeface="+mn-ea"/>
                <a:cs typeface="Times New Roman"/>
              </a:rPr>
              <a:t>Basic step: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Input/output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of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a number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Access value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of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primitive-type variable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, array element,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or object field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assign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to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variable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, array element, or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object field 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do one arithmetic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or logical operation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method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call (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not counting </a:t>
            </a:r>
            <a:r>
              <a:rPr lang="en-US" sz="2400" dirty="0" err="1" smtClean="0">
                <a:latin typeface="Times New Roman"/>
                <a:ea typeface="+mn-ea"/>
                <a:cs typeface="Times New Roman"/>
              </a:rPr>
              <a:t>arg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evaluation and execution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of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method body)</a:t>
            </a: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685800" y="16002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Constant time operation</a:t>
            </a:r>
            <a:r>
              <a:rPr lang="en-US" altLang="en-US"/>
              <a:t>: its time doesn’t depend on the size</a:t>
            </a:r>
          </a:p>
          <a:p>
            <a:pPr eaLnBrk="1" hangingPunct="1"/>
            <a:r>
              <a:rPr lang="en-US" altLang="en-US"/>
              <a:t>or length of anything. Always roughly the same. Time is bounded above by some number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3"/>
          <p:cNvGrpSpPr>
            <a:grpSpLocks/>
          </p:cNvGrpSpPr>
          <p:nvPr/>
        </p:nvGrpSpPr>
        <p:grpSpPr bwMode="auto">
          <a:xfrm>
            <a:off x="228600" y="1574800"/>
            <a:ext cx="5562600" cy="787400"/>
            <a:chOff x="0" y="0"/>
            <a:chExt cx="3504" cy="496"/>
          </a:xfrm>
        </p:grpSpPr>
        <p:grpSp>
          <p:nvGrpSpPr>
            <p:cNvPr id="40993" name="Group 4"/>
            <p:cNvGrpSpPr>
              <a:grpSpLocks/>
            </p:cNvGrpSpPr>
            <p:nvPr/>
          </p:nvGrpSpPr>
          <p:grpSpPr bwMode="auto">
            <a:xfrm>
              <a:off x="384" y="0"/>
              <a:ext cx="3120" cy="480"/>
              <a:chOff x="0" y="0"/>
              <a:chExt cx="3120" cy="480"/>
            </a:xfrm>
          </p:grpSpPr>
          <p:grpSp>
            <p:nvGrpSpPr>
              <p:cNvPr id="40995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0997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98" name="Rectangle 7"/>
                <p:cNvSpPr>
                  <a:spLocks/>
                </p:cNvSpPr>
                <p:nvPr/>
              </p:nvSpPr>
              <p:spPr bwMode="auto">
                <a:xfrm>
                  <a:off x="0" y="12"/>
                  <a:ext cx="108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40996" name="Rectangle 8"/>
              <p:cNvSpPr>
                <a:spLocks/>
              </p:cNvSpPr>
              <p:nvPr/>
            </p:nvSpPr>
            <p:spPr bwMode="auto">
              <a:xfrm>
                <a:off x="0" y="0"/>
                <a:ext cx="312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</p:grpSp>
        <p:sp>
          <p:nvSpPr>
            <p:cNvPr id="40994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40962" name="Group 10"/>
          <p:cNvGrpSpPr>
            <a:grpSpLocks/>
          </p:cNvGrpSpPr>
          <p:nvPr/>
        </p:nvGrpSpPr>
        <p:grpSpPr bwMode="auto">
          <a:xfrm>
            <a:off x="228600" y="2489200"/>
            <a:ext cx="5638800" cy="787400"/>
            <a:chOff x="0" y="0"/>
            <a:chExt cx="3552" cy="496"/>
          </a:xfrm>
        </p:grpSpPr>
        <p:grpSp>
          <p:nvGrpSpPr>
            <p:cNvPr id="40985" name="Group 11"/>
            <p:cNvGrpSpPr>
              <a:grpSpLocks/>
            </p:cNvGrpSpPr>
            <p:nvPr/>
          </p:nvGrpSpPr>
          <p:grpSpPr bwMode="auto">
            <a:xfrm>
              <a:off x="384" y="0"/>
              <a:ext cx="3168" cy="480"/>
              <a:chOff x="0" y="0"/>
              <a:chExt cx="3168" cy="480"/>
            </a:xfrm>
          </p:grpSpPr>
          <p:grpSp>
            <p:nvGrpSpPr>
              <p:cNvPr id="40987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0991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0992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18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reds         whites         blues  </a:t>
                  </a:r>
                </a:p>
              </p:txBody>
            </p:sp>
          </p:grpSp>
          <p:sp>
            <p:nvSpPr>
              <p:cNvPr id="40988" name="Rectangle 15"/>
              <p:cNvSpPr>
                <a:spLocks/>
              </p:cNvSpPr>
              <p:nvPr/>
            </p:nvSpPr>
            <p:spPr bwMode="auto">
              <a:xfrm>
                <a:off x="0" y="0"/>
                <a:ext cx="3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  <p:sp>
            <p:nvSpPr>
              <p:cNvPr id="40989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0990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0986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40964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53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Algorithm: invariant P1</a:t>
            </a:r>
          </a:p>
        </p:txBody>
      </p:sp>
      <p:grpSp>
        <p:nvGrpSpPr>
          <p:cNvPr id="40965" name="Group 2"/>
          <p:cNvGrpSpPr>
            <a:grpSpLocks/>
          </p:cNvGrpSpPr>
          <p:nvPr/>
        </p:nvGrpSpPr>
        <p:grpSpPr bwMode="auto">
          <a:xfrm>
            <a:off x="139700" y="3467100"/>
            <a:ext cx="4965700" cy="787400"/>
            <a:chOff x="444500" y="4787900"/>
            <a:chExt cx="4965700" cy="787400"/>
          </a:xfrm>
        </p:grpSpPr>
        <p:grpSp>
          <p:nvGrpSpPr>
            <p:cNvPr id="40975" name="Group 10"/>
            <p:cNvGrpSpPr>
              <a:grpSpLocks/>
            </p:cNvGrpSpPr>
            <p:nvPr/>
          </p:nvGrpSpPr>
          <p:grpSpPr bwMode="auto">
            <a:xfrm>
              <a:off x="444500" y="4787900"/>
              <a:ext cx="4965700" cy="787400"/>
              <a:chOff x="-56" y="0"/>
              <a:chExt cx="3128" cy="496"/>
            </a:xfrm>
          </p:grpSpPr>
          <p:grpSp>
            <p:nvGrpSpPr>
              <p:cNvPr id="40977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688" cy="480"/>
                <a:chOff x="0" y="0"/>
                <a:chExt cx="2688" cy="480"/>
              </a:xfrm>
            </p:grpSpPr>
            <p:grpSp>
              <p:nvGrpSpPr>
                <p:cNvPr id="40979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40983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0984" name="Rectangle 14"/>
                  <p:cNvSpPr>
                    <a:spLocks/>
                  </p:cNvSpPr>
                  <p:nvPr/>
                </p:nvSpPr>
                <p:spPr bwMode="auto">
                  <a:xfrm>
                    <a:off x="0" y="12"/>
                    <a:ext cx="2223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dirty="0">
                        <a:solidFill>
                          <a:schemeClr val="tx1"/>
                        </a:solidFill>
                      </a:rPr>
                      <a:t> reds   whites     blues        ?  </a:t>
                    </a:r>
                  </a:p>
                </p:txBody>
              </p:sp>
            </p:grpSp>
            <p:sp>
              <p:nvSpPr>
                <p:cNvPr id="40980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68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>
                      <a:solidFill>
                        <a:schemeClr val="tx1"/>
                      </a:solidFill>
                    </a:rPr>
                    <a:t>0                                                n</a:t>
                  </a:r>
                </a:p>
              </p:txBody>
            </p:sp>
            <p:sp>
              <p:nvSpPr>
                <p:cNvPr id="40981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0982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0978" name="Rectangle 18"/>
              <p:cNvSpPr>
                <a:spLocks/>
              </p:cNvSpPr>
              <p:nvPr/>
            </p:nvSpPr>
            <p:spPr bwMode="auto">
              <a:xfrm>
                <a:off x="-56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tx1"/>
                    </a:solidFill>
                  </a:rPr>
                  <a:t>P1: b</a:t>
                </a:r>
              </a:p>
            </p:txBody>
          </p:sp>
        </p:grpSp>
        <p:sp>
          <p:nvSpPr>
            <p:cNvPr id="40976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" name="Rectangle 15"/>
          <p:cNvSpPr>
            <a:spLocks/>
          </p:cNvSpPr>
          <p:nvPr/>
        </p:nvSpPr>
        <p:spPr bwMode="auto">
          <a:xfrm>
            <a:off x="1524000" y="3479800"/>
            <a:ext cx="3708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 dirty="0">
                <a:solidFill>
                  <a:srgbClr val="800000"/>
                </a:solidFill>
              </a:rPr>
              <a:t>h            k            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1905000"/>
            <a:ext cx="2262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h= 0; k= h; p= k;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05400" y="2357438"/>
            <a:ext cx="222048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while (           </a:t>
            </a:r>
            <a:r>
              <a:rPr lang="en-US" altLang="en-US" dirty="0" smtClean="0">
                <a:solidFill>
                  <a:srgbClr val="0000FF"/>
                </a:solidFill>
              </a:rPr>
              <a:t>) </a:t>
            </a:r>
            <a:r>
              <a:rPr lang="en-US" altLang="en-US" dirty="0">
                <a:solidFill>
                  <a:srgbClr val="0000FF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}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357438"/>
            <a:ext cx="928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 != n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10200" y="2743200"/>
            <a:ext cx="3962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if (b[p] blue)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if (b[p] white) {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{ </a:t>
            </a:r>
            <a:r>
              <a:rPr lang="en-US" altLang="en-US" dirty="0">
                <a:solidFill>
                  <a:srgbClr val="008000"/>
                </a:solidFill>
              </a:rPr>
              <a:t>// b[p] red</a:t>
            </a:r>
          </a:p>
          <a:p>
            <a:pPr eaLnBrk="1" hangingPunct="1"/>
            <a:endParaRPr lang="en-US" altLang="en-US" dirty="0" smtClean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}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162800" y="2743200"/>
            <a:ext cx="123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p=  p+1;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19800" y="3505200"/>
            <a:ext cx="22209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b[k];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p= p+1; k= k+1;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019800" y="4964112"/>
            <a:ext cx="31710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swap b[p], </a:t>
            </a:r>
            <a:r>
              <a:rPr lang="en-US" altLang="en-US" dirty="0" smtClean="0">
                <a:solidFill>
                  <a:srgbClr val="0000FF"/>
                </a:solidFill>
              </a:rPr>
              <a:t>b[h];</a:t>
            </a:r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swap b[p], b[k];</a:t>
            </a:r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p= p+1</a:t>
            </a:r>
            <a:r>
              <a:rPr lang="en-US" altLang="en-US" dirty="0" smtClean="0">
                <a:solidFill>
                  <a:srgbClr val="0000FF"/>
                </a:solidFill>
              </a:rPr>
              <a:t>; h=h+1; </a:t>
            </a:r>
            <a:r>
              <a:rPr lang="en-US" altLang="en-US" dirty="0">
                <a:solidFill>
                  <a:srgbClr val="0000FF"/>
                </a:solidFill>
              </a:rPr>
              <a:t>k= k+1;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4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3"/>
          <p:cNvGrpSpPr>
            <a:grpSpLocks/>
          </p:cNvGrpSpPr>
          <p:nvPr/>
        </p:nvGrpSpPr>
        <p:grpSpPr bwMode="auto">
          <a:xfrm>
            <a:off x="228600" y="1574800"/>
            <a:ext cx="5562600" cy="787400"/>
            <a:chOff x="0" y="0"/>
            <a:chExt cx="3504" cy="496"/>
          </a:xfrm>
        </p:grpSpPr>
        <p:grpSp>
          <p:nvGrpSpPr>
            <p:cNvPr id="42017" name="Group 4"/>
            <p:cNvGrpSpPr>
              <a:grpSpLocks/>
            </p:cNvGrpSpPr>
            <p:nvPr/>
          </p:nvGrpSpPr>
          <p:grpSpPr bwMode="auto">
            <a:xfrm>
              <a:off x="384" y="0"/>
              <a:ext cx="3120" cy="480"/>
              <a:chOff x="0" y="0"/>
              <a:chExt cx="3120" cy="480"/>
            </a:xfrm>
          </p:grpSpPr>
          <p:grpSp>
            <p:nvGrpSpPr>
              <p:cNvPr id="42019" name="Group 5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2021" name="Rectangle 6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22" name="Rectangle 7"/>
                <p:cNvSpPr>
                  <a:spLocks/>
                </p:cNvSpPr>
                <p:nvPr/>
              </p:nvSpPr>
              <p:spPr bwMode="auto">
                <a:xfrm>
                  <a:off x="0" y="12"/>
                  <a:ext cx="1081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                   ? </a:t>
                  </a:r>
                </a:p>
              </p:txBody>
            </p:sp>
          </p:grpSp>
          <p:sp>
            <p:nvSpPr>
              <p:cNvPr id="42020" name="Rectangle 8"/>
              <p:cNvSpPr>
                <a:spLocks/>
              </p:cNvSpPr>
              <p:nvPr/>
            </p:nvSpPr>
            <p:spPr bwMode="auto">
              <a:xfrm>
                <a:off x="0" y="0"/>
                <a:ext cx="312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</p:grpSp>
        <p:sp>
          <p:nvSpPr>
            <p:cNvPr id="42018" name="Rectangle 9"/>
            <p:cNvSpPr>
              <a:spLocks/>
            </p:cNvSpPr>
            <p:nvPr/>
          </p:nvSpPr>
          <p:spPr bwMode="auto">
            <a:xfrm>
              <a:off x="0" y="240"/>
              <a:ext cx="82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Q: b</a:t>
              </a:r>
            </a:p>
          </p:txBody>
        </p:sp>
      </p:grpSp>
      <p:grpSp>
        <p:nvGrpSpPr>
          <p:cNvPr id="41986" name="Group 10"/>
          <p:cNvGrpSpPr>
            <a:grpSpLocks/>
          </p:cNvGrpSpPr>
          <p:nvPr/>
        </p:nvGrpSpPr>
        <p:grpSpPr bwMode="auto">
          <a:xfrm>
            <a:off x="228600" y="2489200"/>
            <a:ext cx="5638800" cy="787400"/>
            <a:chOff x="0" y="0"/>
            <a:chExt cx="3552" cy="496"/>
          </a:xfrm>
        </p:grpSpPr>
        <p:grpSp>
          <p:nvGrpSpPr>
            <p:cNvPr id="42009" name="Group 11"/>
            <p:cNvGrpSpPr>
              <a:grpSpLocks/>
            </p:cNvGrpSpPr>
            <p:nvPr/>
          </p:nvGrpSpPr>
          <p:grpSpPr bwMode="auto">
            <a:xfrm>
              <a:off x="384" y="0"/>
              <a:ext cx="3168" cy="480"/>
              <a:chOff x="0" y="0"/>
              <a:chExt cx="3168" cy="480"/>
            </a:xfrm>
          </p:grpSpPr>
          <p:grpSp>
            <p:nvGrpSpPr>
              <p:cNvPr id="42011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42015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16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18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tx1"/>
                      </a:solidFill>
                    </a:rPr>
                    <a:t> reds         whites         blues  </a:t>
                  </a:r>
                </a:p>
              </p:txBody>
            </p:sp>
          </p:grpSp>
          <p:sp>
            <p:nvSpPr>
              <p:cNvPr id="42012" name="Rectangle 15"/>
              <p:cNvSpPr>
                <a:spLocks/>
              </p:cNvSpPr>
              <p:nvPr/>
            </p:nvSpPr>
            <p:spPr bwMode="auto">
              <a:xfrm>
                <a:off x="0" y="0"/>
                <a:ext cx="316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>
                    <a:solidFill>
                      <a:schemeClr val="tx1"/>
                    </a:solidFill>
                  </a:rPr>
                  <a:t>0                                                n</a:t>
                </a:r>
              </a:p>
            </p:txBody>
          </p:sp>
          <p:sp>
            <p:nvSpPr>
              <p:cNvPr id="42013" name="Line 16"/>
              <p:cNvSpPr>
                <a:spLocks noChangeShapeType="1"/>
              </p:cNvSpPr>
              <p:nvPr/>
            </p:nvSpPr>
            <p:spPr bwMode="auto">
              <a:xfrm>
                <a:off x="62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2014" name="Line 17"/>
              <p:cNvSpPr>
                <a:spLocks noChangeShapeType="1"/>
              </p:cNvSpPr>
              <p:nvPr/>
            </p:nvSpPr>
            <p:spPr bwMode="auto">
              <a:xfrm>
                <a:off x="1536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42010" name="Rectangle 18"/>
            <p:cNvSpPr>
              <a:spLocks/>
            </p:cNvSpPr>
            <p:nvPr/>
          </p:nvSpPr>
          <p:spPr bwMode="auto">
            <a:xfrm>
              <a:off x="0" y="240"/>
              <a:ext cx="72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>
              <a:lvl1pPr marL="39688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</a:rPr>
                <a:t>R: b</a:t>
              </a:r>
            </a:p>
          </p:txBody>
        </p:sp>
      </p:grpSp>
      <p:sp>
        <p:nvSpPr>
          <p:cNvPr id="41987" name="Slide Number Placeholder 20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l" eaLnBrk="1" hangingPunct="1"/>
            <a:fld id="{8847D773-2D65-AB4D-AA99-181D61AB40FD}" type="slidenum">
              <a:rPr lang="en-US" altLang="en-US" sz="1400" b="0">
                <a:solidFill>
                  <a:schemeClr val="tx1"/>
                </a:solidFill>
                <a:latin typeface="Times" charset="0"/>
                <a:sym typeface="Times" charset="0"/>
              </a:rPr>
              <a:pPr algn="l" eaLnBrk="1" hangingPunct="1"/>
              <a:t>31</a:t>
            </a:fld>
            <a:endParaRPr lang="en-US" altLang="en-US" sz="1400" b="0">
              <a:solidFill>
                <a:schemeClr val="tx1"/>
              </a:solidFill>
              <a:latin typeface="Times" charset="0"/>
              <a:sym typeface="Times" charset="0"/>
            </a:endParaRPr>
          </a:p>
        </p:txBody>
      </p:sp>
      <p:sp>
        <p:nvSpPr>
          <p:cNvPr id="41988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53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800000"/>
                </a:solidFill>
              </a:rPr>
              <a:t>Dutch National Flag Algorithm: invariant P2</a:t>
            </a:r>
          </a:p>
        </p:txBody>
      </p:sp>
      <p:grpSp>
        <p:nvGrpSpPr>
          <p:cNvPr id="41989" name="Group 2"/>
          <p:cNvGrpSpPr>
            <a:grpSpLocks/>
          </p:cNvGrpSpPr>
          <p:nvPr/>
        </p:nvGrpSpPr>
        <p:grpSpPr bwMode="auto">
          <a:xfrm>
            <a:off x="152400" y="3467100"/>
            <a:ext cx="4965700" cy="787400"/>
            <a:chOff x="444500" y="4787900"/>
            <a:chExt cx="4965700" cy="787400"/>
          </a:xfrm>
        </p:grpSpPr>
        <p:grpSp>
          <p:nvGrpSpPr>
            <p:cNvPr id="41999" name="Group 10"/>
            <p:cNvGrpSpPr>
              <a:grpSpLocks/>
            </p:cNvGrpSpPr>
            <p:nvPr/>
          </p:nvGrpSpPr>
          <p:grpSpPr bwMode="auto">
            <a:xfrm>
              <a:off x="444500" y="4787900"/>
              <a:ext cx="4965700" cy="787400"/>
              <a:chOff x="-56" y="0"/>
              <a:chExt cx="3128" cy="496"/>
            </a:xfrm>
          </p:grpSpPr>
          <p:grpSp>
            <p:nvGrpSpPr>
              <p:cNvPr id="42001" name="Group 11"/>
              <p:cNvGrpSpPr>
                <a:grpSpLocks/>
              </p:cNvGrpSpPr>
              <p:nvPr/>
            </p:nvGrpSpPr>
            <p:grpSpPr bwMode="auto">
              <a:xfrm>
                <a:off x="384" y="0"/>
                <a:ext cx="2688" cy="480"/>
                <a:chOff x="0" y="0"/>
                <a:chExt cx="2688" cy="480"/>
              </a:xfrm>
            </p:grpSpPr>
            <p:grpSp>
              <p:nvGrpSpPr>
                <p:cNvPr id="42003" name="Group 12"/>
                <p:cNvGrpSpPr>
                  <a:grpSpLocks/>
                </p:cNvGrpSpPr>
                <p:nvPr/>
              </p:nvGrpSpPr>
              <p:grpSpPr bwMode="auto">
                <a:xfrm>
                  <a:off x="0" y="240"/>
                  <a:ext cx="2400" cy="240"/>
                  <a:chOff x="0" y="8"/>
                  <a:chExt cx="2400" cy="240"/>
                </a:xfrm>
              </p:grpSpPr>
              <p:sp>
                <p:nvSpPr>
                  <p:cNvPr id="42007" name="Rectangle 13"/>
                  <p:cNvSpPr>
                    <a:spLocks/>
                  </p:cNvSpPr>
                  <p:nvPr/>
                </p:nvSpPr>
                <p:spPr bwMode="auto">
                  <a:xfrm>
                    <a:off x="0" y="8"/>
                    <a:ext cx="24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2008" name="Rectangle 14"/>
                  <p:cNvSpPr>
                    <a:spLocks/>
                  </p:cNvSpPr>
                  <p:nvPr/>
                </p:nvSpPr>
                <p:spPr bwMode="auto">
                  <a:xfrm>
                    <a:off x="0" y="12"/>
                    <a:ext cx="2320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40639" bIns="0" anchor="ctr">
                    <a:spAutoFit/>
                  </a:bodyPr>
                  <a:lstStyle>
                    <a:lvl1pPr marL="39688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>
                        <a:solidFill>
                          <a:schemeClr val="tx1"/>
                        </a:solidFill>
                      </a:rPr>
                      <a:t> reds   whites      ?          blues  </a:t>
                    </a:r>
                  </a:p>
                </p:txBody>
              </p:sp>
            </p:grpSp>
            <p:sp>
              <p:nvSpPr>
                <p:cNvPr id="42004" name="Rectangle 15"/>
                <p:cNvSpPr>
                  <a:spLocks/>
                </p:cNvSpPr>
                <p:nvPr/>
              </p:nvSpPr>
              <p:spPr bwMode="auto">
                <a:xfrm>
                  <a:off x="0" y="0"/>
                  <a:ext cx="2688" cy="2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40639" bIns="0"/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>
                    <a:spcBef>
                      <a:spcPts val="1200"/>
                    </a:spcBef>
                  </a:pPr>
                  <a:r>
                    <a:rPr lang="en-US" altLang="en-US">
                      <a:solidFill>
                        <a:schemeClr val="tx1"/>
                      </a:solidFill>
                    </a:rPr>
                    <a:t>0                                                n</a:t>
                  </a:r>
                </a:p>
              </p:txBody>
            </p:sp>
            <p:sp>
              <p:nvSpPr>
                <p:cNvPr id="42005" name="Line 16"/>
                <p:cNvSpPr>
                  <a:spLocks noChangeShapeType="1"/>
                </p:cNvSpPr>
                <p:nvPr/>
              </p:nvSpPr>
              <p:spPr bwMode="auto">
                <a:xfrm>
                  <a:off x="431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  <p:sp>
              <p:nvSpPr>
                <p:cNvPr id="42006" name="Line 17"/>
                <p:cNvSpPr>
                  <a:spLocks noChangeShapeType="1"/>
                </p:cNvSpPr>
                <p:nvPr/>
              </p:nvSpPr>
              <p:spPr bwMode="auto">
                <a:xfrm>
                  <a:off x="1104" y="240"/>
                  <a:ext cx="1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US"/>
                </a:p>
              </p:txBody>
            </p:sp>
          </p:grpSp>
          <p:sp>
            <p:nvSpPr>
              <p:cNvPr id="42002" name="Rectangle 18"/>
              <p:cNvSpPr>
                <a:spLocks/>
              </p:cNvSpPr>
              <p:nvPr/>
            </p:nvSpPr>
            <p:spPr bwMode="auto">
              <a:xfrm>
                <a:off x="-56" y="240"/>
                <a:ext cx="72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tx1"/>
                    </a:solidFill>
                  </a:rPr>
                  <a:t>P2: b</a:t>
                </a:r>
              </a:p>
            </p:txBody>
          </p:sp>
        </p:grpSp>
        <p:sp>
          <p:nvSpPr>
            <p:cNvPr id="42000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5" name="Rectangle 15"/>
          <p:cNvSpPr>
            <a:spLocks/>
          </p:cNvSpPr>
          <p:nvPr/>
        </p:nvSpPr>
        <p:spPr bwMode="auto">
          <a:xfrm>
            <a:off x="1524000" y="3479800"/>
            <a:ext cx="3708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altLang="en-US">
                <a:solidFill>
                  <a:srgbClr val="800000"/>
                </a:solidFill>
              </a:rPr>
              <a:t>h            k            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05400" y="1905000"/>
            <a:ext cx="227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h= 0; k= h; p= n;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05400" y="2357438"/>
            <a:ext cx="22204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while (           </a:t>
            </a:r>
            <a:r>
              <a:rPr lang="en-US" altLang="en-US" smtClean="0">
                <a:solidFill>
                  <a:srgbClr val="0000FF"/>
                </a:solidFill>
              </a:rPr>
              <a:t>) </a:t>
            </a:r>
            <a:r>
              <a:rPr lang="en-US" altLang="en-US">
                <a:solidFill>
                  <a:srgbClr val="0000FF"/>
                </a:solidFill>
              </a:rPr>
              <a:t>{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357438"/>
            <a:ext cx="928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k != p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10200" y="2895600"/>
            <a:ext cx="350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if (b[k] white)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if (</a:t>
            </a:r>
            <a:r>
              <a:rPr lang="en-US" altLang="en-US" dirty="0" smtClean="0">
                <a:solidFill>
                  <a:srgbClr val="0000FF"/>
                </a:solidFill>
              </a:rPr>
              <a:t>b[k] </a:t>
            </a:r>
            <a:r>
              <a:rPr lang="en-US" altLang="en-US" dirty="0">
                <a:solidFill>
                  <a:srgbClr val="0000FF"/>
                </a:solidFill>
              </a:rPr>
              <a:t>blue) {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    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else { </a:t>
            </a:r>
            <a:r>
              <a:rPr lang="en-US" altLang="en-US" dirty="0">
                <a:solidFill>
                  <a:srgbClr val="008000"/>
                </a:solidFill>
              </a:rPr>
              <a:t>// b[k] is red</a:t>
            </a: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endParaRPr lang="en-US" altLang="en-US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315200" y="2895600"/>
            <a:ext cx="123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k=  k+1;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19800" y="3733800"/>
            <a:ext cx="215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p= p-1;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swap b[k], b[p];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19800" y="5181600"/>
            <a:ext cx="2203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swap b[k], b[h];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h= h+1; k= k+1;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Asymptotically, which algorithm is faster?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Invariant 1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Invariant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32</a:t>
            </a:fld>
            <a:endParaRPr lang="en-US" alt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85800" y="3060680"/>
            <a:ext cx="4267200" cy="3644920"/>
            <a:chOff x="5105400" y="1905000"/>
            <a:chExt cx="4267200" cy="364492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17475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h= 0; k= h; p= k;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1712328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while (           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) </a:t>
              </a:r>
              <a:r>
                <a:rPr lang="en-US" altLang="en-US" sz="1800" dirty="0">
                  <a:solidFill>
                    <a:srgbClr val="0000FF"/>
                  </a:solidFill>
                </a:rPr>
                <a:t>{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 smtClean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}</a:t>
              </a:r>
              <a:endParaRPr lang="en-US" alt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 != n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5410200" y="2519362"/>
              <a:ext cx="3962400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if (b[p] blue)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if (b[p] white) {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    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{ </a:t>
              </a:r>
              <a:r>
                <a:rPr lang="en-US" altLang="en-US" sz="1800" dirty="0">
                  <a:solidFill>
                    <a:srgbClr val="008000"/>
                  </a:solidFill>
                </a:rPr>
                <a:t>// b[p] red</a:t>
              </a:r>
            </a:p>
            <a:p>
              <a:pPr eaLnBrk="1" hangingPunct="1"/>
              <a:endParaRPr lang="en-US" altLang="en-US" sz="1800" dirty="0" smtClean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}</a:t>
              </a:r>
              <a:endParaRPr lang="en-US" alt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162800" y="2519362"/>
              <a:ext cx="970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p=  p+1;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019800" y="3035320"/>
              <a:ext cx="16979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k= k+1;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019800" y="4182070"/>
              <a:ext cx="242566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b[h];</a:t>
              </a: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swap b[p], b[k];</a:t>
              </a:r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; h=h+1; </a:t>
              </a:r>
              <a:r>
                <a:rPr lang="en-US" altLang="en-US" sz="1800" dirty="0">
                  <a:solidFill>
                    <a:srgbClr val="0000FF"/>
                  </a:solidFill>
                </a:rPr>
                <a:t>k= k+1;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3077110"/>
            <a:ext cx="3810000" cy="3628490"/>
            <a:chOff x="4953000" y="2895600"/>
            <a:chExt cx="3810000" cy="3628490"/>
          </a:xfrm>
        </p:grpSpPr>
        <p:grpSp>
          <p:nvGrpSpPr>
            <p:cNvPr id="31" name="Group 30"/>
            <p:cNvGrpSpPr/>
            <p:nvPr/>
          </p:nvGrpSpPr>
          <p:grpSpPr>
            <a:xfrm>
              <a:off x="4953000" y="2895600"/>
              <a:ext cx="3810000" cy="3628490"/>
              <a:chOff x="5105400" y="2145268"/>
              <a:chExt cx="3810000" cy="3628490"/>
            </a:xfrm>
          </p:grpSpPr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105400" y="2145268"/>
                <a:ext cx="17475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0; k= h; p= n;</a:t>
                </a: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5105400" y="2357438"/>
                <a:ext cx="1712328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while (           </a:t>
                </a:r>
                <a:r>
                  <a:rPr lang="en-US" altLang="en-US" sz="1800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sz="1800" dirty="0">
                    <a:solidFill>
                      <a:srgbClr val="0000FF"/>
                    </a:solidFill>
                  </a:rPr>
                  <a:t>{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 smtClean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5410200" y="2895600"/>
                <a:ext cx="350520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if (b[k] white)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if (</a:t>
                </a:r>
                <a:r>
                  <a:rPr lang="en-US" altLang="en-US" sz="1800" dirty="0" smtClean="0">
                    <a:solidFill>
                      <a:srgbClr val="0000FF"/>
                    </a:solidFill>
                  </a:rPr>
                  <a:t>b[k] </a:t>
                </a:r>
                <a:r>
                  <a:rPr lang="en-US" altLang="en-US" sz="1800" dirty="0">
                    <a:solidFill>
                      <a:srgbClr val="0000FF"/>
                    </a:solidFill>
                  </a:rPr>
                  <a:t>blue) {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    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{ </a:t>
                </a:r>
                <a:r>
                  <a:rPr lang="en-US" altLang="en-US" sz="1800" dirty="0">
                    <a:solidFill>
                      <a:srgbClr val="008000"/>
                    </a:solidFill>
                  </a:rPr>
                  <a:t>// b[k] is red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7315200" y="2895600"/>
                <a:ext cx="97013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00FF"/>
                    </a:solidFill>
                  </a:rPr>
                  <a:t>k=  k+1;</a:t>
                </a:r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6019800" y="3411558"/>
                <a:ext cx="166584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p= p-1;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b[p];</a:t>
                </a:r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6019800" y="4507468"/>
                <a:ext cx="16979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b[h];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h+1; k= k+1;</a:t>
                </a:r>
              </a:p>
            </p:txBody>
          </p:sp>
        </p:grp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5637074" y="310777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k != p</a:t>
              </a:r>
            </a:p>
          </p:txBody>
        </p:sp>
      </p:grpSp>
      <p:grpSp>
        <p:nvGrpSpPr>
          <p:cNvPr id="42" name="Group 2"/>
          <p:cNvGrpSpPr>
            <a:grpSpLocks/>
          </p:cNvGrpSpPr>
          <p:nvPr/>
        </p:nvGrpSpPr>
        <p:grpSpPr bwMode="auto">
          <a:xfrm>
            <a:off x="609600" y="2247900"/>
            <a:ext cx="4267200" cy="723900"/>
            <a:chOff x="1143000" y="4838700"/>
            <a:chExt cx="4267200" cy="723900"/>
          </a:xfrm>
        </p:grpSpPr>
        <p:grpSp>
          <p:nvGrpSpPr>
            <p:cNvPr id="51" name="Group 11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53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57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58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22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blues        ?  </a:t>
                  </a:r>
                </a:p>
              </p:txBody>
            </p:sp>
          </p:grpSp>
          <p:sp>
            <p:nvSpPr>
              <p:cNvPr id="54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k            p           n</a:t>
                </a:r>
              </a:p>
            </p:txBody>
          </p:sp>
          <p:sp>
            <p:nvSpPr>
              <p:cNvPr id="55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6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59" name="Group 2"/>
          <p:cNvGrpSpPr>
            <a:grpSpLocks/>
          </p:cNvGrpSpPr>
          <p:nvPr/>
        </p:nvGrpSpPr>
        <p:grpSpPr bwMode="auto">
          <a:xfrm>
            <a:off x="4800600" y="2247900"/>
            <a:ext cx="4267200" cy="723900"/>
            <a:chOff x="1143000" y="4838700"/>
            <a:chExt cx="4267200" cy="723900"/>
          </a:xfrm>
        </p:grpSpPr>
        <p:grpSp>
          <p:nvGrpSpPr>
            <p:cNvPr id="60" name="Group 59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62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66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7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 ?          blues  </a:t>
                  </a:r>
                </a:p>
              </p:txBody>
            </p:sp>
          </p:grpSp>
          <p:sp>
            <p:nvSpPr>
              <p:cNvPr id="63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 k            p          n</a:t>
                </a:r>
              </a:p>
            </p:txBody>
          </p:sp>
          <p:sp>
            <p:nvSpPr>
              <p:cNvPr id="64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5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37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Asymptotically, which algorithm is faster?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Invariant 1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640080"/>
          </a:xfrm>
        </p:spPr>
        <p:txBody>
          <a:bodyPr/>
          <a:lstStyle/>
          <a:p>
            <a:r>
              <a:rPr lang="en-US" dirty="0" smtClean="0"/>
              <a:t>Invariant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EF2C94C6-A284-B44D-8220-5DC2BC1B39B8}" type="slidenum">
              <a:rPr lang="en-US" altLang="en-US" smtClean="0"/>
              <a:pPr/>
              <a:t>33</a:t>
            </a:fld>
            <a:endParaRPr lang="en-US" alt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85800" y="3060680"/>
            <a:ext cx="4267200" cy="3644920"/>
            <a:chOff x="5105400" y="1905000"/>
            <a:chExt cx="4267200" cy="364492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17475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h= 0; k= h; p= k;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105400" y="2133600"/>
              <a:ext cx="1712328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while (           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) </a:t>
              </a:r>
              <a:r>
                <a:rPr lang="en-US" altLang="en-US" sz="1800" dirty="0">
                  <a:solidFill>
                    <a:srgbClr val="0000FF"/>
                  </a:solidFill>
                </a:rPr>
                <a:t>{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 smtClean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}</a:t>
              </a:r>
              <a:endParaRPr lang="en-US" alt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 != n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5410200" y="2519362"/>
              <a:ext cx="3962400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if (b[p] blue)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if (b[p] white) {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    </a:t>
              </a: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}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else { </a:t>
              </a:r>
              <a:r>
                <a:rPr lang="en-US" altLang="en-US" sz="1800" dirty="0">
                  <a:solidFill>
                    <a:srgbClr val="008000"/>
                  </a:solidFill>
                </a:rPr>
                <a:t>// b[p] red</a:t>
              </a:r>
            </a:p>
            <a:p>
              <a:pPr eaLnBrk="1" hangingPunct="1"/>
              <a:endParaRPr lang="en-US" altLang="en-US" sz="1800" dirty="0" smtClean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}</a:t>
              </a:r>
              <a:endParaRPr lang="en-US" alt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162800" y="2519362"/>
              <a:ext cx="970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p=  p+1;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6019800" y="3035320"/>
              <a:ext cx="169790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b[k];</a:t>
              </a: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p+1; k= k+1;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019800" y="4182070"/>
              <a:ext cx="242566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swap b[p], 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b[h];</a:t>
              </a:r>
            </a:p>
            <a:p>
              <a:pPr eaLnBrk="1" hangingPunct="1"/>
              <a:r>
                <a:rPr lang="en-US" altLang="en-US" sz="1800" dirty="0" smtClean="0">
                  <a:solidFill>
                    <a:srgbClr val="0000FF"/>
                  </a:solidFill>
                </a:rPr>
                <a:t>swap b[p], b[k];</a:t>
              </a:r>
              <a:endParaRPr lang="en-US" altLang="en-US" sz="1800" dirty="0">
                <a:solidFill>
                  <a:srgbClr val="0000FF"/>
                </a:solidFill>
              </a:endParaRPr>
            </a:p>
            <a:p>
              <a:pPr eaLnBrk="1" hangingPunct="1"/>
              <a:r>
                <a:rPr lang="en-US" altLang="en-US" sz="1800" dirty="0">
                  <a:solidFill>
                    <a:srgbClr val="0000FF"/>
                  </a:solidFill>
                </a:rPr>
                <a:t>p= p+1</a:t>
              </a:r>
              <a:r>
                <a:rPr lang="en-US" altLang="en-US" sz="1800" dirty="0" smtClean="0">
                  <a:solidFill>
                    <a:srgbClr val="0000FF"/>
                  </a:solidFill>
                </a:rPr>
                <a:t>; h=h+1; </a:t>
              </a:r>
              <a:r>
                <a:rPr lang="en-US" altLang="en-US" sz="1800" dirty="0">
                  <a:solidFill>
                    <a:srgbClr val="0000FF"/>
                  </a:solidFill>
                </a:rPr>
                <a:t>k= k+1;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53000" y="3077110"/>
            <a:ext cx="3810000" cy="3628490"/>
            <a:chOff x="4953000" y="2895600"/>
            <a:chExt cx="3810000" cy="3628490"/>
          </a:xfrm>
        </p:grpSpPr>
        <p:grpSp>
          <p:nvGrpSpPr>
            <p:cNvPr id="31" name="Group 30"/>
            <p:cNvGrpSpPr/>
            <p:nvPr/>
          </p:nvGrpSpPr>
          <p:grpSpPr>
            <a:xfrm>
              <a:off x="4953000" y="2895600"/>
              <a:ext cx="3810000" cy="3628490"/>
              <a:chOff x="5105400" y="2145268"/>
              <a:chExt cx="3810000" cy="3628490"/>
            </a:xfrm>
          </p:grpSpPr>
          <p:sp>
            <p:nvSpPr>
              <p:cNvPr id="32" name="TextBox 31"/>
              <p:cNvSpPr txBox="1">
                <a:spLocks noChangeArrowheads="1"/>
              </p:cNvSpPr>
              <p:nvPr/>
            </p:nvSpPr>
            <p:spPr bwMode="auto">
              <a:xfrm>
                <a:off x="5105400" y="2145268"/>
                <a:ext cx="174759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0; k= h; p= n;</a:t>
                </a:r>
              </a:p>
            </p:txBody>
          </p:sp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5105400" y="2357438"/>
                <a:ext cx="1712328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while (           </a:t>
                </a:r>
                <a:r>
                  <a:rPr lang="en-US" altLang="en-US" sz="1800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US" altLang="en-US" sz="1800" dirty="0">
                    <a:solidFill>
                      <a:srgbClr val="0000FF"/>
                    </a:solidFill>
                  </a:rPr>
                  <a:t>{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 smtClean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5410200" y="2895600"/>
                <a:ext cx="3505200" cy="2585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if (b[k] white)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if (</a:t>
                </a:r>
                <a:r>
                  <a:rPr lang="en-US" altLang="en-US" sz="1800" dirty="0" smtClean="0">
                    <a:solidFill>
                      <a:srgbClr val="0000FF"/>
                    </a:solidFill>
                  </a:rPr>
                  <a:t>b[k] </a:t>
                </a:r>
                <a:r>
                  <a:rPr lang="en-US" altLang="en-US" sz="1800" dirty="0">
                    <a:solidFill>
                      <a:srgbClr val="0000FF"/>
                    </a:solidFill>
                  </a:rPr>
                  <a:t>blue) {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    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else { </a:t>
                </a:r>
                <a:r>
                  <a:rPr lang="en-US" altLang="en-US" sz="1800" dirty="0">
                    <a:solidFill>
                      <a:srgbClr val="008000"/>
                    </a:solidFill>
                  </a:rPr>
                  <a:t>// b[k] is red</a:t>
                </a: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endParaRPr lang="en-US" altLang="en-US" sz="180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}</a:t>
                </a:r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7315200" y="2895600"/>
                <a:ext cx="97013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>
                    <a:solidFill>
                      <a:srgbClr val="0000FF"/>
                    </a:solidFill>
                  </a:rPr>
                  <a:t>k=  k+1;</a:t>
                </a:r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6019800" y="3411558"/>
                <a:ext cx="166584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p= p-1;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b[p];</a:t>
                </a:r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6019800" y="4507468"/>
                <a:ext cx="169790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swap b[k], b[h];</a:t>
                </a:r>
              </a:p>
              <a:p>
                <a:pPr eaLnBrk="1" hangingPunct="1"/>
                <a:r>
                  <a:rPr lang="en-US" altLang="en-US" sz="1800" dirty="0">
                    <a:solidFill>
                      <a:srgbClr val="0000FF"/>
                    </a:solidFill>
                  </a:rPr>
                  <a:t>h= h+1; k= k+1;</a:t>
                </a:r>
              </a:p>
            </p:txBody>
          </p:sp>
        </p:grp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5637074" y="3107770"/>
              <a:ext cx="7377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00FF"/>
                  </a:solidFill>
                </a:rPr>
                <a:t>k != p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3175" y="3142654"/>
            <a:ext cx="401904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might use 2 swaps </a:t>
            </a:r>
            <a:r>
              <a:rPr lang="en-US" smtClean="0"/>
              <a:t>per iteration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80137" y="3142654"/>
            <a:ext cx="419858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uses at most 1 swap per iteration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38199" y="4648200"/>
            <a:ext cx="7543801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These two algorithms have the same asymptotic running time</a:t>
            </a:r>
          </a:p>
          <a:p>
            <a:pPr algn="ctr"/>
            <a:r>
              <a:rPr lang="en-US" dirty="0" smtClean="0">
                <a:latin typeface="+mn-lt"/>
              </a:rPr>
              <a:t>(both are O(n))</a:t>
            </a:r>
            <a:endParaRPr lang="en-US" dirty="0">
              <a:latin typeface="+mn-lt"/>
            </a:endParaRPr>
          </a:p>
        </p:txBody>
      </p:sp>
      <p:grpSp>
        <p:nvGrpSpPr>
          <p:cNvPr id="51" name="Group 2"/>
          <p:cNvGrpSpPr>
            <a:grpSpLocks/>
          </p:cNvGrpSpPr>
          <p:nvPr/>
        </p:nvGrpSpPr>
        <p:grpSpPr bwMode="auto">
          <a:xfrm>
            <a:off x="609600" y="2247900"/>
            <a:ext cx="4267200" cy="723900"/>
            <a:chOff x="1143000" y="4838700"/>
            <a:chExt cx="4267200" cy="723900"/>
          </a:xfrm>
        </p:grpSpPr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55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59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0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22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blues        ?  </a:t>
                  </a:r>
                </a:p>
              </p:txBody>
            </p:sp>
          </p:grpSp>
          <p:sp>
            <p:nvSpPr>
              <p:cNvPr id="56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k            p           n</a:t>
                </a:r>
              </a:p>
            </p:txBody>
          </p:sp>
          <p:sp>
            <p:nvSpPr>
              <p:cNvPr id="57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8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61" name="Group 2"/>
          <p:cNvGrpSpPr>
            <a:grpSpLocks/>
          </p:cNvGrpSpPr>
          <p:nvPr/>
        </p:nvGrpSpPr>
        <p:grpSpPr bwMode="auto">
          <a:xfrm>
            <a:off x="4800600" y="2247900"/>
            <a:ext cx="4267200" cy="723900"/>
            <a:chOff x="1143000" y="4838700"/>
            <a:chExt cx="4267200" cy="723900"/>
          </a:xfrm>
        </p:grpSpPr>
        <p:grpSp>
          <p:nvGrpSpPr>
            <p:cNvPr id="62" name="Group 61"/>
            <p:cNvGrpSpPr>
              <a:grpSpLocks/>
            </p:cNvGrpSpPr>
            <p:nvPr/>
          </p:nvGrpSpPr>
          <p:grpSpPr bwMode="auto">
            <a:xfrm>
              <a:off x="1143000" y="4838700"/>
              <a:ext cx="4267200" cy="711200"/>
              <a:chOff x="0" y="32"/>
              <a:chExt cx="2688" cy="448"/>
            </a:xfrm>
          </p:grpSpPr>
          <p:grpSp>
            <p:nvGrpSpPr>
              <p:cNvPr id="64" name="Group 12"/>
              <p:cNvGrpSpPr>
                <a:grpSpLocks/>
              </p:cNvGrpSpPr>
              <p:nvPr/>
            </p:nvGrpSpPr>
            <p:grpSpPr bwMode="auto">
              <a:xfrm>
                <a:off x="0" y="240"/>
                <a:ext cx="2400" cy="240"/>
                <a:chOff x="0" y="8"/>
                <a:chExt cx="2400" cy="240"/>
              </a:xfrm>
            </p:grpSpPr>
            <p:sp>
              <p:nvSpPr>
                <p:cNvPr id="68" name="Rectangle 13"/>
                <p:cNvSpPr>
                  <a:spLocks/>
                </p:cNvSpPr>
                <p:nvPr/>
              </p:nvSpPr>
              <p:spPr bwMode="auto">
                <a:xfrm>
                  <a:off x="0" y="8"/>
                  <a:ext cx="240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69" name="Rectangle 14"/>
                <p:cNvSpPr>
                  <a:spLocks/>
                </p:cNvSpPr>
                <p:nvPr/>
              </p:nvSpPr>
              <p:spPr bwMode="auto">
                <a:xfrm>
                  <a:off x="0" y="12"/>
                  <a:ext cx="232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40639" bIns="0" anchor="ctr">
                  <a:spAutoFit/>
                </a:bodyPr>
                <a:lstStyle>
                  <a:lvl1pPr marL="39688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 dirty="0">
                      <a:solidFill>
                        <a:schemeClr val="tx1"/>
                      </a:solidFill>
                    </a:rPr>
                    <a:t> reds   whites      ?          blues  </a:t>
                  </a:r>
                </a:p>
              </p:txBody>
            </p:sp>
          </p:grpSp>
          <p:sp>
            <p:nvSpPr>
              <p:cNvPr id="65" name="Rectangle 15"/>
              <p:cNvSpPr>
                <a:spLocks/>
              </p:cNvSpPr>
              <p:nvPr/>
            </p:nvSpPr>
            <p:spPr bwMode="auto">
              <a:xfrm>
                <a:off x="0" y="32"/>
                <a:ext cx="2688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>
                <a:lvl1pPr marL="39688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0       h             k            p          n</a:t>
                </a:r>
              </a:p>
            </p:txBody>
          </p:sp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>
                <a:off x="431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7" name="Line 17"/>
              <p:cNvSpPr>
                <a:spLocks noChangeShapeType="1"/>
              </p:cNvSpPr>
              <p:nvPr/>
            </p:nvSpPr>
            <p:spPr bwMode="auto">
              <a:xfrm>
                <a:off x="1104" y="240"/>
                <a:ext cx="1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3962400" y="51816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240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2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Counting Steps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D3FFD00-D581-2649-B9D8-67F563E79F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304800" y="1752600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sum of 1..n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sum= 0;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sum = sum of 1..(k-1)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&lt;= n; k= k+1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){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sum= sum +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k;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266700" y="4754940"/>
            <a:ext cx="3695700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/>
              <a:t>All </a:t>
            </a:r>
            <a:r>
              <a:rPr lang="en-US" altLang="en-US" dirty="0" smtClean="0"/>
              <a:t>basic steps take time 1.</a:t>
            </a:r>
            <a:endParaRPr lang="en-US" altLang="en-US" dirty="0"/>
          </a:p>
          <a:p>
            <a:pPr eaLnBrk="1" hangingPunct="1"/>
            <a:r>
              <a:rPr lang="en-US" altLang="en-US" dirty="0"/>
              <a:t>There are n loop iterations. Therefore, takes time proportional to n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18437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 smtClean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sum</a:t>
              </a:r>
              <a:r>
                <a:rPr lang="en-US" altLang="en-US" dirty="0">
                  <a:solidFill>
                    <a:srgbClr val="0000FF"/>
                  </a:solidFill>
                </a:rPr>
                <a:t>= 0;</a:t>
              </a:r>
              <a:r>
                <a:rPr lang="en-US" altLang="en-US" dirty="0"/>
                <a:t>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sum= sum +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k;</a:t>
              </a:r>
              <a:r>
                <a:rPr lang="en-US" altLang="en-US" dirty="0">
                  <a:solidFill>
                    <a:srgbClr val="0000FF"/>
                  </a:solidFill>
                </a:rPr>
                <a:t>	</a:t>
              </a:r>
              <a:r>
                <a:rPr lang="en-US" altLang="en-US" dirty="0" smtClean="0"/>
                <a:t>	n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steps:</a:t>
              </a:r>
              <a:r>
                <a:rPr lang="en-US" altLang="en-US" dirty="0">
                  <a:solidFill>
                    <a:srgbClr val="FF0000"/>
                  </a:solidFill>
                </a:rPr>
                <a:t>	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	3n </a:t>
              </a:r>
              <a:r>
                <a:rPr lang="en-US" altLang="en-US" dirty="0">
                  <a:solidFill>
                    <a:srgbClr val="FF0000"/>
                  </a:solidFill>
                </a:rPr>
                <a:t>+ 3</a:t>
              </a: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26807631"/>
              </p:ext>
            </p:extLst>
          </p:nvPr>
        </p:nvGraphicFramePr>
        <p:xfrm>
          <a:off x="3962400" y="4572000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4673600" y="4595356"/>
            <a:ext cx="31242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Linear </a:t>
            </a:r>
            <a:r>
              <a:rPr lang="en-US" altLang="en-US" b="1" dirty="0">
                <a:solidFill>
                  <a:srgbClr val="FF0000"/>
                </a:solidFill>
              </a:rPr>
              <a:t>algorithm in 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Graphic spid="12" grpId="0">
        <p:bldAsOne/>
      </p:bldGraphic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22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 smtClean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</a:t>
              </a:r>
              <a:r>
                <a:rPr lang="en-US" altLang="en-US"/>
                <a:t>	</a:t>
              </a:r>
              <a:r>
                <a:rPr lang="en-US" altLang="en-US" smtClean="0"/>
                <a:t>	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 smtClean="0">
                  <a:solidFill>
                    <a:srgbClr val="0000FF"/>
                  </a:solidFill>
                </a:rPr>
                <a:t>s= s </a:t>
              </a:r>
              <a:r>
                <a:rPr lang="en-US" altLang="en-US" dirty="0">
                  <a:solidFill>
                    <a:srgbClr val="0000FF"/>
                  </a:solidFill>
                </a:rPr>
                <a:t>+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'c';</a:t>
              </a:r>
              <a:r>
                <a:rPr lang="en-US" altLang="en-US" dirty="0">
                  <a:solidFill>
                    <a:srgbClr val="0000FF"/>
                  </a:solidFill>
                </a:rPr>
                <a:t>	</a:t>
              </a:r>
              <a:r>
                <a:rPr lang="en-US" altLang="en-US" dirty="0" smtClean="0"/>
                <a:t>	n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steps:</a:t>
              </a:r>
              <a:r>
                <a:rPr lang="en-US" altLang="en-US" dirty="0">
                  <a:solidFill>
                    <a:srgbClr val="FF0000"/>
                  </a:solidFill>
                </a:rPr>
                <a:t>	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	3n </a:t>
              </a:r>
              <a:r>
                <a:rPr lang="en-US" altLang="en-US" dirty="0">
                  <a:solidFill>
                    <a:srgbClr val="FF0000"/>
                  </a:solidFill>
                </a:rPr>
                <a:t>+ 3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= "";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&lt;= 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n; k= k+1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){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s=  s +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'c';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" y="4648200"/>
            <a:ext cx="3848100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/>
              <a:t>Concatenation is not a basic step. </a:t>
            </a:r>
            <a:r>
              <a:rPr lang="en-US" altLang="en-US" dirty="0"/>
              <a:t>For each k, catenation creates and fills k array elements.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1676400"/>
            <a:ext cx="274947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smtClean="0"/>
              <a:t>❌</a:t>
            </a:r>
            <a:endParaRPr lang="en-US" sz="2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5"/>
          <p:cNvGrpSpPr>
            <a:grpSpLocks/>
          </p:cNvGrpSpPr>
          <p:nvPr/>
        </p:nvGrpSpPr>
        <p:grpSpPr bwMode="auto">
          <a:xfrm>
            <a:off x="533400" y="2667000"/>
            <a:ext cx="2667000" cy="1371600"/>
            <a:chOff x="533400" y="3124200"/>
            <a:chExt cx="2667000" cy="1371600"/>
          </a:xfrm>
        </p:grpSpPr>
        <p:grpSp>
          <p:nvGrpSpPr>
            <p:cNvPr id="19502" name="Group 10"/>
            <p:cNvGrpSpPr>
              <a:grpSpLocks/>
            </p:cNvGrpSpPr>
            <p:nvPr/>
          </p:nvGrpSpPr>
          <p:grpSpPr bwMode="auto">
            <a:xfrm>
              <a:off x="533400" y="3124200"/>
              <a:ext cx="2667000" cy="1371600"/>
              <a:chOff x="4407647" y="2133600"/>
              <a:chExt cx="3059953" cy="1513489"/>
            </a:xfrm>
          </p:grpSpPr>
          <p:sp>
            <p:nvSpPr>
              <p:cNvPr id="19507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9800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508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8B008C"/>
                    </a:solidFill>
                  </a:rPr>
                  <a:t>String@00</a:t>
                </a:r>
                <a:endParaRPr lang="en-US" altLang="en-US"/>
              </a:p>
            </p:txBody>
          </p:sp>
          <p:sp>
            <p:nvSpPr>
              <p:cNvPr id="1950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String</a:t>
                </a:r>
              </a:p>
            </p:txBody>
          </p:sp>
        </p:grpSp>
        <p:grpSp>
          <p:nvGrpSpPr>
            <p:cNvPr id="19503" name="Group 5"/>
            <p:cNvGrpSpPr>
              <a:grpSpLocks/>
            </p:cNvGrpSpPr>
            <p:nvPr/>
          </p:nvGrpSpPr>
          <p:grpSpPr bwMode="auto">
            <a:xfrm>
              <a:off x="533400" y="3809999"/>
              <a:ext cx="1930400" cy="685801"/>
              <a:chOff x="4394200" y="3809999"/>
              <a:chExt cx="1930400" cy="685801"/>
            </a:xfrm>
          </p:grpSpPr>
          <p:sp>
            <p:nvSpPr>
              <p:cNvPr id="19504" name="TextBox 3"/>
              <p:cNvSpPr txBox="1">
                <a:spLocks noChangeArrowheads="1"/>
              </p:cNvSpPr>
              <p:nvPr/>
            </p:nvSpPr>
            <p:spPr bwMode="auto">
              <a:xfrm>
                <a:off x="4800600" y="3810000"/>
                <a:ext cx="660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  </a:t>
                </a:r>
              </a:p>
            </p:txBody>
          </p:sp>
          <p:sp>
            <p:nvSpPr>
              <p:cNvPr id="19505" name="TextBox 4"/>
              <p:cNvSpPr txBox="1">
                <a:spLocks noChangeArrowheads="1"/>
              </p:cNvSpPr>
              <p:nvPr/>
            </p:nvSpPr>
            <p:spPr bwMode="auto">
              <a:xfrm>
                <a:off x="4394200" y="3809999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b</a:t>
                </a:r>
              </a:p>
            </p:txBody>
          </p:sp>
          <p:sp>
            <p:nvSpPr>
              <p:cNvPr id="19506" name="TextBox 29"/>
              <p:cNvSpPr txBox="1">
                <a:spLocks noChangeArrowheads="1"/>
              </p:cNvSpPr>
              <p:nvPr/>
            </p:nvSpPr>
            <p:spPr bwMode="auto">
              <a:xfrm>
                <a:off x="5410200" y="4034135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 New Roman" charset="0"/>
                    <a:ea typeface="ヒラギノ明朝 ProN W3" charset="-128"/>
                    <a:sym typeface="Times New Roman" charset="0"/>
                  </a:defRPr>
                </a:lvl9pPr>
              </a:lstStyle>
              <a:p>
                <a:pPr eaLnBrk="1" hangingPunct="1"/>
                <a:r>
                  <a:rPr lang="en-US" altLang="en-US"/>
                  <a:t>char[]</a:t>
                </a:r>
              </a:p>
            </p:txBody>
          </p:sp>
        </p:grpSp>
      </p:grpSp>
      <p:grpSp>
        <p:nvGrpSpPr>
          <p:cNvPr id="19458" name="Group 41"/>
          <p:cNvGrpSpPr>
            <a:grpSpLocks/>
          </p:cNvGrpSpPr>
          <p:nvPr/>
        </p:nvGrpSpPr>
        <p:grpSpPr bwMode="auto">
          <a:xfrm>
            <a:off x="685800" y="3733800"/>
            <a:ext cx="2971800" cy="2971800"/>
            <a:chOff x="533400" y="4038600"/>
            <a:chExt cx="2971800" cy="2971800"/>
          </a:xfrm>
        </p:grpSpPr>
        <p:grpSp>
          <p:nvGrpSpPr>
            <p:cNvPr id="19493" name="Group 30"/>
            <p:cNvGrpSpPr>
              <a:grpSpLocks/>
            </p:cNvGrpSpPr>
            <p:nvPr/>
          </p:nvGrpSpPr>
          <p:grpSpPr bwMode="auto">
            <a:xfrm>
              <a:off x="533400" y="4876800"/>
              <a:ext cx="2971800" cy="2133600"/>
              <a:chOff x="533400" y="4876800"/>
              <a:chExt cx="2971800" cy="2133600"/>
            </a:xfrm>
          </p:grpSpPr>
          <p:grpSp>
            <p:nvGrpSpPr>
              <p:cNvPr id="19495" name="Group 23"/>
              <p:cNvGrpSpPr>
                <a:grpSpLocks/>
              </p:cNvGrpSpPr>
              <p:nvPr/>
            </p:nvGrpSpPr>
            <p:grpSpPr bwMode="auto">
              <a:xfrm>
                <a:off x="533400" y="4876800"/>
                <a:ext cx="2971800" cy="2133600"/>
                <a:chOff x="4407647" y="2133600"/>
                <a:chExt cx="3059953" cy="2354316"/>
              </a:xfrm>
            </p:grpSpPr>
            <p:sp>
              <p:nvSpPr>
                <p:cNvPr id="19499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182091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500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133600"/>
                  <a:ext cx="1752601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8B008C"/>
                      </a:solidFill>
                    </a:rPr>
                    <a:t>char[]@02</a:t>
                  </a:r>
                  <a:endParaRPr lang="en-US" altLang="en-US"/>
                </a:p>
              </p:txBody>
            </p:sp>
            <p:sp>
              <p:nvSpPr>
                <p:cNvPr id="19501" name="Rectangle 4"/>
                <p:cNvSpPr>
                  <a:spLocks noChangeArrowheads="1"/>
                </p:cNvSpPr>
                <p:nvPr/>
              </p:nvSpPr>
              <p:spPr bwMode="auto">
                <a:xfrm>
                  <a:off x="6553200" y="2667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char[]</a:t>
                  </a:r>
                </a:p>
              </p:txBody>
            </p:sp>
          </p:grpSp>
          <p:grpSp>
            <p:nvGrpSpPr>
              <p:cNvPr id="19496" name="Group 28"/>
              <p:cNvGrpSpPr>
                <a:grpSpLocks/>
              </p:cNvGrpSpPr>
              <p:nvPr/>
            </p:nvGrpSpPr>
            <p:grpSpPr bwMode="auto">
              <a:xfrm>
                <a:off x="1066800" y="5562600"/>
                <a:ext cx="910054" cy="461665"/>
                <a:chOff x="4381500" y="5410200"/>
                <a:chExt cx="910054" cy="461665"/>
              </a:xfrm>
            </p:grpSpPr>
            <p:sp>
              <p:nvSpPr>
                <p:cNvPr id="19497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4381500" y="5410200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0</a:t>
                  </a:r>
                </a:p>
              </p:txBody>
            </p:sp>
            <p:sp>
              <p:nvSpPr>
                <p:cNvPr id="19498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4724400" y="5410200"/>
                  <a:ext cx="567154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‘d’</a:t>
                  </a:r>
                </a:p>
              </p:txBody>
            </p:sp>
          </p:grpSp>
        </p:grpSp>
        <p:cxnSp>
          <p:nvCxnSpPr>
            <p:cNvPr id="44" name="Straight Arrow Connector 43"/>
            <p:cNvCxnSpPr/>
            <p:nvPr/>
          </p:nvCxnSpPr>
          <p:spPr>
            <a:xfrm>
              <a:off x="1295400" y="4038600"/>
              <a:ext cx="304800" cy="8382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String Concatenation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F49863B-B87A-4C47-AC9A-F35349E6F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608137"/>
            <a:ext cx="7848600" cy="83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s= s + “c”;    is NOT constant time.</a:t>
            </a:r>
            <a:br>
              <a:rPr lang="en-US" altLang="en-US"/>
            </a:br>
            <a:r>
              <a:rPr lang="en-US" altLang="en-US"/>
              <a:t>It takes time proportional to 1 + length of s</a:t>
            </a:r>
          </a:p>
        </p:txBody>
      </p:sp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4470400" y="2590800"/>
            <a:ext cx="660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  </a:t>
            </a:r>
          </a:p>
        </p:txBody>
      </p:sp>
      <p:sp>
        <p:nvSpPr>
          <p:cNvPr id="19463" name="TextBox 4"/>
          <p:cNvSpPr txBox="1">
            <a:spLocks noChangeArrowheads="1"/>
          </p:cNvSpPr>
          <p:nvPr/>
        </p:nvSpPr>
        <p:spPr bwMode="auto">
          <a:xfrm>
            <a:off x="4064000" y="25908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3200400" y="2819400"/>
            <a:ext cx="1524000" cy="9144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5" name="TextBox 27"/>
          <p:cNvSpPr txBox="1">
            <a:spLocks noChangeArrowheads="1"/>
          </p:cNvSpPr>
          <p:nvPr/>
        </p:nvSpPr>
        <p:spPr bwMode="auto">
          <a:xfrm>
            <a:off x="1219200" y="5715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9466" name="TextBox 33"/>
          <p:cNvSpPr txBox="1">
            <a:spLocks noChangeArrowheads="1"/>
          </p:cNvSpPr>
          <p:nvPr/>
        </p:nvSpPr>
        <p:spPr bwMode="auto">
          <a:xfrm>
            <a:off x="1562100" y="5715000"/>
            <a:ext cx="56673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‘x’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410200" y="2743200"/>
            <a:ext cx="2971800" cy="3886200"/>
            <a:chOff x="5410200" y="2438400"/>
            <a:chExt cx="2971800" cy="3886200"/>
          </a:xfrm>
        </p:grpSpPr>
        <p:grpSp>
          <p:nvGrpSpPr>
            <p:cNvPr id="19470" name="Group 32"/>
            <p:cNvGrpSpPr>
              <a:grpSpLocks/>
            </p:cNvGrpSpPr>
            <p:nvPr/>
          </p:nvGrpSpPr>
          <p:grpSpPr bwMode="auto">
            <a:xfrm>
              <a:off x="5486400" y="2438400"/>
              <a:ext cx="2667000" cy="1371600"/>
              <a:chOff x="533400" y="3124200"/>
              <a:chExt cx="2667000" cy="1371600"/>
            </a:xfrm>
          </p:grpSpPr>
          <p:grpSp>
            <p:nvGrpSpPr>
              <p:cNvPr id="19485" name="Group 10"/>
              <p:cNvGrpSpPr>
                <a:grpSpLocks/>
              </p:cNvGrpSpPr>
              <p:nvPr/>
            </p:nvGrpSpPr>
            <p:grpSpPr bwMode="auto">
              <a:xfrm>
                <a:off x="533400" y="3124200"/>
                <a:ext cx="2667000" cy="1371600"/>
                <a:chOff x="4407647" y="2133600"/>
                <a:chExt cx="3059953" cy="1513489"/>
              </a:xfrm>
            </p:grpSpPr>
            <p:sp>
              <p:nvSpPr>
                <p:cNvPr id="19490" name="Rectangle 2"/>
                <p:cNvSpPr>
                  <a:spLocks noChangeArrowheads="1"/>
                </p:cNvSpPr>
                <p:nvPr/>
              </p:nvSpPr>
              <p:spPr bwMode="auto">
                <a:xfrm>
                  <a:off x="4407647" y="2667000"/>
                  <a:ext cx="3059953" cy="980089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91" name="Rectangle 3"/>
                <p:cNvSpPr>
                  <a:spLocks noChangeArrowheads="1"/>
                </p:cNvSpPr>
                <p:nvPr/>
              </p:nvSpPr>
              <p:spPr bwMode="auto">
                <a:xfrm>
                  <a:off x="4407650" y="2133600"/>
                  <a:ext cx="1752601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8B008C"/>
                      </a:solidFill>
                    </a:rPr>
                    <a:t>String@90</a:t>
                  </a:r>
                  <a:endParaRPr lang="en-US" altLang="en-US"/>
                </a:p>
              </p:txBody>
            </p:sp>
            <p:sp>
              <p:nvSpPr>
                <p:cNvPr id="19492" name="Rectangle 4"/>
                <p:cNvSpPr>
                  <a:spLocks noChangeArrowheads="1"/>
                </p:cNvSpPr>
                <p:nvPr/>
              </p:nvSpPr>
              <p:spPr bwMode="auto">
                <a:xfrm>
                  <a:off x="6553200" y="266700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String</a:t>
                  </a:r>
                </a:p>
              </p:txBody>
            </p:sp>
          </p:grpSp>
          <p:grpSp>
            <p:nvGrpSpPr>
              <p:cNvPr id="19486" name="Group 5"/>
              <p:cNvGrpSpPr>
                <a:grpSpLocks/>
              </p:cNvGrpSpPr>
              <p:nvPr/>
            </p:nvGrpSpPr>
            <p:grpSpPr bwMode="auto">
              <a:xfrm>
                <a:off x="533400" y="3809999"/>
                <a:ext cx="1930400" cy="685801"/>
                <a:chOff x="4394200" y="3809999"/>
                <a:chExt cx="1930400" cy="685801"/>
              </a:xfrm>
            </p:grpSpPr>
            <p:sp>
              <p:nvSpPr>
                <p:cNvPr id="19487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4800600" y="3810000"/>
                  <a:ext cx="660400" cy="46166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  </a:t>
                  </a:r>
                </a:p>
              </p:txBody>
            </p:sp>
            <p:sp>
              <p:nvSpPr>
                <p:cNvPr id="19488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4394200" y="3809999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b</a:t>
                  </a:r>
                </a:p>
              </p:txBody>
            </p:sp>
            <p:sp>
              <p:nvSpPr>
                <p:cNvPr id="19489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5410200" y="4034135"/>
                  <a:ext cx="9144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00000"/>
                      </a:solidFill>
                      <a:latin typeface="Times New Roman" charset="0"/>
                      <a:ea typeface="ヒラギノ明朝 ProN W3" charset="-128"/>
                      <a:sym typeface="Times New Roman" charset="0"/>
                    </a:defRPr>
                  </a:lvl9pPr>
                </a:lstStyle>
                <a:p>
                  <a:pPr eaLnBrk="1" hangingPunct="1"/>
                  <a:r>
                    <a:rPr lang="en-US" altLang="en-US"/>
                    <a:t>char[]</a:t>
                  </a:r>
                </a:p>
              </p:txBody>
            </p:sp>
          </p:grpSp>
        </p:grpSp>
        <p:grpSp>
          <p:nvGrpSpPr>
            <p:cNvPr id="19471" name="Group 14"/>
            <p:cNvGrpSpPr>
              <a:grpSpLocks/>
            </p:cNvGrpSpPr>
            <p:nvPr/>
          </p:nvGrpSpPr>
          <p:grpSpPr bwMode="auto">
            <a:xfrm>
              <a:off x="5410200" y="3352800"/>
              <a:ext cx="2971800" cy="2971800"/>
              <a:chOff x="533400" y="4038600"/>
              <a:chExt cx="2971800" cy="2971800"/>
            </a:xfrm>
          </p:grpSpPr>
          <p:grpSp>
            <p:nvGrpSpPr>
              <p:cNvPr id="19476" name="Group 30"/>
              <p:cNvGrpSpPr>
                <a:grpSpLocks/>
              </p:cNvGrpSpPr>
              <p:nvPr/>
            </p:nvGrpSpPr>
            <p:grpSpPr bwMode="auto">
              <a:xfrm>
                <a:off x="533400" y="4876800"/>
                <a:ext cx="2971800" cy="2133600"/>
                <a:chOff x="533400" y="4876800"/>
                <a:chExt cx="2971800" cy="2133600"/>
              </a:xfrm>
            </p:grpSpPr>
            <p:grpSp>
              <p:nvGrpSpPr>
                <p:cNvPr id="19478" name="Group 23"/>
                <p:cNvGrpSpPr>
                  <a:grpSpLocks/>
                </p:cNvGrpSpPr>
                <p:nvPr/>
              </p:nvGrpSpPr>
              <p:grpSpPr bwMode="auto">
                <a:xfrm>
                  <a:off x="533400" y="4876800"/>
                  <a:ext cx="2971800" cy="2133600"/>
                  <a:chOff x="4407647" y="2133600"/>
                  <a:chExt cx="3059953" cy="2354316"/>
                </a:xfrm>
              </p:grpSpPr>
              <p:sp>
                <p:nvSpPr>
                  <p:cNvPr id="19482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4407647" y="2667000"/>
                    <a:ext cx="3059953" cy="1820916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9483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4407650" y="2133600"/>
                    <a:ext cx="1752601" cy="609600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>
                        <a:solidFill>
                          <a:srgbClr val="8B008C"/>
                        </a:solidFill>
                      </a:rPr>
                      <a:t>char[]@018</a:t>
                    </a:r>
                    <a:endParaRPr lang="en-US" altLang="en-US"/>
                  </a:p>
                </p:txBody>
              </p:sp>
              <p:sp>
                <p:nvSpPr>
                  <p:cNvPr id="1948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553200" y="2667000"/>
                    <a:ext cx="914400" cy="53340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/>
                      <a:t>char[]</a:t>
                    </a:r>
                  </a:p>
                </p:txBody>
              </p:sp>
            </p:grpSp>
            <p:grpSp>
              <p:nvGrpSpPr>
                <p:cNvPr id="19479" name="Group 28"/>
                <p:cNvGrpSpPr>
                  <a:grpSpLocks/>
                </p:cNvGrpSpPr>
                <p:nvPr/>
              </p:nvGrpSpPr>
              <p:grpSpPr bwMode="auto">
                <a:xfrm>
                  <a:off x="1066800" y="5562600"/>
                  <a:ext cx="910054" cy="461665"/>
                  <a:chOff x="4381500" y="5410200"/>
                  <a:chExt cx="910054" cy="461665"/>
                </a:xfrm>
              </p:grpSpPr>
              <p:sp>
                <p:nvSpPr>
                  <p:cNvPr id="19480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81500" y="5410200"/>
                    <a:ext cx="33855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0</a:t>
                    </a:r>
                  </a:p>
                </p:txBody>
              </p:sp>
              <p:sp>
                <p:nvSpPr>
                  <p:cNvPr id="19481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24400" y="5410200"/>
                    <a:ext cx="567154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rgbClr val="000000"/>
                        </a:solidFill>
                        <a:latin typeface="Times New Roman" charset="0"/>
                        <a:ea typeface="ヒラギノ明朝 ProN W3" charset="-128"/>
                        <a:sym typeface="Times New Roman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/>
                      <a:t>‘d’</a:t>
                    </a:r>
                  </a:p>
                </p:txBody>
              </p:sp>
            </p:grpSp>
          </p:grpSp>
          <p:cxnSp>
            <p:nvCxnSpPr>
              <p:cNvPr id="17" name="Straight Arrow Connector 16"/>
              <p:cNvCxnSpPr/>
              <p:nvPr/>
            </p:nvCxnSpPr>
            <p:spPr>
              <a:xfrm>
                <a:off x="1295400" y="4038600"/>
                <a:ext cx="304800" cy="83820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72" name="TextBox 27"/>
            <p:cNvSpPr txBox="1">
              <a:spLocks noChangeArrowheads="1"/>
            </p:cNvSpPr>
            <p:nvPr/>
          </p:nvSpPr>
          <p:spPr bwMode="auto">
            <a:xfrm>
              <a:off x="5947946" y="53340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1</a:t>
              </a:r>
            </a:p>
          </p:txBody>
        </p:sp>
        <p:sp>
          <p:nvSpPr>
            <p:cNvPr id="19473" name="TextBox 33"/>
            <p:cNvSpPr txBox="1">
              <a:spLocks noChangeArrowheads="1"/>
            </p:cNvSpPr>
            <p:nvPr/>
          </p:nvSpPr>
          <p:spPr bwMode="auto">
            <a:xfrm>
              <a:off x="6290846" y="5334000"/>
              <a:ext cx="56715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‘x’</a:t>
              </a:r>
            </a:p>
          </p:txBody>
        </p:sp>
        <p:sp>
          <p:nvSpPr>
            <p:cNvPr id="19474" name="TextBox 27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2</a:t>
              </a:r>
            </a:p>
          </p:txBody>
        </p:sp>
        <p:sp>
          <p:nvSpPr>
            <p:cNvPr id="19475" name="TextBox 33"/>
            <p:cNvSpPr txBox="1">
              <a:spLocks noChangeArrowheads="1"/>
            </p:cNvSpPr>
            <p:nvPr/>
          </p:nvSpPr>
          <p:spPr bwMode="auto">
            <a:xfrm>
              <a:off x="6286500" y="5791200"/>
              <a:ext cx="56715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  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324600" y="60960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‘c’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724400" y="2819400"/>
            <a:ext cx="762000" cy="6858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461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</p:grpSpPr>
        <p:sp>
          <p:nvSpPr>
            <p:cNvPr id="22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 smtClean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</a:t>
              </a:r>
              <a:r>
                <a:rPr lang="en-US" altLang="en-US"/>
                <a:t>	</a:t>
              </a:r>
              <a:r>
                <a:rPr lang="en-US" altLang="en-US" smtClean="0"/>
                <a:t>	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	n+1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	n</a:t>
              </a:r>
            </a:p>
            <a:p>
              <a:pPr eaLnBrk="1" hangingPunct="1"/>
              <a:r>
                <a:rPr lang="en-US" altLang="en-US" dirty="0" smtClean="0">
                  <a:solidFill>
                    <a:srgbClr val="0000FF"/>
                  </a:solidFill>
                </a:rPr>
                <a:t>s= s </a:t>
              </a:r>
              <a:r>
                <a:rPr lang="en-US" altLang="en-US" dirty="0">
                  <a:solidFill>
                    <a:srgbClr val="0000FF"/>
                  </a:solidFill>
                </a:rPr>
                <a:t>+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'c';</a:t>
              </a:r>
              <a:r>
                <a:rPr lang="en-US" altLang="en-US" dirty="0">
                  <a:solidFill>
                    <a:srgbClr val="0000FF"/>
                  </a:solidFill>
                </a:rPr>
                <a:t>	</a:t>
              </a:r>
              <a:r>
                <a:rPr lang="en-US" altLang="en-US" dirty="0" smtClean="0"/>
                <a:t>	n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steps:</a:t>
              </a:r>
              <a:r>
                <a:rPr lang="en-US" altLang="en-US" dirty="0">
                  <a:solidFill>
                    <a:srgbClr val="FF0000"/>
                  </a:solidFill>
                </a:rPr>
                <a:t>	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	3n </a:t>
              </a:r>
              <a:r>
                <a:rPr lang="en-US" altLang="en-US" dirty="0">
                  <a:solidFill>
                    <a:srgbClr val="FF0000"/>
                  </a:solidFill>
                </a:rPr>
                <a:t>+ 3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 dirty="0" smtClean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s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= "";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// </a:t>
            </a:r>
            <a:r>
              <a:rPr lang="en-US" altLang="en-US" dirty="0" err="1">
                <a:solidFill>
                  <a:srgbClr val="008000"/>
                </a:solidFill>
                <a:sym typeface="Arial" charset="0"/>
              </a:rPr>
              <a:t>inv</a:t>
            </a:r>
            <a:r>
              <a:rPr lang="en-US" altLang="en-US" dirty="0">
                <a:solidFill>
                  <a:srgbClr val="008000"/>
                </a:solidFill>
                <a:sym typeface="Arial" charset="0"/>
              </a:rPr>
              <a:t>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for (</a:t>
            </a:r>
            <a:r>
              <a:rPr lang="en-US" altLang="en-US" dirty="0" err="1">
                <a:solidFill>
                  <a:srgbClr val="0033CC"/>
                </a:solidFill>
                <a:sym typeface="Arial" charset="0"/>
              </a:rPr>
              <a:t>int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k= 1; k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&lt;= </a:t>
            </a: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n; k= k+1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){</a:t>
            </a:r>
            <a:endParaRPr lang="en-US" altLang="en-US" dirty="0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    s=  s + </a:t>
            </a:r>
            <a:r>
              <a:rPr lang="en-US" altLang="en-US" dirty="0" smtClean="0">
                <a:solidFill>
                  <a:srgbClr val="0033CC"/>
                </a:solidFill>
                <a:sym typeface="Arial" charset="0"/>
              </a:rPr>
              <a:t>'c';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dirty="0">
                <a:solidFill>
                  <a:srgbClr val="0033CC"/>
                </a:solidFill>
                <a:sym typeface="Arial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" y="4648200"/>
            <a:ext cx="3848100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 smtClean="0"/>
              <a:t>Concatenation is not a basic step. </a:t>
            </a:r>
            <a:r>
              <a:rPr lang="en-US" altLang="en-US" dirty="0"/>
              <a:t>For each k, catenation creates and fills k array elements.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419600" y="1676400"/>
            <a:ext cx="4648200" cy="2677656"/>
            <a:chOff x="4267200" y="2133600"/>
            <a:chExt cx="4648200" cy="2677656"/>
          </a:xfrm>
          <a:solidFill>
            <a:schemeClr val="bg1"/>
          </a:solidFill>
        </p:grpSpPr>
        <p:sp>
          <p:nvSpPr>
            <p:cNvPr id="10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2677656"/>
            </a:xfrm>
            <a:prstGeom prst="rect">
              <a:avLst/>
            </a:prstGeom>
            <a:grpFill/>
            <a:ln w="9525">
              <a:solidFill>
                <a:srgbClr val="800000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 smtClean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times	</a:t>
              </a:r>
              <a:r>
                <a:rPr lang="en-US" altLang="en-US" dirty="0" smtClean="0">
                  <a:solidFill>
                    <a:srgbClr val="800000"/>
                  </a:solidFill>
                </a:rPr>
                <a:t>    </a:t>
              </a:r>
              <a:r>
                <a:rPr lang="en-US" altLang="en-US" u="sng" dirty="0" smtClean="0">
                  <a:solidFill>
                    <a:srgbClr val="800000"/>
                  </a:solidFill>
                </a:rPr>
                <a:t># steps </a:t>
              </a:r>
            </a:p>
            <a:p>
              <a:pPr eaLnBrk="1" hangingPunct="1"/>
              <a:r>
                <a:rPr lang="en-US" altLang="en-US" dirty="0" smtClean="0">
                  <a:solidFill>
                    <a:srgbClr val="0000FF"/>
                  </a:solidFill>
                </a:rPr>
                <a:t>s= "";</a:t>
              </a:r>
              <a:r>
                <a:rPr lang="en-US" altLang="en-US" dirty="0"/>
                <a:t>		</a:t>
              </a:r>
              <a:r>
                <a:rPr lang="en-US" altLang="en-US" dirty="0" smtClean="0"/>
                <a:t>1	    1 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1;</a:t>
              </a:r>
              <a:r>
                <a:rPr lang="en-US" altLang="en-US" dirty="0"/>
                <a:t>		</a:t>
              </a:r>
              <a:r>
                <a:rPr lang="en-US" altLang="en-US" dirty="0" smtClean="0"/>
                <a:t>1	    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 &lt;= n</a:t>
              </a:r>
              <a:r>
                <a:rPr lang="en-US" altLang="en-US" dirty="0"/>
                <a:t>		</a:t>
              </a:r>
              <a:r>
                <a:rPr lang="en-US" altLang="en-US" dirty="0" smtClean="0"/>
                <a:t>n+1	    1</a:t>
              </a:r>
              <a:endParaRPr lang="en-US" altLang="en-US" dirty="0"/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k= k+1;</a:t>
              </a:r>
              <a:r>
                <a:rPr lang="en-US" altLang="en-US" dirty="0"/>
                <a:t>	</a:t>
              </a:r>
              <a:r>
                <a:rPr lang="en-US" altLang="en-US" dirty="0" smtClean="0"/>
                <a:t>n	    1</a:t>
              </a:r>
              <a:endParaRPr lang="en-US" altLang="en-US" dirty="0"/>
            </a:p>
            <a:p>
              <a:pPr eaLnBrk="1" hangingPunct="1"/>
              <a:r>
                <a:rPr lang="en-US" altLang="en-US" dirty="0" smtClean="0">
                  <a:solidFill>
                    <a:srgbClr val="0000FF"/>
                  </a:solidFill>
                </a:rPr>
                <a:t>s= s </a:t>
              </a:r>
              <a:r>
                <a:rPr lang="en-US" altLang="en-US" dirty="0">
                  <a:solidFill>
                    <a:srgbClr val="0000FF"/>
                  </a:solidFill>
                </a:rPr>
                <a:t>+ </a:t>
              </a:r>
              <a:r>
                <a:rPr lang="en-US" altLang="en-US" dirty="0" smtClean="0">
                  <a:solidFill>
                    <a:srgbClr val="0000FF"/>
                  </a:solidFill>
                </a:rPr>
                <a:t>'c';</a:t>
              </a:r>
              <a:r>
                <a:rPr lang="en-US" altLang="en-US" dirty="0">
                  <a:solidFill>
                    <a:srgbClr val="0000FF"/>
                  </a:solidFill>
                </a:rPr>
                <a:t>	</a:t>
              </a:r>
              <a:r>
                <a:rPr lang="en-US" altLang="en-US" dirty="0" smtClean="0"/>
                <a:t>n	    </a:t>
              </a:r>
              <a:r>
                <a:rPr lang="en-US" altLang="en-US" dirty="0"/>
                <a:t>k</a:t>
              </a:r>
            </a:p>
            <a:p>
              <a:pPr eaLnBrk="1" hangingPunct="1"/>
              <a:r>
                <a:rPr lang="en-US" altLang="en-US" dirty="0" smtClean="0">
                  <a:solidFill>
                    <a:srgbClr val="FF0000"/>
                  </a:solidFill>
                </a:rPr>
                <a:t>Total steps:</a:t>
              </a:r>
              <a:r>
                <a:rPr lang="en-US" altLang="en-US" dirty="0">
                  <a:solidFill>
                    <a:srgbClr val="FF0000"/>
                  </a:solidFill>
                </a:rPr>
                <a:t>	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   n*(n-1)/2 + 2n </a:t>
              </a:r>
              <a:r>
                <a:rPr lang="en-US" altLang="en-US" dirty="0">
                  <a:solidFill>
                    <a:srgbClr val="FF0000"/>
                  </a:solidFill>
                </a:rPr>
                <a:t>+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3</a:t>
              </a:r>
              <a:endParaRPr lang="en-US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343400" y="4406900"/>
              <a:ext cx="14478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096000" y="4406900"/>
              <a:ext cx="2667000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aphicFrame>
        <p:nvGraphicFramePr>
          <p:cNvPr id="25" name="Chart 24"/>
          <p:cNvGraphicFramePr/>
          <p:nvPr>
            <p:extLst/>
          </p:nvPr>
        </p:nvGraphicFramePr>
        <p:xfrm>
          <a:off x="3962400" y="4572000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562600" y="4582657"/>
            <a:ext cx="35052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Quadratic algorithm </a:t>
            </a:r>
            <a:r>
              <a:rPr lang="en-US" altLang="en-US" b="1" dirty="0">
                <a:solidFill>
                  <a:srgbClr val="FF0000"/>
                </a:solidFill>
              </a:rPr>
              <a:t>in n</a:t>
            </a:r>
          </a:p>
        </p:txBody>
      </p:sp>
    </p:spTree>
    <p:extLst>
      <p:ext uri="{BB962C8B-B14F-4D97-AF65-F5344CB8AC3E}">
        <p14:creationId xmlns:p14="http://schemas.microsoft.com/office/powerpoint/2010/main" val="1595507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altLang="en-US" sz="3200">
                <a:solidFill>
                  <a:srgbClr val="800000"/>
                </a:solidFill>
                <a:ea typeface="MS PGothic" charset="-128"/>
                <a:cs typeface="MS PGothic" charset="-128"/>
              </a:rPr>
              <a:t>Linear versus quadractic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5586A44-E2B4-0C42-8940-EE3962B50BB7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304800" y="1524000"/>
            <a:ext cx="37338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Store sum of 1..n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sum= 0;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inv: sum = sum of 1..(k-1)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for (int k= 1; k &lt;= n; k= k+1)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    sum= sum + n</a:t>
            </a:r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4495800" y="1498780"/>
            <a:ext cx="4267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Store n copies of ‘c’ in s </a:t>
            </a:r>
            <a:endParaRPr lang="en-US" altLang="en-US">
              <a:solidFill>
                <a:srgbClr val="0033CC"/>
              </a:solidFill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s= “”;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8000"/>
                </a:solidFill>
                <a:sym typeface="Arial" charset="0"/>
              </a:rPr>
              <a:t>// inv: s contains k-1 copies of ‘c’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for (int k= 1; k = n; k= k+1)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>
                <a:solidFill>
                  <a:srgbClr val="0033CC"/>
                </a:solidFill>
                <a:sym typeface="Arial" charset="0"/>
              </a:rPr>
              <a:t>    s=  s + ‘c’;</a:t>
            </a: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533400" y="4800600"/>
            <a:ext cx="8077200" cy="1570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r>
              <a:rPr lang="en-US" altLang="en-US" dirty="0"/>
              <a:t>In comparing the runtimes of these algorithms, the exact number of basic steps is not important. What’s important is that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One is linear in </a:t>
            </a:r>
            <a:r>
              <a:rPr lang="en-US" altLang="en-US" dirty="0" smtClean="0">
                <a:solidFill>
                  <a:srgbClr val="FF0000"/>
                </a:solidFill>
              </a:rPr>
              <a:t>n—takes </a:t>
            </a:r>
            <a:r>
              <a:rPr lang="en-US" altLang="en-US" dirty="0">
                <a:solidFill>
                  <a:srgbClr val="FF0000"/>
                </a:solidFill>
              </a:rPr>
              <a:t>time proportional to n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One is quadratic in </a:t>
            </a:r>
            <a:r>
              <a:rPr lang="en-US" altLang="en-US" dirty="0" smtClean="0">
                <a:solidFill>
                  <a:srgbClr val="FF0000"/>
                </a:solidFill>
              </a:rPr>
              <a:t>n—takes </a:t>
            </a:r>
            <a:r>
              <a:rPr lang="en-US" altLang="en-US" dirty="0">
                <a:solidFill>
                  <a:srgbClr val="FF0000"/>
                </a:solidFill>
              </a:rPr>
              <a:t>time proportional to n</a:t>
            </a:r>
            <a:r>
              <a:rPr lang="en-US" altLang="en-US" sz="3400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952500" y="3734922"/>
            <a:ext cx="24384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Linear algorithm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181600" y="3782457"/>
            <a:ext cx="28956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Quadratic algorithm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Looking at execution speed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0DC1216-5A7D-5C48-BF74-45C55F9BCFE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066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762000" y="579120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8" name="TextBox 11"/>
          <p:cNvSpPr txBox="1">
            <a:spLocks noChangeArrowheads="1"/>
          </p:cNvSpPr>
          <p:nvPr/>
        </p:nvSpPr>
        <p:spPr bwMode="auto">
          <a:xfrm>
            <a:off x="5791200" y="5791200"/>
            <a:ext cx="2951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size n of the array</a:t>
            </a:r>
          </a:p>
        </p:txBody>
      </p:sp>
      <p:sp>
        <p:nvSpPr>
          <p:cNvPr id="28679" name="TextBox 12"/>
          <p:cNvSpPr txBox="1">
            <a:spLocks noChangeArrowheads="1"/>
          </p:cNvSpPr>
          <p:nvPr/>
        </p:nvSpPr>
        <p:spPr bwMode="auto">
          <a:xfrm>
            <a:off x="10668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0  1  2  3  …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838200" y="51816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1" name="TextBox 15"/>
          <p:cNvSpPr txBox="1">
            <a:spLocks noChangeArrowheads="1"/>
          </p:cNvSpPr>
          <p:nvPr/>
        </p:nvSpPr>
        <p:spPr bwMode="auto">
          <a:xfrm>
            <a:off x="228600" y="160020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Number of operations executed</a:t>
            </a:r>
          </a:p>
        </p:txBody>
      </p:sp>
      <p:sp>
        <p:nvSpPr>
          <p:cNvPr id="28682" name="TextBox 16"/>
          <p:cNvSpPr txBox="1">
            <a:spLocks noChangeArrowheads="1"/>
          </p:cNvSpPr>
          <p:nvPr/>
        </p:nvSpPr>
        <p:spPr bwMode="auto">
          <a:xfrm>
            <a:off x="7265988" y="4876800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Constant time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1066800" y="35814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Box 19"/>
          <p:cNvSpPr txBox="1">
            <a:spLocks noChangeArrowheads="1"/>
          </p:cNvSpPr>
          <p:nvPr/>
        </p:nvSpPr>
        <p:spPr bwMode="auto">
          <a:xfrm>
            <a:off x="7315200" y="3429000"/>
            <a:ext cx="842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 ops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1066800" y="34290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TextBox 21"/>
          <p:cNvSpPr txBox="1">
            <a:spLocks noChangeArrowheads="1"/>
          </p:cNvSpPr>
          <p:nvPr/>
        </p:nvSpPr>
        <p:spPr bwMode="auto">
          <a:xfrm>
            <a:off x="7239000" y="2895600"/>
            <a:ext cx="132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n + 2 ops</a:t>
            </a: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H="1">
            <a:off x="1066800" y="2209800"/>
            <a:ext cx="6553200" cy="342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8" name="TextBox 24"/>
          <p:cNvSpPr txBox="1">
            <a:spLocks noChangeArrowheads="1"/>
          </p:cNvSpPr>
          <p:nvPr/>
        </p:nvSpPr>
        <p:spPr bwMode="auto">
          <a:xfrm>
            <a:off x="7239000" y="2286000"/>
            <a:ext cx="147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2n + 2 ops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-3124200" y="152400"/>
            <a:ext cx="8237538" cy="5638800"/>
            <a:chOff x="-3124200" y="152400"/>
            <a:chExt cx="8237426" cy="5638800"/>
          </a:xfrm>
        </p:grpSpPr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-3124200" y="152400"/>
              <a:ext cx="7086504" cy="5638800"/>
            </a:xfrm>
            <a:custGeom>
              <a:avLst/>
              <a:gdLst>
                <a:gd name="T0" fmla="*/ 7085808 w 7086504"/>
                <a:gd name="T1" fmla="*/ 2875280 h 5638800"/>
                <a:gd name="T2" fmla="*/ 4194505 w 7086504"/>
                <a:gd name="T3" fmla="*/ 5590768 h 56388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86504" h="5638800" stroke="0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  <a:lnTo>
                    <a:pt x="3543252" y="2819400"/>
                  </a:lnTo>
                  <a:lnTo>
                    <a:pt x="7085808" y="2875280"/>
                  </a:lnTo>
                  <a:close/>
                </a:path>
                <a:path w="7086504" h="5638800" fill="none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</a:path>
              </a:pathLst>
            </a:cu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692" name="TextBox 26"/>
            <p:cNvSpPr txBox="1">
              <a:spLocks noChangeArrowheads="1"/>
            </p:cNvSpPr>
            <p:nvPr/>
          </p:nvSpPr>
          <p:spPr bwMode="auto">
            <a:xfrm>
              <a:off x="3962400" y="27432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/>
                <a:t>n*n ops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514600" y="1676400"/>
            <a:ext cx="4572000" cy="830263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/>
              <a:t>2n+2, n+2, n are all linear in n, proportional to n</a:t>
            </a:r>
          </a:p>
        </p:txBody>
      </p:sp>
    </p:spTree>
    <p:extLst>
      <p:ext uri="{BB962C8B-B14F-4D97-AF65-F5344CB8AC3E}">
        <p14:creationId xmlns:p14="http://schemas.microsoft.com/office/powerpoint/2010/main" val="17297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 bwMode="auto">
        <a:noFill/>
        <a:ln w="19050">
          <a:solidFill>
            <a:schemeClr val="tx1"/>
          </a:solidFill>
          <a:round/>
          <a:headEnd/>
          <a:tailEnd/>
        </a:ln>
        <a:effectLst>
          <a:outerShdw blurRad="38100" dist="30000" dir="5400000" sx="0" sy="0" rotWithShape="0">
            <a:srgbClr val="000000">
              <a:alpha val="74998"/>
            </a:srgbClr>
          </a:outerShdw>
        </a:effectLst>
        <a:extLst>
          <a:ext uri="{909E8E84-426E-40dd-AFC4-6F175D3DCCD1}">
            <a14:hiddenFill xmlns:a14="http://schemas.microsoft.com/office/drawing/2010/main" xmlns="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7857</TotalTime>
  <Pages>0</Pages>
  <Words>2960</Words>
  <Characters>0</Characters>
  <Application>Microsoft Macintosh PowerPoint</Application>
  <PresentationFormat>On-screen Show (4:3)</PresentationFormat>
  <Lines>0</Lines>
  <Paragraphs>714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7" baseType="lpstr">
      <vt:lpstr>Calibri</vt:lpstr>
      <vt:lpstr>Cambria Math</vt:lpstr>
      <vt:lpstr>MS PGothic</vt:lpstr>
      <vt:lpstr>ＭＳ Ｐゴシック</vt:lpstr>
      <vt:lpstr>Symbol</vt:lpstr>
      <vt:lpstr>Times</vt:lpstr>
      <vt:lpstr>Times New Roman</vt:lpstr>
      <vt:lpstr>Tw Cen MT</vt:lpstr>
      <vt:lpstr>Wingdings</vt:lpstr>
      <vt:lpstr>Wingdings 2</vt:lpstr>
      <vt:lpstr>ヒラギノ明朝 ProN W3</vt:lpstr>
      <vt:lpstr>ヒラギノ角ゴ ProN W3</vt:lpstr>
      <vt:lpstr>Arial</vt:lpstr>
      <vt:lpstr>Median</vt:lpstr>
      <vt:lpstr>Asymptotic complexity</vt:lpstr>
      <vt:lpstr>What Makes a Good Algorithm?</vt:lpstr>
      <vt:lpstr>Basic Step: one “constant time” operation</vt:lpstr>
      <vt:lpstr>Counting Steps</vt:lpstr>
      <vt:lpstr>Not all operations are basic steps</vt:lpstr>
      <vt:lpstr>String Concatenation</vt:lpstr>
      <vt:lpstr>Not all operations are basic steps</vt:lpstr>
      <vt:lpstr>Linear versus quadractic</vt:lpstr>
      <vt:lpstr>Looking at execution speed</vt:lpstr>
      <vt:lpstr>What do we want from a  definition of “runtime complexity”?</vt:lpstr>
      <vt:lpstr>"Big O" Notation</vt:lpstr>
      <vt:lpstr>Prove that (2n2 + n) is O(n2)</vt:lpstr>
      <vt:lpstr>Prove that (2n2 + n) is O(n2)</vt:lpstr>
      <vt:lpstr>Prove that 100 n + log n   is   O(n)</vt:lpstr>
      <vt:lpstr>O(…) Examples</vt:lpstr>
      <vt:lpstr>Do NOT say or write f(n) = O(g(n))</vt:lpstr>
      <vt:lpstr>Problem-size examples</vt:lpstr>
      <vt:lpstr>Commonly Seen Time Bounds</vt:lpstr>
      <vt:lpstr>Big O Poll</vt:lpstr>
      <vt:lpstr>Java Lists</vt:lpstr>
      <vt:lpstr>Search for v in b[0..]</vt:lpstr>
      <vt:lpstr>Search for v in b[0..]</vt:lpstr>
      <vt:lpstr>The Four Loopy Questions</vt:lpstr>
      <vt:lpstr>Search for v in b[0..]</vt:lpstr>
      <vt:lpstr>Another way to search for v in b[0..]</vt:lpstr>
      <vt:lpstr>Another way to search for v in b[0..]</vt:lpstr>
      <vt:lpstr>Another way to search for v in b[0..]</vt:lpstr>
      <vt:lpstr>Dutch National Flag Algorithm</vt:lpstr>
      <vt:lpstr>PowerPoint Presentation</vt:lpstr>
      <vt:lpstr>PowerPoint Presentation</vt:lpstr>
      <vt:lpstr>PowerPoint Presentation</vt:lpstr>
      <vt:lpstr>Asymptotically, which algorithm is faster?</vt:lpstr>
      <vt:lpstr>Asymptotically, which algorithm is faster?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eleanor@cs.cornell.edu</cp:lastModifiedBy>
  <cp:revision>458</cp:revision>
  <cp:lastPrinted>2018-03-05T02:17:09Z</cp:lastPrinted>
  <dcterms:modified xsi:type="dcterms:W3CDTF">2018-03-05T02:17:34Z</dcterms:modified>
</cp:coreProperties>
</file>