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2" r:id="rId1"/>
  </p:sldMasterIdLst>
  <p:notesMasterIdLst>
    <p:notesMasterId r:id="rId39"/>
  </p:notesMasterIdLst>
  <p:handoutMasterIdLst>
    <p:handoutMasterId r:id="rId40"/>
  </p:handoutMasterIdLst>
  <p:sldIdLst>
    <p:sldId id="257" r:id="rId2"/>
    <p:sldId id="308" r:id="rId3"/>
    <p:sldId id="371" r:id="rId4"/>
    <p:sldId id="372" r:id="rId5"/>
    <p:sldId id="373" r:id="rId6"/>
    <p:sldId id="303" r:id="rId7"/>
    <p:sldId id="376" r:id="rId8"/>
    <p:sldId id="274" r:id="rId9"/>
    <p:sldId id="275" r:id="rId10"/>
    <p:sldId id="375" r:id="rId11"/>
    <p:sldId id="374" r:id="rId12"/>
    <p:sldId id="382" r:id="rId13"/>
    <p:sldId id="276" r:id="rId14"/>
    <p:sldId id="334" r:id="rId15"/>
    <p:sldId id="335" r:id="rId16"/>
    <p:sldId id="336" r:id="rId17"/>
    <p:sldId id="338" r:id="rId18"/>
    <p:sldId id="337" r:id="rId19"/>
    <p:sldId id="339" r:id="rId20"/>
    <p:sldId id="340" r:id="rId21"/>
    <p:sldId id="341" r:id="rId22"/>
    <p:sldId id="381" r:id="rId23"/>
    <p:sldId id="378" r:id="rId24"/>
    <p:sldId id="379" r:id="rId25"/>
    <p:sldId id="364" r:id="rId26"/>
    <p:sldId id="345" r:id="rId27"/>
    <p:sldId id="346" r:id="rId28"/>
    <p:sldId id="347" r:id="rId29"/>
    <p:sldId id="348" r:id="rId30"/>
    <p:sldId id="349" r:id="rId31"/>
    <p:sldId id="380" r:id="rId32"/>
    <p:sldId id="350" r:id="rId33"/>
    <p:sldId id="361" r:id="rId34"/>
    <p:sldId id="362" r:id="rId35"/>
    <p:sldId id="304" r:id="rId36"/>
    <p:sldId id="263" r:id="rId37"/>
    <p:sldId id="305" r:id="rId38"/>
  </p:sldIdLst>
  <p:sldSz cx="9144000" cy="6858000" type="screen4x3"/>
  <p:notesSz cx="7315200" cy="9601200"/>
  <p:defaultTextStyle>
    <a:defPPr>
      <a:defRPr lang="en-US"/>
    </a:defPPr>
    <a:lvl1pPr algn="l" rtl="0" fontAlgn="base">
      <a:spcBef>
        <a:spcPct val="0"/>
      </a:spcBef>
      <a:spcAft>
        <a:spcPct val="0"/>
      </a:spcAft>
      <a:defRPr sz="2400" kern="1200">
        <a:solidFill>
          <a:srgbClr val="000000"/>
        </a:solidFill>
        <a:latin typeface="Times New Roman" charset="0"/>
        <a:ea typeface="ヒラギノ明朝 ProN W3" charset="0"/>
        <a:cs typeface="ヒラギノ明朝 ProN W3" charset="0"/>
        <a:sym typeface="Times New Roman" charset="0"/>
      </a:defRPr>
    </a:lvl1pPr>
    <a:lvl2pPr marL="457200" algn="l" rtl="0" fontAlgn="base">
      <a:spcBef>
        <a:spcPct val="0"/>
      </a:spcBef>
      <a:spcAft>
        <a:spcPct val="0"/>
      </a:spcAft>
      <a:defRPr sz="2400" kern="1200">
        <a:solidFill>
          <a:srgbClr val="000000"/>
        </a:solidFill>
        <a:latin typeface="Times New Roman" charset="0"/>
        <a:ea typeface="ヒラギノ明朝 ProN W3" charset="0"/>
        <a:cs typeface="ヒラギノ明朝 ProN W3" charset="0"/>
        <a:sym typeface="Times New Roman" charset="0"/>
      </a:defRPr>
    </a:lvl2pPr>
    <a:lvl3pPr marL="914400" algn="l" rtl="0" fontAlgn="base">
      <a:spcBef>
        <a:spcPct val="0"/>
      </a:spcBef>
      <a:spcAft>
        <a:spcPct val="0"/>
      </a:spcAft>
      <a:defRPr sz="2400" kern="1200">
        <a:solidFill>
          <a:srgbClr val="000000"/>
        </a:solidFill>
        <a:latin typeface="Times New Roman" charset="0"/>
        <a:ea typeface="ヒラギノ明朝 ProN W3" charset="0"/>
        <a:cs typeface="ヒラギノ明朝 ProN W3" charset="0"/>
        <a:sym typeface="Times New Roman" charset="0"/>
      </a:defRPr>
    </a:lvl3pPr>
    <a:lvl4pPr marL="1371600" algn="l" rtl="0" fontAlgn="base">
      <a:spcBef>
        <a:spcPct val="0"/>
      </a:spcBef>
      <a:spcAft>
        <a:spcPct val="0"/>
      </a:spcAft>
      <a:defRPr sz="2400" kern="1200">
        <a:solidFill>
          <a:srgbClr val="000000"/>
        </a:solidFill>
        <a:latin typeface="Times New Roman" charset="0"/>
        <a:ea typeface="ヒラギノ明朝 ProN W3" charset="0"/>
        <a:cs typeface="ヒラギノ明朝 ProN W3" charset="0"/>
        <a:sym typeface="Times New Roman" charset="0"/>
      </a:defRPr>
    </a:lvl4pPr>
    <a:lvl5pPr marL="1828800" algn="l" rtl="0" fontAlgn="base">
      <a:spcBef>
        <a:spcPct val="0"/>
      </a:spcBef>
      <a:spcAft>
        <a:spcPct val="0"/>
      </a:spcAft>
      <a:defRPr sz="2400" kern="1200">
        <a:solidFill>
          <a:srgbClr val="000000"/>
        </a:solidFill>
        <a:latin typeface="Times New Roman" charset="0"/>
        <a:ea typeface="ヒラギノ明朝 ProN W3" charset="0"/>
        <a:cs typeface="ヒラギノ明朝 ProN W3" charset="0"/>
        <a:sym typeface="Times New Roman" charset="0"/>
      </a:defRPr>
    </a:lvl5pPr>
    <a:lvl6pPr marL="2286000" algn="l" defTabSz="914400" rtl="0" eaLnBrk="1" latinLnBrk="0" hangingPunct="1">
      <a:defRPr sz="2400" kern="1200">
        <a:solidFill>
          <a:srgbClr val="000000"/>
        </a:solidFill>
        <a:latin typeface="Times New Roman" charset="0"/>
        <a:ea typeface="ヒラギノ明朝 ProN W3" charset="0"/>
        <a:cs typeface="ヒラギノ明朝 ProN W3" charset="0"/>
        <a:sym typeface="Times New Roman" charset="0"/>
      </a:defRPr>
    </a:lvl6pPr>
    <a:lvl7pPr marL="2743200" algn="l" defTabSz="914400" rtl="0" eaLnBrk="1" latinLnBrk="0" hangingPunct="1">
      <a:defRPr sz="2400" kern="1200">
        <a:solidFill>
          <a:srgbClr val="000000"/>
        </a:solidFill>
        <a:latin typeface="Times New Roman" charset="0"/>
        <a:ea typeface="ヒラギノ明朝 ProN W3" charset="0"/>
        <a:cs typeface="ヒラギノ明朝 ProN W3" charset="0"/>
        <a:sym typeface="Times New Roman" charset="0"/>
      </a:defRPr>
    </a:lvl7pPr>
    <a:lvl8pPr marL="3200400" algn="l" defTabSz="914400" rtl="0" eaLnBrk="1" latinLnBrk="0" hangingPunct="1">
      <a:defRPr sz="2400" kern="1200">
        <a:solidFill>
          <a:srgbClr val="000000"/>
        </a:solidFill>
        <a:latin typeface="Times New Roman" charset="0"/>
        <a:ea typeface="ヒラギノ明朝 ProN W3" charset="0"/>
        <a:cs typeface="ヒラギノ明朝 ProN W3" charset="0"/>
        <a:sym typeface="Times New Roman" charset="0"/>
      </a:defRPr>
    </a:lvl8pPr>
    <a:lvl9pPr marL="3657600" algn="l" defTabSz="914400" rtl="0" eaLnBrk="1" latinLnBrk="0" hangingPunct="1">
      <a:defRPr sz="2400" kern="1200">
        <a:solidFill>
          <a:srgbClr val="000000"/>
        </a:solidFill>
        <a:latin typeface="Times New Roman" charset="0"/>
        <a:ea typeface="ヒラギノ明朝 ProN W3" charset="0"/>
        <a:cs typeface="ヒラギノ明朝 ProN W3" charset="0"/>
        <a:sym typeface="Times New Roman" charset="0"/>
      </a:defRPr>
    </a:lvl9pPr>
  </p:defaultTextStyle>
  <p:extLst>
    <p:ext uri="{EFAFB233-063F-42B5-8137-9DF3F51BA10A}">
      <p15:sldGuideLst xmlns:p15="http://schemas.microsoft.com/office/powerpoint/2012/main">
        <p15:guide id="1" orient="horz" pos="1776">
          <p15:clr>
            <a:srgbClr val="A4A3A4"/>
          </p15:clr>
        </p15:guide>
        <p15:guide id="2" pos="1104">
          <p15:clr>
            <a:srgbClr val="A4A3A4"/>
          </p15:clr>
        </p15:guide>
        <p15:guide id="3" orient="horz" pos="134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CC3399"/>
    <a:srgbClr val="FFFFCC"/>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56"/>
    <p:restoredTop sz="50000" autoAdjust="0"/>
  </p:normalViewPr>
  <p:slideViewPr>
    <p:cSldViewPr>
      <p:cViewPr varScale="1">
        <p:scale>
          <a:sx n="124" d="100"/>
          <a:sy n="124" d="100"/>
        </p:scale>
        <p:origin x="176" y="1104"/>
      </p:cViewPr>
      <p:guideLst>
        <p:guide orient="horz" pos="1776"/>
        <p:guide pos="1104"/>
        <p:guide orient="horz" pos="1344"/>
      </p:guideLst>
    </p:cSldViewPr>
  </p:slideViewPr>
  <p:notesTextViewPr>
    <p:cViewPr>
      <p:scale>
        <a:sx n="100" d="100"/>
        <a:sy n="100" d="100"/>
      </p:scale>
      <p:origin x="0" y="0"/>
    </p:cViewPr>
  </p:notesTextViewPr>
  <p:sorterViewPr>
    <p:cViewPr>
      <p:scale>
        <a:sx n="128" d="100"/>
        <a:sy n="128" d="100"/>
      </p:scale>
      <p:origin x="0" y="829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fr-BE"/>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9B4318BD-C299-44E9-88D1-C6CC9E233D26}" type="datetimeFigureOut">
              <a:rPr lang="fr-FR" smtClean="0"/>
              <a:pPr/>
              <a:t>21/02/2018</a:t>
            </a:fld>
            <a:endParaRPr lang="fr-BE"/>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fr-BE"/>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8A05F905-2C5C-4864-A355-6EC3CB3AE8BB}" type="slidenum">
              <a:rPr lang="fr-BE" smtClean="0"/>
              <a:pPr/>
              <a:t>‹#›</a:t>
            </a:fld>
            <a:endParaRPr lang="fr-BE"/>
          </a:p>
        </p:txBody>
      </p:sp>
    </p:spTree>
    <p:extLst>
      <p:ext uri="{BB962C8B-B14F-4D97-AF65-F5344CB8AC3E}">
        <p14:creationId xmlns:p14="http://schemas.microsoft.com/office/powerpoint/2010/main" val="40440355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fr-BE"/>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1F579695-C23E-4FFE-ABC5-539166CA7C48}" type="datetimeFigureOut">
              <a:rPr lang="fr-FR" smtClean="0"/>
              <a:pPr/>
              <a:t>21/02/2018</a:t>
            </a:fld>
            <a:endParaRPr lang="fr-BE"/>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fr-BE"/>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fr-BE"/>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FF3DDF71-1BD4-4DB5-A775-C070775D01DC}" type="slidenum">
              <a:rPr lang="fr-BE" smtClean="0"/>
              <a:pPr/>
              <a:t>‹#›</a:t>
            </a:fld>
            <a:endParaRPr lang="fr-BE"/>
          </a:p>
        </p:txBody>
      </p:sp>
    </p:spTree>
    <p:extLst>
      <p:ext uri="{BB962C8B-B14F-4D97-AF65-F5344CB8AC3E}">
        <p14:creationId xmlns:p14="http://schemas.microsoft.com/office/powerpoint/2010/main" val="836626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2/21/18</a:t>
            </a:fld>
            <a:endParaRPr lang="en-US" sz="2000" dirty="0">
              <a:solidFill>
                <a:srgbClr val="FFFFFF"/>
              </a:solidFill>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9530CB95-2B6A-467F-B333-49971DD9111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3A271A1-F6D6-438B-A432-4747EE7ECD40}" type="datetimeFigureOut">
              <a:rPr lang="en-US" smtClean="0"/>
              <a:pPr/>
              <a:t>2/21/18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D4F895EA-417B-4F7C-962F-9E328EFCE28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23A271A1-F6D6-438B-A432-4747EE7ECD40}" type="datetimeFigureOut">
              <a:rPr lang="en-US" smtClean="0"/>
              <a:pPr/>
              <a:t>2/21/18</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kumimoji="0"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E15FE25-7B5C-405C-9E44-2D9F3E6861D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23A271A1-F6D6-438B-A432-4747EE7ECD40}" type="datetimeFigureOut">
              <a:rPr lang="en-US" smtClean="0"/>
              <a:pPr/>
              <a:t>2/21/18</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7486EEE-CEC5-4AEA-9FA0-08BD86ED8DF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23A271A1-F6D6-438B-A432-4747EE7ECD40}" type="datetimeFigureOut">
              <a:rPr lang="en-US" smtClean="0"/>
              <a:pPr/>
              <a:t>2/21/18</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A480990A-AB83-4A88-A706-0F19240CB24E}" type="slidenum">
              <a:rPr lang="en-US" smtClean="0"/>
              <a:pPr/>
              <a:t>‹#›</a:t>
            </a:fld>
            <a:endParaRPr lang="en-US"/>
          </a:p>
        </p:txBody>
      </p:sp>
      <p:sp>
        <p:nvSpPr>
          <p:cNvPr id="14" name="Footer Placeholder 13"/>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23A271A1-F6D6-438B-A432-4747EE7ECD40}" type="datetimeFigureOut">
              <a:rPr lang="en-US" smtClean="0"/>
              <a:pPr/>
              <a:t>2/21/18</a:t>
            </a:fld>
            <a:endParaRPr lang="en-US"/>
          </a:p>
        </p:txBody>
      </p:sp>
      <p:sp>
        <p:nvSpPr>
          <p:cNvPr id="10" name="Slide Number Placeholder 9"/>
          <p:cNvSpPr>
            <a:spLocks noGrp="1"/>
          </p:cNvSpPr>
          <p:nvPr>
            <p:ph type="sldNum" sz="quarter" idx="16"/>
          </p:nvPr>
        </p:nvSpPr>
        <p:spPr/>
        <p:txBody>
          <a:bodyPr rtlCol="0"/>
          <a:lstStyle/>
          <a:p>
            <a:fld id="{B175A245-EE69-4B3A-AFB3-0E3CED17144A}" type="slidenum">
              <a:rPr lang="en-US" smtClean="0"/>
              <a:pPr/>
              <a:t>‹#›</a:t>
            </a:fld>
            <a:endParaRPr lang="en-US"/>
          </a:p>
        </p:txBody>
      </p:sp>
      <p:sp>
        <p:nvSpPr>
          <p:cNvPr id="12" name="Footer Placeholder 11"/>
          <p:cNvSpPr>
            <a:spLocks noGrp="1"/>
          </p:cNvSpPr>
          <p:nvPr>
            <p:ph type="ftr" sz="quarter" idx="17"/>
          </p:nvPr>
        </p:nvSpPr>
        <p:spPr/>
        <p:txBody>
          <a:bodyPr rtlCol="0"/>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23A271A1-F6D6-438B-A432-4747EE7ECD40}" type="datetimeFigureOut">
              <a:rPr lang="en-US" smtClean="0"/>
              <a:pPr/>
              <a:t>2/21/18</a:t>
            </a:fld>
            <a:endParaRPr lang="en-US"/>
          </a:p>
        </p:txBody>
      </p:sp>
      <p:sp>
        <p:nvSpPr>
          <p:cNvPr id="12" name="Slide Number Placeholder 11"/>
          <p:cNvSpPr>
            <a:spLocks noGrp="1"/>
          </p:cNvSpPr>
          <p:nvPr>
            <p:ph type="sldNum" sz="quarter" idx="16"/>
          </p:nvPr>
        </p:nvSpPr>
        <p:spPr/>
        <p:txBody>
          <a:bodyPr rtlCol="0"/>
          <a:lstStyle/>
          <a:p>
            <a:fld id="{0A9BB117-30C8-4C4C-A786-F07586D086AD}" type="slidenum">
              <a:rPr lang="en-US" smtClean="0"/>
              <a:pPr/>
              <a:t>‹#›</a:t>
            </a:fld>
            <a:endParaRPr lang="en-US"/>
          </a:p>
        </p:txBody>
      </p:sp>
      <p:sp>
        <p:nvSpPr>
          <p:cNvPr id="14" name="Footer Placeholder 13"/>
          <p:cNvSpPr>
            <a:spLocks noGrp="1"/>
          </p:cNvSpPr>
          <p:nvPr>
            <p:ph type="ftr" sz="quarter" idx="17"/>
          </p:nvPr>
        </p:nvSpPr>
        <p:spPr/>
        <p:txBody>
          <a:bodyPr rtlCol="0"/>
          <a:lstStyle/>
          <a:p>
            <a:endParaRPr kumimoji="0"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23A271A1-F6D6-438B-A432-4747EE7ECD40}" type="datetimeFigureOut">
              <a:rPr lang="en-US" smtClean="0"/>
              <a:pPr/>
              <a:t>2/21/18</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5A7D23AC-FF0A-4996-AE1A-D46A578017F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A271A1-F6D6-438B-A432-4747EE7ECD40}" type="datetimeFigureOut">
              <a:rPr lang="en-US" smtClean="0"/>
              <a:pPr/>
              <a:t>2/21/18</a:t>
            </a:fld>
            <a:endParaRPr lang="en-US"/>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A730C3DA-37AA-4A8A-84A9-259E84A18AC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23A271A1-F6D6-438B-A432-4747EE7ECD40}" type="datetimeFigureOut">
              <a:rPr lang="en-US" smtClean="0"/>
              <a:pPr/>
              <a:t>2/21/18</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0DD195D-8CA4-4EB9-95E6-C475B94F1C98}"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23A271A1-F6D6-438B-A432-4747EE7ECD40}" type="datetimeFigureOut">
              <a:rPr lang="en-US" smtClean="0"/>
              <a:pPr/>
              <a:t>2/21/18</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7D0FE9C2-751A-4D4B-83D5-7DEE1D71A43C}"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kumimoji="0"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3A271A1-F6D6-438B-A432-4747EE7ECD40}" type="datetimeFigureOut">
              <a:rPr lang="en-US" smtClean="0"/>
              <a:pPr/>
              <a:t>2/21/18</a:t>
            </a:fld>
            <a:endParaRPr lang="en-US" sz="14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3AE02889-2932-4A11-AA74-26138C8CBEC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3" name="Group 1"/>
          <p:cNvGrpSpPr>
            <a:grpSpLocks/>
          </p:cNvGrpSpPr>
          <p:nvPr/>
        </p:nvGrpSpPr>
        <p:grpSpPr bwMode="auto">
          <a:xfrm>
            <a:off x="228600" y="228600"/>
            <a:ext cx="4711700" cy="5981700"/>
            <a:chOff x="0" y="0"/>
            <a:chExt cx="2968" cy="3768"/>
          </a:xfrm>
        </p:grpSpPr>
        <p:sp>
          <p:nvSpPr>
            <p:cNvPr id="3074" name="Rectangle 2"/>
            <p:cNvSpPr>
              <a:spLocks/>
            </p:cNvSpPr>
            <p:nvPr/>
          </p:nvSpPr>
          <p:spPr bwMode="auto">
            <a:xfrm>
              <a:off x="0" y="0"/>
              <a:ext cx="2968" cy="3768"/>
            </a:xfrm>
            <a:prstGeom prst="rect">
              <a:avLst/>
            </a:prstGeom>
            <a:solidFill>
              <a:schemeClr val="accent1"/>
            </a:solidFill>
            <a:ln w="12700">
              <a:noFill/>
              <a:miter lim="800000"/>
              <a:headEnd type="none" w="med" len="med"/>
              <a:tailEnd type="none" w="med" len="med"/>
            </a:ln>
          </p:spPr>
          <p:txBody>
            <a:bodyPr lIns="0" tIns="0" rIns="0" bIns="0"/>
            <a:lstStyle/>
            <a:p>
              <a:endParaRPr lang="fr-BE"/>
            </a:p>
          </p:txBody>
        </p:sp>
        <p:pic>
          <p:nvPicPr>
            <p:cNvPr id="3075" name="Picture 3"/>
            <p:cNvPicPr>
              <a:picLocks noChangeAspect="1" noChangeArrowheads="1"/>
            </p:cNvPicPr>
            <p:nvPr/>
          </p:nvPicPr>
          <p:blipFill>
            <a:blip r:embed="rId2" cstate="print"/>
            <a:srcRect l="20000" t="218" r="6874" b="438"/>
            <a:stretch>
              <a:fillRect/>
            </a:stretch>
          </p:blipFill>
          <p:spPr bwMode="auto">
            <a:xfrm>
              <a:off x="80" y="72"/>
              <a:ext cx="2808" cy="3624"/>
            </a:xfrm>
            <a:prstGeom prst="rect">
              <a:avLst/>
            </a:prstGeom>
            <a:noFill/>
            <a:ln w="12700">
              <a:noFill/>
              <a:miter lim="800000"/>
              <a:headEnd/>
              <a:tailEnd/>
            </a:ln>
          </p:spPr>
        </p:pic>
      </p:grpSp>
      <p:sp>
        <p:nvSpPr>
          <p:cNvPr id="3076" name="Rectangle 4"/>
          <p:cNvSpPr>
            <a:spLocks noGrp="1" noChangeArrowheads="1"/>
          </p:cNvSpPr>
          <p:nvPr>
            <p:ph type="ctrTitle"/>
          </p:nvPr>
        </p:nvSpPr>
        <p:spPr>
          <a:ln/>
        </p:spPr>
        <p:txBody>
          <a:bodyPr rIns="132080"/>
          <a:lstStyle/>
          <a:p>
            <a:pPr algn="r"/>
            <a:r>
              <a:rPr lang="en-US" sz="3600" dirty="0"/>
              <a:t>Recursion</a:t>
            </a:r>
          </a:p>
        </p:txBody>
      </p:sp>
      <p:sp>
        <p:nvSpPr>
          <p:cNvPr id="3077" name="Rectangle 5"/>
          <p:cNvSpPr>
            <a:spLocks noGrp="1" noChangeArrowheads="1"/>
          </p:cNvSpPr>
          <p:nvPr>
            <p:ph type="subTitle" idx="1"/>
          </p:nvPr>
        </p:nvSpPr>
        <p:spPr>
          <a:ln/>
        </p:spPr>
        <p:txBody>
          <a:bodyPr rIns="132080" anchor="ctr">
            <a:normAutofit fontScale="92500" lnSpcReduction="10000"/>
          </a:bodyPr>
          <a:lstStyle/>
          <a:p>
            <a:pPr marL="39688" indent="0" algn="ctr">
              <a:spcBef>
                <a:spcPct val="0"/>
              </a:spcBef>
              <a:buFont typeface="Wingdings" charset="2"/>
              <a:buNone/>
            </a:pPr>
            <a:r>
              <a:rPr lang="en-US" sz="2000" dirty="0"/>
              <a:t>Lecture 8</a:t>
            </a:r>
          </a:p>
          <a:p>
            <a:pPr marL="39688" indent="0" algn="ctr">
              <a:spcBef>
                <a:spcPts val="500"/>
              </a:spcBef>
              <a:buFont typeface="Wingdings" charset="2"/>
              <a:buNone/>
            </a:pPr>
            <a:r>
              <a:rPr lang="en-US" sz="2000" dirty="0"/>
              <a:t>CS2110 – Spring 2018</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solidFill>
                  <a:srgbClr val="800000"/>
                </a:solidFill>
              </a:rPr>
              <a:t>Questions about local variables</a:t>
            </a:r>
            <a:endParaRPr lang="fr-BE"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7486EEE-CEC5-4AEA-9FA0-08BD86ED8DFB}" type="slidenum">
              <a:rPr lang="en-US" smtClean="0"/>
              <a:pPr/>
              <a:t>10</a:t>
            </a:fld>
            <a:endParaRPr lang="en-US"/>
          </a:p>
        </p:txBody>
      </p:sp>
      <p:sp>
        <p:nvSpPr>
          <p:cNvPr id="4" name="Content Placeholder 3"/>
          <p:cNvSpPr>
            <a:spLocks noGrp="1"/>
          </p:cNvSpPr>
          <p:nvPr>
            <p:ph sz="quarter" idx="1"/>
          </p:nvPr>
        </p:nvSpPr>
        <p:spPr>
          <a:xfrm>
            <a:off x="457200" y="1600200"/>
            <a:ext cx="3581400" cy="3352800"/>
          </a:xfrm>
          <a:ln w="25400">
            <a:solidFill>
              <a:srgbClr val="800000"/>
            </a:solidFill>
          </a:ln>
        </p:spPr>
        <p:txBody>
          <a:bodyPr>
            <a:normAutofit/>
          </a:bodyPr>
          <a:lstStyle/>
          <a:p>
            <a:pPr marL="0" indent="0">
              <a:spcBef>
                <a:spcPts val="600"/>
              </a:spcBef>
              <a:buNone/>
            </a:pPr>
            <a:r>
              <a:rPr lang="en-US" sz="2400" dirty="0">
                <a:latin typeface="Times New Roman"/>
                <a:cs typeface="Times New Roman"/>
              </a:rPr>
              <a:t>public static void m(…) {</a:t>
            </a:r>
          </a:p>
          <a:p>
            <a:pPr marL="0" indent="0">
              <a:spcBef>
                <a:spcPts val="600"/>
              </a:spcBef>
              <a:buNone/>
            </a:pPr>
            <a:r>
              <a:rPr lang="en-US" sz="2400" dirty="0">
                <a:latin typeface="Times New Roman"/>
                <a:cs typeface="Times New Roman"/>
              </a:rPr>
              <a:t>    …</a:t>
            </a:r>
          </a:p>
          <a:p>
            <a:pPr marL="0" indent="0">
              <a:spcBef>
                <a:spcPts val="600"/>
              </a:spcBef>
              <a:buNone/>
            </a:pPr>
            <a:r>
              <a:rPr lang="en-US" sz="2400" dirty="0">
                <a:latin typeface="Times New Roman"/>
                <a:cs typeface="Times New Roman"/>
              </a:rPr>
              <a:t>    while (…) {</a:t>
            </a:r>
          </a:p>
          <a:p>
            <a:pPr marL="0" indent="0">
              <a:spcBef>
                <a:spcPts val="600"/>
              </a:spcBef>
              <a:buNone/>
            </a:pPr>
            <a:r>
              <a:rPr lang="en-US" sz="2400" dirty="0">
                <a:latin typeface="Times New Roman"/>
                <a:cs typeface="Times New Roman"/>
              </a:rPr>
              <a:t>        </a:t>
            </a:r>
            <a:r>
              <a:rPr lang="en-US" sz="2400" dirty="0" err="1">
                <a:latin typeface="Times New Roman"/>
                <a:cs typeface="Times New Roman"/>
              </a:rPr>
              <a:t>int</a:t>
            </a:r>
            <a:r>
              <a:rPr lang="en-US" sz="2400" dirty="0">
                <a:latin typeface="Times New Roman"/>
                <a:cs typeface="Times New Roman"/>
              </a:rPr>
              <a:t> d= 5;</a:t>
            </a:r>
          </a:p>
          <a:p>
            <a:pPr marL="0" indent="0">
              <a:spcBef>
                <a:spcPts val="600"/>
              </a:spcBef>
              <a:buNone/>
            </a:pPr>
            <a:r>
              <a:rPr lang="en-US" sz="2400" dirty="0">
                <a:latin typeface="Times New Roman"/>
                <a:cs typeface="Times New Roman"/>
              </a:rPr>
              <a:t>        …</a:t>
            </a:r>
          </a:p>
          <a:p>
            <a:pPr marL="0" indent="0">
              <a:spcBef>
                <a:spcPts val="600"/>
              </a:spcBef>
              <a:buNone/>
            </a:pPr>
            <a:r>
              <a:rPr lang="en-US" sz="2400" dirty="0">
                <a:latin typeface="Times New Roman"/>
                <a:cs typeface="Times New Roman"/>
              </a:rPr>
              <a:t>    }</a:t>
            </a:r>
          </a:p>
          <a:p>
            <a:pPr marL="0" indent="0">
              <a:spcBef>
                <a:spcPts val="600"/>
              </a:spcBef>
              <a:buNone/>
            </a:pPr>
            <a:r>
              <a:rPr lang="en-US" sz="2400" dirty="0">
                <a:latin typeface="Times New Roman"/>
                <a:cs typeface="Times New Roman"/>
              </a:rPr>
              <a:t>}</a:t>
            </a:r>
          </a:p>
        </p:txBody>
      </p:sp>
      <p:sp>
        <p:nvSpPr>
          <p:cNvPr id="5" name="TextBox 4"/>
          <p:cNvSpPr txBox="1"/>
          <p:nvPr/>
        </p:nvSpPr>
        <p:spPr>
          <a:xfrm>
            <a:off x="609600" y="5257800"/>
            <a:ext cx="7620000" cy="1200328"/>
          </a:xfrm>
          <a:prstGeom prst="rect">
            <a:avLst/>
          </a:prstGeom>
          <a:noFill/>
        </p:spPr>
        <p:txBody>
          <a:bodyPr wrap="square" rtlCol="0">
            <a:spAutoFit/>
          </a:bodyPr>
          <a:lstStyle/>
          <a:p>
            <a:r>
              <a:rPr lang="en-US" dirty="0"/>
              <a:t>In a call  m(</a:t>
            </a:r>
            <a:r>
              <a:rPr lang="is-IS" dirty="0"/>
              <a:t>…</a:t>
            </a:r>
            <a:r>
              <a:rPr lang="en-US" dirty="0"/>
              <a:t>)</a:t>
            </a:r>
          </a:p>
          <a:p>
            <a:r>
              <a:rPr lang="en-US" dirty="0"/>
              <a:t>when is local variable  d  created and when is it destroyed?</a:t>
            </a:r>
          </a:p>
          <a:p>
            <a:r>
              <a:rPr lang="en-US" dirty="0"/>
              <a:t>Which version of procedure  m  do you like better?  Why?</a:t>
            </a:r>
          </a:p>
        </p:txBody>
      </p:sp>
      <p:sp>
        <p:nvSpPr>
          <p:cNvPr id="6" name="Content Placeholder 3"/>
          <p:cNvSpPr txBox="1">
            <a:spLocks/>
          </p:cNvSpPr>
          <p:nvPr/>
        </p:nvSpPr>
        <p:spPr>
          <a:xfrm>
            <a:off x="4572000" y="1600200"/>
            <a:ext cx="3581400" cy="3733800"/>
          </a:xfrm>
          <a:prstGeom prst="rect">
            <a:avLst/>
          </a:prstGeom>
          <a:ln w="25400">
            <a:solidFill>
              <a:srgbClr val="800000"/>
            </a:solidFill>
          </a:ln>
        </p:spPr>
        <p:txBody>
          <a:bodyPr vert="horz">
            <a:normAutofit lnSpcReduction="1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lnSpc>
                <a:spcPct val="110000"/>
              </a:lnSpc>
              <a:spcBef>
                <a:spcPts val="600"/>
              </a:spcBef>
              <a:buFont typeface="Wingdings"/>
              <a:buNone/>
            </a:pPr>
            <a:r>
              <a:rPr lang="en-US" sz="2400" dirty="0">
                <a:latin typeface="Times New Roman"/>
                <a:cs typeface="Times New Roman"/>
              </a:rPr>
              <a:t>public static void m(…) {</a:t>
            </a:r>
          </a:p>
          <a:p>
            <a:pPr marL="0" indent="0">
              <a:lnSpc>
                <a:spcPct val="110000"/>
              </a:lnSpc>
              <a:spcBef>
                <a:spcPts val="600"/>
              </a:spcBef>
              <a:buFont typeface="Wingdings"/>
              <a:buNone/>
            </a:pPr>
            <a:r>
              <a:rPr lang="en-US" sz="2400" dirty="0">
                <a:latin typeface="Times New Roman"/>
                <a:cs typeface="Times New Roman"/>
              </a:rPr>
              <a:t>    </a:t>
            </a:r>
            <a:r>
              <a:rPr lang="en-US" sz="2400" dirty="0" err="1">
                <a:latin typeface="Times New Roman"/>
                <a:cs typeface="Times New Roman"/>
              </a:rPr>
              <a:t>int</a:t>
            </a:r>
            <a:r>
              <a:rPr lang="en-US" sz="2400" dirty="0">
                <a:latin typeface="Times New Roman"/>
                <a:cs typeface="Times New Roman"/>
              </a:rPr>
              <a:t> d;  </a:t>
            </a:r>
          </a:p>
          <a:p>
            <a:pPr marL="0" indent="0">
              <a:lnSpc>
                <a:spcPct val="110000"/>
              </a:lnSpc>
              <a:spcBef>
                <a:spcPts val="600"/>
              </a:spcBef>
              <a:buFont typeface="Wingdings"/>
              <a:buNone/>
            </a:pPr>
            <a:r>
              <a:rPr lang="en-US" sz="2400" dirty="0">
                <a:latin typeface="Times New Roman"/>
                <a:cs typeface="Times New Roman"/>
              </a:rPr>
              <a:t>    …</a:t>
            </a:r>
          </a:p>
          <a:p>
            <a:pPr marL="0" indent="0">
              <a:lnSpc>
                <a:spcPct val="110000"/>
              </a:lnSpc>
              <a:spcBef>
                <a:spcPts val="600"/>
              </a:spcBef>
              <a:buFont typeface="Wingdings"/>
              <a:buNone/>
            </a:pPr>
            <a:r>
              <a:rPr lang="en-US" sz="2400" dirty="0">
                <a:latin typeface="Times New Roman"/>
                <a:cs typeface="Times New Roman"/>
              </a:rPr>
              <a:t>    while (…) {</a:t>
            </a:r>
          </a:p>
          <a:p>
            <a:pPr marL="0" indent="0">
              <a:lnSpc>
                <a:spcPct val="110000"/>
              </a:lnSpc>
              <a:spcBef>
                <a:spcPts val="600"/>
              </a:spcBef>
              <a:buFont typeface="Wingdings"/>
              <a:buNone/>
            </a:pPr>
            <a:r>
              <a:rPr lang="en-US" sz="2400" dirty="0">
                <a:latin typeface="Times New Roman"/>
                <a:cs typeface="Times New Roman"/>
              </a:rPr>
              <a:t>        d= 5;</a:t>
            </a:r>
          </a:p>
          <a:p>
            <a:pPr marL="0" indent="0">
              <a:lnSpc>
                <a:spcPct val="110000"/>
              </a:lnSpc>
              <a:spcBef>
                <a:spcPts val="600"/>
              </a:spcBef>
              <a:buFont typeface="Wingdings"/>
              <a:buNone/>
            </a:pPr>
            <a:r>
              <a:rPr lang="en-US" sz="2400" dirty="0">
                <a:latin typeface="Times New Roman"/>
                <a:cs typeface="Times New Roman"/>
              </a:rPr>
              <a:t>        …</a:t>
            </a:r>
          </a:p>
          <a:p>
            <a:pPr marL="0" indent="0">
              <a:lnSpc>
                <a:spcPct val="110000"/>
              </a:lnSpc>
              <a:spcBef>
                <a:spcPts val="600"/>
              </a:spcBef>
              <a:buFont typeface="Wingdings"/>
              <a:buNone/>
            </a:pPr>
            <a:r>
              <a:rPr lang="en-US" sz="2400" dirty="0">
                <a:latin typeface="Times New Roman"/>
                <a:cs typeface="Times New Roman"/>
              </a:rPr>
              <a:t>    }</a:t>
            </a:r>
          </a:p>
          <a:p>
            <a:pPr marL="0" indent="0">
              <a:lnSpc>
                <a:spcPct val="110000"/>
              </a:lnSpc>
              <a:spcBef>
                <a:spcPts val="600"/>
              </a:spcBef>
              <a:buFont typeface="Wingdings"/>
              <a:buNone/>
            </a:pPr>
            <a:r>
              <a:rPr lang="en-US" sz="2400" dirty="0">
                <a:latin typeface="Times New Roman"/>
                <a:cs typeface="Times New Roman"/>
              </a:rPr>
              <a:t>}</a:t>
            </a:r>
          </a:p>
        </p:txBody>
      </p:sp>
    </p:spTree>
    <p:extLst>
      <p:ext uri="{BB962C8B-B14F-4D97-AF65-F5344CB8AC3E}">
        <p14:creationId xmlns:p14="http://schemas.microsoft.com/office/powerpoint/2010/main" val="471771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Grp="1" noChangeArrowheads="1"/>
          </p:cNvSpPr>
          <p:nvPr>
            <p:ph type="title"/>
          </p:nvPr>
        </p:nvSpPr>
        <p:spPr>
          <a:xfrm>
            <a:off x="685800" y="411163"/>
            <a:ext cx="7772400" cy="1076325"/>
          </a:xfrm>
          <a:ln/>
        </p:spPr>
        <p:txBody>
          <a:bodyPr rIns="132080">
            <a:normAutofit/>
          </a:bodyPr>
          <a:lstStyle/>
          <a:p>
            <a:pPr algn="ctr"/>
            <a:r>
              <a:rPr lang="en-US" sz="3200" dirty="0">
                <a:solidFill>
                  <a:srgbClr val="800000"/>
                </a:solidFill>
              </a:rPr>
              <a:t>Memorize method call execution!</a:t>
            </a:r>
          </a:p>
        </p:txBody>
      </p:sp>
      <p:sp>
        <p:nvSpPr>
          <p:cNvPr id="5" name="Slide Number Placeholder 3"/>
          <p:cNvSpPr>
            <a:spLocks noGrp="1"/>
          </p:cNvSpPr>
          <p:nvPr>
            <p:ph type="sldNum" sz="quarter" idx="12"/>
          </p:nvPr>
        </p:nvSpPr>
        <p:spPr/>
        <p:txBody>
          <a:bodyPr>
            <a:normAutofit fontScale="85000" lnSpcReduction="20000"/>
          </a:bodyPr>
          <a:lstStyle/>
          <a:p>
            <a:fld id="{1B8D5EDB-C7D2-4E15-AD8E-B44246F73DE8}" type="slidenum">
              <a:rPr lang="en-US"/>
              <a:pPr/>
              <a:t>11</a:t>
            </a:fld>
            <a:endParaRPr lang="en-US"/>
          </a:p>
        </p:txBody>
      </p:sp>
      <p:sp>
        <p:nvSpPr>
          <p:cNvPr id="2" name="Content Placeholder 1"/>
          <p:cNvSpPr>
            <a:spLocks noGrp="1"/>
          </p:cNvSpPr>
          <p:nvPr>
            <p:ph sz="quarter" idx="1"/>
          </p:nvPr>
        </p:nvSpPr>
        <p:spPr>
          <a:xfrm>
            <a:off x="612648" y="1447800"/>
            <a:ext cx="8150352" cy="4876800"/>
          </a:xfrm>
        </p:spPr>
        <p:txBody>
          <a:bodyPr>
            <a:noAutofit/>
          </a:bodyPr>
          <a:lstStyle/>
          <a:p>
            <a:pPr marL="0" indent="0">
              <a:spcBef>
                <a:spcPts val="1200"/>
              </a:spcBef>
              <a:buNone/>
            </a:pPr>
            <a:r>
              <a:rPr lang="en-US" sz="2400" dirty="0">
                <a:latin typeface="Times New Roman"/>
                <a:cs typeface="Times New Roman"/>
              </a:rPr>
              <a:t>A frame for a call contains parameters, local variables, and other information needed to properly execute a method call.</a:t>
            </a:r>
          </a:p>
          <a:p>
            <a:pPr marL="0" indent="0">
              <a:spcBef>
                <a:spcPts val="1200"/>
              </a:spcBef>
              <a:buNone/>
            </a:pPr>
            <a:r>
              <a:rPr lang="en-US" sz="2400" dirty="0">
                <a:latin typeface="Times New Roman"/>
                <a:cs typeface="Times New Roman"/>
              </a:rPr>
              <a:t>To execute a method call: </a:t>
            </a:r>
          </a:p>
          <a:p>
            <a:pPr marL="502920" indent="-457200">
              <a:spcBef>
                <a:spcPts val="1200"/>
              </a:spcBef>
              <a:buFont typeface="+mj-lt"/>
              <a:buAutoNum type="arabicPeriod"/>
            </a:pPr>
            <a:r>
              <a:rPr lang="en-US" sz="2400" dirty="0">
                <a:solidFill>
                  <a:srgbClr val="3366FF"/>
                </a:solidFill>
                <a:latin typeface="Times New Roman"/>
                <a:cs typeface="Times New Roman"/>
              </a:rPr>
              <a:t>push a frame for the call on the stack,</a:t>
            </a:r>
          </a:p>
          <a:p>
            <a:pPr marL="502920" indent="-457200">
              <a:spcBef>
                <a:spcPts val="1200"/>
              </a:spcBef>
              <a:buFont typeface="+mj-lt"/>
              <a:buAutoNum type="arabicPeriod"/>
            </a:pPr>
            <a:r>
              <a:rPr lang="en-US" sz="2400" dirty="0">
                <a:solidFill>
                  <a:srgbClr val="3366FF"/>
                </a:solidFill>
                <a:latin typeface="Times New Roman"/>
                <a:cs typeface="Times New Roman"/>
              </a:rPr>
              <a:t>assign argument values to parameters,</a:t>
            </a:r>
          </a:p>
          <a:p>
            <a:pPr marL="502920" indent="-457200">
              <a:spcBef>
                <a:spcPts val="1200"/>
              </a:spcBef>
              <a:buFont typeface="+mj-lt"/>
              <a:buAutoNum type="arabicPeriod"/>
            </a:pPr>
            <a:r>
              <a:rPr lang="en-US" sz="2400" dirty="0">
                <a:solidFill>
                  <a:srgbClr val="3366FF"/>
                </a:solidFill>
                <a:latin typeface="Times New Roman"/>
                <a:cs typeface="Times New Roman"/>
              </a:rPr>
              <a:t>execute method body,</a:t>
            </a:r>
          </a:p>
          <a:p>
            <a:pPr marL="502920" indent="-457200">
              <a:spcBef>
                <a:spcPts val="1200"/>
              </a:spcBef>
              <a:buFont typeface="+mj-lt"/>
              <a:buAutoNum type="arabicPeriod"/>
            </a:pPr>
            <a:r>
              <a:rPr lang="en-US" sz="2400" dirty="0">
                <a:solidFill>
                  <a:srgbClr val="3366FF"/>
                </a:solidFill>
                <a:latin typeface="Times New Roman"/>
                <a:cs typeface="Times New Roman"/>
              </a:rPr>
              <a:t>pop frame for call from stack, and (for a function) push returned value on stack</a:t>
            </a:r>
            <a:endParaRPr lang="en-US" sz="2400" dirty="0">
              <a:latin typeface="Times New Roman"/>
              <a:cs typeface="Times New Roman"/>
            </a:endParaRPr>
          </a:p>
          <a:p>
            <a:pPr marL="0" indent="0" algn="ctr">
              <a:spcBef>
                <a:spcPts val="1200"/>
              </a:spcBef>
              <a:buNone/>
            </a:pPr>
            <a:r>
              <a:rPr lang="en-US" sz="2400" dirty="0">
                <a:latin typeface="Times New Roman"/>
                <a:cs typeface="Times New Roman"/>
              </a:rPr>
              <a:t>When executing method body look in frame</a:t>
            </a:r>
            <a:br>
              <a:rPr lang="en-US" sz="2400" dirty="0">
                <a:latin typeface="Times New Roman"/>
                <a:cs typeface="Times New Roman"/>
              </a:rPr>
            </a:br>
            <a:r>
              <a:rPr lang="en-US" sz="2400" dirty="0">
                <a:latin typeface="Times New Roman"/>
                <a:cs typeface="Times New Roman"/>
              </a:rPr>
              <a:t>for call for parameters and local variables.</a:t>
            </a:r>
          </a:p>
        </p:txBody>
      </p:sp>
    </p:spTree>
    <p:extLst>
      <p:ext uri="{BB962C8B-B14F-4D97-AF65-F5344CB8AC3E}">
        <p14:creationId xmlns:p14="http://schemas.microsoft.com/office/powerpoint/2010/main" val="214420879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Grp="1" noChangeArrowheads="1"/>
          </p:cNvSpPr>
          <p:nvPr>
            <p:ph type="title"/>
          </p:nvPr>
        </p:nvSpPr>
        <p:spPr>
          <a:xfrm>
            <a:off x="685800" y="411163"/>
            <a:ext cx="7772400" cy="1076325"/>
          </a:xfrm>
          <a:ln/>
        </p:spPr>
        <p:txBody>
          <a:bodyPr rIns="132080">
            <a:normAutofit/>
          </a:bodyPr>
          <a:lstStyle/>
          <a:p>
            <a:pPr algn="ctr"/>
            <a:r>
              <a:rPr lang="en-US" sz="3200" dirty="0">
                <a:solidFill>
                  <a:srgbClr val="800000"/>
                </a:solidFill>
              </a:rPr>
              <a:t>Memorize method call execution!</a:t>
            </a:r>
          </a:p>
        </p:txBody>
      </p:sp>
      <p:sp>
        <p:nvSpPr>
          <p:cNvPr id="5" name="Slide Number Placeholder 3"/>
          <p:cNvSpPr>
            <a:spLocks noGrp="1"/>
          </p:cNvSpPr>
          <p:nvPr>
            <p:ph type="sldNum" sz="quarter" idx="12"/>
          </p:nvPr>
        </p:nvSpPr>
        <p:spPr/>
        <p:txBody>
          <a:bodyPr>
            <a:normAutofit fontScale="85000" lnSpcReduction="20000"/>
          </a:bodyPr>
          <a:lstStyle/>
          <a:p>
            <a:fld id="{1B8D5EDB-C7D2-4E15-AD8E-B44246F73DE8}" type="slidenum">
              <a:rPr lang="en-US"/>
              <a:pPr/>
              <a:t>12</a:t>
            </a:fld>
            <a:endParaRPr lang="en-US"/>
          </a:p>
        </p:txBody>
      </p:sp>
      <p:sp>
        <p:nvSpPr>
          <p:cNvPr id="2" name="Content Placeholder 1"/>
          <p:cNvSpPr>
            <a:spLocks noGrp="1"/>
          </p:cNvSpPr>
          <p:nvPr>
            <p:ph sz="quarter" idx="1"/>
          </p:nvPr>
        </p:nvSpPr>
        <p:spPr>
          <a:xfrm>
            <a:off x="612648" y="1447800"/>
            <a:ext cx="8150352" cy="4876800"/>
          </a:xfrm>
        </p:spPr>
        <p:txBody>
          <a:bodyPr>
            <a:noAutofit/>
          </a:bodyPr>
          <a:lstStyle/>
          <a:p>
            <a:pPr marL="0" indent="0">
              <a:spcBef>
                <a:spcPts val="1200"/>
              </a:spcBef>
              <a:buNone/>
            </a:pPr>
            <a:r>
              <a:rPr lang="en-US" sz="2400" dirty="0">
                <a:latin typeface="Times New Roman"/>
                <a:cs typeface="Times New Roman"/>
              </a:rPr>
              <a:t>To execute a method call: </a:t>
            </a:r>
          </a:p>
          <a:p>
            <a:pPr marL="502920" indent="-457200">
              <a:spcBef>
                <a:spcPts val="1200"/>
              </a:spcBef>
              <a:buFont typeface="+mj-lt"/>
              <a:buAutoNum type="arabicPeriod"/>
            </a:pPr>
            <a:r>
              <a:rPr lang="en-US" sz="2400" dirty="0">
                <a:solidFill>
                  <a:srgbClr val="3366FF"/>
                </a:solidFill>
                <a:latin typeface="Times New Roman"/>
                <a:cs typeface="Times New Roman"/>
              </a:rPr>
              <a:t>push a frame for the call on the stack,</a:t>
            </a:r>
          </a:p>
          <a:p>
            <a:pPr marL="502920" indent="-457200">
              <a:spcBef>
                <a:spcPts val="1200"/>
              </a:spcBef>
              <a:buFont typeface="+mj-lt"/>
              <a:buAutoNum type="arabicPeriod"/>
            </a:pPr>
            <a:r>
              <a:rPr lang="en-US" sz="2400" dirty="0">
                <a:solidFill>
                  <a:srgbClr val="3366FF"/>
                </a:solidFill>
                <a:latin typeface="Times New Roman"/>
                <a:cs typeface="Times New Roman"/>
              </a:rPr>
              <a:t>assign argument values to parameters,</a:t>
            </a:r>
          </a:p>
          <a:p>
            <a:pPr marL="502920" indent="-457200">
              <a:spcBef>
                <a:spcPts val="1200"/>
              </a:spcBef>
              <a:buFont typeface="+mj-lt"/>
              <a:buAutoNum type="arabicPeriod"/>
            </a:pPr>
            <a:r>
              <a:rPr lang="en-US" sz="2400" dirty="0">
                <a:solidFill>
                  <a:srgbClr val="3366FF"/>
                </a:solidFill>
                <a:latin typeface="Times New Roman"/>
                <a:cs typeface="Times New Roman"/>
              </a:rPr>
              <a:t>execute method body,</a:t>
            </a:r>
          </a:p>
          <a:p>
            <a:pPr marL="502920" indent="-457200">
              <a:spcBef>
                <a:spcPts val="1200"/>
              </a:spcBef>
              <a:buFont typeface="+mj-lt"/>
              <a:buAutoNum type="arabicPeriod"/>
            </a:pPr>
            <a:r>
              <a:rPr lang="en-US" sz="2400" dirty="0">
                <a:solidFill>
                  <a:srgbClr val="3366FF"/>
                </a:solidFill>
                <a:latin typeface="Times New Roman"/>
                <a:cs typeface="Times New Roman"/>
              </a:rPr>
              <a:t>pop frame for call from stack, and (for a function) push returned value on stack</a:t>
            </a:r>
          </a:p>
          <a:p>
            <a:pPr marL="45720" indent="0">
              <a:spcBef>
                <a:spcPts val="1200"/>
              </a:spcBef>
              <a:buNone/>
            </a:pPr>
            <a:r>
              <a:rPr lang="en-US" sz="2400" dirty="0">
                <a:solidFill>
                  <a:srgbClr val="C00000"/>
                </a:solidFill>
                <a:latin typeface="Times New Roman"/>
                <a:cs typeface="Times New Roman"/>
              </a:rPr>
              <a:t>The following slides step through execution of a recursive call to demo execution of a method call.</a:t>
            </a:r>
          </a:p>
          <a:p>
            <a:pPr marL="45720" indent="0">
              <a:spcBef>
                <a:spcPts val="1200"/>
              </a:spcBef>
              <a:buNone/>
            </a:pPr>
            <a:r>
              <a:rPr lang="en-US" sz="2400" dirty="0">
                <a:solidFill>
                  <a:srgbClr val="7030A0"/>
                </a:solidFill>
                <a:latin typeface="Times New Roman"/>
                <a:cs typeface="Times New Roman"/>
              </a:rPr>
              <a:t>Here, we will demo using this website:</a:t>
            </a:r>
          </a:p>
          <a:p>
            <a:pPr marL="45720" indent="0">
              <a:spcBef>
                <a:spcPts val="1200"/>
              </a:spcBef>
              <a:buNone/>
            </a:pPr>
            <a:r>
              <a:rPr lang="en-US" sz="2400" dirty="0">
                <a:solidFill>
                  <a:srgbClr val="7030A0"/>
                </a:solidFill>
                <a:latin typeface="Times New Roman"/>
                <a:cs typeface="Times New Roman"/>
              </a:rPr>
              <a:t>http://</a:t>
            </a:r>
            <a:r>
              <a:rPr lang="en-US" sz="2400" dirty="0" err="1">
                <a:solidFill>
                  <a:srgbClr val="7030A0"/>
                </a:solidFill>
                <a:latin typeface="Times New Roman"/>
                <a:cs typeface="Times New Roman"/>
              </a:rPr>
              <a:t>www.pythontutor.com</a:t>
            </a:r>
            <a:r>
              <a:rPr lang="en-US" sz="2400" dirty="0">
                <a:solidFill>
                  <a:srgbClr val="7030A0"/>
                </a:solidFill>
                <a:latin typeface="Times New Roman"/>
                <a:cs typeface="Times New Roman"/>
              </a:rPr>
              <a:t>/</a:t>
            </a:r>
            <a:r>
              <a:rPr lang="en-US" sz="2400" dirty="0" err="1">
                <a:solidFill>
                  <a:srgbClr val="7030A0"/>
                </a:solidFill>
                <a:latin typeface="Times New Roman"/>
                <a:cs typeface="Times New Roman"/>
              </a:rPr>
              <a:t>visualize.html</a:t>
            </a:r>
            <a:endParaRPr lang="en-US" sz="2400" dirty="0">
              <a:solidFill>
                <a:srgbClr val="7030A0"/>
              </a:solidFill>
              <a:latin typeface="Times New Roman"/>
              <a:cs typeface="Times New Roman"/>
            </a:endParaRPr>
          </a:p>
        </p:txBody>
      </p:sp>
    </p:spTree>
    <p:extLst>
      <p:ext uri="{BB962C8B-B14F-4D97-AF65-F5344CB8AC3E}">
        <p14:creationId xmlns:p14="http://schemas.microsoft.com/office/powerpoint/2010/main" val="3594446775"/>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rIns="132080">
            <a:normAutofit/>
          </a:bodyPr>
          <a:lstStyle/>
          <a:p>
            <a:r>
              <a:rPr lang="en-US" sz="2800" dirty="0">
                <a:solidFill>
                  <a:srgbClr val="800000"/>
                </a:solidFill>
              </a:rPr>
              <a:t>Frames for methods sum main method in the system</a:t>
            </a:r>
            <a:endParaRPr lang="en-US" sz="2800" dirty="0"/>
          </a:p>
        </p:txBody>
      </p:sp>
      <p:sp>
        <p:nvSpPr>
          <p:cNvPr id="213" name="Slide Number Placeholder 3"/>
          <p:cNvSpPr>
            <a:spLocks noGrp="1"/>
          </p:cNvSpPr>
          <p:nvPr>
            <p:ph type="sldNum" sz="quarter" idx="12"/>
          </p:nvPr>
        </p:nvSpPr>
        <p:spPr/>
        <p:txBody>
          <a:bodyPr>
            <a:normAutofit fontScale="85000" lnSpcReduction="20000"/>
          </a:bodyPr>
          <a:lstStyle/>
          <a:p>
            <a:fld id="{E10C7AC3-0A78-4780-98BC-9389D5B5F6BE}" type="slidenum">
              <a:rPr lang="en-US"/>
              <a:pPr/>
              <a:t>13</a:t>
            </a:fld>
            <a:endParaRPr lang="en-US"/>
          </a:p>
        </p:txBody>
      </p:sp>
      <p:sp>
        <p:nvSpPr>
          <p:cNvPr id="3" name="Rectangle 2"/>
          <p:cNvSpPr/>
          <p:nvPr/>
        </p:nvSpPr>
        <p:spPr>
          <a:xfrm>
            <a:off x="304800" y="1524000"/>
            <a:ext cx="4495800" cy="3785652"/>
          </a:xfrm>
          <a:prstGeom prst="rect">
            <a:avLst/>
          </a:prstGeom>
          <a:solidFill>
            <a:srgbClr val="FFFFCC"/>
          </a:solidFill>
          <a:ln>
            <a:solidFill>
              <a:srgbClr val="800000"/>
            </a:solidFill>
          </a:ln>
        </p:spPr>
        <p:txBody>
          <a:bodyPr wrap="square">
            <a:spAutoFit/>
          </a:bodyPr>
          <a:lstStyle/>
          <a:p>
            <a:r>
              <a:rPr lang="en-US" b="1" dirty="0">
                <a:solidFill>
                  <a:srgbClr val="FF6600"/>
                </a:solidFill>
              </a:rPr>
              <a:t>public</a:t>
            </a:r>
            <a:r>
              <a:rPr lang="en-US" dirty="0">
                <a:solidFill>
                  <a:srgbClr val="FF6600"/>
                </a:solidFill>
              </a:rPr>
              <a:t> </a:t>
            </a:r>
            <a:r>
              <a:rPr lang="en-US" b="1" dirty="0">
                <a:solidFill>
                  <a:srgbClr val="FF6600"/>
                </a:solidFill>
              </a:rPr>
              <a:t>static</a:t>
            </a:r>
            <a:r>
              <a:rPr lang="en-US" dirty="0">
                <a:solidFill>
                  <a:srgbClr val="FF6600"/>
                </a:solidFill>
              </a:rPr>
              <a:t> </a:t>
            </a:r>
            <a:r>
              <a:rPr lang="en-US" b="1" dirty="0" err="1">
                <a:solidFill>
                  <a:srgbClr val="FF6600"/>
                </a:solidFill>
              </a:rPr>
              <a:t>int</a:t>
            </a:r>
            <a:r>
              <a:rPr lang="en-US" dirty="0">
                <a:solidFill>
                  <a:srgbClr val="FF6600"/>
                </a:solidFill>
              </a:rPr>
              <a:t> sum(</a:t>
            </a:r>
            <a:r>
              <a:rPr lang="en-US" b="1" dirty="0" err="1">
                <a:solidFill>
                  <a:srgbClr val="FF6600"/>
                </a:solidFill>
              </a:rPr>
              <a:t>int</a:t>
            </a:r>
            <a:r>
              <a:rPr lang="en-US" dirty="0">
                <a:solidFill>
                  <a:srgbClr val="FF6600"/>
                </a:solidFill>
              </a:rPr>
              <a:t> n) {</a:t>
            </a:r>
          </a:p>
          <a:p>
            <a:r>
              <a:rPr lang="en-US" dirty="0">
                <a:solidFill>
                  <a:srgbClr val="FF6600"/>
                </a:solidFill>
              </a:rPr>
              <a:t>      </a:t>
            </a:r>
            <a:r>
              <a:rPr lang="en-US" b="1" dirty="0">
                <a:solidFill>
                  <a:srgbClr val="FF6600"/>
                </a:solidFill>
              </a:rPr>
              <a:t>if</a:t>
            </a:r>
            <a:r>
              <a:rPr lang="en-US" dirty="0">
                <a:solidFill>
                  <a:srgbClr val="FF6600"/>
                </a:solidFill>
              </a:rPr>
              <a:t> (n &lt; 10) </a:t>
            </a:r>
            <a:r>
              <a:rPr lang="en-US" b="1" dirty="0">
                <a:solidFill>
                  <a:srgbClr val="FF6600"/>
                </a:solidFill>
              </a:rPr>
              <a:t>return</a:t>
            </a:r>
            <a:r>
              <a:rPr lang="en-US" dirty="0">
                <a:solidFill>
                  <a:srgbClr val="FF6600"/>
                </a:solidFill>
              </a:rPr>
              <a:t> n;</a:t>
            </a:r>
          </a:p>
          <a:p>
            <a:r>
              <a:rPr lang="en-US" dirty="0">
                <a:solidFill>
                  <a:srgbClr val="FF6600"/>
                </a:solidFill>
              </a:rPr>
              <a:t>      </a:t>
            </a:r>
            <a:r>
              <a:rPr lang="en-US" b="1" dirty="0">
                <a:solidFill>
                  <a:srgbClr val="FF6600"/>
                </a:solidFill>
              </a:rPr>
              <a:t>return</a:t>
            </a:r>
            <a:r>
              <a:rPr lang="en-US" dirty="0">
                <a:solidFill>
                  <a:srgbClr val="FF6600"/>
                </a:solidFill>
              </a:rPr>
              <a:t> n%10 + sum(n/10);</a:t>
            </a:r>
          </a:p>
          <a:p>
            <a:r>
              <a:rPr lang="en-US" dirty="0">
                <a:solidFill>
                  <a:srgbClr val="FF6600"/>
                </a:solidFill>
              </a:rPr>
              <a:t>}</a:t>
            </a:r>
          </a:p>
          <a:p>
            <a:endParaRPr lang="en-US" dirty="0">
              <a:solidFill>
                <a:schemeClr val="tx1"/>
              </a:solidFill>
            </a:endParaRPr>
          </a:p>
          <a:p>
            <a:r>
              <a:rPr lang="en-US" b="1" dirty="0">
                <a:solidFill>
                  <a:srgbClr val="3366FF"/>
                </a:solidFill>
              </a:rPr>
              <a:t>public</a:t>
            </a:r>
            <a:r>
              <a:rPr lang="en-US" dirty="0">
                <a:solidFill>
                  <a:srgbClr val="3366FF"/>
                </a:solidFill>
              </a:rPr>
              <a:t> </a:t>
            </a:r>
            <a:r>
              <a:rPr lang="en-US" b="1" dirty="0">
                <a:solidFill>
                  <a:srgbClr val="3366FF"/>
                </a:solidFill>
              </a:rPr>
              <a:t>static</a:t>
            </a:r>
            <a:r>
              <a:rPr lang="en-US" dirty="0">
                <a:solidFill>
                  <a:srgbClr val="3366FF"/>
                </a:solidFill>
              </a:rPr>
              <a:t> void main(</a:t>
            </a:r>
          </a:p>
          <a:p>
            <a:r>
              <a:rPr lang="en-US" dirty="0">
                <a:solidFill>
                  <a:srgbClr val="3366FF"/>
                </a:solidFill>
              </a:rPr>
              <a:t>        String[] </a:t>
            </a:r>
            <a:r>
              <a:rPr lang="en-US" dirty="0" err="1">
                <a:solidFill>
                  <a:srgbClr val="3366FF"/>
                </a:solidFill>
              </a:rPr>
              <a:t>args</a:t>
            </a:r>
            <a:r>
              <a:rPr lang="en-US" dirty="0">
                <a:solidFill>
                  <a:srgbClr val="3366FF"/>
                </a:solidFill>
              </a:rPr>
              <a:t>) {</a:t>
            </a:r>
          </a:p>
          <a:p>
            <a:r>
              <a:rPr lang="en-US" dirty="0">
                <a:solidFill>
                  <a:srgbClr val="3366FF"/>
                </a:solidFill>
              </a:rPr>
              <a:t>   </a:t>
            </a:r>
            <a:r>
              <a:rPr lang="en-US" dirty="0" err="1">
                <a:solidFill>
                  <a:srgbClr val="3366FF"/>
                </a:solidFill>
              </a:rPr>
              <a:t>int</a:t>
            </a:r>
            <a:r>
              <a:rPr lang="en-US" dirty="0">
                <a:solidFill>
                  <a:srgbClr val="3366FF"/>
                </a:solidFill>
              </a:rPr>
              <a:t> r= sum(824);</a:t>
            </a:r>
          </a:p>
          <a:p>
            <a:r>
              <a:rPr lang="en-US" dirty="0">
                <a:solidFill>
                  <a:srgbClr val="3366FF"/>
                </a:solidFill>
              </a:rPr>
              <a:t>   </a:t>
            </a:r>
            <a:r>
              <a:rPr lang="en-US" dirty="0" err="1">
                <a:solidFill>
                  <a:srgbClr val="3366FF"/>
                </a:solidFill>
              </a:rPr>
              <a:t>System.out.println</a:t>
            </a:r>
            <a:r>
              <a:rPr lang="en-US" dirty="0">
                <a:solidFill>
                  <a:srgbClr val="3366FF"/>
                </a:solidFill>
              </a:rPr>
              <a:t>(r);</a:t>
            </a:r>
          </a:p>
          <a:p>
            <a:r>
              <a:rPr lang="en-US" dirty="0">
                <a:solidFill>
                  <a:srgbClr val="3366FF"/>
                </a:solidFill>
              </a:rPr>
              <a:t>}</a:t>
            </a:r>
          </a:p>
        </p:txBody>
      </p:sp>
      <p:sp>
        <p:nvSpPr>
          <p:cNvPr id="5" name="TextBox 4"/>
          <p:cNvSpPr txBox="1"/>
          <p:nvPr/>
        </p:nvSpPr>
        <p:spPr>
          <a:xfrm>
            <a:off x="5029465" y="2209800"/>
            <a:ext cx="987770" cy="461665"/>
          </a:xfrm>
          <a:prstGeom prst="rect">
            <a:avLst/>
          </a:prstGeom>
          <a:noFill/>
        </p:spPr>
        <p:txBody>
          <a:bodyPr wrap="none" rtlCol="0">
            <a:spAutoFit/>
          </a:bodyPr>
          <a:lstStyle/>
          <a:p>
            <a:r>
              <a:rPr lang="en-US" dirty="0"/>
              <a:t>frame:</a:t>
            </a:r>
          </a:p>
        </p:txBody>
      </p:sp>
      <p:grpSp>
        <p:nvGrpSpPr>
          <p:cNvPr id="6" name="Group 5"/>
          <p:cNvGrpSpPr/>
          <p:nvPr/>
        </p:nvGrpSpPr>
        <p:grpSpPr>
          <a:xfrm>
            <a:off x="6096265" y="1905000"/>
            <a:ext cx="1676135" cy="1066800"/>
            <a:chOff x="6019800" y="4267200"/>
            <a:chExt cx="1676135" cy="1066800"/>
          </a:xfrm>
        </p:grpSpPr>
        <p:sp>
          <p:nvSpPr>
            <p:cNvPr id="229" name="Rectangle 7"/>
            <p:cNvSpPr>
              <a:spLocks/>
            </p:cNvSpPr>
            <p:nvPr/>
          </p:nvSpPr>
          <p:spPr bwMode="auto">
            <a:xfrm>
              <a:off x="6019800" y="4267200"/>
              <a:ext cx="1676135" cy="10668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230" name="Rectangle 11"/>
            <p:cNvSpPr>
              <a:spLocks/>
            </p:cNvSpPr>
            <p:nvPr/>
          </p:nvSpPr>
          <p:spPr bwMode="auto">
            <a:xfrm>
              <a:off x="6172200" y="4399372"/>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n ___</a:t>
              </a:r>
            </a:p>
            <a:p>
              <a:pPr>
                <a:spcBef>
                  <a:spcPts val="600"/>
                </a:spcBef>
              </a:pPr>
              <a:r>
                <a:rPr lang="en-US" dirty="0">
                  <a:solidFill>
                    <a:schemeClr val="tx1"/>
                  </a:solidFill>
                  <a:latin typeface="Arial" charset="0"/>
                  <a:cs typeface="Arial" charset="0"/>
                  <a:sym typeface="Arial" charset="0"/>
                </a:rPr>
                <a:t>return info</a:t>
              </a:r>
            </a:p>
          </p:txBody>
        </p:sp>
      </p:grpSp>
      <p:sp>
        <p:nvSpPr>
          <p:cNvPr id="232" name="TextBox 231"/>
          <p:cNvSpPr txBox="1"/>
          <p:nvPr/>
        </p:nvSpPr>
        <p:spPr>
          <a:xfrm>
            <a:off x="5029465" y="4038600"/>
            <a:ext cx="987770" cy="461665"/>
          </a:xfrm>
          <a:prstGeom prst="rect">
            <a:avLst/>
          </a:prstGeom>
          <a:noFill/>
        </p:spPr>
        <p:txBody>
          <a:bodyPr wrap="none" rtlCol="0">
            <a:spAutoFit/>
          </a:bodyPr>
          <a:lstStyle/>
          <a:p>
            <a:r>
              <a:rPr lang="en-US" dirty="0"/>
              <a:t>frame:</a:t>
            </a:r>
          </a:p>
        </p:txBody>
      </p:sp>
      <p:grpSp>
        <p:nvGrpSpPr>
          <p:cNvPr id="233" name="Group 232"/>
          <p:cNvGrpSpPr/>
          <p:nvPr/>
        </p:nvGrpSpPr>
        <p:grpSpPr>
          <a:xfrm>
            <a:off x="6096265" y="3733800"/>
            <a:ext cx="2590535" cy="1066800"/>
            <a:chOff x="6019800" y="4267200"/>
            <a:chExt cx="1676135" cy="1066800"/>
          </a:xfrm>
        </p:grpSpPr>
        <p:sp>
          <p:nvSpPr>
            <p:cNvPr id="234" name="Rectangle 7"/>
            <p:cNvSpPr>
              <a:spLocks/>
            </p:cNvSpPr>
            <p:nvPr/>
          </p:nvSpPr>
          <p:spPr bwMode="auto">
            <a:xfrm>
              <a:off x="6019800" y="4267200"/>
              <a:ext cx="1676135" cy="1066800"/>
            </a:xfrm>
            <a:prstGeom prst="rect">
              <a:avLst/>
            </a:prstGeom>
            <a:noFill/>
            <a:ln w="38100">
              <a:solidFill>
                <a:srgbClr val="3366FF"/>
              </a:solidFill>
              <a:prstDash val="solid"/>
              <a:miter lim="800000"/>
              <a:headEnd type="none" w="med" len="med"/>
              <a:tailEnd type="none" w="med" len="med"/>
            </a:ln>
          </p:spPr>
          <p:txBody>
            <a:bodyPr lIns="0" tIns="0" rIns="0" bIns="0"/>
            <a:lstStyle/>
            <a:p>
              <a:endParaRPr lang="fr-BE"/>
            </a:p>
          </p:txBody>
        </p:sp>
        <p:sp>
          <p:nvSpPr>
            <p:cNvPr id="235" name="Rectangle 11"/>
            <p:cNvSpPr>
              <a:spLocks/>
            </p:cNvSpPr>
            <p:nvPr/>
          </p:nvSpPr>
          <p:spPr bwMode="auto">
            <a:xfrm>
              <a:off x="6172200" y="4399372"/>
              <a:ext cx="1391998"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r ___  </a:t>
              </a:r>
              <a:r>
                <a:rPr lang="en-US" dirty="0" err="1">
                  <a:solidFill>
                    <a:schemeClr val="tx1"/>
                  </a:solidFill>
                  <a:latin typeface="Arial" charset="0"/>
                  <a:cs typeface="Arial" charset="0"/>
                  <a:sym typeface="Arial" charset="0"/>
                </a:rPr>
                <a:t>args</a:t>
              </a:r>
              <a:r>
                <a:rPr lang="en-US" dirty="0">
                  <a:solidFill>
                    <a:schemeClr val="tx1"/>
                  </a:solidFill>
                  <a:latin typeface="Arial" charset="0"/>
                  <a:cs typeface="Arial" charset="0"/>
                  <a:sym typeface="Arial" charset="0"/>
                </a:rPr>
                <a:t> ___</a:t>
              </a:r>
            </a:p>
            <a:p>
              <a:pPr>
                <a:spcBef>
                  <a:spcPts val="600"/>
                </a:spcBef>
              </a:pPr>
              <a:r>
                <a:rPr lang="en-US" dirty="0">
                  <a:solidFill>
                    <a:schemeClr val="tx1"/>
                  </a:solidFill>
                  <a:latin typeface="Arial" charset="0"/>
                  <a:cs typeface="Arial" charset="0"/>
                  <a:sym typeface="Arial" charset="0"/>
                </a:rPr>
                <a:t>return info</a:t>
              </a:r>
            </a:p>
          </p:txBody>
        </p:sp>
      </p:grpSp>
      <p:sp>
        <p:nvSpPr>
          <p:cNvPr id="236" name="TextBox 235"/>
          <p:cNvSpPr txBox="1"/>
          <p:nvPr/>
        </p:nvSpPr>
        <p:spPr>
          <a:xfrm>
            <a:off x="5029200" y="5867400"/>
            <a:ext cx="987770" cy="461665"/>
          </a:xfrm>
          <a:prstGeom prst="rect">
            <a:avLst/>
          </a:prstGeom>
          <a:noFill/>
        </p:spPr>
        <p:txBody>
          <a:bodyPr wrap="none" rtlCol="0">
            <a:spAutoFit/>
          </a:bodyPr>
          <a:lstStyle/>
          <a:p>
            <a:r>
              <a:rPr lang="en-US" dirty="0"/>
              <a:t>frame:</a:t>
            </a:r>
          </a:p>
        </p:txBody>
      </p:sp>
      <p:grpSp>
        <p:nvGrpSpPr>
          <p:cNvPr id="237" name="Group 236"/>
          <p:cNvGrpSpPr/>
          <p:nvPr/>
        </p:nvGrpSpPr>
        <p:grpSpPr>
          <a:xfrm>
            <a:off x="6096000" y="5410200"/>
            <a:ext cx="1676135" cy="1066800"/>
            <a:chOff x="6019800" y="4267200"/>
            <a:chExt cx="1676135" cy="1066800"/>
          </a:xfrm>
        </p:grpSpPr>
        <p:sp>
          <p:nvSpPr>
            <p:cNvPr id="238" name="Rectangle 7"/>
            <p:cNvSpPr>
              <a:spLocks/>
            </p:cNvSpPr>
            <p:nvPr/>
          </p:nvSpPr>
          <p:spPr bwMode="auto">
            <a:xfrm>
              <a:off x="6019800" y="4267200"/>
              <a:ext cx="1676135" cy="1066800"/>
            </a:xfrm>
            <a:prstGeom prst="rect">
              <a:avLst/>
            </a:prstGeom>
            <a:noFill/>
            <a:ln w="38100">
              <a:solidFill>
                <a:srgbClr val="FF0000"/>
              </a:solidFill>
              <a:prstDash val="solid"/>
              <a:miter lim="800000"/>
              <a:headEnd type="none" w="med" len="med"/>
              <a:tailEnd type="none" w="med" len="med"/>
            </a:ln>
          </p:spPr>
          <p:txBody>
            <a:bodyPr lIns="0" tIns="0" rIns="0" bIns="0"/>
            <a:lstStyle/>
            <a:p>
              <a:endParaRPr lang="fr-BE"/>
            </a:p>
          </p:txBody>
        </p:sp>
        <p:sp>
          <p:nvSpPr>
            <p:cNvPr id="239" name="Rectangle 11"/>
            <p:cNvSpPr>
              <a:spLocks/>
            </p:cNvSpPr>
            <p:nvPr/>
          </p:nvSpPr>
          <p:spPr bwMode="auto">
            <a:xfrm>
              <a:off x="6172200" y="4399372"/>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      ?</a:t>
              </a:r>
            </a:p>
            <a:p>
              <a:pPr>
                <a:spcBef>
                  <a:spcPts val="600"/>
                </a:spcBef>
              </a:pPr>
              <a:r>
                <a:rPr lang="en-US" dirty="0">
                  <a:solidFill>
                    <a:schemeClr val="tx1"/>
                  </a:solidFill>
                  <a:latin typeface="Arial" charset="0"/>
                  <a:cs typeface="Arial" charset="0"/>
                  <a:sym typeface="Arial" charset="0"/>
                </a:rPr>
                <a:t>return info</a:t>
              </a:r>
            </a:p>
          </p:txBody>
        </p:sp>
      </p:grpSp>
      <p:sp>
        <p:nvSpPr>
          <p:cNvPr id="7" name="TextBox 6"/>
          <p:cNvSpPr txBox="1"/>
          <p:nvPr/>
        </p:nvSpPr>
        <p:spPr>
          <a:xfrm>
            <a:off x="609600" y="5715000"/>
            <a:ext cx="4419600" cy="830997"/>
          </a:xfrm>
          <a:prstGeom prst="rect">
            <a:avLst/>
          </a:prstGeom>
          <a:noFill/>
        </p:spPr>
        <p:txBody>
          <a:bodyPr wrap="square" rtlCol="0">
            <a:spAutoFit/>
          </a:bodyPr>
          <a:lstStyle/>
          <a:p>
            <a:r>
              <a:rPr lang="en-US" dirty="0">
                <a:solidFill>
                  <a:srgbClr val="FF0000"/>
                </a:solidFill>
              </a:rPr>
              <a:t>Frame for method in the system that calls method main</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rIns="132080">
            <a:normAutofit/>
          </a:bodyPr>
          <a:lstStyle/>
          <a:p>
            <a:r>
              <a:rPr lang="en-US" sz="2800" dirty="0">
                <a:solidFill>
                  <a:srgbClr val="800000"/>
                </a:solidFill>
              </a:rPr>
              <a:t>Example: Sum the digits in a non-negative integer</a:t>
            </a:r>
            <a:endParaRPr lang="en-US" sz="2800" dirty="0"/>
          </a:p>
        </p:txBody>
      </p:sp>
      <p:sp>
        <p:nvSpPr>
          <p:cNvPr id="213" name="Slide Number Placeholder 3"/>
          <p:cNvSpPr>
            <a:spLocks noGrp="1"/>
          </p:cNvSpPr>
          <p:nvPr>
            <p:ph type="sldNum" sz="quarter" idx="12"/>
          </p:nvPr>
        </p:nvSpPr>
        <p:spPr/>
        <p:txBody>
          <a:bodyPr>
            <a:normAutofit fontScale="85000" lnSpcReduction="20000"/>
          </a:bodyPr>
          <a:lstStyle/>
          <a:p>
            <a:fld id="{E10C7AC3-0A78-4780-98BC-9389D5B5F6BE}" type="slidenum">
              <a:rPr lang="en-US"/>
              <a:pPr/>
              <a:t>14</a:t>
            </a:fld>
            <a:endParaRPr lang="en-US"/>
          </a:p>
        </p:txBody>
      </p:sp>
      <p:grpSp>
        <p:nvGrpSpPr>
          <p:cNvPr id="237" name="Group 236"/>
          <p:cNvGrpSpPr/>
          <p:nvPr/>
        </p:nvGrpSpPr>
        <p:grpSpPr>
          <a:xfrm>
            <a:off x="6096000" y="5638800"/>
            <a:ext cx="2438400" cy="838200"/>
            <a:chOff x="6019800" y="4495800"/>
            <a:chExt cx="2438400" cy="838200"/>
          </a:xfrm>
        </p:grpSpPr>
        <p:sp>
          <p:nvSpPr>
            <p:cNvPr id="238" name="Rectangle 7"/>
            <p:cNvSpPr>
              <a:spLocks/>
            </p:cNvSpPr>
            <p:nvPr/>
          </p:nvSpPr>
          <p:spPr bwMode="auto">
            <a:xfrm>
              <a:off x="6019800" y="4495800"/>
              <a:ext cx="2438400" cy="838200"/>
            </a:xfrm>
            <a:prstGeom prst="rect">
              <a:avLst/>
            </a:prstGeom>
            <a:noFill/>
            <a:ln w="38100">
              <a:solidFill>
                <a:srgbClr val="FF0000"/>
              </a:solidFill>
              <a:prstDash val="solid"/>
              <a:miter lim="800000"/>
              <a:headEnd type="none" w="med" len="med"/>
              <a:tailEnd type="none" w="med" len="med"/>
            </a:ln>
          </p:spPr>
          <p:txBody>
            <a:bodyPr lIns="0" tIns="0" rIns="0" bIns="0"/>
            <a:lstStyle/>
            <a:p>
              <a:endParaRPr lang="fr-BE"/>
            </a:p>
          </p:txBody>
        </p:sp>
        <p:sp>
          <p:nvSpPr>
            <p:cNvPr id="239" name="Rectangle 11"/>
            <p:cNvSpPr>
              <a:spLocks/>
            </p:cNvSpPr>
            <p:nvPr/>
          </p:nvSpPr>
          <p:spPr bwMode="auto">
            <a:xfrm>
              <a:off x="6096000" y="4518392"/>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      ?</a:t>
              </a:r>
            </a:p>
            <a:p>
              <a:pPr>
                <a:spcBef>
                  <a:spcPts val="600"/>
                </a:spcBef>
              </a:pPr>
              <a:r>
                <a:rPr lang="en-US" dirty="0">
                  <a:solidFill>
                    <a:schemeClr val="tx1"/>
                  </a:solidFill>
                  <a:latin typeface="Arial" charset="0"/>
                  <a:cs typeface="Arial" charset="0"/>
                  <a:sym typeface="Arial" charset="0"/>
                </a:rPr>
                <a:t>return info</a:t>
              </a:r>
            </a:p>
          </p:txBody>
        </p:sp>
      </p:grpSp>
      <p:sp>
        <p:nvSpPr>
          <p:cNvPr id="7" name="TextBox 6"/>
          <p:cNvSpPr txBox="1"/>
          <p:nvPr/>
        </p:nvSpPr>
        <p:spPr>
          <a:xfrm>
            <a:off x="381000" y="5334000"/>
            <a:ext cx="4419600" cy="1200328"/>
          </a:xfrm>
          <a:prstGeom prst="rect">
            <a:avLst/>
          </a:prstGeom>
          <a:noFill/>
        </p:spPr>
        <p:txBody>
          <a:bodyPr wrap="square" rtlCol="0">
            <a:spAutoFit/>
          </a:bodyPr>
          <a:lstStyle/>
          <a:p>
            <a:r>
              <a:rPr lang="en-US" dirty="0"/>
              <a:t>Frame for method in the system that calls method main: main is then called</a:t>
            </a:r>
          </a:p>
        </p:txBody>
      </p:sp>
      <p:sp>
        <p:nvSpPr>
          <p:cNvPr id="2" name="TextBox 1"/>
          <p:cNvSpPr txBox="1"/>
          <p:nvPr/>
        </p:nvSpPr>
        <p:spPr>
          <a:xfrm>
            <a:off x="4800600" y="5791200"/>
            <a:ext cx="1039618" cy="461665"/>
          </a:xfrm>
          <a:prstGeom prst="rect">
            <a:avLst/>
          </a:prstGeom>
          <a:noFill/>
        </p:spPr>
        <p:txBody>
          <a:bodyPr wrap="none" rtlCol="0">
            <a:spAutoFit/>
          </a:bodyPr>
          <a:lstStyle/>
          <a:p>
            <a:r>
              <a:rPr lang="en-US" dirty="0"/>
              <a:t>system</a:t>
            </a:r>
          </a:p>
        </p:txBody>
      </p:sp>
      <p:grpSp>
        <p:nvGrpSpPr>
          <p:cNvPr id="4" name="Group 3"/>
          <p:cNvGrpSpPr/>
          <p:nvPr/>
        </p:nvGrpSpPr>
        <p:grpSpPr>
          <a:xfrm>
            <a:off x="4953000" y="4800600"/>
            <a:ext cx="3581400" cy="838200"/>
            <a:chOff x="4953000" y="4800600"/>
            <a:chExt cx="3581400" cy="838200"/>
          </a:xfrm>
        </p:grpSpPr>
        <p:grpSp>
          <p:nvGrpSpPr>
            <p:cNvPr id="19" name="Group 18"/>
            <p:cNvGrpSpPr/>
            <p:nvPr/>
          </p:nvGrpSpPr>
          <p:grpSpPr>
            <a:xfrm>
              <a:off x="6096265" y="4800600"/>
              <a:ext cx="2438135" cy="838200"/>
              <a:chOff x="6019800" y="4724400"/>
              <a:chExt cx="2438135" cy="838200"/>
            </a:xfrm>
          </p:grpSpPr>
          <p:sp>
            <p:nvSpPr>
              <p:cNvPr id="20" name="Rectangle 7"/>
              <p:cNvSpPr>
                <a:spLocks/>
              </p:cNvSpPr>
              <p:nvPr/>
            </p:nvSpPr>
            <p:spPr bwMode="auto">
              <a:xfrm>
                <a:off x="6019800" y="4724400"/>
                <a:ext cx="2438135" cy="838200"/>
              </a:xfrm>
              <a:prstGeom prst="rect">
                <a:avLst/>
              </a:prstGeom>
              <a:noFill/>
              <a:ln w="38100">
                <a:solidFill>
                  <a:srgbClr val="3366FF"/>
                </a:solidFill>
                <a:prstDash val="solid"/>
                <a:miter lim="800000"/>
                <a:headEnd type="none" w="med" len="med"/>
                <a:tailEnd type="none" w="med" len="med"/>
              </a:ln>
            </p:spPr>
            <p:txBody>
              <a:bodyPr lIns="0" tIns="0" rIns="0" bIns="0"/>
              <a:lstStyle/>
              <a:p>
                <a:endParaRPr lang="fr-BE"/>
              </a:p>
            </p:txBody>
          </p:sp>
          <p:sp>
            <p:nvSpPr>
              <p:cNvPr id="21" name="Rectangle 11"/>
              <p:cNvSpPr>
                <a:spLocks/>
              </p:cNvSpPr>
              <p:nvPr/>
            </p:nvSpPr>
            <p:spPr bwMode="auto">
              <a:xfrm>
                <a:off x="6095735" y="4746992"/>
                <a:ext cx="2151390"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r ___  </a:t>
                </a:r>
                <a:r>
                  <a:rPr lang="en-US" dirty="0" err="1">
                    <a:solidFill>
                      <a:schemeClr val="tx1"/>
                    </a:solidFill>
                    <a:latin typeface="Arial" charset="0"/>
                    <a:cs typeface="Arial" charset="0"/>
                    <a:sym typeface="Arial" charset="0"/>
                  </a:rPr>
                  <a:t>args</a:t>
                </a:r>
                <a:r>
                  <a:rPr lang="en-US" dirty="0">
                    <a:solidFill>
                      <a:schemeClr val="tx1"/>
                    </a:solidFill>
                    <a:latin typeface="Arial" charset="0"/>
                    <a:cs typeface="Arial" charset="0"/>
                    <a:sym typeface="Arial" charset="0"/>
                  </a:rPr>
                  <a:t> ___</a:t>
                </a:r>
              </a:p>
              <a:p>
                <a:pPr>
                  <a:spcBef>
                    <a:spcPts val="600"/>
                  </a:spcBef>
                </a:pPr>
                <a:r>
                  <a:rPr lang="en-US" dirty="0">
                    <a:solidFill>
                      <a:schemeClr val="tx1"/>
                    </a:solidFill>
                    <a:latin typeface="Arial" charset="0"/>
                    <a:cs typeface="Arial" charset="0"/>
                    <a:sym typeface="Arial" charset="0"/>
                  </a:rPr>
                  <a:t>return info</a:t>
                </a:r>
              </a:p>
            </p:txBody>
          </p:sp>
        </p:grpSp>
        <p:sp>
          <p:nvSpPr>
            <p:cNvPr id="23" name="TextBox 22"/>
            <p:cNvSpPr txBox="1"/>
            <p:nvPr/>
          </p:nvSpPr>
          <p:spPr>
            <a:xfrm>
              <a:off x="4953000" y="4872335"/>
              <a:ext cx="800219" cy="461665"/>
            </a:xfrm>
            <a:prstGeom prst="rect">
              <a:avLst/>
            </a:prstGeom>
            <a:noFill/>
          </p:spPr>
          <p:txBody>
            <a:bodyPr wrap="none" rtlCol="0">
              <a:spAutoFit/>
            </a:bodyPr>
            <a:lstStyle/>
            <a:p>
              <a:r>
                <a:rPr lang="en-US" dirty="0"/>
                <a:t>main</a:t>
              </a:r>
            </a:p>
          </p:txBody>
        </p:sp>
      </p:grpSp>
      <p:sp>
        <p:nvSpPr>
          <p:cNvPr id="17" name="Rectangle 16"/>
          <p:cNvSpPr/>
          <p:nvPr/>
        </p:nvSpPr>
        <p:spPr>
          <a:xfrm>
            <a:off x="304800" y="1524000"/>
            <a:ext cx="4495800" cy="3785652"/>
          </a:xfrm>
          <a:prstGeom prst="rect">
            <a:avLst/>
          </a:prstGeom>
          <a:solidFill>
            <a:srgbClr val="FFFFCC"/>
          </a:solidFill>
          <a:ln>
            <a:solidFill>
              <a:srgbClr val="800000"/>
            </a:solidFill>
          </a:ln>
        </p:spPr>
        <p:txBody>
          <a:bodyPr wrap="square">
            <a:spAutoFit/>
          </a:bodyPr>
          <a:lstStyle/>
          <a:p>
            <a:r>
              <a:rPr lang="en-US" b="1" dirty="0">
                <a:solidFill>
                  <a:srgbClr val="FF6600"/>
                </a:solidFill>
              </a:rPr>
              <a:t>public</a:t>
            </a:r>
            <a:r>
              <a:rPr lang="en-US" dirty="0">
                <a:solidFill>
                  <a:srgbClr val="FF6600"/>
                </a:solidFill>
              </a:rPr>
              <a:t> </a:t>
            </a:r>
            <a:r>
              <a:rPr lang="en-US" b="1" dirty="0">
                <a:solidFill>
                  <a:srgbClr val="FF6600"/>
                </a:solidFill>
              </a:rPr>
              <a:t>static</a:t>
            </a:r>
            <a:r>
              <a:rPr lang="en-US" dirty="0">
                <a:solidFill>
                  <a:srgbClr val="FF6600"/>
                </a:solidFill>
              </a:rPr>
              <a:t> </a:t>
            </a:r>
            <a:r>
              <a:rPr lang="en-US" b="1" dirty="0" err="1">
                <a:solidFill>
                  <a:srgbClr val="FF6600"/>
                </a:solidFill>
              </a:rPr>
              <a:t>int</a:t>
            </a:r>
            <a:r>
              <a:rPr lang="en-US" dirty="0">
                <a:solidFill>
                  <a:srgbClr val="FF6600"/>
                </a:solidFill>
              </a:rPr>
              <a:t> sum(</a:t>
            </a:r>
            <a:r>
              <a:rPr lang="en-US" b="1" dirty="0" err="1">
                <a:solidFill>
                  <a:srgbClr val="FF6600"/>
                </a:solidFill>
              </a:rPr>
              <a:t>int</a:t>
            </a:r>
            <a:r>
              <a:rPr lang="en-US" dirty="0">
                <a:solidFill>
                  <a:srgbClr val="FF6600"/>
                </a:solidFill>
              </a:rPr>
              <a:t> n) {</a:t>
            </a:r>
          </a:p>
          <a:p>
            <a:r>
              <a:rPr lang="en-US" dirty="0">
                <a:solidFill>
                  <a:srgbClr val="FF6600"/>
                </a:solidFill>
              </a:rPr>
              <a:t>      </a:t>
            </a:r>
            <a:r>
              <a:rPr lang="en-US" b="1" dirty="0">
                <a:solidFill>
                  <a:srgbClr val="FF6600"/>
                </a:solidFill>
              </a:rPr>
              <a:t>if</a:t>
            </a:r>
            <a:r>
              <a:rPr lang="en-US" dirty="0">
                <a:solidFill>
                  <a:srgbClr val="FF6600"/>
                </a:solidFill>
              </a:rPr>
              <a:t> (n &lt; 10) </a:t>
            </a:r>
            <a:r>
              <a:rPr lang="en-US" b="1" dirty="0">
                <a:solidFill>
                  <a:srgbClr val="FF6600"/>
                </a:solidFill>
              </a:rPr>
              <a:t>return</a:t>
            </a:r>
            <a:r>
              <a:rPr lang="en-US" dirty="0">
                <a:solidFill>
                  <a:srgbClr val="FF6600"/>
                </a:solidFill>
              </a:rPr>
              <a:t> n;</a:t>
            </a:r>
          </a:p>
          <a:p>
            <a:r>
              <a:rPr lang="en-US" dirty="0">
                <a:solidFill>
                  <a:srgbClr val="FF6600"/>
                </a:solidFill>
              </a:rPr>
              <a:t>      </a:t>
            </a:r>
            <a:r>
              <a:rPr lang="en-US" b="1" dirty="0">
                <a:solidFill>
                  <a:srgbClr val="FF6600"/>
                </a:solidFill>
              </a:rPr>
              <a:t>return</a:t>
            </a:r>
            <a:r>
              <a:rPr lang="en-US" dirty="0">
                <a:solidFill>
                  <a:srgbClr val="FF6600"/>
                </a:solidFill>
              </a:rPr>
              <a:t> n%10 + sum(n/10);</a:t>
            </a:r>
          </a:p>
          <a:p>
            <a:r>
              <a:rPr lang="en-US" dirty="0">
                <a:solidFill>
                  <a:srgbClr val="FF6600"/>
                </a:solidFill>
              </a:rPr>
              <a:t>}</a:t>
            </a:r>
          </a:p>
          <a:p>
            <a:endParaRPr lang="en-US" dirty="0">
              <a:solidFill>
                <a:schemeClr val="tx1"/>
              </a:solidFill>
            </a:endParaRPr>
          </a:p>
          <a:p>
            <a:r>
              <a:rPr lang="en-US" b="1" dirty="0">
                <a:solidFill>
                  <a:srgbClr val="3366FF"/>
                </a:solidFill>
              </a:rPr>
              <a:t>public</a:t>
            </a:r>
            <a:r>
              <a:rPr lang="en-US" dirty="0">
                <a:solidFill>
                  <a:srgbClr val="3366FF"/>
                </a:solidFill>
              </a:rPr>
              <a:t> </a:t>
            </a:r>
            <a:r>
              <a:rPr lang="en-US" b="1" dirty="0">
                <a:solidFill>
                  <a:srgbClr val="3366FF"/>
                </a:solidFill>
              </a:rPr>
              <a:t>static</a:t>
            </a:r>
            <a:r>
              <a:rPr lang="en-US" dirty="0">
                <a:solidFill>
                  <a:srgbClr val="3366FF"/>
                </a:solidFill>
              </a:rPr>
              <a:t> void main(</a:t>
            </a:r>
          </a:p>
          <a:p>
            <a:r>
              <a:rPr lang="en-US" dirty="0">
                <a:solidFill>
                  <a:srgbClr val="3366FF"/>
                </a:solidFill>
              </a:rPr>
              <a:t>                              String[] </a:t>
            </a:r>
            <a:r>
              <a:rPr lang="en-US" dirty="0" err="1">
                <a:solidFill>
                  <a:srgbClr val="3366FF"/>
                </a:solidFill>
              </a:rPr>
              <a:t>args</a:t>
            </a:r>
            <a:r>
              <a:rPr lang="en-US" dirty="0">
                <a:solidFill>
                  <a:srgbClr val="3366FF"/>
                </a:solidFill>
              </a:rPr>
              <a:t>) {</a:t>
            </a:r>
          </a:p>
          <a:p>
            <a:r>
              <a:rPr lang="en-US" dirty="0">
                <a:solidFill>
                  <a:srgbClr val="3366FF"/>
                </a:solidFill>
              </a:rPr>
              <a:t>     </a:t>
            </a:r>
            <a:r>
              <a:rPr lang="en-US" dirty="0" err="1">
                <a:solidFill>
                  <a:srgbClr val="3366FF"/>
                </a:solidFill>
              </a:rPr>
              <a:t>int</a:t>
            </a:r>
            <a:r>
              <a:rPr lang="en-US" dirty="0">
                <a:solidFill>
                  <a:srgbClr val="3366FF"/>
                </a:solidFill>
              </a:rPr>
              <a:t> r= sum(824);</a:t>
            </a:r>
          </a:p>
          <a:p>
            <a:r>
              <a:rPr lang="en-US" dirty="0">
                <a:solidFill>
                  <a:srgbClr val="3366FF"/>
                </a:solidFill>
              </a:rPr>
              <a:t>     </a:t>
            </a:r>
            <a:r>
              <a:rPr lang="en-US" dirty="0" err="1">
                <a:solidFill>
                  <a:srgbClr val="3366FF"/>
                </a:solidFill>
              </a:rPr>
              <a:t>System.out.println</a:t>
            </a:r>
            <a:r>
              <a:rPr lang="en-US" dirty="0">
                <a:solidFill>
                  <a:srgbClr val="3366FF"/>
                </a:solidFill>
              </a:rPr>
              <a:t>(r);</a:t>
            </a:r>
          </a:p>
          <a:p>
            <a:r>
              <a:rPr lang="en-US" dirty="0">
                <a:solidFill>
                  <a:srgbClr val="3366FF"/>
                </a:solidFill>
              </a:rPr>
              <a:t>}</a:t>
            </a:r>
          </a:p>
        </p:txBody>
      </p:sp>
    </p:spTree>
    <p:extLst>
      <p:ext uri="{BB962C8B-B14F-4D97-AF65-F5344CB8AC3E}">
        <p14:creationId xmlns:p14="http://schemas.microsoft.com/office/powerpoint/2010/main" val="11834239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rIns="132080">
            <a:normAutofit/>
          </a:bodyPr>
          <a:lstStyle/>
          <a:p>
            <a:r>
              <a:rPr lang="en-US" sz="2800" dirty="0">
                <a:solidFill>
                  <a:srgbClr val="800000"/>
                </a:solidFill>
              </a:rPr>
              <a:t>Example: Sum the digits in a non-negative integer</a:t>
            </a:r>
            <a:endParaRPr lang="en-US" sz="2800" dirty="0"/>
          </a:p>
        </p:txBody>
      </p:sp>
      <p:sp>
        <p:nvSpPr>
          <p:cNvPr id="213" name="Slide Number Placeholder 3"/>
          <p:cNvSpPr>
            <a:spLocks noGrp="1"/>
          </p:cNvSpPr>
          <p:nvPr>
            <p:ph type="sldNum" sz="quarter" idx="12"/>
          </p:nvPr>
        </p:nvSpPr>
        <p:spPr/>
        <p:txBody>
          <a:bodyPr>
            <a:normAutofit fontScale="85000" lnSpcReduction="20000"/>
          </a:bodyPr>
          <a:lstStyle/>
          <a:p>
            <a:fld id="{E10C7AC3-0A78-4780-98BC-9389D5B5F6BE}" type="slidenum">
              <a:rPr lang="en-US"/>
              <a:pPr/>
              <a:t>15</a:t>
            </a:fld>
            <a:endParaRPr lang="en-US"/>
          </a:p>
        </p:txBody>
      </p:sp>
      <p:grpSp>
        <p:nvGrpSpPr>
          <p:cNvPr id="237" name="Group 236"/>
          <p:cNvGrpSpPr/>
          <p:nvPr/>
        </p:nvGrpSpPr>
        <p:grpSpPr>
          <a:xfrm>
            <a:off x="6096000" y="5638800"/>
            <a:ext cx="2438400" cy="838200"/>
            <a:chOff x="6019800" y="4495800"/>
            <a:chExt cx="2438400" cy="838200"/>
          </a:xfrm>
        </p:grpSpPr>
        <p:sp>
          <p:nvSpPr>
            <p:cNvPr id="238" name="Rectangle 7"/>
            <p:cNvSpPr>
              <a:spLocks/>
            </p:cNvSpPr>
            <p:nvPr/>
          </p:nvSpPr>
          <p:spPr bwMode="auto">
            <a:xfrm>
              <a:off x="6019800" y="4495800"/>
              <a:ext cx="2438400" cy="838200"/>
            </a:xfrm>
            <a:prstGeom prst="rect">
              <a:avLst/>
            </a:prstGeom>
            <a:noFill/>
            <a:ln w="38100">
              <a:solidFill>
                <a:srgbClr val="FF0000"/>
              </a:solidFill>
              <a:prstDash val="solid"/>
              <a:miter lim="800000"/>
              <a:headEnd type="none" w="med" len="med"/>
              <a:tailEnd type="none" w="med" len="med"/>
            </a:ln>
          </p:spPr>
          <p:txBody>
            <a:bodyPr lIns="0" tIns="0" rIns="0" bIns="0"/>
            <a:lstStyle/>
            <a:p>
              <a:endParaRPr lang="fr-BE"/>
            </a:p>
          </p:txBody>
        </p:sp>
        <p:sp>
          <p:nvSpPr>
            <p:cNvPr id="239" name="Rectangle 11"/>
            <p:cNvSpPr>
              <a:spLocks/>
            </p:cNvSpPr>
            <p:nvPr/>
          </p:nvSpPr>
          <p:spPr bwMode="auto">
            <a:xfrm>
              <a:off x="6096000" y="4518392"/>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      ?</a:t>
              </a:r>
            </a:p>
            <a:p>
              <a:pPr>
                <a:spcBef>
                  <a:spcPts val="600"/>
                </a:spcBef>
              </a:pPr>
              <a:r>
                <a:rPr lang="en-US" dirty="0">
                  <a:solidFill>
                    <a:schemeClr val="tx1"/>
                  </a:solidFill>
                  <a:latin typeface="Arial" charset="0"/>
                  <a:cs typeface="Arial" charset="0"/>
                  <a:sym typeface="Arial" charset="0"/>
                </a:rPr>
                <a:t>return info</a:t>
              </a:r>
            </a:p>
          </p:txBody>
        </p:sp>
      </p:grpSp>
      <p:sp>
        <p:nvSpPr>
          <p:cNvPr id="7" name="TextBox 6"/>
          <p:cNvSpPr txBox="1"/>
          <p:nvPr/>
        </p:nvSpPr>
        <p:spPr>
          <a:xfrm>
            <a:off x="381000" y="5562600"/>
            <a:ext cx="4419600" cy="461665"/>
          </a:xfrm>
          <a:prstGeom prst="rect">
            <a:avLst/>
          </a:prstGeom>
          <a:noFill/>
        </p:spPr>
        <p:txBody>
          <a:bodyPr wrap="square" rtlCol="0">
            <a:spAutoFit/>
          </a:bodyPr>
          <a:lstStyle/>
          <a:p>
            <a:r>
              <a:rPr lang="en-US" dirty="0"/>
              <a:t>Method main calls sum: </a:t>
            </a:r>
          </a:p>
        </p:txBody>
      </p:sp>
      <p:sp>
        <p:nvSpPr>
          <p:cNvPr id="2" name="TextBox 1"/>
          <p:cNvSpPr txBox="1"/>
          <p:nvPr/>
        </p:nvSpPr>
        <p:spPr>
          <a:xfrm>
            <a:off x="4800600" y="5791200"/>
            <a:ext cx="1039618" cy="461665"/>
          </a:xfrm>
          <a:prstGeom prst="rect">
            <a:avLst/>
          </a:prstGeom>
          <a:noFill/>
        </p:spPr>
        <p:txBody>
          <a:bodyPr wrap="none" rtlCol="0">
            <a:spAutoFit/>
          </a:bodyPr>
          <a:lstStyle/>
          <a:p>
            <a:r>
              <a:rPr lang="en-US" dirty="0"/>
              <a:t>system</a:t>
            </a:r>
          </a:p>
        </p:txBody>
      </p:sp>
      <p:grpSp>
        <p:nvGrpSpPr>
          <p:cNvPr id="4" name="Group 3"/>
          <p:cNvGrpSpPr/>
          <p:nvPr/>
        </p:nvGrpSpPr>
        <p:grpSpPr>
          <a:xfrm>
            <a:off x="4953000" y="4800600"/>
            <a:ext cx="3581400" cy="838200"/>
            <a:chOff x="4953000" y="4800600"/>
            <a:chExt cx="3581400" cy="838200"/>
          </a:xfrm>
        </p:grpSpPr>
        <p:grpSp>
          <p:nvGrpSpPr>
            <p:cNvPr id="19" name="Group 18"/>
            <p:cNvGrpSpPr/>
            <p:nvPr/>
          </p:nvGrpSpPr>
          <p:grpSpPr>
            <a:xfrm>
              <a:off x="6096265" y="4800600"/>
              <a:ext cx="2438135" cy="838200"/>
              <a:chOff x="6019800" y="4724400"/>
              <a:chExt cx="2438135" cy="838200"/>
            </a:xfrm>
          </p:grpSpPr>
          <p:sp>
            <p:nvSpPr>
              <p:cNvPr id="20" name="Rectangle 7"/>
              <p:cNvSpPr>
                <a:spLocks/>
              </p:cNvSpPr>
              <p:nvPr/>
            </p:nvSpPr>
            <p:spPr bwMode="auto">
              <a:xfrm>
                <a:off x="6019800" y="4724400"/>
                <a:ext cx="2438135" cy="838200"/>
              </a:xfrm>
              <a:prstGeom prst="rect">
                <a:avLst/>
              </a:prstGeom>
              <a:noFill/>
              <a:ln w="38100">
                <a:solidFill>
                  <a:srgbClr val="3366FF"/>
                </a:solidFill>
                <a:prstDash val="solid"/>
                <a:miter lim="800000"/>
                <a:headEnd type="none" w="med" len="med"/>
                <a:tailEnd type="none" w="med" len="med"/>
              </a:ln>
            </p:spPr>
            <p:txBody>
              <a:bodyPr lIns="0" tIns="0" rIns="0" bIns="0"/>
              <a:lstStyle/>
              <a:p>
                <a:endParaRPr lang="fr-BE"/>
              </a:p>
            </p:txBody>
          </p:sp>
          <p:sp>
            <p:nvSpPr>
              <p:cNvPr id="21" name="Rectangle 11"/>
              <p:cNvSpPr>
                <a:spLocks/>
              </p:cNvSpPr>
              <p:nvPr/>
            </p:nvSpPr>
            <p:spPr bwMode="auto">
              <a:xfrm>
                <a:off x="6095735" y="4746992"/>
                <a:ext cx="2151390"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r ___  </a:t>
                </a:r>
                <a:r>
                  <a:rPr lang="en-US" dirty="0" err="1">
                    <a:solidFill>
                      <a:schemeClr val="tx1"/>
                    </a:solidFill>
                    <a:latin typeface="Arial" charset="0"/>
                    <a:cs typeface="Arial" charset="0"/>
                    <a:sym typeface="Arial" charset="0"/>
                  </a:rPr>
                  <a:t>args</a:t>
                </a:r>
                <a:r>
                  <a:rPr lang="en-US" dirty="0">
                    <a:solidFill>
                      <a:schemeClr val="tx1"/>
                    </a:solidFill>
                    <a:latin typeface="Arial" charset="0"/>
                    <a:cs typeface="Arial" charset="0"/>
                    <a:sym typeface="Arial" charset="0"/>
                  </a:rPr>
                  <a:t> ___</a:t>
                </a:r>
              </a:p>
              <a:p>
                <a:pPr>
                  <a:spcBef>
                    <a:spcPts val="600"/>
                  </a:spcBef>
                </a:pPr>
                <a:r>
                  <a:rPr lang="en-US" dirty="0">
                    <a:solidFill>
                      <a:schemeClr val="tx1"/>
                    </a:solidFill>
                    <a:latin typeface="Arial" charset="0"/>
                    <a:cs typeface="Arial" charset="0"/>
                    <a:sym typeface="Arial" charset="0"/>
                  </a:rPr>
                  <a:t>return info</a:t>
                </a:r>
              </a:p>
            </p:txBody>
          </p:sp>
        </p:grpSp>
        <p:sp>
          <p:nvSpPr>
            <p:cNvPr id="23" name="TextBox 22"/>
            <p:cNvSpPr txBox="1"/>
            <p:nvPr/>
          </p:nvSpPr>
          <p:spPr>
            <a:xfrm>
              <a:off x="4953000" y="4872335"/>
              <a:ext cx="800219" cy="461665"/>
            </a:xfrm>
            <a:prstGeom prst="rect">
              <a:avLst/>
            </a:prstGeom>
            <a:noFill/>
          </p:spPr>
          <p:txBody>
            <a:bodyPr wrap="none" rtlCol="0">
              <a:spAutoFit/>
            </a:bodyPr>
            <a:lstStyle/>
            <a:p>
              <a:r>
                <a:rPr lang="en-US" dirty="0"/>
                <a:t>main</a:t>
              </a:r>
            </a:p>
          </p:txBody>
        </p:sp>
      </p:grpSp>
      <p:grpSp>
        <p:nvGrpSpPr>
          <p:cNvPr id="16" name="Group 15"/>
          <p:cNvGrpSpPr/>
          <p:nvPr/>
        </p:nvGrpSpPr>
        <p:grpSpPr>
          <a:xfrm>
            <a:off x="6096265" y="3886200"/>
            <a:ext cx="2438135" cy="914400"/>
            <a:chOff x="6019800" y="4419600"/>
            <a:chExt cx="1676135" cy="914400"/>
          </a:xfrm>
        </p:grpSpPr>
        <p:sp>
          <p:nvSpPr>
            <p:cNvPr id="17" name="Rectangle 7"/>
            <p:cNvSpPr>
              <a:spLocks/>
            </p:cNvSpPr>
            <p:nvPr/>
          </p:nvSpPr>
          <p:spPr bwMode="auto">
            <a:xfrm>
              <a:off x="6019800" y="4419600"/>
              <a:ext cx="1676135"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18"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n ___</a:t>
              </a:r>
            </a:p>
            <a:p>
              <a:pPr>
                <a:spcBef>
                  <a:spcPts val="600"/>
                </a:spcBef>
              </a:pPr>
              <a:r>
                <a:rPr lang="en-US" dirty="0">
                  <a:solidFill>
                    <a:schemeClr val="tx1"/>
                  </a:solidFill>
                  <a:latin typeface="Arial" charset="0"/>
                  <a:cs typeface="Arial" charset="0"/>
                  <a:sym typeface="Arial" charset="0"/>
                </a:rPr>
                <a:t>return info</a:t>
              </a:r>
            </a:p>
          </p:txBody>
        </p:sp>
      </p:grpSp>
      <p:sp>
        <p:nvSpPr>
          <p:cNvPr id="5" name="TextBox 4"/>
          <p:cNvSpPr txBox="1"/>
          <p:nvPr/>
        </p:nvSpPr>
        <p:spPr>
          <a:xfrm>
            <a:off x="6553200" y="3886200"/>
            <a:ext cx="646331" cy="461665"/>
          </a:xfrm>
          <a:prstGeom prst="rect">
            <a:avLst/>
          </a:prstGeom>
          <a:noFill/>
        </p:spPr>
        <p:txBody>
          <a:bodyPr wrap="none" rtlCol="0">
            <a:spAutoFit/>
          </a:bodyPr>
          <a:lstStyle/>
          <a:p>
            <a:r>
              <a:rPr lang="en-US" dirty="0"/>
              <a:t>824</a:t>
            </a:r>
          </a:p>
        </p:txBody>
      </p:sp>
      <p:sp>
        <p:nvSpPr>
          <p:cNvPr id="22" name="Rectangle 21"/>
          <p:cNvSpPr/>
          <p:nvPr/>
        </p:nvSpPr>
        <p:spPr>
          <a:xfrm>
            <a:off x="304800" y="1524000"/>
            <a:ext cx="4495800" cy="3785652"/>
          </a:xfrm>
          <a:prstGeom prst="rect">
            <a:avLst/>
          </a:prstGeom>
          <a:solidFill>
            <a:srgbClr val="FFFFCC"/>
          </a:solidFill>
          <a:ln>
            <a:solidFill>
              <a:srgbClr val="800000"/>
            </a:solidFill>
          </a:ln>
        </p:spPr>
        <p:txBody>
          <a:bodyPr wrap="square">
            <a:spAutoFit/>
          </a:bodyPr>
          <a:lstStyle/>
          <a:p>
            <a:r>
              <a:rPr lang="en-US" b="1" dirty="0">
                <a:solidFill>
                  <a:srgbClr val="FF6600"/>
                </a:solidFill>
              </a:rPr>
              <a:t>public</a:t>
            </a:r>
            <a:r>
              <a:rPr lang="en-US" dirty="0">
                <a:solidFill>
                  <a:srgbClr val="FF6600"/>
                </a:solidFill>
              </a:rPr>
              <a:t> </a:t>
            </a:r>
            <a:r>
              <a:rPr lang="en-US" b="1" dirty="0">
                <a:solidFill>
                  <a:srgbClr val="FF6600"/>
                </a:solidFill>
              </a:rPr>
              <a:t>static</a:t>
            </a:r>
            <a:r>
              <a:rPr lang="en-US" dirty="0">
                <a:solidFill>
                  <a:srgbClr val="FF6600"/>
                </a:solidFill>
              </a:rPr>
              <a:t> </a:t>
            </a:r>
            <a:r>
              <a:rPr lang="en-US" b="1" dirty="0" err="1">
                <a:solidFill>
                  <a:srgbClr val="FF6600"/>
                </a:solidFill>
              </a:rPr>
              <a:t>int</a:t>
            </a:r>
            <a:r>
              <a:rPr lang="en-US" dirty="0">
                <a:solidFill>
                  <a:srgbClr val="FF6600"/>
                </a:solidFill>
              </a:rPr>
              <a:t> sum(</a:t>
            </a:r>
            <a:r>
              <a:rPr lang="en-US" b="1" dirty="0" err="1">
                <a:solidFill>
                  <a:srgbClr val="FF6600"/>
                </a:solidFill>
              </a:rPr>
              <a:t>int</a:t>
            </a:r>
            <a:r>
              <a:rPr lang="en-US" dirty="0">
                <a:solidFill>
                  <a:srgbClr val="FF6600"/>
                </a:solidFill>
              </a:rPr>
              <a:t> n) {</a:t>
            </a:r>
          </a:p>
          <a:p>
            <a:r>
              <a:rPr lang="en-US" dirty="0">
                <a:solidFill>
                  <a:srgbClr val="FF6600"/>
                </a:solidFill>
              </a:rPr>
              <a:t>      </a:t>
            </a:r>
            <a:r>
              <a:rPr lang="en-US" b="1" dirty="0">
                <a:solidFill>
                  <a:srgbClr val="FF6600"/>
                </a:solidFill>
              </a:rPr>
              <a:t>if</a:t>
            </a:r>
            <a:r>
              <a:rPr lang="en-US" dirty="0">
                <a:solidFill>
                  <a:srgbClr val="FF6600"/>
                </a:solidFill>
              </a:rPr>
              <a:t> (n &lt; 10) </a:t>
            </a:r>
            <a:r>
              <a:rPr lang="en-US" b="1" dirty="0">
                <a:solidFill>
                  <a:srgbClr val="FF6600"/>
                </a:solidFill>
              </a:rPr>
              <a:t>return</a:t>
            </a:r>
            <a:r>
              <a:rPr lang="en-US" dirty="0">
                <a:solidFill>
                  <a:srgbClr val="FF6600"/>
                </a:solidFill>
              </a:rPr>
              <a:t> n;</a:t>
            </a:r>
          </a:p>
          <a:p>
            <a:r>
              <a:rPr lang="en-US" dirty="0">
                <a:solidFill>
                  <a:srgbClr val="FF6600"/>
                </a:solidFill>
              </a:rPr>
              <a:t>      </a:t>
            </a:r>
            <a:r>
              <a:rPr lang="en-US" b="1" dirty="0">
                <a:solidFill>
                  <a:srgbClr val="FF6600"/>
                </a:solidFill>
              </a:rPr>
              <a:t>return</a:t>
            </a:r>
            <a:r>
              <a:rPr lang="en-US" dirty="0">
                <a:solidFill>
                  <a:srgbClr val="FF6600"/>
                </a:solidFill>
              </a:rPr>
              <a:t> n%10 + sum(n/10);</a:t>
            </a:r>
          </a:p>
          <a:p>
            <a:r>
              <a:rPr lang="en-US" dirty="0">
                <a:solidFill>
                  <a:srgbClr val="FF6600"/>
                </a:solidFill>
              </a:rPr>
              <a:t>}</a:t>
            </a:r>
          </a:p>
          <a:p>
            <a:endParaRPr lang="en-US" dirty="0">
              <a:solidFill>
                <a:schemeClr val="tx1"/>
              </a:solidFill>
            </a:endParaRPr>
          </a:p>
          <a:p>
            <a:r>
              <a:rPr lang="en-US" b="1" dirty="0">
                <a:solidFill>
                  <a:srgbClr val="3366FF"/>
                </a:solidFill>
              </a:rPr>
              <a:t>public</a:t>
            </a:r>
            <a:r>
              <a:rPr lang="en-US" dirty="0">
                <a:solidFill>
                  <a:srgbClr val="3366FF"/>
                </a:solidFill>
              </a:rPr>
              <a:t> </a:t>
            </a:r>
            <a:r>
              <a:rPr lang="en-US" b="1" dirty="0">
                <a:solidFill>
                  <a:srgbClr val="3366FF"/>
                </a:solidFill>
              </a:rPr>
              <a:t>static</a:t>
            </a:r>
            <a:r>
              <a:rPr lang="en-US" dirty="0">
                <a:solidFill>
                  <a:srgbClr val="3366FF"/>
                </a:solidFill>
              </a:rPr>
              <a:t> void main(</a:t>
            </a:r>
          </a:p>
          <a:p>
            <a:r>
              <a:rPr lang="en-US" dirty="0">
                <a:solidFill>
                  <a:srgbClr val="3366FF"/>
                </a:solidFill>
              </a:rPr>
              <a:t>        String[] </a:t>
            </a:r>
            <a:r>
              <a:rPr lang="en-US" dirty="0" err="1">
                <a:solidFill>
                  <a:srgbClr val="3366FF"/>
                </a:solidFill>
              </a:rPr>
              <a:t>args</a:t>
            </a:r>
            <a:r>
              <a:rPr lang="en-US" dirty="0">
                <a:solidFill>
                  <a:srgbClr val="3366FF"/>
                </a:solidFill>
              </a:rPr>
              <a:t>) {</a:t>
            </a:r>
          </a:p>
          <a:p>
            <a:r>
              <a:rPr lang="en-US" dirty="0">
                <a:solidFill>
                  <a:srgbClr val="3366FF"/>
                </a:solidFill>
              </a:rPr>
              <a:t>   </a:t>
            </a:r>
            <a:r>
              <a:rPr lang="en-US" dirty="0" err="1">
                <a:solidFill>
                  <a:srgbClr val="3366FF"/>
                </a:solidFill>
              </a:rPr>
              <a:t>int</a:t>
            </a:r>
            <a:r>
              <a:rPr lang="en-US" dirty="0">
                <a:solidFill>
                  <a:srgbClr val="3366FF"/>
                </a:solidFill>
              </a:rPr>
              <a:t> r= sum(824);</a:t>
            </a:r>
          </a:p>
          <a:p>
            <a:r>
              <a:rPr lang="en-US" dirty="0">
                <a:solidFill>
                  <a:srgbClr val="3366FF"/>
                </a:solidFill>
              </a:rPr>
              <a:t>   </a:t>
            </a:r>
            <a:r>
              <a:rPr lang="en-US" dirty="0" err="1">
                <a:solidFill>
                  <a:srgbClr val="3366FF"/>
                </a:solidFill>
              </a:rPr>
              <a:t>System.out.println</a:t>
            </a:r>
            <a:r>
              <a:rPr lang="en-US" dirty="0">
                <a:solidFill>
                  <a:srgbClr val="3366FF"/>
                </a:solidFill>
              </a:rPr>
              <a:t>(r);</a:t>
            </a:r>
          </a:p>
          <a:p>
            <a:r>
              <a:rPr lang="en-US" dirty="0">
                <a:solidFill>
                  <a:srgbClr val="3366FF"/>
                </a:solidFill>
              </a:rPr>
              <a:t>}</a:t>
            </a:r>
          </a:p>
        </p:txBody>
      </p:sp>
    </p:spTree>
    <p:extLst>
      <p:ext uri="{BB962C8B-B14F-4D97-AF65-F5344CB8AC3E}">
        <p14:creationId xmlns:p14="http://schemas.microsoft.com/office/powerpoint/2010/main" val="3563285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dissolve">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rIns="132080">
            <a:normAutofit/>
          </a:bodyPr>
          <a:lstStyle/>
          <a:p>
            <a:r>
              <a:rPr lang="en-US" sz="2800" dirty="0">
                <a:solidFill>
                  <a:srgbClr val="800000"/>
                </a:solidFill>
              </a:rPr>
              <a:t>Example: Sum the digits in a non-negative integer</a:t>
            </a:r>
            <a:endParaRPr lang="en-US" sz="2800" dirty="0"/>
          </a:p>
        </p:txBody>
      </p:sp>
      <p:sp>
        <p:nvSpPr>
          <p:cNvPr id="213" name="Slide Number Placeholder 3"/>
          <p:cNvSpPr>
            <a:spLocks noGrp="1"/>
          </p:cNvSpPr>
          <p:nvPr>
            <p:ph type="sldNum" sz="quarter" idx="12"/>
          </p:nvPr>
        </p:nvSpPr>
        <p:spPr/>
        <p:txBody>
          <a:bodyPr>
            <a:normAutofit fontScale="85000" lnSpcReduction="20000"/>
          </a:bodyPr>
          <a:lstStyle/>
          <a:p>
            <a:fld id="{E10C7AC3-0A78-4780-98BC-9389D5B5F6BE}" type="slidenum">
              <a:rPr lang="en-US"/>
              <a:pPr/>
              <a:t>16</a:t>
            </a:fld>
            <a:endParaRPr lang="en-US"/>
          </a:p>
        </p:txBody>
      </p:sp>
      <p:grpSp>
        <p:nvGrpSpPr>
          <p:cNvPr id="237" name="Group 236"/>
          <p:cNvGrpSpPr/>
          <p:nvPr/>
        </p:nvGrpSpPr>
        <p:grpSpPr>
          <a:xfrm>
            <a:off x="6096000" y="5638800"/>
            <a:ext cx="2438400" cy="838200"/>
            <a:chOff x="6019800" y="4495800"/>
            <a:chExt cx="2438400" cy="838200"/>
          </a:xfrm>
        </p:grpSpPr>
        <p:sp>
          <p:nvSpPr>
            <p:cNvPr id="238" name="Rectangle 7"/>
            <p:cNvSpPr>
              <a:spLocks/>
            </p:cNvSpPr>
            <p:nvPr/>
          </p:nvSpPr>
          <p:spPr bwMode="auto">
            <a:xfrm>
              <a:off x="6019800" y="4495800"/>
              <a:ext cx="2438400" cy="838200"/>
            </a:xfrm>
            <a:prstGeom prst="rect">
              <a:avLst/>
            </a:prstGeom>
            <a:noFill/>
            <a:ln w="38100">
              <a:solidFill>
                <a:srgbClr val="FF0000"/>
              </a:solidFill>
              <a:prstDash val="solid"/>
              <a:miter lim="800000"/>
              <a:headEnd type="none" w="med" len="med"/>
              <a:tailEnd type="none" w="med" len="med"/>
            </a:ln>
          </p:spPr>
          <p:txBody>
            <a:bodyPr lIns="0" tIns="0" rIns="0" bIns="0"/>
            <a:lstStyle/>
            <a:p>
              <a:endParaRPr lang="fr-BE"/>
            </a:p>
          </p:txBody>
        </p:sp>
        <p:sp>
          <p:nvSpPr>
            <p:cNvPr id="239" name="Rectangle 11"/>
            <p:cNvSpPr>
              <a:spLocks/>
            </p:cNvSpPr>
            <p:nvPr/>
          </p:nvSpPr>
          <p:spPr bwMode="auto">
            <a:xfrm>
              <a:off x="6096000" y="4518392"/>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      ?</a:t>
              </a:r>
            </a:p>
            <a:p>
              <a:pPr>
                <a:spcBef>
                  <a:spcPts val="600"/>
                </a:spcBef>
              </a:pPr>
              <a:r>
                <a:rPr lang="en-US" dirty="0">
                  <a:solidFill>
                    <a:schemeClr val="tx1"/>
                  </a:solidFill>
                  <a:latin typeface="Arial" charset="0"/>
                  <a:cs typeface="Arial" charset="0"/>
                  <a:sym typeface="Arial" charset="0"/>
                </a:rPr>
                <a:t>return info</a:t>
              </a:r>
            </a:p>
          </p:txBody>
        </p:sp>
      </p:grpSp>
      <p:sp>
        <p:nvSpPr>
          <p:cNvPr id="7" name="TextBox 6"/>
          <p:cNvSpPr txBox="1"/>
          <p:nvPr/>
        </p:nvSpPr>
        <p:spPr>
          <a:xfrm>
            <a:off x="381000" y="5562600"/>
            <a:ext cx="4419600" cy="461665"/>
          </a:xfrm>
          <a:prstGeom prst="rect">
            <a:avLst/>
          </a:prstGeom>
          <a:noFill/>
        </p:spPr>
        <p:txBody>
          <a:bodyPr wrap="square" rtlCol="0">
            <a:spAutoFit/>
          </a:bodyPr>
          <a:lstStyle/>
          <a:p>
            <a:r>
              <a:rPr lang="en-US" dirty="0"/>
              <a:t>n &gt;= 10 sum calls sum: </a:t>
            </a:r>
          </a:p>
        </p:txBody>
      </p:sp>
      <p:sp>
        <p:nvSpPr>
          <p:cNvPr id="2" name="TextBox 1"/>
          <p:cNvSpPr txBox="1"/>
          <p:nvPr/>
        </p:nvSpPr>
        <p:spPr>
          <a:xfrm>
            <a:off x="4800600" y="5791200"/>
            <a:ext cx="1039618" cy="461665"/>
          </a:xfrm>
          <a:prstGeom prst="rect">
            <a:avLst/>
          </a:prstGeom>
          <a:noFill/>
        </p:spPr>
        <p:txBody>
          <a:bodyPr wrap="none" rtlCol="0">
            <a:spAutoFit/>
          </a:bodyPr>
          <a:lstStyle/>
          <a:p>
            <a:r>
              <a:rPr lang="en-US" dirty="0"/>
              <a:t>system</a:t>
            </a:r>
          </a:p>
        </p:txBody>
      </p:sp>
      <p:grpSp>
        <p:nvGrpSpPr>
          <p:cNvPr id="4" name="Group 3"/>
          <p:cNvGrpSpPr/>
          <p:nvPr/>
        </p:nvGrpSpPr>
        <p:grpSpPr>
          <a:xfrm>
            <a:off x="4953000" y="4800600"/>
            <a:ext cx="3581400" cy="838200"/>
            <a:chOff x="4953000" y="4800600"/>
            <a:chExt cx="3581400" cy="838200"/>
          </a:xfrm>
        </p:grpSpPr>
        <p:grpSp>
          <p:nvGrpSpPr>
            <p:cNvPr id="19" name="Group 18"/>
            <p:cNvGrpSpPr/>
            <p:nvPr/>
          </p:nvGrpSpPr>
          <p:grpSpPr>
            <a:xfrm>
              <a:off x="6096265" y="4800600"/>
              <a:ext cx="2438135" cy="838200"/>
              <a:chOff x="6019800" y="4724400"/>
              <a:chExt cx="2438135" cy="838200"/>
            </a:xfrm>
          </p:grpSpPr>
          <p:sp>
            <p:nvSpPr>
              <p:cNvPr id="20" name="Rectangle 7"/>
              <p:cNvSpPr>
                <a:spLocks/>
              </p:cNvSpPr>
              <p:nvPr/>
            </p:nvSpPr>
            <p:spPr bwMode="auto">
              <a:xfrm>
                <a:off x="6019800" y="4724400"/>
                <a:ext cx="2438135" cy="838200"/>
              </a:xfrm>
              <a:prstGeom prst="rect">
                <a:avLst/>
              </a:prstGeom>
              <a:noFill/>
              <a:ln w="38100">
                <a:solidFill>
                  <a:srgbClr val="3366FF"/>
                </a:solidFill>
                <a:prstDash val="solid"/>
                <a:miter lim="800000"/>
                <a:headEnd type="none" w="med" len="med"/>
                <a:tailEnd type="none" w="med" len="med"/>
              </a:ln>
            </p:spPr>
            <p:txBody>
              <a:bodyPr lIns="0" tIns="0" rIns="0" bIns="0"/>
              <a:lstStyle/>
              <a:p>
                <a:endParaRPr lang="fr-BE"/>
              </a:p>
            </p:txBody>
          </p:sp>
          <p:sp>
            <p:nvSpPr>
              <p:cNvPr id="21" name="Rectangle 11"/>
              <p:cNvSpPr>
                <a:spLocks/>
              </p:cNvSpPr>
              <p:nvPr/>
            </p:nvSpPr>
            <p:spPr bwMode="auto">
              <a:xfrm>
                <a:off x="6095735" y="4746992"/>
                <a:ext cx="2151390"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r ___  </a:t>
                </a:r>
                <a:r>
                  <a:rPr lang="en-US" dirty="0" err="1">
                    <a:solidFill>
                      <a:schemeClr val="tx1"/>
                    </a:solidFill>
                    <a:latin typeface="Arial" charset="0"/>
                    <a:cs typeface="Arial" charset="0"/>
                    <a:sym typeface="Arial" charset="0"/>
                  </a:rPr>
                  <a:t>args</a:t>
                </a:r>
                <a:r>
                  <a:rPr lang="en-US" dirty="0">
                    <a:solidFill>
                      <a:schemeClr val="tx1"/>
                    </a:solidFill>
                    <a:latin typeface="Arial" charset="0"/>
                    <a:cs typeface="Arial" charset="0"/>
                    <a:sym typeface="Arial" charset="0"/>
                  </a:rPr>
                  <a:t> ___</a:t>
                </a:r>
              </a:p>
              <a:p>
                <a:pPr>
                  <a:spcBef>
                    <a:spcPts val="600"/>
                  </a:spcBef>
                </a:pPr>
                <a:r>
                  <a:rPr lang="en-US" dirty="0">
                    <a:solidFill>
                      <a:schemeClr val="tx1"/>
                    </a:solidFill>
                    <a:latin typeface="Arial" charset="0"/>
                    <a:cs typeface="Arial" charset="0"/>
                    <a:sym typeface="Arial" charset="0"/>
                  </a:rPr>
                  <a:t>return info</a:t>
                </a:r>
              </a:p>
            </p:txBody>
          </p:sp>
        </p:grpSp>
        <p:sp>
          <p:nvSpPr>
            <p:cNvPr id="23" name="TextBox 22"/>
            <p:cNvSpPr txBox="1"/>
            <p:nvPr/>
          </p:nvSpPr>
          <p:spPr>
            <a:xfrm>
              <a:off x="4953000" y="4872335"/>
              <a:ext cx="800219" cy="461665"/>
            </a:xfrm>
            <a:prstGeom prst="rect">
              <a:avLst/>
            </a:prstGeom>
            <a:noFill/>
          </p:spPr>
          <p:txBody>
            <a:bodyPr wrap="none" rtlCol="0">
              <a:spAutoFit/>
            </a:bodyPr>
            <a:lstStyle/>
            <a:p>
              <a:r>
                <a:rPr lang="en-US" dirty="0"/>
                <a:t>main</a:t>
              </a:r>
            </a:p>
          </p:txBody>
        </p:sp>
      </p:grpSp>
      <p:grpSp>
        <p:nvGrpSpPr>
          <p:cNvPr id="16" name="Group 15"/>
          <p:cNvGrpSpPr/>
          <p:nvPr/>
        </p:nvGrpSpPr>
        <p:grpSpPr>
          <a:xfrm>
            <a:off x="6096265" y="3886200"/>
            <a:ext cx="2438135" cy="914400"/>
            <a:chOff x="6019800" y="4419600"/>
            <a:chExt cx="2438135" cy="914400"/>
          </a:xfrm>
        </p:grpSpPr>
        <p:sp>
          <p:nvSpPr>
            <p:cNvPr id="17" name="Rectangle 7"/>
            <p:cNvSpPr>
              <a:spLocks/>
            </p:cNvSpPr>
            <p:nvPr/>
          </p:nvSpPr>
          <p:spPr bwMode="auto">
            <a:xfrm>
              <a:off x="6019800" y="4419600"/>
              <a:ext cx="2438135"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18"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n ___</a:t>
              </a:r>
            </a:p>
            <a:p>
              <a:pPr>
                <a:spcBef>
                  <a:spcPts val="600"/>
                </a:spcBef>
              </a:pPr>
              <a:r>
                <a:rPr lang="en-US" dirty="0">
                  <a:solidFill>
                    <a:schemeClr val="tx1"/>
                  </a:solidFill>
                  <a:latin typeface="Arial" charset="0"/>
                  <a:cs typeface="Arial" charset="0"/>
                  <a:sym typeface="Arial" charset="0"/>
                </a:rPr>
                <a:t>return info</a:t>
              </a:r>
            </a:p>
          </p:txBody>
        </p:sp>
      </p:grpSp>
      <p:sp>
        <p:nvSpPr>
          <p:cNvPr id="5" name="TextBox 4"/>
          <p:cNvSpPr txBox="1"/>
          <p:nvPr/>
        </p:nvSpPr>
        <p:spPr>
          <a:xfrm>
            <a:off x="6553200" y="3886200"/>
            <a:ext cx="646331" cy="461665"/>
          </a:xfrm>
          <a:prstGeom prst="rect">
            <a:avLst/>
          </a:prstGeom>
          <a:noFill/>
        </p:spPr>
        <p:txBody>
          <a:bodyPr wrap="none" rtlCol="0">
            <a:spAutoFit/>
          </a:bodyPr>
          <a:lstStyle/>
          <a:p>
            <a:r>
              <a:rPr lang="en-US" dirty="0"/>
              <a:t>824</a:t>
            </a:r>
          </a:p>
        </p:txBody>
      </p:sp>
      <p:grpSp>
        <p:nvGrpSpPr>
          <p:cNvPr id="22" name="Group 21"/>
          <p:cNvGrpSpPr/>
          <p:nvPr/>
        </p:nvGrpSpPr>
        <p:grpSpPr>
          <a:xfrm>
            <a:off x="6096000" y="2971800"/>
            <a:ext cx="2438400" cy="914400"/>
            <a:chOff x="6019800" y="4419600"/>
            <a:chExt cx="2438400" cy="914400"/>
          </a:xfrm>
        </p:grpSpPr>
        <p:sp>
          <p:nvSpPr>
            <p:cNvPr id="24" name="Rectangle 7"/>
            <p:cNvSpPr>
              <a:spLocks/>
            </p:cNvSpPr>
            <p:nvPr/>
          </p:nvSpPr>
          <p:spPr bwMode="auto">
            <a:xfrm>
              <a:off x="6019800" y="4419600"/>
              <a:ext cx="2438400"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25"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n ___</a:t>
              </a:r>
            </a:p>
            <a:p>
              <a:pPr>
                <a:spcBef>
                  <a:spcPts val="600"/>
                </a:spcBef>
              </a:pPr>
              <a:r>
                <a:rPr lang="en-US" dirty="0">
                  <a:solidFill>
                    <a:schemeClr val="tx1"/>
                  </a:solidFill>
                  <a:latin typeface="Arial" charset="0"/>
                  <a:cs typeface="Arial" charset="0"/>
                  <a:sym typeface="Arial" charset="0"/>
                </a:rPr>
                <a:t>return info</a:t>
              </a:r>
            </a:p>
          </p:txBody>
        </p:sp>
      </p:grpSp>
      <p:sp>
        <p:nvSpPr>
          <p:cNvPr id="26" name="TextBox 25"/>
          <p:cNvSpPr txBox="1"/>
          <p:nvPr/>
        </p:nvSpPr>
        <p:spPr>
          <a:xfrm>
            <a:off x="6629400" y="2971800"/>
            <a:ext cx="492443" cy="461665"/>
          </a:xfrm>
          <a:prstGeom prst="rect">
            <a:avLst/>
          </a:prstGeom>
          <a:noFill/>
        </p:spPr>
        <p:txBody>
          <a:bodyPr wrap="none" rtlCol="0">
            <a:spAutoFit/>
          </a:bodyPr>
          <a:lstStyle/>
          <a:p>
            <a:r>
              <a:rPr lang="en-US" dirty="0"/>
              <a:t>82</a:t>
            </a:r>
          </a:p>
        </p:txBody>
      </p:sp>
      <p:sp>
        <p:nvSpPr>
          <p:cNvPr id="28" name="Rectangle 27"/>
          <p:cNvSpPr/>
          <p:nvPr/>
        </p:nvSpPr>
        <p:spPr>
          <a:xfrm>
            <a:off x="304800" y="1524000"/>
            <a:ext cx="4495800" cy="3785652"/>
          </a:xfrm>
          <a:prstGeom prst="rect">
            <a:avLst/>
          </a:prstGeom>
          <a:solidFill>
            <a:srgbClr val="FFFFCC"/>
          </a:solidFill>
          <a:ln>
            <a:solidFill>
              <a:srgbClr val="800000"/>
            </a:solidFill>
          </a:ln>
        </p:spPr>
        <p:txBody>
          <a:bodyPr wrap="square">
            <a:spAutoFit/>
          </a:bodyPr>
          <a:lstStyle/>
          <a:p>
            <a:r>
              <a:rPr lang="en-US" b="1" dirty="0">
                <a:solidFill>
                  <a:srgbClr val="FF6600"/>
                </a:solidFill>
              </a:rPr>
              <a:t>public</a:t>
            </a:r>
            <a:r>
              <a:rPr lang="en-US" dirty="0">
                <a:solidFill>
                  <a:srgbClr val="FF6600"/>
                </a:solidFill>
              </a:rPr>
              <a:t> </a:t>
            </a:r>
            <a:r>
              <a:rPr lang="en-US" b="1" dirty="0">
                <a:solidFill>
                  <a:srgbClr val="FF6600"/>
                </a:solidFill>
              </a:rPr>
              <a:t>static</a:t>
            </a:r>
            <a:r>
              <a:rPr lang="en-US" dirty="0">
                <a:solidFill>
                  <a:srgbClr val="FF6600"/>
                </a:solidFill>
              </a:rPr>
              <a:t> </a:t>
            </a:r>
            <a:r>
              <a:rPr lang="en-US" b="1" dirty="0" err="1">
                <a:solidFill>
                  <a:srgbClr val="FF6600"/>
                </a:solidFill>
              </a:rPr>
              <a:t>int</a:t>
            </a:r>
            <a:r>
              <a:rPr lang="en-US" dirty="0">
                <a:solidFill>
                  <a:srgbClr val="FF6600"/>
                </a:solidFill>
              </a:rPr>
              <a:t> sum(</a:t>
            </a:r>
            <a:r>
              <a:rPr lang="en-US" b="1" dirty="0" err="1">
                <a:solidFill>
                  <a:srgbClr val="FF6600"/>
                </a:solidFill>
              </a:rPr>
              <a:t>int</a:t>
            </a:r>
            <a:r>
              <a:rPr lang="en-US" dirty="0">
                <a:solidFill>
                  <a:srgbClr val="FF6600"/>
                </a:solidFill>
              </a:rPr>
              <a:t> n) {</a:t>
            </a:r>
          </a:p>
          <a:p>
            <a:r>
              <a:rPr lang="en-US" dirty="0">
                <a:solidFill>
                  <a:srgbClr val="FF6600"/>
                </a:solidFill>
              </a:rPr>
              <a:t>      </a:t>
            </a:r>
            <a:r>
              <a:rPr lang="en-US" b="1" dirty="0">
                <a:solidFill>
                  <a:srgbClr val="FF6600"/>
                </a:solidFill>
              </a:rPr>
              <a:t>if</a:t>
            </a:r>
            <a:r>
              <a:rPr lang="en-US" dirty="0">
                <a:solidFill>
                  <a:srgbClr val="FF6600"/>
                </a:solidFill>
              </a:rPr>
              <a:t> (n &lt; 10) </a:t>
            </a:r>
            <a:r>
              <a:rPr lang="en-US" b="1" dirty="0">
                <a:solidFill>
                  <a:srgbClr val="FF6600"/>
                </a:solidFill>
              </a:rPr>
              <a:t>return</a:t>
            </a:r>
            <a:r>
              <a:rPr lang="en-US" dirty="0">
                <a:solidFill>
                  <a:srgbClr val="FF6600"/>
                </a:solidFill>
              </a:rPr>
              <a:t> n;</a:t>
            </a:r>
          </a:p>
          <a:p>
            <a:r>
              <a:rPr lang="en-US" dirty="0">
                <a:solidFill>
                  <a:srgbClr val="FF6600"/>
                </a:solidFill>
              </a:rPr>
              <a:t>      </a:t>
            </a:r>
            <a:r>
              <a:rPr lang="en-US" b="1" dirty="0">
                <a:solidFill>
                  <a:srgbClr val="FF6600"/>
                </a:solidFill>
              </a:rPr>
              <a:t>return</a:t>
            </a:r>
            <a:r>
              <a:rPr lang="en-US" dirty="0">
                <a:solidFill>
                  <a:srgbClr val="FF6600"/>
                </a:solidFill>
              </a:rPr>
              <a:t> n%10 + sum(n/10);</a:t>
            </a:r>
          </a:p>
          <a:p>
            <a:r>
              <a:rPr lang="en-US" dirty="0">
                <a:solidFill>
                  <a:srgbClr val="FF6600"/>
                </a:solidFill>
              </a:rPr>
              <a:t>}</a:t>
            </a:r>
          </a:p>
          <a:p>
            <a:endParaRPr lang="en-US" dirty="0">
              <a:solidFill>
                <a:schemeClr val="tx1"/>
              </a:solidFill>
            </a:endParaRPr>
          </a:p>
          <a:p>
            <a:r>
              <a:rPr lang="en-US" b="1" dirty="0">
                <a:solidFill>
                  <a:srgbClr val="3366FF"/>
                </a:solidFill>
              </a:rPr>
              <a:t>public</a:t>
            </a:r>
            <a:r>
              <a:rPr lang="en-US" dirty="0">
                <a:solidFill>
                  <a:srgbClr val="3366FF"/>
                </a:solidFill>
              </a:rPr>
              <a:t> </a:t>
            </a:r>
            <a:r>
              <a:rPr lang="en-US" b="1" dirty="0">
                <a:solidFill>
                  <a:srgbClr val="3366FF"/>
                </a:solidFill>
              </a:rPr>
              <a:t>static</a:t>
            </a:r>
            <a:r>
              <a:rPr lang="en-US" dirty="0">
                <a:solidFill>
                  <a:srgbClr val="3366FF"/>
                </a:solidFill>
              </a:rPr>
              <a:t> void main(</a:t>
            </a:r>
          </a:p>
          <a:p>
            <a:r>
              <a:rPr lang="en-US" dirty="0">
                <a:solidFill>
                  <a:srgbClr val="3366FF"/>
                </a:solidFill>
              </a:rPr>
              <a:t>        String[] </a:t>
            </a:r>
            <a:r>
              <a:rPr lang="en-US" dirty="0" err="1">
                <a:solidFill>
                  <a:srgbClr val="3366FF"/>
                </a:solidFill>
              </a:rPr>
              <a:t>args</a:t>
            </a:r>
            <a:r>
              <a:rPr lang="en-US" dirty="0">
                <a:solidFill>
                  <a:srgbClr val="3366FF"/>
                </a:solidFill>
              </a:rPr>
              <a:t>) {</a:t>
            </a:r>
          </a:p>
          <a:p>
            <a:r>
              <a:rPr lang="en-US" dirty="0">
                <a:solidFill>
                  <a:srgbClr val="3366FF"/>
                </a:solidFill>
              </a:rPr>
              <a:t>   </a:t>
            </a:r>
            <a:r>
              <a:rPr lang="en-US" dirty="0" err="1">
                <a:solidFill>
                  <a:srgbClr val="3366FF"/>
                </a:solidFill>
              </a:rPr>
              <a:t>int</a:t>
            </a:r>
            <a:r>
              <a:rPr lang="en-US" dirty="0">
                <a:solidFill>
                  <a:srgbClr val="3366FF"/>
                </a:solidFill>
              </a:rPr>
              <a:t> r= sum(824);</a:t>
            </a:r>
          </a:p>
          <a:p>
            <a:r>
              <a:rPr lang="en-US" dirty="0">
                <a:solidFill>
                  <a:srgbClr val="3366FF"/>
                </a:solidFill>
              </a:rPr>
              <a:t>   </a:t>
            </a:r>
            <a:r>
              <a:rPr lang="en-US" dirty="0" err="1">
                <a:solidFill>
                  <a:srgbClr val="3366FF"/>
                </a:solidFill>
              </a:rPr>
              <a:t>System.out.println</a:t>
            </a:r>
            <a:r>
              <a:rPr lang="en-US" dirty="0">
                <a:solidFill>
                  <a:srgbClr val="3366FF"/>
                </a:solidFill>
              </a:rPr>
              <a:t>(r);</a:t>
            </a:r>
          </a:p>
          <a:p>
            <a:r>
              <a:rPr lang="en-US" dirty="0">
                <a:solidFill>
                  <a:srgbClr val="3366FF"/>
                </a:solidFill>
              </a:rPr>
              <a:t>}</a:t>
            </a:r>
          </a:p>
        </p:txBody>
      </p:sp>
    </p:spTree>
    <p:extLst>
      <p:ext uri="{BB962C8B-B14F-4D97-AF65-F5344CB8AC3E}">
        <p14:creationId xmlns:p14="http://schemas.microsoft.com/office/powerpoint/2010/main" val="382232072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26"/>
                                        </p:tgtEl>
                                        <p:attrNameLst>
                                          <p:attrName>style.visibility</p:attrName>
                                        </p:attrNameLst>
                                      </p:cBhvr>
                                      <p:to>
                                        <p:strVal val="visible"/>
                                      </p:to>
                                    </p:set>
                                    <p:animEffect transition="in" filter="dissolve">
                                      <p:cBhvr>
                                        <p:cTn id="13"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rIns="132080">
            <a:normAutofit/>
          </a:bodyPr>
          <a:lstStyle/>
          <a:p>
            <a:r>
              <a:rPr lang="en-US" sz="2800" dirty="0">
                <a:solidFill>
                  <a:srgbClr val="800000"/>
                </a:solidFill>
              </a:rPr>
              <a:t>Example: Sum the digits in a non-negative integer</a:t>
            </a:r>
            <a:endParaRPr lang="en-US" sz="2800" dirty="0"/>
          </a:p>
        </p:txBody>
      </p:sp>
      <p:sp>
        <p:nvSpPr>
          <p:cNvPr id="213" name="Slide Number Placeholder 3"/>
          <p:cNvSpPr>
            <a:spLocks noGrp="1"/>
          </p:cNvSpPr>
          <p:nvPr>
            <p:ph type="sldNum" sz="quarter" idx="12"/>
          </p:nvPr>
        </p:nvSpPr>
        <p:spPr/>
        <p:txBody>
          <a:bodyPr>
            <a:normAutofit fontScale="85000" lnSpcReduction="20000"/>
          </a:bodyPr>
          <a:lstStyle/>
          <a:p>
            <a:fld id="{E10C7AC3-0A78-4780-98BC-9389D5B5F6BE}" type="slidenum">
              <a:rPr lang="en-US"/>
              <a:pPr/>
              <a:t>17</a:t>
            </a:fld>
            <a:endParaRPr lang="en-US"/>
          </a:p>
        </p:txBody>
      </p:sp>
      <p:grpSp>
        <p:nvGrpSpPr>
          <p:cNvPr id="237" name="Group 236"/>
          <p:cNvGrpSpPr/>
          <p:nvPr/>
        </p:nvGrpSpPr>
        <p:grpSpPr>
          <a:xfrm>
            <a:off x="6096000" y="5638800"/>
            <a:ext cx="2362200" cy="838200"/>
            <a:chOff x="6019800" y="4495800"/>
            <a:chExt cx="1676135" cy="838200"/>
          </a:xfrm>
        </p:grpSpPr>
        <p:sp>
          <p:nvSpPr>
            <p:cNvPr id="238" name="Rectangle 7"/>
            <p:cNvSpPr>
              <a:spLocks/>
            </p:cNvSpPr>
            <p:nvPr/>
          </p:nvSpPr>
          <p:spPr bwMode="auto">
            <a:xfrm>
              <a:off x="6019800" y="4495800"/>
              <a:ext cx="1676135" cy="838200"/>
            </a:xfrm>
            <a:prstGeom prst="rect">
              <a:avLst/>
            </a:prstGeom>
            <a:noFill/>
            <a:ln w="38100">
              <a:solidFill>
                <a:srgbClr val="FF0000"/>
              </a:solidFill>
              <a:prstDash val="solid"/>
              <a:miter lim="800000"/>
              <a:headEnd type="none" w="med" len="med"/>
              <a:tailEnd type="none" w="med" len="med"/>
            </a:ln>
          </p:spPr>
          <p:txBody>
            <a:bodyPr lIns="0" tIns="0" rIns="0" bIns="0"/>
            <a:lstStyle/>
            <a:p>
              <a:endParaRPr lang="fr-BE"/>
            </a:p>
          </p:txBody>
        </p:sp>
        <p:sp>
          <p:nvSpPr>
            <p:cNvPr id="239" name="Rectangle 11"/>
            <p:cNvSpPr>
              <a:spLocks/>
            </p:cNvSpPr>
            <p:nvPr/>
          </p:nvSpPr>
          <p:spPr bwMode="auto">
            <a:xfrm>
              <a:off x="6096000" y="4518392"/>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      ?</a:t>
              </a:r>
            </a:p>
            <a:p>
              <a:pPr>
                <a:spcBef>
                  <a:spcPts val="600"/>
                </a:spcBef>
              </a:pPr>
              <a:r>
                <a:rPr lang="en-US" dirty="0">
                  <a:solidFill>
                    <a:schemeClr val="tx1"/>
                  </a:solidFill>
                  <a:latin typeface="Arial" charset="0"/>
                  <a:cs typeface="Arial" charset="0"/>
                  <a:sym typeface="Arial" charset="0"/>
                </a:rPr>
                <a:t>return info</a:t>
              </a:r>
            </a:p>
          </p:txBody>
        </p:sp>
      </p:grpSp>
      <p:sp>
        <p:nvSpPr>
          <p:cNvPr id="7" name="TextBox 6"/>
          <p:cNvSpPr txBox="1"/>
          <p:nvPr/>
        </p:nvSpPr>
        <p:spPr>
          <a:xfrm>
            <a:off x="381000" y="5562600"/>
            <a:ext cx="4419600" cy="461665"/>
          </a:xfrm>
          <a:prstGeom prst="rect">
            <a:avLst/>
          </a:prstGeom>
          <a:noFill/>
        </p:spPr>
        <p:txBody>
          <a:bodyPr wrap="square" rtlCol="0">
            <a:spAutoFit/>
          </a:bodyPr>
          <a:lstStyle/>
          <a:p>
            <a:r>
              <a:rPr lang="en-US" dirty="0"/>
              <a:t>n &gt;= 10. sum calls sum: </a:t>
            </a:r>
          </a:p>
        </p:txBody>
      </p:sp>
      <p:sp>
        <p:nvSpPr>
          <p:cNvPr id="2" name="TextBox 1"/>
          <p:cNvSpPr txBox="1"/>
          <p:nvPr/>
        </p:nvSpPr>
        <p:spPr>
          <a:xfrm>
            <a:off x="4800600" y="5791200"/>
            <a:ext cx="1039618" cy="461665"/>
          </a:xfrm>
          <a:prstGeom prst="rect">
            <a:avLst/>
          </a:prstGeom>
          <a:noFill/>
        </p:spPr>
        <p:txBody>
          <a:bodyPr wrap="none" rtlCol="0">
            <a:spAutoFit/>
          </a:bodyPr>
          <a:lstStyle/>
          <a:p>
            <a:r>
              <a:rPr lang="en-US" dirty="0"/>
              <a:t>system</a:t>
            </a:r>
          </a:p>
        </p:txBody>
      </p:sp>
      <p:grpSp>
        <p:nvGrpSpPr>
          <p:cNvPr id="4" name="Group 3"/>
          <p:cNvGrpSpPr/>
          <p:nvPr/>
        </p:nvGrpSpPr>
        <p:grpSpPr>
          <a:xfrm>
            <a:off x="4953000" y="4800600"/>
            <a:ext cx="3505200" cy="838200"/>
            <a:chOff x="4953000" y="4800600"/>
            <a:chExt cx="3505200" cy="838200"/>
          </a:xfrm>
        </p:grpSpPr>
        <p:grpSp>
          <p:nvGrpSpPr>
            <p:cNvPr id="19" name="Group 18"/>
            <p:cNvGrpSpPr/>
            <p:nvPr/>
          </p:nvGrpSpPr>
          <p:grpSpPr>
            <a:xfrm>
              <a:off x="6096265" y="4800600"/>
              <a:ext cx="2361935" cy="838200"/>
              <a:chOff x="6019800" y="4724400"/>
              <a:chExt cx="2361935" cy="838200"/>
            </a:xfrm>
          </p:grpSpPr>
          <p:sp>
            <p:nvSpPr>
              <p:cNvPr id="20" name="Rectangle 7"/>
              <p:cNvSpPr>
                <a:spLocks/>
              </p:cNvSpPr>
              <p:nvPr/>
            </p:nvSpPr>
            <p:spPr bwMode="auto">
              <a:xfrm>
                <a:off x="6019800" y="4724400"/>
                <a:ext cx="2361935" cy="838200"/>
              </a:xfrm>
              <a:prstGeom prst="rect">
                <a:avLst/>
              </a:prstGeom>
              <a:noFill/>
              <a:ln w="38100">
                <a:solidFill>
                  <a:srgbClr val="3366FF"/>
                </a:solidFill>
                <a:prstDash val="solid"/>
                <a:miter lim="800000"/>
                <a:headEnd type="none" w="med" len="med"/>
                <a:tailEnd type="none" w="med" len="med"/>
              </a:ln>
            </p:spPr>
            <p:txBody>
              <a:bodyPr lIns="0" tIns="0" rIns="0" bIns="0"/>
              <a:lstStyle/>
              <a:p>
                <a:endParaRPr lang="fr-BE"/>
              </a:p>
            </p:txBody>
          </p:sp>
          <p:sp>
            <p:nvSpPr>
              <p:cNvPr id="21" name="Rectangle 11"/>
              <p:cNvSpPr>
                <a:spLocks/>
              </p:cNvSpPr>
              <p:nvPr/>
            </p:nvSpPr>
            <p:spPr bwMode="auto">
              <a:xfrm>
                <a:off x="6095735" y="4746992"/>
                <a:ext cx="2151390"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r ___  </a:t>
                </a:r>
                <a:r>
                  <a:rPr lang="en-US" dirty="0" err="1">
                    <a:solidFill>
                      <a:schemeClr val="tx1"/>
                    </a:solidFill>
                    <a:latin typeface="Arial" charset="0"/>
                    <a:cs typeface="Arial" charset="0"/>
                    <a:sym typeface="Arial" charset="0"/>
                  </a:rPr>
                  <a:t>args</a:t>
                </a:r>
                <a:r>
                  <a:rPr lang="en-US" dirty="0">
                    <a:solidFill>
                      <a:schemeClr val="tx1"/>
                    </a:solidFill>
                    <a:latin typeface="Arial" charset="0"/>
                    <a:cs typeface="Arial" charset="0"/>
                    <a:sym typeface="Arial" charset="0"/>
                  </a:rPr>
                  <a:t> ___</a:t>
                </a:r>
              </a:p>
              <a:p>
                <a:pPr>
                  <a:spcBef>
                    <a:spcPts val="600"/>
                  </a:spcBef>
                </a:pPr>
                <a:r>
                  <a:rPr lang="en-US" dirty="0">
                    <a:solidFill>
                      <a:schemeClr val="tx1"/>
                    </a:solidFill>
                    <a:latin typeface="Arial" charset="0"/>
                    <a:cs typeface="Arial" charset="0"/>
                    <a:sym typeface="Arial" charset="0"/>
                  </a:rPr>
                  <a:t>return info</a:t>
                </a:r>
              </a:p>
            </p:txBody>
          </p:sp>
        </p:grpSp>
        <p:sp>
          <p:nvSpPr>
            <p:cNvPr id="23" name="TextBox 22"/>
            <p:cNvSpPr txBox="1"/>
            <p:nvPr/>
          </p:nvSpPr>
          <p:spPr>
            <a:xfrm>
              <a:off x="4953000" y="4872335"/>
              <a:ext cx="800219" cy="461665"/>
            </a:xfrm>
            <a:prstGeom prst="rect">
              <a:avLst/>
            </a:prstGeom>
            <a:noFill/>
          </p:spPr>
          <p:txBody>
            <a:bodyPr wrap="none" rtlCol="0">
              <a:spAutoFit/>
            </a:bodyPr>
            <a:lstStyle/>
            <a:p>
              <a:r>
                <a:rPr lang="en-US" dirty="0"/>
                <a:t>main</a:t>
              </a:r>
            </a:p>
          </p:txBody>
        </p:sp>
      </p:grpSp>
      <p:grpSp>
        <p:nvGrpSpPr>
          <p:cNvPr id="16" name="Group 15"/>
          <p:cNvGrpSpPr/>
          <p:nvPr/>
        </p:nvGrpSpPr>
        <p:grpSpPr>
          <a:xfrm>
            <a:off x="6096265" y="3886200"/>
            <a:ext cx="2361935" cy="914400"/>
            <a:chOff x="6019800" y="4419600"/>
            <a:chExt cx="2361935" cy="914400"/>
          </a:xfrm>
        </p:grpSpPr>
        <p:sp>
          <p:nvSpPr>
            <p:cNvPr id="17" name="Rectangle 7"/>
            <p:cNvSpPr>
              <a:spLocks/>
            </p:cNvSpPr>
            <p:nvPr/>
          </p:nvSpPr>
          <p:spPr bwMode="auto">
            <a:xfrm>
              <a:off x="6019800" y="4419600"/>
              <a:ext cx="2361935"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18"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n ___</a:t>
              </a:r>
            </a:p>
            <a:p>
              <a:pPr>
                <a:spcBef>
                  <a:spcPts val="600"/>
                </a:spcBef>
              </a:pPr>
              <a:r>
                <a:rPr lang="en-US" dirty="0">
                  <a:solidFill>
                    <a:schemeClr val="tx1"/>
                  </a:solidFill>
                  <a:latin typeface="Arial" charset="0"/>
                  <a:cs typeface="Arial" charset="0"/>
                  <a:sym typeface="Arial" charset="0"/>
                </a:rPr>
                <a:t>return info</a:t>
              </a:r>
            </a:p>
          </p:txBody>
        </p:sp>
      </p:grpSp>
      <p:sp>
        <p:nvSpPr>
          <p:cNvPr id="5" name="TextBox 4"/>
          <p:cNvSpPr txBox="1"/>
          <p:nvPr/>
        </p:nvSpPr>
        <p:spPr>
          <a:xfrm>
            <a:off x="6553200" y="3886200"/>
            <a:ext cx="646331" cy="461665"/>
          </a:xfrm>
          <a:prstGeom prst="rect">
            <a:avLst/>
          </a:prstGeom>
          <a:noFill/>
        </p:spPr>
        <p:txBody>
          <a:bodyPr wrap="none" rtlCol="0">
            <a:spAutoFit/>
          </a:bodyPr>
          <a:lstStyle/>
          <a:p>
            <a:r>
              <a:rPr lang="en-US" dirty="0"/>
              <a:t>824</a:t>
            </a:r>
          </a:p>
        </p:txBody>
      </p:sp>
      <p:grpSp>
        <p:nvGrpSpPr>
          <p:cNvPr id="22" name="Group 21"/>
          <p:cNvGrpSpPr/>
          <p:nvPr/>
        </p:nvGrpSpPr>
        <p:grpSpPr>
          <a:xfrm>
            <a:off x="6096000" y="2971800"/>
            <a:ext cx="2362200" cy="914400"/>
            <a:chOff x="6019800" y="4419600"/>
            <a:chExt cx="2362200" cy="914400"/>
          </a:xfrm>
        </p:grpSpPr>
        <p:sp>
          <p:nvSpPr>
            <p:cNvPr id="24" name="Rectangle 7"/>
            <p:cNvSpPr>
              <a:spLocks/>
            </p:cNvSpPr>
            <p:nvPr/>
          </p:nvSpPr>
          <p:spPr bwMode="auto">
            <a:xfrm>
              <a:off x="6019800" y="4419600"/>
              <a:ext cx="2362200"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25"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n ___</a:t>
              </a:r>
            </a:p>
            <a:p>
              <a:pPr>
                <a:spcBef>
                  <a:spcPts val="600"/>
                </a:spcBef>
              </a:pPr>
              <a:r>
                <a:rPr lang="en-US" dirty="0">
                  <a:solidFill>
                    <a:schemeClr val="tx1"/>
                  </a:solidFill>
                  <a:latin typeface="Arial" charset="0"/>
                  <a:cs typeface="Arial" charset="0"/>
                  <a:sym typeface="Arial" charset="0"/>
                </a:rPr>
                <a:t>return info</a:t>
              </a:r>
            </a:p>
          </p:txBody>
        </p:sp>
      </p:grpSp>
      <p:sp>
        <p:nvSpPr>
          <p:cNvPr id="26" name="TextBox 25"/>
          <p:cNvSpPr txBox="1"/>
          <p:nvPr/>
        </p:nvSpPr>
        <p:spPr>
          <a:xfrm>
            <a:off x="6629400" y="2971800"/>
            <a:ext cx="492443" cy="461665"/>
          </a:xfrm>
          <a:prstGeom prst="rect">
            <a:avLst/>
          </a:prstGeom>
          <a:noFill/>
        </p:spPr>
        <p:txBody>
          <a:bodyPr wrap="none" rtlCol="0">
            <a:spAutoFit/>
          </a:bodyPr>
          <a:lstStyle/>
          <a:p>
            <a:r>
              <a:rPr lang="en-US" dirty="0"/>
              <a:t>82</a:t>
            </a:r>
          </a:p>
        </p:txBody>
      </p:sp>
      <p:grpSp>
        <p:nvGrpSpPr>
          <p:cNvPr id="27" name="Group 26"/>
          <p:cNvGrpSpPr/>
          <p:nvPr/>
        </p:nvGrpSpPr>
        <p:grpSpPr>
          <a:xfrm>
            <a:off x="6096265" y="2057400"/>
            <a:ext cx="2361935" cy="914400"/>
            <a:chOff x="6019800" y="4419600"/>
            <a:chExt cx="2361935" cy="914400"/>
          </a:xfrm>
        </p:grpSpPr>
        <p:sp>
          <p:nvSpPr>
            <p:cNvPr id="28" name="Rectangle 7"/>
            <p:cNvSpPr>
              <a:spLocks/>
            </p:cNvSpPr>
            <p:nvPr/>
          </p:nvSpPr>
          <p:spPr bwMode="auto">
            <a:xfrm>
              <a:off x="6019800" y="4419600"/>
              <a:ext cx="2361935"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29"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n ___</a:t>
              </a:r>
            </a:p>
            <a:p>
              <a:pPr>
                <a:spcBef>
                  <a:spcPts val="600"/>
                </a:spcBef>
              </a:pPr>
              <a:r>
                <a:rPr lang="en-US" dirty="0">
                  <a:solidFill>
                    <a:schemeClr val="tx1"/>
                  </a:solidFill>
                  <a:latin typeface="Arial" charset="0"/>
                  <a:cs typeface="Arial" charset="0"/>
                  <a:sym typeface="Arial" charset="0"/>
                </a:rPr>
                <a:t>return info</a:t>
              </a:r>
            </a:p>
          </p:txBody>
        </p:sp>
      </p:grpSp>
      <p:sp>
        <p:nvSpPr>
          <p:cNvPr id="30" name="TextBox 29"/>
          <p:cNvSpPr txBox="1"/>
          <p:nvPr/>
        </p:nvSpPr>
        <p:spPr>
          <a:xfrm>
            <a:off x="6629400" y="2057400"/>
            <a:ext cx="338554" cy="461665"/>
          </a:xfrm>
          <a:prstGeom prst="rect">
            <a:avLst/>
          </a:prstGeom>
          <a:noFill/>
        </p:spPr>
        <p:txBody>
          <a:bodyPr wrap="none" rtlCol="0">
            <a:spAutoFit/>
          </a:bodyPr>
          <a:lstStyle/>
          <a:p>
            <a:r>
              <a:rPr lang="en-US" dirty="0"/>
              <a:t>8</a:t>
            </a:r>
          </a:p>
        </p:txBody>
      </p:sp>
      <p:sp>
        <p:nvSpPr>
          <p:cNvPr id="31" name="Rectangle 30"/>
          <p:cNvSpPr/>
          <p:nvPr/>
        </p:nvSpPr>
        <p:spPr>
          <a:xfrm>
            <a:off x="304800" y="1524000"/>
            <a:ext cx="4495800" cy="3785652"/>
          </a:xfrm>
          <a:prstGeom prst="rect">
            <a:avLst/>
          </a:prstGeom>
          <a:solidFill>
            <a:srgbClr val="FFFFCC"/>
          </a:solidFill>
          <a:ln>
            <a:solidFill>
              <a:srgbClr val="800000"/>
            </a:solidFill>
          </a:ln>
        </p:spPr>
        <p:txBody>
          <a:bodyPr wrap="square">
            <a:spAutoFit/>
          </a:bodyPr>
          <a:lstStyle/>
          <a:p>
            <a:r>
              <a:rPr lang="en-US" b="1" dirty="0">
                <a:solidFill>
                  <a:srgbClr val="FF6600"/>
                </a:solidFill>
              </a:rPr>
              <a:t>public</a:t>
            </a:r>
            <a:r>
              <a:rPr lang="en-US" dirty="0">
                <a:solidFill>
                  <a:srgbClr val="FF6600"/>
                </a:solidFill>
              </a:rPr>
              <a:t> </a:t>
            </a:r>
            <a:r>
              <a:rPr lang="en-US" b="1" dirty="0">
                <a:solidFill>
                  <a:srgbClr val="FF6600"/>
                </a:solidFill>
              </a:rPr>
              <a:t>static</a:t>
            </a:r>
            <a:r>
              <a:rPr lang="en-US" dirty="0">
                <a:solidFill>
                  <a:srgbClr val="FF6600"/>
                </a:solidFill>
              </a:rPr>
              <a:t> </a:t>
            </a:r>
            <a:r>
              <a:rPr lang="en-US" b="1" dirty="0" err="1">
                <a:solidFill>
                  <a:srgbClr val="FF6600"/>
                </a:solidFill>
              </a:rPr>
              <a:t>int</a:t>
            </a:r>
            <a:r>
              <a:rPr lang="en-US" dirty="0">
                <a:solidFill>
                  <a:srgbClr val="FF6600"/>
                </a:solidFill>
              </a:rPr>
              <a:t> sum(</a:t>
            </a:r>
            <a:r>
              <a:rPr lang="en-US" b="1" dirty="0" err="1">
                <a:solidFill>
                  <a:srgbClr val="FF6600"/>
                </a:solidFill>
              </a:rPr>
              <a:t>int</a:t>
            </a:r>
            <a:r>
              <a:rPr lang="en-US" dirty="0">
                <a:solidFill>
                  <a:srgbClr val="FF6600"/>
                </a:solidFill>
              </a:rPr>
              <a:t> n) {</a:t>
            </a:r>
          </a:p>
          <a:p>
            <a:r>
              <a:rPr lang="en-US" dirty="0">
                <a:solidFill>
                  <a:srgbClr val="FF6600"/>
                </a:solidFill>
              </a:rPr>
              <a:t>      </a:t>
            </a:r>
            <a:r>
              <a:rPr lang="en-US" b="1" dirty="0">
                <a:solidFill>
                  <a:srgbClr val="FF6600"/>
                </a:solidFill>
              </a:rPr>
              <a:t>if</a:t>
            </a:r>
            <a:r>
              <a:rPr lang="en-US" dirty="0">
                <a:solidFill>
                  <a:srgbClr val="FF6600"/>
                </a:solidFill>
              </a:rPr>
              <a:t> (n &lt; 10) </a:t>
            </a:r>
            <a:r>
              <a:rPr lang="en-US" b="1" dirty="0">
                <a:solidFill>
                  <a:srgbClr val="FF6600"/>
                </a:solidFill>
              </a:rPr>
              <a:t>return</a:t>
            </a:r>
            <a:r>
              <a:rPr lang="en-US" dirty="0">
                <a:solidFill>
                  <a:srgbClr val="FF6600"/>
                </a:solidFill>
              </a:rPr>
              <a:t> n;</a:t>
            </a:r>
          </a:p>
          <a:p>
            <a:r>
              <a:rPr lang="en-US" dirty="0">
                <a:solidFill>
                  <a:srgbClr val="FF6600"/>
                </a:solidFill>
              </a:rPr>
              <a:t>      </a:t>
            </a:r>
            <a:r>
              <a:rPr lang="en-US" b="1" dirty="0">
                <a:solidFill>
                  <a:srgbClr val="FF6600"/>
                </a:solidFill>
              </a:rPr>
              <a:t>return</a:t>
            </a:r>
            <a:r>
              <a:rPr lang="en-US" dirty="0">
                <a:solidFill>
                  <a:srgbClr val="FF6600"/>
                </a:solidFill>
              </a:rPr>
              <a:t> n%10 + sum(n/10);</a:t>
            </a:r>
          </a:p>
          <a:p>
            <a:r>
              <a:rPr lang="en-US" dirty="0">
                <a:solidFill>
                  <a:srgbClr val="FF6600"/>
                </a:solidFill>
              </a:rPr>
              <a:t>}</a:t>
            </a:r>
          </a:p>
          <a:p>
            <a:endParaRPr lang="en-US" dirty="0">
              <a:solidFill>
                <a:schemeClr val="tx1"/>
              </a:solidFill>
            </a:endParaRPr>
          </a:p>
          <a:p>
            <a:r>
              <a:rPr lang="en-US" b="1" dirty="0">
                <a:solidFill>
                  <a:srgbClr val="3366FF"/>
                </a:solidFill>
              </a:rPr>
              <a:t>public</a:t>
            </a:r>
            <a:r>
              <a:rPr lang="en-US" dirty="0">
                <a:solidFill>
                  <a:srgbClr val="3366FF"/>
                </a:solidFill>
              </a:rPr>
              <a:t> </a:t>
            </a:r>
            <a:r>
              <a:rPr lang="en-US" b="1" dirty="0">
                <a:solidFill>
                  <a:srgbClr val="3366FF"/>
                </a:solidFill>
              </a:rPr>
              <a:t>static</a:t>
            </a:r>
            <a:r>
              <a:rPr lang="en-US" dirty="0">
                <a:solidFill>
                  <a:srgbClr val="3366FF"/>
                </a:solidFill>
              </a:rPr>
              <a:t> void main(</a:t>
            </a:r>
          </a:p>
          <a:p>
            <a:r>
              <a:rPr lang="en-US" dirty="0">
                <a:solidFill>
                  <a:srgbClr val="3366FF"/>
                </a:solidFill>
              </a:rPr>
              <a:t>        String[] </a:t>
            </a:r>
            <a:r>
              <a:rPr lang="en-US" dirty="0" err="1">
                <a:solidFill>
                  <a:srgbClr val="3366FF"/>
                </a:solidFill>
              </a:rPr>
              <a:t>args</a:t>
            </a:r>
            <a:r>
              <a:rPr lang="en-US" dirty="0">
                <a:solidFill>
                  <a:srgbClr val="3366FF"/>
                </a:solidFill>
              </a:rPr>
              <a:t>) {</a:t>
            </a:r>
          </a:p>
          <a:p>
            <a:r>
              <a:rPr lang="en-US" dirty="0">
                <a:solidFill>
                  <a:srgbClr val="3366FF"/>
                </a:solidFill>
              </a:rPr>
              <a:t>   </a:t>
            </a:r>
            <a:r>
              <a:rPr lang="en-US" dirty="0" err="1">
                <a:solidFill>
                  <a:srgbClr val="3366FF"/>
                </a:solidFill>
              </a:rPr>
              <a:t>int</a:t>
            </a:r>
            <a:r>
              <a:rPr lang="en-US" dirty="0">
                <a:solidFill>
                  <a:srgbClr val="3366FF"/>
                </a:solidFill>
              </a:rPr>
              <a:t> r= sum(824);</a:t>
            </a:r>
          </a:p>
          <a:p>
            <a:r>
              <a:rPr lang="en-US" dirty="0">
                <a:solidFill>
                  <a:srgbClr val="3366FF"/>
                </a:solidFill>
              </a:rPr>
              <a:t>   </a:t>
            </a:r>
            <a:r>
              <a:rPr lang="en-US" dirty="0" err="1">
                <a:solidFill>
                  <a:srgbClr val="3366FF"/>
                </a:solidFill>
              </a:rPr>
              <a:t>System.out.println</a:t>
            </a:r>
            <a:r>
              <a:rPr lang="en-US" dirty="0">
                <a:solidFill>
                  <a:srgbClr val="3366FF"/>
                </a:solidFill>
              </a:rPr>
              <a:t>(r);</a:t>
            </a:r>
          </a:p>
          <a:p>
            <a:r>
              <a:rPr lang="en-US" dirty="0">
                <a:solidFill>
                  <a:srgbClr val="3366FF"/>
                </a:solidFill>
              </a:rPr>
              <a:t>}</a:t>
            </a:r>
          </a:p>
        </p:txBody>
      </p:sp>
    </p:spTree>
    <p:extLst>
      <p:ext uri="{BB962C8B-B14F-4D97-AF65-F5344CB8AC3E}">
        <p14:creationId xmlns:p14="http://schemas.microsoft.com/office/powerpoint/2010/main" val="363019958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9" presetClass="entr" presetSubtype="0" fill="hold" grpId="0" nodeType="after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dissolve">
                                      <p:cBhvr>
                                        <p:cTn id="12" dur="20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rIns="132080">
            <a:normAutofit/>
          </a:bodyPr>
          <a:lstStyle/>
          <a:p>
            <a:r>
              <a:rPr lang="en-US" sz="2800" dirty="0">
                <a:solidFill>
                  <a:srgbClr val="800000"/>
                </a:solidFill>
              </a:rPr>
              <a:t>Example: Sum the digits in a non-negative integer</a:t>
            </a:r>
            <a:endParaRPr lang="en-US" sz="2800" dirty="0"/>
          </a:p>
        </p:txBody>
      </p:sp>
      <p:sp>
        <p:nvSpPr>
          <p:cNvPr id="213" name="Slide Number Placeholder 3"/>
          <p:cNvSpPr>
            <a:spLocks noGrp="1"/>
          </p:cNvSpPr>
          <p:nvPr>
            <p:ph type="sldNum" sz="quarter" idx="12"/>
          </p:nvPr>
        </p:nvSpPr>
        <p:spPr/>
        <p:txBody>
          <a:bodyPr>
            <a:normAutofit fontScale="85000" lnSpcReduction="20000"/>
          </a:bodyPr>
          <a:lstStyle/>
          <a:p>
            <a:fld id="{E10C7AC3-0A78-4780-98BC-9389D5B5F6BE}" type="slidenum">
              <a:rPr lang="en-US"/>
              <a:pPr/>
              <a:t>18</a:t>
            </a:fld>
            <a:endParaRPr lang="en-US"/>
          </a:p>
        </p:txBody>
      </p:sp>
      <p:grpSp>
        <p:nvGrpSpPr>
          <p:cNvPr id="237" name="Group 236"/>
          <p:cNvGrpSpPr/>
          <p:nvPr/>
        </p:nvGrpSpPr>
        <p:grpSpPr>
          <a:xfrm>
            <a:off x="6096000" y="5638800"/>
            <a:ext cx="2286000" cy="838200"/>
            <a:chOff x="6019800" y="4495800"/>
            <a:chExt cx="2286000" cy="838200"/>
          </a:xfrm>
        </p:grpSpPr>
        <p:sp>
          <p:nvSpPr>
            <p:cNvPr id="238" name="Rectangle 7"/>
            <p:cNvSpPr>
              <a:spLocks/>
            </p:cNvSpPr>
            <p:nvPr/>
          </p:nvSpPr>
          <p:spPr bwMode="auto">
            <a:xfrm>
              <a:off x="6019800" y="4495800"/>
              <a:ext cx="2286000" cy="838200"/>
            </a:xfrm>
            <a:prstGeom prst="rect">
              <a:avLst/>
            </a:prstGeom>
            <a:noFill/>
            <a:ln w="38100">
              <a:solidFill>
                <a:srgbClr val="FF0000"/>
              </a:solidFill>
              <a:prstDash val="solid"/>
              <a:miter lim="800000"/>
              <a:headEnd type="none" w="med" len="med"/>
              <a:tailEnd type="none" w="med" len="med"/>
            </a:ln>
          </p:spPr>
          <p:txBody>
            <a:bodyPr lIns="0" tIns="0" rIns="0" bIns="0"/>
            <a:lstStyle/>
            <a:p>
              <a:endParaRPr lang="fr-BE"/>
            </a:p>
          </p:txBody>
        </p:sp>
        <p:sp>
          <p:nvSpPr>
            <p:cNvPr id="239" name="Rectangle 11"/>
            <p:cNvSpPr>
              <a:spLocks/>
            </p:cNvSpPr>
            <p:nvPr/>
          </p:nvSpPr>
          <p:spPr bwMode="auto">
            <a:xfrm>
              <a:off x="6096000" y="4518392"/>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      ?</a:t>
              </a:r>
            </a:p>
            <a:p>
              <a:pPr>
                <a:spcBef>
                  <a:spcPts val="600"/>
                </a:spcBef>
              </a:pPr>
              <a:r>
                <a:rPr lang="en-US" dirty="0">
                  <a:solidFill>
                    <a:schemeClr val="tx1"/>
                  </a:solidFill>
                  <a:latin typeface="Arial" charset="0"/>
                  <a:cs typeface="Arial" charset="0"/>
                  <a:sym typeface="Arial" charset="0"/>
                </a:rPr>
                <a:t>return info</a:t>
              </a:r>
            </a:p>
          </p:txBody>
        </p:sp>
      </p:grpSp>
      <p:sp>
        <p:nvSpPr>
          <p:cNvPr id="7" name="TextBox 6"/>
          <p:cNvSpPr txBox="1"/>
          <p:nvPr/>
        </p:nvSpPr>
        <p:spPr>
          <a:xfrm>
            <a:off x="381000" y="5562600"/>
            <a:ext cx="4419600" cy="830997"/>
          </a:xfrm>
          <a:prstGeom prst="rect">
            <a:avLst/>
          </a:prstGeom>
          <a:noFill/>
        </p:spPr>
        <p:txBody>
          <a:bodyPr wrap="square" rtlCol="0">
            <a:spAutoFit/>
          </a:bodyPr>
          <a:lstStyle/>
          <a:p>
            <a:r>
              <a:rPr lang="en-US" dirty="0"/>
              <a:t>n &lt; 10 sum stops: frame is popped and n is put on stack:</a:t>
            </a:r>
          </a:p>
        </p:txBody>
      </p:sp>
      <p:sp>
        <p:nvSpPr>
          <p:cNvPr id="2" name="TextBox 1"/>
          <p:cNvSpPr txBox="1"/>
          <p:nvPr/>
        </p:nvSpPr>
        <p:spPr>
          <a:xfrm>
            <a:off x="4800600" y="5791200"/>
            <a:ext cx="1039618" cy="461665"/>
          </a:xfrm>
          <a:prstGeom prst="rect">
            <a:avLst/>
          </a:prstGeom>
          <a:noFill/>
        </p:spPr>
        <p:txBody>
          <a:bodyPr wrap="none" rtlCol="0">
            <a:spAutoFit/>
          </a:bodyPr>
          <a:lstStyle/>
          <a:p>
            <a:r>
              <a:rPr lang="en-US" dirty="0"/>
              <a:t>system</a:t>
            </a:r>
          </a:p>
        </p:txBody>
      </p:sp>
      <p:grpSp>
        <p:nvGrpSpPr>
          <p:cNvPr id="4" name="Group 3"/>
          <p:cNvGrpSpPr/>
          <p:nvPr/>
        </p:nvGrpSpPr>
        <p:grpSpPr>
          <a:xfrm>
            <a:off x="4953000" y="4800600"/>
            <a:ext cx="3429000" cy="838200"/>
            <a:chOff x="4953000" y="4800600"/>
            <a:chExt cx="3429000" cy="838200"/>
          </a:xfrm>
        </p:grpSpPr>
        <p:grpSp>
          <p:nvGrpSpPr>
            <p:cNvPr id="19" name="Group 18"/>
            <p:cNvGrpSpPr/>
            <p:nvPr/>
          </p:nvGrpSpPr>
          <p:grpSpPr>
            <a:xfrm>
              <a:off x="6096265" y="4800600"/>
              <a:ext cx="2285735" cy="838200"/>
              <a:chOff x="6019800" y="4724400"/>
              <a:chExt cx="2285735" cy="838200"/>
            </a:xfrm>
          </p:grpSpPr>
          <p:sp>
            <p:nvSpPr>
              <p:cNvPr id="20" name="Rectangle 7"/>
              <p:cNvSpPr>
                <a:spLocks/>
              </p:cNvSpPr>
              <p:nvPr/>
            </p:nvSpPr>
            <p:spPr bwMode="auto">
              <a:xfrm>
                <a:off x="6019800" y="4724400"/>
                <a:ext cx="2285735" cy="838200"/>
              </a:xfrm>
              <a:prstGeom prst="rect">
                <a:avLst/>
              </a:prstGeom>
              <a:noFill/>
              <a:ln w="38100">
                <a:solidFill>
                  <a:srgbClr val="3366FF"/>
                </a:solidFill>
                <a:prstDash val="solid"/>
                <a:miter lim="800000"/>
                <a:headEnd type="none" w="med" len="med"/>
                <a:tailEnd type="none" w="med" len="med"/>
              </a:ln>
            </p:spPr>
            <p:txBody>
              <a:bodyPr lIns="0" tIns="0" rIns="0" bIns="0"/>
              <a:lstStyle/>
              <a:p>
                <a:endParaRPr lang="fr-BE"/>
              </a:p>
            </p:txBody>
          </p:sp>
          <p:sp>
            <p:nvSpPr>
              <p:cNvPr id="21" name="Rectangle 11"/>
              <p:cNvSpPr>
                <a:spLocks/>
              </p:cNvSpPr>
              <p:nvPr/>
            </p:nvSpPr>
            <p:spPr bwMode="auto">
              <a:xfrm>
                <a:off x="6095735" y="4746992"/>
                <a:ext cx="2151390"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r ___  </a:t>
                </a:r>
                <a:r>
                  <a:rPr lang="en-US" dirty="0" err="1">
                    <a:solidFill>
                      <a:schemeClr val="tx1"/>
                    </a:solidFill>
                    <a:latin typeface="Arial" charset="0"/>
                    <a:cs typeface="Arial" charset="0"/>
                    <a:sym typeface="Arial" charset="0"/>
                  </a:rPr>
                  <a:t>args</a:t>
                </a:r>
                <a:r>
                  <a:rPr lang="en-US" dirty="0">
                    <a:solidFill>
                      <a:schemeClr val="tx1"/>
                    </a:solidFill>
                    <a:latin typeface="Arial" charset="0"/>
                    <a:cs typeface="Arial" charset="0"/>
                    <a:sym typeface="Arial" charset="0"/>
                  </a:rPr>
                  <a:t> ___</a:t>
                </a:r>
              </a:p>
              <a:p>
                <a:pPr>
                  <a:spcBef>
                    <a:spcPts val="600"/>
                  </a:spcBef>
                </a:pPr>
                <a:r>
                  <a:rPr lang="en-US" dirty="0">
                    <a:solidFill>
                      <a:schemeClr val="tx1"/>
                    </a:solidFill>
                    <a:latin typeface="Arial" charset="0"/>
                    <a:cs typeface="Arial" charset="0"/>
                    <a:sym typeface="Arial" charset="0"/>
                  </a:rPr>
                  <a:t>return info</a:t>
                </a:r>
              </a:p>
            </p:txBody>
          </p:sp>
        </p:grpSp>
        <p:sp>
          <p:nvSpPr>
            <p:cNvPr id="23" name="TextBox 22"/>
            <p:cNvSpPr txBox="1"/>
            <p:nvPr/>
          </p:nvSpPr>
          <p:spPr>
            <a:xfrm>
              <a:off x="4953000" y="4872335"/>
              <a:ext cx="800219" cy="461665"/>
            </a:xfrm>
            <a:prstGeom prst="rect">
              <a:avLst/>
            </a:prstGeom>
            <a:noFill/>
          </p:spPr>
          <p:txBody>
            <a:bodyPr wrap="none" rtlCol="0">
              <a:spAutoFit/>
            </a:bodyPr>
            <a:lstStyle/>
            <a:p>
              <a:r>
                <a:rPr lang="en-US" dirty="0"/>
                <a:t>main</a:t>
              </a:r>
            </a:p>
          </p:txBody>
        </p:sp>
      </p:grpSp>
      <p:grpSp>
        <p:nvGrpSpPr>
          <p:cNvPr id="16" name="Group 15"/>
          <p:cNvGrpSpPr/>
          <p:nvPr/>
        </p:nvGrpSpPr>
        <p:grpSpPr>
          <a:xfrm>
            <a:off x="6096265" y="3886200"/>
            <a:ext cx="2285735" cy="914400"/>
            <a:chOff x="6019800" y="4419600"/>
            <a:chExt cx="2285735" cy="914400"/>
          </a:xfrm>
        </p:grpSpPr>
        <p:sp>
          <p:nvSpPr>
            <p:cNvPr id="17" name="Rectangle 7"/>
            <p:cNvSpPr>
              <a:spLocks/>
            </p:cNvSpPr>
            <p:nvPr/>
          </p:nvSpPr>
          <p:spPr bwMode="auto">
            <a:xfrm>
              <a:off x="6019800" y="4419600"/>
              <a:ext cx="2285735"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18"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n ___</a:t>
              </a:r>
            </a:p>
            <a:p>
              <a:pPr>
                <a:spcBef>
                  <a:spcPts val="600"/>
                </a:spcBef>
              </a:pPr>
              <a:r>
                <a:rPr lang="en-US" dirty="0">
                  <a:solidFill>
                    <a:schemeClr val="tx1"/>
                  </a:solidFill>
                  <a:latin typeface="Arial" charset="0"/>
                  <a:cs typeface="Arial" charset="0"/>
                  <a:sym typeface="Arial" charset="0"/>
                </a:rPr>
                <a:t>return info</a:t>
              </a:r>
            </a:p>
          </p:txBody>
        </p:sp>
      </p:grpSp>
      <p:sp>
        <p:nvSpPr>
          <p:cNvPr id="5" name="TextBox 4"/>
          <p:cNvSpPr txBox="1"/>
          <p:nvPr/>
        </p:nvSpPr>
        <p:spPr>
          <a:xfrm>
            <a:off x="6553200" y="3886200"/>
            <a:ext cx="646331" cy="461665"/>
          </a:xfrm>
          <a:prstGeom prst="rect">
            <a:avLst/>
          </a:prstGeom>
          <a:noFill/>
        </p:spPr>
        <p:txBody>
          <a:bodyPr wrap="none" rtlCol="0">
            <a:spAutoFit/>
          </a:bodyPr>
          <a:lstStyle/>
          <a:p>
            <a:r>
              <a:rPr lang="en-US" dirty="0"/>
              <a:t>824</a:t>
            </a:r>
          </a:p>
        </p:txBody>
      </p:sp>
      <p:grpSp>
        <p:nvGrpSpPr>
          <p:cNvPr id="22" name="Group 21"/>
          <p:cNvGrpSpPr/>
          <p:nvPr/>
        </p:nvGrpSpPr>
        <p:grpSpPr>
          <a:xfrm>
            <a:off x="6096000" y="2971800"/>
            <a:ext cx="2286000" cy="914400"/>
            <a:chOff x="6019800" y="4419600"/>
            <a:chExt cx="2286000" cy="914400"/>
          </a:xfrm>
        </p:grpSpPr>
        <p:sp>
          <p:nvSpPr>
            <p:cNvPr id="24" name="Rectangle 7"/>
            <p:cNvSpPr>
              <a:spLocks/>
            </p:cNvSpPr>
            <p:nvPr/>
          </p:nvSpPr>
          <p:spPr bwMode="auto">
            <a:xfrm>
              <a:off x="6019800" y="4419600"/>
              <a:ext cx="2286000"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25"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n ___</a:t>
              </a:r>
            </a:p>
            <a:p>
              <a:pPr>
                <a:spcBef>
                  <a:spcPts val="600"/>
                </a:spcBef>
              </a:pPr>
              <a:r>
                <a:rPr lang="en-US" dirty="0">
                  <a:solidFill>
                    <a:schemeClr val="tx1"/>
                  </a:solidFill>
                  <a:latin typeface="Arial" charset="0"/>
                  <a:cs typeface="Arial" charset="0"/>
                  <a:sym typeface="Arial" charset="0"/>
                </a:rPr>
                <a:t>return info</a:t>
              </a:r>
            </a:p>
          </p:txBody>
        </p:sp>
      </p:grpSp>
      <p:sp>
        <p:nvSpPr>
          <p:cNvPr id="26" name="TextBox 25"/>
          <p:cNvSpPr txBox="1"/>
          <p:nvPr/>
        </p:nvSpPr>
        <p:spPr>
          <a:xfrm>
            <a:off x="6629400" y="2971800"/>
            <a:ext cx="492443" cy="461665"/>
          </a:xfrm>
          <a:prstGeom prst="rect">
            <a:avLst/>
          </a:prstGeom>
          <a:noFill/>
        </p:spPr>
        <p:txBody>
          <a:bodyPr wrap="none" rtlCol="0">
            <a:spAutoFit/>
          </a:bodyPr>
          <a:lstStyle/>
          <a:p>
            <a:r>
              <a:rPr lang="en-US" dirty="0"/>
              <a:t>82</a:t>
            </a:r>
          </a:p>
        </p:txBody>
      </p:sp>
      <p:grpSp>
        <p:nvGrpSpPr>
          <p:cNvPr id="27" name="Group 26"/>
          <p:cNvGrpSpPr/>
          <p:nvPr/>
        </p:nvGrpSpPr>
        <p:grpSpPr>
          <a:xfrm>
            <a:off x="6096265" y="2057400"/>
            <a:ext cx="2285735" cy="914400"/>
            <a:chOff x="6019800" y="4419600"/>
            <a:chExt cx="1676135" cy="914400"/>
          </a:xfrm>
        </p:grpSpPr>
        <p:sp>
          <p:nvSpPr>
            <p:cNvPr id="28" name="Rectangle 7"/>
            <p:cNvSpPr>
              <a:spLocks/>
            </p:cNvSpPr>
            <p:nvPr/>
          </p:nvSpPr>
          <p:spPr bwMode="auto">
            <a:xfrm>
              <a:off x="6019800" y="4419600"/>
              <a:ext cx="1676135"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29"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n ___</a:t>
              </a:r>
            </a:p>
            <a:p>
              <a:pPr>
                <a:spcBef>
                  <a:spcPts val="600"/>
                </a:spcBef>
              </a:pPr>
              <a:r>
                <a:rPr lang="en-US" dirty="0">
                  <a:solidFill>
                    <a:schemeClr val="tx1"/>
                  </a:solidFill>
                  <a:latin typeface="Arial" charset="0"/>
                  <a:cs typeface="Arial" charset="0"/>
                  <a:sym typeface="Arial" charset="0"/>
                </a:rPr>
                <a:t>return info</a:t>
              </a:r>
            </a:p>
          </p:txBody>
        </p:sp>
      </p:grpSp>
      <p:sp>
        <p:nvSpPr>
          <p:cNvPr id="30" name="TextBox 29"/>
          <p:cNvSpPr txBox="1"/>
          <p:nvPr/>
        </p:nvSpPr>
        <p:spPr>
          <a:xfrm>
            <a:off x="6629400" y="2057400"/>
            <a:ext cx="338554" cy="461665"/>
          </a:xfrm>
          <a:prstGeom prst="rect">
            <a:avLst/>
          </a:prstGeom>
          <a:noFill/>
        </p:spPr>
        <p:txBody>
          <a:bodyPr wrap="none" rtlCol="0">
            <a:spAutoFit/>
          </a:bodyPr>
          <a:lstStyle/>
          <a:p>
            <a:r>
              <a:rPr lang="en-US" dirty="0"/>
              <a:t>8</a:t>
            </a:r>
          </a:p>
        </p:txBody>
      </p:sp>
      <p:sp>
        <p:nvSpPr>
          <p:cNvPr id="31" name="TextBox 30"/>
          <p:cNvSpPr txBox="1"/>
          <p:nvPr/>
        </p:nvSpPr>
        <p:spPr>
          <a:xfrm>
            <a:off x="6705600" y="2514600"/>
            <a:ext cx="338554" cy="461665"/>
          </a:xfrm>
          <a:prstGeom prst="rect">
            <a:avLst/>
          </a:prstGeom>
          <a:noFill/>
        </p:spPr>
        <p:txBody>
          <a:bodyPr wrap="none" rtlCol="0">
            <a:spAutoFit/>
          </a:bodyPr>
          <a:lstStyle/>
          <a:p>
            <a:r>
              <a:rPr lang="en-US" dirty="0"/>
              <a:t>8</a:t>
            </a:r>
          </a:p>
        </p:txBody>
      </p:sp>
      <p:sp>
        <p:nvSpPr>
          <p:cNvPr id="32" name="Rectangle 31"/>
          <p:cNvSpPr/>
          <p:nvPr/>
        </p:nvSpPr>
        <p:spPr>
          <a:xfrm>
            <a:off x="304800" y="1524000"/>
            <a:ext cx="4495800" cy="3785652"/>
          </a:xfrm>
          <a:prstGeom prst="rect">
            <a:avLst/>
          </a:prstGeom>
          <a:solidFill>
            <a:srgbClr val="FFFFCC"/>
          </a:solidFill>
          <a:ln>
            <a:solidFill>
              <a:srgbClr val="800000"/>
            </a:solidFill>
          </a:ln>
        </p:spPr>
        <p:txBody>
          <a:bodyPr wrap="square">
            <a:spAutoFit/>
          </a:bodyPr>
          <a:lstStyle/>
          <a:p>
            <a:r>
              <a:rPr lang="en-US" b="1" dirty="0">
                <a:solidFill>
                  <a:srgbClr val="FF6600"/>
                </a:solidFill>
              </a:rPr>
              <a:t>public</a:t>
            </a:r>
            <a:r>
              <a:rPr lang="en-US" dirty="0">
                <a:solidFill>
                  <a:srgbClr val="FF6600"/>
                </a:solidFill>
              </a:rPr>
              <a:t> </a:t>
            </a:r>
            <a:r>
              <a:rPr lang="en-US" b="1" dirty="0">
                <a:solidFill>
                  <a:srgbClr val="FF6600"/>
                </a:solidFill>
              </a:rPr>
              <a:t>static</a:t>
            </a:r>
            <a:r>
              <a:rPr lang="en-US" dirty="0">
                <a:solidFill>
                  <a:srgbClr val="FF6600"/>
                </a:solidFill>
              </a:rPr>
              <a:t> </a:t>
            </a:r>
            <a:r>
              <a:rPr lang="en-US" b="1" dirty="0" err="1">
                <a:solidFill>
                  <a:srgbClr val="FF6600"/>
                </a:solidFill>
              </a:rPr>
              <a:t>int</a:t>
            </a:r>
            <a:r>
              <a:rPr lang="en-US" dirty="0">
                <a:solidFill>
                  <a:srgbClr val="FF6600"/>
                </a:solidFill>
              </a:rPr>
              <a:t> sum(</a:t>
            </a:r>
            <a:r>
              <a:rPr lang="en-US" b="1" dirty="0" err="1">
                <a:solidFill>
                  <a:srgbClr val="FF6600"/>
                </a:solidFill>
              </a:rPr>
              <a:t>int</a:t>
            </a:r>
            <a:r>
              <a:rPr lang="en-US" dirty="0">
                <a:solidFill>
                  <a:srgbClr val="FF6600"/>
                </a:solidFill>
              </a:rPr>
              <a:t> n) {</a:t>
            </a:r>
          </a:p>
          <a:p>
            <a:r>
              <a:rPr lang="en-US" dirty="0">
                <a:solidFill>
                  <a:srgbClr val="FF6600"/>
                </a:solidFill>
              </a:rPr>
              <a:t>      </a:t>
            </a:r>
            <a:r>
              <a:rPr lang="en-US" b="1" dirty="0">
                <a:solidFill>
                  <a:srgbClr val="FF6600"/>
                </a:solidFill>
              </a:rPr>
              <a:t>if</a:t>
            </a:r>
            <a:r>
              <a:rPr lang="en-US" dirty="0">
                <a:solidFill>
                  <a:srgbClr val="FF6600"/>
                </a:solidFill>
              </a:rPr>
              <a:t> (n &lt; 10) </a:t>
            </a:r>
            <a:r>
              <a:rPr lang="en-US" b="1" dirty="0">
                <a:solidFill>
                  <a:srgbClr val="FF6600"/>
                </a:solidFill>
              </a:rPr>
              <a:t>return</a:t>
            </a:r>
            <a:r>
              <a:rPr lang="en-US" dirty="0">
                <a:solidFill>
                  <a:srgbClr val="FF6600"/>
                </a:solidFill>
              </a:rPr>
              <a:t> n;</a:t>
            </a:r>
          </a:p>
          <a:p>
            <a:r>
              <a:rPr lang="en-US" dirty="0">
                <a:solidFill>
                  <a:srgbClr val="FF6600"/>
                </a:solidFill>
              </a:rPr>
              <a:t>      </a:t>
            </a:r>
            <a:r>
              <a:rPr lang="en-US" b="1" dirty="0">
                <a:solidFill>
                  <a:srgbClr val="FF6600"/>
                </a:solidFill>
              </a:rPr>
              <a:t>return</a:t>
            </a:r>
            <a:r>
              <a:rPr lang="en-US" dirty="0">
                <a:solidFill>
                  <a:srgbClr val="FF6600"/>
                </a:solidFill>
              </a:rPr>
              <a:t> n%10 + sum(n/10);</a:t>
            </a:r>
          </a:p>
          <a:p>
            <a:r>
              <a:rPr lang="en-US" dirty="0">
                <a:solidFill>
                  <a:srgbClr val="FF6600"/>
                </a:solidFill>
              </a:rPr>
              <a:t>}</a:t>
            </a:r>
          </a:p>
          <a:p>
            <a:endParaRPr lang="en-US" dirty="0">
              <a:solidFill>
                <a:schemeClr val="tx1"/>
              </a:solidFill>
            </a:endParaRPr>
          </a:p>
          <a:p>
            <a:r>
              <a:rPr lang="en-US" b="1" dirty="0">
                <a:solidFill>
                  <a:srgbClr val="3366FF"/>
                </a:solidFill>
              </a:rPr>
              <a:t>public</a:t>
            </a:r>
            <a:r>
              <a:rPr lang="en-US" dirty="0">
                <a:solidFill>
                  <a:srgbClr val="3366FF"/>
                </a:solidFill>
              </a:rPr>
              <a:t> </a:t>
            </a:r>
            <a:r>
              <a:rPr lang="en-US" b="1" dirty="0">
                <a:solidFill>
                  <a:srgbClr val="3366FF"/>
                </a:solidFill>
              </a:rPr>
              <a:t>static</a:t>
            </a:r>
            <a:r>
              <a:rPr lang="en-US" dirty="0">
                <a:solidFill>
                  <a:srgbClr val="3366FF"/>
                </a:solidFill>
              </a:rPr>
              <a:t> void main(</a:t>
            </a:r>
          </a:p>
          <a:p>
            <a:r>
              <a:rPr lang="en-US" dirty="0">
                <a:solidFill>
                  <a:srgbClr val="3366FF"/>
                </a:solidFill>
              </a:rPr>
              <a:t>        String[] </a:t>
            </a:r>
            <a:r>
              <a:rPr lang="en-US" dirty="0" err="1">
                <a:solidFill>
                  <a:srgbClr val="3366FF"/>
                </a:solidFill>
              </a:rPr>
              <a:t>args</a:t>
            </a:r>
            <a:r>
              <a:rPr lang="en-US" dirty="0">
                <a:solidFill>
                  <a:srgbClr val="3366FF"/>
                </a:solidFill>
              </a:rPr>
              <a:t>) {</a:t>
            </a:r>
          </a:p>
          <a:p>
            <a:r>
              <a:rPr lang="en-US" dirty="0">
                <a:solidFill>
                  <a:srgbClr val="3366FF"/>
                </a:solidFill>
              </a:rPr>
              <a:t>   </a:t>
            </a:r>
            <a:r>
              <a:rPr lang="en-US" dirty="0" err="1">
                <a:solidFill>
                  <a:srgbClr val="3366FF"/>
                </a:solidFill>
              </a:rPr>
              <a:t>int</a:t>
            </a:r>
            <a:r>
              <a:rPr lang="en-US" dirty="0">
                <a:solidFill>
                  <a:srgbClr val="3366FF"/>
                </a:solidFill>
              </a:rPr>
              <a:t> r= sum(824);</a:t>
            </a:r>
          </a:p>
          <a:p>
            <a:r>
              <a:rPr lang="en-US" dirty="0">
                <a:solidFill>
                  <a:srgbClr val="3366FF"/>
                </a:solidFill>
              </a:rPr>
              <a:t>   </a:t>
            </a:r>
            <a:r>
              <a:rPr lang="en-US" dirty="0" err="1">
                <a:solidFill>
                  <a:srgbClr val="3366FF"/>
                </a:solidFill>
              </a:rPr>
              <a:t>System.out.println</a:t>
            </a:r>
            <a:r>
              <a:rPr lang="en-US" dirty="0">
                <a:solidFill>
                  <a:srgbClr val="3366FF"/>
                </a:solidFill>
              </a:rPr>
              <a:t>(r);</a:t>
            </a:r>
          </a:p>
          <a:p>
            <a:r>
              <a:rPr lang="en-US" dirty="0">
                <a:solidFill>
                  <a:srgbClr val="3366FF"/>
                </a:solidFill>
              </a:rPr>
              <a:t>}</a:t>
            </a:r>
          </a:p>
        </p:txBody>
      </p:sp>
    </p:spTree>
    <p:extLst>
      <p:ext uri="{BB962C8B-B14F-4D97-AF65-F5344CB8AC3E}">
        <p14:creationId xmlns:p14="http://schemas.microsoft.com/office/powerpoint/2010/main" val="259234955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7"/>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9" presetClass="exit" presetSubtype="0" fill="hold" grpId="1" nodeType="clickEffect">
                                  <p:stCondLst>
                                    <p:cond delay="0"/>
                                  </p:stCondLst>
                                  <p:childTnLst>
                                    <p:animEffect transition="out" filter="dissolve">
                                      <p:cBhvr>
                                        <p:cTn id="10" dur="500"/>
                                        <p:tgtEl>
                                          <p:spTgt spid="30"/>
                                        </p:tgtEl>
                                      </p:cBhvr>
                                    </p:animEffect>
                                    <p:set>
                                      <p:cBhvr>
                                        <p:cTn id="11" dur="1" fill="hold">
                                          <p:stCondLst>
                                            <p:cond delay="499"/>
                                          </p:stCondLst>
                                        </p:cTn>
                                        <p:tgtEl>
                                          <p:spTgt spid="30"/>
                                        </p:tgtEl>
                                        <p:attrNameLst>
                                          <p:attrName>style.visibility</p:attrName>
                                        </p:attrNameLst>
                                      </p:cBhvr>
                                      <p:to>
                                        <p:strVal val="hidden"/>
                                      </p:to>
                                    </p:set>
                                  </p:childTnLst>
                                </p:cTn>
                              </p:par>
                            </p:childTnLst>
                          </p:cTn>
                        </p:par>
                        <p:par>
                          <p:cTn id="12" fill="hold">
                            <p:stCondLst>
                              <p:cond delay="500"/>
                            </p:stCondLst>
                            <p:childTnLst>
                              <p:par>
                                <p:cTn id="13" presetID="9" presetClass="entr" presetSubtype="0" fill="hold" grpId="0" nodeType="afterEffect">
                                  <p:stCondLst>
                                    <p:cond delay="0"/>
                                  </p:stCondLst>
                                  <p:childTnLst>
                                    <p:set>
                                      <p:cBhvr>
                                        <p:cTn id="14" dur="1" fill="hold">
                                          <p:stCondLst>
                                            <p:cond delay="0"/>
                                          </p:stCondLst>
                                        </p:cTn>
                                        <p:tgtEl>
                                          <p:spTgt spid="31"/>
                                        </p:tgtEl>
                                        <p:attrNameLst>
                                          <p:attrName>style.visibility</p:attrName>
                                        </p:attrNameLst>
                                      </p:cBhvr>
                                      <p:to>
                                        <p:strVal val="visible"/>
                                      </p:to>
                                    </p:set>
                                    <p:animEffect transition="in" filter="dissolve">
                                      <p:cBhvr>
                                        <p:cTn id="15"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1"/>
      <p:bldP spid="3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rIns="132080">
            <a:normAutofit/>
          </a:bodyPr>
          <a:lstStyle/>
          <a:p>
            <a:r>
              <a:rPr lang="en-US" sz="2800" dirty="0">
                <a:solidFill>
                  <a:srgbClr val="800000"/>
                </a:solidFill>
              </a:rPr>
              <a:t>Example: Sum the digits in a non-negative integer</a:t>
            </a:r>
            <a:endParaRPr lang="en-US" sz="2800" dirty="0"/>
          </a:p>
        </p:txBody>
      </p:sp>
      <p:sp>
        <p:nvSpPr>
          <p:cNvPr id="213" name="Slide Number Placeholder 3"/>
          <p:cNvSpPr>
            <a:spLocks noGrp="1"/>
          </p:cNvSpPr>
          <p:nvPr>
            <p:ph type="sldNum" sz="quarter" idx="12"/>
          </p:nvPr>
        </p:nvSpPr>
        <p:spPr/>
        <p:txBody>
          <a:bodyPr>
            <a:normAutofit fontScale="85000" lnSpcReduction="20000"/>
          </a:bodyPr>
          <a:lstStyle/>
          <a:p>
            <a:fld id="{E10C7AC3-0A78-4780-98BC-9389D5B5F6BE}" type="slidenum">
              <a:rPr lang="en-US"/>
              <a:pPr/>
              <a:t>19</a:t>
            </a:fld>
            <a:endParaRPr lang="en-US"/>
          </a:p>
        </p:txBody>
      </p:sp>
      <p:grpSp>
        <p:nvGrpSpPr>
          <p:cNvPr id="237" name="Group 236"/>
          <p:cNvGrpSpPr/>
          <p:nvPr/>
        </p:nvGrpSpPr>
        <p:grpSpPr>
          <a:xfrm>
            <a:off x="6096000" y="5638800"/>
            <a:ext cx="2286000" cy="838200"/>
            <a:chOff x="6019800" y="4495800"/>
            <a:chExt cx="1676135" cy="838200"/>
          </a:xfrm>
        </p:grpSpPr>
        <p:sp>
          <p:nvSpPr>
            <p:cNvPr id="238" name="Rectangle 7"/>
            <p:cNvSpPr>
              <a:spLocks/>
            </p:cNvSpPr>
            <p:nvPr/>
          </p:nvSpPr>
          <p:spPr bwMode="auto">
            <a:xfrm>
              <a:off x="6019800" y="4495800"/>
              <a:ext cx="1676135" cy="838200"/>
            </a:xfrm>
            <a:prstGeom prst="rect">
              <a:avLst/>
            </a:prstGeom>
            <a:noFill/>
            <a:ln w="38100">
              <a:solidFill>
                <a:srgbClr val="FF0000"/>
              </a:solidFill>
              <a:prstDash val="solid"/>
              <a:miter lim="800000"/>
              <a:headEnd type="none" w="med" len="med"/>
              <a:tailEnd type="none" w="med" len="med"/>
            </a:ln>
          </p:spPr>
          <p:txBody>
            <a:bodyPr lIns="0" tIns="0" rIns="0" bIns="0"/>
            <a:lstStyle/>
            <a:p>
              <a:endParaRPr lang="fr-BE"/>
            </a:p>
          </p:txBody>
        </p:sp>
        <p:sp>
          <p:nvSpPr>
            <p:cNvPr id="239" name="Rectangle 11"/>
            <p:cNvSpPr>
              <a:spLocks/>
            </p:cNvSpPr>
            <p:nvPr/>
          </p:nvSpPr>
          <p:spPr bwMode="auto">
            <a:xfrm>
              <a:off x="6096000" y="4518392"/>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      ?</a:t>
              </a:r>
            </a:p>
            <a:p>
              <a:pPr>
                <a:spcBef>
                  <a:spcPts val="600"/>
                </a:spcBef>
              </a:pPr>
              <a:r>
                <a:rPr lang="en-US" dirty="0">
                  <a:solidFill>
                    <a:schemeClr val="tx1"/>
                  </a:solidFill>
                  <a:latin typeface="Arial" charset="0"/>
                  <a:cs typeface="Arial" charset="0"/>
                  <a:sym typeface="Arial" charset="0"/>
                </a:rPr>
                <a:t>return info</a:t>
              </a:r>
            </a:p>
          </p:txBody>
        </p:sp>
      </p:grpSp>
      <p:sp>
        <p:nvSpPr>
          <p:cNvPr id="7" name="TextBox 6"/>
          <p:cNvSpPr txBox="1"/>
          <p:nvPr/>
        </p:nvSpPr>
        <p:spPr>
          <a:xfrm>
            <a:off x="381000" y="5562600"/>
            <a:ext cx="5029200" cy="1200328"/>
          </a:xfrm>
          <a:prstGeom prst="rect">
            <a:avLst/>
          </a:prstGeom>
          <a:noFill/>
        </p:spPr>
        <p:txBody>
          <a:bodyPr wrap="square" rtlCol="0">
            <a:spAutoFit/>
          </a:bodyPr>
          <a:lstStyle/>
          <a:p>
            <a:r>
              <a:rPr lang="en-US" dirty="0"/>
              <a:t>Using return value 8 stack computes</a:t>
            </a:r>
            <a:br>
              <a:rPr lang="en-US" dirty="0"/>
            </a:br>
            <a:r>
              <a:rPr lang="en-US" dirty="0"/>
              <a:t> 2 + 8 = 10 pops frame from stack puts return value 10 on stack</a:t>
            </a:r>
          </a:p>
        </p:txBody>
      </p:sp>
      <p:grpSp>
        <p:nvGrpSpPr>
          <p:cNvPr id="4" name="Group 3"/>
          <p:cNvGrpSpPr/>
          <p:nvPr/>
        </p:nvGrpSpPr>
        <p:grpSpPr>
          <a:xfrm>
            <a:off x="4953000" y="4800600"/>
            <a:ext cx="3429000" cy="838200"/>
            <a:chOff x="4953000" y="4800600"/>
            <a:chExt cx="3429000" cy="838200"/>
          </a:xfrm>
        </p:grpSpPr>
        <p:grpSp>
          <p:nvGrpSpPr>
            <p:cNvPr id="19" name="Group 18"/>
            <p:cNvGrpSpPr/>
            <p:nvPr/>
          </p:nvGrpSpPr>
          <p:grpSpPr>
            <a:xfrm>
              <a:off x="6096265" y="4800600"/>
              <a:ext cx="2285735" cy="838200"/>
              <a:chOff x="6019800" y="4724400"/>
              <a:chExt cx="2285735" cy="838200"/>
            </a:xfrm>
          </p:grpSpPr>
          <p:sp>
            <p:nvSpPr>
              <p:cNvPr id="20" name="Rectangle 7"/>
              <p:cNvSpPr>
                <a:spLocks/>
              </p:cNvSpPr>
              <p:nvPr/>
            </p:nvSpPr>
            <p:spPr bwMode="auto">
              <a:xfrm>
                <a:off x="6019800" y="4724400"/>
                <a:ext cx="2285735" cy="838200"/>
              </a:xfrm>
              <a:prstGeom prst="rect">
                <a:avLst/>
              </a:prstGeom>
              <a:noFill/>
              <a:ln w="38100">
                <a:solidFill>
                  <a:srgbClr val="3366FF"/>
                </a:solidFill>
                <a:prstDash val="solid"/>
                <a:miter lim="800000"/>
                <a:headEnd type="none" w="med" len="med"/>
                <a:tailEnd type="none" w="med" len="med"/>
              </a:ln>
            </p:spPr>
            <p:txBody>
              <a:bodyPr lIns="0" tIns="0" rIns="0" bIns="0"/>
              <a:lstStyle/>
              <a:p>
                <a:endParaRPr lang="fr-BE"/>
              </a:p>
            </p:txBody>
          </p:sp>
          <p:sp>
            <p:nvSpPr>
              <p:cNvPr id="21" name="Rectangle 11"/>
              <p:cNvSpPr>
                <a:spLocks/>
              </p:cNvSpPr>
              <p:nvPr/>
            </p:nvSpPr>
            <p:spPr bwMode="auto">
              <a:xfrm>
                <a:off x="6095735" y="4746992"/>
                <a:ext cx="2151390"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r ___  </a:t>
                </a:r>
                <a:r>
                  <a:rPr lang="en-US" dirty="0" err="1">
                    <a:solidFill>
                      <a:schemeClr val="tx1"/>
                    </a:solidFill>
                    <a:latin typeface="Arial" charset="0"/>
                    <a:cs typeface="Arial" charset="0"/>
                    <a:sym typeface="Arial" charset="0"/>
                  </a:rPr>
                  <a:t>args</a:t>
                </a:r>
                <a:r>
                  <a:rPr lang="en-US" dirty="0">
                    <a:solidFill>
                      <a:schemeClr val="tx1"/>
                    </a:solidFill>
                    <a:latin typeface="Arial" charset="0"/>
                    <a:cs typeface="Arial" charset="0"/>
                    <a:sym typeface="Arial" charset="0"/>
                  </a:rPr>
                  <a:t> ___</a:t>
                </a:r>
              </a:p>
              <a:p>
                <a:pPr>
                  <a:spcBef>
                    <a:spcPts val="600"/>
                  </a:spcBef>
                </a:pPr>
                <a:r>
                  <a:rPr lang="en-US" dirty="0">
                    <a:solidFill>
                      <a:schemeClr val="tx1"/>
                    </a:solidFill>
                    <a:latin typeface="Arial" charset="0"/>
                    <a:cs typeface="Arial" charset="0"/>
                    <a:sym typeface="Arial" charset="0"/>
                  </a:rPr>
                  <a:t>return info</a:t>
                </a:r>
              </a:p>
            </p:txBody>
          </p:sp>
        </p:grpSp>
        <p:sp>
          <p:nvSpPr>
            <p:cNvPr id="23" name="TextBox 22"/>
            <p:cNvSpPr txBox="1"/>
            <p:nvPr/>
          </p:nvSpPr>
          <p:spPr>
            <a:xfrm>
              <a:off x="4953000" y="4872335"/>
              <a:ext cx="800219" cy="461665"/>
            </a:xfrm>
            <a:prstGeom prst="rect">
              <a:avLst/>
            </a:prstGeom>
            <a:noFill/>
          </p:spPr>
          <p:txBody>
            <a:bodyPr wrap="none" rtlCol="0">
              <a:spAutoFit/>
            </a:bodyPr>
            <a:lstStyle/>
            <a:p>
              <a:r>
                <a:rPr lang="en-US" dirty="0"/>
                <a:t>main</a:t>
              </a:r>
            </a:p>
          </p:txBody>
        </p:sp>
      </p:grpSp>
      <p:grpSp>
        <p:nvGrpSpPr>
          <p:cNvPr id="16" name="Group 15"/>
          <p:cNvGrpSpPr/>
          <p:nvPr/>
        </p:nvGrpSpPr>
        <p:grpSpPr>
          <a:xfrm>
            <a:off x="6096265" y="3886200"/>
            <a:ext cx="2285735" cy="914400"/>
            <a:chOff x="6019800" y="4419600"/>
            <a:chExt cx="2285735" cy="914400"/>
          </a:xfrm>
        </p:grpSpPr>
        <p:sp>
          <p:nvSpPr>
            <p:cNvPr id="17" name="Rectangle 7"/>
            <p:cNvSpPr>
              <a:spLocks/>
            </p:cNvSpPr>
            <p:nvPr/>
          </p:nvSpPr>
          <p:spPr bwMode="auto">
            <a:xfrm>
              <a:off x="6019800" y="4419600"/>
              <a:ext cx="2285735"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18"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n ___</a:t>
              </a:r>
            </a:p>
            <a:p>
              <a:pPr>
                <a:spcBef>
                  <a:spcPts val="600"/>
                </a:spcBef>
              </a:pPr>
              <a:r>
                <a:rPr lang="en-US" dirty="0">
                  <a:solidFill>
                    <a:schemeClr val="tx1"/>
                  </a:solidFill>
                  <a:latin typeface="Arial" charset="0"/>
                  <a:cs typeface="Arial" charset="0"/>
                  <a:sym typeface="Arial" charset="0"/>
                </a:rPr>
                <a:t>return info</a:t>
              </a:r>
            </a:p>
          </p:txBody>
        </p:sp>
      </p:grpSp>
      <p:sp>
        <p:nvSpPr>
          <p:cNvPr id="5" name="TextBox 4"/>
          <p:cNvSpPr txBox="1"/>
          <p:nvPr/>
        </p:nvSpPr>
        <p:spPr>
          <a:xfrm>
            <a:off x="6553200" y="3886200"/>
            <a:ext cx="646331" cy="461665"/>
          </a:xfrm>
          <a:prstGeom prst="rect">
            <a:avLst/>
          </a:prstGeom>
          <a:noFill/>
        </p:spPr>
        <p:txBody>
          <a:bodyPr wrap="none" rtlCol="0">
            <a:spAutoFit/>
          </a:bodyPr>
          <a:lstStyle/>
          <a:p>
            <a:r>
              <a:rPr lang="en-US" dirty="0"/>
              <a:t>824</a:t>
            </a:r>
          </a:p>
        </p:txBody>
      </p:sp>
      <p:grpSp>
        <p:nvGrpSpPr>
          <p:cNvPr id="22" name="Group 21"/>
          <p:cNvGrpSpPr/>
          <p:nvPr/>
        </p:nvGrpSpPr>
        <p:grpSpPr>
          <a:xfrm>
            <a:off x="6096000" y="2971800"/>
            <a:ext cx="2286000" cy="914400"/>
            <a:chOff x="6019800" y="4419600"/>
            <a:chExt cx="1676135" cy="914400"/>
          </a:xfrm>
        </p:grpSpPr>
        <p:sp>
          <p:nvSpPr>
            <p:cNvPr id="24" name="Rectangle 7"/>
            <p:cNvSpPr>
              <a:spLocks/>
            </p:cNvSpPr>
            <p:nvPr/>
          </p:nvSpPr>
          <p:spPr bwMode="auto">
            <a:xfrm>
              <a:off x="6019800" y="4419600"/>
              <a:ext cx="1676135"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25"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n ___</a:t>
              </a:r>
            </a:p>
            <a:p>
              <a:pPr>
                <a:spcBef>
                  <a:spcPts val="600"/>
                </a:spcBef>
              </a:pPr>
              <a:r>
                <a:rPr lang="en-US" dirty="0">
                  <a:solidFill>
                    <a:schemeClr val="tx1"/>
                  </a:solidFill>
                  <a:latin typeface="Arial" charset="0"/>
                  <a:cs typeface="Arial" charset="0"/>
                  <a:sym typeface="Arial" charset="0"/>
                </a:rPr>
                <a:t>return info</a:t>
              </a:r>
            </a:p>
          </p:txBody>
        </p:sp>
      </p:grpSp>
      <p:sp>
        <p:nvSpPr>
          <p:cNvPr id="26" name="TextBox 25"/>
          <p:cNvSpPr txBox="1"/>
          <p:nvPr/>
        </p:nvSpPr>
        <p:spPr>
          <a:xfrm>
            <a:off x="6629400" y="2971800"/>
            <a:ext cx="492443" cy="461665"/>
          </a:xfrm>
          <a:prstGeom prst="rect">
            <a:avLst/>
          </a:prstGeom>
          <a:noFill/>
        </p:spPr>
        <p:txBody>
          <a:bodyPr wrap="none" rtlCol="0">
            <a:spAutoFit/>
          </a:bodyPr>
          <a:lstStyle/>
          <a:p>
            <a:r>
              <a:rPr lang="en-US" dirty="0"/>
              <a:t>82</a:t>
            </a:r>
          </a:p>
        </p:txBody>
      </p:sp>
      <p:sp>
        <p:nvSpPr>
          <p:cNvPr id="31" name="TextBox 30"/>
          <p:cNvSpPr txBox="1"/>
          <p:nvPr/>
        </p:nvSpPr>
        <p:spPr>
          <a:xfrm>
            <a:off x="6705600" y="2514600"/>
            <a:ext cx="338554" cy="461665"/>
          </a:xfrm>
          <a:prstGeom prst="rect">
            <a:avLst/>
          </a:prstGeom>
          <a:noFill/>
        </p:spPr>
        <p:txBody>
          <a:bodyPr wrap="none" rtlCol="0">
            <a:spAutoFit/>
          </a:bodyPr>
          <a:lstStyle/>
          <a:p>
            <a:r>
              <a:rPr lang="en-US" dirty="0"/>
              <a:t>8</a:t>
            </a:r>
          </a:p>
        </p:txBody>
      </p:sp>
      <p:sp>
        <p:nvSpPr>
          <p:cNvPr id="9" name="TextBox 8"/>
          <p:cNvSpPr txBox="1"/>
          <p:nvPr/>
        </p:nvSpPr>
        <p:spPr>
          <a:xfrm>
            <a:off x="6553200" y="3352800"/>
            <a:ext cx="492443" cy="461665"/>
          </a:xfrm>
          <a:prstGeom prst="rect">
            <a:avLst/>
          </a:prstGeom>
          <a:noFill/>
        </p:spPr>
        <p:txBody>
          <a:bodyPr wrap="none" rtlCol="0">
            <a:spAutoFit/>
          </a:bodyPr>
          <a:lstStyle/>
          <a:p>
            <a:r>
              <a:rPr lang="en-US" dirty="0"/>
              <a:t>10</a:t>
            </a:r>
          </a:p>
        </p:txBody>
      </p:sp>
      <p:sp>
        <p:nvSpPr>
          <p:cNvPr id="27" name="Rectangle 26"/>
          <p:cNvSpPr/>
          <p:nvPr/>
        </p:nvSpPr>
        <p:spPr>
          <a:xfrm>
            <a:off x="304800" y="1524000"/>
            <a:ext cx="4495800" cy="3785652"/>
          </a:xfrm>
          <a:prstGeom prst="rect">
            <a:avLst/>
          </a:prstGeom>
          <a:solidFill>
            <a:srgbClr val="FFFFCC"/>
          </a:solidFill>
          <a:ln>
            <a:solidFill>
              <a:srgbClr val="800000"/>
            </a:solidFill>
          </a:ln>
        </p:spPr>
        <p:txBody>
          <a:bodyPr wrap="square">
            <a:spAutoFit/>
          </a:bodyPr>
          <a:lstStyle/>
          <a:p>
            <a:r>
              <a:rPr lang="en-US" b="1" dirty="0">
                <a:solidFill>
                  <a:srgbClr val="FF6600"/>
                </a:solidFill>
              </a:rPr>
              <a:t>public</a:t>
            </a:r>
            <a:r>
              <a:rPr lang="en-US" dirty="0">
                <a:solidFill>
                  <a:srgbClr val="FF6600"/>
                </a:solidFill>
              </a:rPr>
              <a:t> </a:t>
            </a:r>
            <a:r>
              <a:rPr lang="en-US" b="1" dirty="0">
                <a:solidFill>
                  <a:srgbClr val="FF6600"/>
                </a:solidFill>
              </a:rPr>
              <a:t>static</a:t>
            </a:r>
            <a:r>
              <a:rPr lang="en-US" dirty="0">
                <a:solidFill>
                  <a:srgbClr val="FF6600"/>
                </a:solidFill>
              </a:rPr>
              <a:t> </a:t>
            </a:r>
            <a:r>
              <a:rPr lang="en-US" b="1" dirty="0" err="1">
                <a:solidFill>
                  <a:srgbClr val="FF6600"/>
                </a:solidFill>
              </a:rPr>
              <a:t>int</a:t>
            </a:r>
            <a:r>
              <a:rPr lang="en-US" dirty="0">
                <a:solidFill>
                  <a:srgbClr val="FF6600"/>
                </a:solidFill>
              </a:rPr>
              <a:t> sum(</a:t>
            </a:r>
            <a:r>
              <a:rPr lang="en-US" b="1" dirty="0" err="1">
                <a:solidFill>
                  <a:srgbClr val="FF6600"/>
                </a:solidFill>
              </a:rPr>
              <a:t>int</a:t>
            </a:r>
            <a:r>
              <a:rPr lang="en-US" dirty="0">
                <a:solidFill>
                  <a:srgbClr val="FF6600"/>
                </a:solidFill>
              </a:rPr>
              <a:t> n) {</a:t>
            </a:r>
          </a:p>
          <a:p>
            <a:r>
              <a:rPr lang="en-US" dirty="0">
                <a:solidFill>
                  <a:srgbClr val="FF6600"/>
                </a:solidFill>
              </a:rPr>
              <a:t>      </a:t>
            </a:r>
            <a:r>
              <a:rPr lang="en-US" b="1" dirty="0">
                <a:solidFill>
                  <a:srgbClr val="FF6600"/>
                </a:solidFill>
              </a:rPr>
              <a:t>if</a:t>
            </a:r>
            <a:r>
              <a:rPr lang="en-US" dirty="0">
                <a:solidFill>
                  <a:srgbClr val="FF6600"/>
                </a:solidFill>
              </a:rPr>
              <a:t> (n &lt; 10) </a:t>
            </a:r>
            <a:r>
              <a:rPr lang="en-US" b="1" dirty="0">
                <a:solidFill>
                  <a:srgbClr val="FF6600"/>
                </a:solidFill>
              </a:rPr>
              <a:t>return</a:t>
            </a:r>
            <a:r>
              <a:rPr lang="en-US" dirty="0">
                <a:solidFill>
                  <a:srgbClr val="FF6600"/>
                </a:solidFill>
              </a:rPr>
              <a:t> n;</a:t>
            </a:r>
          </a:p>
          <a:p>
            <a:r>
              <a:rPr lang="en-US" dirty="0">
                <a:solidFill>
                  <a:srgbClr val="FF6600"/>
                </a:solidFill>
              </a:rPr>
              <a:t>      </a:t>
            </a:r>
            <a:r>
              <a:rPr lang="en-US" b="1" dirty="0">
                <a:solidFill>
                  <a:srgbClr val="FF6600"/>
                </a:solidFill>
              </a:rPr>
              <a:t>return</a:t>
            </a:r>
            <a:r>
              <a:rPr lang="en-US" dirty="0">
                <a:solidFill>
                  <a:srgbClr val="FF6600"/>
                </a:solidFill>
              </a:rPr>
              <a:t> n%10 + sum(n/10);</a:t>
            </a:r>
          </a:p>
          <a:p>
            <a:r>
              <a:rPr lang="en-US" dirty="0">
                <a:solidFill>
                  <a:srgbClr val="FF6600"/>
                </a:solidFill>
              </a:rPr>
              <a:t>}</a:t>
            </a:r>
          </a:p>
          <a:p>
            <a:endParaRPr lang="en-US" dirty="0">
              <a:solidFill>
                <a:schemeClr val="tx1"/>
              </a:solidFill>
            </a:endParaRPr>
          </a:p>
          <a:p>
            <a:r>
              <a:rPr lang="en-US" b="1" dirty="0">
                <a:solidFill>
                  <a:srgbClr val="3366FF"/>
                </a:solidFill>
              </a:rPr>
              <a:t>public</a:t>
            </a:r>
            <a:r>
              <a:rPr lang="en-US" dirty="0">
                <a:solidFill>
                  <a:srgbClr val="3366FF"/>
                </a:solidFill>
              </a:rPr>
              <a:t> </a:t>
            </a:r>
            <a:r>
              <a:rPr lang="en-US" b="1" dirty="0">
                <a:solidFill>
                  <a:srgbClr val="3366FF"/>
                </a:solidFill>
              </a:rPr>
              <a:t>static</a:t>
            </a:r>
            <a:r>
              <a:rPr lang="en-US" dirty="0">
                <a:solidFill>
                  <a:srgbClr val="3366FF"/>
                </a:solidFill>
              </a:rPr>
              <a:t> void main(</a:t>
            </a:r>
          </a:p>
          <a:p>
            <a:r>
              <a:rPr lang="en-US" dirty="0">
                <a:solidFill>
                  <a:srgbClr val="3366FF"/>
                </a:solidFill>
              </a:rPr>
              <a:t>        String[] </a:t>
            </a:r>
            <a:r>
              <a:rPr lang="en-US" dirty="0" err="1">
                <a:solidFill>
                  <a:srgbClr val="3366FF"/>
                </a:solidFill>
              </a:rPr>
              <a:t>args</a:t>
            </a:r>
            <a:r>
              <a:rPr lang="en-US" dirty="0">
                <a:solidFill>
                  <a:srgbClr val="3366FF"/>
                </a:solidFill>
              </a:rPr>
              <a:t>) {</a:t>
            </a:r>
          </a:p>
          <a:p>
            <a:r>
              <a:rPr lang="en-US" dirty="0">
                <a:solidFill>
                  <a:srgbClr val="3366FF"/>
                </a:solidFill>
              </a:rPr>
              <a:t>   </a:t>
            </a:r>
            <a:r>
              <a:rPr lang="en-US" dirty="0" err="1">
                <a:solidFill>
                  <a:srgbClr val="3366FF"/>
                </a:solidFill>
              </a:rPr>
              <a:t>int</a:t>
            </a:r>
            <a:r>
              <a:rPr lang="en-US" dirty="0">
                <a:solidFill>
                  <a:srgbClr val="3366FF"/>
                </a:solidFill>
              </a:rPr>
              <a:t> r= sum(824);</a:t>
            </a:r>
          </a:p>
          <a:p>
            <a:r>
              <a:rPr lang="en-US" dirty="0">
                <a:solidFill>
                  <a:srgbClr val="3366FF"/>
                </a:solidFill>
              </a:rPr>
              <a:t>   </a:t>
            </a:r>
            <a:r>
              <a:rPr lang="en-US" dirty="0" err="1">
                <a:solidFill>
                  <a:srgbClr val="3366FF"/>
                </a:solidFill>
              </a:rPr>
              <a:t>System.out.println</a:t>
            </a:r>
            <a:r>
              <a:rPr lang="en-US" dirty="0">
                <a:solidFill>
                  <a:srgbClr val="3366FF"/>
                </a:solidFill>
              </a:rPr>
              <a:t>(r);</a:t>
            </a:r>
          </a:p>
          <a:p>
            <a:r>
              <a:rPr lang="en-US" dirty="0">
                <a:solidFill>
                  <a:srgbClr val="3366FF"/>
                </a:solidFill>
              </a:rPr>
              <a:t>}</a:t>
            </a:r>
          </a:p>
        </p:txBody>
      </p:sp>
    </p:spTree>
    <p:extLst>
      <p:ext uri="{BB962C8B-B14F-4D97-AF65-F5344CB8AC3E}">
        <p14:creationId xmlns:p14="http://schemas.microsoft.com/office/powerpoint/2010/main" val="26134616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grpId="0" nodeType="clickEffect">
                                  <p:stCondLst>
                                    <p:cond delay="0"/>
                                  </p:stCondLst>
                                  <p:childTnLst>
                                    <p:animEffect transition="out" filter="dissolve">
                                      <p:cBhvr>
                                        <p:cTn id="6" dur="500"/>
                                        <p:tgtEl>
                                          <p:spTgt spid="31"/>
                                        </p:tgtEl>
                                      </p:cBhvr>
                                    </p:animEffect>
                                    <p:set>
                                      <p:cBhvr>
                                        <p:cTn id="7" dur="1" fill="hold">
                                          <p:stCondLst>
                                            <p:cond delay="499"/>
                                          </p:stCondLst>
                                        </p:cTn>
                                        <p:tgtEl>
                                          <p:spTgt spid="31"/>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9" presetClass="exit" presetSubtype="0" fill="hold" nodeType="clickEffect">
                                  <p:stCondLst>
                                    <p:cond delay="0"/>
                                  </p:stCondLst>
                                  <p:childTnLst>
                                    <p:animEffect transition="out" filter="dissolve">
                                      <p:cBhvr>
                                        <p:cTn id="11" dur="500"/>
                                        <p:tgtEl>
                                          <p:spTgt spid="22"/>
                                        </p:tgtEl>
                                      </p:cBhvr>
                                    </p:animEffect>
                                    <p:set>
                                      <p:cBhvr>
                                        <p:cTn id="12" dur="1" fill="hold">
                                          <p:stCondLst>
                                            <p:cond delay="499"/>
                                          </p:stCondLst>
                                        </p:cTn>
                                        <p:tgtEl>
                                          <p:spTgt spid="22"/>
                                        </p:tgtEl>
                                        <p:attrNameLst>
                                          <p:attrName>style.visibility</p:attrName>
                                        </p:attrNameLst>
                                      </p:cBhvr>
                                      <p:to>
                                        <p:strVal val="hidden"/>
                                      </p:to>
                                    </p:set>
                                  </p:childTnLst>
                                </p:cTn>
                              </p:par>
                              <p:par>
                                <p:cTn id="13" presetID="9" presetClass="exit" presetSubtype="0" fill="hold" grpId="0" nodeType="withEffect">
                                  <p:stCondLst>
                                    <p:cond delay="0"/>
                                  </p:stCondLst>
                                  <p:childTnLst>
                                    <p:animEffect transition="out" filter="dissolve">
                                      <p:cBhvr>
                                        <p:cTn id="14" dur="500"/>
                                        <p:tgtEl>
                                          <p:spTgt spid="26"/>
                                        </p:tgtEl>
                                      </p:cBhvr>
                                    </p:animEffect>
                                    <p:set>
                                      <p:cBhvr>
                                        <p:cTn id="15" dur="1" fill="hold">
                                          <p:stCondLst>
                                            <p:cond delay="499"/>
                                          </p:stCondLst>
                                        </p:cTn>
                                        <p:tgtEl>
                                          <p:spTgt spid="26"/>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dissolve">
                                      <p:cBhvr>
                                        <p:cTn id="2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31"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4340352" cy="685800"/>
          </a:xfrm>
        </p:spPr>
        <p:txBody>
          <a:bodyPr>
            <a:normAutofit/>
          </a:bodyPr>
          <a:lstStyle/>
          <a:p>
            <a:r>
              <a:rPr lang="en-US" sz="3600">
                <a:solidFill>
                  <a:srgbClr val="800000"/>
                </a:solidFill>
              </a:rPr>
              <a:t>six items</a:t>
            </a:r>
            <a:endParaRPr lang="en-US" sz="36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a:t>
            </a:fld>
            <a:endParaRPr lang="en-US"/>
          </a:p>
        </p:txBody>
      </p:sp>
      <p:sp>
        <p:nvSpPr>
          <p:cNvPr id="4" name="Content Placeholder 3"/>
          <p:cNvSpPr>
            <a:spLocks noGrp="1"/>
          </p:cNvSpPr>
          <p:nvPr>
            <p:ph sz="quarter" idx="1"/>
          </p:nvPr>
        </p:nvSpPr>
        <p:spPr>
          <a:xfrm>
            <a:off x="457200" y="1600200"/>
            <a:ext cx="4114800" cy="1790700"/>
          </a:xfrm>
          <a:solidFill>
            <a:schemeClr val="bg1"/>
          </a:solidFill>
          <a:ln>
            <a:solidFill>
              <a:srgbClr val="800000"/>
            </a:solidFill>
          </a:ln>
        </p:spPr>
        <p:txBody>
          <a:bodyPr>
            <a:noAutofit/>
          </a:bodyPr>
          <a:lstStyle/>
          <a:p>
            <a:pPr marL="0" indent="0">
              <a:buNone/>
            </a:pPr>
            <a:r>
              <a:rPr lang="en-US" sz="2400" dirty="0">
                <a:latin typeface="Times New Roman" panose="02020603050405020304" pitchFamily="18" charset="0"/>
                <a:cs typeface="Times New Roman" panose="02020603050405020304" pitchFamily="18" charset="0"/>
              </a:rPr>
              <a:t>Note: We’ve covered almost everything in Java! Just a few more things, which will be covered from time to time.</a:t>
            </a:r>
            <a:endParaRPr lang="en-US" sz="2400" dirty="0">
              <a:solidFill>
                <a:srgbClr val="800000"/>
              </a:solidFill>
              <a:latin typeface="Times New Roman" panose="02020603050405020304" pitchFamily="18" charset="0"/>
              <a:cs typeface="Times New Roman" panose="02020603050405020304" pitchFamily="18" charset="0"/>
            </a:endParaRPr>
          </a:p>
        </p:txBody>
      </p:sp>
      <p:sp>
        <p:nvSpPr>
          <p:cNvPr id="6" name="Content Placeholder 3"/>
          <p:cNvSpPr txBox="1">
            <a:spLocks/>
          </p:cNvSpPr>
          <p:nvPr/>
        </p:nvSpPr>
        <p:spPr>
          <a:xfrm>
            <a:off x="5000625" y="4343400"/>
            <a:ext cx="3657600" cy="914400"/>
          </a:xfrm>
          <a:prstGeom prst="rect">
            <a:avLst/>
          </a:prstGeom>
          <a:solidFill>
            <a:schemeClr val="bg1"/>
          </a:solidFill>
          <a:ln>
            <a:solidFill>
              <a:srgbClr val="800000"/>
            </a:solidFill>
          </a:ln>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None/>
            </a:pPr>
            <a:r>
              <a:rPr lang="en-US" sz="2400" dirty="0">
                <a:solidFill>
                  <a:srgbClr val="7030A0"/>
                </a:solidFill>
              </a:rPr>
              <a:t>Recursion: Look at Java Hypertext entry “recursion”.</a:t>
            </a:r>
          </a:p>
          <a:p>
            <a:endParaRPr lang="en-US" sz="2400" dirty="0">
              <a:solidFill>
                <a:srgbClr val="800000"/>
              </a:solidFill>
            </a:endParaRPr>
          </a:p>
          <a:p>
            <a:pPr marL="0" indent="0">
              <a:buNone/>
            </a:pPr>
            <a:endParaRPr lang="en-US" sz="2400" dirty="0">
              <a:solidFill>
                <a:srgbClr val="800000"/>
              </a:solidFill>
            </a:endParaRPr>
          </a:p>
        </p:txBody>
      </p:sp>
      <p:sp>
        <p:nvSpPr>
          <p:cNvPr id="10" name="Content Placeholder 3"/>
          <p:cNvSpPr txBox="1">
            <a:spLocks/>
          </p:cNvSpPr>
          <p:nvPr/>
        </p:nvSpPr>
        <p:spPr>
          <a:xfrm>
            <a:off x="457200" y="3733800"/>
            <a:ext cx="4114800" cy="2514600"/>
          </a:xfrm>
          <a:prstGeom prst="rect">
            <a:avLst/>
          </a:prstGeom>
          <a:solidFill>
            <a:schemeClr val="bg1"/>
          </a:solidFill>
          <a:ln>
            <a:solidFill>
              <a:srgbClr val="800000"/>
            </a:solidFill>
          </a:ln>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None/>
            </a:pPr>
            <a:r>
              <a:rPr lang="en-US" sz="2400" dirty="0"/>
              <a:t>Prelim 1 is in 3 weeks</a:t>
            </a:r>
          </a:p>
          <a:p>
            <a:pPr marL="0" indent="0">
              <a:buNone/>
            </a:pPr>
            <a:r>
              <a:rPr lang="en-US" sz="2400" dirty="0">
                <a:solidFill>
                  <a:srgbClr val="800000"/>
                </a:solidFill>
              </a:rPr>
              <a:t>(Tues, 13 March, 5:30, 7:30)</a:t>
            </a:r>
          </a:p>
          <a:p>
            <a:pPr marL="0" indent="0">
              <a:buNone/>
            </a:pPr>
            <a:r>
              <a:rPr lang="en-US" sz="2400" dirty="0">
                <a:solidFill>
                  <a:srgbClr val="800000"/>
                </a:solidFill>
              </a:rPr>
              <a:t>We’ll tell you about it next Tuesday.</a:t>
            </a:r>
          </a:p>
        </p:txBody>
      </p:sp>
      <p:sp>
        <p:nvSpPr>
          <p:cNvPr id="11" name="Content Placeholder 3"/>
          <p:cNvSpPr txBox="1">
            <a:spLocks/>
          </p:cNvSpPr>
          <p:nvPr/>
        </p:nvSpPr>
        <p:spPr>
          <a:xfrm>
            <a:off x="5029200" y="1600200"/>
            <a:ext cx="3657600" cy="1295400"/>
          </a:xfrm>
          <a:prstGeom prst="rect">
            <a:avLst/>
          </a:prstGeom>
          <a:solidFill>
            <a:schemeClr val="bg1"/>
          </a:solidFill>
          <a:ln>
            <a:solidFill>
              <a:srgbClr val="800000"/>
            </a:solidFill>
          </a:ln>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None/>
            </a:pPr>
            <a:r>
              <a:rPr lang="en-US" sz="2400" dirty="0">
                <a:solidFill>
                  <a:srgbClr val="C00000"/>
                </a:solidFill>
              </a:rPr>
              <a:t>A1 grades are available.</a:t>
            </a:r>
          </a:p>
          <a:p>
            <a:pPr marL="0" indent="0">
              <a:buNone/>
            </a:pPr>
            <a:r>
              <a:rPr lang="en-US" sz="2400" dirty="0">
                <a:solidFill>
                  <a:srgbClr val="C00000"/>
                </a:solidFill>
              </a:rPr>
              <a:t>~</a:t>
            </a:r>
            <a:r>
              <a:rPr lang="en-US" sz="2400">
                <a:solidFill>
                  <a:srgbClr val="C00000"/>
                </a:solidFill>
              </a:rPr>
              <a:t>20 still to do. </a:t>
            </a:r>
            <a:r>
              <a:rPr lang="en-US" sz="2400" dirty="0">
                <a:solidFill>
                  <a:srgbClr val="C00000"/>
                </a:solidFill>
              </a:rPr>
              <a:t>Thanks for your patience.</a:t>
            </a:r>
          </a:p>
          <a:p>
            <a:endParaRPr lang="en-US" sz="2400" dirty="0">
              <a:solidFill>
                <a:srgbClr val="800000"/>
              </a:solidFill>
            </a:endParaRPr>
          </a:p>
          <a:p>
            <a:pPr marL="0" indent="0">
              <a:buNone/>
            </a:pPr>
            <a:endParaRPr lang="en-US" sz="2400" dirty="0">
              <a:solidFill>
                <a:srgbClr val="800000"/>
              </a:solidFill>
            </a:endParaRPr>
          </a:p>
        </p:txBody>
      </p:sp>
      <p:sp>
        <p:nvSpPr>
          <p:cNvPr id="8" name="Content Placeholder 3"/>
          <p:cNvSpPr txBox="1">
            <a:spLocks/>
          </p:cNvSpPr>
          <p:nvPr/>
        </p:nvSpPr>
        <p:spPr>
          <a:xfrm>
            <a:off x="5000625" y="5419725"/>
            <a:ext cx="3657600" cy="838200"/>
          </a:xfrm>
          <a:prstGeom prst="rect">
            <a:avLst/>
          </a:prstGeom>
          <a:solidFill>
            <a:schemeClr val="bg1"/>
          </a:solidFill>
          <a:ln>
            <a:solidFill>
              <a:srgbClr val="800000"/>
            </a:solidFill>
          </a:ln>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None/>
            </a:pPr>
            <a:r>
              <a:rPr lang="en-US" sz="2400" dirty="0"/>
              <a:t>Remember to do the tutorial for next week’s recitation.</a:t>
            </a:r>
            <a:endParaRPr lang="en-US" sz="2400" dirty="0">
              <a:solidFill>
                <a:srgbClr val="800000"/>
              </a:solidFill>
            </a:endParaRPr>
          </a:p>
          <a:p>
            <a:endParaRPr lang="en-US" sz="2400" dirty="0">
              <a:solidFill>
                <a:srgbClr val="800000"/>
              </a:solidFill>
            </a:endParaRPr>
          </a:p>
          <a:p>
            <a:pPr marL="0" indent="0">
              <a:buNone/>
            </a:pPr>
            <a:endParaRPr lang="en-US" sz="2400" dirty="0">
              <a:solidFill>
                <a:srgbClr val="800000"/>
              </a:solidFill>
            </a:endParaRPr>
          </a:p>
        </p:txBody>
      </p:sp>
      <p:sp>
        <p:nvSpPr>
          <p:cNvPr id="9" name="Content Placeholder 3">
            <a:extLst>
              <a:ext uri="{FF2B5EF4-FFF2-40B4-BE49-F238E27FC236}">
                <a16:creationId xmlns:a16="http://schemas.microsoft.com/office/drawing/2014/main" id="{E6557CC8-DDBB-A441-9670-CE7BC4725187}"/>
              </a:ext>
            </a:extLst>
          </p:cNvPr>
          <p:cNvSpPr txBox="1">
            <a:spLocks/>
          </p:cNvSpPr>
          <p:nvPr/>
        </p:nvSpPr>
        <p:spPr>
          <a:xfrm>
            <a:off x="5029200" y="3205163"/>
            <a:ext cx="3657600" cy="914400"/>
          </a:xfrm>
          <a:prstGeom prst="rect">
            <a:avLst/>
          </a:prstGeom>
          <a:solidFill>
            <a:schemeClr val="bg1"/>
          </a:solidFill>
          <a:ln>
            <a:solidFill>
              <a:srgbClr val="800000"/>
            </a:solidFill>
          </a:ln>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None/>
            </a:pPr>
            <a:r>
              <a:rPr lang="en-US" sz="2400" dirty="0">
                <a:solidFill>
                  <a:srgbClr val="3366FF"/>
                </a:solidFill>
              </a:rPr>
              <a:t>A3 due on 1 March, but get started on it </a:t>
            </a:r>
            <a:r>
              <a:rPr lang="en-US" sz="2400" i="1" dirty="0">
                <a:solidFill>
                  <a:srgbClr val="3366FF"/>
                </a:solidFill>
              </a:rPr>
              <a:t>now</a:t>
            </a:r>
            <a:r>
              <a:rPr lang="en-US" sz="2400" dirty="0">
                <a:solidFill>
                  <a:srgbClr val="3366FF"/>
                </a:solidFill>
              </a:rPr>
              <a:t>.</a:t>
            </a:r>
          </a:p>
          <a:p>
            <a:endParaRPr lang="en-US" sz="2400" dirty="0">
              <a:solidFill>
                <a:srgbClr val="800000"/>
              </a:solidFill>
            </a:endParaRPr>
          </a:p>
          <a:p>
            <a:pPr marL="0" indent="0">
              <a:buNone/>
            </a:pPr>
            <a:endParaRPr lang="en-US" sz="2400" dirty="0">
              <a:solidFill>
                <a:srgbClr val="800000"/>
              </a:solidFill>
            </a:endParaRPr>
          </a:p>
        </p:txBody>
      </p:sp>
    </p:spTree>
    <p:extLst>
      <p:ext uri="{BB962C8B-B14F-4D97-AF65-F5344CB8AC3E}">
        <p14:creationId xmlns:p14="http://schemas.microsoft.com/office/powerpoint/2010/main" val="17801199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rIns="132080">
            <a:normAutofit/>
          </a:bodyPr>
          <a:lstStyle/>
          <a:p>
            <a:r>
              <a:rPr lang="en-US" sz="2800" dirty="0">
                <a:solidFill>
                  <a:srgbClr val="800000"/>
                </a:solidFill>
              </a:rPr>
              <a:t>Example: Sum the digits in a non-negative integer</a:t>
            </a:r>
            <a:endParaRPr lang="en-US" sz="2800" dirty="0"/>
          </a:p>
        </p:txBody>
      </p:sp>
      <p:sp>
        <p:nvSpPr>
          <p:cNvPr id="213" name="Slide Number Placeholder 3"/>
          <p:cNvSpPr>
            <a:spLocks noGrp="1"/>
          </p:cNvSpPr>
          <p:nvPr>
            <p:ph type="sldNum" sz="quarter" idx="12"/>
          </p:nvPr>
        </p:nvSpPr>
        <p:spPr/>
        <p:txBody>
          <a:bodyPr>
            <a:normAutofit fontScale="85000" lnSpcReduction="20000"/>
          </a:bodyPr>
          <a:lstStyle/>
          <a:p>
            <a:fld id="{E10C7AC3-0A78-4780-98BC-9389D5B5F6BE}" type="slidenum">
              <a:rPr lang="en-US"/>
              <a:pPr/>
              <a:t>20</a:t>
            </a:fld>
            <a:endParaRPr lang="en-US"/>
          </a:p>
        </p:txBody>
      </p:sp>
      <p:grpSp>
        <p:nvGrpSpPr>
          <p:cNvPr id="237" name="Group 236"/>
          <p:cNvGrpSpPr/>
          <p:nvPr/>
        </p:nvGrpSpPr>
        <p:grpSpPr>
          <a:xfrm>
            <a:off x="6096000" y="5638800"/>
            <a:ext cx="2286000" cy="838200"/>
            <a:chOff x="6019800" y="4495800"/>
            <a:chExt cx="1676135" cy="838200"/>
          </a:xfrm>
        </p:grpSpPr>
        <p:sp>
          <p:nvSpPr>
            <p:cNvPr id="238" name="Rectangle 7"/>
            <p:cNvSpPr>
              <a:spLocks/>
            </p:cNvSpPr>
            <p:nvPr/>
          </p:nvSpPr>
          <p:spPr bwMode="auto">
            <a:xfrm>
              <a:off x="6019800" y="4495800"/>
              <a:ext cx="1676135" cy="838200"/>
            </a:xfrm>
            <a:prstGeom prst="rect">
              <a:avLst/>
            </a:prstGeom>
            <a:noFill/>
            <a:ln w="38100">
              <a:solidFill>
                <a:srgbClr val="FF0000"/>
              </a:solidFill>
              <a:prstDash val="solid"/>
              <a:miter lim="800000"/>
              <a:headEnd type="none" w="med" len="med"/>
              <a:tailEnd type="none" w="med" len="med"/>
            </a:ln>
          </p:spPr>
          <p:txBody>
            <a:bodyPr lIns="0" tIns="0" rIns="0" bIns="0"/>
            <a:lstStyle/>
            <a:p>
              <a:endParaRPr lang="fr-BE"/>
            </a:p>
          </p:txBody>
        </p:sp>
        <p:sp>
          <p:nvSpPr>
            <p:cNvPr id="239" name="Rectangle 11"/>
            <p:cNvSpPr>
              <a:spLocks/>
            </p:cNvSpPr>
            <p:nvPr/>
          </p:nvSpPr>
          <p:spPr bwMode="auto">
            <a:xfrm>
              <a:off x="6096000" y="4518392"/>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      ?</a:t>
              </a:r>
            </a:p>
            <a:p>
              <a:pPr>
                <a:spcBef>
                  <a:spcPts val="600"/>
                </a:spcBef>
              </a:pPr>
              <a:r>
                <a:rPr lang="en-US" dirty="0">
                  <a:solidFill>
                    <a:schemeClr val="tx1"/>
                  </a:solidFill>
                  <a:latin typeface="Arial" charset="0"/>
                  <a:cs typeface="Arial" charset="0"/>
                  <a:sym typeface="Arial" charset="0"/>
                </a:rPr>
                <a:t>return info</a:t>
              </a:r>
            </a:p>
          </p:txBody>
        </p:sp>
      </p:grpSp>
      <p:sp>
        <p:nvSpPr>
          <p:cNvPr id="7" name="TextBox 6"/>
          <p:cNvSpPr txBox="1"/>
          <p:nvPr/>
        </p:nvSpPr>
        <p:spPr>
          <a:xfrm>
            <a:off x="381000" y="5562600"/>
            <a:ext cx="5029200" cy="1200328"/>
          </a:xfrm>
          <a:prstGeom prst="rect">
            <a:avLst/>
          </a:prstGeom>
          <a:noFill/>
        </p:spPr>
        <p:txBody>
          <a:bodyPr wrap="square" rtlCol="0">
            <a:spAutoFit/>
          </a:bodyPr>
          <a:lstStyle/>
          <a:p>
            <a:r>
              <a:rPr lang="en-US" dirty="0"/>
              <a:t>Using return value 10 stack computes</a:t>
            </a:r>
            <a:br>
              <a:rPr lang="en-US" dirty="0"/>
            </a:br>
            <a:r>
              <a:rPr lang="en-US" dirty="0"/>
              <a:t> 4 + 10 = 14 pops frame from stack puts return value 14 on stack</a:t>
            </a:r>
          </a:p>
        </p:txBody>
      </p:sp>
      <p:grpSp>
        <p:nvGrpSpPr>
          <p:cNvPr id="4" name="Group 3"/>
          <p:cNvGrpSpPr/>
          <p:nvPr/>
        </p:nvGrpSpPr>
        <p:grpSpPr>
          <a:xfrm>
            <a:off x="4953000" y="4800600"/>
            <a:ext cx="3429000" cy="838200"/>
            <a:chOff x="4953000" y="4800600"/>
            <a:chExt cx="3429000" cy="838200"/>
          </a:xfrm>
        </p:grpSpPr>
        <p:grpSp>
          <p:nvGrpSpPr>
            <p:cNvPr id="19" name="Group 18"/>
            <p:cNvGrpSpPr/>
            <p:nvPr/>
          </p:nvGrpSpPr>
          <p:grpSpPr>
            <a:xfrm>
              <a:off x="6096265" y="4800600"/>
              <a:ext cx="2285735" cy="838200"/>
              <a:chOff x="6019800" y="4724400"/>
              <a:chExt cx="2285735" cy="838200"/>
            </a:xfrm>
          </p:grpSpPr>
          <p:sp>
            <p:nvSpPr>
              <p:cNvPr id="20" name="Rectangle 7"/>
              <p:cNvSpPr>
                <a:spLocks/>
              </p:cNvSpPr>
              <p:nvPr/>
            </p:nvSpPr>
            <p:spPr bwMode="auto">
              <a:xfrm>
                <a:off x="6019800" y="4724400"/>
                <a:ext cx="2285735" cy="838200"/>
              </a:xfrm>
              <a:prstGeom prst="rect">
                <a:avLst/>
              </a:prstGeom>
              <a:noFill/>
              <a:ln w="38100">
                <a:solidFill>
                  <a:srgbClr val="3366FF"/>
                </a:solidFill>
                <a:prstDash val="solid"/>
                <a:miter lim="800000"/>
                <a:headEnd type="none" w="med" len="med"/>
                <a:tailEnd type="none" w="med" len="med"/>
              </a:ln>
            </p:spPr>
            <p:txBody>
              <a:bodyPr lIns="0" tIns="0" rIns="0" bIns="0"/>
              <a:lstStyle/>
              <a:p>
                <a:endParaRPr lang="fr-BE"/>
              </a:p>
            </p:txBody>
          </p:sp>
          <p:sp>
            <p:nvSpPr>
              <p:cNvPr id="21" name="Rectangle 11"/>
              <p:cNvSpPr>
                <a:spLocks/>
              </p:cNvSpPr>
              <p:nvPr/>
            </p:nvSpPr>
            <p:spPr bwMode="auto">
              <a:xfrm>
                <a:off x="6095735" y="4746992"/>
                <a:ext cx="2151390"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r ___  </a:t>
                </a:r>
                <a:r>
                  <a:rPr lang="en-US" dirty="0" err="1">
                    <a:solidFill>
                      <a:schemeClr val="tx1"/>
                    </a:solidFill>
                    <a:latin typeface="Arial" charset="0"/>
                    <a:cs typeface="Arial" charset="0"/>
                    <a:sym typeface="Arial" charset="0"/>
                  </a:rPr>
                  <a:t>args</a:t>
                </a:r>
                <a:r>
                  <a:rPr lang="en-US" dirty="0">
                    <a:solidFill>
                      <a:schemeClr val="tx1"/>
                    </a:solidFill>
                    <a:latin typeface="Arial" charset="0"/>
                    <a:cs typeface="Arial" charset="0"/>
                    <a:sym typeface="Arial" charset="0"/>
                  </a:rPr>
                  <a:t> ___</a:t>
                </a:r>
              </a:p>
              <a:p>
                <a:pPr>
                  <a:spcBef>
                    <a:spcPts val="600"/>
                  </a:spcBef>
                </a:pPr>
                <a:r>
                  <a:rPr lang="en-US" dirty="0">
                    <a:solidFill>
                      <a:schemeClr val="tx1"/>
                    </a:solidFill>
                    <a:latin typeface="Arial" charset="0"/>
                    <a:cs typeface="Arial" charset="0"/>
                    <a:sym typeface="Arial" charset="0"/>
                  </a:rPr>
                  <a:t>return info</a:t>
                </a:r>
              </a:p>
            </p:txBody>
          </p:sp>
        </p:grpSp>
        <p:sp>
          <p:nvSpPr>
            <p:cNvPr id="23" name="TextBox 22"/>
            <p:cNvSpPr txBox="1"/>
            <p:nvPr/>
          </p:nvSpPr>
          <p:spPr>
            <a:xfrm>
              <a:off x="4953000" y="4872335"/>
              <a:ext cx="800219" cy="461665"/>
            </a:xfrm>
            <a:prstGeom prst="rect">
              <a:avLst/>
            </a:prstGeom>
            <a:noFill/>
          </p:spPr>
          <p:txBody>
            <a:bodyPr wrap="none" rtlCol="0">
              <a:spAutoFit/>
            </a:bodyPr>
            <a:lstStyle/>
            <a:p>
              <a:r>
                <a:rPr lang="en-US" dirty="0"/>
                <a:t>main</a:t>
              </a:r>
            </a:p>
          </p:txBody>
        </p:sp>
      </p:grpSp>
      <p:grpSp>
        <p:nvGrpSpPr>
          <p:cNvPr id="16" name="Group 15"/>
          <p:cNvGrpSpPr/>
          <p:nvPr/>
        </p:nvGrpSpPr>
        <p:grpSpPr>
          <a:xfrm>
            <a:off x="6096265" y="3886200"/>
            <a:ext cx="2285735" cy="914400"/>
            <a:chOff x="6019800" y="4419600"/>
            <a:chExt cx="1676135" cy="914400"/>
          </a:xfrm>
        </p:grpSpPr>
        <p:sp>
          <p:nvSpPr>
            <p:cNvPr id="17" name="Rectangle 7"/>
            <p:cNvSpPr>
              <a:spLocks/>
            </p:cNvSpPr>
            <p:nvPr/>
          </p:nvSpPr>
          <p:spPr bwMode="auto">
            <a:xfrm>
              <a:off x="6019800" y="4419600"/>
              <a:ext cx="1676135" cy="914400"/>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18" name="Rectangle 11"/>
            <p:cNvSpPr>
              <a:spLocks/>
            </p:cNvSpPr>
            <p:nvPr/>
          </p:nvSpPr>
          <p:spPr bwMode="auto">
            <a:xfrm>
              <a:off x="6171935" y="4495800"/>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n ___</a:t>
              </a:r>
            </a:p>
            <a:p>
              <a:pPr>
                <a:spcBef>
                  <a:spcPts val="600"/>
                </a:spcBef>
              </a:pPr>
              <a:r>
                <a:rPr lang="en-US" dirty="0">
                  <a:solidFill>
                    <a:schemeClr val="tx1"/>
                  </a:solidFill>
                  <a:latin typeface="Arial" charset="0"/>
                  <a:cs typeface="Arial" charset="0"/>
                  <a:sym typeface="Arial" charset="0"/>
                </a:rPr>
                <a:t>return info</a:t>
              </a:r>
            </a:p>
          </p:txBody>
        </p:sp>
      </p:grpSp>
      <p:sp>
        <p:nvSpPr>
          <p:cNvPr id="5" name="TextBox 4"/>
          <p:cNvSpPr txBox="1"/>
          <p:nvPr/>
        </p:nvSpPr>
        <p:spPr>
          <a:xfrm>
            <a:off x="6553200" y="3886200"/>
            <a:ext cx="646331" cy="461665"/>
          </a:xfrm>
          <a:prstGeom prst="rect">
            <a:avLst/>
          </a:prstGeom>
          <a:noFill/>
        </p:spPr>
        <p:txBody>
          <a:bodyPr wrap="none" rtlCol="0">
            <a:spAutoFit/>
          </a:bodyPr>
          <a:lstStyle/>
          <a:p>
            <a:r>
              <a:rPr lang="en-US" dirty="0"/>
              <a:t>824</a:t>
            </a:r>
          </a:p>
        </p:txBody>
      </p:sp>
      <p:sp>
        <p:nvSpPr>
          <p:cNvPr id="9" name="TextBox 8"/>
          <p:cNvSpPr txBox="1"/>
          <p:nvPr/>
        </p:nvSpPr>
        <p:spPr>
          <a:xfrm>
            <a:off x="6553200" y="3352800"/>
            <a:ext cx="492443" cy="461665"/>
          </a:xfrm>
          <a:prstGeom prst="rect">
            <a:avLst/>
          </a:prstGeom>
          <a:noFill/>
        </p:spPr>
        <p:txBody>
          <a:bodyPr wrap="none" rtlCol="0">
            <a:spAutoFit/>
          </a:bodyPr>
          <a:lstStyle/>
          <a:p>
            <a:r>
              <a:rPr lang="en-US" dirty="0"/>
              <a:t>10</a:t>
            </a:r>
          </a:p>
        </p:txBody>
      </p:sp>
      <p:sp>
        <p:nvSpPr>
          <p:cNvPr id="2" name="TextBox 1"/>
          <p:cNvSpPr txBox="1"/>
          <p:nvPr/>
        </p:nvSpPr>
        <p:spPr>
          <a:xfrm>
            <a:off x="6629400" y="4343400"/>
            <a:ext cx="492443" cy="461665"/>
          </a:xfrm>
          <a:prstGeom prst="rect">
            <a:avLst/>
          </a:prstGeom>
          <a:noFill/>
        </p:spPr>
        <p:txBody>
          <a:bodyPr wrap="none" rtlCol="0">
            <a:spAutoFit/>
          </a:bodyPr>
          <a:lstStyle/>
          <a:p>
            <a:r>
              <a:rPr lang="en-US" dirty="0"/>
              <a:t>14</a:t>
            </a:r>
          </a:p>
        </p:txBody>
      </p:sp>
      <p:sp>
        <p:nvSpPr>
          <p:cNvPr id="22" name="Rectangle 21"/>
          <p:cNvSpPr/>
          <p:nvPr/>
        </p:nvSpPr>
        <p:spPr>
          <a:xfrm>
            <a:off x="304800" y="1524000"/>
            <a:ext cx="4495800" cy="3785652"/>
          </a:xfrm>
          <a:prstGeom prst="rect">
            <a:avLst/>
          </a:prstGeom>
          <a:solidFill>
            <a:srgbClr val="FFFFCC"/>
          </a:solidFill>
          <a:ln>
            <a:solidFill>
              <a:srgbClr val="800000"/>
            </a:solidFill>
          </a:ln>
        </p:spPr>
        <p:txBody>
          <a:bodyPr wrap="square">
            <a:spAutoFit/>
          </a:bodyPr>
          <a:lstStyle/>
          <a:p>
            <a:r>
              <a:rPr lang="en-US" b="1" dirty="0">
                <a:solidFill>
                  <a:srgbClr val="FF6600"/>
                </a:solidFill>
              </a:rPr>
              <a:t>public</a:t>
            </a:r>
            <a:r>
              <a:rPr lang="en-US" dirty="0">
                <a:solidFill>
                  <a:srgbClr val="FF6600"/>
                </a:solidFill>
              </a:rPr>
              <a:t> </a:t>
            </a:r>
            <a:r>
              <a:rPr lang="en-US" b="1" dirty="0">
                <a:solidFill>
                  <a:srgbClr val="FF6600"/>
                </a:solidFill>
              </a:rPr>
              <a:t>static</a:t>
            </a:r>
            <a:r>
              <a:rPr lang="en-US" dirty="0">
                <a:solidFill>
                  <a:srgbClr val="FF6600"/>
                </a:solidFill>
              </a:rPr>
              <a:t> </a:t>
            </a:r>
            <a:r>
              <a:rPr lang="en-US" b="1" dirty="0" err="1">
                <a:solidFill>
                  <a:srgbClr val="FF6600"/>
                </a:solidFill>
              </a:rPr>
              <a:t>int</a:t>
            </a:r>
            <a:r>
              <a:rPr lang="en-US" dirty="0">
                <a:solidFill>
                  <a:srgbClr val="FF6600"/>
                </a:solidFill>
              </a:rPr>
              <a:t> sum(</a:t>
            </a:r>
            <a:r>
              <a:rPr lang="en-US" b="1" dirty="0" err="1">
                <a:solidFill>
                  <a:srgbClr val="FF6600"/>
                </a:solidFill>
              </a:rPr>
              <a:t>int</a:t>
            </a:r>
            <a:r>
              <a:rPr lang="en-US" dirty="0">
                <a:solidFill>
                  <a:srgbClr val="FF6600"/>
                </a:solidFill>
              </a:rPr>
              <a:t> n) {</a:t>
            </a:r>
          </a:p>
          <a:p>
            <a:r>
              <a:rPr lang="en-US" dirty="0">
                <a:solidFill>
                  <a:srgbClr val="FF6600"/>
                </a:solidFill>
              </a:rPr>
              <a:t>      </a:t>
            </a:r>
            <a:r>
              <a:rPr lang="en-US" b="1" dirty="0">
                <a:solidFill>
                  <a:srgbClr val="FF6600"/>
                </a:solidFill>
              </a:rPr>
              <a:t>if</a:t>
            </a:r>
            <a:r>
              <a:rPr lang="en-US" dirty="0">
                <a:solidFill>
                  <a:srgbClr val="FF6600"/>
                </a:solidFill>
              </a:rPr>
              <a:t> (n &lt; 10) </a:t>
            </a:r>
            <a:r>
              <a:rPr lang="en-US" b="1" dirty="0">
                <a:solidFill>
                  <a:srgbClr val="FF6600"/>
                </a:solidFill>
              </a:rPr>
              <a:t>return</a:t>
            </a:r>
            <a:r>
              <a:rPr lang="en-US" dirty="0">
                <a:solidFill>
                  <a:srgbClr val="FF6600"/>
                </a:solidFill>
              </a:rPr>
              <a:t> n;</a:t>
            </a:r>
          </a:p>
          <a:p>
            <a:r>
              <a:rPr lang="en-US" dirty="0">
                <a:solidFill>
                  <a:srgbClr val="FF6600"/>
                </a:solidFill>
              </a:rPr>
              <a:t>      </a:t>
            </a:r>
            <a:r>
              <a:rPr lang="en-US" b="1" dirty="0">
                <a:solidFill>
                  <a:srgbClr val="FF6600"/>
                </a:solidFill>
              </a:rPr>
              <a:t>return</a:t>
            </a:r>
            <a:r>
              <a:rPr lang="en-US" dirty="0">
                <a:solidFill>
                  <a:srgbClr val="FF6600"/>
                </a:solidFill>
              </a:rPr>
              <a:t> n%10 + sum(n/10);</a:t>
            </a:r>
          </a:p>
          <a:p>
            <a:r>
              <a:rPr lang="en-US" dirty="0">
                <a:solidFill>
                  <a:srgbClr val="FF6600"/>
                </a:solidFill>
              </a:rPr>
              <a:t>}</a:t>
            </a:r>
          </a:p>
          <a:p>
            <a:endParaRPr lang="en-US" dirty="0">
              <a:solidFill>
                <a:schemeClr val="tx1"/>
              </a:solidFill>
            </a:endParaRPr>
          </a:p>
          <a:p>
            <a:r>
              <a:rPr lang="en-US" b="1" dirty="0">
                <a:solidFill>
                  <a:srgbClr val="3366FF"/>
                </a:solidFill>
              </a:rPr>
              <a:t>public</a:t>
            </a:r>
            <a:r>
              <a:rPr lang="en-US" dirty="0">
                <a:solidFill>
                  <a:srgbClr val="3366FF"/>
                </a:solidFill>
              </a:rPr>
              <a:t> </a:t>
            </a:r>
            <a:r>
              <a:rPr lang="en-US" b="1" dirty="0">
                <a:solidFill>
                  <a:srgbClr val="3366FF"/>
                </a:solidFill>
              </a:rPr>
              <a:t>static</a:t>
            </a:r>
            <a:r>
              <a:rPr lang="en-US" dirty="0">
                <a:solidFill>
                  <a:srgbClr val="3366FF"/>
                </a:solidFill>
              </a:rPr>
              <a:t> void main(</a:t>
            </a:r>
          </a:p>
          <a:p>
            <a:r>
              <a:rPr lang="en-US" dirty="0">
                <a:solidFill>
                  <a:srgbClr val="3366FF"/>
                </a:solidFill>
              </a:rPr>
              <a:t>        String[] </a:t>
            </a:r>
            <a:r>
              <a:rPr lang="en-US" dirty="0" err="1">
                <a:solidFill>
                  <a:srgbClr val="3366FF"/>
                </a:solidFill>
              </a:rPr>
              <a:t>args</a:t>
            </a:r>
            <a:r>
              <a:rPr lang="en-US" dirty="0">
                <a:solidFill>
                  <a:srgbClr val="3366FF"/>
                </a:solidFill>
              </a:rPr>
              <a:t>) {</a:t>
            </a:r>
          </a:p>
          <a:p>
            <a:r>
              <a:rPr lang="en-US" dirty="0">
                <a:solidFill>
                  <a:srgbClr val="3366FF"/>
                </a:solidFill>
              </a:rPr>
              <a:t>   </a:t>
            </a:r>
            <a:r>
              <a:rPr lang="en-US" dirty="0" err="1">
                <a:solidFill>
                  <a:srgbClr val="3366FF"/>
                </a:solidFill>
              </a:rPr>
              <a:t>int</a:t>
            </a:r>
            <a:r>
              <a:rPr lang="en-US" dirty="0">
                <a:solidFill>
                  <a:srgbClr val="3366FF"/>
                </a:solidFill>
              </a:rPr>
              <a:t> r= sum(824);</a:t>
            </a:r>
          </a:p>
          <a:p>
            <a:r>
              <a:rPr lang="en-US" dirty="0">
                <a:solidFill>
                  <a:srgbClr val="3366FF"/>
                </a:solidFill>
              </a:rPr>
              <a:t>   </a:t>
            </a:r>
            <a:r>
              <a:rPr lang="en-US" dirty="0" err="1">
                <a:solidFill>
                  <a:srgbClr val="3366FF"/>
                </a:solidFill>
              </a:rPr>
              <a:t>System.out.println</a:t>
            </a:r>
            <a:r>
              <a:rPr lang="en-US" dirty="0">
                <a:solidFill>
                  <a:srgbClr val="3366FF"/>
                </a:solidFill>
              </a:rPr>
              <a:t>(r);</a:t>
            </a:r>
          </a:p>
          <a:p>
            <a:r>
              <a:rPr lang="en-US" dirty="0">
                <a:solidFill>
                  <a:srgbClr val="3366FF"/>
                </a:solidFill>
              </a:rPr>
              <a:t>}</a:t>
            </a:r>
          </a:p>
        </p:txBody>
      </p:sp>
    </p:spTree>
    <p:extLst>
      <p:ext uri="{BB962C8B-B14F-4D97-AF65-F5344CB8AC3E}">
        <p14:creationId xmlns:p14="http://schemas.microsoft.com/office/powerpoint/2010/main" val="7405052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grpId="0" nodeType="clickEffect">
                                  <p:stCondLst>
                                    <p:cond delay="0"/>
                                  </p:stCondLst>
                                  <p:childTnLst>
                                    <p:animEffect transition="out" filter="dissolv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9" presetClass="exit" presetSubtype="0" fill="hold" nodeType="clickEffect">
                                  <p:stCondLst>
                                    <p:cond delay="0"/>
                                  </p:stCondLst>
                                  <p:childTnLst>
                                    <p:animEffect transition="out" filter="dissolve">
                                      <p:cBhvr>
                                        <p:cTn id="11" dur="500"/>
                                        <p:tgtEl>
                                          <p:spTgt spid="16"/>
                                        </p:tgtEl>
                                      </p:cBhvr>
                                    </p:animEffect>
                                    <p:set>
                                      <p:cBhvr>
                                        <p:cTn id="12" dur="1" fill="hold">
                                          <p:stCondLst>
                                            <p:cond delay="499"/>
                                          </p:stCondLst>
                                        </p:cTn>
                                        <p:tgtEl>
                                          <p:spTgt spid="16"/>
                                        </p:tgtEl>
                                        <p:attrNameLst>
                                          <p:attrName>style.visibility</p:attrName>
                                        </p:attrNameLst>
                                      </p:cBhvr>
                                      <p:to>
                                        <p:strVal val="hidden"/>
                                      </p:to>
                                    </p:set>
                                  </p:childTnLst>
                                </p:cTn>
                              </p:par>
                              <p:par>
                                <p:cTn id="13" presetID="9" presetClass="exit" presetSubtype="0" fill="hold" grpId="0" nodeType="withEffect">
                                  <p:stCondLst>
                                    <p:cond delay="0"/>
                                  </p:stCondLst>
                                  <p:childTnLst>
                                    <p:animEffect transition="out" filter="dissolve">
                                      <p:cBhvr>
                                        <p:cTn id="14" dur="500"/>
                                        <p:tgtEl>
                                          <p:spTgt spid="5"/>
                                        </p:tgtEl>
                                      </p:cBhvr>
                                    </p:animEffect>
                                    <p:set>
                                      <p:cBhvr>
                                        <p:cTn id="15" dur="1" fill="hold">
                                          <p:stCondLst>
                                            <p:cond delay="499"/>
                                          </p:stCondLst>
                                        </p:cTn>
                                        <p:tgtEl>
                                          <p:spTgt spid="5"/>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dissolve">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rIns="132080">
            <a:normAutofit/>
          </a:bodyPr>
          <a:lstStyle/>
          <a:p>
            <a:r>
              <a:rPr lang="en-US" sz="2800" dirty="0">
                <a:solidFill>
                  <a:srgbClr val="800000"/>
                </a:solidFill>
              </a:rPr>
              <a:t>Example: Sum the digits in a non-negative integer</a:t>
            </a:r>
            <a:endParaRPr lang="en-US" sz="2800" dirty="0"/>
          </a:p>
        </p:txBody>
      </p:sp>
      <p:sp>
        <p:nvSpPr>
          <p:cNvPr id="213" name="Slide Number Placeholder 3"/>
          <p:cNvSpPr>
            <a:spLocks noGrp="1"/>
          </p:cNvSpPr>
          <p:nvPr>
            <p:ph type="sldNum" sz="quarter" idx="12"/>
          </p:nvPr>
        </p:nvSpPr>
        <p:spPr/>
        <p:txBody>
          <a:bodyPr>
            <a:normAutofit fontScale="85000" lnSpcReduction="20000"/>
          </a:bodyPr>
          <a:lstStyle/>
          <a:p>
            <a:fld id="{E10C7AC3-0A78-4780-98BC-9389D5B5F6BE}" type="slidenum">
              <a:rPr lang="en-US"/>
              <a:pPr/>
              <a:t>21</a:t>
            </a:fld>
            <a:endParaRPr lang="en-US"/>
          </a:p>
        </p:txBody>
      </p:sp>
      <p:grpSp>
        <p:nvGrpSpPr>
          <p:cNvPr id="237" name="Group 236"/>
          <p:cNvGrpSpPr/>
          <p:nvPr/>
        </p:nvGrpSpPr>
        <p:grpSpPr>
          <a:xfrm>
            <a:off x="6096000" y="5638800"/>
            <a:ext cx="2286000" cy="838200"/>
            <a:chOff x="6019800" y="4495800"/>
            <a:chExt cx="2286000" cy="838200"/>
          </a:xfrm>
        </p:grpSpPr>
        <p:sp>
          <p:nvSpPr>
            <p:cNvPr id="238" name="Rectangle 7"/>
            <p:cNvSpPr>
              <a:spLocks/>
            </p:cNvSpPr>
            <p:nvPr/>
          </p:nvSpPr>
          <p:spPr bwMode="auto">
            <a:xfrm>
              <a:off x="6019800" y="4495800"/>
              <a:ext cx="2286000" cy="838200"/>
            </a:xfrm>
            <a:prstGeom prst="rect">
              <a:avLst/>
            </a:prstGeom>
            <a:noFill/>
            <a:ln w="38100">
              <a:solidFill>
                <a:srgbClr val="FF0000"/>
              </a:solidFill>
              <a:prstDash val="solid"/>
              <a:miter lim="800000"/>
              <a:headEnd type="none" w="med" len="med"/>
              <a:tailEnd type="none" w="med" len="med"/>
            </a:ln>
          </p:spPr>
          <p:txBody>
            <a:bodyPr lIns="0" tIns="0" rIns="0" bIns="0"/>
            <a:lstStyle/>
            <a:p>
              <a:endParaRPr lang="fr-BE"/>
            </a:p>
          </p:txBody>
        </p:sp>
        <p:sp>
          <p:nvSpPr>
            <p:cNvPr id="239" name="Rectangle 11"/>
            <p:cNvSpPr>
              <a:spLocks/>
            </p:cNvSpPr>
            <p:nvPr/>
          </p:nvSpPr>
          <p:spPr bwMode="auto">
            <a:xfrm>
              <a:off x="6096000" y="4518392"/>
              <a:ext cx="1426782"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      ?</a:t>
              </a:r>
            </a:p>
            <a:p>
              <a:pPr>
                <a:spcBef>
                  <a:spcPts val="600"/>
                </a:spcBef>
              </a:pPr>
              <a:r>
                <a:rPr lang="en-US" dirty="0">
                  <a:solidFill>
                    <a:schemeClr val="tx1"/>
                  </a:solidFill>
                  <a:latin typeface="Arial" charset="0"/>
                  <a:cs typeface="Arial" charset="0"/>
                  <a:sym typeface="Arial" charset="0"/>
                </a:rPr>
                <a:t>return info</a:t>
              </a:r>
            </a:p>
          </p:txBody>
        </p:sp>
      </p:grpSp>
      <p:sp>
        <p:nvSpPr>
          <p:cNvPr id="7" name="TextBox 6"/>
          <p:cNvSpPr txBox="1"/>
          <p:nvPr/>
        </p:nvSpPr>
        <p:spPr>
          <a:xfrm>
            <a:off x="381000" y="5562600"/>
            <a:ext cx="5029200" cy="830997"/>
          </a:xfrm>
          <a:prstGeom prst="rect">
            <a:avLst/>
          </a:prstGeom>
          <a:noFill/>
        </p:spPr>
        <p:txBody>
          <a:bodyPr wrap="square" rtlCol="0">
            <a:spAutoFit/>
          </a:bodyPr>
          <a:lstStyle/>
          <a:p>
            <a:r>
              <a:rPr lang="en-US" dirty="0"/>
              <a:t>Using return value 14 main stores</a:t>
            </a:r>
            <a:br>
              <a:rPr lang="en-US" dirty="0"/>
            </a:br>
            <a:r>
              <a:rPr lang="en-US" dirty="0"/>
              <a:t> 14 in r and removes 14 from stack</a:t>
            </a:r>
          </a:p>
        </p:txBody>
      </p:sp>
      <p:grpSp>
        <p:nvGrpSpPr>
          <p:cNvPr id="4" name="Group 3"/>
          <p:cNvGrpSpPr/>
          <p:nvPr/>
        </p:nvGrpSpPr>
        <p:grpSpPr>
          <a:xfrm>
            <a:off x="4953000" y="4800600"/>
            <a:ext cx="3429000" cy="838200"/>
            <a:chOff x="4953000" y="4800600"/>
            <a:chExt cx="3429000" cy="838200"/>
          </a:xfrm>
        </p:grpSpPr>
        <p:grpSp>
          <p:nvGrpSpPr>
            <p:cNvPr id="19" name="Group 18"/>
            <p:cNvGrpSpPr/>
            <p:nvPr/>
          </p:nvGrpSpPr>
          <p:grpSpPr>
            <a:xfrm>
              <a:off x="6096265" y="4800600"/>
              <a:ext cx="2285735" cy="838200"/>
              <a:chOff x="6019800" y="4724400"/>
              <a:chExt cx="2285735" cy="838200"/>
            </a:xfrm>
          </p:grpSpPr>
          <p:sp>
            <p:nvSpPr>
              <p:cNvPr id="20" name="Rectangle 7"/>
              <p:cNvSpPr>
                <a:spLocks/>
              </p:cNvSpPr>
              <p:nvPr/>
            </p:nvSpPr>
            <p:spPr bwMode="auto">
              <a:xfrm>
                <a:off x="6019800" y="4724400"/>
                <a:ext cx="2285735" cy="838200"/>
              </a:xfrm>
              <a:prstGeom prst="rect">
                <a:avLst/>
              </a:prstGeom>
              <a:noFill/>
              <a:ln w="38100">
                <a:solidFill>
                  <a:srgbClr val="3366FF"/>
                </a:solidFill>
                <a:prstDash val="solid"/>
                <a:miter lim="800000"/>
                <a:headEnd type="none" w="med" len="med"/>
                <a:tailEnd type="none" w="med" len="med"/>
              </a:ln>
            </p:spPr>
            <p:txBody>
              <a:bodyPr lIns="0" tIns="0" rIns="0" bIns="0"/>
              <a:lstStyle/>
              <a:p>
                <a:endParaRPr lang="fr-BE"/>
              </a:p>
            </p:txBody>
          </p:sp>
          <p:sp>
            <p:nvSpPr>
              <p:cNvPr id="21" name="Rectangle 11"/>
              <p:cNvSpPr>
                <a:spLocks/>
              </p:cNvSpPr>
              <p:nvPr/>
            </p:nvSpPr>
            <p:spPr bwMode="auto">
              <a:xfrm>
                <a:off x="6095735" y="4746992"/>
                <a:ext cx="2065729" cy="815608"/>
              </a:xfrm>
              <a:prstGeom prst="rect">
                <a:avLst/>
              </a:prstGeom>
              <a:noFill/>
              <a:ln w="12700">
                <a:noFill/>
                <a:miter lim="800000"/>
                <a:headEnd type="none" w="med" len="med"/>
                <a:tailEnd type="none" w="med" len="med"/>
              </a:ln>
            </p:spPr>
            <p:txBody>
              <a:bodyPr wrap="none" lIns="0" tIns="0" rIns="40639" bIns="0" anchor="t" anchorCtr="0">
                <a:spAutoFit/>
              </a:bodyPr>
              <a:lstStyle/>
              <a:p>
                <a:pPr marL="39688"/>
                <a:r>
                  <a:rPr lang="en-US" dirty="0">
                    <a:solidFill>
                      <a:schemeClr val="tx1"/>
                    </a:solidFill>
                    <a:latin typeface="Arial" charset="0"/>
                    <a:cs typeface="Arial" charset="0"/>
                    <a:sym typeface="Arial" charset="0"/>
                  </a:rPr>
                  <a:t>r ___   </a:t>
                </a:r>
                <a:r>
                  <a:rPr lang="en-US" dirty="0" err="1">
                    <a:solidFill>
                      <a:schemeClr val="tx1"/>
                    </a:solidFill>
                    <a:latin typeface="Arial" charset="0"/>
                    <a:cs typeface="Arial" charset="0"/>
                    <a:sym typeface="Arial" charset="0"/>
                  </a:rPr>
                  <a:t>args</a:t>
                </a:r>
                <a:r>
                  <a:rPr lang="en-US" dirty="0">
                    <a:solidFill>
                      <a:schemeClr val="tx1"/>
                    </a:solidFill>
                    <a:latin typeface="Arial" charset="0"/>
                    <a:cs typeface="Arial" charset="0"/>
                    <a:sym typeface="Arial" charset="0"/>
                  </a:rPr>
                  <a:t> __</a:t>
                </a:r>
              </a:p>
              <a:p>
                <a:pPr>
                  <a:spcBef>
                    <a:spcPts val="600"/>
                  </a:spcBef>
                </a:pPr>
                <a:r>
                  <a:rPr lang="en-US" dirty="0">
                    <a:solidFill>
                      <a:schemeClr val="tx1"/>
                    </a:solidFill>
                    <a:latin typeface="Arial" charset="0"/>
                    <a:cs typeface="Arial" charset="0"/>
                    <a:sym typeface="Arial" charset="0"/>
                  </a:rPr>
                  <a:t>return info</a:t>
                </a:r>
              </a:p>
            </p:txBody>
          </p:sp>
        </p:grpSp>
        <p:sp>
          <p:nvSpPr>
            <p:cNvPr id="23" name="TextBox 22"/>
            <p:cNvSpPr txBox="1"/>
            <p:nvPr/>
          </p:nvSpPr>
          <p:spPr>
            <a:xfrm>
              <a:off x="4953000" y="4872335"/>
              <a:ext cx="800219" cy="461665"/>
            </a:xfrm>
            <a:prstGeom prst="rect">
              <a:avLst/>
            </a:prstGeom>
            <a:noFill/>
          </p:spPr>
          <p:txBody>
            <a:bodyPr wrap="none" rtlCol="0">
              <a:spAutoFit/>
            </a:bodyPr>
            <a:lstStyle/>
            <a:p>
              <a:r>
                <a:rPr lang="en-US" dirty="0"/>
                <a:t>main</a:t>
              </a:r>
            </a:p>
          </p:txBody>
        </p:sp>
      </p:grpSp>
      <p:sp>
        <p:nvSpPr>
          <p:cNvPr id="2" name="TextBox 1"/>
          <p:cNvSpPr txBox="1"/>
          <p:nvPr/>
        </p:nvSpPr>
        <p:spPr>
          <a:xfrm>
            <a:off x="6629400" y="4343400"/>
            <a:ext cx="492443" cy="461665"/>
          </a:xfrm>
          <a:prstGeom prst="rect">
            <a:avLst/>
          </a:prstGeom>
          <a:noFill/>
        </p:spPr>
        <p:txBody>
          <a:bodyPr wrap="none" rtlCol="0">
            <a:spAutoFit/>
          </a:bodyPr>
          <a:lstStyle/>
          <a:p>
            <a:r>
              <a:rPr lang="en-US" dirty="0"/>
              <a:t>14</a:t>
            </a:r>
          </a:p>
        </p:txBody>
      </p:sp>
      <p:sp>
        <p:nvSpPr>
          <p:cNvPr id="6" name="TextBox 5"/>
          <p:cNvSpPr txBox="1"/>
          <p:nvPr/>
        </p:nvSpPr>
        <p:spPr>
          <a:xfrm>
            <a:off x="6324600" y="4800600"/>
            <a:ext cx="492443" cy="461665"/>
          </a:xfrm>
          <a:prstGeom prst="rect">
            <a:avLst/>
          </a:prstGeom>
          <a:noFill/>
        </p:spPr>
        <p:txBody>
          <a:bodyPr wrap="none" rtlCol="0">
            <a:spAutoFit/>
          </a:bodyPr>
          <a:lstStyle/>
          <a:p>
            <a:r>
              <a:rPr lang="en-US" dirty="0"/>
              <a:t>14</a:t>
            </a:r>
          </a:p>
        </p:txBody>
      </p:sp>
      <p:sp>
        <p:nvSpPr>
          <p:cNvPr id="17" name="Rectangle 16"/>
          <p:cNvSpPr/>
          <p:nvPr/>
        </p:nvSpPr>
        <p:spPr>
          <a:xfrm>
            <a:off x="304800" y="1524000"/>
            <a:ext cx="4495800" cy="3785652"/>
          </a:xfrm>
          <a:prstGeom prst="rect">
            <a:avLst/>
          </a:prstGeom>
          <a:solidFill>
            <a:srgbClr val="FFFFCC"/>
          </a:solidFill>
          <a:ln>
            <a:solidFill>
              <a:srgbClr val="800000"/>
            </a:solidFill>
          </a:ln>
        </p:spPr>
        <p:txBody>
          <a:bodyPr wrap="square">
            <a:spAutoFit/>
          </a:bodyPr>
          <a:lstStyle/>
          <a:p>
            <a:r>
              <a:rPr lang="en-US" b="1" dirty="0">
                <a:solidFill>
                  <a:srgbClr val="FF6600"/>
                </a:solidFill>
              </a:rPr>
              <a:t>public</a:t>
            </a:r>
            <a:r>
              <a:rPr lang="en-US" dirty="0">
                <a:solidFill>
                  <a:srgbClr val="FF6600"/>
                </a:solidFill>
              </a:rPr>
              <a:t> </a:t>
            </a:r>
            <a:r>
              <a:rPr lang="en-US" b="1" dirty="0">
                <a:solidFill>
                  <a:srgbClr val="FF6600"/>
                </a:solidFill>
              </a:rPr>
              <a:t>static</a:t>
            </a:r>
            <a:r>
              <a:rPr lang="en-US" dirty="0">
                <a:solidFill>
                  <a:srgbClr val="FF6600"/>
                </a:solidFill>
              </a:rPr>
              <a:t> </a:t>
            </a:r>
            <a:r>
              <a:rPr lang="en-US" b="1" dirty="0" err="1">
                <a:solidFill>
                  <a:srgbClr val="FF6600"/>
                </a:solidFill>
              </a:rPr>
              <a:t>int</a:t>
            </a:r>
            <a:r>
              <a:rPr lang="en-US" dirty="0">
                <a:solidFill>
                  <a:srgbClr val="FF6600"/>
                </a:solidFill>
              </a:rPr>
              <a:t> sum(</a:t>
            </a:r>
            <a:r>
              <a:rPr lang="en-US" b="1" dirty="0" err="1">
                <a:solidFill>
                  <a:srgbClr val="FF6600"/>
                </a:solidFill>
              </a:rPr>
              <a:t>int</a:t>
            </a:r>
            <a:r>
              <a:rPr lang="en-US" dirty="0">
                <a:solidFill>
                  <a:srgbClr val="FF6600"/>
                </a:solidFill>
              </a:rPr>
              <a:t> n) {</a:t>
            </a:r>
          </a:p>
          <a:p>
            <a:r>
              <a:rPr lang="en-US" dirty="0">
                <a:solidFill>
                  <a:srgbClr val="FF6600"/>
                </a:solidFill>
              </a:rPr>
              <a:t>      </a:t>
            </a:r>
            <a:r>
              <a:rPr lang="en-US" b="1" dirty="0">
                <a:solidFill>
                  <a:srgbClr val="FF6600"/>
                </a:solidFill>
              </a:rPr>
              <a:t>if</a:t>
            </a:r>
            <a:r>
              <a:rPr lang="en-US" dirty="0">
                <a:solidFill>
                  <a:srgbClr val="FF6600"/>
                </a:solidFill>
              </a:rPr>
              <a:t> (n &lt; 10) </a:t>
            </a:r>
            <a:r>
              <a:rPr lang="en-US" b="1" dirty="0">
                <a:solidFill>
                  <a:srgbClr val="FF6600"/>
                </a:solidFill>
              </a:rPr>
              <a:t>return</a:t>
            </a:r>
            <a:r>
              <a:rPr lang="en-US" dirty="0">
                <a:solidFill>
                  <a:srgbClr val="FF6600"/>
                </a:solidFill>
              </a:rPr>
              <a:t> n;</a:t>
            </a:r>
          </a:p>
          <a:p>
            <a:r>
              <a:rPr lang="en-US" dirty="0">
                <a:solidFill>
                  <a:srgbClr val="FF6600"/>
                </a:solidFill>
              </a:rPr>
              <a:t>      </a:t>
            </a:r>
            <a:r>
              <a:rPr lang="en-US" b="1" dirty="0">
                <a:solidFill>
                  <a:srgbClr val="FF6600"/>
                </a:solidFill>
              </a:rPr>
              <a:t>return</a:t>
            </a:r>
            <a:r>
              <a:rPr lang="en-US" dirty="0">
                <a:solidFill>
                  <a:srgbClr val="FF6600"/>
                </a:solidFill>
              </a:rPr>
              <a:t> n%10 + sum(n/10);</a:t>
            </a:r>
          </a:p>
          <a:p>
            <a:r>
              <a:rPr lang="en-US" dirty="0">
                <a:solidFill>
                  <a:srgbClr val="FF6600"/>
                </a:solidFill>
              </a:rPr>
              <a:t>}</a:t>
            </a:r>
          </a:p>
          <a:p>
            <a:endParaRPr lang="en-US" dirty="0">
              <a:solidFill>
                <a:schemeClr val="tx1"/>
              </a:solidFill>
            </a:endParaRPr>
          </a:p>
          <a:p>
            <a:r>
              <a:rPr lang="en-US" b="1" dirty="0">
                <a:solidFill>
                  <a:srgbClr val="3366FF"/>
                </a:solidFill>
              </a:rPr>
              <a:t>public</a:t>
            </a:r>
            <a:r>
              <a:rPr lang="en-US" dirty="0">
                <a:solidFill>
                  <a:srgbClr val="3366FF"/>
                </a:solidFill>
              </a:rPr>
              <a:t> </a:t>
            </a:r>
            <a:r>
              <a:rPr lang="en-US" b="1" dirty="0">
                <a:solidFill>
                  <a:srgbClr val="3366FF"/>
                </a:solidFill>
              </a:rPr>
              <a:t>static</a:t>
            </a:r>
            <a:r>
              <a:rPr lang="en-US" dirty="0">
                <a:solidFill>
                  <a:srgbClr val="3366FF"/>
                </a:solidFill>
              </a:rPr>
              <a:t> void main(</a:t>
            </a:r>
          </a:p>
          <a:p>
            <a:r>
              <a:rPr lang="en-US" dirty="0">
                <a:solidFill>
                  <a:srgbClr val="3366FF"/>
                </a:solidFill>
              </a:rPr>
              <a:t>        String[] </a:t>
            </a:r>
            <a:r>
              <a:rPr lang="en-US" dirty="0" err="1">
                <a:solidFill>
                  <a:srgbClr val="3366FF"/>
                </a:solidFill>
              </a:rPr>
              <a:t>args</a:t>
            </a:r>
            <a:r>
              <a:rPr lang="en-US" dirty="0">
                <a:solidFill>
                  <a:srgbClr val="3366FF"/>
                </a:solidFill>
              </a:rPr>
              <a:t>) {</a:t>
            </a:r>
          </a:p>
          <a:p>
            <a:r>
              <a:rPr lang="en-US" dirty="0">
                <a:solidFill>
                  <a:srgbClr val="3366FF"/>
                </a:solidFill>
              </a:rPr>
              <a:t>   </a:t>
            </a:r>
            <a:r>
              <a:rPr lang="en-US" dirty="0" err="1">
                <a:solidFill>
                  <a:srgbClr val="3366FF"/>
                </a:solidFill>
              </a:rPr>
              <a:t>int</a:t>
            </a:r>
            <a:r>
              <a:rPr lang="en-US" dirty="0">
                <a:solidFill>
                  <a:srgbClr val="3366FF"/>
                </a:solidFill>
              </a:rPr>
              <a:t> r= sum(824);</a:t>
            </a:r>
          </a:p>
          <a:p>
            <a:r>
              <a:rPr lang="en-US" dirty="0">
                <a:solidFill>
                  <a:srgbClr val="3366FF"/>
                </a:solidFill>
              </a:rPr>
              <a:t>   </a:t>
            </a:r>
            <a:r>
              <a:rPr lang="en-US" dirty="0" err="1">
                <a:solidFill>
                  <a:srgbClr val="3366FF"/>
                </a:solidFill>
              </a:rPr>
              <a:t>System.out.println</a:t>
            </a:r>
            <a:r>
              <a:rPr lang="en-US" dirty="0">
                <a:solidFill>
                  <a:srgbClr val="3366FF"/>
                </a:solidFill>
              </a:rPr>
              <a:t>(r);</a:t>
            </a:r>
          </a:p>
          <a:p>
            <a:r>
              <a:rPr lang="en-US" dirty="0">
                <a:solidFill>
                  <a:srgbClr val="3366FF"/>
                </a:solidFill>
              </a:rPr>
              <a:t>}</a:t>
            </a:r>
          </a:p>
        </p:txBody>
      </p:sp>
    </p:spTree>
    <p:extLst>
      <p:ext uri="{BB962C8B-B14F-4D97-AF65-F5344CB8AC3E}">
        <p14:creationId xmlns:p14="http://schemas.microsoft.com/office/powerpoint/2010/main" val="404990632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xit" presetSubtype="0" fill="hold" grpId="0" nodeType="clickEffect">
                                  <p:stCondLst>
                                    <p:cond delay="0"/>
                                  </p:stCondLst>
                                  <p:childTnLst>
                                    <p:animEffect transition="out" filter="dissolve">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Poll time!</a:t>
            </a:r>
          </a:p>
        </p:txBody>
      </p:sp>
      <p:sp>
        <p:nvSpPr>
          <p:cNvPr id="3" name="Slide Number Placeholder 2"/>
          <p:cNvSpPr>
            <a:spLocks noGrp="1"/>
          </p:cNvSpPr>
          <p:nvPr>
            <p:ph type="sldNum" sz="quarter" idx="12"/>
          </p:nvPr>
        </p:nvSpPr>
        <p:spPr/>
        <p:txBody>
          <a:bodyPr>
            <a:normAutofit fontScale="85000" lnSpcReduction="20000"/>
          </a:bodyPr>
          <a:lstStyle/>
          <a:p>
            <a:fld id="{B7486EEE-CEC5-4AEA-9FA0-08BD86ED8DFB}" type="slidenum">
              <a:rPr lang="en-US" smtClean="0"/>
              <a:pPr/>
              <a:t>22</a:t>
            </a:fld>
            <a:endParaRPr lang="en-US"/>
          </a:p>
        </p:txBody>
      </p:sp>
    </p:spTree>
    <p:extLst>
      <p:ext uri="{BB962C8B-B14F-4D97-AF65-F5344CB8AC3E}">
        <p14:creationId xmlns:p14="http://schemas.microsoft.com/office/powerpoint/2010/main" val="16971742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12648" y="228600"/>
            <a:ext cx="8153400" cy="685800"/>
          </a:xfrm>
        </p:spPr>
        <p:txBody>
          <a:bodyPr>
            <a:normAutofit/>
          </a:bodyPr>
          <a:lstStyle/>
          <a:p>
            <a:pPr algn="ctr"/>
            <a:r>
              <a:rPr lang="en-US" sz="3200" dirty="0">
                <a:solidFill>
                  <a:srgbClr val="800000"/>
                </a:solidFill>
              </a:rPr>
              <a:t>Two different questions, two different answers</a:t>
            </a:r>
          </a:p>
        </p:txBody>
      </p:sp>
      <p:sp>
        <p:nvSpPr>
          <p:cNvPr id="3" name="Slide Number Placeholder 2"/>
          <p:cNvSpPr>
            <a:spLocks noGrp="1"/>
          </p:cNvSpPr>
          <p:nvPr>
            <p:ph type="sldNum" sz="quarter" idx="12"/>
          </p:nvPr>
        </p:nvSpPr>
        <p:spPr/>
        <p:txBody>
          <a:bodyPr>
            <a:normAutofit fontScale="85000" lnSpcReduction="20000"/>
          </a:bodyPr>
          <a:lstStyle/>
          <a:p>
            <a:fld id="{B7486EEE-CEC5-4AEA-9FA0-08BD86ED8DFB}" type="slidenum">
              <a:rPr lang="en-US" smtClean="0"/>
              <a:pPr/>
              <a:t>23</a:t>
            </a:fld>
            <a:endParaRPr lang="en-US"/>
          </a:p>
        </p:txBody>
      </p:sp>
      <p:sp>
        <p:nvSpPr>
          <p:cNvPr id="10" name="Content Placeholder 8"/>
          <p:cNvSpPr txBox="1">
            <a:spLocks/>
          </p:cNvSpPr>
          <p:nvPr/>
        </p:nvSpPr>
        <p:spPr>
          <a:xfrm>
            <a:off x="304800" y="1828800"/>
            <a:ext cx="8610600" cy="1066800"/>
          </a:xfrm>
          <a:prstGeom prst="rect">
            <a:avLst/>
          </a:prstGeom>
        </p:spPr>
        <p:txBody>
          <a:bodyPr vert="horz">
            <a:normAutofit lnSpcReduction="1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None/>
            </a:pPr>
            <a:r>
              <a:rPr lang="en-US" sz="3200" dirty="0"/>
              <a:t>1. How is it </a:t>
            </a:r>
            <a:r>
              <a:rPr lang="en-US" sz="3200" dirty="0">
                <a:solidFill>
                  <a:srgbClr val="FF0000"/>
                </a:solidFill>
              </a:rPr>
              <a:t>executed</a:t>
            </a:r>
            <a:r>
              <a:rPr lang="en-US" sz="3200" dirty="0"/>
              <a:t>? </a:t>
            </a:r>
          </a:p>
          <a:p>
            <a:pPr marL="0" indent="0">
              <a:buNone/>
            </a:pPr>
            <a:r>
              <a:rPr lang="en-US" sz="3200" dirty="0"/>
              <a:t>(or, why does this even work?)</a:t>
            </a:r>
          </a:p>
        </p:txBody>
      </p:sp>
      <p:sp>
        <p:nvSpPr>
          <p:cNvPr id="12" name="Content Placeholder 8"/>
          <p:cNvSpPr txBox="1">
            <a:spLocks/>
          </p:cNvSpPr>
          <p:nvPr/>
        </p:nvSpPr>
        <p:spPr>
          <a:xfrm>
            <a:off x="266700" y="4533900"/>
            <a:ext cx="8610600" cy="46482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sz="3200" dirty="0"/>
              <a:t>2. How do we </a:t>
            </a:r>
            <a:r>
              <a:rPr lang="en-US" sz="3200" dirty="0">
                <a:solidFill>
                  <a:srgbClr val="FF0000"/>
                </a:solidFill>
              </a:rPr>
              <a:t>understand</a:t>
            </a:r>
            <a:r>
              <a:rPr lang="en-US" sz="3200" dirty="0"/>
              <a:t> recursive methods?</a:t>
            </a:r>
          </a:p>
          <a:p>
            <a:pPr marL="0" indent="0">
              <a:buFont typeface="Wingdings"/>
              <a:buNone/>
            </a:pPr>
            <a:r>
              <a:rPr lang="en-US" sz="3200" dirty="0"/>
              <a:t>(or, how do we </a:t>
            </a:r>
            <a:r>
              <a:rPr lang="en-US" sz="3200" dirty="0">
                <a:solidFill>
                  <a:srgbClr val="FF0000"/>
                </a:solidFill>
              </a:rPr>
              <a:t>write/develop</a:t>
            </a:r>
            <a:r>
              <a:rPr lang="en-US" sz="3200" dirty="0"/>
              <a:t> recursive methods?)</a:t>
            </a:r>
          </a:p>
        </p:txBody>
      </p:sp>
      <p:sp>
        <p:nvSpPr>
          <p:cNvPr id="2" name="Rectangle 1"/>
          <p:cNvSpPr/>
          <p:nvPr/>
        </p:nvSpPr>
        <p:spPr>
          <a:xfrm>
            <a:off x="533400" y="2848688"/>
            <a:ext cx="8763000" cy="1200329"/>
          </a:xfrm>
          <a:prstGeom prst="rect">
            <a:avLst/>
          </a:prstGeom>
        </p:spPr>
        <p:txBody>
          <a:bodyPr wrap="square">
            <a:spAutoFit/>
          </a:bodyPr>
          <a:lstStyle/>
          <a:p>
            <a:r>
              <a:rPr lang="en-US" dirty="0"/>
              <a:t>It’s </a:t>
            </a:r>
            <a:r>
              <a:rPr lang="en-US" b="1" dirty="0"/>
              <a:t>not</a:t>
            </a:r>
            <a:r>
              <a:rPr lang="en-US" dirty="0"/>
              <a:t> magic! Trace the code’s execution using the method call algorithm, drawing the stack frames as you go.</a:t>
            </a:r>
          </a:p>
          <a:p>
            <a:r>
              <a:rPr lang="en-US" i="1" dirty="0"/>
              <a:t>Use only to gain understanding / assurance that recursion works.</a:t>
            </a:r>
          </a:p>
        </p:txBody>
      </p:sp>
      <p:sp>
        <p:nvSpPr>
          <p:cNvPr id="4" name="Rectangle 3"/>
          <p:cNvSpPr/>
          <p:nvPr/>
        </p:nvSpPr>
        <p:spPr>
          <a:xfrm>
            <a:off x="457200" y="5825815"/>
            <a:ext cx="7048500" cy="461665"/>
          </a:xfrm>
          <a:prstGeom prst="rect">
            <a:avLst/>
          </a:prstGeom>
        </p:spPr>
        <p:txBody>
          <a:bodyPr wrap="square">
            <a:spAutoFit/>
          </a:bodyPr>
          <a:lstStyle/>
          <a:p>
            <a:r>
              <a:rPr lang="en-US"/>
              <a:t>This requires a totally different approach.</a:t>
            </a:r>
          </a:p>
        </p:txBody>
      </p:sp>
    </p:spTree>
    <p:extLst>
      <p:ext uri="{BB962C8B-B14F-4D97-AF65-F5344CB8AC3E}">
        <p14:creationId xmlns:p14="http://schemas.microsoft.com/office/powerpoint/2010/main" val="15927116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 to Real Life Examples </a:t>
            </a:r>
          </a:p>
        </p:txBody>
      </p:sp>
      <p:sp>
        <p:nvSpPr>
          <p:cNvPr id="3" name="Slide Number Placeholder 2"/>
          <p:cNvSpPr>
            <a:spLocks noGrp="1"/>
          </p:cNvSpPr>
          <p:nvPr>
            <p:ph type="sldNum" sz="quarter" idx="12"/>
          </p:nvPr>
        </p:nvSpPr>
        <p:spPr/>
        <p:txBody>
          <a:bodyPr>
            <a:normAutofit fontScale="85000" lnSpcReduction="20000"/>
          </a:bodyPr>
          <a:lstStyle/>
          <a:p>
            <a:fld id="{B7486EEE-CEC5-4AEA-9FA0-08BD86ED8DFB}" type="slidenum">
              <a:rPr lang="en-US" smtClean="0"/>
              <a:pPr/>
              <a:t>24</a:t>
            </a:fld>
            <a:endParaRPr lang="en-US"/>
          </a:p>
        </p:txBody>
      </p:sp>
      <p:sp>
        <p:nvSpPr>
          <p:cNvPr id="4" name="Content Placeholder 3"/>
          <p:cNvSpPr>
            <a:spLocks noGrp="1"/>
          </p:cNvSpPr>
          <p:nvPr>
            <p:ph sz="quarter" idx="1"/>
          </p:nvPr>
        </p:nvSpPr>
        <p:spPr>
          <a:xfrm>
            <a:off x="533400" y="1542098"/>
            <a:ext cx="10055352" cy="5257800"/>
          </a:xfrm>
        </p:spPr>
        <p:txBody>
          <a:bodyPr>
            <a:normAutofit/>
          </a:bodyPr>
          <a:lstStyle/>
          <a:p>
            <a:pPr marL="0" indent="0">
              <a:buNone/>
            </a:pPr>
            <a:r>
              <a:rPr lang="en-US" dirty="0"/>
              <a:t>Factorial function:</a:t>
            </a:r>
          </a:p>
          <a:p>
            <a:pPr marL="0" indent="0">
              <a:buNone/>
            </a:pPr>
            <a:r>
              <a:rPr lang="en-US" dirty="0">
                <a:solidFill>
                  <a:srgbClr val="0070C0"/>
                </a:solidFill>
              </a:rPr>
              <a:t>0! = 1</a:t>
            </a:r>
          </a:p>
          <a:p>
            <a:pPr marL="0" indent="0">
              <a:buNone/>
            </a:pPr>
            <a:r>
              <a:rPr lang="en-US" dirty="0">
                <a:solidFill>
                  <a:srgbClr val="FF0000"/>
                </a:solidFill>
              </a:rPr>
              <a:t>n! = n * (n-1)! for n &gt; 0</a:t>
            </a:r>
          </a:p>
          <a:p>
            <a:pPr marL="0" indent="0">
              <a:buNone/>
            </a:pPr>
            <a:r>
              <a:rPr lang="en-US" dirty="0">
                <a:solidFill>
                  <a:srgbClr val="00B050"/>
                </a:solidFill>
              </a:rPr>
              <a:t>(e.g.: 4! = 4*3*2*1=24)</a:t>
            </a:r>
          </a:p>
          <a:p>
            <a:pPr marL="0" indent="0">
              <a:buNone/>
            </a:pPr>
            <a:endParaRPr lang="en-US" dirty="0"/>
          </a:p>
          <a:p>
            <a:pPr marL="0" indent="0">
              <a:buNone/>
            </a:pPr>
            <a:r>
              <a:rPr lang="en-US" dirty="0"/>
              <a:t>Exponentiation:</a:t>
            </a:r>
          </a:p>
          <a:p>
            <a:pPr marL="0" indent="0">
              <a:buNone/>
            </a:pPr>
            <a:r>
              <a:rPr lang="en-US" dirty="0">
                <a:solidFill>
                  <a:srgbClr val="0070C0"/>
                </a:solidFill>
              </a:rPr>
              <a:t>b</a:t>
            </a:r>
            <a:r>
              <a:rPr lang="en-US" baseline="30000" dirty="0">
                <a:solidFill>
                  <a:srgbClr val="0070C0"/>
                </a:solidFill>
              </a:rPr>
              <a:t>0</a:t>
            </a:r>
            <a:r>
              <a:rPr lang="en-US" dirty="0">
                <a:solidFill>
                  <a:srgbClr val="0070C0"/>
                </a:solidFill>
              </a:rPr>
              <a:t> = 1</a:t>
            </a:r>
          </a:p>
          <a:p>
            <a:pPr marL="0" indent="0">
              <a:buNone/>
            </a:pPr>
            <a:r>
              <a:rPr lang="en-US" dirty="0" err="1">
                <a:solidFill>
                  <a:srgbClr val="FF0000"/>
                </a:solidFill>
              </a:rPr>
              <a:t>b</a:t>
            </a:r>
            <a:r>
              <a:rPr lang="en-US" baseline="30000" dirty="0" err="1">
                <a:solidFill>
                  <a:srgbClr val="FF0000"/>
                </a:solidFill>
              </a:rPr>
              <a:t>c</a:t>
            </a:r>
            <a:r>
              <a:rPr lang="en-US" dirty="0">
                <a:solidFill>
                  <a:srgbClr val="FF0000"/>
                </a:solidFill>
              </a:rPr>
              <a:t> = b * b</a:t>
            </a:r>
            <a:r>
              <a:rPr lang="en-US" baseline="30000" dirty="0">
                <a:solidFill>
                  <a:srgbClr val="FF0000"/>
                </a:solidFill>
              </a:rPr>
              <a:t>c-1</a:t>
            </a:r>
            <a:r>
              <a:rPr lang="en-US" dirty="0">
                <a:solidFill>
                  <a:srgbClr val="FF0000"/>
                </a:solidFill>
              </a:rPr>
              <a:t>   for c &gt; 0</a:t>
            </a:r>
            <a:endParaRPr lang="fr-BE" dirty="0">
              <a:solidFill>
                <a:srgbClr val="FF0000"/>
              </a:solidFill>
            </a:endParaRPr>
          </a:p>
          <a:p>
            <a:pPr marL="0" indent="0">
              <a:buNone/>
            </a:pPr>
            <a:endParaRPr lang="en-US" dirty="0"/>
          </a:p>
        </p:txBody>
      </p:sp>
      <p:sp>
        <p:nvSpPr>
          <p:cNvPr id="7" name="TextBox 6"/>
          <p:cNvSpPr txBox="1"/>
          <p:nvPr/>
        </p:nvSpPr>
        <p:spPr>
          <a:xfrm>
            <a:off x="4648200" y="1575822"/>
            <a:ext cx="3810000" cy="2677656"/>
          </a:xfrm>
          <a:prstGeom prst="rect">
            <a:avLst/>
          </a:prstGeom>
          <a:noFill/>
          <a:ln>
            <a:solidFill>
              <a:srgbClr val="800000"/>
            </a:solidFill>
          </a:ln>
        </p:spPr>
        <p:txBody>
          <a:bodyPr wrap="square" rtlCol="0">
            <a:spAutoFit/>
          </a:bodyPr>
          <a:lstStyle/>
          <a:p>
            <a:r>
              <a:rPr lang="en-US" dirty="0"/>
              <a:t>Easy to make math definition into a Java function!</a:t>
            </a:r>
          </a:p>
          <a:p>
            <a:r>
              <a:rPr lang="en-US" b="1" dirty="0">
                <a:solidFill>
                  <a:schemeClr val="tx1"/>
                </a:solidFill>
              </a:rPr>
              <a:t>public</a:t>
            </a:r>
            <a:r>
              <a:rPr lang="en-US" dirty="0">
                <a:solidFill>
                  <a:schemeClr val="tx1"/>
                </a:solidFill>
              </a:rPr>
              <a:t> </a:t>
            </a:r>
            <a:r>
              <a:rPr lang="en-US" b="1" dirty="0">
                <a:solidFill>
                  <a:schemeClr val="tx1"/>
                </a:solidFill>
              </a:rPr>
              <a:t>static</a:t>
            </a:r>
            <a:r>
              <a:rPr lang="en-US" dirty="0">
                <a:solidFill>
                  <a:schemeClr val="tx1"/>
                </a:solidFill>
              </a:rPr>
              <a:t> </a:t>
            </a:r>
            <a:r>
              <a:rPr lang="en-US" b="1" dirty="0" err="1">
                <a:solidFill>
                  <a:schemeClr val="tx1"/>
                </a:solidFill>
              </a:rPr>
              <a:t>int</a:t>
            </a:r>
            <a:r>
              <a:rPr lang="en-US" dirty="0">
                <a:solidFill>
                  <a:schemeClr val="tx1"/>
                </a:solidFill>
              </a:rPr>
              <a:t> fact(</a:t>
            </a:r>
            <a:r>
              <a:rPr lang="en-US" b="1" dirty="0" err="1">
                <a:solidFill>
                  <a:schemeClr val="tx1"/>
                </a:solidFill>
              </a:rPr>
              <a:t>int</a:t>
            </a:r>
            <a:r>
              <a:rPr lang="en-US" dirty="0">
                <a:solidFill>
                  <a:schemeClr val="tx1"/>
                </a:solidFill>
              </a:rPr>
              <a:t> n) {</a:t>
            </a:r>
          </a:p>
          <a:p>
            <a:r>
              <a:rPr lang="en-US" dirty="0">
                <a:solidFill>
                  <a:srgbClr val="0070C0"/>
                </a:solidFill>
              </a:rPr>
              <a:t>   </a:t>
            </a:r>
            <a:r>
              <a:rPr lang="en-US" b="1" dirty="0">
                <a:solidFill>
                  <a:srgbClr val="0070C0"/>
                </a:solidFill>
              </a:rPr>
              <a:t>if</a:t>
            </a:r>
            <a:r>
              <a:rPr lang="en-US" dirty="0">
                <a:solidFill>
                  <a:srgbClr val="0070C0"/>
                </a:solidFill>
              </a:rPr>
              <a:t> (n == 0) </a:t>
            </a:r>
            <a:r>
              <a:rPr lang="en-US" b="1" dirty="0">
                <a:solidFill>
                  <a:srgbClr val="0070C0"/>
                </a:solidFill>
              </a:rPr>
              <a:t>return</a:t>
            </a:r>
            <a:r>
              <a:rPr lang="en-US" dirty="0">
                <a:solidFill>
                  <a:srgbClr val="0070C0"/>
                </a:solidFill>
              </a:rPr>
              <a:t> 1;</a:t>
            </a:r>
          </a:p>
          <a:p>
            <a:endParaRPr lang="en-US" dirty="0">
              <a:solidFill>
                <a:schemeClr val="tx1"/>
              </a:solidFill>
            </a:endParaRPr>
          </a:p>
          <a:p>
            <a:r>
              <a:rPr lang="en-US" dirty="0">
                <a:solidFill>
                  <a:schemeClr val="tx1"/>
                </a:solidFill>
              </a:rPr>
              <a:t>   </a:t>
            </a:r>
            <a:r>
              <a:rPr lang="en-US" b="1" dirty="0">
                <a:solidFill>
                  <a:srgbClr val="FF0000"/>
                </a:solidFill>
              </a:rPr>
              <a:t>return</a:t>
            </a:r>
            <a:r>
              <a:rPr lang="en-US" dirty="0">
                <a:solidFill>
                  <a:srgbClr val="FF0000"/>
                </a:solidFill>
              </a:rPr>
              <a:t> n * fact(n-1);</a:t>
            </a:r>
          </a:p>
          <a:p>
            <a:r>
              <a:rPr lang="en-US" dirty="0">
                <a:solidFill>
                  <a:schemeClr val="tx1"/>
                </a:solidFill>
              </a:rPr>
              <a:t>}</a:t>
            </a:r>
          </a:p>
        </p:txBody>
      </p:sp>
      <p:sp>
        <p:nvSpPr>
          <p:cNvPr id="5" name="Rectangle 4"/>
          <p:cNvSpPr/>
          <p:nvPr/>
        </p:nvSpPr>
        <p:spPr>
          <a:xfrm>
            <a:off x="4343400" y="4648200"/>
            <a:ext cx="4572000" cy="1938992"/>
          </a:xfrm>
          <a:prstGeom prst="rect">
            <a:avLst/>
          </a:prstGeom>
          <a:ln>
            <a:solidFill>
              <a:srgbClr val="800000"/>
            </a:solidFill>
          </a:ln>
        </p:spPr>
        <p:txBody>
          <a:bodyPr wrap="square">
            <a:spAutoFit/>
          </a:bodyPr>
          <a:lstStyle/>
          <a:p>
            <a:r>
              <a:rPr lang="en-US" b="1" dirty="0">
                <a:solidFill>
                  <a:schemeClr val="tx1"/>
                </a:solidFill>
              </a:rPr>
              <a:t>public</a:t>
            </a:r>
            <a:r>
              <a:rPr lang="en-US" dirty="0">
                <a:solidFill>
                  <a:schemeClr val="tx1"/>
                </a:solidFill>
              </a:rPr>
              <a:t> </a:t>
            </a:r>
            <a:r>
              <a:rPr lang="en-US" b="1" dirty="0">
                <a:solidFill>
                  <a:schemeClr val="tx1"/>
                </a:solidFill>
              </a:rPr>
              <a:t>static</a:t>
            </a:r>
            <a:r>
              <a:rPr lang="en-US" dirty="0">
                <a:solidFill>
                  <a:schemeClr val="tx1"/>
                </a:solidFill>
              </a:rPr>
              <a:t> </a:t>
            </a:r>
            <a:r>
              <a:rPr lang="en-US" b="1" dirty="0" err="1">
                <a:solidFill>
                  <a:schemeClr val="tx1"/>
                </a:solidFill>
              </a:rPr>
              <a:t>int</a:t>
            </a:r>
            <a:r>
              <a:rPr lang="en-US" dirty="0">
                <a:solidFill>
                  <a:schemeClr val="tx1"/>
                </a:solidFill>
              </a:rPr>
              <a:t> </a:t>
            </a:r>
            <a:r>
              <a:rPr lang="en-US" dirty="0" err="1">
                <a:solidFill>
                  <a:schemeClr val="tx1"/>
                </a:solidFill>
              </a:rPr>
              <a:t>exp</a:t>
            </a:r>
            <a:r>
              <a:rPr lang="en-US" dirty="0">
                <a:solidFill>
                  <a:schemeClr val="tx1"/>
                </a:solidFill>
              </a:rPr>
              <a:t>(</a:t>
            </a:r>
            <a:r>
              <a:rPr lang="en-US" b="1" dirty="0" err="1">
                <a:solidFill>
                  <a:schemeClr val="tx1"/>
                </a:solidFill>
              </a:rPr>
              <a:t>int</a:t>
            </a:r>
            <a:r>
              <a:rPr lang="en-US" dirty="0">
                <a:solidFill>
                  <a:schemeClr val="tx1"/>
                </a:solidFill>
              </a:rPr>
              <a:t> b, </a:t>
            </a:r>
            <a:r>
              <a:rPr lang="en-US" b="1" dirty="0" err="1">
                <a:solidFill>
                  <a:schemeClr val="tx1"/>
                </a:solidFill>
              </a:rPr>
              <a:t>int</a:t>
            </a:r>
            <a:r>
              <a:rPr lang="en-US" dirty="0">
                <a:solidFill>
                  <a:schemeClr val="tx1"/>
                </a:solidFill>
              </a:rPr>
              <a:t> c) {</a:t>
            </a:r>
          </a:p>
          <a:p>
            <a:r>
              <a:rPr lang="en-US" dirty="0">
                <a:solidFill>
                  <a:srgbClr val="0070C0"/>
                </a:solidFill>
              </a:rPr>
              <a:t>   </a:t>
            </a:r>
            <a:r>
              <a:rPr lang="en-US" b="1" dirty="0">
                <a:solidFill>
                  <a:srgbClr val="0070C0"/>
                </a:solidFill>
              </a:rPr>
              <a:t>if</a:t>
            </a:r>
            <a:r>
              <a:rPr lang="en-US" dirty="0">
                <a:solidFill>
                  <a:srgbClr val="0070C0"/>
                </a:solidFill>
              </a:rPr>
              <a:t> (c == 0) </a:t>
            </a:r>
            <a:r>
              <a:rPr lang="en-US" b="1" dirty="0">
                <a:solidFill>
                  <a:srgbClr val="0070C0"/>
                </a:solidFill>
              </a:rPr>
              <a:t>return</a:t>
            </a:r>
            <a:r>
              <a:rPr lang="en-US" dirty="0">
                <a:solidFill>
                  <a:srgbClr val="0070C0"/>
                </a:solidFill>
              </a:rPr>
              <a:t> 1;</a:t>
            </a:r>
          </a:p>
          <a:p>
            <a:endParaRPr lang="en-US" dirty="0">
              <a:solidFill>
                <a:schemeClr val="tx1"/>
              </a:solidFill>
            </a:endParaRPr>
          </a:p>
          <a:p>
            <a:r>
              <a:rPr lang="en-US" dirty="0">
                <a:solidFill>
                  <a:srgbClr val="FF0000"/>
                </a:solidFill>
              </a:rPr>
              <a:t>   </a:t>
            </a:r>
            <a:r>
              <a:rPr lang="en-US" b="1" dirty="0">
                <a:solidFill>
                  <a:srgbClr val="FF0000"/>
                </a:solidFill>
              </a:rPr>
              <a:t>return</a:t>
            </a:r>
            <a:r>
              <a:rPr lang="en-US" dirty="0">
                <a:solidFill>
                  <a:srgbClr val="FF0000"/>
                </a:solidFill>
              </a:rPr>
              <a:t> b * </a:t>
            </a:r>
            <a:r>
              <a:rPr lang="en-US" dirty="0" err="1">
                <a:solidFill>
                  <a:srgbClr val="FF0000"/>
                </a:solidFill>
              </a:rPr>
              <a:t>exp</a:t>
            </a:r>
            <a:r>
              <a:rPr lang="en-US" dirty="0">
                <a:solidFill>
                  <a:srgbClr val="FF0000"/>
                </a:solidFill>
              </a:rPr>
              <a:t>(b, c-1);</a:t>
            </a:r>
          </a:p>
          <a:p>
            <a:r>
              <a:rPr lang="en-US" dirty="0">
                <a:solidFill>
                  <a:schemeClr val="tx1"/>
                </a:solidFill>
              </a:rPr>
              <a:t>}</a:t>
            </a:r>
          </a:p>
        </p:txBody>
      </p:sp>
    </p:spTree>
    <p:extLst>
      <p:ext uri="{BB962C8B-B14F-4D97-AF65-F5344CB8AC3E}">
        <p14:creationId xmlns:p14="http://schemas.microsoft.com/office/powerpoint/2010/main" val="1273995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685800" y="228600"/>
            <a:ext cx="7772400" cy="889000"/>
          </a:xfrm>
          <a:ln/>
        </p:spPr>
        <p:txBody>
          <a:bodyPr rIns="132080">
            <a:noAutofit/>
          </a:bodyPr>
          <a:lstStyle/>
          <a:p>
            <a:pPr algn="ctr"/>
            <a:r>
              <a:rPr lang="en-US" sz="3600" dirty="0">
                <a:solidFill>
                  <a:srgbClr val="800000"/>
                </a:solidFill>
              </a:rPr>
              <a:t>How to understand what a call does</a:t>
            </a:r>
          </a:p>
        </p:txBody>
      </p:sp>
      <p:sp>
        <p:nvSpPr>
          <p:cNvPr id="4" name="Slide Number Placeholder 3"/>
          <p:cNvSpPr>
            <a:spLocks noGrp="1"/>
          </p:cNvSpPr>
          <p:nvPr>
            <p:ph type="sldNum" sz="quarter" idx="12"/>
          </p:nvPr>
        </p:nvSpPr>
        <p:spPr/>
        <p:txBody>
          <a:bodyPr>
            <a:normAutofit fontScale="85000" lnSpcReduction="20000"/>
          </a:bodyPr>
          <a:lstStyle/>
          <a:p>
            <a:fld id="{4215D87C-719A-4249-AE1B-A315CA029664}" type="slidenum">
              <a:rPr lang="en-US"/>
              <a:pPr/>
              <a:t>25</a:t>
            </a:fld>
            <a:endParaRPr lang="en-US"/>
          </a:p>
        </p:txBody>
      </p:sp>
      <p:grpSp>
        <p:nvGrpSpPr>
          <p:cNvPr id="7" name="Group 6"/>
          <p:cNvGrpSpPr/>
          <p:nvPr/>
        </p:nvGrpSpPr>
        <p:grpSpPr>
          <a:xfrm>
            <a:off x="3733800" y="3657600"/>
            <a:ext cx="4724400" cy="2852068"/>
            <a:chOff x="1143000" y="1143000"/>
            <a:chExt cx="4267200" cy="2852068"/>
          </a:xfrm>
        </p:grpSpPr>
        <p:sp>
          <p:nvSpPr>
            <p:cNvPr id="8" name="Rectangle 7"/>
            <p:cNvSpPr/>
            <p:nvPr/>
          </p:nvSpPr>
          <p:spPr>
            <a:xfrm>
              <a:off x="1143000" y="1143000"/>
              <a:ext cx="4267200" cy="2852068"/>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219200" y="1219200"/>
              <a:ext cx="4114800" cy="2677656"/>
            </a:xfrm>
            <a:prstGeom prst="rect">
              <a:avLst/>
            </a:prstGeom>
          </p:spPr>
          <p:txBody>
            <a:bodyPr wrap="square">
              <a:spAutoFit/>
            </a:bodyPr>
            <a:lstStyle/>
            <a:p>
              <a:r>
                <a:rPr lang="en-US" dirty="0">
                  <a:solidFill>
                    <a:srgbClr val="00B050"/>
                  </a:solidFill>
                </a:rPr>
                <a:t>/** =  sum of the digits of n.</a:t>
              </a:r>
            </a:p>
            <a:p>
              <a:r>
                <a:rPr lang="en-US" dirty="0">
                  <a:solidFill>
                    <a:srgbClr val="00B050"/>
                  </a:solidFill>
                </a:rPr>
                <a:t>   * Precondition:  n &gt;= 0 */ </a:t>
              </a:r>
            </a:p>
            <a:p>
              <a:r>
                <a:rPr lang="en-US" b="1" dirty="0"/>
                <a:t>public</a:t>
              </a:r>
              <a:r>
                <a:rPr lang="en-US" dirty="0"/>
                <a:t> </a:t>
              </a:r>
              <a:r>
                <a:rPr lang="en-US" b="1" dirty="0"/>
                <a:t>static</a:t>
              </a:r>
              <a:r>
                <a:rPr lang="en-US" dirty="0"/>
                <a:t> </a:t>
              </a:r>
              <a:r>
                <a:rPr lang="en-US" b="1" dirty="0" err="1"/>
                <a:t>int</a:t>
              </a:r>
              <a:r>
                <a:rPr lang="en-US" dirty="0"/>
                <a:t> </a:t>
              </a:r>
              <a:r>
                <a:rPr lang="en-US" dirty="0" err="1"/>
                <a:t>sumDigs</a:t>
              </a:r>
              <a:r>
                <a:rPr lang="en-US" dirty="0"/>
                <a:t>(</a:t>
              </a:r>
              <a:r>
                <a:rPr lang="en-US" b="1" dirty="0" err="1"/>
                <a:t>int</a:t>
              </a:r>
              <a:r>
                <a:rPr lang="en-US" dirty="0"/>
                <a:t> n) {</a:t>
              </a:r>
            </a:p>
            <a:p>
              <a:r>
                <a:rPr lang="en-US" dirty="0"/>
                <a:t>     </a:t>
              </a:r>
              <a:r>
                <a:rPr lang="en-US" b="1" dirty="0"/>
                <a:t>if</a:t>
              </a:r>
              <a:r>
                <a:rPr lang="en-US" dirty="0"/>
                <a:t> (n &lt; 10) </a:t>
              </a:r>
              <a:r>
                <a:rPr lang="en-US" b="1" dirty="0"/>
                <a:t>return</a:t>
              </a:r>
              <a:r>
                <a:rPr lang="en-US" dirty="0"/>
                <a:t> n;</a:t>
              </a:r>
            </a:p>
            <a:p>
              <a:r>
                <a:rPr lang="en-US" dirty="0"/>
                <a:t>     // n has at least two digits</a:t>
              </a:r>
            </a:p>
            <a:p>
              <a:r>
                <a:rPr lang="en-US" b="1" dirty="0"/>
                <a:t>     return</a:t>
              </a:r>
              <a:r>
                <a:rPr lang="en-US" dirty="0"/>
                <a:t> n%10  + </a:t>
              </a:r>
              <a:r>
                <a:rPr lang="en-US" dirty="0" err="1"/>
                <a:t>sumDigs</a:t>
              </a:r>
              <a:r>
                <a:rPr lang="en-US" dirty="0"/>
                <a:t>(n/10);</a:t>
              </a:r>
            </a:p>
            <a:p>
              <a:r>
                <a:rPr lang="en-US" dirty="0"/>
                <a:t>}</a:t>
              </a:r>
            </a:p>
          </p:txBody>
        </p:sp>
      </p:grpSp>
      <p:sp>
        <p:nvSpPr>
          <p:cNvPr id="3" name="TextBox 2"/>
          <p:cNvSpPr txBox="1"/>
          <p:nvPr/>
        </p:nvSpPr>
        <p:spPr>
          <a:xfrm>
            <a:off x="1600200" y="3429000"/>
            <a:ext cx="1946367" cy="461665"/>
          </a:xfrm>
          <a:prstGeom prst="rect">
            <a:avLst/>
          </a:prstGeom>
          <a:noFill/>
        </p:spPr>
        <p:txBody>
          <a:bodyPr wrap="none" rtlCol="0">
            <a:spAutoFit/>
          </a:bodyPr>
          <a:lstStyle/>
          <a:p>
            <a:r>
              <a:rPr lang="en-US"/>
              <a:t>sumDigs</a:t>
            </a:r>
            <a:r>
              <a:rPr lang="en-US" dirty="0"/>
              <a:t>(654)</a:t>
            </a:r>
          </a:p>
        </p:txBody>
      </p:sp>
      <p:sp>
        <p:nvSpPr>
          <p:cNvPr id="5" name="TextBox 4"/>
          <p:cNvSpPr txBox="1"/>
          <p:nvPr/>
        </p:nvSpPr>
        <p:spPr>
          <a:xfrm>
            <a:off x="381000" y="1600200"/>
            <a:ext cx="4876800" cy="1200328"/>
          </a:xfrm>
          <a:prstGeom prst="rect">
            <a:avLst/>
          </a:prstGeom>
          <a:noFill/>
        </p:spPr>
        <p:txBody>
          <a:bodyPr wrap="square" rtlCol="0">
            <a:spAutoFit/>
          </a:bodyPr>
          <a:lstStyle/>
          <a:p>
            <a:r>
              <a:rPr lang="en-US" dirty="0"/>
              <a:t>Make a copy of the method spec, replacing the parameters of the method by the arguments</a:t>
            </a:r>
          </a:p>
        </p:txBody>
      </p:sp>
      <p:sp>
        <p:nvSpPr>
          <p:cNvPr id="10" name="TextBox 9"/>
          <p:cNvSpPr txBox="1"/>
          <p:nvPr/>
        </p:nvSpPr>
        <p:spPr>
          <a:xfrm>
            <a:off x="1072766" y="4038600"/>
            <a:ext cx="2356234" cy="461665"/>
          </a:xfrm>
          <a:prstGeom prst="rect">
            <a:avLst/>
          </a:prstGeom>
          <a:noFill/>
        </p:spPr>
        <p:txBody>
          <a:bodyPr wrap="none" rtlCol="0">
            <a:spAutoFit/>
          </a:bodyPr>
          <a:lstStyle/>
          <a:p>
            <a:r>
              <a:rPr lang="en-US" dirty="0"/>
              <a:t>sum of digits of </a:t>
            </a:r>
            <a:r>
              <a:rPr lang="en-US" b="1" dirty="0">
                <a:solidFill>
                  <a:srgbClr val="FF0000"/>
                </a:solidFill>
              </a:rPr>
              <a:t>n</a:t>
            </a:r>
          </a:p>
        </p:txBody>
      </p:sp>
      <p:sp>
        <p:nvSpPr>
          <p:cNvPr id="11" name="TextBox 10"/>
          <p:cNvSpPr txBox="1"/>
          <p:nvPr/>
        </p:nvSpPr>
        <p:spPr>
          <a:xfrm>
            <a:off x="5867401" y="1600200"/>
            <a:ext cx="2667000" cy="1569660"/>
          </a:xfrm>
          <a:prstGeom prst="rect">
            <a:avLst/>
          </a:prstGeom>
          <a:noFill/>
        </p:spPr>
        <p:txBody>
          <a:bodyPr wrap="square" rtlCol="0">
            <a:spAutoFit/>
          </a:bodyPr>
          <a:lstStyle/>
          <a:p>
            <a:pPr marL="0" lvl="1" algn="r"/>
            <a:r>
              <a:rPr lang="en-US" dirty="0">
                <a:solidFill>
                  <a:srgbClr val="3366FF"/>
                </a:solidFill>
              </a:rPr>
              <a:t>spec says that the value of a call equals the sum of the digits of n</a:t>
            </a:r>
          </a:p>
        </p:txBody>
      </p:sp>
      <p:sp>
        <p:nvSpPr>
          <p:cNvPr id="14" name="TextBox 13"/>
          <p:cNvSpPr txBox="1"/>
          <p:nvPr/>
        </p:nvSpPr>
        <p:spPr>
          <a:xfrm>
            <a:off x="764989" y="4724400"/>
            <a:ext cx="2664011" cy="461665"/>
          </a:xfrm>
          <a:prstGeom prst="rect">
            <a:avLst/>
          </a:prstGeom>
          <a:noFill/>
        </p:spPr>
        <p:txBody>
          <a:bodyPr wrap="none" rtlCol="0">
            <a:spAutoFit/>
          </a:bodyPr>
          <a:lstStyle/>
          <a:p>
            <a:r>
              <a:rPr lang="en-US" dirty="0"/>
              <a:t>sum of digits of </a:t>
            </a:r>
            <a:r>
              <a:rPr lang="en-US" b="1" dirty="0">
                <a:solidFill>
                  <a:srgbClr val="FF0000"/>
                </a:solidFill>
              </a:rPr>
              <a:t>654</a:t>
            </a:r>
          </a:p>
        </p:txBody>
      </p:sp>
    </p:spTree>
    <p:extLst>
      <p:ext uri="{BB962C8B-B14F-4D97-AF65-F5344CB8AC3E}">
        <p14:creationId xmlns:p14="http://schemas.microsoft.com/office/powerpoint/2010/main" val="45471650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dissolv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dissolve">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P spid="1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685800" y="228600"/>
            <a:ext cx="7772400" cy="889000"/>
          </a:xfrm>
          <a:ln/>
        </p:spPr>
        <p:txBody>
          <a:bodyPr rIns="132080">
            <a:noAutofit/>
          </a:bodyPr>
          <a:lstStyle/>
          <a:p>
            <a:pPr algn="ctr"/>
            <a:r>
              <a:rPr lang="en-US" sz="3600" dirty="0">
                <a:solidFill>
                  <a:srgbClr val="800000"/>
                </a:solidFill>
              </a:rPr>
              <a:t>Understanding a recursive method</a:t>
            </a:r>
          </a:p>
        </p:txBody>
      </p:sp>
      <p:sp>
        <p:nvSpPr>
          <p:cNvPr id="4" name="Slide Number Placeholder 3"/>
          <p:cNvSpPr>
            <a:spLocks noGrp="1"/>
          </p:cNvSpPr>
          <p:nvPr>
            <p:ph type="sldNum" sz="quarter" idx="12"/>
          </p:nvPr>
        </p:nvSpPr>
        <p:spPr/>
        <p:txBody>
          <a:bodyPr>
            <a:normAutofit fontScale="85000" lnSpcReduction="20000"/>
          </a:bodyPr>
          <a:lstStyle/>
          <a:p>
            <a:fld id="{4215D87C-719A-4249-AE1B-A315CA029664}" type="slidenum">
              <a:rPr lang="en-US"/>
              <a:pPr/>
              <a:t>26</a:t>
            </a:fld>
            <a:endParaRPr lang="en-US"/>
          </a:p>
        </p:txBody>
      </p:sp>
      <p:sp>
        <p:nvSpPr>
          <p:cNvPr id="10242" name="Rectangle 2"/>
          <p:cNvSpPr>
            <a:spLocks noGrp="1" noChangeArrowheads="1"/>
          </p:cNvSpPr>
          <p:nvPr>
            <p:ph sz="quarter" idx="1"/>
          </p:nvPr>
        </p:nvSpPr>
        <p:spPr>
          <a:xfrm>
            <a:off x="381000" y="1524000"/>
            <a:ext cx="7848600" cy="4808537"/>
          </a:xfrm>
          <a:ln/>
        </p:spPr>
        <p:txBody>
          <a:bodyPr rIns="132080">
            <a:normAutofit/>
          </a:bodyPr>
          <a:lstStyle/>
          <a:p>
            <a:pPr marL="39688" indent="0">
              <a:buNone/>
            </a:pPr>
            <a:r>
              <a:rPr lang="en-US" sz="2400" dirty="0">
                <a:latin typeface="Times New Roman"/>
                <a:cs typeface="Times New Roman"/>
              </a:rPr>
              <a:t>Step 1. Have a </a:t>
            </a:r>
            <a:r>
              <a:rPr lang="en-US" sz="2400" dirty="0">
                <a:solidFill>
                  <a:srgbClr val="00B050"/>
                </a:solidFill>
                <a:latin typeface="Times New Roman"/>
                <a:cs typeface="Times New Roman"/>
              </a:rPr>
              <a:t>precise spec</a:t>
            </a:r>
            <a:r>
              <a:rPr lang="en-US" sz="2400" dirty="0">
                <a:latin typeface="Times New Roman"/>
                <a:cs typeface="Times New Roman"/>
              </a:rPr>
              <a:t>!</a:t>
            </a:r>
          </a:p>
        </p:txBody>
      </p:sp>
      <p:sp>
        <p:nvSpPr>
          <p:cNvPr id="8" name="Rectangle 2"/>
          <p:cNvSpPr txBox="1">
            <a:spLocks noChangeArrowheads="1"/>
          </p:cNvSpPr>
          <p:nvPr/>
        </p:nvSpPr>
        <p:spPr>
          <a:xfrm>
            <a:off x="381000" y="2075507"/>
            <a:ext cx="8229600" cy="4096693"/>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39688" indent="0">
              <a:buFont typeface="Wingdings"/>
              <a:buNone/>
            </a:pPr>
            <a:r>
              <a:rPr lang="en-US" sz="2400" dirty="0">
                <a:latin typeface="Times New Roman"/>
                <a:cs typeface="Times New Roman"/>
              </a:rPr>
              <a:t>Step 2. Check that the method works in </a:t>
            </a:r>
            <a:r>
              <a:rPr lang="en-US" sz="2400" dirty="0">
                <a:solidFill>
                  <a:srgbClr val="0070C0"/>
                </a:solidFill>
                <a:latin typeface="Times New Roman"/>
                <a:cs typeface="Times New Roman"/>
              </a:rPr>
              <a:t>the base case(s)</a:t>
            </a:r>
            <a:r>
              <a:rPr lang="en-US" sz="2400" dirty="0">
                <a:latin typeface="Times New Roman"/>
                <a:cs typeface="Times New Roman"/>
              </a:rPr>
              <a:t>: That is, Cases where the parameter is small enough that the result can be computed simply and without recursive calls. </a:t>
            </a:r>
          </a:p>
          <a:p>
            <a:pPr marL="39688" indent="0">
              <a:buFont typeface="Wingdings"/>
              <a:buNone/>
            </a:pPr>
            <a:endParaRPr lang="en-US" sz="2400" dirty="0">
              <a:latin typeface="Times New Roman"/>
              <a:cs typeface="Times New Roman"/>
            </a:endParaRPr>
          </a:p>
          <a:p>
            <a:pPr marL="39688" indent="0">
              <a:buFont typeface="Wingdings"/>
              <a:buNone/>
            </a:pPr>
            <a:r>
              <a:rPr lang="en-US" sz="2400" dirty="0">
                <a:solidFill>
                  <a:srgbClr val="0070C0"/>
                </a:solidFill>
                <a:latin typeface="Times New Roman"/>
                <a:cs typeface="Times New Roman"/>
              </a:rPr>
              <a:t>If n &lt; 10 then n consists </a:t>
            </a:r>
            <a:br>
              <a:rPr lang="en-US" sz="2400" dirty="0">
                <a:solidFill>
                  <a:srgbClr val="0070C0"/>
                </a:solidFill>
                <a:latin typeface="Times New Roman"/>
                <a:cs typeface="Times New Roman"/>
              </a:rPr>
            </a:br>
            <a:r>
              <a:rPr lang="en-US" sz="2400" dirty="0">
                <a:solidFill>
                  <a:srgbClr val="0070C0"/>
                </a:solidFill>
                <a:latin typeface="Times New Roman"/>
                <a:cs typeface="Times New Roman"/>
              </a:rPr>
              <a:t>of a single digit.</a:t>
            </a:r>
          </a:p>
          <a:p>
            <a:pPr marL="39688" indent="0">
              <a:buFont typeface="Wingdings"/>
              <a:buNone/>
            </a:pPr>
            <a:br>
              <a:rPr lang="en-US" sz="2400" dirty="0">
                <a:solidFill>
                  <a:srgbClr val="0070C0"/>
                </a:solidFill>
                <a:latin typeface="Times New Roman"/>
                <a:cs typeface="Times New Roman"/>
              </a:rPr>
            </a:br>
            <a:r>
              <a:rPr lang="en-US" sz="2400" dirty="0">
                <a:solidFill>
                  <a:srgbClr val="0070C0"/>
                </a:solidFill>
                <a:latin typeface="Times New Roman"/>
                <a:cs typeface="Times New Roman"/>
              </a:rPr>
              <a:t>Looking at the spec we</a:t>
            </a:r>
            <a:br>
              <a:rPr lang="en-US" sz="2400" dirty="0">
                <a:solidFill>
                  <a:srgbClr val="0070C0"/>
                </a:solidFill>
                <a:latin typeface="Times New Roman"/>
                <a:cs typeface="Times New Roman"/>
              </a:rPr>
            </a:br>
            <a:r>
              <a:rPr lang="en-US" sz="2400" dirty="0">
                <a:solidFill>
                  <a:srgbClr val="0070C0"/>
                </a:solidFill>
                <a:latin typeface="Times New Roman"/>
                <a:cs typeface="Times New Roman"/>
              </a:rPr>
              <a:t>see that that digit is the</a:t>
            </a:r>
            <a:br>
              <a:rPr lang="en-US" sz="2400" dirty="0">
                <a:solidFill>
                  <a:srgbClr val="0070C0"/>
                </a:solidFill>
                <a:latin typeface="Times New Roman"/>
                <a:cs typeface="Times New Roman"/>
              </a:rPr>
            </a:br>
            <a:r>
              <a:rPr lang="en-US" sz="2400" dirty="0">
                <a:solidFill>
                  <a:srgbClr val="0070C0"/>
                </a:solidFill>
                <a:latin typeface="Times New Roman"/>
                <a:cs typeface="Times New Roman"/>
              </a:rPr>
              <a:t>required sum.</a:t>
            </a:r>
          </a:p>
        </p:txBody>
      </p:sp>
      <p:grpSp>
        <p:nvGrpSpPr>
          <p:cNvPr id="12" name="Group 11"/>
          <p:cNvGrpSpPr/>
          <p:nvPr/>
        </p:nvGrpSpPr>
        <p:grpSpPr>
          <a:xfrm>
            <a:off x="3733800" y="3657600"/>
            <a:ext cx="4724400" cy="2852068"/>
            <a:chOff x="1143000" y="1143000"/>
            <a:chExt cx="4267200" cy="2852068"/>
          </a:xfrm>
        </p:grpSpPr>
        <p:sp>
          <p:nvSpPr>
            <p:cNvPr id="13" name="Rectangle 12"/>
            <p:cNvSpPr/>
            <p:nvPr/>
          </p:nvSpPr>
          <p:spPr>
            <a:xfrm>
              <a:off x="1143000" y="1143000"/>
              <a:ext cx="4267200" cy="2852068"/>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1219200" y="1219200"/>
              <a:ext cx="4114800" cy="2677656"/>
            </a:xfrm>
            <a:prstGeom prst="rect">
              <a:avLst/>
            </a:prstGeom>
          </p:spPr>
          <p:txBody>
            <a:bodyPr wrap="square">
              <a:spAutoFit/>
            </a:bodyPr>
            <a:lstStyle/>
            <a:p>
              <a:r>
                <a:rPr lang="en-US" dirty="0">
                  <a:solidFill>
                    <a:srgbClr val="00B050"/>
                  </a:solidFill>
                </a:rPr>
                <a:t>/** =  sum of the digits of n.</a:t>
              </a:r>
            </a:p>
            <a:p>
              <a:r>
                <a:rPr lang="en-US" dirty="0">
                  <a:solidFill>
                    <a:srgbClr val="00B050"/>
                  </a:solidFill>
                </a:rPr>
                <a:t>   * Precondition:  n &gt;= 0 */</a:t>
              </a:r>
              <a:r>
                <a:rPr lang="en-US" dirty="0">
                  <a:solidFill>
                    <a:schemeClr val="tx1"/>
                  </a:solidFill>
                </a:rPr>
                <a:t> </a:t>
              </a:r>
            </a:p>
            <a:p>
              <a:r>
                <a:rPr lang="en-US" b="1" dirty="0"/>
                <a:t>public</a:t>
              </a:r>
              <a:r>
                <a:rPr lang="en-US" dirty="0"/>
                <a:t> </a:t>
              </a:r>
              <a:r>
                <a:rPr lang="en-US" b="1" dirty="0"/>
                <a:t>static</a:t>
              </a:r>
              <a:r>
                <a:rPr lang="en-US" dirty="0"/>
                <a:t> </a:t>
              </a:r>
              <a:r>
                <a:rPr lang="en-US" b="1" dirty="0" err="1"/>
                <a:t>int</a:t>
              </a:r>
              <a:r>
                <a:rPr lang="en-US" dirty="0"/>
                <a:t> </a:t>
              </a:r>
              <a:r>
                <a:rPr lang="en-US" dirty="0" err="1"/>
                <a:t>sumDigs</a:t>
              </a:r>
              <a:r>
                <a:rPr lang="en-US" dirty="0"/>
                <a:t>(</a:t>
              </a:r>
              <a:r>
                <a:rPr lang="en-US" b="1" dirty="0" err="1"/>
                <a:t>int</a:t>
              </a:r>
              <a:r>
                <a:rPr lang="en-US" dirty="0"/>
                <a:t> n) {</a:t>
              </a:r>
            </a:p>
            <a:p>
              <a:r>
                <a:rPr lang="en-US" dirty="0">
                  <a:solidFill>
                    <a:srgbClr val="FF0000"/>
                  </a:solidFill>
                </a:rPr>
                <a:t>     </a:t>
              </a:r>
              <a:r>
                <a:rPr lang="en-US" b="1" dirty="0">
                  <a:solidFill>
                    <a:srgbClr val="0070C0"/>
                  </a:solidFill>
                </a:rPr>
                <a:t>if</a:t>
              </a:r>
              <a:r>
                <a:rPr lang="en-US" dirty="0">
                  <a:solidFill>
                    <a:srgbClr val="0070C0"/>
                  </a:solidFill>
                </a:rPr>
                <a:t> (n &lt; 10) </a:t>
              </a:r>
              <a:r>
                <a:rPr lang="en-US" b="1" dirty="0">
                  <a:solidFill>
                    <a:srgbClr val="0070C0"/>
                  </a:solidFill>
                </a:rPr>
                <a:t>return</a:t>
              </a:r>
              <a:r>
                <a:rPr lang="en-US" dirty="0">
                  <a:solidFill>
                    <a:srgbClr val="0070C0"/>
                  </a:solidFill>
                </a:rPr>
                <a:t> n;</a:t>
              </a:r>
            </a:p>
            <a:p>
              <a:r>
                <a:rPr lang="en-US" dirty="0"/>
                <a:t>     // n has at least two digits</a:t>
              </a:r>
            </a:p>
            <a:p>
              <a:r>
                <a:rPr lang="en-US" b="1" dirty="0"/>
                <a:t>     return</a:t>
              </a:r>
              <a:r>
                <a:rPr lang="en-US" dirty="0"/>
                <a:t> n%10  + </a:t>
              </a:r>
              <a:r>
                <a:rPr lang="en-US" dirty="0" err="1"/>
                <a:t>sumDigs</a:t>
              </a:r>
              <a:r>
                <a:rPr lang="en-US" dirty="0"/>
                <a:t>(n/10);</a:t>
              </a:r>
            </a:p>
            <a:p>
              <a:r>
                <a:rPr lang="en-US" dirty="0"/>
                <a:t>}</a:t>
              </a:r>
            </a:p>
          </p:txBody>
        </p:sp>
      </p:grpSp>
    </p:spTree>
    <p:extLst>
      <p:ext uri="{BB962C8B-B14F-4D97-AF65-F5344CB8AC3E}">
        <p14:creationId xmlns:p14="http://schemas.microsoft.com/office/powerpoint/2010/main" val="27889419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381000" y="2971801"/>
            <a:ext cx="8458200" cy="2819399"/>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39688" indent="0">
              <a:buFont typeface="Wingdings"/>
              <a:buNone/>
            </a:pPr>
            <a:r>
              <a:rPr lang="en-US" sz="2400" dirty="0">
                <a:latin typeface="Times New Roman"/>
                <a:cs typeface="Times New Roman"/>
              </a:rPr>
              <a:t>Step 3. Look at the</a:t>
            </a:r>
            <a:r>
              <a:rPr lang="en-US" sz="2400" dirty="0">
                <a:solidFill>
                  <a:srgbClr val="FF0000"/>
                </a:solidFill>
                <a:latin typeface="Times New Roman"/>
                <a:cs typeface="Times New Roman"/>
              </a:rPr>
              <a:t> recursive</a:t>
            </a:r>
          </a:p>
          <a:p>
            <a:pPr marL="39688" indent="0">
              <a:buFont typeface="Wingdings"/>
              <a:buNone/>
            </a:pPr>
            <a:r>
              <a:rPr lang="en-US" sz="2400" dirty="0">
                <a:solidFill>
                  <a:srgbClr val="FF0000"/>
                </a:solidFill>
                <a:latin typeface="Times New Roman"/>
                <a:cs typeface="Times New Roman"/>
              </a:rPr>
              <a:t>case(s)</a:t>
            </a:r>
            <a:r>
              <a:rPr lang="en-US" sz="2400" dirty="0">
                <a:latin typeface="Times New Roman"/>
                <a:cs typeface="Times New Roman"/>
              </a:rPr>
              <a:t>. In your mind replace</a:t>
            </a:r>
          </a:p>
          <a:p>
            <a:pPr marL="39688" indent="0">
              <a:buFont typeface="Wingdings"/>
              <a:buNone/>
            </a:pPr>
            <a:r>
              <a:rPr lang="en-US" sz="2400" dirty="0">
                <a:latin typeface="Times New Roman"/>
                <a:cs typeface="Times New Roman"/>
              </a:rPr>
              <a:t>each recursive call by what it</a:t>
            </a:r>
          </a:p>
          <a:p>
            <a:pPr marL="39688" indent="0">
              <a:buFont typeface="Wingdings"/>
              <a:buNone/>
            </a:pPr>
            <a:r>
              <a:rPr lang="en-US" sz="2400" dirty="0">
                <a:latin typeface="Times New Roman"/>
                <a:cs typeface="Times New Roman"/>
              </a:rPr>
              <a:t>does according to the method spec and verify that the correct result is then obtained. </a:t>
            </a:r>
          </a:p>
          <a:p>
            <a:pPr marL="39688" indent="0">
              <a:buNone/>
            </a:pPr>
            <a:r>
              <a:rPr lang="en-US" sz="2400" dirty="0">
                <a:latin typeface="Times New Roman"/>
                <a:cs typeface="Times New Roman"/>
              </a:rPr>
              <a:t>            </a:t>
            </a:r>
            <a:r>
              <a:rPr lang="en-US" sz="2400" b="1" dirty="0">
                <a:solidFill>
                  <a:srgbClr val="FF0000"/>
                </a:solidFill>
                <a:latin typeface="Times New Roman"/>
                <a:cs typeface="Times New Roman"/>
              </a:rPr>
              <a:t>return</a:t>
            </a:r>
            <a:r>
              <a:rPr lang="en-US" sz="2400" dirty="0">
                <a:solidFill>
                  <a:srgbClr val="FF0000"/>
                </a:solidFill>
                <a:latin typeface="Times New Roman"/>
                <a:cs typeface="Times New Roman"/>
              </a:rPr>
              <a:t> n%10 + sum(n/10);</a:t>
            </a:r>
          </a:p>
        </p:txBody>
      </p:sp>
      <p:sp>
        <p:nvSpPr>
          <p:cNvPr id="10241" name="Rectangle 1"/>
          <p:cNvSpPr>
            <a:spLocks noGrp="1" noChangeArrowheads="1"/>
          </p:cNvSpPr>
          <p:nvPr>
            <p:ph type="title"/>
          </p:nvPr>
        </p:nvSpPr>
        <p:spPr>
          <a:xfrm>
            <a:off x="685800" y="228600"/>
            <a:ext cx="7772400" cy="889000"/>
          </a:xfrm>
          <a:ln/>
        </p:spPr>
        <p:txBody>
          <a:bodyPr rIns="132080">
            <a:noAutofit/>
          </a:bodyPr>
          <a:lstStyle/>
          <a:p>
            <a:pPr algn="ctr"/>
            <a:r>
              <a:rPr lang="en-US" sz="3600" dirty="0">
                <a:solidFill>
                  <a:srgbClr val="800000"/>
                </a:solidFill>
              </a:rPr>
              <a:t>Understanding a recursive method</a:t>
            </a:r>
          </a:p>
        </p:txBody>
      </p:sp>
      <p:sp>
        <p:nvSpPr>
          <p:cNvPr id="4" name="Slide Number Placeholder 3"/>
          <p:cNvSpPr>
            <a:spLocks noGrp="1"/>
          </p:cNvSpPr>
          <p:nvPr>
            <p:ph type="sldNum" sz="quarter" idx="12"/>
          </p:nvPr>
        </p:nvSpPr>
        <p:spPr/>
        <p:txBody>
          <a:bodyPr>
            <a:normAutofit fontScale="85000" lnSpcReduction="20000"/>
          </a:bodyPr>
          <a:lstStyle/>
          <a:p>
            <a:fld id="{4215D87C-719A-4249-AE1B-A315CA029664}" type="slidenum">
              <a:rPr lang="en-US"/>
              <a:pPr/>
              <a:t>27</a:t>
            </a:fld>
            <a:endParaRPr lang="en-US"/>
          </a:p>
        </p:txBody>
      </p:sp>
      <p:sp>
        <p:nvSpPr>
          <p:cNvPr id="10242" name="Rectangle 2"/>
          <p:cNvSpPr>
            <a:spLocks noGrp="1" noChangeArrowheads="1"/>
          </p:cNvSpPr>
          <p:nvPr>
            <p:ph sz="quarter" idx="1"/>
          </p:nvPr>
        </p:nvSpPr>
        <p:spPr>
          <a:xfrm>
            <a:off x="381000" y="1524001"/>
            <a:ext cx="7848600" cy="609600"/>
          </a:xfrm>
          <a:ln/>
        </p:spPr>
        <p:txBody>
          <a:bodyPr rIns="132080">
            <a:normAutofit/>
          </a:bodyPr>
          <a:lstStyle/>
          <a:p>
            <a:pPr marL="39688" indent="0">
              <a:buNone/>
            </a:pPr>
            <a:r>
              <a:rPr lang="en-US" sz="2400" dirty="0">
                <a:latin typeface="Times New Roman"/>
                <a:cs typeface="Times New Roman"/>
              </a:rPr>
              <a:t>Step 1. Have a precise spec!</a:t>
            </a:r>
          </a:p>
        </p:txBody>
      </p:sp>
      <p:sp>
        <p:nvSpPr>
          <p:cNvPr id="8" name="Rectangle 2"/>
          <p:cNvSpPr txBox="1">
            <a:spLocks noChangeArrowheads="1"/>
          </p:cNvSpPr>
          <p:nvPr/>
        </p:nvSpPr>
        <p:spPr>
          <a:xfrm>
            <a:off x="381000" y="2075507"/>
            <a:ext cx="3962400" cy="972493"/>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39688" indent="0">
              <a:buFont typeface="Wingdings"/>
              <a:buNone/>
            </a:pPr>
            <a:r>
              <a:rPr lang="en-US" sz="2400" dirty="0">
                <a:latin typeface="Times New Roman"/>
                <a:cs typeface="Times New Roman"/>
              </a:rPr>
              <a:t>Step 2. Check that the method works in </a:t>
            </a:r>
            <a:r>
              <a:rPr lang="en-US" sz="2400" dirty="0">
                <a:solidFill>
                  <a:srgbClr val="0070C0"/>
                </a:solidFill>
                <a:latin typeface="Times New Roman"/>
                <a:cs typeface="Times New Roman"/>
              </a:rPr>
              <a:t>the base case(s)</a:t>
            </a:r>
            <a:r>
              <a:rPr lang="en-US" sz="2400" dirty="0">
                <a:latin typeface="Times New Roman"/>
                <a:cs typeface="Times New Roman"/>
              </a:rPr>
              <a:t>.</a:t>
            </a:r>
          </a:p>
        </p:txBody>
      </p:sp>
      <p:sp>
        <p:nvSpPr>
          <p:cNvPr id="7" name="Rectangle 6"/>
          <p:cNvSpPr/>
          <p:nvPr/>
        </p:nvSpPr>
        <p:spPr>
          <a:xfrm>
            <a:off x="1219200" y="5715000"/>
            <a:ext cx="7543800" cy="461665"/>
          </a:xfrm>
          <a:prstGeom prst="rect">
            <a:avLst/>
          </a:prstGeom>
        </p:spPr>
        <p:txBody>
          <a:bodyPr wrap="square">
            <a:spAutoFit/>
          </a:bodyPr>
          <a:lstStyle/>
          <a:p>
            <a:pPr marL="39688" indent="0">
              <a:buNone/>
            </a:pPr>
            <a:r>
              <a:rPr lang="en-US" dirty="0">
                <a:latin typeface="Times New Roman"/>
                <a:cs typeface="Times New Roman"/>
              </a:rPr>
              <a:t> </a:t>
            </a:r>
            <a:r>
              <a:rPr lang="en-US" b="1" dirty="0">
                <a:solidFill>
                  <a:srgbClr val="FF0000"/>
                </a:solidFill>
                <a:latin typeface="Times New Roman"/>
                <a:cs typeface="Times New Roman"/>
              </a:rPr>
              <a:t>return  </a:t>
            </a:r>
            <a:r>
              <a:rPr lang="en-US" dirty="0">
                <a:solidFill>
                  <a:srgbClr val="FF0000"/>
                </a:solidFill>
                <a:latin typeface="Times New Roman"/>
                <a:cs typeface="Times New Roman"/>
              </a:rPr>
              <a:t>n%10 +</a:t>
            </a:r>
            <a:r>
              <a:rPr lang="en-US" b="1" dirty="0">
                <a:solidFill>
                  <a:srgbClr val="3366FF"/>
                </a:solidFill>
                <a:latin typeface="Times New Roman"/>
                <a:cs typeface="Times New Roman"/>
              </a:rPr>
              <a:t> </a:t>
            </a:r>
            <a:r>
              <a:rPr lang="en-US" dirty="0">
                <a:solidFill>
                  <a:srgbClr val="00B050"/>
                </a:solidFill>
                <a:latin typeface="Times New Roman"/>
                <a:cs typeface="Times New Roman"/>
              </a:rPr>
              <a:t>(sum of digits of n/10)</a:t>
            </a:r>
            <a:r>
              <a:rPr lang="en-US" dirty="0">
                <a:solidFill>
                  <a:srgbClr val="3366FF"/>
                </a:solidFill>
                <a:latin typeface="Times New Roman"/>
                <a:cs typeface="Times New Roman"/>
              </a:rPr>
              <a:t>;       </a:t>
            </a:r>
            <a:r>
              <a:rPr lang="en-US" dirty="0">
                <a:solidFill>
                  <a:schemeClr val="tx1"/>
                </a:solidFill>
                <a:latin typeface="Times New Roman"/>
                <a:cs typeface="Times New Roman"/>
              </a:rPr>
              <a:t>// e.g. n = 843</a:t>
            </a:r>
          </a:p>
        </p:txBody>
      </p:sp>
      <p:grpSp>
        <p:nvGrpSpPr>
          <p:cNvPr id="11" name="Group 10"/>
          <p:cNvGrpSpPr/>
          <p:nvPr/>
        </p:nvGrpSpPr>
        <p:grpSpPr>
          <a:xfrm>
            <a:off x="4305300" y="1415132"/>
            <a:ext cx="4724400" cy="2852068"/>
            <a:chOff x="1143000" y="1143000"/>
            <a:chExt cx="4267200" cy="2852068"/>
          </a:xfrm>
        </p:grpSpPr>
        <p:sp>
          <p:nvSpPr>
            <p:cNvPr id="12" name="Rectangle 11"/>
            <p:cNvSpPr/>
            <p:nvPr/>
          </p:nvSpPr>
          <p:spPr>
            <a:xfrm>
              <a:off x="1143000" y="1143000"/>
              <a:ext cx="4267200" cy="2852068"/>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1219200" y="1219200"/>
              <a:ext cx="4114800" cy="2677656"/>
            </a:xfrm>
            <a:prstGeom prst="rect">
              <a:avLst/>
            </a:prstGeom>
          </p:spPr>
          <p:txBody>
            <a:bodyPr wrap="square">
              <a:spAutoFit/>
            </a:bodyPr>
            <a:lstStyle/>
            <a:p>
              <a:r>
                <a:rPr lang="en-US" dirty="0">
                  <a:solidFill>
                    <a:schemeClr val="tx1"/>
                  </a:solidFill>
                </a:rPr>
                <a:t>/** =  </a:t>
              </a:r>
              <a:r>
                <a:rPr lang="en-US" dirty="0">
                  <a:solidFill>
                    <a:srgbClr val="00B050"/>
                  </a:solidFill>
                </a:rPr>
                <a:t>sum of the digits of n</a:t>
              </a:r>
              <a:r>
                <a:rPr lang="en-US" dirty="0">
                  <a:solidFill>
                    <a:schemeClr val="tx1"/>
                  </a:solidFill>
                </a:rPr>
                <a:t>.</a:t>
              </a:r>
            </a:p>
            <a:p>
              <a:r>
                <a:rPr lang="en-US" dirty="0">
                  <a:solidFill>
                    <a:schemeClr val="tx1"/>
                  </a:solidFill>
                </a:rPr>
                <a:t>   * Precondition:  n &gt;= 0 */ </a:t>
              </a:r>
            </a:p>
            <a:p>
              <a:r>
                <a:rPr lang="en-US" b="1" dirty="0">
                  <a:solidFill>
                    <a:schemeClr val="tx1"/>
                  </a:solidFill>
                </a:rPr>
                <a:t>public</a:t>
              </a:r>
              <a:r>
                <a:rPr lang="en-US" dirty="0">
                  <a:solidFill>
                    <a:schemeClr val="tx1"/>
                  </a:solidFill>
                </a:rPr>
                <a:t> </a:t>
              </a:r>
              <a:r>
                <a:rPr lang="en-US" b="1" dirty="0">
                  <a:solidFill>
                    <a:schemeClr val="tx1"/>
                  </a:solidFill>
                </a:rPr>
                <a:t>static</a:t>
              </a:r>
              <a:r>
                <a:rPr lang="en-US" dirty="0">
                  <a:solidFill>
                    <a:schemeClr val="tx1"/>
                  </a:solidFill>
                </a:rPr>
                <a:t> </a:t>
              </a:r>
              <a:r>
                <a:rPr lang="en-US" b="1" dirty="0" err="1">
                  <a:solidFill>
                    <a:schemeClr val="tx1"/>
                  </a:solidFill>
                </a:rPr>
                <a:t>int</a:t>
              </a:r>
              <a:r>
                <a:rPr lang="en-US" dirty="0">
                  <a:solidFill>
                    <a:schemeClr val="tx1"/>
                  </a:solidFill>
                </a:rPr>
                <a:t> </a:t>
              </a:r>
              <a:r>
                <a:rPr lang="en-US" dirty="0" err="1">
                  <a:solidFill>
                    <a:schemeClr val="tx1"/>
                  </a:solidFill>
                </a:rPr>
                <a:t>sumDigs</a:t>
              </a:r>
              <a:r>
                <a:rPr lang="en-US" dirty="0">
                  <a:solidFill>
                    <a:schemeClr val="tx1"/>
                  </a:solidFill>
                </a:rPr>
                <a:t>(</a:t>
              </a:r>
              <a:r>
                <a:rPr lang="en-US" b="1" dirty="0" err="1">
                  <a:solidFill>
                    <a:schemeClr val="tx1"/>
                  </a:solidFill>
                </a:rPr>
                <a:t>int</a:t>
              </a:r>
              <a:r>
                <a:rPr lang="en-US" dirty="0">
                  <a:solidFill>
                    <a:schemeClr val="tx1"/>
                  </a:solidFill>
                </a:rPr>
                <a:t> n) {</a:t>
              </a:r>
            </a:p>
            <a:p>
              <a:r>
                <a:rPr lang="en-US" dirty="0">
                  <a:solidFill>
                    <a:schemeClr val="tx1"/>
                  </a:solidFill>
                </a:rPr>
                <a:t>     </a:t>
              </a:r>
              <a:r>
                <a:rPr lang="en-US" b="1" dirty="0">
                  <a:solidFill>
                    <a:schemeClr val="tx1"/>
                  </a:solidFill>
                </a:rPr>
                <a:t>if</a:t>
              </a:r>
              <a:r>
                <a:rPr lang="en-US" dirty="0">
                  <a:solidFill>
                    <a:schemeClr val="tx1"/>
                  </a:solidFill>
                </a:rPr>
                <a:t> (n &lt; 10) </a:t>
              </a:r>
              <a:r>
                <a:rPr lang="en-US" b="1" dirty="0">
                  <a:solidFill>
                    <a:schemeClr val="tx1"/>
                  </a:solidFill>
                </a:rPr>
                <a:t>return</a:t>
              </a:r>
              <a:r>
                <a:rPr lang="en-US" dirty="0">
                  <a:solidFill>
                    <a:schemeClr val="tx1"/>
                  </a:solidFill>
                </a:rPr>
                <a:t> n;</a:t>
              </a:r>
            </a:p>
            <a:p>
              <a:r>
                <a:rPr lang="en-US" dirty="0"/>
                <a:t>     </a:t>
              </a:r>
              <a:r>
                <a:rPr lang="en-US" dirty="0">
                  <a:solidFill>
                    <a:srgbClr val="FF0000"/>
                  </a:solidFill>
                </a:rPr>
                <a:t>// n has at least two digits</a:t>
              </a:r>
            </a:p>
            <a:p>
              <a:r>
                <a:rPr lang="en-US" b="1" dirty="0">
                  <a:solidFill>
                    <a:srgbClr val="FF0000"/>
                  </a:solidFill>
                </a:rPr>
                <a:t>     return</a:t>
              </a:r>
              <a:r>
                <a:rPr lang="en-US" dirty="0">
                  <a:solidFill>
                    <a:srgbClr val="FF0000"/>
                  </a:solidFill>
                </a:rPr>
                <a:t> n%10  + </a:t>
              </a:r>
              <a:r>
                <a:rPr lang="en-US" dirty="0" err="1">
                  <a:solidFill>
                    <a:srgbClr val="FF0000"/>
                  </a:solidFill>
                </a:rPr>
                <a:t>sumDigs</a:t>
              </a:r>
              <a:r>
                <a:rPr lang="en-US" dirty="0">
                  <a:solidFill>
                    <a:srgbClr val="FF0000"/>
                  </a:solidFill>
                </a:rPr>
                <a:t>(n/10);</a:t>
              </a:r>
            </a:p>
            <a:p>
              <a:r>
                <a:rPr lang="en-US" dirty="0"/>
                <a:t>}</a:t>
              </a:r>
            </a:p>
          </p:txBody>
        </p:sp>
      </p:grpSp>
    </p:spTree>
    <p:extLst>
      <p:ext uri="{BB962C8B-B14F-4D97-AF65-F5344CB8AC3E}">
        <p14:creationId xmlns:p14="http://schemas.microsoft.com/office/powerpoint/2010/main" val="216038142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381000" y="3200401"/>
            <a:ext cx="8458200" cy="1676399"/>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400" dirty="0">
                <a:latin typeface="Times New Roman"/>
                <a:cs typeface="Times New Roman"/>
              </a:rPr>
              <a:t>Step 3. Look at the</a:t>
            </a:r>
            <a:r>
              <a:rPr lang="en-US" sz="2400" dirty="0">
                <a:solidFill>
                  <a:srgbClr val="FF0000"/>
                </a:solidFill>
                <a:latin typeface="Times New Roman"/>
                <a:cs typeface="Times New Roman"/>
              </a:rPr>
              <a:t> recursive</a:t>
            </a:r>
          </a:p>
          <a:p>
            <a:pPr marL="0" indent="0">
              <a:spcBef>
                <a:spcPts val="0"/>
              </a:spcBef>
              <a:buFont typeface="Wingdings"/>
              <a:buNone/>
            </a:pPr>
            <a:r>
              <a:rPr lang="en-US" sz="2400" dirty="0">
                <a:solidFill>
                  <a:srgbClr val="FF0000"/>
                </a:solidFill>
                <a:latin typeface="Times New Roman"/>
                <a:cs typeface="Times New Roman"/>
              </a:rPr>
              <a:t>case(s)</a:t>
            </a:r>
            <a:r>
              <a:rPr lang="en-US" sz="2400" dirty="0">
                <a:latin typeface="Times New Roman"/>
                <a:cs typeface="Times New Roman"/>
              </a:rPr>
              <a:t>. In your mind replace</a:t>
            </a:r>
          </a:p>
          <a:p>
            <a:pPr marL="0" indent="0">
              <a:spcBef>
                <a:spcPts val="0"/>
              </a:spcBef>
              <a:buFont typeface="Wingdings"/>
              <a:buNone/>
            </a:pPr>
            <a:r>
              <a:rPr lang="en-US" sz="2400" dirty="0">
                <a:latin typeface="Times New Roman"/>
                <a:cs typeface="Times New Roman"/>
              </a:rPr>
              <a:t>each recursive call by what it</a:t>
            </a:r>
          </a:p>
          <a:p>
            <a:pPr marL="0" indent="0">
              <a:spcBef>
                <a:spcPts val="0"/>
              </a:spcBef>
              <a:buFont typeface="Wingdings"/>
              <a:buNone/>
            </a:pPr>
            <a:r>
              <a:rPr lang="en-US" sz="2400" dirty="0">
                <a:latin typeface="Times New Roman"/>
                <a:cs typeface="Times New Roman"/>
              </a:rPr>
              <a:t>does acc. to the spec and verify correctness.</a:t>
            </a:r>
          </a:p>
        </p:txBody>
      </p:sp>
      <p:sp>
        <p:nvSpPr>
          <p:cNvPr id="10241" name="Rectangle 1"/>
          <p:cNvSpPr>
            <a:spLocks noGrp="1" noChangeArrowheads="1"/>
          </p:cNvSpPr>
          <p:nvPr>
            <p:ph type="title"/>
          </p:nvPr>
        </p:nvSpPr>
        <p:spPr>
          <a:xfrm>
            <a:off x="685800" y="228600"/>
            <a:ext cx="7772400" cy="889000"/>
          </a:xfrm>
          <a:ln/>
        </p:spPr>
        <p:txBody>
          <a:bodyPr rIns="132080">
            <a:noAutofit/>
          </a:bodyPr>
          <a:lstStyle/>
          <a:p>
            <a:pPr algn="ctr"/>
            <a:r>
              <a:rPr lang="en-US" sz="3600" dirty="0">
                <a:solidFill>
                  <a:srgbClr val="800000"/>
                </a:solidFill>
              </a:rPr>
              <a:t>Understanding a recursive method</a:t>
            </a:r>
          </a:p>
        </p:txBody>
      </p:sp>
      <p:sp>
        <p:nvSpPr>
          <p:cNvPr id="4" name="Slide Number Placeholder 3"/>
          <p:cNvSpPr>
            <a:spLocks noGrp="1"/>
          </p:cNvSpPr>
          <p:nvPr>
            <p:ph type="sldNum" sz="quarter" idx="12"/>
          </p:nvPr>
        </p:nvSpPr>
        <p:spPr/>
        <p:txBody>
          <a:bodyPr>
            <a:normAutofit fontScale="85000" lnSpcReduction="20000"/>
          </a:bodyPr>
          <a:lstStyle/>
          <a:p>
            <a:fld id="{4215D87C-719A-4249-AE1B-A315CA029664}" type="slidenum">
              <a:rPr lang="en-US"/>
              <a:pPr/>
              <a:t>28</a:t>
            </a:fld>
            <a:endParaRPr lang="en-US"/>
          </a:p>
        </p:txBody>
      </p:sp>
      <p:sp>
        <p:nvSpPr>
          <p:cNvPr id="10242" name="Rectangle 2"/>
          <p:cNvSpPr>
            <a:spLocks noGrp="1" noChangeArrowheads="1"/>
          </p:cNvSpPr>
          <p:nvPr>
            <p:ph sz="quarter" idx="1"/>
          </p:nvPr>
        </p:nvSpPr>
        <p:spPr>
          <a:xfrm>
            <a:off x="381000" y="1524001"/>
            <a:ext cx="7848600" cy="609600"/>
          </a:xfrm>
          <a:ln/>
        </p:spPr>
        <p:txBody>
          <a:bodyPr rIns="132080">
            <a:normAutofit/>
          </a:bodyPr>
          <a:lstStyle/>
          <a:p>
            <a:pPr marL="39688" indent="0">
              <a:buNone/>
            </a:pPr>
            <a:r>
              <a:rPr lang="en-US" sz="2400" dirty="0">
                <a:latin typeface="Times New Roman"/>
                <a:cs typeface="Times New Roman"/>
              </a:rPr>
              <a:t>Step 1. Have a precise spec!</a:t>
            </a:r>
          </a:p>
        </p:txBody>
      </p:sp>
      <p:sp>
        <p:nvSpPr>
          <p:cNvPr id="8" name="Rectangle 2"/>
          <p:cNvSpPr txBox="1">
            <a:spLocks noChangeArrowheads="1"/>
          </p:cNvSpPr>
          <p:nvPr/>
        </p:nvSpPr>
        <p:spPr>
          <a:xfrm>
            <a:off x="381000" y="2151707"/>
            <a:ext cx="3962400" cy="972493"/>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39688" indent="0">
              <a:buFont typeface="Wingdings"/>
              <a:buNone/>
            </a:pPr>
            <a:r>
              <a:rPr lang="en-US" sz="2400" dirty="0">
                <a:latin typeface="Times New Roman"/>
                <a:cs typeface="Times New Roman"/>
              </a:rPr>
              <a:t>Step 2. Check that the method works in </a:t>
            </a:r>
            <a:r>
              <a:rPr lang="en-US" sz="2400" dirty="0">
                <a:solidFill>
                  <a:srgbClr val="0070C0"/>
                </a:solidFill>
                <a:latin typeface="Times New Roman"/>
                <a:cs typeface="Times New Roman"/>
              </a:rPr>
              <a:t>the base case(s).</a:t>
            </a:r>
          </a:p>
        </p:txBody>
      </p:sp>
      <p:sp>
        <p:nvSpPr>
          <p:cNvPr id="12" name="Rectangle 2"/>
          <p:cNvSpPr txBox="1">
            <a:spLocks noChangeArrowheads="1"/>
          </p:cNvSpPr>
          <p:nvPr/>
        </p:nvSpPr>
        <p:spPr>
          <a:xfrm>
            <a:off x="381000" y="4876800"/>
            <a:ext cx="8458200" cy="1676400"/>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400" dirty="0">
                <a:latin typeface="Times New Roman"/>
                <a:cs typeface="Times New Roman"/>
              </a:rPr>
              <a:t>Step 4. (No infinite recursion) Make sure that the </a:t>
            </a:r>
            <a:r>
              <a:rPr lang="en-US" sz="2400" dirty="0" err="1">
                <a:latin typeface="Times New Roman"/>
                <a:cs typeface="Times New Roman"/>
              </a:rPr>
              <a:t>args</a:t>
            </a:r>
            <a:r>
              <a:rPr lang="en-US" sz="2400" dirty="0">
                <a:latin typeface="Times New Roman"/>
                <a:cs typeface="Times New Roman"/>
              </a:rPr>
              <a:t> of recursive calls are in some sense smaller than the pars of the method.</a:t>
            </a:r>
          </a:p>
          <a:p>
            <a:pPr marL="0" indent="0">
              <a:spcBef>
                <a:spcPts val="0"/>
              </a:spcBef>
              <a:buFont typeface="Wingdings"/>
              <a:buNone/>
            </a:pPr>
            <a:endParaRPr lang="en-US" sz="2400" dirty="0">
              <a:latin typeface="Times New Roman"/>
              <a:cs typeface="Times New Roman"/>
            </a:endParaRPr>
          </a:p>
          <a:p>
            <a:pPr marL="0" indent="0">
              <a:spcBef>
                <a:spcPts val="0"/>
              </a:spcBef>
              <a:buFont typeface="Wingdings"/>
              <a:buNone/>
            </a:pPr>
            <a:r>
              <a:rPr lang="en-US" sz="2400" dirty="0">
                <a:latin typeface="Times New Roman"/>
                <a:cs typeface="Times New Roman"/>
              </a:rPr>
              <a:t>        </a:t>
            </a:r>
            <a:r>
              <a:rPr lang="en-US" sz="2400" dirty="0">
                <a:solidFill>
                  <a:srgbClr val="0000FF"/>
                </a:solidFill>
                <a:latin typeface="Times New Roman"/>
                <a:cs typeface="Times New Roman"/>
              </a:rPr>
              <a:t>n/10  &lt;  n</a:t>
            </a:r>
            <a:r>
              <a:rPr lang="en-US" sz="2400" dirty="0">
                <a:latin typeface="Times New Roman"/>
                <a:cs typeface="Times New Roman"/>
              </a:rPr>
              <a:t>, so it will get smaller until it has one digit</a:t>
            </a:r>
          </a:p>
        </p:txBody>
      </p:sp>
      <p:grpSp>
        <p:nvGrpSpPr>
          <p:cNvPr id="11" name="Group 10"/>
          <p:cNvGrpSpPr/>
          <p:nvPr/>
        </p:nvGrpSpPr>
        <p:grpSpPr>
          <a:xfrm>
            <a:off x="4305300" y="1415132"/>
            <a:ext cx="4724400" cy="2852068"/>
            <a:chOff x="1143000" y="1143000"/>
            <a:chExt cx="4267200" cy="2852068"/>
          </a:xfrm>
        </p:grpSpPr>
        <p:sp>
          <p:nvSpPr>
            <p:cNvPr id="13" name="Rectangle 12"/>
            <p:cNvSpPr/>
            <p:nvPr/>
          </p:nvSpPr>
          <p:spPr>
            <a:xfrm>
              <a:off x="1143000" y="1143000"/>
              <a:ext cx="4267200" cy="2852068"/>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1219200" y="1219200"/>
              <a:ext cx="4114800" cy="2677656"/>
            </a:xfrm>
            <a:prstGeom prst="rect">
              <a:avLst/>
            </a:prstGeom>
          </p:spPr>
          <p:txBody>
            <a:bodyPr wrap="square">
              <a:spAutoFit/>
            </a:bodyPr>
            <a:lstStyle/>
            <a:p>
              <a:r>
                <a:rPr lang="en-US" dirty="0">
                  <a:solidFill>
                    <a:schemeClr val="tx1"/>
                  </a:solidFill>
                </a:rPr>
                <a:t>/** =  sum of the digits of n.</a:t>
              </a:r>
            </a:p>
            <a:p>
              <a:r>
                <a:rPr lang="en-US" dirty="0">
                  <a:solidFill>
                    <a:schemeClr val="tx1"/>
                  </a:solidFill>
                </a:rPr>
                <a:t>   * Precondition:  n &gt;= 0 */ </a:t>
              </a:r>
            </a:p>
            <a:p>
              <a:r>
                <a:rPr lang="en-US" b="1" dirty="0"/>
                <a:t>public</a:t>
              </a:r>
              <a:r>
                <a:rPr lang="en-US" dirty="0"/>
                <a:t> </a:t>
              </a:r>
              <a:r>
                <a:rPr lang="en-US" b="1" dirty="0"/>
                <a:t>static</a:t>
              </a:r>
              <a:r>
                <a:rPr lang="en-US" dirty="0"/>
                <a:t> </a:t>
              </a:r>
              <a:r>
                <a:rPr lang="en-US" b="1" dirty="0" err="1"/>
                <a:t>int</a:t>
              </a:r>
              <a:r>
                <a:rPr lang="en-US" dirty="0"/>
                <a:t> </a:t>
              </a:r>
              <a:r>
                <a:rPr lang="en-US" dirty="0" err="1"/>
                <a:t>sumDigs</a:t>
              </a:r>
              <a:r>
                <a:rPr lang="en-US" dirty="0"/>
                <a:t>(</a:t>
              </a:r>
              <a:r>
                <a:rPr lang="en-US" b="1" dirty="0" err="1"/>
                <a:t>int</a:t>
              </a:r>
              <a:r>
                <a:rPr lang="en-US" dirty="0"/>
                <a:t> n) {</a:t>
              </a:r>
            </a:p>
            <a:p>
              <a:r>
                <a:rPr lang="en-US" dirty="0">
                  <a:solidFill>
                    <a:srgbClr val="FF0000"/>
                  </a:solidFill>
                </a:rPr>
                <a:t>     </a:t>
              </a:r>
              <a:r>
                <a:rPr lang="en-US" b="1" dirty="0">
                  <a:solidFill>
                    <a:schemeClr val="tx1"/>
                  </a:solidFill>
                </a:rPr>
                <a:t>if</a:t>
              </a:r>
              <a:r>
                <a:rPr lang="en-US" dirty="0">
                  <a:solidFill>
                    <a:schemeClr val="tx1"/>
                  </a:solidFill>
                </a:rPr>
                <a:t> (n &lt; 10) </a:t>
              </a:r>
              <a:r>
                <a:rPr lang="en-US" b="1" dirty="0">
                  <a:solidFill>
                    <a:schemeClr val="tx1"/>
                  </a:solidFill>
                </a:rPr>
                <a:t>return</a:t>
              </a:r>
              <a:r>
                <a:rPr lang="en-US" dirty="0">
                  <a:solidFill>
                    <a:schemeClr val="tx1"/>
                  </a:solidFill>
                </a:rPr>
                <a:t> n;</a:t>
              </a:r>
            </a:p>
            <a:p>
              <a:r>
                <a:rPr lang="en-US" dirty="0"/>
                <a:t>     </a:t>
              </a:r>
              <a:r>
                <a:rPr lang="en-US" dirty="0">
                  <a:solidFill>
                    <a:srgbClr val="FF0000"/>
                  </a:solidFill>
                </a:rPr>
                <a:t>// n has at least two digits</a:t>
              </a:r>
            </a:p>
            <a:p>
              <a:r>
                <a:rPr lang="en-US" b="1" dirty="0">
                  <a:solidFill>
                    <a:srgbClr val="FF0000"/>
                  </a:solidFill>
                </a:rPr>
                <a:t>     return</a:t>
              </a:r>
              <a:r>
                <a:rPr lang="en-US" dirty="0">
                  <a:solidFill>
                    <a:srgbClr val="FF0000"/>
                  </a:solidFill>
                </a:rPr>
                <a:t> n%10  + </a:t>
              </a:r>
              <a:r>
                <a:rPr lang="en-US" dirty="0" err="1">
                  <a:solidFill>
                    <a:srgbClr val="FF0000"/>
                  </a:solidFill>
                </a:rPr>
                <a:t>sumDigs</a:t>
              </a:r>
              <a:r>
                <a:rPr lang="en-US" dirty="0">
                  <a:solidFill>
                    <a:srgbClr val="FF0000"/>
                  </a:solidFill>
                </a:rPr>
                <a:t>(</a:t>
              </a:r>
              <a:r>
                <a:rPr lang="en-US" dirty="0">
                  <a:solidFill>
                    <a:srgbClr val="0000FF"/>
                  </a:solidFill>
                  <a:latin typeface="Times New Roman"/>
                  <a:ea typeface="+mn-ea"/>
                  <a:cs typeface="Times New Roman"/>
                </a:rPr>
                <a:t>n/10</a:t>
              </a:r>
              <a:r>
                <a:rPr lang="en-US" dirty="0">
                  <a:solidFill>
                    <a:srgbClr val="FF0000"/>
                  </a:solidFill>
                </a:rPr>
                <a:t>);</a:t>
              </a:r>
            </a:p>
            <a:p>
              <a:r>
                <a:rPr lang="en-US" dirty="0"/>
                <a:t>}</a:t>
              </a:r>
            </a:p>
          </p:txBody>
        </p:sp>
      </p:grpSp>
    </p:spTree>
    <p:extLst>
      <p:ext uri="{BB962C8B-B14F-4D97-AF65-F5344CB8AC3E}">
        <p14:creationId xmlns:p14="http://schemas.microsoft.com/office/powerpoint/2010/main" val="3633295022"/>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381000" y="3200401"/>
            <a:ext cx="4114800" cy="2133599"/>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400" dirty="0">
                <a:latin typeface="Times New Roman"/>
                <a:cs typeface="Times New Roman"/>
              </a:rPr>
              <a:t>Step 3. Look at the</a:t>
            </a:r>
            <a:r>
              <a:rPr lang="en-US" sz="2400" dirty="0">
                <a:solidFill>
                  <a:srgbClr val="FF0000"/>
                </a:solidFill>
                <a:latin typeface="Times New Roman"/>
                <a:cs typeface="Times New Roman"/>
              </a:rPr>
              <a:t> recursive</a:t>
            </a:r>
          </a:p>
          <a:p>
            <a:pPr marL="0" indent="0">
              <a:spcBef>
                <a:spcPts val="0"/>
              </a:spcBef>
              <a:buFont typeface="Wingdings"/>
              <a:buNone/>
            </a:pPr>
            <a:r>
              <a:rPr lang="en-US" sz="2400" dirty="0">
                <a:solidFill>
                  <a:srgbClr val="FF0000"/>
                </a:solidFill>
                <a:latin typeface="Times New Roman"/>
                <a:cs typeface="Times New Roman"/>
              </a:rPr>
              <a:t>case(s)</a:t>
            </a:r>
            <a:r>
              <a:rPr lang="en-US" sz="2400" dirty="0">
                <a:latin typeface="Times New Roman"/>
                <a:cs typeface="Times New Roman"/>
              </a:rPr>
              <a:t>. In your mind replace</a:t>
            </a:r>
          </a:p>
          <a:p>
            <a:pPr marL="0" indent="0">
              <a:spcBef>
                <a:spcPts val="0"/>
              </a:spcBef>
              <a:buFont typeface="Wingdings"/>
              <a:buNone/>
            </a:pPr>
            <a:r>
              <a:rPr lang="en-US" sz="2400" dirty="0">
                <a:latin typeface="Times New Roman"/>
                <a:cs typeface="Times New Roman"/>
              </a:rPr>
              <a:t>each recursive call by what it</a:t>
            </a:r>
          </a:p>
          <a:p>
            <a:pPr marL="0" indent="0">
              <a:spcBef>
                <a:spcPts val="0"/>
              </a:spcBef>
              <a:buFont typeface="Wingdings"/>
              <a:buNone/>
            </a:pPr>
            <a:r>
              <a:rPr lang="en-US" sz="2400" dirty="0">
                <a:latin typeface="Times New Roman"/>
                <a:cs typeface="Times New Roman"/>
              </a:rPr>
              <a:t>does according to the spec and verify correctness.</a:t>
            </a:r>
          </a:p>
        </p:txBody>
      </p:sp>
      <p:sp>
        <p:nvSpPr>
          <p:cNvPr id="10241" name="Rectangle 1"/>
          <p:cNvSpPr>
            <a:spLocks noGrp="1" noChangeArrowheads="1"/>
          </p:cNvSpPr>
          <p:nvPr>
            <p:ph type="title"/>
          </p:nvPr>
        </p:nvSpPr>
        <p:spPr>
          <a:xfrm>
            <a:off x="685800" y="228600"/>
            <a:ext cx="7772400" cy="889000"/>
          </a:xfrm>
          <a:ln/>
        </p:spPr>
        <p:txBody>
          <a:bodyPr rIns="132080">
            <a:noAutofit/>
          </a:bodyPr>
          <a:lstStyle/>
          <a:p>
            <a:pPr algn="ctr"/>
            <a:r>
              <a:rPr lang="en-US" sz="3600" dirty="0">
                <a:solidFill>
                  <a:srgbClr val="800000"/>
                </a:solidFill>
              </a:rPr>
              <a:t>Understanding a recursive method</a:t>
            </a:r>
          </a:p>
        </p:txBody>
      </p:sp>
      <p:sp>
        <p:nvSpPr>
          <p:cNvPr id="4" name="Slide Number Placeholder 3"/>
          <p:cNvSpPr>
            <a:spLocks noGrp="1"/>
          </p:cNvSpPr>
          <p:nvPr>
            <p:ph type="sldNum" sz="quarter" idx="12"/>
          </p:nvPr>
        </p:nvSpPr>
        <p:spPr/>
        <p:txBody>
          <a:bodyPr>
            <a:normAutofit fontScale="85000" lnSpcReduction="20000"/>
          </a:bodyPr>
          <a:lstStyle/>
          <a:p>
            <a:fld id="{4215D87C-719A-4249-AE1B-A315CA029664}" type="slidenum">
              <a:rPr lang="en-US"/>
              <a:pPr/>
              <a:t>29</a:t>
            </a:fld>
            <a:endParaRPr lang="en-US"/>
          </a:p>
        </p:txBody>
      </p:sp>
      <p:sp>
        <p:nvSpPr>
          <p:cNvPr id="10242" name="Rectangle 2"/>
          <p:cNvSpPr>
            <a:spLocks noGrp="1" noChangeArrowheads="1"/>
          </p:cNvSpPr>
          <p:nvPr>
            <p:ph sz="quarter" idx="1"/>
          </p:nvPr>
        </p:nvSpPr>
        <p:spPr>
          <a:xfrm>
            <a:off x="381000" y="1524001"/>
            <a:ext cx="4191000" cy="609600"/>
          </a:xfrm>
          <a:ln/>
        </p:spPr>
        <p:txBody>
          <a:bodyPr rIns="132080">
            <a:normAutofit/>
          </a:bodyPr>
          <a:lstStyle/>
          <a:p>
            <a:pPr marL="39688" indent="0">
              <a:buNone/>
            </a:pPr>
            <a:r>
              <a:rPr lang="en-US" sz="2400" dirty="0">
                <a:latin typeface="Times New Roman"/>
                <a:cs typeface="Times New Roman"/>
              </a:rPr>
              <a:t>Step 1. Have a precise spec!      </a:t>
            </a:r>
          </a:p>
        </p:txBody>
      </p:sp>
      <p:sp>
        <p:nvSpPr>
          <p:cNvPr id="8" name="Rectangle 2"/>
          <p:cNvSpPr txBox="1">
            <a:spLocks noChangeArrowheads="1"/>
          </p:cNvSpPr>
          <p:nvPr/>
        </p:nvSpPr>
        <p:spPr>
          <a:xfrm>
            <a:off x="381000" y="2151707"/>
            <a:ext cx="3962400" cy="972493"/>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39688" indent="0">
              <a:buFont typeface="Wingdings"/>
              <a:buNone/>
            </a:pPr>
            <a:r>
              <a:rPr lang="en-US" sz="2400" dirty="0">
                <a:latin typeface="Times New Roman"/>
                <a:cs typeface="Times New Roman"/>
              </a:rPr>
              <a:t>Step 2. Check that the method works in </a:t>
            </a:r>
            <a:r>
              <a:rPr lang="en-US" sz="2400" dirty="0">
                <a:solidFill>
                  <a:srgbClr val="FF0000"/>
                </a:solidFill>
                <a:latin typeface="Times New Roman"/>
                <a:cs typeface="Times New Roman"/>
              </a:rPr>
              <a:t>the base case(s)</a:t>
            </a:r>
            <a:r>
              <a:rPr lang="en-US" sz="2400" dirty="0">
                <a:latin typeface="Times New Roman"/>
                <a:cs typeface="Times New Roman"/>
              </a:rPr>
              <a:t>.</a:t>
            </a:r>
          </a:p>
        </p:txBody>
      </p:sp>
      <p:sp>
        <p:nvSpPr>
          <p:cNvPr id="12" name="Rectangle 2"/>
          <p:cNvSpPr txBox="1">
            <a:spLocks noChangeArrowheads="1"/>
          </p:cNvSpPr>
          <p:nvPr/>
        </p:nvSpPr>
        <p:spPr>
          <a:xfrm>
            <a:off x="381000" y="5410200"/>
            <a:ext cx="8458200" cy="1066800"/>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400" dirty="0">
                <a:latin typeface="Times New Roman"/>
                <a:cs typeface="Times New Roman"/>
              </a:rPr>
              <a:t>Step 4. (No infinite recursion) Make sure that the </a:t>
            </a:r>
            <a:r>
              <a:rPr lang="en-US" sz="2400" dirty="0" err="1">
                <a:latin typeface="Times New Roman"/>
                <a:cs typeface="Times New Roman"/>
              </a:rPr>
              <a:t>args</a:t>
            </a:r>
            <a:r>
              <a:rPr lang="en-US" sz="2400" dirty="0">
                <a:latin typeface="Times New Roman"/>
                <a:cs typeface="Times New Roman"/>
              </a:rPr>
              <a:t> of recursive calls are in some sense smaller than the parameters of the method</a:t>
            </a:r>
          </a:p>
        </p:txBody>
      </p:sp>
      <p:sp>
        <p:nvSpPr>
          <p:cNvPr id="3" name="TextBox 2"/>
          <p:cNvSpPr txBox="1"/>
          <p:nvPr/>
        </p:nvSpPr>
        <p:spPr>
          <a:xfrm>
            <a:off x="4191000" y="1295400"/>
            <a:ext cx="4572000" cy="830997"/>
          </a:xfrm>
          <a:prstGeom prst="rect">
            <a:avLst/>
          </a:prstGeom>
          <a:solidFill>
            <a:srgbClr val="FFFFCC"/>
          </a:solidFill>
        </p:spPr>
        <p:txBody>
          <a:bodyPr wrap="square" rtlCol="0">
            <a:spAutoFit/>
          </a:bodyPr>
          <a:lstStyle/>
          <a:p>
            <a:r>
              <a:rPr lang="en-US" dirty="0"/>
              <a:t>Important! Can’t do step 3 without precise spec.</a:t>
            </a:r>
          </a:p>
        </p:txBody>
      </p:sp>
      <p:sp>
        <p:nvSpPr>
          <p:cNvPr id="13" name="TextBox 12"/>
          <p:cNvSpPr txBox="1"/>
          <p:nvPr/>
        </p:nvSpPr>
        <p:spPr>
          <a:xfrm>
            <a:off x="4343400" y="3200400"/>
            <a:ext cx="4343400" cy="1938992"/>
          </a:xfrm>
          <a:prstGeom prst="rect">
            <a:avLst/>
          </a:prstGeom>
          <a:solidFill>
            <a:srgbClr val="FFFFCC"/>
          </a:solidFill>
        </p:spPr>
        <p:txBody>
          <a:bodyPr wrap="square" rtlCol="0">
            <a:spAutoFit/>
          </a:bodyPr>
          <a:lstStyle/>
          <a:p>
            <a:r>
              <a:rPr lang="en-US" dirty="0"/>
              <a:t>Once you get the hang of it this is what makes recursion easy! This way of thinking is based on math induction which we don’t cover in this course.</a:t>
            </a:r>
          </a:p>
        </p:txBody>
      </p:sp>
    </p:spTree>
    <p:extLst>
      <p:ext uri="{BB962C8B-B14F-4D97-AF65-F5344CB8AC3E}">
        <p14:creationId xmlns:p14="http://schemas.microsoft.com/office/powerpoint/2010/main" val="339867614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rgbClr val="C00000"/>
                </a:solidFill>
              </a:rPr>
              <a:t>To Understand Recursion</a:t>
            </a:r>
            <a:r>
              <a:rPr lang="is-IS" sz="3600" dirty="0">
                <a:solidFill>
                  <a:srgbClr val="C00000"/>
                </a:solidFill>
              </a:rPr>
              <a:t>…</a:t>
            </a:r>
            <a:endParaRPr lang="en-US" sz="3600" dirty="0">
              <a:solidFill>
                <a:srgbClr val="C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7486EEE-CEC5-4AEA-9FA0-08BD86ED8DFB}" type="slidenum">
              <a:rPr lang="en-US" smtClean="0"/>
              <a:pPr/>
              <a:t>3</a:t>
            </a:fld>
            <a:endParaRPr lang="en-US"/>
          </a:p>
        </p:txBody>
      </p:sp>
      <p:pic>
        <p:nvPicPr>
          <p:cNvPr id="7" name="Content Placeholder 6"/>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549166" y="1600200"/>
            <a:ext cx="8153400" cy="2477139"/>
          </a:xfr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05400" y="3352800"/>
            <a:ext cx="3817690" cy="3276600"/>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82531" y="2362200"/>
            <a:ext cx="1686670" cy="6858000"/>
          </a:xfrm>
          <a:prstGeom prst="rect">
            <a:avLst/>
          </a:prstGeom>
        </p:spPr>
      </p:pic>
    </p:spTree>
    <p:extLst>
      <p:ext uri="{BB962C8B-B14F-4D97-AF65-F5344CB8AC3E}">
        <p14:creationId xmlns:p14="http://schemas.microsoft.com/office/powerpoint/2010/main" val="1640406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381000" y="3200401"/>
            <a:ext cx="7924800" cy="2133599"/>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400" dirty="0">
                <a:latin typeface="Times New Roman"/>
                <a:cs typeface="Times New Roman"/>
              </a:rPr>
              <a:t>Step 3. Look at all other cases. See how to define these cases in terms </a:t>
            </a:r>
            <a:r>
              <a:rPr lang="en-US" sz="2400" dirty="0">
                <a:solidFill>
                  <a:srgbClr val="FF0000"/>
                </a:solidFill>
                <a:latin typeface="Times New Roman"/>
                <a:cs typeface="Times New Roman"/>
              </a:rPr>
              <a:t>of smaller problems of the same kind</a:t>
            </a:r>
            <a:r>
              <a:rPr lang="en-US" sz="2400" dirty="0">
                <a:latin typeface="Times New Roman"/>
                <a:cs typeface="Times New Roman"/>
              </a:rPr>
              <a:t>. Then implement those definitions using recursive calls for those </a:t>
            </a:r>
            <a:r>
              <a:rPr lang="en-US" sz="2400" dirty="0">
                <a:solidFill>
                  <a:srgbClr val="FF0000"/>
                </a:solidFill>
                <a:latin typeface="Times New Roman"/>
                <a:cs typeface="Times New Roman"/>
              </a:rPr>
              <a:t>smaller problems of the same kind</a:t>
            </a:r>
            <a:r>
              <a:rPr lang="en-US" sz="2400" dirty="0">
                <a:latin typeface="Times New Roman"/>
                <a:cs typeface="Times New Roman"/>
              </a:rPr>
              <a:t>. Done suitably, point 4 (about termination) is automatically satisfied.</a:t>
            </a:r>
          </a:p>
        </p:txBody>
      </p:sp>
      <p:sp>
        <p:nvSpPr>
          <p:cNvPr id="10241" name="Rectangle 1"/>
          <p:cNvSpPr>
            <a:spLocks noGrp="1" noChangeArrowheads="1"/>
          </p:cNvSpPr>
          <p:nvPr>
            <p:ph type="title"/>
          </p:nvPr>
        </p:nvSpPr>
        <p:spPr>
          <a:xfrm>
            <a:off x="685800" y="228600"/>
            <a:ext cx="7772400" cy="889000"/>
          </a:xfrm>
          <a:ln/>
        </p:spPr>
        <p:txBody>
          <a:bodyPr rIns="132080">
            <a:noAutofit/>
          </a:bodyPr>
          <a:lstStyle/>
          <a:p>
            <a:pPr algn="ctr"/>
            <a:r>
              <a:rPr lang="en-US" sz="3600" dirty="0">
                <a:solidFill>
                  <a:srgbClr val="800000"/>
                </a:solidFill>
              </a:rPr>
              <a:t>Writing a recursive method</a:t>
            </a:r>
          </a:p>
        </p:txBody>
      </p:sp>
      <p:sp>
        <p:nvSpPr>
          <p:cNvPr id="4" name="Slide Number Placeholder 3"/>
          <p:cNvSpPr>
            <a:spLocks noGrp="1"/>
          </p:cNvSpPr>
          <p:nvPr>
            <p:ph type="sldNum" sz="quarter" idx="12"/>
          </p:nvPr>
        </p:nvSpPr>
        <p:spPr/>
        <p:txBody>
          <a:bodyPr>
            <a:normAutofit fontScale="85000" lnSpcReduction="20000"/>
          </a:bodyPr>
          <a:lstStyle/>
          <a:p>
            <a:fld id="{4215D87C-719A-4249-AE1B-A315CA029664}" type="slidenum">
              <a:rPr lang="en-US"/>
              <a:pPr/>
              <a:t>30</a:t>
            </a:fld>
            <a:endParaRPr lang="en-US"/>
          </a:p>
        </p:txBody>
      </p:sp>
      <p:sp>
        <p:nvSpPr>
          <p:cNvPr id="10242" name="Rectangle 2"/>
          <p:cNvSpPr>
            <a:spLocks noGrp="1" noChangeArrowheads="1"/>
          </p:cNvSpPr>
          <p:nvPr>
            <p:ph sz="quarter" idx="1"/>
          </p:nvPr>
        </p:nvSpPr>
        <p:spPr>
          <a:xfrm>
            <a:off x="381000" y="1524001"/>
            <a:ext cx="4191000" cy="609600"/>
          </a:xfrm>
          <a:ln/>
        </p:spPr>
        <p:txBody>
          <a:bodyPr rIns="132080">
            <a:normAutofit/>
          </a:bodyPr>
          <a:lstStyle/>
          <a:p>
            <a:pPr marL="39688" indent="0">
              <a:buNone/>
            </a:pPr>
            <a:r>
              <a:rPr lang="en-US" sz="2400" dirty="0">
                <a:latin typeface="Times New Roman"/>
                <a:cs typeface="Times New Roman"/>
              </a:rPr>
              <a:t>Step 1. Have a precise spec!      </a:t>
            </a:r>
          </a:p>
        </p:txBody>
      </p:sp>
      <p:sp>
        <p:nvSpPr>
          <p:cNvPr id="8" name="Rectangle 2"/>
          <p:cNvSpPr txBox="1">
            <a:spLocks noChangeArrowheads="1"/>
          </p:cNvSpPr>
          <p:nvPr/>
        </p:nvSpPr>
        <p:spPr>
          <a:xfrm>
            <a:off x="381000" y="2151707"/>
            <a:ext cx="8229600" cy="972493"/>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39688" indent="0">
              <a:buFont typeface="Wingdings"/>
              <a:buNone/>
            </a:pPr>
            <a:r>
              <a:rPr lang="en-US" sz="2400" dirty="0">
                <a:latin typeface="Times New Roman"/>
                <a:cs typeface="Times New Roman"/>
              </a:rPr>
              <a:t>Step 2. Write the </a:t>
            </a:r>
            <a:r>
              <a:rPr lang="en-US" sz="2400" dirty="0">
                <a:solidFill>
                  <a:srgbClr val="3399FF"/>
                </a:solidFill>
                <a:latin typeface="Times New Roman"/>
                <a:cs typeface="Times New Roman"/>
              </a:rPr>
              <a:t>base case(s)</a:t>
            </a:r>
            <a:r>
              <a:rPr lang="en-US" sz="2400" dirty="0">
                <a:latin typeface="Times New Roman"/>
                <a:cs typeface="Times New Roman"/>
              </a:rPr>
              <a:t>: Cases in which no recursive calls are needed. Generally for “small” values of the parameters.</a:t>
            </a:r>
          </a:p>
        </p:txBody>
      </p:sp>
      <p:sp>
        <p:nvSpPr>
          <p:cNvPr id="12" name="Rectangle 2"/>
          <p:cNvSpPr txBox="1">
            <a:spLocks noChangeArrowheads="1"/>
          </p:cNvSpPr>
          <p:nvPr/>
        </p:nvSpPr>
        <p:spPr>
          <a:xfrm>
            <a:off x="381000" y="5334000"/>
            <a:ext cx="8458200" cy="1066800"/>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400" dirty="0">
                <a:latin typeface="Times New Roman"/>
                <a:cs typeface="Times New Roman"/>
              </a:rPr>
              <a:t>Step 4. (No infinite recursion) Make sure that the </a:t>
            </a:r>
            <a:r>
              <a:rPr lang="en-US" sz="2400" dirty="0" err="1">
                <a:latin typeface="Times New Roman"/>
                <a:cs typeface="Times New Roman"/>
              </a:rPr>
              <a:t>args</a:t>
            </a:r>
            <a:r>
              <a:rPr lang="en-US" sz="2400" dirty="0">
                <a:latin typeface="Times New Roman"/>
                <a:cs typeface="Times New Roman"/>
              </a:rPr>
              <a:t> of recursive calls are in some sense smaller than the parameters of the method</a:t>
            </a:r>
          </a:p>
        </p:txBody>
      </p:sp>
    </p:spTree>
    <p:extLst>
      <p:ext uri="{BB962C8B-B14F-4D97-AF65-F5344CB8AC3E}">
        <p14:creationId xmlns:p14="http://schemas.microsoft.com/office/powerpoint/2010/main" val="3538245528"/>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12648" y="228600"/>
            <a:ext cx="8153400" cy="685800"/>
          </a:xfrm>
        </p:spPr>
        <p:txBody>
          <a:bodyPr>
            <a:normAutofit/>
          </a:bodyPr>
          <a:lstStyle/>
          <a:p>
            <a:pPr algn="ctr"/>
            <a:r>
              <a:rPr lang="en-US" sz="3200" dirty="0">
                <a:solidFill>
                  <a:srgbClr val="800000"/>
                </a:solidFill>
              </a:rPr>
              <a:t>Two different questions, two different answers</a:t>
            </a:r>
          </a:p>
        </p:txBody>
      </p:sp>
      <p:sp>
        <p:nvSpPr>
          <p:cNvPr id="3" name="Slide Number Placeholder 2"/>
          <p:cNvSpPr>
            <a:spLocks noGrp="1"/>
          </p:cNvSpPr>
          <p:nvPr>
            <p:ph type="sldNum" sz="quarter" idx="12"/>
          </p:nvPr>
        </p:nvSpPr>
        <p:spPr/>
        <p:txBody>
          <a:bodyPr>
            <a:normAutofit fontScale="85000" lnSpcReduction="20000"/>
          </a:bodyPr>
          <a:lstStyle/>
          <a:p>
            <a:fld id="{B7486EEE-CEC5-4AEA-9FA0-08BD86ED8DFB}" type="slidenum">
              <a:rPr lang="en-US" smtClean="0"/>
              <a:pPr/>
              <a:t>31</a:t>
            </a:fld>
            <a:endParaRPr lang="en-US"/>
          </a:p>
        </p:txBody>
      </p:sp>
      <p:sp>
        <p:nvSpPr>
          <p:cNvPr id="12" name="Content Placeholder 8"/>
          <p:cNvSpPr txBox="1">
            <a:spLocks/>
          </p:cNvSpPr>
          <p:nvPr/>
        </p:nvSpPr>
        <p:spPr>
          <a:xfrm>
            <a:off x="533400" y="1516698"/>
            <a:ext cx="8610600" cy="46482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sz="3200" dirty="0"/>
              <a:t>2. How do we </a:t>
            </a:r>
            <a:r>
              <a:rPr lang="en-US" sz="3200" dirty="0">
                <a:solidFill>
                  <a:srgbClr val="FF0000"/>
                </a:solidFill>
              </a:rPr>
              <a:t>understand</a:t>
            </a:r>
            <a:r>
              <a:rPr lang="en-US" sz="3200" dirty="0"/>
              <a:t> recursive methods?</a:t>
            </a:r>
          </a:p>
          <a:p>
            <a:pPr marL="0" indent="0">
              <a:buFont typeface="Wingdings"/>
              <a:buNone/>
            </a:pPr>
            <a:r>
              <a:rPr lang="en-US" sz="3200" dirty="0"/>
              <a:t>(or, how do we </a:t>
            </a:r>
            <a:r>
              <a:rPr lang="en-US" sz="3200" dirty="0">
                <a:solidFill>
                  <a:srgbClr val="FF0000"/>
                </a:solidFill>
              </a:rPr>
              <a:t>write/develop</a:t>
            </a:r>
            <a:r>
              <a:rPr lang="en-US" sz="3200" dirty="0"/>
              <a:t> recursive methods?)</a:t>
            </a:r>
          </a:p>
        </p:txBody>
      </p:sp>
      <p:sp>
        <p:nvSpPr>
          <p:cNvPr id="8" name="Rectangle 2"/>
          <p:cNvSpPr txBox="1">
            <a:spLocks noChangeArrowheads="1"/>
          </p:cNvSpPr>
          <p:nvPr/>
        </p:nvSpPr>
        <p:spPr>
          <a:xfrm>
            <a:off x="417652" y="4148134"/>
            <a:ext cx="8625254" cy="2133599"/>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400" dirty="0">
                <a:latin typeface="Times New Roman"/>
                <a:cs typeface="Times New Roman"/>
              </a:rPr>
              <a:t>Step 3. Look at the</a:t>
            </a:r>
            <a:r>
              <a:rPr lang="en-US" sz="2400" dirty="0">
                <a:solidFill>
                  <a:srgbClr val="FF0000"/>
                </a:solidFill>
                <a:latin typeface="Times New Roman"/>
                <a:cs typeface="Times New Roman"/>
              </a:rPr>
              <a:t> recursive case(s)</a:t>
            </a:r>
            <a:r>
              <a:rPr lang="en-US" sz="2400" dirty="0">
                <a:latin typeface="Times New Roman"/>
                <a:cs typeface="Times New Roman"/>
              </a:rPr>
              <a:t>. In your mind replace each recursive call by what it does according to the spec and verify correctness.</a:t>
            </a:r>
          </a:p>
        </p:txBody>
      </p:sp>
      <p:sp>
        <p:nvSpPr>
          <p:cNvPr id="9" name="Rectangle 2"/>
          <p:cNvSpPr>
            <a:spLocks noGrp="1" noChangeArrowheads="1"/>
          </p:cNvSpPr>
          <p:nvPr>
            <p:ph sz="quarter" idx="1"/>
          </p:nvPr>
        </p:nvSpPr>
        <p:spPr>
          <a:xfrm>
            <a:off x="380999" y="2953694"/>
            <a:ext cx="8784981" cy="609600"/>
          </a:xfrm>
          <a:ln/>
        </p:spPr>
        <p:txBody>
          <a:bodyPr rIns="132080">
            <a:normAutofit/>
          </a:bodyPr>
          <a:lstStyle/>
          <a:p>
            <a:pPr marL="39688" indent="0">
              <a:buNone/>
            </a:pPr>
            <a:r>
              <a:rPr lang="en-US" sz="2400" dirty="0">
                <a:latin typeface="Times New Roman"/>
                <a:cs typeface="Times New Roman"/>
              </a:rPr>
              <a:t>Step 1. Have a precise </a:t>
            </a:r>
            <a:r>
              <a:rPr lang="en-US" sz="2400" dirty="0">
                <a:solidFill>
                  <a:srgbClr val="00B050"/>
                </a:solidFill>
                <a:latin typeface="Times New Roman"/>
                <a:cs typeface="Times New Roman"/>
              </a:rPr>
              <a:t>spec</a:t>
            </a:r>
            <a:r>
              <a:rPr lang="en-US" sz="2400" dirty="0">
                <a:latin typeface="Times New Roman"/>
                <a:cs typeface="Times New Roman"/>
              </a:rPr>
              <a:t>!      </a:t>
            </a:r>
          </a:p>
        </p:txBody>
      </p:sp>
      <p:sp>
        <p:nvSpPr>
          <p:cNvPr id="11" name="Rectangle 2"/>
          <p:cNvSpPr txBox="1">
            <a:spLocks noChangeArrowheads="1"/>
          </p:cNvSpPr>
          <p:nvPr/>
        </p:nvSpPr>
        <p:spPr>
          <a:xfrm>
            <a:off x="381000" y="3581400"/>
            <a:ext cx="8305800" cy="972493"/>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39688" indent="0">
              <a:buFont typeface="Wingdings"/>
              <a:buNone/>
            </a:pPr>
            <a:r>
              <a:rPr lang="en-US" sz="2400" dirty="0">
                <a:latin typeface="Times New Roman"/>
                <a:cs typeface="Times New Roman"/>
              </a:rPr>
              <a:t>Step 2. Check that the method works in </a:t>
            </a:r>
            <a:r>
              <a:rPr lang="en-US" sz="2400" dirty="0">
                <a:solidFill>
                  <a:srgbClr val="0070C0"/>
                </a:solidFill>
                <a:latin typeface="Times New Roman"/>
                <a:cs typeface="Times New Roman"/>
              </a:rPr>
              <a:t>the base case(s).</a:t>
            </a:r>
          </a:p>
        </p:txBody>
      </p:sp>
      <p:sp>
        <p:nvSpPr>
          <p:cNvPr id="13" name="Rectangle 2"/>
          <p:cNvSpPr txBox="1">
            <a:spLocks noChangeArrowheads="1"/>
          </p:cNvSpPr>
          <p:nvPr/>
        </p:nvSpPr>
        <p:spPr>
          <a:xfrm>
            <a:off x="380999" y="5428618"/>
            <a:ext cx="8385049" cy="1066800"/>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400" dirty="0">
                <a:latin typeface="Times New Roman"/>
                <a:cs typeface="Times New Roman"/>
              </a:rPr>
              <a:t>Step 4. (No infinite recursion) Make sure that the </a:t>
            </a:r>
            <a:r>
              <a:rPr lang="en-US" sz="2400" dirty="0" err="1">
                <a:latin typeface="Times New Roman"/>
                <a:cs typeface="Times New Roman"/>
              </a:rPr>
              <a:t>args</a:t>
            </a:r>
            <a:r>
              <a:rPr lang="en-US" sz="2400" dirty="0">
                <a:latin typeface="Times New Roman"/>
                <a:cs typeface="Times New Roman"/>
              </a:rPr>
              <a:t> of recursive calls are in some sense smaller than the parameters of the method</a:t>
            </a:r>
          </a:p>
        </p:txBody>
      </p:sp>
    </p:spTree>
    <p:extLst>
      <p:ext uri="{BB962C8B-B14F-4D97-AF65-F5344CB8AC3E}">
        <p14:creationId xmlns:p14="http://schemas.microsoft.com/office/powerpoint/2010/main" val="8649185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350520" y="4315787"/>
            <a:ext cx="7924800" cy="1676400"/>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400" dirty="0">
                <a:latin typeface="Times New Roman"/>
                <a:cs typeface="Times New Roman"/>
              </a:rPr>
              <a:t>Step 3. Look at all other cases. See how to define these cases in terms </a:t>
            </a:r>
            <a:r>
              <a:rPr lang="en-US" sz="2400" dirty="0">
                <a:solidFill>
                  <a:srgbClr val="FF0000"/>
                </a:solidFill>
                <a:latin typeface="Times New Roman"/>
                <a:cs typeface="Times New Roman"/>
              </a:rPr>
              <a:t>of smaller problems of the same kind</a:t>
            </a:r>
            <a:r>
              <a:rPr lang="en-US" sz="2400" dirty="0">
                <a:latin typeface="Times New Roman"/>
                <a:cs typeface="Times New Roman"/>
              </a:rPr>
              <a:t>. Then implement those definitions using recursive calls for those </a:t>
            </a:r>
            <a:r>
              <a:rPr lang="en-US" sz="2400" dirty="0">
                <a:solidFill>
                  <a:srgbClr val="FF0000"/>
                </a:solidFill>
                <a:latin typeface="Times New Roman"/>
                <a:cs typeface="Times New Roman"/>
              </a:rPr>
              <a:t>smaller problems of the same kind</a:t>
            </a:r>
            <a:r>
              <a:rPr lang="en-US" sz="2400" dirty="0">
                <a:latin typeface="Times New Roman"/>
                <a:cs typeface="Times New Roman"/>
              </a:rPr>
              <a:t>.</a:t>
            </a:r>
          </a:p>
        </p:txBody>
      </p:sp>
      <p:sp>
        <p:nvSpPr>
          <p:cNvPr id="10241" name="Rectangle 1"/>
          <p:cNvSpPr>
            <a:spLocks noGrp="1" noChangeArrowheads="1"/>
          </p:cNvSpPr>
          <p:nvPr>
            <p:ph type="title"/>
          </p:nvPr>
        </p:nvSpPr>
        <p:spPr>
          <a:xfrm>
            <a:off x="685800" y="228600"/>
            <a:ext cx="7772400" cy="889000"/>
          </a:xfrm>
          <a:ln/>
        </p:spPr>
        <p:txBody>
          <a:bodyPr rIns="132080">
            <a:noAutofit/>
          </a:bodyPr>
          <a:lstStyle/>
          <a:p>
            <a:pPr algn="ctr"/>
            <a:r>
              <a:rPr lang="en-US" sz="3600" dirty="0">
                <a:solidFill>
                  <a:srgbClr val="800000"/>
                </a:solidFill>
              </a:rPr>
              <a:t>Examples of writing recursive functions</a:t>
            </a:r>
          </a:p>
        </p:txBody>
      </p:sp>
      <p:sp>
        <p:nvSpPr>
          <p:cNvPr id="4" name="Slide Number Placeholder 3"/>
          <p:cNvSpPr>
            <a:spLocks noGrp="1"/>
          </p:cNvSpPr>
          <p:nvPr>
            <p:ph type="sldNum" sz="quarter" idx="12"/>
          </p:nvPr>
        </p:nvSpPr>
        <p:spPr/>
        <p:txBody>
          <a:bodyPr>
            <a:normAutofit fontScale="85000" lnSpcReduction="20000"/>
          </a:bodyPr>
          <a:lstStyle/>
          <a:p>
            <a:fld id="{4215D87C-719A-4249-AE1B-A315CA029664}" type="slidenum">
              <a:rPr lang="en-US"/>
              <a:pPr/>
              <a:t>32</a:t>
            </a:fld>
            <a:endParaRPr lang="en-US"/>
          </a:p>
        </p:txBody>
      </p:sp>
      <p:sp>
        <p:nvSpPr>
          <p:cNvPr id="10242" name="Rectangle 2"/>
          <p:cNvSpPr>
            <a:spLocks noGrp="1" noChangeArrowheads="1"/>
          </p:cNvSpPr>
          <p:nvPr>
            <p:ph sz="quarter" idx="1"/>
          </p:nvPr>
        </p:nvSpPr>
        <p:spPr>
          <a:xfrm>
            <a:off x="320040" y="3352801"/>
            <a:ext cx="4191000" cy="609600"/>
          </a:xfrm>
          <a:ln/>
        </p:spPr>
        <p:txBody>
          <a:bodyPr rIns="132080">
            <a:normAutofit/>
          </a:bodyPr>
          <a:lstStyle/>
          <a:p>
            <a:pPr marL="39688" indent="0">
              <a:buNone/>
            </a:pPr>
            <a:r>
              <a:rPr lang="en-US" sz="2400" dirty="0">
                <a:latin typeface="Times New Roman"/>
                <a:cs typeface="Times New Roman"/>
              </a:rPr>
              <a:t>Step 1. Have a precise </a:t>
            </a:r>
            <a:r>
              <a:rPr lang="en-US" sz="2400" dirty="0">
                <a:solidFill>
                  <a:srgbClr val="00B050"/>
                </a:solidFill>
                <a:latin typeface="Times New Roman"/>
                <a:cs typeface="Times New Roman"/>
              </a:rPr>
              <a:t>spec</a:t>
            </a:r>
            <a:r>
              <a:rPr lang="en-US" sz="2400" dirty="0">
                <a:latin typeface="Times New Roman"/>
                <a:cs typeface="Times New Roman"/>
              </a:rPr>
              <a:t>!      </a:t>
            </a:r>
          </a:p>
        </p:txBody>
      </p:sp>
      <p:sp>
        <p:nvSpPr>
          <p:cNvPr id="8" name="Rectangle 2"/>
          <p:cNvSpPr txBox="1">
            <a:spLocks noChangeArrowheads="1"/>
          </p:cNvSpPr>
          <p:nvPr/>
        </p:nvSpPr>
        <p:spPr>
          <a:xfrm>
            <a:off x="304800" y="3828107"/>
            <a:ext cx="8229600" cy="591493"/>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39688" indent="0">
              <a:buFont typeface="Wingdings"/>
              <a:buNone/>
            </a:pPr>
            <a:r>
              <a:rPr lang="en-US" sz="2400" dirty="0">
                <a:latin typeface="Times New Roman"/>
                <a:cs typeface="Times New Roman"/>
              </a:rPr>
              <a:t>Step 2. Write the </a:t>
            </a:r>
            <a:r>
              <a:rPr lang="en-US" sz="2400" dirty="0">
                <a:solidFill>
                  <a:srgbClr val="0070C0"/>
                </a:solidFill>
                <a:latin typeface="Times New Roman"/>
                <a:cs typeface="Times New Roman"/>
              </a:rPr>
              <a:t>base case(s)</a:t>
            </a:r>
            <a:r>
              <a:rPr lang="en-US" sz="2400" dirty="0">
                <a:latin typeface="Times New Roman"/>
                <a:cs typeface="Times New Roman"/>
              </a:rPr>
              <a:t>.</a:t>
            </a:r>
          </a:p>
        </p:txBody>
      </p:sp>
      <p:sp>
        <p:nvSpPr>
          <p:cNvPr id="2" name="TextBox 1"/>
          <p:cNvSpPr txBox="1"/>
          <p:nvPr/>
        </p:nvSpPr>
        <p:spPr>
          <a:xfrm>
            <a:off x="396240" y="1600200"/>
            <a:ext cx="7848600" cy="1569660"/>
          </a:xfrm>
          <a:prstGeom prst="rect">
            <a:avLst/>
          </a:prstGeom>
          <a:noFill/>
        </p:spPr>
        <p:txBody>
          <a:bodyPr wrap="square" rtlCol="0">
            <a:spAutoFit/>
          </a:bodyPr>
          <a:lstStyle/>
          <a:p>
            <a:r>
              <a:rPr lang="en-US" dirty="0"/>
              <a:t>For the rest of the class we demo writing recursive functions using the approach outlined below. The java file we develop will be placed on the course webpage some time after the lecture.</a:t>
            </a:r>
          </a:p>
        </p:txBody>
      </p:sp>
      <p:sp>
        <p:nvSpPr>
          <p:cNvPr id="10" name="Rectangle 2"/>
          <p:cNvSpPr txBox="1">
            <a:spLocks noChangeArrowheads="1"/>
          </p:cNvSpPr>
          <p:nvPr/>
        </p:nvSpPr>
        <p:spPr>
          <a:xfrm>
            <a:off x="350520" y="5963932"/>
            <a:ext cx="9951720" cy="1066800"/>
          </a:xfrm>
          <a:prstGeom prst="rect">
            <a:avLst/>
          </a:prstGeom>
          <a:ln/>
        </p:spPr>
        <p:txBody>
          <a:bodyPr vert="horz" rIns="132080">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400" dirty="0">
                <a:latin typeface="Times New Roman"/>
                <a:cs typeface="Times New Roman"/>
              </a:rPr>
              <a:t>Step 4. Make sure recursive calls are “smaller” (no infinite recursion).</a:t>
            </a:r>
          </a:p>
        </p:txBody>
      </p:sp>
    </p:spTree>
    <p:extLst>
      <p:ext uri="{BB962C8B-B14F-4D97-AF65-F5344CB8AC3E}">
        <p14:creationId xmlns:p14="http://schemas.microsoft.com/office/powerpoint/2010/main" val="2250503904"/>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solidFill>
                  <a:srgbClr val="800000"/>
                </a:solidFill>
              </a:rPr>
              <a:t>Check palindrome-hood</a:t>
            </a:r>
          </a:p>
        </p:txBody>
      </p:sp>
      <p:sp>
        <p:nvSpPr>
          <p:cNvPr id="3" name="Slide Number Placeholder 2"/>
          <p:cNvSpPr>
            <a:spLocks noGrp="1"/>
          </p:cNvSpPr>
          <p:nvPr>
            <p:ph type="sldNum" sz="quarter" idx="12"/>
          </p:nvPr>
        </p:nvSpPr>
        <p:spPr/>
        <p:txBody>
          <a:bodyPr>
            <a:normAutofit fontScale="85000" lnSpcReduction="20000"/>
          </a:bodyPr>
          <a:lstStyle/>
          <a:p>
            <a:fld id="{B7486EEE-CEC5-4AEA-9FA0-08BD86ED8DFB}" type="slidenum">
              <a:rPr lang="en-US" smtClean="0"/>
              <a:pPr/>
              <a:t>33</a:t>
            </a:fld>
            <a:endParaRPr lang="en-US"/>
          </a:p>
        </p:txBody>
      </p:sp>
      <p:sp>
        <p:nvSpPr>
          <p:cNvPr id="4" name="Content Placeholder 3"/>
          <p:cNvSpPr>
            <a:spLocks noGrp="1"/>
          </p:cNvSpPr>
          <p:nvPr>
            <p:ph sz="quarter" idx="1"/>
          </p:nvPr>
        </p:nvSpPr>
        <p:spPr>
          <a:xfrm>
            <a:off x="612648" y="1752600"/>
            <a:ext cx="8153400" cy="5715000"/>
          </a:xfrm>
        </p:spPr>
        <p:txBody>
          <a:bodyPr>
            <a:normAutofit/>
          </a:bodyPr>
          <a:lstStyle/>
          <a:p>
            <a:pPr marL="0" indent="0">
              <a:buNone/>
            </a:pPr>
            <a:r>
              <a:rPr lang="en-US" sz="2400" dirty="0">
                <a:latin typeface="Times New Roman"/>
                <a:cs typeface="Times New Roman"/>
              </a:rPr>
              <a:t>A String palindrome is a String that reads the same backward and forward:</a:t>
            </a:r>
          </a:p>
          <a:p>
            <a:pPr marL="0" indent="0">
              <a:buNone/>
            </a:pPr>
            <a:endParaRPr lang="en-US" sz="2400" dirty="0">
              <a:latin typeface="Times New Roman"/>
              <a:cs typeface="Times New Roman"/>
            </a:endParaRPr>
          </a:p>
          <a:p>
            <a:pPr marL="0" indent="0">
              <a:buNone/>
            </a:pPr>
            <a:r>
              <a:rPr lang="en-US" sz="2400" dirty="0">
                <a:latin typeface="Times New Roman"/>
                <a:cs typeface="Times New Roman"/>
              </a:rPr>
              <a:t>A String with at least two characters is a palindrome if</a:t>
            </a:r>
          </a:p>
          <a:p>
            <a:r>
              <a:rPr lang="en-US" sz="2400" dirty="0">
                <a:latin typeface="Times New Roman"/>
                <a:cs typeface="Times New Roman"/>
              </a:rPr>
              <a:t>(0) its first and last characters are equal and</a:t>
            </a:r>
          </a:p>
          <a:p>
            <a:r>
              <a:rPr lang="en-US" sz="2400" dirty="0">
                <a:latin typeface="Times New Roman"/>
                <a:cs typeface="Times New Roman"/>
              </a:rPr>
              <a:t>(1) chars between first &amp; last form a palindrome:</a:t>
            </a:r>
          </a:p>
          <a:p>
            <a:endParaRPr lang="en-US" sz="2400" dirty="0">
              <a:latin typeface="Times New Roman"/>
              <a:cs typeface="Times New Roman"/>
            </a:endParaRPr>
          </a:p>
          <a:p>
            <a:pPr marL="0" indent="0">
              <a:buNone/>
            </a:pPr>
            <a:r>
              <a:rPr lang="en-US" sz="2400" dirty="0">
                <a:latin typeface="Times New Roman"/>
                <a:cs typeface="Times New Roman"/>
              </a:rPr>
              <a:t>        </a:t>
            </a:r>
          </a:p>
          <a:p>
            <a:pPr marL="0" indent="0">
              <a:buNone/>
            </a:pPr>
            <a:r>
              <a:rPr lang="en-US" sz="2400" dirty="0">
                <a:latin typeface="Times New Roman"/>
                <a:cs typeface="Times New Roman"/>
              </a:rPr>
              <a:t>        e.g.   AMANAPLANACANALPANAMA</a:t>
            </a:r>
          </a:p>
          <a:p>
            <a:pPr marL="0" indent="0">
              <a:buNone/>
            </a:pPr>
            <a:endParaRPr lang="en-US" sz="2400" dirty="0">
              <a:latin typeface="Times New Roman"/>
              <a:cs typeface="Times New Roman"/>
            </a:endParaRPr>
          </a:p>
          <a:p>
            <a:pPr marL="0" indent="0">
              <a:buNone/>
            </a:pPr>
            <a:r>
              <a:rPr lang="en-US" sz="2400" dirty="0">
                <a:solidFill>
                  <a:srgbClr val="FF0000"/>
                </a:solidFill>
                <a:latin typeface="Times New Roman"/>
                <a:cs typeface="Times New Roman"/>
              </a:rPr>
              <a:t>					        A recursive definition!</a:t>
            </a:r>
          </a:p>
          <a:p>
            <a:pPr marL="0" indent="0">
              <a:buNone/>
            </a:pPr>
            <a:endParaRPr lang="en-US" sz="2400" dirty="0">
              <a:latin typeface="Times New Roman"/>
              <a:cs typeface="Times New Roman"/>
            </a:endParaRPr>
          </a:p>
        </p:txBody>
      </p:sp>
      <p:sp>
        <p:nvSpPr>
          <p:cNvPr id="5" name="Line 4"/>
          <p:cNvSpPr>
            <a:spLocks noChangeShapeType="1"/>
          </p:cNvSpPr>
          <p:nvPr/>
        </p:nvSpPr>
        <p:spPr bwMode="auto">
          <a:xfrm flipV="1">
            <a:off x="6324600" y="4953000"/>
            <a:ext cx="0" cy="350838"/>
          </a:xfrm>
          <a:prstGeom prst="line">
            <a:avLst/>
          </a:prstGeom>
          <a:noFill/>
          <a:ln w="28575">
            <a:solidFill>
              <a:srgbClr val="660033"/>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 name="Line 3"/>
          <p:cNvSpPr>
            <a:spLocks noChangeShapeType="1"/>
          </p:cNvSpPr>
          <p:nvPr/>
        </p:nvSpPr>
        <p:spPr bwMode="auto">
          <a:xfrm flipV="1">
            <a:off x="2057400" y="4953000"/>
            <a:ext cx="0" cy="381000"/>
          </a:xfrm>
          <a:prstGeom prst="line">
            <a:avLst/>
          </a:prstGeom>
          <a:noFill/>
          <a:ln w="28575">
            <a:solidFill>
              <a:srgbClr val="660033"/>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7" name="Line 5"/>
          <p:cNvSpPr>
            <a:spLocks noChangeShapeType="1"/>
          </p:cNvSpPr>
          <p:nvPr/>
        </p:nvSpPr>
        <p:spPr bwMode="auto">
          <a:xfrm flipV="1">
            <a:off x="2057400" y="4953000"/>
            <a:ext cx="990600" cy="0"/>
          </a:xfrm>
          <a:prstGeom prst="line">
            <a:avLst/>
          </a:prstGeom>
          <a:noFill/>
          <a:ln w="28575">
            <a:solidFill>
              <a:srgbClr val="660033"/>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 name="Text Box 6"/>
          <p:cNvSpPr txBox="1">
            <a:spLocks noChangeArrowheads="1"/>
          </p:cNvSpPr>
          <p:nvPr/>
        </p:nvSpPr>
        <p:spPr bwMode="auto">
          <a:xfrm>
            <a:off x="3124200" y="4724400"/>
            <a:ext cx="2387600" cy="427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b="1">
                <a:solidFill>
                  <a:schemeClr val="tx1"/>
                </a:solidFill>
                <a:latin typeface="Times" charset="0"/>
                <a:ea typeface="ＭＳ Ｐゴシック" charset="0"/>
                <a:cs typeface="ＭＳ Ｐゴシック" charset="0"/>
              </a:defRPr>
            </a:lvl1pPr>
            <a:lvl2pPr marL="37931725" indent="-37474525">
              <a:defRPr sz="2400" b="1">
                <a:solidFill>
                  <a:schemeClr val="tx1"/>
                </a:solidFill>
                <a:latin typeface="Times" charset="0"/>
                <a:ea typeface="ＭＳ Ｐゴシック" charset="0"/>
              </a:defRPr>
            </a:lvl2pPr>
            <a:lvl3pPr>
              <a:defRPr sz="2400" b="1">
                <a:solidFill>
                  <a:schemeClr val="tx1"/>
                </a:solidFill>
                <a:latin typeface="Times" charset="0"/>
                <a:ea typeface="ＭＳ Ｐゴシック" charset="0"/>
              </a:defRPr>
            </a:lvl3pPr>
            <a:lvl4pPr>
              <a:defRPr sz="2400" b="1">
                <a:solidFill>
                  <a:schemeClr val="tx1"/>
                </a:solidFill>
                <a:latin typeface="Times" charset="0"/>
                <a:ea typeface="ＭＳ Ｐゴシック" charset="0"/>
              </a:defRPr>
            </a:lvl4pPr>
            <a:lvl5pPr>
              <a:defRPr sz="2400" b="1">
                <a:solidFill>
                  <a:schemeClr val="tx1"/>
                </a:solidFill>
                <a:latin typeface="Times" charset="0"/>
                <a:ea typeface="ＭＳ Ｐゴシック" charset="0"/>
              </a:defRPr>
            </a:lvl5pPr>
            <a:lvl6pPr marL="457200" eaLnBrk="0" fontAlgn="base" hangingPunct="0">
              <a:spcBef>
                <a:spcPct val="0"/>
              </a:spcBef>
              <a:spcAft>
                <a:spcPct val="0"/>
              </a:spcAft>
              <a:defRPr sz="2400" b="1">
                <a:solidFill>
                  <a:schemeClr val="tx1"/>
                </a:solidFill>
                <a:latin typeface="Times" charset="0"/>
                <a:ea typeface="ＭＳ Ｐゴシック" charset="0"/>
              </a:defRPr>
            </a:lvl6pPr>
            <a:lvl7pPr marL="914400" eaLnBrk="0" fontAlgn="base" hangingPunct="0">
              <a:spcBef>
                <a:spcPct val="0"/>
              </a:spcBef>
              <a:spcAft>
                <a:spcPct val="0"/>
              </a:spcAft>
              <a:defRPr sz="2400" b="1">
                <a:solidFill>
                  <a:schemeClr val="tx1"/>
                </a:solidFill>
                <a:latin typeface="Times" charset="0"/>
                <a:ea typeface="ＭＳ Ｐゴシック" charset="0"/>
              </a:defRPr>
            </a:lvl7pPr>
            <a:lvl8pPr marL="1371600" eaLnBrk="0" fontAlgn="base" hangingPunct="0">
              <a:spcBef>
                <a:spcPct val="0"/>
              </a:spcBef>
              <a:spcAft>
                <a:spcPct val="0"/>
              </a:spcAft>
              <a:defRPr sz="2400" b="1">
                <a:solidFill>
                  <a:schemeClr val="tx1"/>
                </a:solidFill>
                <a:latin typeface="Times" charset="0"/>
                <a:ea typeface="ＭＳ Ｐゴシック" charset="0"/>
              </a:defRPr>
            </a:lvl8pPr>
            <a:lvl9pPr marL="1828800" eaLnBrk="0" fontAlgn="base" hangingPunct="0">
              <a:spcBef>
                <a:spcPct val="0"/>
              </a:spcBef>
              <a:spcAft>
                <a:spcPct val="0"/>
              </a:spcAft>
              <a:defRPr sz="2400" b="1">
                <a:solidFill>
                  <a:schemeClr val="tx1"/>
                </a:solidFill>
                <a:latin typeface="Times" charset="0"/>
                <a:ea typeface="ＭＳ Ｐゴシック" charset="0"/>
              </a:defRPr>
            </a:lvl9pPr>
          </a:lstStyle>
          <a:p>
            <a:r>
              <a:rPr lang="en-US" sz="2200" b="0" dirty="0">
                <a:solidFill>
                  <a:srgbClr val="660033"/>
                </a:solidFill>
              </a:rPr>
              <a:t>have to be the same</a:t>
            </a:r>
          </a:p>
        </p:txBody>
      </p:sp>
      <p:sp>
        <p:nvSpPr>
          <p:cNvPr id="9" name="Line 9"/>
          <p:cNvSpPr>
            <a:spLocks noChangeShapeType="1"/>
          </p:cNvSpPr>
          <p:nvPr/>
        </p:nvSpPr>
        <p:spPr bwMode="auto">
          <a:xfrm flipV="1">
            <a:off x="5486400" y="4953000"/>
            <a:ext cx="838200" cy="6350"/>
          </a:xfrm>
          <a:prstGeom prst="line">
            <a:avLst/>
          </a:prstGeom>
          <a:noFill/>
          <a:ln w="28575">
            <a:solidFill>
              <a:srgbClr val="660033"/>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 name="Line 5"/>
          <p:cNvSpPr>
            <a:spLocks noChangeShapeType="1"/>
          </p:cNvSpPr>
          <p:nvPr/>
        </p:nvSpPr>
        <p:spPr bwMode="auto">
          <a:xfrm flipV="1">
            <a:off x="2286000" y="5867400"/>
            <a:ext cx="3886200" cy="0"/>
          </a:xfrm>
          <a:prstGeom prst="line">
            <a:avLst/>
          </a:prstGeom>
          <a:noFill/>
          <a:ln w="28575">
            <a:solidFill>
              <a:srgbClr val="660033"/>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1" name="Text Box 6"/>
          <p:cNvSpPr txBox="1">
            <a:spLocks noChangeArrowheads="1"/>
          </p:cNvSpPr>
          <p:nvPr/>
        </p:nvSpPr>
        <p:spPr bwMode="auto">
          <a:xfrm>
            <a:off x="2667000" y="5943599"/>
            <a:ext cx="2895194" cy="430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b="1">
                <a:solidFill>
                  <a:schemeClr val="tx1"/>
                </a:solidFill>
                <a:latin typeface="Times" charset="0"/>
                <a:ea typeface="ＭＳ Ｐゴシック" charset="0"/>
                <a:cs typeface="ＭＳ Ｐゴシック" charset="0"/>
              </a:defRPr>
            </a:lvl1pPr>
            <a:lvl2pPr marL="37931725" indent="-37474525">
              <a:defRPr sz="2400" b="1">
                <a:solidFill>
                  <a:schemeClr val="tx1"/>
                </a:solidFill>
                <a:latin typeface="Times" charset="0"/>
                <a:ea typeface="ＭＳ Ｐゴシック" charset="0"/>
              </a:defRPr>
            </a:lvl2pPr>
            <a:lvl3pPr>
              <a:defRPr sz="2400" b="1">
                <a:solidFill>
                  <a:schemeClr val="tx1"/>
                </a:solidFill>
                <a:latin typeface="Times" charset="0"/>
                <a:ea typeface="ＭＳ Ｐゴシック" charset="0"/>
              </a:defRPr>
            </a:lvl3pPr>
            <a:lvl4pPr>
              <a:defRPr sz="2400" b="1">
                <a:solidFill>
                  <a:schemeClr val="tx1"/>
                </a:solidFill>
                <a:latin typeface="Times" charset="0"/>
                <a:ea typeface="ＭＳ Ｐゴシック" charset="0"/>
              </a:defRPr>
            </a:lvl4pPr>
            <a:lvl5pPr>
              <a:defRPr sz="2400" b="1">
                <a:solidFill>
                  <a:schemeClr val="tx1"/>
                </a:solidFill>
                <a:latin typeface="Times" charset="0"/>
                <a:ea typeface="ＭＳ Ｐゴシック" charset="0"/>
              </a:defRPr>
            </a:lvl5pPr>
            <a:lvl6pPr marL="457200" eaLnBrk="0" fontAlgn="base" hangingPunct="0">
              <a:spcBef>
                <a:spcPct val="0"/>
              </a:spcBef>
              <a:spcAft>
                <a:spcPct val="0"/>
              </a:spcAft>
              <a:defRPr sz="2400" b="1">
                <a:solidFill>
                  <a:schemeClr val="tx1"/>
                </a:solidFill>
                <a:latin typeface="Times" charset="0"/>
                <a:ea typeface="ＭＳ Ｐゴシック" charset="0"/>
              </a:defRPr>
            </a:lvl6pPr>
            <a:lvl7pPr marL="914400" eaLnBrk="0" fontAlgn="base" hangingPunct="0">
              <a:spcBef>
                <a:spcPct val="0"/>
              </a:spcBef>
              <a:spcAft>
                <a:spcPct val="0"/>
              </a:spcAft>
              <a:defRPr sz="2400" b="1">
                <a:solidFill>
                  <a:schemeClr val="tx1"/>
                </a:solidFill>
                <a:latin typeface="Times" charset="0"/>
                <a:ea typeface="ＭＳ Ｐゴシック" charset="0"/>
              </a:defRPr>
            </a:lvl7pPr>
            <a:lvl8pPr marL="1371600" eaLnBrk="0" fontAlgn="base" hangingPunct="0">
              <a:spcBef>
                <a:spcPct val="0"/>
              </a:spcBef>
              <a:spcAft>
                <a:spcPct val="0"/>
              </a:spcAft>
              <a:defRPr sz="2400" b="1">
                <a:solidFill>
                  <a:schemeClr val="tx1"/>
                </a:solidFill>
                <a:latin typeface="Times" charset="0"/>
                <a:ea typeface="ＭＳ Ｐゴシック" charset="0"/>
              </a:defRPr>
            </a:lvl8pPr>
            <a:lvl9pPr marL="1828800" eaLnBrk="0" fontAlgn="base" hangingPunct="0">
              <a:spcBef>
                <a:spcPct val="0"/>
              </a:spcBef>
              <a:spcAft>
                <a:spcPct val="0"/>
              </a:spcAft>
              <a:defRPr sz="2400" b="1">
                <a:solidFill>
                  <a:schemeClr val="tx1"/>
                </a:solidFill>
                <a:latin typeface="Times" charset="0"/>
                <a:ea typeface="ＭＳ Ｐゴシック" charset="0"/>
              </a:defRPr>
            </a:lvl9pPr>
          </a:lstStyle>
          <a:p>
            <a:r>
              <a:rPr lang="en-US" sz="2200" b="0" dirty="0">
                <a:solidFill>
                  <a:srgbClr val="660033"/>
                </a:solidFill>
              </a:rPr>
              <a:t>have to be a palindrome</a:t>
            </a:r>
          </a:p>
        </p:txBody>
      </p:sp>
      <p:sp>
        <p:nvSpPr>
          <p:cNvPr id="12" name="Content Placeholder 3"/>
          <p:cNvSpPr txBox="1">
            <a:spLocks/>
          </p:cNvSpPr>
          <p:nvPr/>
        </p:nvSpPr>
        <p:spPr>
          <a:xfrm>
            <a:off x="972273" y="2499169"/>
            <a:ext cx="8153400" cy="8382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fontAlgn="auto">
              <a:spcAft>
                <a:spcPts val="0"/>
              </a:spcAft>
              <a:buFont typeface="Wingdings"/>
              <a:buNone/>
            </a:pPr>
            <a:r>
              <a:rPr lang="en-US" sz="2400" dirty="0" err="1"/>
              <a:t>isPal</a:t>
            </a:r>
            <a:r>
              <a:rPr lang="en-US" sz="2400" dirty="0"/>
              <a:t>(“racecar”) </a:t>
            </a:r>
            <a:r>
              <a:rPr lang="en-US" sz="2400" dirty="0">
                <a:sym typeface="Wingdings"/>
              </a:rPr>
              <a:t></a:t>
            </a:r>
            <a:r>
              <a:rPr lang="en-US" sz="2400" dirty="0"/>
              <a:t> true           </a:t>
            </a:r>
            <a:r>
              <a:rPr lang="en-US" sz="2400" dirty="0" err="1"/>
              <a:t>isPal</a:t>
            </a:r>
            <a:r>
              <a:rPr lang="en-US" sz="2400" dirty="0"/>
              <a:t>(“pumpkin”) </a:t>
            </a:r>
            <a:r>
              <a:rPr lang="en-US" sz="2400" dirty="0">
                <a:sym typeface="Wingdings"/>
              </a:rPr>
              <a:t></a:t>
            </a:r>
            <a:r>
              <a:rPr lang="en-US" sz="2400" dirty="0"/>
              <a:t> false</a:t>
            </a:r>
          </a:p>
        </p:txBody>
      </p:sp>
    </p:spTree>
    <p:extLst>
      <p:ext uri="{BB962C8B-B14F-4D97-AF65-F5344CB8AC3E}">
        <p14:creationId xmlns:p14="http://schemas.microsoft.com/office/powerpoint/2010/main" val="32901389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normAutofit fontScale="85000" lnSpcReduction="20000"/>
          </a:bodyPr>
          <a:lstStyle/>
          <a:p>
            <a:fld id="{B7486EEE-CEC5-4AEA-9FA0-08BD86ED8DFB}" type="slidenum">
              <a:rPr lang="en-US" smtClean="0"/>
              <a:pPr/>
              <a:t>34</a:t>
            </a:fld>
            <a:endParaRPr lang="en-US"/>
          </a:p>
        </p:txBody>
      </p:sp>
      <p:sp>
        <p:nvSpPr>
          <p:cNvPr id="4" name="Content Placeholder 3"/>
          <p:cNvSpPr>
            <a:spLocks noGrp="1"/>
          </p:cNvSpPr>
          <p:nvPr>
            <p:ph sz="quarter" idx="1"/>
          </p:nvPr>
        </p:nvSpPr>
        <p:spPr>
          <a:xfrm>
            <a:off x="228600" y="152400"/>
            <a:ext cx="8686800" cy="6553200"/>
          </a:xfrm>
          <a:solidFill>
            <a:srgbClr val="FFFFCC"/>
          </a:solidFill>
        </p:spPr>
        <p:txBody>
          <a:bodyPr>
            <a:noAutofit/>
          </a:bodyPr>
          <a:lstStyle/>
          <a:p>
            <a:r>
              <a:rPr lang="en-US" sz="1900" dirty="0">
                <a:latin typeface="Times New Roman"/>
                <a:cs typeface="Times New Roman"/>
              </a:rPr>
              <a:t>A man a plan a caret a ban a myriad a sum a lac a liar a hoop a pint a catalpa a gas an oil a bird a yell a vat a caw a </a:t>
            </a:r>
            <a:r>
              <a:rPr lang="en-US" sz="1900" dirty="0" err="1">
                <a:latin typeface="Times New Roman"/>
                <a:cs typeface="Times New Roman"/>
              </a:rPr>
              <a:t>pax</a:t>
            </a:r>
            <a:r>
              <a:rPr lang="en-US" sz="1900" dirty="0">
                <a:latin typeface="Times New Roman"/>
                <a:cs typeface="Times New Roman"/>
              </a:rPr>
              <a:t> a wag a tax a nay a ram a cap a yam a gay a tsar a wall a car a luger a ward a bin a woman a vassal a wolf a tuna a nit a pall a fret a watt a bay a daub a tan a cab a datum a gall a hat a fag a zap a say a jaw a lay a wet a gallop a tug a trot a trap a tram a </a:t>
            </a:r>
            <a:r>
              <a:rPr lang="en-US" sz="1900" dirty="0" err="1">
                <a:latin typeface="Times New Roman"/>
                <a:cs typeface="Times New Roman"/>
              </a:rPr>
              <a:t>torr</a:t>
            </a:r>
            <a:r>
              <a:rPr lang="en-US" sz="1900" dirty="0">
                <a:latin typeface="Times New Roman"/>
                <a:cs typeface="Times New Roman"/>
              </a:rPr>
              <a:t> a caper a top a </a:t>
            </a:r>
            <a:r>
              <a:rPr lang="en-US" sz="1900" dirty="0" err="1">
                <a:latin typeface="Times New Roman"/>
                <a:cs typeface="Times New Roman"/>
              </a:rPr>
              <a:t>tonk</a:t>
            </a:r>
            <a:r>
              <a:rPr lang="en-US" sz="1900" dirty="0">
                <a:latin typeface="Times New Roman"/>
                <a:cs typeface="Times New Roman"/>
              </a:rPr>
              <a:t> a toll a ball a fair a sax a minim a tenor a bass a passer a capital a rut an amen a ted a cabal a tang a sun an ass a maw a sag a jam a dam a sub a salt an axon a sail an ad a </a:t>
            </a:r>
            <a:r>
              <a:rPr lang="en-US" sz="1900" dirty="0" err="1">
                <a:latin typeface="Times New Roman"/>
                <a:cs typeface="Times New Roman"/>
              </a:rPr>
              <a:t>wadi</a:t>
            </a:r>
            <a:r>
              <a:rPr lang="en-US" sz="1900" dirty="0">
                <a:latin typeface="Times New Roman"/>
                <a:cs typeface="Times New Roman"/>
              </a:rPr>
              <a:t> a radian a room a rood a rip a tad a pariah a revel a reel a reed a pool a plug a pin a peek a parabola a dog a pat a cud a nu a fan a pal a rum a nod an eta a lag an eel a batik a mug a mot a nap a maxim a mood a leek a grub a gob a gel a drab a citadel a total a cedar a tap a gag a rat a manor a bar a gal a cola a pap a yaw a tab a raj a gab a nag a pagan a bag a jar a bat a way a papa a local a gar a baron a mat a rag a gap a tar a decal a tot a led a tic a bard a leg a bog a burg a keel a doom a mix a map an atom a gum a kit a baleen a gala a ten a don a mural a pan a faun a ducat a pagoda a lob a rap a keep a nip a gulp a loop a deer a leer a lever a hair a pad a tapir a door a moor an aid a raid a wad an alias an ox an atlas a bus a madam a jag a saw a mass an anus a gnat a lab a cadet an </a:t>
            </a:r>
            <a:r>
              <a:rPr lang="en-US" sz="1900" dirty="0" err="1">
                <a:latin typeface="Times New Roman"/>
                <a:cs typeface="Times New Roman"/>
              </a:rPr>
              <a:t>em</a:t>
            </a:r>
            <a:r>
              <a:rPr lang="en-US" sz="1900" dirty="0">
                <a:latin typeface="Times New Roman"/>
                <a:cs typeface="Times New Roman"/>
              </a:rPr>
              <a:t> a natural a tip a caress a pass a baronet a </a:t>
            </a:r>
            <a:r>
              <a:rPr lang="en-US" sz="1900" dirty="0" err="1">
                <a:latin typeface="Times New Roman"/>
                <a:cs typeface="Times New Roman"/>
              </a:rPr>
              <a:t>minimax</a:t>
            </a:r>
            <a:r>
              <a:rPr lang="en-US" sz="1900" dirty="0">
                <a:latin typeface="Times New Roman"/>
                <a:cs typeface="Times New Roman"/>
              </a:rPr>
              <a:t> a sari a fall a ballot a knot a pot a rep a carrot a mart a part a tort a gut a poll a gateway a law a jay a sap a </a:t>
            </a:r>
            <a:r>
              <a:rPr lang="en-US" sz="1900" dirty="0" err="1">
                <a:latin typeface="Times New Roman"/>
                <a:cs typeface="Times New Roman"/>
              </a:rPr>
              <a:t>zag</a:t>
            </a:r>
            <a:r>
              <a:rPr lang="en-US" sz="1900" dirty="0">
                <a:latin typeface="Times New Roman"/>
                <a:cs typeface="Times New Roman"/>
              </a:rPr>
              <a:t> a fat a hall a gamut a dab a can a </a:t>
            </a:r>
            <a:r>
              <a:rPr lang="en-US" sz="1900" dirty="0" err="1">
                <a:latin typeface="Times New Roman"/>
                <a:cs typeface="Times New Roman"/>
              </a:rPr>
              <a:t>tabu</a:t>
            </a:r>
            <a:r>
              <a:rPr lang="en-US" sz="1900" dirty="0">
                <a:latin typeface="Times New Roman"/>
                <a:cs typeface="Times New Roman"/>
              </a:rPr>
              <a:t> a day a </a:t>
            </a:r>
            <a:r>
              <a:rPr lang="en-US" sz="1900" dirty="0" err="1">
                <a:latin typeface="Times New Roman"/>
                <a:cs typeface="Times New Roman"/>
              </a:rPr>
              <a:t>batt</a:t>
            </a:r>
            <a:r>
              <a:rPr lang="en-US" sz="1900" dirty="0">
                <a:latin typeface="Times New Roman"/>
                <a:cs typeface="Times New Roman"/>
              </a:rPr>
              <a:t> a waterfall a patina a nut a flow a lass a van a mow a nib a draw a regular a call a war a stay a gam a yap a cam a ray an ax a tag a wax a paw a cat a valley a drib a lion a saga a plat a catnip a pooh a rail a </a:t>
            </a:r>
            <a:r>
              <a:rPr lang="en-US" sz="1900" dirty="0" err="1">
                <a:latin typeface="Times New Roman"/>
                <a:cs typeface="Times New Roman"/>
              </a:rPr>
              <a:t>calamus</a:t>
            </a:r>
            <a:r>
              <a:rPr lang="en-US" sz="1900" dirty="0">
                <a:latin typeface="Times New Roman"/>
                <a:cs typeface="Times New Roman"/>
              </a:rPr>
              <a:t> a dairyman a </a:t>
            </a:r>
            <a:r>
              <a:rPr lang="en-US" sz="1900" dirty="0" err="1">
                <a:latin typeface="Times New Roman"/>
                <a:cs typeface="Times New Roman"/>
              </a:rPr>
              <a:t>bater</a:t>
            </a:r>
            <a:r>
              <a:rPr lang="en-US" sz="1900" dirty="0">
                <a:latin typeface="Times New Roman"/>
                <a:cs typeface="Times New Roman"/>
              </a:rPr>
              <a:t> a canal Panama</a:t>
            </a:r>
          </a:p>
        </p:txBody>
      </p:sp>
    </p:spTree>
    <p:extLst>
      <p:ext uri="{BB962C8B-B14F-4D97-AF65-F5344CB8AC3E}">
        <p14:creationId xmlns:p14="http://schemas.microsoft.com/office/powerpoint/2010/main" val="17086262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solidFill>
                  <a:srgbClr val="800000"/>
                </a:solidFill>
              </a:rPr>
              <a:t>Example: Is a string a palindrome?</a:t>
            </a:r>
          </a:p>
        </p:txBody>
      </p:sp>
      <p:sp>
        <p:nvSpPr>
          <p:cNvPr id="3" name="Slide Number Placeholder 2"/>
          <p:cNvSpPr>
            <a:spLocks noGrp="1"/>
          </p:cNvSpPr>
          <p:nvPr>
            <p:ph type="sldNum" sz="quarter" idx="12"/>
          </p:nvPr>
        </p:nvSpPr>
        <p:spPr/>
        <p:txBody>
          <a:bodyPr>
            <a:normAutofit fontScale="85000" lnSpcReduction="20000"/>
          </a:bodyPr>
          <a:lstStyle/>
          <a:p>
            <a:fld id="{B7486EEE-CEC5-4AEA-9FA0-08BD86ED8DFB}" type="slidenum">
              <a:rPr lang="en-US" smtClean="0"/>
              <a:pPr/>
              <a:t>35</a:t>
            </a:fld>
            <a:endParaRPr lang="en-US"/>
          </a:p>
        </p:txBody>
      </p:sp>
      <p:sp>
        <p:nvSpPr>
          <p:cNvPr id="5" name="Rectangle 4"/>
          <p:cNvSpPr/>
          <p:nvPr/>
        </p:nvSpPr>
        <p:spPr>
          <a:xfrm>
            <a:off x="381000" y="1600200"/>
            <a:ext cx="8534400" cy="3416320"/>
          </a:xfrm>
          <a:prstGeom prst="rect">
            <a:avLst/>
          </a:prstGeom>
          <a:solidFill>
            <a:srgbClr val="FFFFCC"/>
          </a:solidFill>
          <a:ln>
            <a:solidFill>
              <a:srgbClr val="0070C0"/>
            </a:solidFill>
          </a:ln>
        </p:spPr>
        <p:txBody>
          <a:bodyPr wrap="square">
            <a:spAutoFit/>
          </a:bodyPr>
          <a:lstStyle/>
          <a:p>
            <a:r>
              <a:rPr lang="en-US" dirty="0"/>
              <a:t>/** = "s is a palindrome" */</a:t>
            </a:r>
          </a:p>
          <a:p>
            <a:r>
              <a:rPr lang="en-US" b="1" dirty="0"/>
              <a:t>public</a:t>
            </a:r>
            <a:r>
              <a:rPr lang="en-US" dirty="0"/>
              <a:t> static </a:t>
            </a:r>
            <a:r>
              <a:rPr lang="en-US" dirty="0" err="1"/>
              <a:t>boolean</a:t>
            </a:r>
            <a:r>
              <a:rPr lang="en-US" dirty="0"/>
              <a:t> </a:t>
            </a:r>
            <a:r>
              <a:rPr lang="en-US" dirty="0" err="1"/>
              <a:t>isPal</a:t>
            </a:r>
            <a:r>
              <a:rPr lang="en-US" dirty="0"/>
              <a:t>(String s) {</a:t>
            </a:r>
          </a:p>
          <a:p>
            <a:r>
              <a:rPr lang="en-US" dirty="0"/>
              <a:t>     </a:t>
            </a:r>
            <a:r>
              <a:rPr lang="en-US" b="1" dirty="0"/>
              <a:t>if</a:t>
            </a:r>
            <a:r>
              <a:rPr lang="en-US" dirty="0"/>
              <a:t> (</a:t>
            </a:r>
            <a:r>
              <a:rPr lang="en-US" dirty="0" err="1"/>
              <a:t>s.length</a:t>
            </a:r>
            <a:r>
              <a:rPr lang="en-US" dirty="0"/>
              <a:t>() &lt;= 1)</a:t>
            </a:r>
          </a:p>
          <a:p>
            <a:r>
              <a:rPr lang="en-US" dirty="0"/>
              <a:t>         </a:t>
            </a:r>
            <a:r>
              <a:rPr lang="en-US" b="1" dirty="0"/>
              <a:t>return</a:t>
            </a:r>
            <a:r>
              <a:rPr lang="en-US" dirty="0"/>
              <a:t> true;</a:t>
            </a:r>
          </a:p>
          <a:p>
            <a:r>
              <a:rPr lang="en-US" dirty="0"/>
              <a:t>        </a:t>
            </a:r>
          </a:p>
          <a:p>
            <a:r>
              <a:rPr lang="en-US" dirty="0"/>
              <a:t>     // { s has at least 2 chars }</a:t>
            </a:r>
          </a:p>
          <a:p>
            <a:r>
              <a:rPr lang="en-US" dirty="0"/>
              <a:t>     </a:t>
            </a:r>
            <a:r>
              <a:rPr lang="en-US" b="1" dirty="0" err="1"/>
              <a:t>int</a:t>
            </a:r>
            <a:r>
              <a:rPr lang="en-US" dirty="0"/>
              <a:t> n= </a:t>
            </a:r>
            <a:r>
              <a:rPr lang="en-US" dirty="0" err="1"/>
              <a:t>s.length</a:t>
            </a:r>
            <a:r>
              <a:rPr lang="en-US" dirty="0"/>
              <a:t>()-1;</a:t>
            </a:r>
          </a:p>
          <a:p>
            <a:r>
              <a:rPr lang="en-US" dirty="0"/>
              <a:t>     </a:t>
            </a:r>
            <a:r>
              <a:rPr lang="en-US" b="1" dirty="0"/>
              <a:t>return</a:t>
            </a:r>
            <a:r>
              <a:rPr lang="en-US" dirty="0"/>
              <a:t> </a:t>
            </a:r>
            <a:r>
              <a:rPr lang="en-US" dirty="0" err="1"/>
              <a:t>s.charAt</a:t>
            </a:r>
            <a:r>
              <a:rPr lang="en-US" dirty="0"/>
              <a:t>(0) == </a:t>
            </a:r>
            <a:r>
              <a:rPr lang="en-US" dirty="0" err="1"/>
              <a:t>s.charAt</a:t>
            </a:r>
            <a:r>
              <a:rPr lang="en-US" dirty="0"/>
              <a:t>(n)  &amp;&amp;  </a:t>
            </a:r>
            <a:r>
              <a:rPr lang="en-US" dirty="0" err="1"/>
              <a:t>isPal</a:t>
            </a:r>
            <a:r>
              <a:rPr lang="en-US" dirty="0"/>
              <a:t>(</a:t>
            </a:r>
            <a:r>
              <a:rPr lang="en-US" dirty="0" err="1"/>
              <a:t>s.substring</a:t>
            </a:r>
            <a:r>
              <a:rPr lang="en-US" dirty="0"/>
              <a:t>(1,n));</a:t>
            </a:r>
          </a:p>
          <a:p>
            <a:r>
              <a:rPr lang="en-US" dirty="0"/>
              <a:t>}</a:t>
            </a:r>
          </a:p>
        </p:txBody>
      </p:sp>
      <p:sp>
        <p:nvSpPr>
          <p:cNvPr id="10" name="TextBox 9"/>
          <p:cNvSpPr txBox="1"/>
          <p:nvPr/>
        </p:nvSpPr>
        <p:spPr>
          <a:xfrm>
            <a:off x="4876800" y="2590800"/>
            <a:ext cx="2761281" cy="830997"/>
          </a:xfrm>
          <a:prstGeom prst="rect">
            <a:avLst/>
          </a:prstGeom>
          <a:solidFill>
            <a:schemeClr val="accent2"/>
          </a:solidFill>
        </p:spPr>
        <p:txBody>
          <a:bodyPr wrap="square" rtlCol="0">
            <a:spAutoFit/>
          </a:bodyPr>
          <a:lstStyle/>
          <a:p>
            <a:pPr algn="ctr"/>
            <a:r>
              <a:rPr lang="en-US" b="1" dirty="0">
                <a:solidFill>
                  <a:srgbClr val="FFFF00"/>
                </a:solidFill>
              </a:rPr>
              <a:t>Substring from </a:t>
            </a:r>
            <a:br>
              <a:rPr lang="en-US" b="1" dirty="0">
                <a:solidFill>
                  <a:srgbClr val="FFFF00"/>
                </a:solidFill>
              </a:rPr>
            </a:br>
            <a:r>
              <a:rPr lang="en-US" b="1" dirty="0">
                <a:solidFill>
                  <a:srgbClr val="FFFF00"/>
                </a:solidFill>
              </a:rPr>
              <a:t>s[1] to s[n-1]</a:t>
            </a:r>
          </a:p>
        </p:txBody>
      </p:sp>
      <p:cxnSp>
        <p:nvCxnSpPr>
          <p:cNvPr id="12" name="Straight Arrow Connector 11"/>
          <p:cNvCxnSpPr/>
          <p:nvPr/>
        </p:nvCxnSpPr>
        <p:spPr>
          <a:xfrm>
            <a:off x="6010759" y="3398459"/>
            <a:ext cx="1685441" cy="792541"/>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52747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1219200" y="174625"/>
            <a:ext cx="7239000" cy="1149350"/>
          </a:xfrm>
          <a:ln/>
        </p:spPr>
        <p:txBody>
          <a:bodyPr rIns="132080">
            <a:normAutofit/>
          </a:bodyPr>
          <a:lstStyle/>
          <a:p>
            <a:r>
              <a:rPr lang="en-US" sz="3200" dirty="0">
                <a:solidFill>
                  <a:srgbClr val="800000"/>
                </a:solidFill>
              </a:rPr>
              <a:t>The Fibonacci Function</a:t>
            </a:r>
          </a:p>
        </p:txBody>
      </p:sp>
      <p:sp>
        <p:nvSpPr>
          <p:cNvPr id="11" name="Slide Number Placeholder 3"/>
          <p:cNvSpPr>
            <a:spLocks noGrp="1"/>
          </p:cNvSpPr>
          <p:nvPr>
            <p:ph type="sldNum" sz="quarter" idx="12"/>
          </p:nvPr>
        </p:nvSpPr>
        <p:spPr/>
        <p:txBody>
          <a:bodyPr>
            <a:normAutofit fontScale="85000" lnSpcReduction="20000"/>
          </a:bodyPr>
          <a:lstStyle/>
          <a:p>
            <a:fld id="{966615C3-CC08-4A6B-A8A8-842E85B2A13A}" type="slidenum">
              <a:rPr lang="en-US"/>
              <a:pPr/>
              <a:t>36</a:t>
            </a:fld>
            <a:endParaRPr lang="en-US"/>
          </a:p>
        </p:txBody>
      </p:sp>
      <p:sp>
        <p:nvSpPr>
          <p:cNvPr id="11266" name="Rectangle 2"/>
          <p:cNvSpPr>
            <a:spLocks noGrp="1" noChangeArrowheads="1"/>
          </p:cNvSpPr>
          <p:nvPr>
            <p:ph sz="quarter" idx="1"/>
          </p:nvPr>
        </p:nvSpPr>
        <p:spPr>
          <a:xfrm>
            <a:off x="685800" y="1717675"/>
            <a:ext cx="5638800" cy="4119563"/>
          </a:xfrm>
          <a:ln/>
        </p:spPr>
        <p:txBody>
          <a:bodyPr rIns="132080">
            <a:normAutofit/>
          </a:bodyPr>
          <a:lstStyle/>
          <a:p>
            <a:pPr marL="0" indent="0">
              <a:buNone/>
            </a:pPr>
            <a:r>
              <a:rPr lang="en-US" sz="2400" dirty="0"/>
              <a:t>Mathematical definition:</a:t>
            </a:r>
          </a:p>
          <a:p>
            <a:pPr>
              <a:spcBef>
                <a:spcPct val="0"/>
              </a:spcBef>
              <a:buFont typeface="Wingdings" charset="2"/>
              <a:buNone/>
            </a:pPr>
            <a:r>
              <a:rPr lang="en-US" sz="2400" dirty="0"/>
              <a:t>       fib(0) = 0</a:t>
            </a:r>
          </a:p>
          <a:p>
            <a:pPr>
              <a:spcBef>
                <a:spcPct val="0"/>
              </a:spcBef>
              <a:buFont typeface="Wingdings" charset="2"/>
              <a:buNone/>
            </a:pPr>
            <a:r>
              <a:rPr lang="en-US" sz="2400" dirty="0"/>
              <a:t>       fib(1) = 1</a:t>
            </a:r>
          </a:p>
          <a:p>
            <a:pPr>
              <a:spcBef>
                <a:spcPct val="0"/>
              </a:spcBef>
              <a:buFont typeface="Wingdings" charset="2"/>
              <a:buNone/>
            </a:pPr>
            <a:r>
              <a:rPr lang="en-US" sz="2400" dirty="0"/>
              <a:t>       fib(n) = fib(n </a:t>
            </a:r>
            <a:r>
              <a:rPr lang="en-US" sz="2400" dirty="0">
                <a:latin typeface="Symbol" charset="2"/>
                <a:ea typeface="Symbol" charset="2"/>
                <a:cs typeface="Symbol" charset="2"/>
                <a:sym typeface="Symbol" charset="2"/>
              </a:rPr>
              <a:t>-</a:t>
            </a:r>
            <a:r>
              <a:rPr lang="en-US" sz="2400" dirty="0"/>
              <a:t> 1) + fib(n </a:t>
            </a:r>
            <a:r>
              <a:rPr lang="en-US" sz="2400" dirty="0">
                <a:latin typeface="Symbol" charset="2"/>
                <a:ea typeface="Symbol" charset="2"/>
                <a:cs typeface="Symbol" charset="2"/>
                <a:sym typeface="Symbol" charset="2"/>
              </a:rPr>
              <a:t>-</a:t>
            </a:r>
            <a:r>
              <a:rPr lang="en-US" sz="2400" dirty="0"/>
              <a:t> 2)  n ≥ 2</a:t>
            </a:r>
          </a:p>
          <a:p>
            <a:pPr>
              <a:spcBef>
                <a:spcPct val="0"/>
              </a:spcBef>
            </a:pPr>
            <a:endParaRPr lang="en-US" sz="2400" dirty="0"/>
          </a:p>
          <a:p>
            <a:pPr marL="0" indent="0">
              <a:spcBef>
                <a:spcPct val="0"/>
              </a:spcBef>
              <a:buNone/>
            </a:pPr>
            <a:r>
              <a:rPr lang="en-US" sz="2400" dirty="0"/>
              <a:t>Fibonacci sequence:  0 1 1 2 3 5 8 13 …</a:t>
            </a:r>
          </a:p>
        </p:txBody>
      </p:sp>
      <p:sp>
        <p:nvSpPr>
          <p:cNvPr id="11267" name="Rectangle 3"/>
          <p:cNvSpPr>
            <a:spLocks/>
          </p:cNvSpPr>
          <p:nvPr/>
        </p:nvSpPr>
        <p:spPr bwMode="auto">
          <a:xfrm>
            <a:off x="914400" y="4343400"/>
            <a:ext cx="4724400" cy="2215991"/>
          </a:xfrm>
          <a:prstGeom prst="rect">
            <a:avLst/>
          </a:prstGeom>
          <a:solidFill>
            <a:srgbClr val="FFFFCC"/>
          </a:solidFill>
          <a:ln w="12700">
            <a:solidFill>
              <a:schemeClr val="tx1"/>
            </a:solidFill>
            <a:prstDash val="solid"/>
            <a:miter lim="800000"/>
            <a:headEnd type="none" w="med" len="med"/>
            <a:tailEnd type="none" w="med" len="med"/>
          </a:ln>
        </p:spPr>
        <p:txBody>
          <a:bodyPr wrap="square" lIns="0" tIns="0" rIns="40639" bIns="0">
            <a:spAutoFit/>
          </a:bodyPr>
          <a:lstStyle/>
          <a:p>
            <a:pPr marL="39688"/>
            <a:r>
              <a:rPr lang="en-US" dirty="0">
                <a:solidFill>
                  <a:schemeClr val="tx1"/>
                </a:solidFill>
                <a:latin typeface="Times New Roman"/>
                <a:cs typeface="Times New Roman"/>
                <a:sym typeface="Courier New" charset="0"/>
              </a:rPr>
              <a:t>/** = </a:t>
            </a:r>
            <a:r>
              <a:rPr lang="en-US" dirty="0" err="1">
                <a:solidFill>
                  <a:schemeClr val="tx1"/>
                </a:solidFill>
                <a:latin typeface="Times New Roman"/>
                <a:cs typeface="Times New Roman"/>
                <a:sym typeface="Courier New" charset="0"/>
              </a:rPr>
              <a:t>fibonacci</a:t>
            </a:r>
            <a:r>
              <a:rPr lang="en-US" dirty="0">
                <a:solidFill>
                  <a:schemeClr val="tx1"/>
                </a:solidFill>
                <a:latin typeface="Times New Roman"/>
                <a:cs typeface="Times New Roman"/>
                <a:sym typeface="Courier New" charset="0"/>
              </a:rPr>
              <a:t>(n). Pre: n &gt;= 0 */</a:t>
            </a:r>
          </a:p>
          <a:p>
            <a:pPr marL="39688"/>
            <a:r>
              <a:rPr lang="en-US" b="1" dirty="0">
                <a:solidFill>
                  <a:schemeClr val="tx1"/>
                </a:solidFill>
                <a:latin typeface="Times New Roman"/>
                <a:cs typeface="Times New Roman"/>
                <a:sym typeface="Courier New" charset="0"/>
              </a:rPr>
              <a:t>static</a:t>
            </a:r>
            <a:r>
              <a:rPr lang="en-US" dirty="0">
                <a:solidFill>
                  <a:schemeClr val="tx1"/>
                </a:solidFill>
                <a:latin typeface="Times New Roman"/>
                <a:cs typeface="Times New Roman"/>
                <a:sym typeface="Courier New" charset="0"/>
              </a:rPr>
              <a:t> </a:t>
            </a:r>
            <a:r>
              <a:rPr lang="en-US" b="1" dirty="0" err="1">
                <a:solidFill>
                  <a:schemeClr val="tx1"/>
                </a:solidFill>
                <a:latin typeface="Times New Roman"/>
                <a:cs typeface="Times New Roman"/>
                <a:sym typeface="Courier New" charset="0"/>
              </a:rPr>
              <a:t>int</a:t>
            </a:r>
            <a:r>
              <a:rPr lang="en-US" dirty="0">
                <a:solidFill>
                  <a:schemeClr val="tx1"/>
                </a:solidFill>
                <a:latin typeface="Times New Roman"/>
                <a:cs typeface="Times New Roman"/>
                <a:sym typeface="Courier New" charset="0"/>
              </a:rPr>
              <a:t> fib(</a:t>
            </a:r>
            <a:r>
              <a:rPr lang="en-US" b="1" dirty="0" err="1">
                <a:solidFill>
                  <a:schemeClr val="tx1"/>
                </a:solidFill>
                <a:latin typeface="Times New Roman"/>
                <a:cs typeface="Times New Roman"/>
                <a:sym typeface="Courier New" charset="0"/>
              </a:rPr>
              <a:t>int</a:t>
            </a:r>
            <a:r>
              <a:rPr lang="en-US" dirty="0">
                <a:solidFill>
                  <a:schemeClr val="tx1"/>
                </a:solidFill>
                <a:latin typeface="Times New Roman"/>
                <a:cs typeface="Times New Roman"/>
                <a:sym typeface="Courier New" charset="0"/>
              </a:rPr>
              <a:t> n) {</a:t>
            </a:r>
          </a:p>
          <a:p>
            <a:pPr marL="39688"/>
            <a:r>
              <a:rPr lang="en-US" dirty="0">
                <a:solidFill>
                  <a:schemeClr val="tx1"/>
                </a:solidFill>
                <a:latin typeface="Times New Roman"/>
                <a:cs typeface="Times New Roman"/>
                <a:sym typeface="Courier New" charset="0"/>
              </a:rPr>
              <a:t>   </a:t>
            </a:r>
            <a:r>
              <a:rPr lang="en-US" b="1" dirty="0">
                <a:solidFill>
                  <a:schemeClr val="tx1"/>
                </a:solidFill>
                <a:latin typeface="Times New Roman"/>
                <a:cs typeface="Times New Roman"/>
                <a:sym typeface="Courier New" charset="0"/>
              </a:rPr>
              <a:t>if</a:t>
            </a:r>
            <a:r>
              <a:rPr lang="en-US" dirty="0">
                <a:solidFill>
                  <a:schemeClr val="tx1"/>
                </a:solidFill>
                <a:latin typeface="Times New Roman"/>
                <a:cs typeface="Times New Roman"/>
                <a:sym typeface="Courier New" charset="0"/>
              </a:rPr>
              <a:t> (n &lt;= 1) </a:t>
            </a:r>
            <a:r>
              <a:rPr lang="en-US" b="1" dirty="0">
                <a:solidFill>
                  <a:schemeClr val="tx1"/>
                </a:solidFill>
                <a:latin typeface="Times New Roman"/>
                <a:cs typeface="Times New Roman"/>
                <a:sym typeface="Courier New" charset="0"/>
              </a:rPr>
              <a:t>return</a:t>
            </a:r>
            <a:r>
              <a:rPr lang="en-US" dirty="0">
                <a:solidFill>
                  <a:schemeClr val="tx1"/>
                </a:solidFill>
                <a:latin typeface="Times New Roman"/>
                <a:cs typeface="Times New Roman"/>
                <a:sym typeface="Courier New" charset="0"/>
              </a:rPr>
              <a:t> n;</a:t>
            </a:r>
          </a:p>
          <a:p>
            <a:pPr marL="39688"/>
            <a:r>
              <a:rPr lang="en-US" dirty="0">
                <a:solidFill>
                  <a:schemeClr val="tx1"/>
                </a:solidFill>
                <a:latin typeface="Times New Roman"/>
                <a:cs typeface="Times New Roman"/>
                <a:sym typeface="Courier New" charset="0"/>
              </a:rPr>
              <a:t>   // { 1 &lt; n }</a:t>
            </a:r>
          </a:p>
          <a:p>
            <a:pPr marL="39688"/>
            <a:r>
              <a:rPr lang="en-US" dirty="0">
                <a:solidFill>
                  <a:schemeClr val="tx1"/>
                </a:solidFill>
                <a:latin typeface="Times New Roman"/>
                <a:cs typeface="Times New Roman"/>
                <a:sym typeface="Courier New" charset="0"/>
              </a:rPr>
              <a:t>   </a:t>
            </a:r>
            <a:r>
              <a:rPr lang="en-US" b="1" dirty="0">
                <a:solidFill>
                  <a:schemeClr val="tx1"/>
                </a:solidFill>
                <a:latin typeface="Times New Roman"/>
                <a:cs typeface="Times New Roman"/>
                <a:sym typeface="Courier New" charset="0"/>
              </a:rPr>
              <a:t>return</a:t>
            </a:r>
            <a:r>
              <a:rPr lang="en-US" dirty="0">
                <a:solidFill>
                  <a:schemeClr val="tx1"/>
                </a:solidFill>
                <a:latin typeface="Times New Roman"/>
                <a:cs typeface="Times New Roman"/>
                <a:sym typeface="Courier New" charset="0"/>
              </a:rPr>
              <a:t> fib(n-1) + fib(n-2);</a:t>
            </a:r>
          </a:p>
          <a:p>
            <a:pPr marL="39688"/>
            <a:r>
              <a:rPr lang="en-US" dirty="0">
                <a:solidFill>
                  <a:schemeClr val="tx1"/>
                </a:solidFill>
                <a:latin typeface="Times New Roman"/>
                <a:cs typeface="Times New Roman"/>
                <a:sym typeface="Courier New" charset="0"/>
              </a:rPr>
              <a:t>} </a:t>
            </a:r>
          </a:p>
        </p:txBody>
      </p:sp>
      <p:grpSp>
        <p:nvGrpSpPr>
          <p:cNvPr id="11268" name="Group 4"/>
          <p:cNvGrpSpPr>
            <a:grpSpLocks/>
          </p:cNvGrpSpPr>
          <p:nvPr/>
        </p:nvGrpSpPr>
        <p:grpSpPr bwMode="auto">
          <a:xfrm>
            <a:off x="2743200" y="2209802"/>
            <a:ext cx="3267075" cy="452438"/>
            <a:chOff x="-144" y="333"/>
            <a:chExt cx="2058" cy="285"/>
          </a:xfrm>
        </p:grpSpPr>
        <p:sp>
          <p:nvSpPr>
            <p:cNvPr id="11269" name="Rectangle 5"/>
            <p:cNvSpPr>
              <a:spLocks/>
            </p:cNvSpPr>
            <p:nvPr/>
          </p:nvSpPr>
          <p:spPr bwMode="auto">
            <a:xfrm>
              <a:off x="440" y="333"/>
              <a:ext cx="1474" cy="280"/>
            </a:xfrm>
            <a:prstGeom prst="rect">
              <a:avLst/>
            </a:prstGeom>
            <a:noFill/>
            <a:ln w="12700">
              <a:noFill/>
              <a:miter lim="800000"/>
              <a:headEnd type="none" w="med" len="med"/>
              <a:tailEnd type="none" w="med" len="med"/>
            </a:ln>
          </p:spPr>
          <p:txBody>
            <a:bodyPr wrap="none" lIns="0" tIns="0" rIns="40639" bIns="0">
              <a:spAutoFit/>
            </a:bodyPr>
            <a:lstStyle/>
            <a:p>
              <a:pPr marL="39688">
                <a:spcBef>
                  <a:spcPts val="550"/>
                </a:spcBef>
              </a:pPr>
              <a:r>
                <a:rPr lang="en-US" dirty="0">
                  <a:solidFill>
                    <a:srgbClr val="00CC00"/>
                  </a:solidFill>
                  <a:latin typeface="Arial" charset="0"/>
                  <a:cs typeface="Arial" charset="0"/>
                  <a:sym typeface="Arial" charset="0"/>
                </a:rPr>
                <a:t>two base cases!</a:t>
              </a:r>
            </a:p>
          </p:txBody>
        </p:sp>
        <p:sp>
          <p:nvSpPr>
            <p:cNvPr id="11270" name="Line 6"/>
            <p:cNvSpPr>
              <a:spLocks noChangeShapeType="1"/>
            </p:cNvSpPr>
            <p:nvPr/>
          </p:nvSpPr>
          <p:spPr bwMode="auto">
            <a:xfrm rot="10800000">
              <a:off x="-144" y="411"/>
              <a:ext cx="584" cy="59"/>
            </a:xfrm>
            <a:prstGeom prst="line">
              <a:avLst/>
            </a:prstGeom>
            <a:noFill/>
            <a:ln w="12700">
              <a:solidFill>
                <a:schemeClr val="tx1"/>
              </a:solidFill>
              <a:prstDash val="solid"/>
              <a:round/>
              <a:headEnd type="none" w="med" len="med"/>
              <a:tailEnd type="triangle" w="med" len="med"/>
            </a:ln>
          </p:spPr>
          <p:txBody>
            <a:bodyPr/>
            <a:lstStyle/>
            <a:p>
              <a:endParaRPr lang="fr-BE"/>
            </a:p>
          </p:txBody>
        </p:sp>
        <p:sp>
          <p:nvSpPr>
            <p:cNvPr id="11271" name="Line 7"/>
            <p:cNvSpPr>
              <a:spLocks noChangeShapeType="1"/>
            </p:cNvSpPr>
            <p:nvPr/>
          </p:nvSpPr>
          <p:spPr bwMode="auto">
            <a:xfrm flipH="1">
              <a:off x="-144" y="470"/>
              <a:ext cx="584" cy="148"/>
            </a:xfrm>
            <a:prstGeom prst="line">
              <a:avLst/>
            </a:prstGeom>
            <a:noFill/>
            <a:ln w="12700">
              <a:solidFill>
                <a:schemeClr val="tx1"/>
              </a:solidFill>
              <a:prstDash val="solid"/>
              <a:round/>
              <a:headEnd type="none" w="med" len="med"/>
              <a:tailEnd type="triangle" w="med" len="med"/>
            </a:ln>
          </p:spPr>
          <p:txBody>
            <a:bodyPr/>
            <a:lstStyle/>
            <a:p>
              <a:endParaRPr lang="fr-BE"/>
            </a:p>
          </p:txBody>
        </p:sp>
      </p:grpSp>
      <p:pic>
        <p:nvPicPr>
          <p:cNvPr id="11272" name="Picture 8"/>
          <p:cNvPicPr>
            <a:picLocks noChangeArrowheads="1"/>
          </p:cNvPicPr>
          <p:nvPr/>
        </p:nvPicPr>
        <p:blipFill>
          <a:blip r:embed="rId2" cstate="print"/>
          <a:srcRect/>
          <a:stretch>
            <a:fillRect/>
          </a:stretch>
        </p:blipFill>
        <p:spPr bwMode="auto">
          <a:xfrm>
            <a:off x="6400800" y="1065213"/>
            <a:ext cx="2443163" cy="2973387"/>
          </a:xfrm>
          <a:prstGeom prst="rect">
            <a:avLst/>
          </a:prstGeom>
          <a:noFill/>
          <a:ln w="12700">
            <a:noFill/>
            <a:miter lim="800000"/>
            <a:headEnd/>
            <a:tailEnd/>
          </a:ln>
        </p:spPr>
      </p:pic>
      <p:sp>
        <p:nvSpPr>
          <p:cNvPr id="11273" name="Rectangle 9"/>
          <p:cNvSpPr>
            <a:spLocks/>
          </p:cNvSpPr>
          <p:nvPr/>
        </p:nvSpPr>
        <p:spPr bwMode="auto">
          <a:xfrm>
            <a:off x="6096000" y="4038600"/>
            <a:ext cx="2895600" cy="2362200"/>
          </a:xfrm>
          <a:prstGeom prst="rect">
            <a:avLst/>
          </a:prstGeom>
          <a:noFill/>
          <a:ln w="12700">
            <a:noFill/>
            <a:miter lim="800000"/>
            <a:headEnd type="none" w="med" len="med"/>
            <a:tailEnd type="none" w="med" len="med"/>
          </a:ln>
        </p:spPr>
        <p:txBody>
          <a:bodyPr lIns="0" tIns="0" rIns="40639" bIns="0"/>
          <a:lstStyle/>
          <a:p>
            <a:pPr marL="39688" algn="ctr">
              <a:spcBef>
                <a:spcPts val="350"/>
              </a:spcBef>
            </a:pPr>
            <a:r>
              <a:rPr lang="en-US" dirty="0">
                <a:solidFill>
                  <a:srgbClr val="9900CC"/>
                </a:solidFill>
                <a:latin typeface="Times New Roman"/>
                <a:cs typeface="Times New Roman"/>
                <a:sym typeface="Arial" charset="0"/>
              </a:rPr>
              <a:t>Fibonacci (Leonardo Pisano) 1170</a:t>
            </a:r>
            <a:r>
              <a:rPr lang="en-US" dirty="0">
                <a:solidFill>
                  <a:srgbClr val="9900CC"/>
                </a:solidFill>
                <a:latin typeface="Times New Roman"/>
                <a:ea typeface="Symbol" charset="2"/>
                <a:cs typeface="Times New Roman"/>
                <a:sym typeface="Symbol" charset="2"/>
              </a:rPr>
              <a:t>-</a:t>
            </a:r>
            <a:r>
              <a:rPr lang="en-US" dirty="0">
                <a:solidFill>
                  <a:srgbClr val="9900CC"/>
                </a:solidFill>
                <a:latin typeface="Times New Roman"/>
                <a:cs typeface="Times New Roman"/>
                <a:sym typeface="Arial" charset="0"/>
              </a:rPr>
              <a:t>1240?</a:t>
            </a:r>
          </a:p>
          <a:p>
            <a:pPr marL="39688" algn="ctr">
              <a:spcBef>
                <a:spcPts val="350"/>
              </a:spcBef>
            </a:pPr>
            <a:endParaRPr lang="en-US" dirty="0">
              <a:solidFill>
                <a:srgbClr val="9900CC"/>
              </a:solidFill>
              <a:latin typeface="Times New Roman"/>
              <a:cs typeface="Times New Roman"/>
              <a:sym typeface="Arial" charset="0"/>
            </a:endParaRPr>
          </a:p>
          <a:p>
            <a:pPr marL="39688" algn="ctr">
              <a:spcBef>
                <a:spcPts val="350"/>
              </a:spcBef>
            </a:pPr>
            <a:r>
              <a:rPr lang="en-US" dirty="0">
                <a:solidFill>
                  <a:srgbClr val="9900CC"/>
                </a:solidFill>
                <a:latin typeface="Times New Roman"/>
                <a:cs typeface="Times New Roman"/>
                <a:sym typeface="Arial" charset="0"/>
              </a:rPr>
              <a:t>Statue in Pisa Italy</a:t>
            </a:r>
          </a:p>
          <a:p>
            <a:pPr marL="39688" algn="ctr">
              <a:spcBef>
                <a:spcPts val="350"/>
              </a:spcBef>
            </a:pPr>
            <a:r>
              <a:rPr lang="en-US" dirty="0">
                <a:solidFill>
                  <a:srgbClr val="9900CC"/>
                </a:solidFill>
                <a:latin typeface="Times New Roman"/>
                <a:cs typeface="Times New Roman"/>
                <a:sym typeface="Arial" charset="0"/>
              </a:rPr>
              <a:t>Giovanni </a:t>
            </a:r>
            <a:r>
              <a:rPr lang="en-US" dirty="0" err="1">
                <a:solidFill>
                  <a:srgbClr val="9900CC"/>
                </a:solidFill>
                <a:latin typeface="Times New Roman"/>
                <a:cs typeface="Times New Roman"/>
                <a:sym typeface="Arial" charset="0"/>
              </a:rPr>
              <a:t>Paganucci</a:t>
            </a:r>
            <a:endParaRPr lang="en-US" dirty="0">
              <a:solidFill>
                <a:srgbClr val="9900CC"/>
              </a:solidFill>
              <a:latin typeface="Times New Roman"/>
              <a:cs typeface="Times New Roman"/>
              <a:sym typeface="Arial" charset="0"/>
            </a:endParaRPr>
          </a:p>
          <a:p>
            <a:pPr marL="39688" algn="ctr">
              <a:spcBef>
                <a:spcPts val="350"/>
              </a:spcBef>
            </a:pPr>
            <a:r>
              <a:rPr lang="en-US" dirty="0">
                <a:solidFill>
                  <a:srgbClr val="9900CC"/>
                </a:solidFill>
                <a:latin typeface="Times New Roman"/>
                <a:cs typeface="Times New Roman"/>
                <a:sym typeface="Arial" charset="0"/>
              </a:rPr>
              <a:t>1863</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267"/>
                                        </p:tgtEl>
                                        <p:attrNameLst>
                                          <p:attrName>style.visibility</p:attrName>
                                        </p:attrNameLst>
                                      </p:cBhvr>
                                      <p:to>
                                        <p:strVal val="visible"/>
                                      </p:to>
                                    </p:set>
                                    <p:animEffect transition="in" filter="dissolve">
                                      <p:cBhvr>
                                        <p:cTn id="7" dur="500"/>
                                        <p:tgtEl>
                                          <p:spTgt spid="112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solidFill>
                  <a:srgbClr val="800000"/>
                </a:solidFill>
              </a:rPr>
              <a:t>Example: Count the e’s in a string</a:t>
            </a:r>
          </a:p>
        </p:txBody>
      </p:sp>
      <p:sp>
        <p:nvSpPr>
          <p:cNvPr id="3" name="Slide Number Placeholder 2"/>
          <p:cNvSpPr>
            <a:spLocks noGrp="1"/>
          </p:cNvSpPr>
          <p:nvPr>
            <p:ph type="sldNum" sz="quarter" idx="12"/>
          </p:nvPr>
        </p:nvSpPr>
        <p:spPr/>
        <p:txBody>
          <a:bodyPr>
            <a:normAutofit fontScale="85000" lnSpcReduction="20000"/>
          </a:bodyPr>
          <a:lstStyle/>
          <a:p>
            <a:fld id="{B7486EEE-CEC5-4AEA-9FA0-08BD86ED8DFB}" type="slidenum">
              <a:rPr lang="en-US" smtClean="0"/>
              <a:pPr/>
              <a:t>37</a:t>
            </a:fld>
            <a:endParaRPr lang="en-US"/>
          </a:p>
        </p:txBody>
      </p:sp>
      <p:sp>
        <p:nvSpPr>
          <p:cNvPr id="4" name="Content Placeholder 3"/>
          <p:cNvSpPr>
            <a:spLocks noGrp="1"/>
          </p:cNvSpPr>
          <p:nvPr>
            <p:ph sz="quarter" idx="1"/>
          </p:nvPr>
        </p:nvSpPr>
        <p:spPr>
          <a:xfrm>
            <a:off x="612648" y="5486400"/>
            <a:ext cx="8153400" cy="914400"/>
          </a:xfrm>
        </p:spPr>
        <p:txBody>
          <a:bodyPr>
            <a:normAutofit/>
          </a:bodyPr>
          <a:lstStyle/>
          <a:p>
            <a:r>
              <a:rPr lang="en-US" sz="2400" dirty="0" err="1"/>
              <a:t>countEm</a:t>
            </a:r>
            <a:r>
              <a:rPr lang="en-US" sz="2400" dirty="0"/>
              <a:t>(‘e’, “it is </a:t>
            </a:r>
            <a:r>
              <a:rPr lang="en-US" sz="2400" dirty="0">
                <a:solidFill>
                  <a:srgbClr val="00B050"/>
                </a:solidFill>
              </a:rPr>
              <a:t>e</a:t>
            </a:r>
            <a:r>
              <a:rPr lang="en-US" sz="2400" dirty="0"/>
              <a:t>asy to s</a:t>
            </a:r>
            <a:r>
              <a:rPr lang="en-US" sz="2400" dirty="0">
                <a:solidFill>
                  <a:srgbClr val="00B050"/>
                </a:solidFill>
              </a:rPr>
              <a:t>ee</a:t>
            </a:r>
            <a:r>
              <a:rPr lang="en-US" sz="2400" dirty="0"/>
              <a:t> that this has many </a:t>
            </a:r>
            <a:r>
              <a:rPr lang="en-US" sz="2400" dirty="0">
                <a:solidFill>
                  <a:srgbClr val="00B050"/>
                </a:solidFill>
              </a:rPr>
              <a:t>e</a:t>
            </a:r>
            <a:r>
              <a:rPr lang="en-US" sz="2400" dirty="0"/>
              <a:t>’s”) = 4</a:t>
            </a:r>
          </a:p>
          <a:p>
            <a:r>
              <a:rPr lang="en-US" sz="2400" dirty="0" err="1"/>
              <a:t>countEm</a:t>
            </a:r>
            <a:r>
              <a:rPr lang="en-US" sz="2400" dirty="0"/>
              <a:t>(‘</a:t>
            </a:r>
            <a:r>
              <a:rPr lang="en-US" sz="2400"/>
              <a:t>e’, </a:t>
            </a:r>
            <a:r>
              <a:rPr lang="en-US" sz="2400" dirty="0"/>
              <a:t>“Mississippi”) = 0</a:t>
            </a:r>
          </a:p>
        </p:txBody>
      </p:sp>
      <p:sp>
        <p:nvSpPr>
          <p:cNvPr id="5" name="Rectangle 4"/>
          <p:cNvSpPr/>
          <p:nvPr/>
        </p:nvSpPr>
        <p:spPr>
          <a:xfrm>
            <a:off x="381000" y="1689080"/>
            <a:ext cx="8610600" cy="3724097"/>
          </a:xfrm>
          <a:prstGeom prst="rect">
            <a:avLst/>
          </a:prstGeom>
          <a:solidFill>
            <a:srgbClr val="FFFFCC"/>
          </a:solidFill>
          <a:ln>
            <a:solidFill>
              <a:srgbClr val="0070C0"/>
            </a:solidFill>
          </a:ln>
        </p:spPr>
        <p:txBody>
          <a:bodyPr wrap="square">
            <a:spAutoFit/>
          </a:bodyPr>
          <a:lstStyle/>
          <a:p>
            <a:r>
              <a:rPr lang="en-US" dirty="0"/>
              <a:t> /** =  number of times c occurs in s */</a:t>
            </a:r>
          </a:p>
          <a:p>
            <a:r>
              <a:rPr lang="en-US" dirty="0"/>
              <a:t> </a:t>
            </a:r>
            <a:r>
              <a:rPr lang="en-US" b="1" dirty="0"/>
              <a:t>public</a:t>
            </a:r>
            <a:r>
              <a:rPr lang="en-US" dirty="0"/>
              <a:t> </a:t>
            </a:r>
            <a:r>
              <a:rPr lang="en-US" b="1" dirty="0"/>
              <a:t>static</a:t>
            </a:r>
            <a:r>
              <a:rPr lang="en-US" dirty="0"/>
              <a:t> </a:t>
            </a:r>
            <a:r>
              <a:rPr lang="en-US" b="1" dirty="0" err="1"/>
              <a:t>int</a:t>
            </a:r>
            <a:r>
              <a:rPr lang="en-US" dirty="0"/>
              <a:t> </a:t>
            </a:r>
            <a:r>
              <a:rPr lang="en-US" dirty="0" err="1"/>
              <a:t>countEm</a:t>
            </a:r>
            <a:r>
              <a:rPr lang="en-US" dirty="0"/>
              <a:t>(</a:t>
            </a:r>
            <a:r>
              <a:rPr lang="en-US" b="1" dirty="0"/>
              <a:t>char</a:t>
            </a:r>
            <a:r>
              <a:rPr lang="en-US" dirty="0"/>
              <a:t> c, String s) {</a:t>
            </a:r>
          </a:p>
          <a:p>
            <a:r>
              <a:rPr lang="en-US" dirty="0"/>
              <a:t>    </a:t>
            </a:r>
            <a:r>
              <a:rPr lang="en-US" b="1" dirty="0"/>
              <a:t>if</a:t>
            </a:r>
            <a:r>
              <a:rPr lang="en-US" dirty="0"/>
              <a:t> (</a:t>
            </a:r>
            <a:r>
              <a:rPr lang="en-US" dirty="0" err="1"/>
              <a:t>s.length</a:t>
            </a:r>
            <a:r>
              <a:rPr lang="en-US" dirty="0"/>
              <a:t>() == 0) </a:t>
            </a:r>
            <a:r>
              <a:rPr lang="en-US" b="1" dirty="0"/>
              <a:t>return</a:t>
            </a:r>
            <a:r>
              <a:rPr lang="en-US" dirty="0"/>
              <a:t> 0;</a:t>
            </a:r>
          </a:p>
          <a:p>
            <a:pPr>
              <a:spcBef>
                <a:spcPts val="1200"/>
              </a:spcBef>
            </a:pPr>
            <a:r>
              <a:rPr lang="en-US" dirty="0"/>
              <a:t>    // { s has at least 1 character }</a:t>
            </a:r>
          </a:p>
          <a:p>
            <a:r>
              <a:rPr lang="en-US" dirty="0"/>
              <a:t>    </a:t>
            </a:r>
            <a:r>
              <a:rPr lang="en-US" b="1" dirty="0"/>
              <a:t>if</a:t>
            </a:r>
            <a:r>
              <a:rPr lang="en-US" dirty="0"/>
              <a:t> (</a:t>
            </a:r>
            <a:r>
              <a:rPr lang="en-US" dirty="0" err="1"/>
              <a:t>s.charAt</a:t>
            </a:r>
            <a:r>
              <a:rPr lang="en-US" dirty="0"/>
              <a:t>(0) != c)</a:t>
            </a:r>
          </a:p>
          <a:p>
            <a:r>
              <a:rPr lang="en-US" dirty="0"/>
              <a:t>         </a:t>
            </a:r>
            <a:r>
              <a:rPr lang="en-US" b="1" dirty="0"/>
              <a:t>return</a:t>
            </a:r>
            <a:r>
              <a:rPr lang="en-US" dirty="0"/>
              <a:t> </a:t>
            </a:r>
            <a:r>
              <a:rPr lang="en-US" dirty="0" err="1"/>
              <a:t>countEm</a:t>
            </a:r>
            <a:r>
              <a:rPr lang="en-US" dirty="0"/>
              <a:t>(c, </a:t>
            </a:r>
            <a:r>
              <a:rPr lang="en-US" dirty="0" err="1"/>
              <a:t>s.substring</a:t>
            </a:r>
            <a:r>
              <a:rPr lang="en-US" dirty="0"/>
              <a:t>(1));</a:t>
            </a:r>
          </a:p>
          <a:p>
            <a:pPr>
              <a:spcBef>
                <a:spcPts val="1200"/>
              </a:spcBef>
            </a:pPr>
            <a:r>
              <a:rPr lang="en-US" dirty="0"/>
              <a:t>    // { first character of s is c}</a:t>
            </a:r>
          </a:p>
          <a:p>
            <a:r>
              <a:rPr lang="en-US" dirty="0"/>
              <a:t>    </a:t>
            </a:r>
            <a:r>
              <a:rPr lang="en-US" b="1" dirty="0"/>
              <a:t>return</a:t>
            </a:r>
            <a:r>
              <a:rPr lang="en-US" dirty="0"/>
              <a:t> 1 + </a:t>
            </a:r>
            <a:r>
              <a:rPr lang="en-US" dirty="0" err="1"/>
              <a:t>countEm</a:t>
            </a:r>
            <a:r>
              <a:rPr lang="en-US" dirty="0"/>
              <a:t> (c, </a:t>
            </a:r>
            <a:r>
              <a:rPr lang="en-US" dirty="0" err="1"/>
              <a:t>s.substring</a:t>
            </a:r>
            <a:r>
              <a:rPr lang="en-US" dirty="0"/>
              <a:t>(1));</a:t>
            </a:r>
          </a:p>
          <a:p>
            <a:r>
              <a:rPr lang="en-US" dirty="0"/>
              <a:t>}</a:t>
            </a:r>
          </a:p>
        </p:txBody>
      </p:sp>
      <p:sp>
        <p:nvSpPr>
          <p:cNvPr id="6" name="TextBox 5"/>
          <p:cNvSpPr txBox="1"/>
          <p:nvPr/>
        </p:nvSpPr>
        <p:spPr>
          <a:xfrm>
            <a:off x="5715000" y="2514600"/>
            <a:ext cx="2761281" cy="1200328"/>
          </a:xfrm>
          <a:prstGeom prst="rect">
            <a:avLst/>
          </a:prstGeom>
          <a:solidFill>
            <a:schemeClr val="accent2"/>
          </a:solidFill>
        </p:spPr>
        <p:txBody>
          <a:bodyPr wrap="square" rtlCol="0">
            <a:spAutoFit/>
          </a:bodyPr>
          <a:lstStyle/>
          <a:p>
            <a:r>
              <a:rPr lang="en-US" b="1" dirty="0">
                <a:solidFill>
                  <a:srgbClr val="FFFF00"/>
                </a:solidFill>
              </a:rPr>
              <a:t>substring s[1..]</a:t>
            </a:r>
            <a:br>
              <a:rPr lang="en-US" b="1" dirty="0">
                <a:solidFill>
                  <a:srgbClr val="FFFF00"/>
                </a:solidFill>
              </a:rPr>
            </a:br>
            <a:r>
              <a:rPr lang="en-US" b="1" dirty="0">
                <a:solidFill>
                  <a:srgbClr val="FFFF00"/>
                </a:solidFill>
              </a:rPr>
              <a:t>i.e. s[1] … s(</a:t>
            </a:r>
            <a:r>
              <a:rPr lang="en-US" b="1" dirty="0" err="1">
                <a:solidFill>
                  <a:srgbClr val="FFFF00"/>
                </a:solidFill>
              </a:rPr>
              <a:t>s.length</a:t>
            </a:r>
            <a:r>
              <a:rPr lang="en-US" b="1" dirty="0">
                <a:solidFill>
                  <a:srgbClr val="FFFF00"/>
                </a:solidFill>
              </a:rPr>
              <a:t>()-1)</a:t>
            </a:r>
          </a:p>
        </p:txBody>
      </p:sp>
      <p:cxnSp>
        <p:nvCxnSpPr>
          <p:cNvPr id="7" name="Straight Arrow Connector 6"/>
          <p:cNvCxnSpPr>
            <a:stCxn id="6" idx="1"/>
          </p:cNvCxnSpPr>
          <p:nvPr/>
        </p:nvCxnSpPr>
        <p:spPr>
          <a:xfrm flipH="1">
            <a:off x="4343400" y="3114764"/>
            <a:ext cx="1371600" cy="61903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231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rgbClr val="C00000"/>
                </a:solidFill>
              </a:rPr>
              <a:t>Recursion – Real Life Examples </a:t>
            </a:r>
          </a:p>
        </p:txBody>
      </p:sp>
      <p:sp>
        <p:nvSpPr>
          <p:cNvPr id="3" name="Slide Number Placeholder 2"/>
          <p:cNvSpPr>
            <a:spLocks noGrp="1"/>
          </p:cNvSpPr>
          <p:nvPr>
            <p:ph type="sldNum" sz="quarter" idx="12"/>
          </p:nvPr>
        </p:nvSpPr>
        <p:spPr/>
        <p:txBody>
          <a:bodyPr>
            <a:normAutofit fontScale="85000" lnSpcReduction="20000"/>
          </a:bodyPr>
          <a:lstStyle/>
          <a:p>
            <a:fld id="{B7486EEE-CEC5-4AEA-9FA0-08BD86ED8DFB}" type="slidenum">
              <a:rPr lang="en-US" smtClean="0"/>
              <a:pPr/>
              <a:t>4</a:t>
            </a:fld>
            <a:endParaRPr lang="en-US"/>
          </a:p>
        </p:txBody>
      </p:sp>
      <p:sp>
        <p:nvSpPr>
          <p:cNvPr id="4" name="Content Placeholder 3"/>
          <p:cNvSpPr>
            <a:spLocks noGrp="1"/>
          </p:cNvSpPr>
          <p:nvPr>
            <p:ph sz="quarter" idx="1"/>
          </p:nvPr>
        </p:nvSpPr>
        <p:spPr>
          <a:xfrm>
            <a:off x="533400" y="1497090"/>
            <a:ext cx="8153400" cy="1779510"/>
          </a:xfrm>
        </p:spPr>
        <p:txBody>
          <a:bodyPr>
            <a:normAutofit/>
          </a:bodyPr>
          <a:lstStyle/>
          <a:p>
            <a:pPr marL="0" indent="0">
              <a:buNone/>
            </a:pPr>
            <a:r>
              <a:rPr lang="en-US" dirty="0"/>
              <a:t>&lt;noun phrase&gt; = &lt;noun&gt;, or</a:t>
            </a:r>
          </a:p>
          <a:p>
            <a:pPr marL="0" indent="0">
              <a:buNone/>
            </a:pPr>
            <a:r>
              <a:rPr lang="en-US" dirty="0"/>
              <a:t>			&lt;adjective&gt; &lt;noun phrase&gt;, or</a:t>
            </a:r>
          </a:p>
          <a:p>
            <a:pPr marL="0" indent="0">
              <a:buNone/>
            </a:pPr>
            <a:r>
              <a:rPr lang="en-US" dirty="0"/>
              <a:t>			&lt;adverb&gt; &lt;noun phrase&gt;</a:t>
            </a:r>
          </a:p>
          <a:p>
            <a:pPr marL="0" indent="0">
              <a:buNone/>
            </a:pPr>
            <a:endParaRPr lang="en-US" dirty="0"/>
          </a:p>
        </p:txBody>
      </p:sp>
      <p:sp>
        <p:nvSpPr>
          <p:cNvPr id="5" name="Rectangle 4"/>
          <p:cNvSpPr/>
          <p:nvPr/>
        </p:nvSpPr>
        <p:spPr>
          <a:xfrm>
            <a:off x="623158" y="3379710"/>
            <a:ext cx="6477000" cy="830997"/>
          </a:xfrm>
          <a:prstGeom prst="rect">
            <a:avLst/>
          </a:prstGeom>
        </p:spPr>
        <p:txBody>
          <a:bodyPr wrap="square">
            <a:spAutoFit/>
          </a:bodyPr>
          <a:lstStyle/>
          <a:p>
            <a:pPr marL="0" indent="0">
              <a:buNone/>
            </a:pPr>
            <a:r>
              <a:rPr lang="en-US" dirty="0"/>
              <a:t>Example:</a:t>
            </a:r>
          </a:p>
          <a:p>
            <a:r>
              <a:rPr lang="en-US" dirty="0"/>
              <a:t>	</a:t>
            </a:r>
          </a:p>
        </p:txBody>
      </p:sp>
      <p:sp>
        <p:nvSpPr>
          <p:cNvPr id="6" name="Rectangle 5"/>
          <p:cNvSpPr/>
          <p:nvPr/>
        </p:nvSpPr>
        <p:spPr>
          <a:xfrm>
            <a:off x="6897834" y="4009632"/>
            <a:ext cx="762000" cy="461665"/>
          </a:xfrm>
          <a:prstGeom prst="rect">
            <a:avLst/>
          </a:prstGeom>
        </p:spPr>
        <p:txBody>
          <a:bodyPr wrap="square">
            <a:spAutoFit/>
          </a:bodyPr>
          <a:lstStyle/>
          <a:p>
            <a:r>
              <a:rPr lang="en-US" dirty="0"/>
              <a:t>day</a:t>
            </a:r>
          </a:p>
        </p:txBody>
      </p:sp>
      <p:sp>
        <p:nvSpPr>
          <p:cNvPr id="8" name="Rectangle 7"/>
          <p:cNvSpPr/>
          <p:nvPr/>
        </p:nvSpPr>
        <p:spPr>
          <a:xfrm>
            <a:off x="6164868" y="4009632"/>
            <a:ext cx="705642" cy="461665"/>
          </a:xfrm>
          <a:prstGeom prst="rect">
            <a:avLst/>
          </a:prstGeom>
        </p:spPr>
        <p:txBody>
          <a:bodyPr wrap="none">
            <a:spAutoFit/>
          </a:bodyPr>
          <a:lstStyle/>
          <a:p>
            <a:r>
              <a:rPr lang="en-US" dirty="0"/>
              <a:t>bad </a:t>
            </a:r>
          </a:p>
        </p:txBody>
      </p:sp>
      <p:sp>
        <p:nvSpPr>
          <p:cNvPr id="12" name="Rectangle 11"/>
          <p:cNvSpPr/>
          <p:nvPr/>
        </p:nvSpPr>
        <p:spPr>
          <a:xfrm>
            <a:off x="5406253" y="4009632"/>
            <a:ext cx="731290" cy="461665"/>
          </a:xfrm>
          <a:prstGeom prst="rect">
            <a:avLst/>
          </a:prstGeom>
        </p:spPr>
        <p:txBody>
          <a:bodyPr wrap="none">
            <a:spAutoFit/>
          </a:bodyPr>
          <a:lstStyle/>
          <a:p>
            <a:r>
              <a:rPr lang="en-US" dirty="0"/>
              <a:t>very</a:t>
            </a:r>
          </a:p>
        </p:txBody>
      </p:sp>
      <p:sp>
        <p:nvSpPr>
          <p:cNvPr id="13" name="Rectangle 12"/>
          <p:cNvSpPr/>
          <p:nvPr/>
        </p:nvSpPr>
        <p:spPr>
          <a:xfrm>
            <a:off x="4168340" y="4009632"/>
            <a:ext cx="1210588" cy="461665"/>
          </a:xfrm>
          <a:prstGeom prst="rect">
            <a:avLst/>
          </a:prstGeom>
        </p:spPr>
        <p:txBody>
          <a:bodyPr wrap="none">
            <a:spAutoFit/>
          </a:bodyPr>
          <a:lstStyle/>
          <a:p>
            <a:r>
              <a:rPr lang="en-US"/>
              <a:t>no-good</a:t>
            </a:r>
            <a:endParaRPr lang="en-US" dirty="0"/>
          </a:p>
        </p:txBody>
      </p:sp>
      <p:sp>
        <p:nvSpPr>
          <p:cNvPr id="14" name="Rectangle 13"/>
          <p:cNvSpPr/>
          <p:nvPr/>
        </p:nvSpPr>
        <p:spPr>
          <a:xfrm>
            <a:off x="2983326" y="4009632"/>
            <a:ext cx="1157689" cy="461665"/>
          </a:xfrm>
          <a:prstGeom prst="rect">
            <a:avLst/>
          </a:prstGeom>
        </p:spPr>
        <p:txBody>
          <a:bodyPr wrap="none">
            <a:spAutoFit/>
          </a:bodyPr>
          <a:lstStyle/>
          <a:p>
            <a:r>
              <a:rPr lang="en-US" dirty="0"/>
              <a:t>horrible</a:t>
            </a:r>
          </a:p>
        </p:txBody>
      </p:sp>
      <p:sp>
        <p:nvSpPr>
          <p:cNvPr id="15" name="Rectangle 14"/>
          <p:cNvSpPr/>
          <p:nvPr/>
        </p:nvSpPr>
        <p:spPr>
          <a:xfrm>
            <a:off x="1884874" y="4009632"/>
            <a:ext cx="1071127" cy="461665"/>
          </a:xfrm>
          <a:prstGeom prst="rect">
            <a:avLst/>
          </a:prstGeom>
        </p:spPr>
        <p:txBody>
          <a:bodyPr wrap="none">
            <a:spAutoFit/>
          </a:bodyPr>
          <a:lstStyle/>
          <a:p>
            <a:r>
              <a:rPr lang="en-US" dirty="0"/>
              <a:t>terrible</a:t>
            </a:r>
          </a:p>
        </p:txBody>
      </p:sp>
    </p:spTree>
    <p:extLst>
      <p:ext uri="{BB962C8B-B14F-4D97-AF65-F5344CB8AC3E}">
        <p14:creationId xmlns:p14="http://schemas.microsoft.com/office/powerpoint/2010/main" val="1378532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2" grpId="0"/>
      <p:bldP spid="13" grpId="0"/>
      <p:bldP spid="14"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rgbClr val="C00000"/>
                </a:solidFill>
              </a:rPr>
              <a:t>Recursion – Real Life Examples </a:t>
            </a:r>
          </a:p>
        </p:txBody>
      </p:sp>
      <p:sp>
        <p:nvSpPr>
          <p:cNvPr id="3" name="Slide Number Placeholder 2"/>
          <p:cNvSpPr>
            <a:spLocks noGrp="1"/>
          </p:cNvSpPr>
          <p:nvPr>
            <p:ph type="sldNum" sz="quarter" idx="12"/>
          </p:nvPr>
        </p:nvSpPr>
        <p:spPr/>
        <p:txBody>
          <a:bodyPr>
            <a:normAutofit fontScale="85000" lnSpcReduction="20000"/>
          </a:bodyPr>
          <a:lstStyle/>
          <a:p>
            <a:fld id="{B7486EEE-CEC5-4AEA-9FA0-08BD86ED8DFB}" type="slidenum">
              <a:rPr lang="en-US" smtClean="0"/>
              <a:pPr/>
              <a:t>5</a:t>
            </a:fld>
            <a:endParaRPr lang="en-US"/>
          </a:p>
        </p:txBody>
      </p:sp>
      <p:sp>
        <p:nvSpPr>
          <p:cNvPr id="4" name="Content Placeholder 3"/>
          <p:cNvSpPr>
            <a:spLocks noGrp="1"/>
          </p:cNvSpPr>
          <p:nvPr>
            <p:ph sz="quarter" idx="1"/>
          </p:nvPr>
        </p:nvSpPr>
        <p:spPr>
          <a:xfrm>
            <a:off x="533400" y="1542098"/>
            <a:ext cx="10055352" cy="5257800"/>
          </a:xfrm>
        </p:spPr>
        <p:txBody>
          <a:bodyPr>
            <a:normAutofit/>
          </a:bodyPr>
          <a:lstStyle/>
          <a:p>
            <a:pPr marL="0" indent="0">
              <a:buNone/>
            </a:pPr>
            <a:r>
              <a:rPr lang="en-US" dirty="0"/>
              <a:t>&lt;noun phrase&gt; = &lt;noun&gt;, or</a:t>
            </a:r>
          </a:p>
          <a:p>
            <a:pPr marL="0" indent="0">
              <a:buNone/>
            </a:pPr>
            <a:r>
              <a:rPr lang="en-US" dirty="0"/>
              <a:t>			&lt;adjective&gt; &lt;noun phrase&gt;, or</a:t>
            </a:r>
          </a:p>
          <a:p>
            <a:pPr marL="0" indent="0">
              <a:buNone/>
            </a:pPr>
            <a:r>
              <a:rPr lang="en-US" dirty="0"/>
              <a:t>			&lt;adverb&gt; &lt;noun phrase&gt;</a:t>
            </a:r>
          </a:p>
          <a:p>
            <a:pPr marL="0" indent="0">
              <a:buNone/>
            </a:pPr>
            <a:r>
              <a:rPr lang="en-US" dirty="0"/>
              <a:t>ancestor(p) = parent(p), or</a:t>
            </a:r>
          </a:p>
          <a:p>
            <a:pPr marL="0" indent="0">
              <a:buNone/>
            </a:pPr>
            <a:r>
              <a:rPr lang="en-US" dirty="0"/>
              <a:t>		  parent(ancestor(p))</a:t>
            </a:r>
            <a:endParaRPr lang="en-US" sz="900" dirty="0"/>
          </a:p>
          <a:p>
            <a:pPr marL="0" indent="0">
              <a:buNone/>
            </a:pPr>
            <a:endParaRPr lang="en-US" dirty="0"/>
          </a:p>
          <a:p>
            <a:pPr marL="0" indent="0">
              <a:buNone/>
            </a:pPr>
            <a:r>
              <a:rPr lang="en-US" dirty="0"/>
              <a:t>0! = 1</a:t>
            </a:r>
          </a:p>
          <a:p>
            <a:pPr marL="0" indent="0">
              <a:buNone/>
            </a:pPr>
            <a:r>
              <a:rPr lang="en-US" dirty="0"/>
              <a:t>n! = n * (n-1)!</a:t>
            </a:r>
          </a:p>
        </p:txBody>
      </p:sp>
      <p:sp>
        <p:nvSpPr>
          <p:cNvPr id="11" name="Rectangle 10"/>
          <p:cNvSpPr/>
          <p:nvPr/>
        </p:nvSpPr>
        <p:spPr>
          <a:xfrm>
            <a:off x="381000" y="5867400"/>
            <a:ext cx="8534400" cy="830997"/>
          </a:xfrm>
          <a:prstGeom prst="rect">
            <a:avLst/>
          </a:prstGeom>
        </p:spPr>
        <p:txBody>
          <a:bodyPr wrap="square">
            <a:spAutoFit/>
          </a:bodyPr>
          <a:lstStyle/>
          <a:p>
            <a:pPr marL="0" indent="0">
              <a:buNone/>
            </a:pPr>
            <a:r>
              <a:rPr lang="en-US" dirty="0">
                <a:solidFill>
                  <a:srgbClr val="FF0000"/>
                </a:solidFill>
              </a:rPr>
              <a:t>1, 1, 2, 6, 24, 120, 720, 5050, 40320, 362880, 3628800, 39916800, 479001600</a:t>
            </a:r>
            <a:r>
              <a:rPr lang="is-IS" dirty="0">
                <a:solidFill>
                  <a:srgbClr val="FF0000"/>
                </a:solidFill>
              </a:rPr>
              <a:t>…</a:t>
            </a:r>
            <a:endParaRPr lang="en-US" dirty="0">
              <a:solidFill>
                <a:srgbClr val="FF0000"/>
              </a:solidFill>
            </a:endParaRPr>
          </a:p>
        </p:txBody>
      </p:sp>
      <p:sp>
        <p:nvSpPr>
          <p:cNvPr id="13" name="Rectangle 12"/>
          <p:cNvSpPr/>
          <p:nvPr/>
        </p:nvSpPr>
        <p:spPr>
          <a:xfrm>
            <a:off x="762000" y="4191000"/>
            <a:ext cx="7848600" cy="830997"/>
          </a:xfrm>
          <a:prstGeom prst="rect">
            <a:avLst/>
          </a:prstGeom>
        </p:spPr>
        <p:txBody>
          <a:bodyPr wrap="square">
            <a:spAutoFit/>
          </a:bodyPr>
          <a:lstStyle/>
          <a:p>
            <a:pPr marL="0" indent="0">
              <a:buNone/>
            </a:pPr>
            <a:r>
              <a:rPr lang="en-US" dirty="0">
                <a:solidFill>
                  <a:srgbClr val="FF0000"/>
                </a:solidFill>
              </a:rPr>
              <a:t>great great great great great great great great great great great</a:t>
            </a:r>
          </a:p>
          <a:p>
            <a:pPr marL="0" indent="0">
              <a:buNone/>
            </a:pPr>
            <a:r>
              <a:rPr lang="en-US" dirty="0">
                <a:solidFill>
                  <a:srgbClr val="FF0000"/>
                </a:solidFill>
              </a:rPr>
              <a:t>                                                            great great grandmother.</a:t>
            </a:r>
          </a:p>
        </p:txBody>
      </p:sp>
    </p:spTree>
    <p:extLst>
      <p:ext uri="{BB962C8B-B14F-4D97-AF65-F5344CB8AC3E}">
        <p14:creationId xmlns:p14="http://schemas.microsoft.com/office/powerpoint/2010/main" val="398858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143000" y="1143000"/>
            <a:ext cx="6705600" cy="3810000"/>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612648" y="228600"/>
            <a:ext cx="8153400" cy="685800"/>
          </a:xfrm>
        </p:spPr>
        <p:txBody>
          <a:bodyPr>
            <a:normAutofit/>
          </a:bodyPr>
          <a:lstStyle/>
          <a:p>
            <a:pPr algn="ctr"/>
            <a:r>
              <a:rPr lang="en-US" sz="3200" dirty="0">
                <a:solidFill>
                  <a:srgbClr val="800000"/>
                </a:solidFill>
              </a:rPr>
              <a:t>Sum the digits in a non-negative integer</a:t>
            </a:r>
          </a:p>
        </p:txBody>
      </p:sp>
      <p:sp>
        <p:nvSpPr>
          <p:cNvPr id="3" name="Slide Number Placeholder 2"/>
          <p:cNvSpPr>
            <a:spLocks noGrp="1"/>
          </p:cNvSpPr>
          <p:nvPr>
            <p:ph type="sldNum" sz="quarter" idx="12"/>
          </p:nvPr>
        </p:nvSpPr>
        <p:spPr/>
        <p:txBody>
          <a:bodyPr>
            <a:normAutofit fontScale="85000" lnSpcReduction="20000"/>
          </a:bodyPr>
          <a:lstStyle/>
          <a:p>
            <a:fld id="{B7486EEE-CEC5-4AEA-9FA0-08BD86ED8DFB}" type="slidenum">
              <a:rPr lang="en-US" smtClean="0"/>
              <a:pPr/>
              <a:t>6</a:t>
            </a:fld>
            <a:endParaRPr lang="en-US"/>
          </a:p>
        </p:txBody>
      </p:sp>
      <p:sp>
        <p:nvSpPr>
          <p:cNvPr id="9" name="Content Placeholder 8"/>
          <p:cNvSpPr>
            <a:spLocks noGrp="1"/>
          </p:cNvSpPr>
          <p:nvPr>
            <p:ph sz="quarter" idx="1"/>
          </p:nvPr>
        </p:nvSpPr>
        <p:spPr>
          <a:xfrm>
            <a:off x="838200" y="5105400"/>
            <a:ext cx="6629400" cy="533400"/>
          </a:xfrm>
        </p:spPr>
        <p:txBody>
          <a:bodyPr>
            <a:normAutofit/>
          </a:bodyPr>
          <a:lstStyle/>
          <a:p>
            <a:pPr marL="0" indent="0">
              <a:buNone/>
            </a:pPr>
            <a:r>
              <a:rPr lang="en-US" sz="2400" dirty="0"/>
              <a:t>	sum(7) = 7</a:t>
            </a:r>
          </a:p>
        </p:txBody>
      </p:sp>
      <p:sp>
        <p:nvSpPr>
          <p:cNvPr id="6" name="Rectangle 5"/>
          <p:cNvSpPr/>
          <p:nvPr/>
        </p:nvSpPr>
        <p:spPr>
          <a:xfrm>
            <a:off x="1371600" y="1371600"/>
            <a:ext cx="6324600" cy="3416320"/>
          </a:xfrm>
          <a:prstGeom prst="rect">
            <a:avLst/>
          </a:prstGeom>
        </p:spPr>
        <p:txBody>
          <a:bodyPr wrap="square">
            <a:spAutoFit/>
          </a:bodyPr>
          <a:lstStyle/>
          <a:p>
            <a:r>
              <a:rPr lang="en-US" dirty="0"/>
              <a:t>   /** = sum of digits in n.</a:t>
            </a:r>
          </a:p>
          <a:p>
            <a:r>
              <a:rPr lang="en-US" dirty="0"/>
              <a:t>      * Precondition:  n &gt;= 0 */ </a:t>
            </a:r>
          </a:p>
          <a:p>
            <a:r>
              <a:rPr lang="en-US" dirty="0"/>
              <a:t>   </a:t>
            </a:r>
            <a:r>
              <a:rPr lang="en-US" b="1" dirty="0"/>
              <a:t>public</a:t>
            </a:r>
            <a:r>
              <a:rPr lang="en-US" dirty="0"/>
              <a:t> </a:t>
            </a:r>
            <a:r>
              <a:rPr lang="en-US" b="1" dirty="0"/>
              <a:t>static</a:t>
            </a:r>
            <a:r>
              <a:rPr lang="en-US" dirty="0"/>
              <a:t> </a:t>
            </a:r>
            <a:r>
              <a:rPr lang="en-US" b="1" dirty="0" err="1"/>
              <a:t>int</a:t>
            </a:r>
            <a:r>
              <a:rPr lang="en-US" dirty="0"/>
              <a:t> </a:t>
            </a:r>
            <a:r>
              <a:rPr lang="en-US" dirty="0" err="1"/>
              <a:t>sumDigs</a:t>
            </a:r>
            <a:r>
              <a:rPr lang="en-US" dirty="0"/>
              <a:t>(</a:t>
            </a:r>
            <a:r>
              <a:rPr lang="en-US" b="1" dirty="0" err="1"/>
              <a:t>int</a:t>
            </a:r>
            <a:r>
              <a:rPr lang="en-US" dirty="0"/>
              <a:t> n) {</a:t>
            </a:r>
          </a:p>
          <a:p>
            <a:r>
              <a:rPr lang="en-US" dirty="0"/>
              <a:t>        </a:t>
            </a:r>
            <a:r>
              <a:rPr lang="en-US" b="1" dirty="0"/>
              <a:t>if</a:t>
            </a:r>
            <a:r>
              <a:rPr lang="en-US" dirty="0"/>
              <a:t> (n &lt; 10) </a:t>
            </a:r>
            <a:r>
              <a:rPr lang="en-US" b="1" dirty="0"/>
              <a:t>return</a:t>
            </a:r>
            <a:r>
              <a:rPr lang="en-US" dirty="0"/>
              <a:t> n;</a:t>
            </a:r>
          </a:p>
          <a:p>
            <a:r>
              <a:rPr lang="en-US" dirty="0"/>
              <a:t> </a:t>
            </a:r>
          </a:p>
          <a:p>
            <a:r>
              <a:rPr lang="en-US" dirty="0"/>
              <a:t>       // { n has at least two digits }</a:t>
            </a:r>
          </a:p>
          <a:p>
            <a:r>
              <a:rPr lang="en-US" dirty="0"/>
              <a:t>       // return first digit + sum of rest</a:t>
            </a:r>
          </a:p>
          <a:p>
            <a:r>
              <a:rPr lang="en-US" dirty="0"/>
              <a:t>       </a:t>
            </a:r>
            <a:r>
              <a:rPr lang="en-US" b="1" dirty="0"/>
              <a:t>return</a:t>
            </a:r>
            <a:r>
              <a:rPr lang="en-US" dirty="0"/>
              <a:t> n%10  +  sum(n/10);</a:t>
            </a:r>
          </a:p>
          <a:p>
            <a:r>
              <a:rPr lang="en-US" dirty="0"/>
              <a:t>   }</a:t>
            </a:r>
          </a:p>
        </p:txBody>
      </p:sp>
      <p:sp>
        <p:nvSpPr>
          <p:cNvPr id="10" name="Content Placeholder 8"/>
          <p:cNvSpPr txBox="1">
            <a:spLocks/>
          </p:cNvSpPr>
          <p:nvPr/>
        </p:nvSpPr>
        <p:spPr>
          <a:xfrm>
            <a:off x="810228" y="5579366"/>
            <a:ext cx="7800372" cy="5334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sz="2400" dirty="0"/>
              <a:t>	sum(8703) = 3 + sum(870)</a:t>
            </a:r>
          </a:p>
        </p:txBody>
      </p:sp>
      <p:sp>
        <p:nvSpPr>
          <p:cNvPr id="11" name="Content Placeholder 8"/>
          <p:cNvSpPr txBox="1">
            <a:spLocks/>
          </p:cNvSpPr>
          <p:nvPr/>
        </p:nvSpPr>
        <p:spPr>
          <a:xfrm>
            <a:off x="826625" y="5991205"/>
            <a:ext cx="8153400" cy="5334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sz="2400" dirty="0"/>
              <a:t>		     = 3 + 8 + sum(70)</a:t>
            </a:r>
          </a:p>
        </p:txBody>
      </p:sp>
      <p:sp>
        <p:nvSpPr>
          <p:cNvPr id="12" name="Content Placeholder 8"/>
          <p:cNvSpPr txBox="1">
            <a:spLocks/>
          </p:cNvSpPr>
          <p:nvPr/>
        </p:nvSpPr>
        <p:spPr>
          <a:xfrm>
            <a:off x="826625" y="6392802"/>
            <a:ext cx="8153400" cy="5334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sz="2400" dirty="0"/>
              <a:t>		     = 3 + 8 + 7 + sum(0)</a:t>
            </a:r>
          </a:p>
        </p:txBody>
      </p:sp>
      <p:grpSp>
        <p:nvGrpSpPr>
          <p:cNvPr id="17" name="Group 16"/>
          <p:cNvGrpSpPr/>
          <p:nvPr/>
        </p:nvGrpSpPr>
        <p:grpSpPr>
          <a:xfrm>
            <a:off x="4191000" y="2505919"/>
            <a:ext cx="3505201" cy="1608881"/>
            <a:chOff x="4191000" y="2505919"/>
            <a:chExt cx="3505201" cy="1608881"/>
          </a:xfrm>
        </p:grpSpPr>
        <p:sp>
          <p:nvSpPr>
            <p:cNvPr id="15" name="Freeform 14"/>
            <p:cNvSpPr/>
            <p:nvPr/>
          </p:nvSpPr>
          <p:spPr>
            <a:xfrm>
              <a:off x="4191000" y="2514600"/>
              <a:ext cx="1187946" cy="1600200"/>
            </a:xfrm>
            <a:custGeom>
              <a:avLst/>
              <a:gdLst>
                <a:gd name="connsiteX0" fmla="*/ 0 w 1298073"/>
                <a:gd name="connsiteY0" fmla="*/ 0 h 1588576"/>
                <a:gd name="connsiteX1" fmla="*/ 1294108 w 1298073"/>
                <a:gd name="connsiteY1" fmla="*/ 712922 h 1588576"/>
                <a:gd name="connsiteX2" fmla="*/ 325464 w 1298073"/>
                <a:gd name="connsiteY2" fmla="*/ 1588576 h 1588576"/>
              </a:gdLst>
              <a:ahLst/>
              <a:cxnLst>
                <a:cxn ang="0">
                  <a:pos x="connsiteX0" y="connsiteY0"/>
                </a:cxn>
                <a:cxn ang="0">
                  <a:pos x="connsiteX1" y="connsiteY1"/>
                </a:cxn>
                <a:cxn ang="0">
                  <a:pos x="connsiteX2" y="connsiteY2"/>
                </a:cxn>
              </a:cxnLst>
              <a:rect l="l" t="t" r="r" b="b"/>
              <a:pathLst>
                <a:path w="1298073" h="1588576">
                  <a:moveTo>
                    <a:pt x="0" y="0"/>
                  </a:moveTo>
                  <a:cubicBezTo>
                    <a:pt x="619932" y="224079"/>
                    <a:pt x="1239864" y="448159"/>
                    <a:pt x="1294108" y="712922"/>
                  </a:cubicBezTo>
                  <a:cubicBezTo>
                    <a:pt x="1348352" y="977685"/>
                    <a:pt x="836908" y="1283130"/>
                    <a:pt x="325464" y="1588576"/>
                  </a:cubicBezTo>
                </a:path>
              </a:pathLst>
            </a:custGeom>
            <a:ln w="3810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TextBox 15"/>
            <p:cNvSpPr txBox="1"/>
            <p:nvPr/>
          </p:nvSpPr>
          <p:spPr>
            <a:xfrm>
              <a:off x="5466759" y="2505919"/>
              <a:ext cx="2229442" cy="465043"/>
            </a:xfrm>
            <a:prstGeom prst="rect">
              <a:avLst/>
            </a:prstGeom>
            <a:solidFill>
              <a:srgbClr val="92D050"/>
            </a:solidFill>
            <a:ln>
              <a:solidFill>
                <a:schemeClr val="tx1"/>
              </a:solidFill>
              <a:headEnd type="triangle" w="med" len="med"/>
              <a:tailEnd type="none" w="med" len="med"/>
            </a:ln>
          </p:spPr>
          <p:txBody>
            <a:bodyPr wrap="square" rtlCol="0">
              <a:spAutoFit/>
            </a:bodyPr>
            <a:lstStyle/>
            <a:p>
              <a:r>
                <a:rPr lang="en-US" b="1" dirty="0">
                  <a:solidFill>
                    <a:srgbClr val="C00000"/>
                  </a:solidFill>
                </a:rPr>
                <a:t>sum calls itself!</a:t>
              </a:r>
            </a:p>
          </p:txBody>
        </p:sp>
      </p:grpSp>
    </p:spTree>
    <p:extLst>
      <p:ext uri="{BB962C8B-B14F-4D97-AF65-F5344CB8AC3E}">
        <p14:creationId xmlns:p14="http://schemas.microsoft.com/office/powerpoint/2010/main" val="4153651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dissolv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dissolv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dissolv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dissolv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p:bldP spid="11"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12648" y="228600"/>
            <a:ext cx="8153400" cy="685800"/>
          </a:xfrm>
        </p:spPr>
        <p:txBody>
          <a:bodyPr>
            <a:normAutofit/>
          </a:bodyPr>
          <a:lstStyle/>
          <a:p>
            <a:pPr algn="ctr"/>
            <a:r>
              <a:rPr lang="en-US" sz="3200" dirty="0">
                <a:solidFill>
                  <a:srgbClr val="800000"/>
                </a:solidFill>
              </a:rPr>
              <a:t>Two different questions, two different answers</a:t>
            </a:r>
          </a:p>
        </p:txBody>
      </p:sp>
      <p:sp>
        <p:nvSpPr>
          <p:cNvPr id="3" name="Slide Number Placeholder 2"/>
          <p:cNvSpPr>
            <a:spLocks noGrp="1"/>
          </p:cNvSpPr>
          <p:nvPr>
            <p:ph type="sldNum" sz="quarter" idx="12"/>
          </p:nvPr>
        </p:nvSpPr>
        <p:spPr/>
        <p:txBody>
          <a:bodyPr>
            <a:normAutofit fontScale="85000" lnSpcReduction="20000"/>
          </a:bodyPr>
          <a:lstStyle/>
          <a:p>
            <a:fld id="{B7486EEE-CEC5-4AEA-9FA0-08BD86ED8DFB}" type="slidenum">
              <a:rPr lang="en-US" smtClean="0"/>
              <a:pPr/>
              <a:t>7</a:t>
            </a:fld>
            <a:endParaRPr lang="en-US"/>
          </a:p>
        </p:txBody>
      </p:sp>
      <p:sp>
        <p:nvSpPr>
          <p:cNvPr id="10" name="Content Placeholder 8"/>
          <p:cNvSpPr txBox="1">
            <a:spLocks/>
          </p:cNvSpPr>
          <p:nvPr/>
        </p:nvSpPr>
        <p:spPr>
          <a:xfrm>
            <a:off x="304800" y="1828800"/>
            <a:ext cx="8610600" cy="1066800"/>
          </a:xfrm>
          <a:prstGeom prst="rect">
            <a:avLst/>
          </a:prstGeom>
        </p:spPr>
        <p:txBody>
          <a:bodyPr vert="horz">
            <a:normAutofit lnSpcReduction="1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None/>
            </a:pPr>
            <a:r>
              <a:rPr lang="en-US" sz="3200" dirty="0"/>
              <a:t>1. How is it </a:t>
            </a:r>
            <a:r>
              <a:rPr lang="en-US" sz="3200" dirty="0">
                <a:solidFill>
                  <a:srgbClr val="FF0000"/>
                </a:solidFill>
              </a:rPr>
              <a:t>executed</a:t>
            </a:r>
            <a:r>
              <a:rPr lang="en-US" sz="3200" dirty="0"/>
              <a:t>? </a:t>
            </a:r>
          </a:p>
          <a:p>
            <a:pPr marL="0" indent="0">
              <a:buNone/>
            </a:pPr>
            <a:r>
              <a:rPr lang="en-US" sz="3200" dirty="0"/>
              <a:t>(or, why does this even work?)</a:t>
            </a:r>
          </a:p>
        </p:txBody>
      </p:sp>
      <p:sp>
        <p:nvSpPr>
          <p:cNvPr id="12" name="Content Placeholder 8"/>
          <p:cNvSpPr txBox="1">
            <a:spLocks/>
          </p:cNvSpPr>
          <p:nvPr/>
        </p:nvSpPr>
        <p:spPr>
          <a:xfrm>
            <a:off x="304800" y="3773424"/>
            <a:ext cx="8610600" cy="46482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sz="3200" dirty="0"/>
              <a:t>2. How do we </a:t>
            </a:r>
            <a:r>
              <a:rPr lang="en-US" sz="3200" dirty="0">
                <a:solidFill>
                  <a:srgbClr val="FF0000"/>
                </a:solidFill>
              </a:rPr>
              <a:t>understand</a:t>
            </a:r>
            <a:r>
              <a:rPr lang="en-US" sz="3200" dirty="0"/>
              <a:t> recursive methods?</a:t>
            </a:r>
          </a:p>
          <a:p>
            <a:pPr marL="0" indent="0">
              <a:buFont typeface="Wingdings"/>
              <a:buNone/>
            </a:pPr>
            <a:r>
              <a:rPr lang="en-US" sz="3200" dirty="0"/>
              <a:t>(or, how do we </a:t>
            </a:r>
            <a:r>
              <a:rPr lang="en-US" sz="3200" dirty="0">
                <a:solidFill>
                  <a:srgbClr val="FF0000"/>
                </a:solidFill>
              </a:rPr>
              <a:t>write/develop</a:t>
            </a:r>
            <a:r>
              <a:rPr lang="en-US" sz="3200" dirty="0"/>
              <a:t> recursive methods?)</a:t>
            </a:r>
          </a:p>
        </p:txBody>
      </p:sp>
    </p:spTree>
    <p:extLst>
      <p:ext uri="{BB962C8B-B14F-4D97-AF65-F5344CB8AC3E}">
        <p14:creationId xmlns:p14="http://schemas.microsoft.com/office/powerpoint/2010/main" val="1648790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96888" y="304800"/>
            <a:ext cx="8308975" cy="685800"/>
          </a:xfrm>
          <a:ln/>
        </p:spPr>
        <p:txBody>
          <a:bodyPr rIns="132080">
            <a:normAutofit/>
          </a:bodyPr>
          <a:lstStyle/>
          <a:p>
            <a:pPr algn="ctr"/>
            <a:r>
              <a:rPr lang="en-US" sz="3200" dirty="0">
                <a:solidFill>
                  <a:srgbClr val="800000"/>
                </a:solidFill>
              </a:rPr>
              <a:t>Stacks and Queues</a:t>
            </a:r>
          </a:p>
        </p:txBody>
      </p:sp>
      <p:sp>
        <p:nvSpPr>
          <p:cNvPr id="14" name="Slide Number Placeholder 3"/>
          <p:cNvSpPr>
            <a:spLocks noGrp="1"/>
          </p:cNvSpPr>
          <p:nvPr>
            <p:ph type="sldNum" sz="quarter" idx="12"/>
          </p:nvPr>
        </p:nvSpPr>
        <p:spPr/>
        <p:txBody>
          <a:bodyPr>
            <a:normAutofit fontScale="85000" lnSpcReduction="20000"/>
          </a:bodyPr>
          <a:lstStyle/>
          <a:p>
            <a:fld id="{4FA76D61-F4EF-481F-B46A-47FAA5B109BF}" type="slidenum">
              <a:rPr lang="en-US"/>
              <a:pPr/>
              <a:t>8</a:t>
            </a:fld>
            <a:endParaRPr lang="en-US"/>
          </a:p>
        </p:txBody>
      </p:sp>
      <p:sp>
        <p:nvSpPr>
          <p:cNvPr id="22531" name="Rectangle 3"/>
          <p:cNvSpPr>
            <a:spLocks/>
          </p:cNvSpPr>
          <p:nvPr/>
        </p:nvSpPr>
        <p:spPr bwMode="auto">
          <a:xfrm>
            <a:off x="609600" y="2032001"/>
            <a:ext cx="2136775" cy="466725"/>
          </a:xfrm>
          <a:prstGeom prst="rect">
            <a:avLst/>
          </a:prstGeom>
          <a:noFill/>
          <a:ln w="12700">
            <a:solidFill>
              <a:schemeClr val="tx1"/>
            </a:solidFill>
            <a:prstDash val="solid"/>
            <a:miter lim="800000"/>
            <a:headEnd type="none" w="med" len="med"/>
            <a:tailEnd type="none" w="med" len="med"/>
          </a:ln>
        </p:spPr>
        <p:txBody>
          <a:bodyPr lIns="0" tIns="0" rIns="40639" bIns="0"/>
          <a:lstStyle/>
          <a:p>
            <a:pPr marL="39688" algn="ctr">
              <a:spcBef>
                <a:spcPts val="1400"/>
              </a:spcBef>
            </a:pPr>
            <a:r>
              <a:rPr lang="en-US" dirty="0">
                <a:solidFill>
                  <a:srgbClr val="9900CC"/>
                </a:solidFill>
                <a:latin typeface="Arial" charset="0"/>
                <a:cs typeface="Arial" charset="0"/>
                <a:sym typeface="Arial" charset="0"/>
              </a:rPr>
              <a:t>top element</a:t>
            </a:r>
          </a:p>
        </p:txBody>
      </p:sp>
      <p:sp>
        <p:nvSpPr>
          <p:cNvPr id="22532" name="Rectangle 4"/>
          <p:cNvSpPr>
            <a:spLocks/>
          </p:cNvSpPr>
          <p:nvPr/>
        </p:nvSpPr>
        <p:spPr bwMode="auto">
          <a:xfrm>
            <a:off x="609600" y="2498726"/>
            <a:ext cx="2136775" cy="466725"/>
          </a:xfrm>
          <a:prstGeom prst="rect">
            <a:avLst/>
          </a:prstGeom>
          <a:noFill/>
          <a:ln w="12700">
            <a:solidFill>
              <a:schemeClr val="tx1"/>
            </a:solidFill>
            <a:prstDash val="solid"/>
            <a:miter lim="800000"/>
            <a:headEnd type="none" w="med" len="med"/>
            <a:tailEnd type="none" w="med" len="med"/>
          </a:ln>
        </p:spPr>
        <p:txBody>
          <a:bodyPr lIns="0" tIns="0" rIns="40639" bIns="0"/>
          <a:lstStyle/>
          <a:p>
            <a:pPr marL="39688" algn="ctr">
              <a:spcBef>
                <a:spcPts val="1400"/>
              </a:spcBef>
            </a:pPr>
            <a:r>
              <a:rPr lang="en-US">
                <a:solidFill>
                  <a:srgbClr val="9900CC"/>
                </a:solidFill>
                <a:latin typeface="Arial" charset="0"/>
                <a:cs typeface="Arial" charset="0"/>
                <a:sym typeface="Arial" charset="0"/>
              </a:rPr>
              <a:t>2nd element</a:t>
            </a:r>
          </a:p>
        </p:txBody>
      </p:sp>
      <p:sp>
        <p:nvSpPr>
          <p:cNvPr id="22534" name="Rectangle 6"/>
          <p:cNvSpPr>
            <a:spLocks/>
          </p:cNvSpPr>
          <p:nvPr/>
        </p:nvSpPr>
        <p:spPr bwMode="auto">
          <a:xfrm>
            <a:off x="609600" y="2962275"/>
            <a:ext cx="2136775" cy="466725"/>
          </a:xfrm>
          <a:prstGeom prst="rect">
            <a:avLst/>
          </a:prstGeom>
          <a:noFill/>
          <a:ln w="12700">
            <a:solidFill>
              <a:schemeClr val="tx1"/>
            </a:solidFill>
            <a:prstDash val="solid"/>
            <a:miter lim="800000"/>
            <a:headEnd type="none" w="med" len="med"/>
            <a:tailEnd type="none" w="med" len="med"/>
          </a:ln>
        </p:spPr>
        <p:txBody>
          <a:bodyPr lIns="0" tIns="0" rIns="40639" bIns="0"/>
          <a:lstStyle/>
          <a:p>
            <a:pPr marL="39688" algn="ctr">
              <a:spcBef>
                <a:spcPts val="1400"/>
              </a:spcBef>
            </a:pPr>
            <a:r>
              <a:rPr lang="en-US">
                <a:solidFill>
                  <a:srgbClr val="9900CC"/>
                </a:solidFill>
                <a:latin typeface="Arial" charset="0"/>
                <a:cs typeface="Arial" charset="0"/>
                <a:sym typeface="Arial" charset="0"/>
              </a:rPr>
              <a:t>...</a:t>
            </a:r>
          </a:p>
        </p:txBody>
      </p:sp>
      <p:sp>
        <p:nvSpPr>
          <p:cNvPr id="22535" name="Rectangle 7"/>
          <p:cNvSpPr>
            <a:spLocks/>
          </p:cNvSpPr>
          <p:nvPr/>
        </p:nvSpPr>
        <p:spPr bwMode="auto">
          <a:xfrm>
            <a:off x="611187" y="3441700"/>
            <a:ext cx="2133600" cy="825500"/>
          </a:xfrm>
          <a:prstGeom prst="rect">
            <a:avLst/>
          </a:prstGeom>
          <a:noFill/>
          <a:ln w="12700">
            <a:solidFill>
              <a:schemeClr val="tx1"/>
            </a:solidFill>
            <a:prstDash val="solid"/>
            <a:miter lim="800000"/>
            <a:headEnd type="none" w="med" len="med"/>
            <a:tailEnd type="none" w="med" len="med"/>
          </a:ln>
        </p:spPr>
        <p:txBody>
          <a:bodyPr lIns="0" tIns="0" rIns="40639" bIns="0"/>
          <a:lstStyle/>
          <a:p>
            <a:pPr marL="39688" algn="ctr">
              <a:spcBef>
                <a:spcPts val="1400"/>
              </a:spcBef>
            </a:pPr>
            <a:r>
              <a:rPr lang="en-US" dirty="0">
                <a:solidFill>
                  <a:srgbClr val="9900CC"/>
                </a:solidFill>
                <a:latin typeface="Arial" charset="0"/>
                <a:cs typeface="Arial" charset="0"/>
                <a:sym typeface="Arial" charset="0"/>
              </a:rPr>
              <a:t>bottom element</a:t>
            </a:r>
          </a:p>
        </p:txBody>
      </p:sp>
      <p:sp>
        <p:nvSpPr>
          <p:cNvPr id="22539" name="Rectangle 11"/>
          <p:cNvSpPr>
            <a:spLocks/>
          </p:cNvSpPr>
          <p:nvPr/>
        </p:nvSpPr>
        <p:spPr bwMode="auto">
          <a:xfrm>
            <a:off x="990600" y="1574801"/>
            <a:ext cx="1717177" cy="369332"/>
          </a:xfrm>
          <a:prstGeom prst="rect">
            <a:avLst/>
          </a:prstGeom>
          <a:noFill/>
          <a:ln w="12700">
            <a:noFill/>
            <a:miter lim="800000"/>
            <a:headEnd type="none" w="med" len="med"/>
            <a:tailEnd type="none" w="med" len="med"/>
          </a:ln>
        </p:spPr>
        <p:txBody>
          <a:bodyPr wrap="none" lIns="0" tIns="0" bIns="0">
            <a:spAutoFit/>
          </a:bodyPr>
          <a:lstStyle/>
          <a:p>
            <a:pPr>
              <a:spcBef>
                <a:spcPts val="413"/>
              </a:spcBef>
            </a:pPr>
            <a:r>
              <a:rPr lang="en-US" dirty="0">
                <a:solidFill>
                  <a:srgbClr val="009900"/>
                </a:solidFill>
                <a:latin typeface="Arial" charset="0"/>
                <a:cs typeface="Arial" charset="0"/>
                <a:sym typeface="Arial" charset="0"/>
              </a:rPr>
              <a:t>stack grows</a:t>
            </a:r>
          </a:p>
        </p:txBody>
      </p:sp>
      <p:sp>
        <p:nvSpPr>
          <p:cNvPr id="22540" name="Line 12"/>
          <p:cNvSpPr>
            <a:spLocks noChangeShapeType="1"/>
          </p:cNvSpPr>
          <p:nvPr/>
        </p:nvSpPr>
        <p:spPr bwMode="auto">
          <a:xfrm rot="10800000" flipH="1">
            <a:off x="1600200" y="990600"/>
            <a:ext cx="0" cy="609600"/>
          </a:xfrm>
          <a:prstGeom prst="line">
            <a:avLst/>
          </a:prstGeom>
          <a:noFill/>
          <a:ln w="60325">
            <a:solidFill>
              <a:schemeClr val="tx1"/>
            </a:solidFill>
            <a:prstDash val="solid"/>
            <a:round/>
            <a:headEnd type="none" w="med" len="med"/>
            <a:tailEnd type="triangle" w="med" len="med"/>
          </a:ln>
        </p:spPr>
        <p:txBody>
          <a:bodyPr/>
          <a:lstStyle/>
          <a:p>
            <a:endParaRPr lang="fr-BE"/>
          </a:p>
        </p:txBody>
      </p:sp>
      <p:sp>
        <p:nvSpPr>
          <p:cNvPr id="2" name="TextBox 1"/>
          <p:cNvSpPr txBox="1"/>
          <p:nvPr/>
        </p:nvSpPr>
        <p:spPr>
          <a:xfrm>
            <a:off x="3657600" y="1447800"/>
            <a:ext cx="6172200" cy="1800493"/>
          </a:xfrm>
          <a:prstGeom prst="rect">
            <a:avLst/>
          </a:prstGeom>
          <a:noFill/>
        </p:spPr>
        <p:txBody>
          <a:bodyPr wrap="square" rtlCol="0">
            <a:spAutoFit/>
          </a:bodyPr>
          <a:lstStyle/>
          <a:p>
            <a:r>
              <a:rPr lang="en-US" dirty="0"/>
              <a:t>Stack: list with (at least) two basic ops:</a:t>
            </a:r>
          </a:p>
          <a:p>
            <a:pPr>
              <a:spcBef>
                <a:spcPts val="600"/>
              </a:spcBef>
            </a:pPr>
            <a:r>
              <a:rPr lang="en-US" dirty="0"/>
              <a:t>   * Push an element onto its top </a:t>
            </a:r>
          </a:p>
          <a:p>
            <a:r>
              <a:rPr lang="en-US" dirty="0"/>
              <a:t>   * Pop (remove) top element</a:t>
            </a:r>
          </a:p>
          <a:p>
            <a:pPr>
              <a:spcBef>
                <a:spcPts val="1200"/>
              </a:spcBef>
            </a:pPr>
            <a:r>
              <a:rPr lang="en-US" dirty="0">
                <a:solidFill>
                  <a:srgbClr val="800000"/>
                </a:solidFill>
              </a:rPr>
              <a:t>Last-In-First-Out (LIFO)</a:t>
            </a:r>
          </a:p>
        </p:txBody>
      </p:sp>
      <p:sp>
        <p:nvSpPr>
          <p:cNvPr id="3" name="TextBox 2"/>
          <p:cNvSpPr txBox="1"/>
          <p:nvPr/>
        </p:nvSpPr>
        <p:spPr>
          <a:xfrm>
            <a:off x="3886200" y="3505200"/>
            <a:ext cx="4352474" cy="461665"/>
          </a:xfrm>
          <a:prstGeom prst="rect">
            <a:avLst/>
          </a:prstGeom>
          <a:solidFill>
            <a:srgbClr val="FFFFCC"/>
          </a:solidFill>
        </p:spPr>
        <p:txBody>
          <a:bodyPr wrap="none" rtlCol="0">
            <a:spAutoFit/>
          </a:bodyPr>
          <a:lstStyle/>
          <a:p>
            <a:r>
              <a:rPr lang="en-US" dirty="0"/>
              <a:t>Like a stack of trays in a cafeteria</a:t>
            </a:r>
          </a:p>
        </p:txBody>
      </p:sp>
      <p:sp>
        <p:nvSpPr>
          <p:cNvPr id="4" name="TextBox 3"/>
          <p:cNvSpPr txBox="1"/>
          <p:nvPr/>
        </p:nvSpPr>
        <p:spPr>
          <a:xfrm>
            <a:off x="533401" y="4495800"/>
            <a:ext cx="3048000" cy="461665"/>
          </a:xfrm>
          <a:prstGeom prst="rect">
            <a:avLst/>
          </a:prstGeom>
          <a:noFill/>
          <a:ln>
            <a:solidFill>
              <a:schemeClr val="tx1"/>
            </a:solidFill>
          </a:ln>
        </p:spPr>
        <p:txBody>
          <a:bodyPr wrap="square" rtlCol="0">
            <a:spAutoFit/>
          </a:bodyPr>
          <a:lstStyle/>
          <a:p>
            <a:r>
              <a:rPr lang="en-US" dirty="0">
                <a:solidFill>
                  <a:srgbClr val="CC3399"/>
                </a:solidFill>
              </a:rPr>
              <a:t>first    second   …   last</a:t>
            </a:r>
          </a:p>
        </p:txBody>
      </p:sp>
      <p:sp>
        <p:nvSpPr>
          <p:cNvPr id="18" name="TextBox 17"/>
          <p:cNvSpPr txBox="1"/>
          <p:nvPr/>
        </p:nvSpPr>
        <p:spPr>
          <a:xfrm>
            <a:off x="3810000" y="4343400"/>
            <a:ext cx="5181600" cy="1723549"/>
          </a:xfrm>
          <a:prstGeom prst="rect">
            <a:avLst/>
          </a:prstGeom>
          <a:noFill/>
        </p:spPr>
        <p:txBody>
          <a:bodyPr wrap="square" rtlCol="0">
            <a:spAutoFit/>
          </a:bodyPr>
          <a:lstStyle/>
          <a:p>
            <a:r>
              <a:rPr lang="en-US" dirty="0"/>
              <a:t>Queue: list with (at least) two basic ops:</a:t>
            </a:r>
          </a:p>
          <a:p>
            <a:pPr>
              <a:spcBef>
                <a:spcPts val="600"/>
              </a:spcBef>
            </a:pPr>
            <a:r>
              <a:rPr lang="en-US" dirty="0"/>
              <a:t>   * Append an element</a:t>
            </a:r>
          </a:p>
          <a:p>
            <a:r>
              <a:rPr lang="en-US" dirty="0"/>
              <a:t>   * Remove first element</a:t>
            </a:r>
          </a:p>
          <a:p>
            <a:pPr>
              <a:spcBef>
                <a:spcPts val="600"/>
              </a:spcBef>
            </a:pPr>
            <a:r>
              <a:rPr lang="en-US" dirty="0">
                <a:solidFill>
                  <a:srgbClr val="800000"/>
                </a:solidFill>
              </a:rPr>
              <a:t>First-In-First-Out (FIFO)</a:t>
            </a:r>
          </a:p>
        </p:txBody>
      </p:sp>
      <p:sp>
        <p:nvSpPr>
          <p:cNvPr id="20" name="TextBox 19"/>
          <p:cNvSpPr txBox="1"/>
          <p:nvPr/>
        </p:nvSpPr>
        <p:spPr>
          <a:xfrm>
            <a:off x="533400" y="5181600"/>
            <a:ext cx="3124200" cy="1200328"/>
          </a:xfrm>
          <a:prstGeom prst="rect">
            <a:avLst/>
          </a:prstGeom>
          <a:solidFill>
            <a:srgbClr val="FFFFCC"/>
          </a:solidFill>
        </p:spPr>
        <p:txBody>
          <a:bodyPr wrap="square" rtlCol="0">
            <a:spAutoFit/>
          </a:bodyPr>
          <a:lstStyle/>
          <a:p>
            <a:r>
              <a:rPr lang="en-US" dirty="0"/>
              <a:t>Americans wait in a line. The Brits wait in a queue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par>
                          <p:cTn id="13" fill="hold">
                            <p:stCondLst>
                              <p:cond delay="500"/>
                            </p:stCondLst>
                            <p:childTnLst>
                              <p:par>
                                <p:cTn id="14" presetID="9" presetClass="entr" presetSubtype="0" fill="hold" grpId="0" nodeType="after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dissolve">
                                      <p:cBhvr>
                                        <p:cTn id="16" dur="5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dissolve">
                                      <p:cBhvr>
                                        <p:cTn id="2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18" grpId="0"/>
      <p:bldP spid="2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5"/>
          <p:cNvGrpSpPr>
            <a:grpSpLocks/>
          </p:cNvGrpSpPr>
          <p:nvPr/>
        </p:nvGrpSpPr>
        <p:grpSpPr bwMode="auto">
          <a:xfrm>
            <a:off x="6425368" y="1752600"/>
            <a:ext cx="2109032" cy="2105025"/>
            <a:chOff x="0" y="0"/>
            <a:chExt cx="1152" cy="1326"/>
          </a:xfrm>
        </p:grpSpPr>
        <p:grpSp>
          <p:nvGrpSpPr>
            <p:cNvPr id="21" name="Group 6"/>
            <p:cNvGrpSpPr>
              <a:grpSpLocks/>
            </p:cNvGrpSpPr>
            <p:nvPr/>
          </p:nvGrpSpPr>
          <p:grpSpPr bwMode="auto">
            <a:xfrm>
              <a:off x="0" y="0"/>
              <a:ext cx="1152" cy="1326"/>
              <a:chOff x="0" y="0"/>
              <a:chExt cx="1152" cy="1326"/>
            </a:xfrm>
          </p:grpSpPr>
          <p:sp>
            <p:nvSpPr>
              <p:cNvPr id="31" name="Rectangle 7"/>
              <p:cNvSpPr>
                <a:spLocks/>
              </p:cNvSpPr>
              <p:nvPr/>
            </p:nvSpPr>
            <p:spPr bwMode="auto">
              <a:xfrm>
                <a:off x="0" y="0"/>
                <a:ext cx="1152" cy="1326"/>
              </a:xfrm>
              <a:prstGeom prst="rect">
                <a:avLst/>
              </a:prstGeom>
              <a:noFill/>
              <a:ln w="38100">
                <a:solidFill>
                  <a:srgbClr val="FF9900"/>
                </a:solidFill>
                <a:prstDash val="solid"/>
                <a:miter lim="800000"/>
                <a:headEnd type="none" w="med" len="med"/>
                <a:tailEnd type="none" w="med" len="med"/>
              </a:ln>
            </p:spPr>
            <p:txBody>
              <a:bodyPr lIns="0" tIns="0" rIns="0" bIns="0"/>
              <a:lstStyle/>
              <a:p>
                <a:endParaRPr lang="fr-BE"/>
              </a:p>
            </p:txBody>
          </p:sp>
          <p:sp>
            <p:nvSpPr>
              <p:cNvPr id="32" name="Rectangle 8"/>
              <p:cNvSpPr>
                <a:spLocks/>
              </p:cNvSpPr>
              <p:nvPr/>
            </p:nvSpPr>
            <p:spPr bwMode="auto">
              <a:xfrm>
                <a:off x="0" y="0"/>
                <a:ext cx="912" cy="1326"/>
              </a:xfrm>
              <a:prstGeom prst="rect">
                <a:avLst/>
              </a:prstGeom>
              <a:noFill/>
              <a:ln w="12700">
                <a:noFill/>
                <a:miter lim="800000"/>
                <a:headEnd type="none" w="med" len="med"/>
                <a:tailEnd type="none" w="med" len="med"/>
              </a:ln>
            </p:spPr>
            <p:txBody>
              <a:bodyPr wrap="none" lIns="0" tIns="0" rIns="0" bIns="0">
                <a:spAutoFit/>
              </a:bodyPr>
              <a:lstStyle/>
              <a:p>
                <a:endParaRPr lang="fr-BE"/>
              </a:p>
            </p:txBody>
          </p:sp>
        </p:grpSp>
        <p:sp>
          <p:nvSpPr>
            <p:cNvPr id="30" name="Rectangle 11"/>
            <p:cNvSpPr>
              <a:spLocks/>
            </p:cNvSpPr>
            <p:nvPr/>
          </p:nvSpPr>
          <p:spPr bwMode="auto">
            <a:xfrm>
              <a:off x="22" y="85"/>
              <a:ext cx="1088" cy="1163"/>
            </a:xfrm>
            <a:prstGeom prst="rect">
              <a:avLst/>
            </a:prstGeom>
            <a:noFill/>
            <a:ln w="12700">
              <a:noFill/>
              <a:miter lim="800000"/>
              <a:headEnd type="none" w="med" len="med"/>
              <a:tailEnd type="none" w="med" len="med"/>
            </a:ln>
          </p:spPr>
          <p:txBody>
            <a:bodyPr wrap="none" lIns="0" tIns="0" rIns="40639" bIns="0" anchor="t" anchorCtr="0">
              <a:spAutoFit/>
            </a:bodyPr>
            <a:lstStyle/>
            <a:p>
              <a:pPr marL="39688" algn="ctr"/>
              <a:r>
                <a:rPr lang="en-US" dirty="0">
                  <a:solidFill>
                    <a:schemeClr val="tx1"/>
                  </a:solidFill>
                  <a:latin typeface="Arial" charset="0"/>
                  <a:cs typeface="Arial" charset="0"/>
                  <a:sym typeface="Arial" charset="0"/>
                </a:rPr>
                <a:t>local variables</a:t>
              </a:r>
            </a:p>
            <a:p>
              <a:pPr marL="39688" algn="ctr"/>
              <a:endParaRPr lang="en-US" dirty="0">
                <a:solidFill>
                  <a:schemeClr val="tx1"/>
                </a:solidFill>
                <a:latin typeface="Arial" charset="0"/>
                <a:cs typeface="Arial" charset="0"/>
                <a:sym typeface="Arial" charset="0"/>
              </a:endParaRPr>
            </a:p>
            <a:p>
              <a:pPr marL="39688" algn="ctr"/>
              <a:r>
                <a:rPr lang="en-US" dirty="0">
                  <a:solidFill>
                    <a:schemeClr val="tx1"/>
                  </a:solidFill>
                  <a:latin typeface="Arial" charset="0"/>
                  <a:cs typeface="Arial" charset="0"/>
                  <a:sym typeface="Arial" charset="0"/>
                </a:rPr>
                <a:t>parameters</a:t>
              </a:r>
            </a:p>
            <a:p>
              <a:pPr marL="39688" algn="ctr"/>
              <a:endParaRPr lang="en-US" dirty="0">
                <a:solidFill>
                  <a:schemeClr val="tx1"/>
                </a:solidFill>
                <a:latin typeface="Arial" charset="0"/>
                <a:cs typeface="Arial" charset="0"/>
                <a:sym typeface="Arial" charset="0"/>
              </a:endParaRPr>
            </a:p>
            <a:p>
              <a:pPr marL="39688" algn="ctr"/>
              <a:r>
                <a:rPr lang="en-US" dirty="0">
                  <a:solidFill>
                    <a:schemeClr val="tx1"/>
                  </a:solidFill>
                  <a:latin typeface="Arial" charset="0"/>
                  <a:cs typeface="Arial" charset="0"/>
                  <a:sym typeface="Arial" charset="0"/>
                </a:rPr>
                <a:t>return info</a:t>
              </a:r>
            </a:p>
          </p:txBody>
        </p:sp>
      </p:grpSp>
      <p:sp>
        <p:nvSpPr>
          <p:cNvPr id="23553" name="Rectangle 1"/>
          <p:cNvSpPr>
            <a:spLocks noGrp="1" noChangeArrowheads="1"/>
          </p:cNvSpPr>
          <p:nvPr>
            <p:ph type="title"/>
          </p:nvPr>
        </p:nvSpPr>
        <p:spPr>
          <a:xfrm>
            <a:off x="685800" y="381000"/>
            <a:ext cx="7772400" cy="609600"/>
          </a:xfrm>
          <a:ln/>
        </p:spPr>
        <p:txBody>
          <a:bodyPr rIns="132080">
            <a:normAutofit/>
          </a:bodyPr>
          <a:lstStyle/>
          <a:p>
            <a:pPr algn="ctr"/>
            <a:r>
              <a:rPr lang="en-US" sz="3200" dirty="0">
                <a:solidFill>
                  <a:srgbClr val="800000"/>
                </a:solidFill>
              </a:rPr>
              <a:t>Stack Frame</a:t>
            </a:r>
          </a:p>
        </p:txBody>
      </p:sp>
      <p:sp>
        <p:nvSpPr>
          <p:cNvPr id="19" name="Slide Number Placeholder 3"/>
          <p:cNvSpPr>
            <a:spLocks noGrp="1"/>
          </p:cNvSpPr>
          <p:nvPr>
            <p:ph type="sldNum" sz="quarter" idx="12"/>
          </p:nvPr>
        </p:nvSpPr>
        <p:spPr/>
        <p:txBody>
          <a:bodyPr>
            <a:normAutofit fontScale="85000" lnSpcReduction="20000"/>
          </a:bodyPr>
          <a:lstStyle/>
          <a:p>
            <a:fld id="{7023AEF6-179E-455F-9AB9-A0F881B32240}" type="slidenum">
              <a:rPr lang="en-US"/>
              <a:pPr/>
              <a:t>9</a:t>
            </a:fld>
            <a:endParaRPr lang="en-US"/>
          </a:p>
        </p:txBody>
      </p:sp>
      <p:sp>
        <p:nvSpPr>
          <p:cNvPr id="23555" name="AutoShape 3"/>
          <p:cNvSpPr>
            <a:spLocks/>
          </p:cNvSpPr>
          <p:nvPr/>
        </p:nvSpPr>
        <p:spPr bwMode="auto">
          <a:xfrm>
            <a:off x="5791200" y="1828800"/>
            <a:ext cx="485775" cy="2105025"/>
          </a:xfrm>
          <a:custGeom>
            <a:avLst/>
            <a:gdLst/>
            <a:ahLst/>
            <a:cxnLst/>
            <a:rect l="0" t="0" r="r" b="b"/>
            <a:pathLst>
              <a:path w="21600" h="21600">
                <a:moveTo>
                  <a:pt x="21600" y="0"/>
                </a:moveTo>
                <a:cubicBezTo>
                  <a:pt x="15635" y="0"/>
                  <a:pt x="10800" y="806"/>
                  <a:pt x="10800" y="1800"/>
                </a:cubicBezTo>
                <a:lnTo>
                  <a:pt x="10800" y="9000"/>
                </a:lnTo>
                <a:cubicBezTo>
                  <a:pt x="10800" y="9994"/>
                  <a:pt x="5965" y="10800"/>
                  <a:pt x="0" y="10800"/>
                </a:cubicBezTo>
                <a:cubicBezTo>
                  <a:pt x="5965" y="10800"/>
                  <a:pt x="10800" y="11606"/>
                  <a:pt x="10800" y="12600"/>
                </a:cubicBezTo>
                <a:lnTo>
                  <a:pt x="10800" y="19800"/>
                </a:lnTo>
                <a:cubicBezTo>
                  <a:pt x="10800" y="20794"/>
                  <a:pt x="15635" y="21600"/>
                  <a:pt x="21600" y="21600"/>
                </a:cubicBezTo>
              </a:path>
            </a:pathLst>
          </a:custGeom>
          <a:noFill/>
          <a:ln w="12700">
            <a:solidFill>
              <a:schemeClr val="tx1"/>
            </a:solidFill>
            <a:prstDash val="solid"/>
            <a:miter lim="800000"/>
            <a:headEnd type="none" w="med" len="med"/>
            <a:tailEnd type="none" w="med" len="med"/>
          </a:ln>
        </p:spPr>
        <p:txBody>
          <a:bodyPr lIns="0" tIns="0" rIns="0" bIns="0"/>
          <a:lstStyle/>
          <a:p>
            <a:endParaRPr lang="fr-BE"/>
          </a:p>
        </p:txBody>
      </p:sp>
      <p:sp>
        <p:nvSpPr>
          <p:cNvPr id="23556" name="Rectangle 4"/>
          <p:cNvSpPr>
            <a:spLocks/>
          </p:cNvSpPr>
          <p:nvPr/>
        </p:nvSpPr>
        <p:spPr bwMode="auto">
          <a:xfrm>
            <a:off x="4739378" y="2667000"/>
            <a:ext cx="1084440" cy="369332"/>
          </a:xfrm>
          <a:prstGeom prst="rect">
            <a:avLst/>
          </a:prstGeom>
          <a:noFill/>
          <a:ln w="12700">
            <a:noFill/>
            <a:miter lim="800000"/>
            <a:headEnd type="none" w="med" len="med"/>
            <a:tailEnd type="none" w="med" len="med"/>
          </a:ln>
        </p:spPr>
        <p:txBody>
          <a:bodyPr wrap="none" lIns="0" tIns="0" rIns="40639" bIns="0">
            <a:spAutoFit/>
          </a:bodyPr>
          <a:lstStyle/>
          <a:p>
            <a:pPr marL="39688" algn="ctr"/>
            <a:r>
              <a:rPr lang="en-US" dirty="0">
                <a:solidFill>
                  <a:srgbClr val="009900"/>
                </a:solidFill>
                <a:latin typeface="Arial" charset="0"/>
                <a:cs typeface="Arial" charset="0"/>
                <a:sym typeface="Arial" charset="0"/>
              </a:rPr>
              <a:t>a frame</a:t>
            </a:r>
          </a:p>
        </p:txBody>
      </p:sp>
      <p:sp>
        <p:nvSpPr>
          <p:cNvPr id="2" name="TextBox 1"/>
          <p:cNvSpPr txBox="1"/>
          <p:nvPr/>
        </p:nvSpPr>
        <p:spPr>
          <a:xfrm>
            <a:off x="914400" y="1752600"/>
            <a:ext cx="4724400" cy="830997"/>
          </a:xfrm>
          <a:prstGeom prst="rect">
            <a:avLst/>
          </a:prstGeom>
          <a:noFill/>
        </p:spPr>
        <p:txBody>
          <a:bodyPr wrap="square" rtlCol="0">
            <a:spAutoFit/>
          </a:bodyPr>
          <a:lstStyle/>
          <a:p>
            <a:r>
              <a:rPr lang="en-US" dirty="0"/>
              <a:t>A “frame” contains information about a method call:</a:t>
            </a:r>
          </a:p>
        </p:txBody>
      </p:sp>
      <p:cxnSp>
        <p:nvCxnSpPr>
          <p:cNvPr id="4" name="Straight Connector 3"/>
          <p:cNvCxnSpPr/>
          <p:nvPr/>
        </p:nvCxnSpPr>
        <p:spPr>
          <a:xfrm>
            <a:off x="6400800" y="2438400"/>
            <a:ext cx="2133600" cy="0"/>
          </a:xfrm>
          <a:prstGeom prst="line">
            <a:avLst/>
          </a:prstGeom>
          <a:ln w="34925">
            <a:solidFill>
              <a:schemeClr val="accent2">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6400800" y="3200400"/>
            <a:ext cx="2133600" cy="0"/>
          </a:xfrm>
          <a:prstGeom prst="line">
            <a:avLst/>
          </a:prstGeom>
          <a:ln w="34925">
            <a:solidFill>
              <a:schemeClr val="accent2">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62000" y="2590800"/>
            <a:ext cx="4572000" cy="1569660"/>
          </a:xfrm>
          <a:prstGeom prst="rect">
            <a:avLst/>
          </a:prstGeom>
          <a:noFill/>
        </p:spPr>
        <p:txBody>
          <a:bodyPr wrap="square" rtlCol="0">
            <a:spAutoFit/>
          </a:bodyPr>
          <a:lstStyle/>
          <a:p>
            <a:r>
              <a:rPr lang="en-US" dirty="0"/>
              <a:t>At runtime Java maintains a</a:t>
            </a:r>
          </a:p>
          <a:p>
            <a:r>
              <a:rPr lang="en-US" dirty="0">
                <a:solidFill>
                  <a:srgbClr val="FF0000"/>
                </a:solidFill>
              </a:rPr>
              <a:t>stack</a:t>
            </a:r>
            <a:r>
              <a:rPr lang="en-US" dirty="0"/>
              <a:t> that contains frames</a:t>
            </a:r>
          </a:p>
          <a:p>
            <a:r>
              <a:rPr lang="en-US" dirty="0"/>
              <a:t>for all method calls that are being executed but have not completed.</a:t>
            </a:r>
          </a:p>
        </p:txBody>
      </p:sp>
      <p:sp>
        <p:nvSpPr>
          <p:cNvPr id="6" name="TextBox 5"/>
          <p:cNvSpPr txBox="1"/>
          <p:nvPr/>
        </p:nvSpPr>
        <p:spPr>
          <a:xfrm>
            <a:off x="685800" y="4343400"/>
            <a:ext cx="7924800" cy="1200328"/>
          </a:xfrm>
          <a:prstGeom prst="rect">
            <a:avLst/>
          </a:prstGeom>
          <a:noFill/>
        </p:spPr>
        <p:txBody>
          <a:bodyPr wrap="square" rtlCol="0">
            <a:spAutoFit/>
          </a:bodyPr>
          <a:lstStyle/>
          <a:p>
            <a:r>
              <a:rPr lang="en-US" dirty="0"/>
              <a:t>Method call: push a frame for call on </a:t>
            </a:r>
            <a:r>
              <a:rPr lang="en-US" dirty="0">
                <a:solidFill>
                  <a:srgbClr val="FF0000"/>
                </a:solidFill>
              </a:rPr>
              <a:t>stack.</a:t>
            </a:r>
            <a:r>
              <a:rPr lang="en-US" dirty="0"/>
              <a:t> Assign argument values to parameters. Execute method body. Use the frame for the call to reference local variables and parameters.</a:t>
            </a:r>
          </a:p>
        </p:txBody>
      </p:sp>
      <p:sp>
        <p:nvSpPr>
          <p:cNvPr id="41" name="TextBox 40"/>
          <p:cNvSpPr txBox="1"/>
          <p:nvPr/>
        </p:nvSpPr>
        <p:spPr>
          <a:xfrm>
            <a:off x="685800" y="5684973"/>
            <a:ext cx="7924800" cy="830997"/>
          </a:xfrm>
          <a:prstGeom prst="rect">
            <a:avLst/>
          </a:prstGeom>
          <a:noFill/>
        </p:spPr>
        <p:txBody>
          <a:bodyPr wrap="square" rtlCol="0">
            <a:spAutoFit/>
          </a:bodyPr>
          <a:lstStyle/>
          <a:p>
            <a:r>
              <a:rPr lang="en-US" dirty="0"/>
              <a:t>End of method call: pop its frame from the </a:t>
            </a:r>
            <a:r>
              <a:rPr lang="en-US" dirty="0">
                <a:solidFill>
                  <a:srgbClr val="FF0000"/>
                </a:solidFill>
              </a:rPr>
              <a:t>stack</a:t>
            </a:r>
            <a:r>
              <a:rPr lang="en-US" dirty="0"/>
              <a:t>; if it is a function leave the return value on top of </a:t>
            </a:r>
            <a:r>
              <a:rPr lang="en-US" dirty="0">
                <a:solidFill>
                  <a:srgbClr val="FF0000"/>
                </a:solidFill>
              </a:rPr>
              <a:t>stack.</a:t>
            </a:r>
            <a:endParaRPr lang="en-US" dirty="0"/>
          </a:p>
        </p:txBody>
      </p:sp>
    </p:spTree>
  </p:cSld>
  <p:clrMapOvr>
    <a:masterClrMapping/>
  </p:clrMapOvr>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6686</TotalTime>
  <Pages>0</Pages>
  <Words>3458</Words>
  <Characters>0</Characters>
  <Application>Microsoft Macintosh PowerPoint</Application>
  <PresentationFormat>On-screen Show (4:3)</PresentationFormat>
  <Lines>0</Lines>
  <Paragraphs>539</Paragraphs>
  <Slides>37</Slides>
  <Notes>0</Notes>
  <HiddenSlides>1</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37</vt:i4>
      </vt:variant>
    </vt:vector>
  </HeadingPairs>
  <TitlesOfParts>
    <vt:vector size="49" baseType="lpstr">
      <vt:lpstr>ＭＳ Ｐゴシック</vt:lpstr>
      <vt:lpstr>ヒラギノ明朝 ProN W3</vt:lpstr>
      <vt:lpstr>Arial</vt:lpstr>
      <vt:lpstr>Calibri</vt:lpstr>
      <vt:lpstr>Courier New</vt:lpstr>
      <vt:lpstr>Symbol</vt:lpstr>
      <vt:lpstr>Times</vt:lpstr>
      <vt:lpstr>Times New Roman</vt:lpstr>
      <vt:lpstr>Tw Cen MT</vt:lpstr>
      <vt:lpstr>Wingdings</vt:lpstr>
      <vt:lpstr>Wingdings 2</vt:lpstr>
      <vt:lpstr>Median</vt:lpstr>
      <vt:lpstr>Recursion</vt:lpstr>
      <vt:lpstr>six items</vt:lpstr>
      <vt:lpstr>To Understand Recursion…</vt:lpstr>
      <vt:lpstr>Recursion – Real Life Examples </vt:lpstr>
      <vt:lpstr>Recursion – Real Life Examples </vt:lpstr>
      <vt:lpstr>Sum the digits in a non-negative integer</vt:lpstr>
      <vt:lpstr>Two different questions, two different answers</vt:lpstr>
      <vt:lpstr>Stacks and Queues</vt:lpstr>
      <vt:lpstr>Stack Frame</vt:lpstr>
      <vt:lpstr>Questions about local variables</vt:lpstr>
      <vt:lpstr>Memorize method call execution!</vt:lpstr>
      <vt:lpstr>Memorize method call execution!</vt:lpstr>
      <vt:lpstr>Frames for methods sum main method in the system</vt:lpstr>
      <vt:lpstr>Example: Sum the digits in a non-negative integer</vt:lpstr>
      <vt:lpstr>Example: Sum the digits in a non-negative integer</vt:lpstr>
      <vt:lpstr>Example: Sum the digits in a non-negative integer</vt:lpstr>
      <vt:lpstr>Example: Sum the digits in a non-negative integer</vt:lpstr>
      <vt:lpstr>Example: Sum the digits in a non-negative integer</vt:lpstr>
      <vt:lpstr>Example: Sum the digits in a non-negative integer</vt:lpstr>
      <vt:lpstr>Example: Sum the digits in a non-negative integer</vt:lpstr>
      <vt:lpstr>Example: Sum the digits in a non-negative integer</vt:lpstr>
      <vt:lpstr>Poll time!</vt:lpstr>
      <vt:lpstr>Two different questions, two different answers</vt:lpstr>
      <vt:lpstr>Back to Real Life Examples </vt:lpstr>
      <vt:lpstr>How to understand what a call does</vt:lpstr>
      <vt:lpstr>Understanding a recursive method</vt:lpstr>
      <vt:lpstr>Understanding a recursive method</vt:lpstr>
      <vt:lpstr>Understanding a recursive method</vt:lpstr>
      <vt:lpstr>Understanding a recursive method</vt:lpstr>
      <vt:lpstr>Writing a recursive method</vt:lpstr>
      <vt:lpstr>Two different questions, two different answers</vt:lpstr>
      <vt:lpstr>Examples of writing recursive functions</vt:lpstr>
      <vt:lpstr>Check palindrome-hood</vt:lpstr>
      <vt:lpstr>PowerPoint Presentation</vt:lpstr>
      <vt:lpstr>Example: Is a string a palindrome?</vt:lpstr>
      <vt:lpstr>The Fibonacci Function</vt:lpstr>
      <vt:lpstr>Example: Count the e’s in a string</vt:lpstr>
    </vt:vector>
  </TitlesOfParts>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CS211</dc:title>
  <dc:creator>chew</dc:creator>
  <cp:lastModifiedBy>Microsoft Office User</cp:lastModifiedBy>
  <cp:revision>266</cp:revision>
  <cp:lastPrinted>2017-09-13T19:18:13Z</cp:lastPrinted>
  <dcterms:modified xsi:type="dcterms:W3CDTF">2018-02-22T01:02:23Z</dcterms:modified>
</cp:coreProperties>
</file>