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handoutMasterIdLst>
    <p:handoutMasterId r:id="rId39"/>
  </p:handoutMasterIdLst>
  <p:sldIdLst>
    <p:sldId id="256" r:id="rId2"/>
    <p:sldId id="432" r:id="rId3"/>
    <p:sldId id="378" r:id="rId4"/>
    <p:sldId id="426" r:id="rId5"/>
    <p:sldId id="427" r:id="rId6"/>
    <p:sldId id="430" r:id="rId7"/>
    <p:sldId id="431" r:id="rId8"/>
    <p:sldId id="428" r:id="rId9"/>
    <p:sldId id="425" r:id="rId10"/>
    <p:sldId id="380" r:id="rId11"/>
    <p:sldId id="404" r:id="rId12"/>
    <p:sldId id="381" r:id="rId13"/>
    <p:sldId id="382" r:id="rId14"/>
    <p:sldId id="405" r:id="rId15"/>
    <p:sldId id="387" r:id="rId16"/>
    <p:sldId id="406" r:id="rId17"/>
    <p:sldId id="429" r:id="rId18"/>
    <p:sldId id="407" r:id="rId19"/>
    <p:sldId id="408" r:id="rId20"/>
    <p:sldId id="409" r:id="rId21"/>
    <p:sldId id="410" r:id="rId22"/>
    <p:sldId id="413" r:id="rId23"/>
    <p:sldId id="388" r:id="rId24"/>
    <p:sldId id="411" r:id="rId25"/>
    <p:sldId id="414" r:id="rId26"/>
    <p:sldId id="415" r:id="rId27"/>
    <p:sldId id="416" r:id="rId28"/>
    <p:sldId id="417" r:id="rId29"/>
    <p:sldId id="418" r:id="rId30"/>
    <p:sldId id="419" r:id="rId31"/>
    <p:sldId id="420" r:id="rId32"/>
    <p:sldId id="423" r:id="rId33"/>
    <p:sldId id="421" r:id="rId34"/>
    <p:sldId id="422" r:id="rId35"/>
    <p:sldId id="424" r:id="rId36"/>
    <p:sldId id="403" r:id="rId3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32">
          <p15:clr>
            <a:srgbClr val="A4A3A4"/>
          </p15:clr>
        </p15:guide>
        <p15:guide id="3" orient="horz" pos="3360">
          <p15:clr>
            <a:srgbClr val="A4A3A4"/>
          </p15:clr>
        </p15:guide>
        <p15:guide id="4" pos="225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 Chahin" initial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F8DFF0"/>
    <a:srgbClr val="009051"/>
    <a:srgbClr val="FF3300"/>
    <a:srgbClr val="CB3D3D"/>
    <a:srgbClr val="E4DFFF"/>
    <a:srgbClr val="FFF7F3"/>
    <a:srgbClr val="FFFF8B"/>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25"/>
    <p:restoredTop sz="69647" autoAdjust="0"/>
  </p:normalViewPr>
  <p:slideViewPr>
    <p:cSldViewPr>
      <p:cViewPr varScale="1">
        <p:scale>
          <a:sx n="112" d="100"/>
          <a:sy n="112" d="100"/>
        </p:scale>
        <p:origin x="728" y="200"/>
      </p:cViewPr>
      <p:guideLst>
        <p:guide orient="horz" pos="2160"/>
        <p:guide pos="2832"/>
        <p:guide orient="horz" pos="3360"/>
        <p:guide pos="2256"/>
      </p:guideLst>
    </p:cSldViewPr>
  </p:slideViewPr>
  <p:outlineViewPr>
    <p:cViewPr>
      <p:scale>
        <a:sx n="33" d="100"/>
        <a:sy n="33" d="100"/>
      </p:scale>
      <p:origin x="0" y="537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E903F6D4-391E-4FD1-832D-082385455723}" type="datetimeFigureOut">
              <a:rPr lang="fr-FR" smtClean="0"/>
              <a:pPr/>
              <a:t>15/02/2018</a:t>
            </a:fld>
            <a:endParaRPr lang="fr-BE"/>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541A836A-809C-4B6B-8F3B-106C7434EABB}" type="slidenum">
              <a:rPr lang="fr-BE" smtClean="0"/>
              <a:pPr/>
              <a:t>‹#›</a:t>
            </a:fld>
            <a:endParaRPr lang="fr-BE"/>
          </a:p>
        </p:txBody>
      </p:sp>
    </p:spTree>
    <p:extLst>
      <p:ext uri="{BB962C8B-B14F-4D97-AF65-F5344CB8AC3E}">
        <p14:creationId xmlns:p14="http://schemas.microsoft.com/office/powerpoint/2010/main" val="29586295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F6AE02B9-FBD2-43C6-9215-2B8038F192E1}" type="datetimeFigureOut">
              <a:rPr lang="fr-FR" smtClean="0"/>
              <a:pPr/>
              <a:t>15/02/2018</a:t>
            </a:fld>
            <a:endParaRPr lang="fr-B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D3D8F2BC-EAAB-4030-AE40-C7E2573B34D6}" type="slidenum">
              <a:rPr lang="fr-BE" smtClean="0"/>
              <a:pPr/>
              <a:t>‹#›</a:t>
            </a:fld>
            <a:endParaRPr lang="fr-BE"/>
          </a:p>
        </p:txBody>
      </p:sp>
    </p:spTree>
    <p:extLst>
      <p:ext uri="{BB962C8B-B14F-4D97-AF65-F5344CB8AC3E}">
        <p14:creationId xmlns:p14="http://schemas.microsoft.com/office/powerpoint/2010/main" val="51787552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D8F2BC-EAAB-4030-AE40-C7E2573B34D6}" type="slidenum">
              <a:rPr lang="fr-BE" smtClean="0"/>
              <a:pPr/>
              <a:t>1</a:t>
            </a:fld>
            <a:endParaRPr lang="fr-BE"/>
          </a:p>
        </p:txBody>
      </p:sp>
    </p:spTree>
    <p:extLst>
      <p:ext uri="{BB962C8B-B14F-4D97-AF65-F5344CB8AC3E}">
        <p14:creationId xmlns:p14="http://schemas.microsoft.com/office/powerpoint/2010/main" val="1985462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D8F2BC-EAAB-4030-AE40-C7E2573B34D6}" type="slidenum">
              <a:rPr lang="fr-BE" smtClean="0"/>
              <a:pPr/>
              <a:t>35</a:t>
            </a:fld>
            <a:endParaRPr lang="fr-BE"/>
          </a:p>
        </p:txBody>
      </p:sp>
    </p:spTree>
    <p:extLst>
      <p:ext uri="{BB962C8B-B14F-4D97-AF65-F5344CB8AC3E}">
        <p14:creationId xmlns:p14="http://schemas.microsoft.com/office/powerpoint/2010/main" val="22023140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Shape 2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00" name="Shape 3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endParaRPr lang="en" sz="1200" dirty="0">
              <a:solidFill>
                <a:schemeClr val="dk1"/>
              </a:solidFill>
            </a:endParaRPr>
          </a:p>
        </p:txBody>
      </p:sp>
    </p:spTree>
    <p:extLst>
      <p:ext uri="{BB962C8B-B14F-4D97-AF65-F5344CB8AC3E}">
        <p14:creationId xmlns:p14="http://schemas.microsoft.com/office/powerpoint/2010/main" val="1387465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5" name="Shape 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00000"/>
              <a:buFont typeface="Arial"/>
              <a:buChar char="●"/>
            </a:pPr>
            <a:r>
              <a:rPr lang="en" sz="1400" dirty="0"/>
              <a:t>Encourage the students to download the code for this online</a:t>
            </a:r>
          </a:p>
          <a:p>
            <a:pPr marL="457200" lvl="0" indent="-317500" rtl="0">
              <a:spcBef>
                <a:spcPts val="0"/>
              </a:spcBef>
              <a:buClr>
                <a:srgbClr val="000000"/>
              </a:buClr>
              <a:buSzPct val="100000"/>
              <a:buFont typeface="Arial"/>
              <a:buChar char="●"/>
            </a:pPr>
            <a:r>
              <a:rPr lang="en" sz="1400" dirty="0"/>
              <a:t>The goal is to incorporate an area method for all shapes</a:t>
            </a:r>
            <a:endParaRPr lang="en-US" sz="1400" dirty="0"/>
          </a:p>
          <a:p>
            <a:pPr marL="457200" lvl="0" indent="-317500" rtl="0">
              <a:spcBef>
                <a:spcPts val="0"/>
              </a:spcBef>
              <a:buClr>
                <a:srgbClr val="000000"/>
              </a:buClr>
              <a:buSzPct val="100000"/>
              <a:buFont typeface="Arial"/>
              <a:buChar char="●"/>
            </a:pPr>
            <a:r>
              <a:rPr lang="en-US" sz="1400" dirty="0"/>
              <a:t>Note that</a:t>
            </a:r>
            <a:r>
              <a:rPr lang="en-US" sz="1400" baseline="0" dirty="0"/>
              <a:t> on this slide (and others), to simplify formatting, we show a variable as its name following by underlining, and we may put the value in the underline place (as done in one case here)</a:t>
            </a:r>
            <a:endParaRPr lang="en" sz="1400" dirty="0"/>
          </a:p>
          <a:p>
            <a:pPr marL="457200" lvl="0" indent="-317500" rtl="0">
              <a:spcBef>
                <a:spcPts val="0"/>
              </a:spcBef>
              <a:buClr>
                <a:srgbClr val="000000"/>
              </a:buClr>
              <a:buSzPct val="100000"/>
              <a:buFont typeface="Arial"/>
              <a:buChar char="●"/>
            </a:pPr>
            <a:r>
              <a:rPr lang="en" sz="1400" dirty="0"/>
              <a:t>x,y are coordinates that are for all shapes. Each subclass has its own relevant fields.</a:t>
            </a:r>
          </a:p>
          <a:p>
            <a:pPr marL="457200" lvl="0" indent="-317500" rtl="0">
              <a:spcBef>
                <a:spcPts val="0"/>
              </a:spcBef>
              <a:buClr>
                <a:srgbClr val="000000"/>
              </a:buClr>
              <a:buSzPct val="100000"/>
              <a:buFont typeface="Arial"/>
              <a:buChar char="●"/>
            </a:pPr>
            <a:r>
              <a:rPr lang="en" sz="1400" dirty="0"/>
              <a:t>Explain that Circle, Square, and Triangle all have different area() </a:t>
            </a:r>
            <a:r>
              <a:rPr lang="en-US" sz="1400" dirty="0"/>
              <a:t>functions</a:t>
            </a:r>
            <a:endParaRPr lang="en" sz="1400" dirty="0"/>
          </a:p>
          <a:p>
            <a:pPr marL="914400" lvl="1" indent="-317500" rtl="0">
              <a:spcBef>
                <a:spcPts val="0"/>
              </a:spcBef>
              <a:buClr>
                <a:srgbClr val="000000"/>
              </a:buClr>
              <a:buSzPct val="100000"/>
              <a:buFont typeface="Courier New"/>
              <a:buChar char="o"/>
            </a:pPr>
            <a:r>
              <a:rPr lang="en" sz="1400" dirty="0"/>
              <a:t>but Shape does not have one</a:t>
            </a:r>
          </a:p>
        </p:txBody>
      </p:sp>
    </p:spTree>
    <p:extLst>
      <p:ext uri="{BB962C8B-B14F-4D97-AF65-F5344CB8AC3E}">
        <p14:creationId xmlns:p14="http://schemas.microsoft.com/office/powerpoint/2010/main" val="3623655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5" name="Shape 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139700" lvl="0" indent="0" rtl="0">
              <a:spcBef>
                <a:spcPts val="0"/>
              </a:spcBef>
              <a:buClr>
                <a:srgbClr val="000000"/>
              </a:buClr>
              <a:buSzPct val="100000"/>
              <a:buFont typeface="Arial"/>
              <a:buNone/>
            </a:pPr>
            <a:endParaRPr lang="en" sz="1400" dirty="0"/>
          </a:p>
        </p:txBody>
      </p:sp>
    </p:spTree>
    <p:extLst>
      <p:ext uri="{BB962C8B-B14F-4D97-AF65-F5344CB8AC3E}">
        <p14:creationId xmlns:p14="http://schemas.microsoft.com/office/powerpoint/2010/main" val="3623655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3" name="Shape 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spcBef>
                <a:spcPts val="0"/>
              </a:spcBef>
              <a:buClr>
                <a:srgbClr val="000000"/>
              </a:buClr>
              <a:buSzPct val="100000"/>
              <a:buFont typeface="Arial"/>
              <a:buChar char="●"/>
            </a:pPr>
            <a:r>
              <a:rPr lang="en" sz="1200" dirty="0"/>
              <a:t>Show them the code and how each of the subclasses have a</a:t>
            </a:r>
            <a:r>
              <a:rPr lang="en-US" sz="1200" baseline="0" dirty="0"/>
              <a:t> function</a:t>
            </a:r>
            <a:r>
              <a:rPr lang="en" sz="1200" dirty="0"/>
              <a:t> </a:t>
            </a:r>
            <a:r>
              <a:rPr lang="en" sz="1200" b="1" dirty="0">
                <a:solidFill>
                  <a:srgbClr val="1155CC"/>
                </a:solidFill>
                <a:latin typeface="Courier New"/>
                <a:ea typeface="Courier New"/>
                <a:cs typeface="Courier New"/>
                <a:sym typeface="Courier New"/>
              </a:rPr>
              <a:t>area</a:t>
            </a:r>
            <a:endParaRPr lang="en" sz="1200" dirty="0"/>
          </a:p>
          <a:p>
            <a:pPr marL="914400" lvl="1" indent="-304800" rtl="0">
              <a:spcBef>
                <a:spcPts val="0"/>
              </a:spcBef>
              <a:buClr>
                <a:srgbClr val="000000"/>
              </a:buClr>
              <a:buSzPct val="100000"/>
              <a:buFont typeface="Courier New"/>
              <a:buChar char="o"/>
            </a:pPr>
            <a:r>
              <a:rPr lang="en" sz="1200" dirty="0"/>
              <a:t>but not in superclass Shape</a:t>
            </a:r>
          </a:p>
          <a:p>
            <a:pPr marL="457200" lvl="0" indent="-304800" rtl="0">
              <a:spcBef>
                <a:spcPts val="0"/>
              </a:spcBef>
              <a:buClr>
                <a:srgbClr val="000000"/>
              </a:buClr>
              <a:buSzPct val="100000"/>
              <a:buFont typeface="Arial"/>
              <a:buChar char="●"/>
            </a:pPr>
            <a:r>
              <a:rPr lang="en" sz="1200" dirty="0"/>
              <a:t>Point out how ugly the casting makes the function</a:t>
            </a:r>
          </a:p>
          <a:p>
            <a:pPr rtl="0">
              <a:spcBef>
                <a:spcPts val="0"/>
              </a:spcBef>
              <a:buNone/>
            </a:pPr>
            <a:endParaRPr sz="1200" dirty="0"/>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private static double sumAreas(Shape[] </a:t>
            </a:r>
            <a:r>
              <a:rPr lang="en-US" sz="1200" dirty="0">
                <a:solidFill>
                  <a:srgbClr val="1155CC"/>
                </a:solidFill>
                <a:latin typeface="Courier New"/>
                <a:ea typeface="Courier New"/>
                <a:cs typeface="Courier New"/>
                <a:sym typeface="Courier New"/>
              </a:rPr>
              <a:t>s</a:t>
            </a:r>
            <a:r>
              <a:rPr lang="en" sz="1200" dirty="0">
                <a:solidFill>
                  <a:srgbClr val="1155CC"/>
                </a:solidFill>
                <a:latin typeface="Courier New"/>
                <a:ea typeface="Courier New"/>
                <a:cs typeface="Courier New"/>
                <a:sym typeface="Courier New"/>
              </a:rPr>
              <a:t>){</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int </a:t>
            </a:r>
            <a:r>
              <a:rPr lang="en-US" sz="1200" dirty="0">
                <a:solidFill>
                  <a:srgbClr val="1155CC"/>
                </a:solidFill>
                <a:latin typeface="Courier New"/>
                <a:ea typeface="Courier New"/>
                <a:cs typeface="Courier New"/>
                <a:sym typeface="Courier New"/>
              </a:rPr>
              <a:t>sum</a:t>
            </a:r>
            <a:r>
              <a:rPr lang="en" sz="1200" dirty="0">
                <a:solidFill>
                  <a:srgbClr val="1155CC"/>
                </a:solidFill>
                <a:latin typeface="Courier New"/>
                <a:ea typeface="Courier New"/>
                <a:cs typeface="Courier New"/>
                <a:sym typeface="Courier New"/>
              </a:rPr>
              <a:t>= 0;</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for (int i = 0; i &lt; s.length; i++)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if (</a:t>
            </a:r>
            <a:r>
              <a:rPr lang="en-US" sz="1200" dirty="0">
                <a:solidFill>
                  <a:srgbClr val="1155CC"/>
                </a:solidFill>
                <a:latin typeface="Courier New"/>
                <a:ea typeface="Courier New"/>
                <a:cs typeface="Courier New"/>
                <a:sym typeface="Courier New"/>
              </a:rPr>
              <a:t>s</a:t>
            </a:r>
            <a:r>
              <a:rPr lang="en" sz="1200" dirty="0">
                <a:solidFill>
                  <a:srgbClr val="1155CC"/>
                </a:solidFill>
                <a:latin typeface="Courier New"/>
                <a:ea typeface="Courier New"/>
                <a:cs typeface="Courier New"/>
                <a:sym typeface="Courier New"/>
              </a:rPr>
              <a:t>] instanceof Square)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r>
              <a:rPr lang="en-US" sz="1200" dirty="0">
                <a:solidFill>
                  <a:srgbClr val="1155CC"/>
                </a:solidFill>
                <a:latin typeface="Courier New"/>
                <a:ea typeface="Courier New"/>
                <a:cs typeface="Courier New"/>
                <a:sym typeface="Courier New"/>
              </a:rPr>
              <a:t>sum</a:t>
            </a:r>
            <a:r>
              <a:rPr lang="en" sz="1200" dirty="0">
                <a:solidFill>
                  <a:srgbClr val="1155CC"/>
                </a:solidFill>
                <a:latin typeface="Courier New"/>
                <a:ea typeface="Courier New"/>
                <a:cs typeface="Courier New"/>
                <a:sym typeface="Courier New"/>
              </a:rPr>
              <a:t>+= ((Square) </a:t>
            </a:r>
            <a:r>
              <a:rPr lang="en-US" sz="1200" dirty="0">
                <a:solidFill>
                  <a:srgbClr val="1155CC"/>
                </a:solidFill>
                <a:latin typeface="Courier New"/>
                <a:ea typeface="Courier New"/>
                <a:cs typeface="Courier New"/>
                <a:sym typeface="Courier New"/>
              </a:rPr>
              <a:t>s</a:t>
            </a:r>
            <a:r>
              <a:rPr lang="en" sz="1200" dirty="0">
                <a:solidFill>
                  <a:srgbClr val="1155CC"/>
                </a:solidFill>
                <a:latin typeface="Courier New"/>
                <a:ea typeface="Courier New"/>
                <a:cs typeface="Courier New"/>
                <a:sym typeface="Courier New"/>
              </a:rPr>
              <a:t>]).area();</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 else if (</a:t>
            </a:r>
            <a:r>
              <a:rPr lang="en-US" sz="1200" dirty="0">
                <a:solidFill>
                  <a:srgbClr val="1155CC"/>
                </a:solidFill>
                <a:latin typeface="Courier New"/>
                <a:ea typeface="Courier New"/>
                <a:cs typeface="Courier New"/>
                <a:sym typeface="Courier New"/>
              </a:rPr>
              <a:t>s</a:t>
            </a:r>
            <a:r>
              <a:rPr lang="en" sz="1200" dirty="0">
                <a:solidFill>
                  <a:srgbClr val="1155CC"/>
                </a:solidFill>
                <a:latin typeface="Courier New"/>
                <a:ea typeface="Courier New"/>
                <a:cs typeface="Courier New"/>
                <a:sym typeface="Courier New"/>
              </a:rPr>
              <a:t>] instanceof Triangle)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r>
              <a:rPr lang="en-US" sz="1200" dirty="0">
                <a:solidFill>
                  <a:srgbClr val="1155CC"/>
                </a:solidFill>
                <a:latin typeface="Courier New"/>
                <a:ea typeface="Courier New"/>
                <a:cs typeface="Courier New"/>
                <a:sym typeface="Courier New"/>
              </a:rPr>
              <a:t>sum</a:t>
            </a:r>
            <a:r>
              <a:rPr lang="en" sz="1200" dirty="0">
                <a:solidFill>
                  <a:srgbClr val="1155CC"/>
                </a:solidFill>
                <a:latin typeface="Courier New"/>
                <a:ea typeface="Courier New"/>
                <a:cs typeface="Courier New"/>
                <a:sym typeface="Courier New"/>
              </a:rPr>
              <a:t>+= ((Triangle) </a:t>
            </a:r>
            <a:r>
              <a:rPr lang="en-US" sz="1200" dirty="0">
                <a:solidFill>
                  <a:srgbClr val="1155CC"/>
                </a:solidFill>
                <a:latin typeface="Courier New"/>
                <a:ea typeface="Courier New"/>
                <a:cs typeface="Courier New"/>
                <a:sym typeface="Courier New"/>
              </a:rPr>
              <a:t>s</a:t>
            </a:r>
            <a:r>
              <a:rPr lang="en" sz="1200" dirty="0">
                <a:solidFill>
                  <a:srgbClr val="1155CC"/>
                </a:solidFill>
                <a:latin typeface="Courier New"/>
                <a:ea typeface="Courier New"/>
                <a:cs typeface="Courier New"/>
                <a:sym typeface="Courier New"/>
              </a:rPr>
              <a:t>]).area();</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 else if (</a:t>
            </a:r>
            <a:r>
              <a:rPr lang="en-US" sz="1200" dirty="0">
                <a:solidFill>
                  <a:srgbClr val="1155CC"/>
                </a:solidFill>
                <a:latin typeface="Courier New"/>
                <a:ea typeface="Courier New"/>
                <a:cs typeface="Courier New"/>
                <a:sym typeface="Courier New"/>
              </a:rPr>
              <a:t>s</a:t>
            </a:r>
            <a:r>
              <a:rPr lang="en" sz="1200" dirty="0">
                <a:solidFill>
                  <a:srgbClr val="1155CC"/>
                </a:solidFill>
                <a:latin typeface="Courier New"/>
                <a:ea typeface="Courier New"/>
                <a:cs typeface="Courier New"/>
                <a:sym typeface="Courier New"/>
              </a:rPr>
              <a:t>] instanceof Circle)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r>
              <a:rPr lang="en-US" sz="1200">
                <a:solidFill>
                  <a:srgbClr val="1155CC"/>
                </a:solidFill>
                <a:latin typeface="Courier New"/>
                <a:ea typeface="Courier New"/>
                <a:cs typeface="Courier New"/>
                <a:sym typeface="Courier New"/>
              </a:rPr>
              <a:t>sum</a:t>
            </a:r>
            <a:r>
              <a:rPr lang="en" sz="1200">
                <a:solidFill>
                  <a:srgbClr val="1155CC"/>
                </a:solidFill>
                <a:latin typeface="Courier New"/>
                <a:ea typeface="Courier New"/>
                <a:cs typeface="Courier New"/>
                <a:sym typeface="Courier New"/>
              </a:rPr>
              <a:t>+= </a:t>
            </a:r>
            <a:r>
              <a:rPr lang="en" sz="1200" dirty="0">
                <a:solidFill>
                  <a:srgbClr val="1155CC"/>
                </a:solidFill>
                <a:latin typeface="Courier New"/>
                <a:ea typeface="Courier New"/>
                <a:cs typeface="Courier New"/>
                <a:sym typeface="Courier New"/>
              </a:rPr>
              <a:t>((Circle) </a:t>
            </a:r>
            <a:r>
              <a:rPr lang="en-US" sz="1200" dirty="0">
                <a:solidFill>
                  <a:srgbClr val="1155CC"/>
                </a:solidFill>
                <a:latin typeface="Courier New"/>
                <a:ea typeface="Courier New"/>
                <a:cs typeface="Courier New"/>
                <a:sym typeface="Courier New"/>
              </a:rPr>
              <a:t>s</a:t>
            </a:r>
            <a:r>
              <a:rPr lang="en" sz="1200" dirty="0">
                <a:solidFill>
                  <a:srgbClr val="1155CC"/>
                </a:solidFill>
                <a:latin typeface="Courier New"/>
                <a:ea typeface="Courier New"/>
                <a:cs typeface="Courier New"/>
                <a:sym typeface="Courier New"/>
              </a:rPr>
              <a:t>]).area();</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return total;</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p>
          <a:p>
            <a:pPr lvl="0" rtl="0">
              <a:spcBef>
                <a:spcPts val="0"/>
              </a:spcBef>
              <a:buNone/>
            </a:pPr>
            <a:endParaRPr sz="1200" dirty="0"/>
          </a:p>
          <a:p>
            <a:pPr rtl="0">
              <a:spcBef>
                <a:spcPts val="0"/>
              </a:spcBef>
              <a:buNone/>
            </a:pPr>
            <a:endParaRPr sz="1400" dirty="0"/>
          </a:p>
          <a:p>
            <a:pPr rtl="0">
              <a:spcBef>
                <a:spcPts val="0"/>
              </a:spcBef>
              <a:buNone/>
            </a:pPr>
            <a:r>
              <a:rPr lang="en" sz="1400" dirty="0"/>
              <a:t>Discussion notes regarding the function:</a:t>
            </a:r>
          </a:p>
          <a:p>
            <a:pPr marL="457200" lvl="0" indent="-304800" rtl="0">
              <a:spcBef>
                <a:spcPts val="0"/>
              </a:spcBef>
              <a:buClr>
                <a:schemeClr val="dk1"/>
              </a:buClr>
              <a:buSzPct val="100000"/>
              <a:buFont typeface="Arial"/>
              <a:buChar char="●"/>
            </a:pPr>
            <a:r>
              <a:rPr lang="en" sz="1200" dirty="0">
                <a:solidFill>
                  <a:schemeClr val="dk1"/>
                </a:solidFill>
              </a:rPr>
              <a:t>Not very extensible: if you try to add another subclass</a:t>
            </a:r>
          </a:p>
          <a:p>
            <a:pPr marL="914400" lvl="1" indent="-304800" rtl="0">
              <a:spcBef>
                <a:spcPts val="0"/>
              </a:spcBef>
              <a:buClr>
                <a:schemeClr val="dk1"/>
              </a:buClr>
              <a:buSzPct val="100000"/>
              <a:buFont typeface="Arial"/>
              <a:buChar char="○"/>
            </a:pPr>
            <a:r>
              <a:rPr lang="en" sz="1200" dirty="0">
                <a:solidFill>
                  <a:schemeClr val="dk1"/>
                </a:solidFill>
              </a:rPr>
              <a:t>All methods using Shapes need to change</a:t>
            </a:r>
          </a:p>
          <a:p>
            <a:pPr marL="914400" lvl="1" indent="-304800" rtl="0">
              <a:spcBef>
                <a:spcPts val="0"/>
              </a:spcBef>
              <a:buClr>
                <a:schemeClr val="dk1"/>
              </a:buClr>
              <a:buSzPct val="100000"/>
              <a:buFont typeface="Arial"/>
              <a:buChar char="○"/>
            </a:pPr>
            <a:r>
              <a:rPr lang="en" sz="1200" dirty="0">
                <a:solidFill>
                  <a:schemeClr val="dk1"/>
                </a:solidFill>
              </a:rPr>
              <a:t>Bugs appear if more subclasses are added and methods aren’t fixed</a:t>
            </a:r>
          </a:p>
          <a:p>
            <a:pPr marL="457200" lvl="0" indent="-304800" rtl="0">
              <a:spcBef>
                <a:spcPts val="0"/>
              </a:spcBef>
              <a:buClr>
                <a:schemeClr val="dk1"/>
              </a:buClr>
              <a:buSzPct val="100000"/>
              <a:buFont typeface="Arial"/>
              <a:buChar char="●"/>
            </a:pPr>
            <a:r>
              <a:rPr lang="en" sz="1200" dirty="0">
                <a:solidFill>
                  <a:schemeClr val="dk1"/>
                </a:solidFill>
              </a:rPr>
              <a:t>Casting is ugly, verbose, and has potential for runtime errors</a:t>
            </a:r>
          </a:p>
          <a:p>
            <a:pPr marL="457200" lvl="0" indent="-304800" rtl="0">
              <a:spcBef>
                <a:spcPts val="0"/>
              </a:spcBef>
              <a:buClr>
                <a:schemeClr val="dk1"/>
              </a:buClr>
              <a:buSzPct val="100000"/>
              <a:buFont typeface="Arial"/>
              <a:buChar char="●"/>
            </a:pPr>
            <a:r>
              <a:rPr lang="en" sz="1200" dirty="0">
                <a:solidFill>
                  <a:schemeClr val="dk1"/>
                </a:solidFill>
              </a:rPr>
              <a:t>Also! All different types of shapes have area, but superclass Shape doesn’t have a</a:t>
            </a:r>
            <a:r>
              <a:rPr lang="en-US" sz="1200" baseline="0" dirty="0">
                <a:solidFill>
                  <a:schemeClr val="dk1"/>
                </a:solidFill>
              </a:rPr>
              <a:t> function</a:t>
            </a:r>
            <a:r>
              <a:rPr lang="en" sz="1200" dirty="0">
                <a:solidFill>
                  <a:schemeClr val="dk1"/>
                </a:solidFill>
              </a:rPr>
              <a:t> area - a bit strange</a:t>
            </a:r>
          </a:p>
        </p:txBody>
      </p:sp>
    </p:spTree>
    <p:extLst>
      <p:ext uri="{BB962C8B-B14F-4D97-AF65-F5344CB8AC3E}">
        <p14:creationId xmlns:p14="http://schemas.microsoft.com/office/powerpoint/2010/main" val="1370392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600"/>
              </a:spcBef>
              <a:buClr>
                <a:schemeClr val="dk1"/>
              </a:buClr>
              <a:buSzPct val="91666"/>
              <a:buFont typeface="Arial"/>
              <a:buNone/>
            </a:pPr>
            <a:r>
              <a:rPr lang="en-US" sz="1200" dirty="0">
                <a:solidFill>
                  <a:schemeClr val="dk1"/>
                </a:solidFill>
              </a:rPr>
              <a:t>T</a:t>
            </a:r>
            <a:r>
              <a:rPr lang="en" sz="1200" dirty="0">
                <a:solidFill>
                  <a:schemeClr val="dk1"/>
                </a:solidFill>
              </a:rPr>
              <a:t>ry to solve the casting problem: Ask for ideas.</a:t>
            </a:r>
          </a:p>
          <a:p>
            <a:pPr lvl="0" rtl="0">
              <a:spcBef>
                <a:spcPts val="600"/>
              </a:spcBef>
              <a:buClr>
                <a:schemeClr val="dk1"/>
              </a:buClr>
              <a:buFont typeface="Arial"/>
              <a:buNone/>
            </a:pPr>
            <a:endParaRPr sz="1200" dirty="0">
              <a:solidFill>
                <a:schemeClr val="dk1"/>
              </a:solidFill>
            </a:endParaRPr>
          </a:p>
          <a:p>
            <a:pPr lvl="0" rtl="0">
              <a:spcBef>
                <a:spcPts val="600"/>
              </a:spcBef>
              <a:buClr>
                <a:schemeClr val="dk1"/>
              </a:buClr>
              <a:buSzPct val="91666"/>
              <a:buFont typeface="Arial"/>
              <a:buNone/>
            </a:pPr>
            <a:r>
              <a:rPr lang="en" sz="1200" dirty="0">
                <a:solidFill>
                  <a:schemeClr val="dk1"/>
                </a:solidFill>
              </a:rPr>
              <a:t>Solve our earlier problem - makes sumAreas(..) simple and clean, but has its own host of issues:</a:t>
            </a:r>
          </a:p>
          <a:p>
            <a:pPr marL="457200" lvl="0" indent="-304800" rtl="0">
              <a:spcBef>
                <a:spcPts val="600"/>
              </a:spcBef>
              <a:buClr>
                <a:schemeClr val="dk1"/>
              </a:buClr>
              <a:buSzPct val="100000"/>
              <a:buFont typeface="Arial"/>
              <a:buChar char="●"/>
            </a:pPr>
            <a:r>
              <a:rPr lang="en" sz="1200" dirty="0">
                <a:solidFill>
                  <a:schemeClr val="dk1"/>
                </a:solidFill>
              </a:rPr>
              <a:t>Subclasses 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dirty="0">
                <a:solidFill>
                  <a:schemeClr val="dk1"/>
                </a:solidFill>
              </a:rPr>
              <a:t>Shapes that aren’t subclasses have 0 area, which would normally be incorrect</a:t>
            </a:r>
          </a:p>
          <a:p>
            <a:pPr rtl="0">
              <a:spcBef>
                <a:spcPts val="0"/>
              </a:spcBef>
              <a:buNone/>
            </a:pPr>
            <a:endParaRPr sz="1200" dirty="0"/>
          </a:p>
          <a:p>
            <a:pPr rtl="0">
              <a:spcBef>
                <a:spcPts val="0"/>
              </a:spcBef>
              <a:buNone/>
            </a:pPr>
            <a:r>
              <a:rPr lang="en" sz="1200" dirty="0"/>
              <a:t>Now add the RuntimeException:</a:t>
            </a:r>
          </a:p>
          <a:p>
            <a:pPr lvl="0" rtl="0">
              <a:spcBef>
                <a:spcPts val="600"/>
              </a:spcBef>
              <a:buClr>
                <a:schemeClr val="dk1"/>
              </a:buClr>
              <a:buSzPct val="91666"/>
              <a:buFont typeface="Arial"/>
              <a:buNone/>
            </a:pPr>
            <a:r>
              <a:rPr lang="en" sz="1200" dirty="0">
                <a:solidFill>
                  <a:schemeClr val="dk1"/>
                </a:solidFill>
              </a:rPr>
              <a:t>Gets even closer. Now we can’t call getArea on Shapes that aren’t subclasses.</a:t>
            </a:r>
          </a:p>
          <a:p>
            <a:pPr marL="457200" lvl="0" indent="-304800" rtl="0">
              <a:spcBef>
                <a:spcPts val="600"/>
              </a:spcBef>
              <a:buClr>
                <a:schemeClr val="dk1"/>
              </a:buClr>
              <a:buSzPct val="100000"/>
              <a:buFont typeface="Arial"/>
              <a:buChar char="●"/>
            </a:pPr>
            <a:r>
              <a:rPr lang="en" sz="1200" dirty="0">
                <a:solidFill>
                  <a:schemeClr val="dk1"/>
                </a:solidFill>
              </a:rPr>
              <a:t>Still, </a:t>
            </a:r>
            <a:r>
              <a:rPr lang="en-US" sz="1200" dirty="0">
                <a:solidFill>
                  <a:schemeClr val="dk1"/>
                </a:solidFill>
              </a:rPr>
              <a:t>s</a:t>
            </a:r>
            <a:r>
              <a:rPr lang="en" sz="1200" dirty="0">
                <a:solidFill>
                  <a:schemeClr val="dk1"/>
                </a:solidFill>
              </a:rPr>
              <a:t>ubclasses 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dirty="0">
                <a:solidFill>
                  <a:schemeClr val="dk1"/>
                </a:solidFill>
              </a:rPr>
              <a:t>Makes a lot more </a:t>
            </a:r>
            <a:r>
              <a:rPr lang="en-US" sz="1200" dirty="0">
                <a:solidFill>
                  <a:schemeClr val="dk1"/>
                </a:solidFill>
              </a:rPr>
              <a:t>r</a:t>
            </a:r>
            <a:r>
              <a:rPr lang="en" sz="1200" dirty="0">
                <a:solidFill>
                  <a:schemeClr val="dk1"/>
                </a:solidFill>
              </a:rPr>
              <a:t>untime </a:t>
            </a:r>
            <a:r>
              <a:rPr lang="en-US" sz="1200" dirty="0">
                <a:solidFill>
                  <a:schemeClr val="dk1"/>
                </a:solidFill>
              </a:rPr>
              <a:t>e</a:t>
            </a:r>
            <a:r>
              <a:rPr lang="en" sz="1200" dirty="0">
                <a:solidFill>
                  <a:schemeClr val="dk1"/>
                </a:solidFill>
              </a:rPr>
              <a:t>rrors – </a:t>
            </a:r>
            <a:r>
              <a:rPr lang="en-US" sz="1200" dirty="0">
                <a:solidFill>
                  <a:schemeClr val="dk1"/>
                </a:solidFill>
              </a:rPr>
              <a:t>c</a:t>
            </a:r>
            <a:r>
              <a:rPr lang="en" sz="1200" dirty="0">
                <a:solidFill>
                  <a:schemeClr val="dk1"/>
                </a:solidFill>
              </a:rPr>
              <a:t>ompile </a:t>
            </a:r>
            <a:r>
              <a:rPr lang="en-US" sz="1200" dirty="0">
                <a:solidFill>
                  <a:schemeClr val="dk1"/>
                </a:solidFill>
              </a:rPr>
              <a:t>t</a:t>
            </a:r>
            <a:r>
              <a:rPr lang="en" sz="1200" dirty="0">
                <a:solidFill>
                  <a:schemeClr val="dk1"/>
                </a:solidFill>
              </a:rPr>
              <a:t>ime </a:t>
            </a:r>
            <a:r>
              <a:rPr lang="en-US" sz="1200" dirty="0">
                <a:solidFill>
                  <a:schemeClr val="dk1"/>
                </a:solidFill>
              </a:rPr>
              <a:t>(syntax) errors </a:t>
            </a:r>
            <a:r>
              <a:rPr lang="en" sz="1200" dirty="0">
                <a:solidFill>
                  <a:schemeClr val="dk1"/>
                </a:solidFill>
              </a:rPr>
              <a:t>are easier to catch and fix</a:t>
            </a:r>
          </a:p>
        </p:txBody>
      </p:sp>
    </p:spTree>
    <p:extLst>
      <p:ext uri="{BB962C8B-B14F-4D97-AF65-F5344CB8AC3E}">
        <p14:creationId xmlns:p14="http://schemas.microsoft.com/office/powerpoint/2010/main" val="2147209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600"/>
              </a:spcBef>
              <a:buClr>
                <a:schemeClr val="dk1"/>
              </a:buClr>
              <a:buSzPct val="91666"/>
              <a:buFont typeface="Arial"/>
              <a:buNone/>
            </a:pPr>
            <a:endParaRPr lang="en" sz="1200" dirty="0">
              <a:solidFill>
                <a:schemeClr val="dk1"/>
              </a:solidFill>
            </a:endParaRPr>
          </a:p>
        </p:txBody>
      </p:sp>
    </p:spTree>
    <p:extLst>
      <p:ext uri="{BB962C8B-B14F-4D97-AF65-F5344CB8AC3E}">
        <p14:creationId xmlns:p14="http://schemas.microsoft.com/office/powerpoint/2010/main" val="2147209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3" name="Shape 11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Why? Java requires this so that the following doesn’t happen.</a:t>
            </a:r>
          </a:p>
          <a:p>
            <a:pPr marL="457200" lvl="0" indent="-317500" rtl="0">
              <a:spcBef>
                <a:spcPts val="0"/>
              </a:spcBef>
              <a:buClr>
                <a:srgbClr val="000000"/>
              </a:buClr>
              <a:buSzPct val="127272"/>
              <a:buFont typeface="Arial"/>
              <a:buAutoNum type="arabicPeriod"/>
            </a:pPr>
            <a:r>
              <a:rPr lang="en" dirty="0"/>
              <a:t>If subclasses didn’t override the abstract method, we could have a situation where the method gets called but it has no implementation to use</a:t>
            </a:r>
          </a:p>
          <a:p>
            <a:pPr marL="457200" lvl="0" indent="-317500" rtl="0">
              <a:spcBef>
                <a:spcPts val="0"/>
              </a:spcBef>
              <a:buClr>
                <a:srgbClr val="000000"/>
              </a:buClr>
              <a:buSzPct val="127272"/>
              <a:buFont typeface="Arial"/>
              <a:buAutoNum type="arabicPeriod"/>
            </a:pPr>
            <a:r>
              <a:rPr lang="en" dirty="0"/>
              <a:t>If we could instantiate an object of an abstract class and tried to call one of the abstract methods, it would have no implementation to use</a:t>
            </a:r>
          </a:p>
        </p:txBody>
      </p:sp>
    </p:spTree>
    <p:extLst>
      <p:ext uri="{BB962C8B-B14F-4D97-AF65-F5344CB8AC3E}">
        <p14:creationId xmlns:p14="http://schemas.microsoft.com/office/powerpoint/2010/main" val="733338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333944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65927E9-F29A-554C-A63F-3C68011227E4}" type="datetime1">
              <a:rPr lang="en-US" smtClean="0"/>
              <a:t>2/15/18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CC4F7A8-F6B6-C243-8CDC-976D3D3A141A}" type="datetime1">
              <a:rPr lang="en-US" smtClean="0"/>
              <a:t>2/15/18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BA773AA-5FA9-4C46-9F00-FB057E93DCBF}" type="datetime1">
              <a:rPr lang="en-US" smtClean="0"/>
              <a:t>2/15/18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600201"/>
            <a:ext cx="82296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9" name="Shape 19"/>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fld id="{00000000-1234-1234-1234-123412341234}" type="slidenum">
              <a:rPr lang="en" smtClean="0"/>
              <a:pPr/>
              <a:t>‹#›</a:t>
            </a:fld>
            <a:endParaRPr lang="en"/>
          </a:p>
        </p:txBody>
      </p:sp>
    </p:spTree>
    <p:extLst>
      <p:ext uri="{BB962C8B-B14F-4D97-AF65-F5344CB8AC3E}">
        <p14:creationId xmlns:p14="http://schemas.microsoft.com/office/powerpoint/2010/main" val="327658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C7099B4-F180-294D-B164-1F36F72EB214}" type="datetime1">
              <a:rPr lang="en-US" smtClean="0"/>
              <a:t>2/15/18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550E642B-64E1-DE4B-A0A2-917379A45AA2}" type="datetime1">
              <a:rPr lang="en-US" smtClean="0"/>
              <a:t>2/15/18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F48A3EB7-1C2D-C64B-B8BF-BA243F8268AE}" type="datetime1">
              <a:rPr lang="en-US" smtClean="0"/>
              <a:t>2/15/18</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9E804DA6-8C8A-C84E-A7AF-F30FEC955C29}" type="datetime1">
              <a:rPr lang="en-US" smtClean="0"/>
              <a:t>2/15/18</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97DD28E-ED06-1F4F-998F-755D6D2A1028}" type="datetime1">
              <a:rPr lang="en-US" smtClean="0"/>
              <a:t>2/15/18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C9EB-E017-FE4B-B587-241A32FF268D}" type="datetime1">
              <a:rPr lang="en-US" smtClean="0"/>
              <a:t>2/15/18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E3066797-4F9A-FB4E-9521-8A51CBE878E7}" type="datetime1">
              <a:rPr lang="en-US" smtClean="0"/>
              <a:t>2/15/18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CFE7591-CC1B-FA47-B21C-AEAC6149CAB8}" type="datetime1">
              <a:rPr lang="en-US" smtClean="0"/>
              <a:t>2/15/18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7C8AC04-BA26-8B4E-9E36-1A4145DCAA44}" type="datetime1">
              <a:rPr lang="en-US" smtClean="0"/>
              <a:t>2/15/18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BE" dirty="0"/>
              <a:t>CS/ENGRD 2110</a:t>
            </a:r>
            <a:br>
              <a:rPr lang="fr-BE" dirty="0"/>
            </a:br>
            <a:r>
              <a:rPr lang="fr-BE" dirty="0" err="1"/>
              <a:t>Spring</a:t>
            </a:r>
            <a:r>
              <a:rPr lang="fr-BE" dirty="0"/>
              <a:t> 2018</a:t>
            </a:r>
          </a:p>
        </p:txBody>
      </p:sp>
      <p:sp>
        <p:nvSpPr>
          <p:cNvPr id="3" name="Subtitle 2"/>
          <p:cNvSpPr>
            <a:spLocks noGrp="1"/>
          </p:cNvSpPr>
          <p:nvPr>
            <p:ph type="subTitle" idx="1"/>
          </p:nvPr>
        </p:nvSpPr>
        <p:spPr/>
        <p:txBody>
          <a:bodyPr>
            <a:normAutofit fontScale="77500" lnSpcReduction="20000"/>
          </a:bodyPr>
          <a:lstStyle/>
          <a:p>
            <a:r>
              <a:rPr lang="fr-BE" dirty="0"/>
              <a:t>Lecture 7: Interfaces and Abstract Classes</a:t>
            </a:r>
          </a:p>
          <a:p>
            <a:r>
              <a:rPr lang="fr-BE" dirty="0"/>
              <a:t>http://courses.cs.cornell.edu/cs2110</a:t>
            </a:r>
          </a:p>
        </p:txBody>
      </p:sp>
      <p:sp>
        <p:nvSpPr>
          <p:cNvPr id="4" name="Slide Number Placeholder 3"/>
          <p:cNvSpPr>
            <a:spLocks noGrp="1"/>
          </p:cNvSpPr>
          <p:nvPr>
            <p:ph type="sldNum" sz="quarter" idx="12"/>
          </p:nvPr>
        </p:nvSpPr>
        <p:spPr>
          <a:xfrm>
            <a:off x="7772400" y="6172200"/>
            <a:ext cx="838200" cy="381000"/>
          </a:xfrm>
        </p:spPr>
        <p:txBody>
          <a:bodyPr/>
          <a:lstStyle/>
          <a:p>
            <a:fld id="{B6F15528-21DE-4FAA-801E-634DDDAF4B2B}"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868363"/>
          </a:xfrm>
          <a:prstGeom prst="rect">
            <a:avLst/>
          </a:prstGeom>
        </p:spPr>
        <p:txBody>
          <a:bodyPr vert="horz" lIns="91425" tIns="91425" rIns="91425" bIns="91425" anchor="b" anchorCtr="0">
            <a:noAutofit/>
          </a:bodyPr>
          <a:lstStyle/>
          <a:p>
            <a:r>
              <a:rPr lang="en" sz="3200" dirty="0">
                <a:solidFill>
                  <a:srgbClr val="CB3D3D"/>
                </a:solidFill>
              </a:rPr>
              <a:t>A Little Geometry!</a:t>
            </a:r>
          </a:p>
        </p:txBody>
      </p:sp>
      <p:sp>
        <p:nvSpPr>
          <p:cNvPr id="45" name="Shape 45"/>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46" name="Shape 46"/>
          <p:cNvSpPr/>
          <p:nvPr/>
        </p:nvSpPr>
        <p:spPr>
          <a:xfrm>
            <a:off x="5824250" y="1981200"/>
            <a:ext cx="2024350" cy="1370275"/>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Shape</a:t>
            </a:r>
          </a:p>
          <a:p>
            <a:r>
              <a:rPr lang="en" sz="2400" dirty="0">
                <a:latin typeface="Times New Roman"/>
                <a:cs typeface="Times New Roman"/>
              </a:rPr>
              <a:t>    x </a:t>
            </a:r>
            <a:r>
              <a:rPr lang="en" sz="2400" dirty="0">
                <a:solidFill>
                  <a:schemeClr val="dk1"/>
                </a:solidFill>
                <a:latin typeface="Times New Roman"/>
                <a:cs typeface="Times New Roman"/>
              </a:rPr>
              <a:t>____</a:t>
            </a:r>
          </a:p>
          <a:p>
            <a:r>
              <a:rPr lang="en" sz="2400" dirty="0">
                <a:latin typeface="Times New Roman"/>
                <a:cs typeface="Times New Roman"/>
              </a:rPr>
              <a:t>    y </a:t>
            </a:r>
            <a:r>
              <a:rPr lang="en" sz="2400" dirty="0">
                <a:solidFill>
                  <a:schemeClr val="dk1"/>
                </a:solidFill>
                <a:latin typeface="Times New Roman"/>
                <a:cs typeface="Times New Roman"/>
              </a:rPr>
              <a:t>____</a:t>
            </a:r>
          </a:p>
        </p:txBody>
      </p:sp>
      <p:sp>
        <p:nvSpPr>
          <p:cNvPr id="47" name="Shape 47"/>
          <p:cNvSpPr/>
          <p:nvPr/>
        </p:nvSpPr>
        <p:spPr>
          <a:xfrm>
            <a:off x="4267200" y="4210676"/>
            <a:ext cx="2286000" cy="1656724"/>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Triangle</a:t>
            </a:r>
          </a:p>
          <a:p>
            <a:r>
              <a:rPr lang="en" sz="2400" dirty="0">
                <a:latin typeface="Times New Roman"/>
                <a:cs typeface="Times New Roman"/>
              </a:rPr>
              <a:t>   area()     </a:t>
            </a:r>
          </a:p>
          <a:p>
            <a:r>
              <a:rPr lang="en" sz="2400" dirty="0">
                <a:latin typeface="Times New Roman"/>
                <a:cs typeface="Times New Roman"/>
              </a:rPr>
              <a:t>   base</a:t>
            </a:r>
            <a:r>
              <a:rPr lang="en" sz="2400" dirty="0">
                <a:solidFill>
                  <a:schemeClr val="dk1"/>
                </a:solidFill>
                <a:latin typeface="Times New Roman"/>
                <a:cs typeface="Times New Roman"/>
              </a:rPr>
              <a:t>____</a:t>
            </a:r>
          </a:p>
          <a:p>
            <a:r>
              <a:rPr lang="en" sz="2400" dirty="0">
                <a:latin typeface="Times New Roman"/>
                <a:cs typeface="Times New Roman"/>
              </a:rPr>
              <a:t>   height </a:t>
            </a:r>
            <a:r>
              <a:rPr lang="en" sz="2400" dirty="0">
                <a:solidFill>
                  <a:schemeClr val="dk1"/>
                </a:solidFill>
                <a:latin typeface="Times New Roman"/>
                <a:cs typeface="Times New Roman"/>
              </a:rPr>
              <a:t>____</a:t>
            </a:r>
          </a:p>
        </p:txBody>
      </p:sp>
      <p:sp>
        <p:nvSpPr>
          <p:cNvPr id="48" name="Shape 48"/>
          <p:cNvSpPr/>
          <p:nvPr/>
        </p:nvSpPr>
        <p:spPr>
          <a:xfrm>
            <a:off x="6738651" y="4230624"/>
            <a:ext cx="2024350" cy="1636775"/>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Circle</a:t>
            </a:r>
          </a:p>
          <a:p>
            <a:r>
              <a:rPr lang="en" sz="2400" dirty="0">
                <a:latin typeface="Times New Roman"/>
                <a:cs typeface="Times New Roman"/>
              </a:rPr>
              <a:t>   area()</a:t>
            </a:r>
          </a:p>
          <a:p>
            <a:r>
              <a:rPr lang="en" sz="2400" dirty="0">
                <a:latin typeface="Times New Roman"/>
                <a:cs typeface="Times New Roman"/>
              </a:rPr>
              <a:t>   radius </a:t>
            </a:r>
            <a:r>
              <a:rPr lang="en-US" sz="2400" dirty="0">
                <a:latin typeface="Times New Roman"/>
                <a:cs typeface="Times New Roman"/>
              </a:rPr>
              <a:t>_</a:t>
            </a:r>
            <a:r>
              <a:rPr lang="en" sz="2400" dirty="0">
                <a:solidFill>
                  <a:schemeClr val="dk1"/>
                </a:solidFill>
                <a:latin typeface="Times New Roman"/>
                <a:cs typeface="Times New Roman"/>
              </a:rPr>
              <a:t>_</a:t>
            </a:r>
            <a:r>
              <a:rPr lang="en-US" sz="2400" dirty="0">
                <a:solidFill>
                  <a:schemeClr val="dk1"/>
                </a:solidFill>
                <a:latin typeface="Times New Roman"/>
                <a:cs typeface="Times New Roman"/>
              </a:rPr>
              <a:t>5</a:t>
            </a:r>
            <a:r>
              <a:rPr lang="en" sz="2400" dirty="0">
                <a:solidFill>
                  <a:schemeClr val="dk1"/>
                </a:solidFill>
                <a:latin typeface="Times New Roman"/>
                <a:cs typeface="Times New Roman"/>
              </a:rPr>
              <a:t>_</a:t>
            </a:r>
            <a:r>
              <a:rPr lang="en-US" sz="2400" dirty="0">
                <a:solidFill>
                  <a:schemeClr val="dk1"/>
                </a:solidFill>
                <a:latin typeface="Times New Roman"/>
                <a:cs typeface="Times New Roman"/>
              </a:rPr>
              <a:t>_</a:t>
            </a:r>
          </a:p>
          <a:p>
            <a:endParaRPr lang="en" sz="2400" dirty="0">
              <a:solidFill>
                <a:schemeClr val="dk1"/>
              </a:solidFill>
              <a:latin typeface="Times New Roman"/>
              <a:cs typeface="Times New Roman"/>
            </a:endParaRPr>
          </a:p>
        </p:txBody>
      </p:sp>
      <p:sp>
        <p:nvSpPr>
          <p:cNvPr id="49" name="Shape 49"/>
          <p:cNvSpPr/>
          <p:nvPr/>
        </p:nvSpPr>
        <p:spPr>
          <a:xfrm>
            <a:off x="2133600" y="4210676"/>
            <a:ext cx="1905000" cy="1656724"/>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US" sz="2400" b="1" dirty="0">
                <a:solidFill>
                  <a:srgbClr val="1155CC"/>
                </a:solidFill>
                <a:latin typeface="Times New Roman"/>
                <a:ea typeface="Courier New"/>
                <a:cs typeface="Times New Roman"/>
                <a:sym typeface="Courier New"/>
              </a:rPr>
              <a:t>Rectangle</a:t>
            </a:r>
            <a:endParaRPr lang="en" sz="2400" b="1" dirty="0">
              <a:solidFill>
                <a:srgbClr val="1155CC"/>
              </a:solidFill>
              <a:latin typeface="Times New Roman"/>
              <a:ea typeface="Courier New"/>
              <a:cs typeface="Times New Roman"/>
              <a:sym typeface="Courier New"/>
            </a:endParaRPr>
          </a:p>
          <a:p>
            <a:r>
              <a:rPr lang="en" sz="2400" dirty="0">
                <a:latin typeface="Times New Roman"/>
                <a:cs typeface="Times New Roman"/>
              </a:rPr>
              <a:t>   area()</a:t>
            </a:r>
          </a:p>
          <a:p>
            <a:r>
              <a:rPr lang="en" sz="2400" dirty="0">
                <a:latin typeface="Times New Roman"/>
                <a:cs typeface="Times New Roman"/>
              </a:rPr>
              <a:t>   </a:t>
            </a:r>
            <a:r>
              <a:rPr lang="en-US" sz="2400" dirty="0">
                <a:latin typeface="Times New Roman"/>
                <a:cs typeface="Times New Roman"/>
              </a:rPr>
              <a:t>width</a:t>
            </a:r>
            <a:r>
              <a:rPr lang="en" sz="2400" dirty="0">
                <a:latin typeface="Times New Roman"/>
                <a:cs typeface="Times New Roman"/>
              </a:rPr>
              <a:t> ____</a:t>
            </a:r>
            <a:endParaRPr lang="en-US" sz="2400" dirty="0">
              <a:latin typeface="Times New Roman"/>
              <a:cs typeface="Times New Roman"/>
            </a:endParaRPr>
          </a:p>
          <a:p>
            <a:r>
              <a:rPr lang="en-US" sz="2400" dirty="0">
                <a:latin typeface="Times New Roman"/>
                <a:cs typeface="Times New Roman"/>
              </a:rPr>
              <a:t>  height ____</a:t>
            </a:r>
          </a:p>
        </p:txBody>
      </p:sp>
      <p:cxnSp>
        <p:nvCxnSpPr>
          <p:cNvPr id="50" name="Shape 50"/>
          <p:cNvCxnSpPr>
            <a:stCxn id="46" idx="2"/>
            <a:endCxn id="49" idx="0"/>
          </p:cNvCxnSpPr>
          <p:nvPr/>
        </p:nvCxnSpPr>
        <p:spPr>
          <a:xfrm flipH="1">
            <a:off x="3086100" y="3351475"/>
            <a:ext cx="3750325" cy="859201"/>
          </a:xfrm>
          <a:prstGeom prst="straightConnector1">
            <a:avLst/>
          </a:prstGeom>
          <a:noFill/>
          <a:ln w="19050" cap="flat">
            <a:solidFill>
              <a:schemeClr val="dk2"/>
            </a:solidFill>
            <a:prstDash val="solid"/>
            <a:round/>
            <a:headEnd type="none" w="lg" len="lg"/>
            <a:tailEnd type="triangle" w="lg" len="lg"/>
          </a:ln>
        </p:spPr>
      </p:cxnSp>
      <p:cxnSp>
        <p:nvCxnSpPr>
          <p:cNvPr id="51" name="Shape 51"/>
          <p:cNvCxnSpPr>
            <a:stCxn id="46" idx="2"/>
            <a:endCxn id="47" idx="0"/>
          </p:cNvCxnSpPr>
          <p:nvPr/>
        </p:nvCxnSpPr>
        <p:spPr>
          <a:xfrm flipH="1">
            <a:off x="5410200" y="3351475"/>
            <a:ext cx="1426225" cy="859201"/>
          </a:xfrm>
          <a:prstGeom prst="straightConnector1">
            <a:avLst/>
          </a:prstGeom>
          <a:noFill/>
          <a:ln w="19050" cap="flat">
            <a:solidFill>
              <a:schemeClr val="dk2"/>
            </a:solidFill>
            <a:prstDash val="solid"/>
            <a:round/>
            <a:headEnd type="none" w="lg" len="lg"/>
            <a:tailEnd type="triangle" w="lg" len="lg"/>
          </a:ln>
        </p:spPr>
      </p:cxnSp>
      <p:cxnSp>
        <p:nvCxnSpPr>
          <p:cNvPr id="52" name="Shape 52"/>
          <p:cNvCxnSpPr>
            <a:stCxn id="46" idx="2"/>
            <a:endCxn id="48" idx="0"/>
          </p:cNvCxnSpPr>
          <p:nvPr/>
        </p:nvCxnSpPr>
        <p:spPr>
          <a:xfrm>
            <a:off x="6836425" y="3351475"/>
            <a:ext cx="914401" cy="879149"/>
          </a:xfrm>
          <a:prstGeom prst="straightConnector1">
            <a:avLst/>
          </a:prstGeom>
          <a:noFill/>
          <a:ln w="19050" cap="flat">
            <a:solidFill>
              <a:schemeClr val="dk2"/>
            </a:solidFill>
            <a:prstDash val="solid"/>
            <a:round/>
            <a:headEnd type="none" w="lg" len="lg"/>
            <a:tailEnd type="triangle" w="lg" len="lg"/>
          </a:ln>
        </p:spPr>
      </p:cxnSp>
      <p:sp>
        <p:nvSpPr>
          <p:cNvPr id="8" name="TextBox 7"/>
          <p:cNvSpPr txBox="1"/>
          <p:nvPr/>
        </p:nvSpPr>
        <p:spPr>
          <a:xfrm>
            <a:off x="457200" y="1783140"/>
            <a:ext cx="4800600" cy="1569660"/>
          </a:xfrm>
          <a:prstGeom prst="rect">
            <a:avLst/>
          </a:prstGeom>
          <a:solidFill>
            <a:schemeClr val="accent4">
              <a:lumMod val="20000"/>
              <a:lumOff val="80000"/>
            </a:schemeClr>
          </a:solidFill>
          <a:ln>
            <a:solidFill>
              <a:srgbClr val="800000"/>
            </a:solidFill>
          </a:ln>
        </p:spPr>
        <p:txBody>
          <a:bodyPr wrap="square" rtlCol="0">
            <a:spAutoFit/>
          </a:bodyPr>
          <a:lstStyle/>
          <a:p>
            <a:r>
              <a:rPr lang="en-US" sz="2400" dirty="0">
                <a:latin typeface="Times New Roman"/>
                <a:cs typeface="Times New Roman"/>
              </a:rPr>
              <a:t>class Shape contains the coordinates of a shape in the plane. Each subclass</a:t>
            </a:r>
          </a:p>
          <a:p>
            <a:r>
              <a:rPr lang="en-US" sz="2400" dirty="0">
                <a:latin typeface="Times New Roman"/>
                <a:cs typeface="Times New Roman"/>
              </a:rPr>
              <a:t>declares the fields to contain the size and function area</a:t>
            </a:r>
          </a:p>
        </p:txBody>
      </p:sp>
      <p:sp>
        <p:nvSpPr>
          <p:cNvPr id="25" name="TextBox 24"/>
          <p:cNvSpPr txBox="1"/>
          <p:nvPr/>
        </p:nvSpPr>
        <p:spPr>
          <a:xfrm>
            <a:off x="381000" y="3928408"/>
            <a:ext cx="1600200" cy="1938992"/>
          </a:xfrm>
          <a:prstGeom prst="rect">
            <a:avLst/>
          </a:prstGeom>
          <a:solidFill>
            <a:schemeClr val="accent4">
              <a:lumMod val="20000"/>
              <a:lumOff val="80000"/>
            </a:schemeClr>
          </a:solidFill>
          <a:ln>
            <a:solidFill>
              <a:srgbClr val="800000"/>
            </a:solidFill>
          </a:ln>
        </p:spPr>
        <p:txBody>
          <a:bodyPr wrap="square" rtlCol="0">
            <a:spAutoFit/>
          </a:bodyPr>
          <a:lstStyle/>
          <a:p>
            <a:r>
              <a:rPr lang="en-US" sz="2400" dirty="0">
                <a:latin typeface="Times New Roman"/>
                <a:cs typeface="Times New Roman"/>
              </a:rPr>
              <a:t>Write variables as lines instead of boxes</a:t>
            </a:r>
          </a:p>
        </p:txBody>
      </p:sp>
      <p:sp>
        <p:nvSpPr>
          <p:cNvPr id="2" name="Slide Number Placeholder 1"/>
          <p:cNvSpPr>
            <a:spLocks noGrp="1"/>
          </p:cNvSpPr>
          <p:nvPr>
            <p:ph type="sldNum" idx="12"/>
          </p:nvPr>
        </p:nvSpPr>
        <p:spPr/>
        <p:txBody>
          <a:bodyPr/>
          <a:lstStyle/>
          <a:p>
            <a:fld id="{00000000-1234-1234-1234-123412341234}" type="slidenum">
              <a:rPr lang="en" smtClean="0"/>
              <a:pPr/>
              <a:t>10</a:t>
            </a:fld>
            <a:endParaRPr lang="en"/>
          </a:p>
        </p:txBody>
      </p:sp>
      <p:sp>
        <p:nvSpPr>
          <p:cNvPr id="3" name="TextBox 2"/>
          <p:cNvSpPr txBox="1"/>
          <p:nvPr/>
        </p:nvSpPr>
        <p:spPr>
          <a:xfrm>
            <a:off x="7395882" y="6350000"/>
            <a:ext cx="312030" cy="369332"/>
          </a:xfrm>
          <a:prstGeom prst="rect">
            <a:avLst/>
          </a:prstGeom>
          <a:noFill/>
        </p:spPr>
        <p:txBody>
          <a:bodyPr wrap="none" rtlCol="0">
            <a:spAutoFit/>
          </a:bodyPr>
          <a:lstStyle/>
          <a:p>
            <a:fld id="{7F0C3FF4-CB79-7F4B-A906-66C49782AC3E}" type="slidenum">
              <a:rPr lang="en-US" smtClean="0"/>
              <a:t>10</a:t>
            </a:fld>
            <a:endParaRPr lang="en-US" dirty="0"/>
          </a:p>
        </p:txBody>
      </p:sp>
    </p:spTree>
    <p:extLst>
      <p:ext uri="{BB962C8B-B14F-4D97-AF65-F5344CB8AC3E}">
        <p14:creationId xmlns:p14="http://schemas.microsoft.com/office/powerpoint/2010/main" val="105738764"/>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dissolve">
                                      <p:cBhvr>
                                        <p:cTn id="7"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868363"/>
          </a:xfrm>
          <a:prstGeom prst="rect">
            <a:avLst/>
          </a:prstGeom>
        </p:spPr>
        <p:txBody>
          <a:bodyPr vert="horz" lIns="91425" tIns="91425" rIns="91425" bIns="91425" anchor="b" anchorCtr="0">
            <a:noAutofit/>
          </a:bodyPr>
          <a:lstStyle/>
          <a:p>
            <a:r>
              <a:rPr lang="en-US" sz="3200" dirty="0">
                <a:solidFill>
                  <a:srgbClr val="CB3D3D"/>
                </a:solidFill>
              </a:rPr>
              <a:t>Problem: Don’t like creation of Shape objects</a:t>
            </a:r>
            <a:endParaRPr lang="en" sz="3200" dirty="0">
              <a:solidFill>
                <a:srgbClr val="CB3D3D"/>
              </a:solidFill>
            </a:endParaRPr>
          </a:p>
        </p:txBody>
      </p:sp>
      <p:sp>
        <p:nvSpPr>
          <p:cNvPr id="45" name="Shape 45"/>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46" name="Shape 46"/>
          <p:cNvSpPr/>
          <p:nvPr/>
        </p:nvSpPr>
        <p:spPr>
          <a:xfrm>
            <a:off x="5824250" y="1981200"/>
            <a:ext cx="2024350" cy="1370275"/>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Shape</a:t>
            </a:r>
          </a:p>
          <a:p>
            <a:r>
              <a:rPr lang="en" sz="2400" dirty="0">
                <a:latin typeface="Times New Roman"/>
                <a:cs typeface="Times New Roman"/>
              </a:rPr>
              <a:t>    x </a:t>
            </a:r>
            <a:r>
              <a:rPr lang="en" sz="2400" dirty="0">
                <a:solidFill>
                  <a:schemeClr val="dk1"/>
                </a:solidFill>
                <a:latin typeface="Times New Roman"/>
                <a:cs typeface="Times New Roman"/>
              </a:rPr>
              <a:t>____</a:t>
            </a:r>
          </a:p>
          <a:p>
            <a:r>
              <a:rPr lang="en" sz="2400" dirty="0">
                <a:latin typeface="Times New Roman"/>
                <a:cs typeface="Times New Roman"/>
              </a:rPr>
              <a:t>    y </a:t>
            </a:r>
            <a:r>
              <a:rPr lang="en" sz="2400" dirty="0">
                <a:solidFill>
                  <a:schemeClr val="dk1"/>
                </a:solidFill>
                <a:latin typeface="Times New Roman"/>
                <a:cs typeface="Times New Roman"/>
              </a:rPr>
              <a:t>____</a:t>
            </a:r>
          </a:p>
        </p:txBody>
      </p:sp>
      <p:sp>
        <p:nvSpPr>
          <p:cNvPr id="48" name="Shape 48"/>
          <p:cNvSpPr/>
          <p:nvPr/>
        </p:nvSpPr>
        <p:spPr>
          <a:xfrm>
            <a:off x="6738651" y="4230624"/>
            <a:ext cx="2024350" cy="1636775"/>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Circle</a:t>
            </a:r>
          </a:p>
          <a:p>
            <a:r>
              <a:rPr lang="en" sz="2400" dirty="0">
                <a:latin typeface="Times New Roman"/>
                <a:cs typeface="Times New Roman"/>
              </a:rPr>
              <a:t>   area()</a:t>
            </a:r>
          </a:p>
          <a:p>
            <a:r>
              <a:rPr lang="en" sz="2400" dirty="0">
                <a:latin typeface="Times New Roman"/>
                <a:cs typeface="Times New Roman"/>
              </a:rPr>
              <a:t>   radius </a:t>
            </a:r>
            <a:r>
              <a:rPr lang="en-US" sz="2400" dirty="0">
                <a:latin typeface="Times New Roman"/>
                <a:cs typeface="Times New Roman"/>
              </a:rPr>
              <a:t>_</a:t>
            </a:r>
            <a:r>
              <a:rPr lang="en" sz="2400" dirty="0">
                <a:solidFill>
                  <a:schemeClr val="dk1"/>
                </a:solidFill>
                <a:latin typeface="Times New Roman"/>
                <a:cs typeface="Times New Roman"/>
              </a:rPr>
              <a:t>_</a:t>
            </a:r>
            <a:r>
              <a:rPr lang="en-US" sz="2400" dirty="0">
                <a:solidFill>
                  <a:schemeClr val="dk1"/>
                </a:solidFill>
                <a:latin typeface="Times New Roman"/>
                <a:cs typeface="Times New Roman"/>
              </a:rPr>
              <a:t>5</a:t>
            </a:r>
            <a:r>
              <a:rPr lang="en" sz="2400" dirty="0">
                <a:solidFill>
                  <a:schemeClr val="dk1"/>
                </a:solidFill>
                <a:latin typeface="Times New Roman"/>
                <a:cs typeface="Times New Roman"/>
              </a:rPr>
              <a:t>_</a:t>
            </a:r>
            <a:r>
              <a:rPr lang="en-US" sz="2400" dirty="0">
                <a:solidFill>
                  <a:schemeClr val="dk1"/>
                </a:solidFill>
                <a:latin typeface="Times New Roman"/>
                <a:cs typeface="Times New Roman"/>
              </a:rPr>
              <a:t>_</a:t>
            </a:r>
          </a:p>
          <a:p>
            <a:endParaRPr lang="en" sz="2400" dirty="0">
              <a:solidFill>
                <a:schemeClr val="dk1"/>
              </a:solidFill>
              <a:latin typeface="Times New Roman"/>
              <a:cs typeface="Times New Roman"/>
            </a:endParaRPr>
          </a:p>
        </p:txBody>
      </p:sp>
      <p:sp>
        <p:nvSpPr>
          <p:cNvPr id="49" name="Shape 49"/>
          <p:cNvSpPr/>
          <p:nvPr/>
        </p:nvSpPr>
        <p:spPr>
          <a:xfrm>
            <a:off x="4648200" y="4210676"/>
            <a:ext cx="1905000" cy="1656724"/>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US" sz="2400" b="1" dirty="0">
                <a:solidFill>
                  <a:srgbClr val="1155CC"/>
                </a:solidFill>
                <a:latin typeface="Times New Roman"/>
                <a:ea typeface="Courier New"/>
                <a:cs typeface="Times New Roman"/>
                <a:sym typeface="Courier New"/>
              </a:rPr>
              <a:t>Rectangle</a:t>
            </a:r>
            <a:endParaRPr lang="en" sz="2400" b="1" dirty="0">
              <a:solidFill>
                <a:srgbClr val="1155CC"/>
              </a:solidFill>
              <a:latin typeface="Times New Roman"/>
              <a:ea typeface="Courier New"/>
              <a:cs typeface="Times New Roman"/>
              <a:sym typeface="Courier New"/>
            </a:endParaRPr>
          </a:p>
          <a:p>
            <a:r>
              <a:rPr lang="en" sz="2400" dirty="0">
                <a:latin typeface="Times New Roman"/>
                <a:cs typeface="Times New Roman"/>
              </a:rPr>
              <a:t>   area()</a:t>
            </a:r>
          </a:p>
          <a:p>
            <a:r>
              <a:rPr lang="en" sz="2400" dirty="0">
                <a:latin typeface="Times New Roman"/>
                <a:cs typeface="Times New Roman"/>
              </a:rPr>
              <a:t>   </a:t>
            </a:r>
            <a:r>
              <a:rPr lang="en-US" sz="2400" dirty="0">
                <a:latin typeface="Times New Roman"/>
                <a:cs typeface="Times New Roman"/>
              </a:rPr>
              <a:t>width</a:t>
            </a:r>
            <a:r>
              <a:rPr lang="en" sz="2400" dirty="0">
                <a:latin typeface="Times New Roman"/>
                <a:cs typeface="Times New Roman"/>
              </a:rPr>
              <a:t> ____</a:t>
            </a:r>
            <a:endParaRPr lang="en-US" sz="2400" dirty="0">
              <a:latin typeface="Times New Roman"/>
              <a:cs typeface="Times New Roman"/>
            </a:endParaRPr>
          </a:p>
          <a:p>
            <a:r>
              <a:rPr lang="en-US" sz="2400" dirty="0">
                <a:latin typeface="Times New Roman"/>
                <a:cs typeface="Times New Roman"/>
              </a:rPr>
              <a:t>  height ____</a:t>
            </a:r>
          </a:p>
        </p:txBody>
      </p:sp>
      <p:cxnSp>
        <p:nvCxnSpPr>
          <p:cNvPr id="50" name="Shape 50"/>
          <p:cNvCxnSpPr>
            <a:stCxn id="46" idx="2"/>
            <a:endCxn id="49" idx="0"/>
          </p:cNvCxnSpPr>
          <p:nvPr/>
        </p:nvCxnSpPr>
        <p:spPr>
          <a:xfrm flipH="1">
            <a:off x="5600700" y="3351475"/>
            <a:ext cx="1235725" cy="859201"/>
          </a:xfrm>
          <a:prstGeom prst="straightConnector1">
            <a:avLst/>
          </a:prstGeom>
          <a:noFill/>
          <a:ln w="19050" cap="flat">
            <a:solidFill>
              <a:schemeClr val="dk2"/>
            </a:solidFill>
            <a:prstDash val="solid"/>
            <a:round/>
            <a:headEnd type="none" w="lg" len="lg"/>
            <a:tailEnd type="triangle" w="lg" len="lg"/>
          </a:ln>
        </p:spPr>
      </p:cxnSp>
      <p:cxnSp>
        <p:nvCxnSpPr>
          <p:cNvPr id="52" name="Shape 52"/>
          <p:cNvCxnSpPr>
            <a:stCxn id="46" idx="2"/>
            <a:endCxn id="48" idx="0"/>
          </p:cNvCxnSpPr>
          <p:nvPr/>
        </p:nvCxnSpPr>
        <p:spPr>
          <a:xfrm>
            <a:off x="6836425" y="3351475"/>
            <a:ext cx="914401" cy="879149"/>
          </a:xfrm>
          <a:prstGeom prst="straightConnector1">
            <a:avLst/>
          </a:prstGeom>
          <a:noFill/>
          <a:ln w="19050" cap="flat">
            <a:solidFill>
              <a:schemeClr val="dk2"/>
            </a:solidFill>
            <a:prstDash val="solid"/>
            <a:round/>
            <a:headEnd type="none" w="lg" len="lg"/>
            <a:tailEnd type="triangle" w="lg" len="lg"/>
          </a:ln>
        </p:spPr>
      </p:cxnSp>
      <p:sp>
        <p:nvSpPr>
          <p:cNvPr id="8" name="TextBox 7"/>
          <p:cNvSpPr txBox="1"/>
          <p:nvPr/>
        </p:nvSpPr>
        <p:spPr>
          <a:xfrm>
            <a:off x="457200" y="1554540"/>
            <a:ext cx="4800600" cy="1569660"/>
          </a:xfrm>
          <a:prstGeom prst="rect">
            <a:avLst/>
          </a:prstGeom>
          <a:solidFill>
            <a:schemeClr val="accent4">
              <a:lumMod val="20000"/>
              <a:lumOff val="80000"/>
            </a:schemeClr>
          </a:solidFill>
          <a:ln>
            <a:solidFill>
              <a:srgbClr val="800000"/>
            </a:solidFill>
          </a:ln>
        </p:spPr>
        <p:txBody>
          <a:bodyPr wrap="square" rtlCol="0">
            <a:spAutoFit/>
          </a:bodyPr>
          <a:lstStyle/>
          <a:p>
            <a:r>
              <a:rPr lang="en-US" sz="2400" b="1" dirty="0">
                <a:solidFill>
                  <a:srgbClr val="FF0000"/>
                </a:solidFill>
                <a:latin typeface="Times New Roman"/>
                <a:cs typeface="Times New Roman"/>
              </a:rPr>
              <a:t>PROBLEM</a:t>
            </a:r>
          </a:p>
          <a:p>
            <a:r>
              <a:rPr lang="en-US" sz="2400" dirty="0">
                <a:latin typeface="Times New Roman"/>
                <a:cs typeface="Times New Roman"/>
              </a:rPr>
              <a:t>Since an object of Shape is not really a shape, don’t want to allow creation of objects of class Shape! </a:t>
            </a:r>
          </a:p>
        </p:txBody>
      </p:sp>
      <p:sp>
        <p:nvSpPr>
          <p:cNvPr id="25" name="TextBox 24"/>
          <p:cNvSpPr txBox="1"/>
          <p:nvPr/>
        </p:nvSpPr>
        <p:spPr>
          <a:xfrm>
            <a:off x="457200" y="5124272"/>
            <a:ext cx="3962400" cy="1200328"/>
          </a:xfrm>
          <a:prstGeom prst="rect">
            <a:avLst/>
          </a:prstGeom>
          <a:solidFill>
            <a:schemeClr val="accent4">
              <a:lumMod val="40000"/>
              <a:lumOff val="60000"/>
            </a:schemeClr>
          </a:solidFill>
          <a:ln>
            <a:solidFill>
              <a:srgbClr val="800000"/>
            </a:solidFill>
          </a:ln>
        </p:spPr>
        <p:txBody>
          <a:bodyPr wrap="square" rtlCol="0">
            <a:spAutoFit/>
          </a:bodyPr>
          <a:lstStyle/>
          <a:p>
            <a:r>
              <a:rPr lang="en-US" sz="2400" b="1" dirty="0">
                <a:solidFill>
                  <a:srgbClr val="FF0000"/>
                </a:solidFill>
                <a:latin typeface="Times New Roman"/>
                <a:cs typeface="Times New Roman"/>
              </a:rPr>
              <a:t>Syntactic rule</a:t>
            </a:r>
            <a:r>
              <a:rPr lang="en-US" sz="2400" dirty="0">
                <a:latin typeface="Times New Roman"/>
                <a:cs typeface="Times New Roman"/>
              </a:rPr>
              <a:t>: if a class C is abstract, the new-expression </a:t>
            </a:r>
            <a:r>
              <a:rPr lang="en-US" sz="2400" dirty="0">
                <a:solidFill>
                  <a:srgbClr val="0000FF"/>
                </a:solidFill>
                <a:latin typeface="Times New Roman"/>
                <a:cs typeface="Times New Roman"/>
              </a:rPr>
              <a:t>new C(</a:t>
            </a:r>
            <a:r>
              <a:rPr lang="mr-IN" sz="2400" dirty="0">
                <a:solidFill>
                  <a:srgbClr val="0000FF"/>
                </a:solidFill>
                <a:latin typeface="Times New Roman"/>
                <a:cs typeface="Times New Roman"/>
              </a:rPr>
              <a:t>…</a:t>
            </a:r>
            <a:r>
              <a:rPr lang="en-US" sz="2400" dirty="0">
                <a:solidFill>
                  <a:srgbClr val="0000FF"/>
                </a:solidFill>
                <a:latin typeface="Times New Roman"/>
                <a:cs typeface="Times New Roman"/>
              </a:rPr>
              <a:t>) </a:t>
            </a:r>
            <a:r>
              <a:rPr lang="en-US" sz="2400" dirty="0">
                <a:latin typeface="Times New Roman"/>
                <a:cs typeface="Times New Roman"/>
              </a:rPr>
              <a:t>cannot be used!</a:t>
            </a:r>
          </a:p>
        </p:txBody>
      </p:sp>
      <p:sp>
        <p:nvSpPr>
          <p:cNvPr id="14" name="TextBox 13"/>
          <p:cNvSpPr txBox="1"/>
          <p:nvPr/>
        </p:nvSpPr>
        <p:spPr>
          <a:xfrm>
            <a:off x="457200" y="3276600"/>
            <a:ext cx="3810000" cy="1569660"/>
          </a:xfrm>
          <a:prstGeom prst="rect">
            <a:avLst/>
          </a:prstGeom>
          <a:solidFill>
            <a:schemeClr val="accent4">
              <a:lumMod val="20000"/>
              <a:lumOff val="80000"/>
            </a:schemeClr>
          </a:solidFill>
          <a:ln>
            <a:solidFill>
              <a:srgbClr val="800000"/>
            </a:solidFill>
          </a:ln>
        </p:spPr>
        <p:txBody>
          <a:bodyPr wrap="square" rtlCol="0">
            <a:spAutoFit/>
          </a:bodyPr>
          <a:lstStyle/>
          <a:p>
            <a:r>
              <a:rPr lang="en-US" sz="2400" b="1" dirty="0">
                <a:solidFill>
                  <a:srgbClr val="FF0000"/>
                </a:solidFill>
                <a:latin typeface="Times New Roman"/>
                <a:cs typeface="Times New Roman"/>
              </a:rPr>
              <a:t>Solution</a:t>
            </a:r>
            <a:endParaRPr lang="en-US" sz="2400" b="1" dirty="0">
              <a:latin typeface="Times New Roman"/>
              <a:cs typeface="Times New Roman"/>
            </a:endParaRPr>
          </a:p>
          <a:p>
            <a:r>
              <a:rPr lang="en-US" sz="2400" dirty="0">
                <a:latin typeface="Times New Roman"/>
                <a:cs typeface="Times New Roman"/>
              </a:rPr>
              <a:t>public </a:t>
            </a:r>
            <a:r>
              <a:rPr lang="en-US" sz="2400" b="1" dirty="0">
                <a:solidFill>
                  <a:srgbClr val="FF0000"/>
                </a:solidFill>
                <a:latin typeface="Times New Roman"/>
                <a:cs typeface="Times New Roman"/>
              </a:rPr>
              <a:t>abstract</a:t>
            </a:r>
            <a:r>
              <a:rPr lang="en-US" sz="2400" dirty="0">
                <a:solidFill>
                  <a:srgbClr val="FF0000"/>
                </a:solidFill>
                <a:latin typeface="Times New Roman"/>
                <a:cs typeface="Times New Roman"/>
              </a:rPr>
              <a:t> </a:t>
            </a:r>
            <a:r>
              <a:rPr lang="en-US" sz="2400" dirty="0">
                <a:latin typeface="Times New Roman"/>
                <a:cs typeface="Times New Roman"/>
              </a:rPr>
              <a:t>class Shape {</a:t>
            </a:r>
          </a:p>
          <a:p>
            <a:r>
              <a:rPr lang="en-US" sz="2400" dirty="0">
                <a:latin typeface="Times New Roman"/>
                <a:cs typeface="Times New Roman"/>
              </a:rPr>
              <a:t>    </a:t>
            </a:r>
            <a:r>
              <a:rPr lang="mr-IN" sz="2400" dirty="0">
                <a:latin typeface="Times New Roman"/>
                <a:cs typeface="Times New Roman"/>
              </a:rPr>
              <a:t>…</a:t>
            </a:r>
            <a:endParaRPr lang="en-US" sz="2400" dirty="0">
              <a:latin typeface="Times New Roman"/>
              <a:cs typeface="Times New Roman"/>
            </a:endParaRPr>
          </a:p>
          <a:p>
            <a:r>
              <a:rPr lang="en-US" sz="2400" dirty="0">
                <a:latin typeface="Times New Roman"/>
                <a:cs typeface="Times New Roman"/>
              </a:rPr>
              <a:t>}</a:t>
            </a:r>
          </a:p>
        </p:txBody>
      </p:sp>
      <p:sp>
        <p:nvSpPr>
          <p:cNvPr id="2" name="Slide Number Placeholder 1"/>
          <p:cNvSpPr>
            <a:spLocks noGrp="1"/>
          </p:cNvSpPr>
          <p:nvPr>
            <p:ph type="sldNum" idx="12"/>
          </p:nvPr>
        </p:nvSpPr>
        <p:spPr/>
        <p:txBody>
          <a:bodyPr/>
          <a:lstStyle/>
          <a:p>
            <a:fld id="{00000000-1234-1234-1234-123412341234}" type="slidenum">
              <a:rPr lang="en" smtClean="0"/>
              <a:pPr/>
              <a:t>11</a:t>
            </a:fld>
            <a:endParaRPr lang="en"/>
          </a:p>
        </p:txBody>
      </p:sp>
      <p:sp>
        <p:nvSpPr>
          <p:cNvPr id="13" name="TextBox 12"/>
          <p:cNvSpPr txBox="1"/>
          <p:nvPr/>
        </p:nvSpPr>
        <p:spPr>
          <a:xfrm>
            <a:off x="7395882" y="6350000"/>
            <a:ext cx="312030" cy="369332"/>
          </a:xfrm>
          <a:prstGeom prst="rect">
            <a:avLst/>
          </a:prstGeom>
          <a:noFill/>
        </p:spPr>
        <p:txBody>
          <a:bodyPr wrap="none" rtlCol="0">
            <a:spAutoFit/>
          </a:bodyPr>
          <a:lstStyle/>
          <a:p>
            <a:fld id="{7F0C3FF4-CB79-7F4B-A906-66C49782AC3E}" type="slidenum">
              <a:rPr lang="en-US" smtClean="0"/>
              <a:t>11</a:t>
            </a:fld>
            <a:endParaRPr lang="en-US" dirty="0"/>
          </a:p>
        </p:txBody>
      </p:sp>
    </p:spTree>
    <p:extLst>
      <p:ext uri="{BB962C8B-B14F-4D97-AF65-F5344CB8AC3E}">
        <p14:creationId xmlns:p14="http://schemas.microsoft.com/office/powerpoint/2010/main" val="1215200342"/>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1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dissolve">
                                      <p:cBhvr>
                                        <p:cTn id="12"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457200" y="381000"/>
            <a:ext cx="8229600" cy="639763"/>
          </a:xfrm>
          <a:prstGeom prst="rect">
            <a:avLst/>
          </a:prstGeom>
        </p:spPr>
        <p:txBody>
          <a:bodyPr vert="horz" lIns="91425" tIns="91425" rIns="91425" bIns="91425" anchor="b" anchorCtr="0">
            <a:noAutofit/>
          </a:bodyPr>
          <a:lstStyle/>
          <a:p>
            <a:r>
              <a:rPr lang="en-US" sz="3200" dirty="0">
                <a:solidFill>
                  <a:srgbClr val="1155CC"/>
                </a:solidFill>
              </a:rPr>
              <a:t>Attempt at writing function </a:t>
            </a:r>
            <a:r>
              <a:rPr lang="en-US" sz="3200" dirty="0" err="1">
                <a:solidFill>
                  <a:srgbClr val="1155CC"/>
                </a:solidFill>
              </a:rPr>
              <a:t>sumAreas</a:t>
            </a:r>
            <a:endParaRPr lang="en" sz="3200" dirty="0">
              <a:solidFill>
                <a:srgbClr val="800000"/>
              </a:solidFill>
            </a:endParaRPr>
          </a:p>
        </p:txBody>
      </p:sp>
      <p:sp>
        <p:nvSpPr>
          <p:cNvPr id="58" name="Shape 58"/>
          <p:cNvSpPr txBox="1">
            <a:spLocks noGrp="1"/>
          </p:cNvSpPr>
          <p:nvPr>
            <p:ph type="body" idx="1"/>
          </p:nvPr>
        </p:nvSpPr>
        <p:spPr>
          <a:xfrm>
            <a:off x="381000" y="1524000"/>
            <a:ext cx="8229600" cy="3200400"/>
          </a:xfrm>
          <a:prstGeom prst="rect">
            <a:avLst/>
          </a:prstGeom>
        </p:spPr>
        <p:txBody>
          <a:bodyPr vert="horz" lIns="91425" tIns="91425" rIns="91425" bIns="91425" anchor="t" anchorCtr="0">
            <a:noAutofit/>
          </a:bodyPr>
          <a:lstStyle/>
          <a:p>
            <a:pPr>
              <a:buNone/>
            </a:pPr>
            <a:r>
              <a:rPr lang="en" sz="2400" dirty="0">
                <a:solidFill>
                  <a:srgbClr val="1155CC"/>
                </a:solidFill>
                <a:latin typeface="Times New Roman"/>
                <a:ea typeface="Courier New"/>
                <a:cs typeface="Times New Roman"/>
                <a:sym typeface="Courier New"/>
              </a:rPr>
              <a:t>/** Return sum of areas of</a:t>
            </a:r>
            <a:r>
              <a:rPr lang="en-US" sz="2400" dirty="0">
                <a:solidFill>
                  <a:srgbClr val="1155CC"/>
                </a:solidFill>
                <a:latin typeface="Times New Roman"/>
                <a:ea typeface="Courier New"/>
                <a:cs typeface="Times New Roman"/>
                <a:sym typeface="Courier New"/>
              </a:rPr>
              <a:t> </a:t>
            </a:r>
            <a:r>
              <a:rPr lang="en" sz="2400" dirty="0">
                <a:solidFill>
                  <a:srgbClr val="1155CC"/>
                </a:solidFill>
                <a:latin typeface="Times New Roman"/>
                <a:ea typeface="Courier New"/>
                <a:cs typeface="Times New Roman"/>
                <a:sym typeface="Courier New"/>
              </a:rPr>
              <a:t>shapes in s */</a:t>
            </a:r>
          </a:p>
          <a:p>
            <a:pPr>
              <a:buNone/>
            </a:pPr>
            <a:r>
              <a:rPr lang="en-US" sz="2400" dirty="0">
                <a:solidFill>
                  <a:srgbClr val="1155CC"/>
                </a:solidFill>
                <a:latin typeface="Times New Roman"/>
                <a:ea typeface="Courier New"/>
                <a:cs typeface="Times New Roman"/>
                <a:sym typeface="Courier New"/>
              </a:rPr>
              <a:t>public </a:t>
            </a:r>
            <a:r>
              <a:rPr lang="en" sz="2400" dirty="0">
                <a:solidFill>
                  <a:srgbClr val="1155CC"/>
                </a:solidFill>
                <a:latin typeface="Times New Roman"/>
                <a:ea typeface="Courier New"/>
                <a:cs typeface="Times New Roman"/>
                <a:sym typeface="Courier New"/>
              </a:rPr>
              <a:t>static double sumAreas(Shape[] s) { </a:t>
            </a:r>
            <a:endParaRPr lang="en-US" sz="2400" dirty="0">
              <a:solidFill>
                <a:srgbClr val="1155CC"/>
              </a:solidFill>
              <a:latin typeface="Times New Roman"/>
              <a:ea typeface="Courier New"/>
              <a:cs typeface="Times New Roman"/>
              <a:sym typeface="Courier New"/>
            </a:endParaRPr>
          </a:p>
          <a:p>
            <a:pPr>
              <a:buNone/>
            </a:pPr>
            <a:endParaRPr lang="en-US" sz="2400" dirty="0">
              <a:solidFill>
                <a:srgbClr val="1155CC"/>
              </a:solidFill>
              <a:latin typeface="Times New Roman"/>
              <a:ea typeface="Courier New"/>
              <a:cs typeface="Times New Roman"/>
              <a:sym typeface="Courier New"/>
            </a:endParaRPr>
          </a:p>
          <a:p>
            <a:pPr>
              <a:buNone/>
            </a:pPr>
            <a:endParaRPr lang="en-US" sz="2400" dirty="0">
              <a:solidFill>
                <a:srgbClr val="1155CC"/>
              </a:solidFill>
              <a:latin typeface="Times New Roman"/>
              <a:ea typeface="Courier New"/>
              <a:cs typeface="Times New Roman"/>
              <a:sym typeface="Courier New"/>
            </a:endParaRPr>
          </a:p>
          <a:p>
            <a:pPr>
              <a:buNone/>
            </a:pPr>
            <a:endParaRPr lang="en-US" sz="2400" dirty="0">
              <a:solidFill>
                <a:srgbClr val="1155CC"/>
              </a:solidFill>
              <a:latin typeface="Times New Roman"/>
              <a:ea typeface="Courier New"/>
              <a:cs typeface="Times New Roman"/>
              <a:sym typeface="Courier New"/>
            </a:endParaRPr>
          </a:p>
          <a:p>
            <a:pPr>
              <a:buNone/>
            </a:pPr>
            <a:endParaRPr lang="en-US" sz="2400" dirty="0">
              <a:solidFill>
                <a:srgbClr val="1155CC"/>
              </a:solidFill>
              <a:latin typeface="Times New Roman"/>
              <a:ea typeface="Courier New"/>
              <a:cs typeface="Times New Roman"/>
              <a:sym typeface="Courier New"/>
            </a:endParaRPr>
          </a:p>
          <a:p>
            <a:pPr>
              <a:buNone/>
            </a:pPr>
            <a:r>
              <a:rPr lang="en" sz="2400" dirty="0">
                <a:solidFill>
                  <a:srgbClr val="1155CC"/>
                </a:solidFill>
                <a:latin typeface="Times New Roman"/>
                <a:ea typeface="Courier New"/>
                <a:cs typeface="Times New Roman"/>
                <a:sym typeface="Courier New"/>
              </a:rPr>
              <a:t>}</a:t>
            </a:r>
          </a:p>
          <a:p>
            <a:pPr>
              <a:buNone/>
            </a:pPr>
            <a:endParaRPr sz="2400" dirty="0">
              <a:solidFill>
                <a:srgbClr val="1155CC"/>
              </a:solidFill>
              <a:latin typeface="Times New Roman"/>
              <a:ea typeface="Courier New"/>
              <a:cs typeface="Times New Roman"/>
              <a:sym typeface="Courier New"/>
            </a:endParaRPr>
          </a:p>
          <a:p>
            <a:pPr>
              <a:buNone/>
            </a:pPr>
            <a:endParaRPr sz="2400" dirty="0">
              <a:solidFill>
                <a:srgbClr val="000000"/>
              </a:solidFill>
              <a:latin typeface="Times New Roman"/>
              <a:cs typeface="Times New Roman"/>
            </a:endParaRPr>
          </a:p>
          <a:p>
            <a:pPr>
              <a:buNone/>
            </a:pPr>
            <a:endParaRPr sz="2400" dirty="0">
              <a:latin typeface="Times New Roman"/>
              <a:cs typeface="Times New Roman"/>
            </a:endParaRPr>
          </a:p>
        </p:txBody>
      </p:sp>
      <p:sp>
        <p:nvSpPr>
          <p:cNvPr id="59" name="Shape 59"/>
          <p:cNvSpPr txBox="1"/>
          <p:nvPr/>
        </p:nvSpPr>
        <p:spPr>
          <a:xfrm>
            <a:off x="367553" y="4630608"/>
            <a:ext cx="7821299" cy="1194058"/>
          </a:xfrm>
          <a:prstGeom prst="rect">
            <a:avLst/>
          </a:prstGeom>
          <a:noFill/>
          <a:ln>
            <a:noFill/>
          </a:ln>
        </p:spPr>
        <p:txBody>
          <a:bodyPr lIns="91425" tIns="91425" rIns="91425" bIns="91425" anchor="t" anchorCtr="0">
            <a:noAutofit/>
          </a:bodyPr>
          <a:lstStyle/>
          <a:p>
            <a:pPr marL="88900">
              <a:buClr>
                <a:schemeClr val="dk1"/>
              </a:buClr>
              <a:buSzPct val="100000"/>
            </a:pPr>
            <a:r>
              <a:rPr lang="en-US" sz="2400" dirty="0">
                <a:solidFill>
                  <a:schemeClr val="dk1"/>
                </a:solidFill>
                <a:latin typeface="Times New Roman"/>
                <a:cs typeface="Times New Roman"/>
              </a:rPr>
              <a:t>Problem:</a:t>
            </a:r>
          </a:p>
          <a:p>
            <a:pPr marL="88900">
              <a:buClr>
                <a:schemeClr val="dk1"/>
              </a:buClr>
              <a:buSzPct val="100000"/>
            </a:pPr>
            <a:r>
              <a:rPr lang="en-US" sz="2400" dirty="0">
                <a:solidFill>
                  <a:schemeClr val="dk1"/>
                </a:solidFill>
                <a:latin typeface="Times New Roman"/>
                <a:cs typeface="Times New Roman"/>
              </a:rPr>
              <a:t>Don’t want to check type of s[k] and cast down.</a:t>
            </a:r>
          </a:p>
        </p:txBody>
      </p:sp>
      <p:sp>
        <p:nvSpPr>
          <p:cNvPr id="60" name="Shape 60"/>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2" name="TextBox 1"/>
          <p:cNvSpPr txBox="1"/>
          <p:nvPr/>
        </p:nvSpPr>
        <p:spPr>
          <a:xfrm>
            <a:off x="1066800" y="2441519"/>
            <a:ext cx="5638800" cy="1569660"/>
          </a:xfrm>
          <a:prstGeom prst="rect">
            <a:avLst/>
          </a:prstGeom>
          <a:noFill/>
        </p:spPr>
        <p:txBody>
          <a:bodyPr wrap="square" rtlCol="0">
            <a:spAutoFit/>
          </a:bodyPr>
          <a:lstStyle/>
          <a:p>
            <a:r>
              <a:rPr lang="en-US" sz="2400" dirty="0">
                <a:solidFill>
                  <a:srgbClr val="3366FF"/>
                </a:solidFill>
                <a:latin typeface="Times New Roman"/>
                <a:cs typeface="Times New Roman"/>
              </a:rPr>
              <a:t>double sum= 0;</a:t>
            </a:r>
          </a:p>
          <a:p>
            <a:r>
              <a:rPr lang="en-US" sz="2400" dirty="0">
                <a:solidFill>
                  <a:srgbClr val="3366FF"/>
                </a:solidFill>
                <a:latin typeface="Times New Roman"/>
                <a:cs typeface="Times New Roman"/>
              </a:rPr>
              <a:t>for (</a:t>
            </a:r>
            <a:r>
              <a:rPr lang="en-US" sz="2400" dirty="0" err="1">
                <a:solidFill>
                  <a:srgbClr val="3366FF"/>
                </a:solidFill>
                <a:latin typeface="Times New Roman"/>
                <a:cs typeface="Times New Roman"/>
              </a:rPr>
              <a:t>int</a:t>
            </a:r>
            <a:r>
              <a:rPr lang="en-US" sz="2400" dirty="0">
                <a:solidFill>
                  <a:srgbClr val="3366FF"/>
                </a:solidFill>
                <a:latin typeface="Times New Roman"/>
                <a:cs typeface="Times New Roman"/>
              </a:rPr>
              <a:t> k= 0; k &lt; </a:t>
            </a:r>
            <a:r>
              <a:rPr lang="en-US" sz="2400" dirty="0" err="1">
                <a:solidFill>
                  <a:srgbClr val="3366FF"/>
                </a:solidFill>
                <a:latin typeface="Times New Roman"/>
                <a:cs typeface="Times New Roman"/>
              </a:rPr>
              <a:t>s.length</a:t>
            </a:r>
            <a:r>
              <a:rPr lang="en-US" sz="2400" dirty="0">
                <a:solidFill>
                  <a:srgbClr val="3366FF"/>
                </a:solidFill>
                <a:latin typeface="Times New Roman"/>
                <a:cs typeface="Times New Roman"/>
              </a:rPr>
              <a:t>; k= k+1)      </a:t>
            </a:r>
            <a:br>
              <a:rPr lang="en-US" sz="2400" dirty="0">
                <a:solidFill>
                  <a:srgbClr val="3366FF"/>
                </a:solidFill>
                <a:latin typeface="Times New Roman"/>
                <a:cs typeface="Times New Roman"/>
              </a:rPr>
            </a:br>
            <a:r>
              <a:rPr lang="en-US" sz="2400" dirty="0">
                <a:solidFill>
                  <a:srgbClr val="3366FF"/>
                </a:solidFill>
                <a:latin typeface="Times New Roman"/>
                <a:cs typeface="Times New Roman"/>
              </a:rPr>
              <a:t>     sum= sum + s[k].area();</a:t>
            </a:r>
          </a:p>
          <a:p>
            <a:r>
              <a:rPr lang="en-US" sz="2400" dirty="0">
                <a:solidFill>
                  <a:srgbClr val="3366FF"/>
                </a:solidFill>
                <a:latin typeface="Times New Roman"/>
                <a:cs typeface="Times New Roman"/>
              </a:rPr>
              <a:t>return sum;</a:t>
            </a:r>
          </a:p>
        </p:txBody>
      </p:sp>
      <p:sp>
        <p:nvSpPr>
          <p:cNvPr id="3" name="TextBox 2"/>
          <p:cNvSpPr txBox="1"/>
          <p:nvPr/>
        </p:nvSpPr>
        <p:spPr>
          <a:xfrm>
            <a:off x="3048000" y="3536944"/>
            <a:ext cx="4876800" cy="830997"/>
          </a:xfrm>
          <a:prstGeom prst="rect">
            <a:avLst/>
          </a:prstGeom>
          <a:noFill/>
        </p:spPr>
        <p:txBody>
          <a:bodyPr wrap="square" rtlCol="0">
            <a:spAutoFit/>
          </a:bodyPr>
          <a:lstStyle/>
          <a:p>
            <a:r>
              <a:rPr lang="en-US" sz="2400" b="1" dirty="0">
                <a:solidFill>
                  <a:srgbClr val="FF0000"/>
                </a:solidFill>
                <a:latin typeface="Times New Roman"/>
                <a:cs typeface="Times New Roman"/>
              </a:rPr>
              <a:t>compile-time reference rule:</a:t>
            </a:r>
          </a:p>
          <a:p>
            <a:r>
              <a:rPr lang="en-US" sz="2400" b="1" dirty="0">
                <a:solidFill>
                  <a:srgbClr val="FF0000"/>
                </a:solidFill>
                <a:latin typeface="Times New Roman"/>
                <a:cs typeface="Times New Roman"/>
              </a:rPr>
              <a:t>s[k].area illegal, won’t compile.</a:t>
            </a:r>
          </a:p>
        </p:txBody>
      </p:sp>
      <p:sp>
        <p:nvSpPr>
          <p:cNvPr id="5" name="Slide Number Placeholder 4"/>
          <p:cNvSpPr>
            <a:spLocks noGrp="1"/>
          </p:cNvSpPr>
          <p:nvPr>
            <p:ph type="sldNum" idx="12"/>
          </p:nvPr>
        </p:nvSpPr>
        <p:spPr/>
        <p:txBody>
          <a:bodyPr/>
          <a:lstStyle/>
          <a:p>
            <a:fld id="{00000000-1234-1234-1234-123412341234}" type="slidenum">
              <a:rPr lang="en" smtClean="0"/>
              <a:pPr/>
              <a:t>12</a:t>
            </a:fld>
            <a:endParaRPr lang="en"/>
          </a:p>
        </p:txBody>
      </p:sp>
      <p:sp>
        <p:nvSpPr>
          <p:cNvPr id="10" name="TextBox 9"/>
          <p:cNvSpPr txBox="1"/>
          <p:nvPr/>
        </p:nvSpPr>
        <p:spPr>
          <a:xfrm>
            <a:off x="7395882" y="6350000"/>
            <a:ext cx="312030" cy="369332"/>
          </a:xfrm>
          <a:prstGeom prst="rect">
            <a:avLst/>
          </a:prstGeom>
          <a:noFill/>
        </p:spPr>
        <p:txBody>
          <a:bodyPr wrap="none" rtlCol="0">
            <a:spAutoFit/>
          </a:bodyPr>
          <a:lstStyle/>
          <a:p>
            <a:fld id="{7F0C3FF4-CB79-7F4B-A906-66C49782AC3E}" type="slidenum">
              <a:rPr lang="en-US" smtClean="0"/>
              <a:t>12</a:t>
            </a:fld>
            <a:endParaRPr lang="en-US" dirty="0"/>
          </a:p>
        </p:txBody>
      </p:sp>
    </p:spTree>
    <p:extLst>
      <p:ext uri="{BB962C8B-B14F-4D97-AF65-F5344CB8AC3E}">
        <p14:creationId xmlns:p14="http://schemas.microsoft.com/office/powerpoint/2010/main" val="243586328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9"/>
                                        </p:tgtEl>
                                        <p:attrNameLst>
                                          <p:attrName>style.visibility</p:attrName>
                                        </p:attrNameLst>
                                      </p:cBhvr>
                                      <p:to>
                                        <p:strVal val="visible"/>
                                      </p:to>
                                    </p:set>
                                    <p:animEffect transition="in" filter="wipe(left)">
                                      <p:cBhvr>
                                        <p:cTn id="17" dur="2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prstGeom prst="rect">
            <a:avLst/>
          </a:prstGeom>
        </p:spPr>
        <p:txBody>
          <a:bodyPr vert="horz" lIns="91425" tIns="91425" rIns="91425" bIns="91425" anchor="b" anchorCtr="0">
            <a:noAutofit/>
          </a:bodyPr>
          <a:lstStyle/>
          <a:p>
            <a:r>
              <a:rPr lang="en" sz="3200">
                <a:solidFill>
                  <a:srgbClr val="CC0202"/>
                </a:solidFill>
              </a:rPr>
              <a:t>A Partial Solution:</a:t>
            </a:r>
          </a:p>
        </p:txBody>
      </p:sp>
      <p:sp>
        <p:nvSpPr>
          <p:cNvPr id="66" name="Shape 66"/>
          <p:cNvSpPr txBox="1">
            <a:spLocks noGrp="1"/>
          </p:cNvSpPr>
          <p:nvPr>
            <p:ph type="body" idx="1"/>
          </p:nvPr>
        </p:nvSpPr>
        <p:spPr>
          <a:xfrm>
            <a:off x="381000" y="1524000"/>
            <a:ext cx="8229600" cy="738000"/>
          </a:xfrm>
          <a:prstGeom prst="rect">
            <a:avLst/>
          </a:prstGeom>
        </p:spPr>
        <p:txBody>
          <a:bodyPr vert="horz" lIns="91425" tIns="91425" rIns="91425" bIns="91425" anchor="t" anchorCtr="0">
            <a:noAutofit/>
          </a:bodyPr>
          <a:lstStyle/>
          <a:p>
            <a:pPr>
              <a:buNone/>
            </a:pPr>
            <a:r>
              <a:rPr lang="en" sz="2400" dirty="0">
                <a:latin typeface="Times New Roman"/>
                <a:cs typeface="Times New Roman"/>
              </a:rPr>
              <a:t>Add method area to class Shape:</a:t>
            </a:r>
          </a:p>
        </p:txBody>
      </p:sp>
      <p:sp>
        <p:nvSpPr>
          <p:cNvPr id="67" name="Shape 67"/>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68" name="Shape 68"/>
          <p:cNvSpPr txBox="1"/>
          <p:nvPr/>
        </p:nvSpPr>
        <p:spPr>
          <a:xfrm>
            <a:off x="838200" y="2055300"/>
            <a:ext cx="3443099" cy="992700"/>
          </a:xfrm>
          <a:prstGeom prst="rect">
            <a:avLst/>
          </a:prstGeom>
          <a:noFill/>
          <a:ln>
            <a:noFill/>
          </a:ln>
        </p:spPr>
        <p:txBody>
          <a:bodyPr lIns="91425" tIns="91425" rIns="91425" bIns="91425" anchor="t" anchorCtr="0">
            <a:noAutofit/>
          </a:bodyPr>
          <a:lstStyle/>
          <a:p>
            <a:r>
              <a:rPr lang="en" sz="2400" b="1" dirty="0">
                <a:solidFill>
                  <a:srgbClr val="1155CC"/>
                </a:solidFill>
                <a:latin typeface="Times New Roman"/>
                <a:ea typeface="Courier New"/>
                <a:cs typeface="Times New Roman"/>
                <a:sym typeface="Courier New"/>
              </a:rPr>
              <a:t>public double </a:t>
            </a:r>
            <a:r>
              <a:rPr lang="en" sz="2400" dirty="0">
                <a:solidFill>
                  <a:srgbClr val="1155CC"/>
                </a:solidFill>
                <a:latin typeface="Times New Roman"/>
                <a:ea typeface="Courier New"/>
                <a:cs typeface="Times New Roman"/>
                <a:sym typeface="Courier New"/>
              </a:rPr>
              <a:t>area() {</a:t>
            </a:r>
          </a:p>
          <a:p>
            <a:r>
              <a:rPr lang="en-US" sz="2400" dirty="0">
                <a:solidFill>
                  <a:srgbClr val="1155CC"/>
                </a:solidFill>
                <a:latin typeface="Times New Roman"/>
                <a:ea typeface="Courier New"/>
                <a:cs typeface="Times New Roman"/>
                <a:sym typeface="Courier New"/>
              </a:rPr>
              <a:t>    </a:t>
            </a:r>
            <a:r>
              <a:rPr lang="en" sz="2400" dirty="0">
                <a:solidFill>
                  <a:srgbClr val="1155CC"/>
                </a:solidFill>
                <a:latin typeface="Times New Roman"/>
                <a:ea typeface="Courier New"/>
                <a:cs typeface="Times New Roman"/>
                <a:sym typeface="Courier New"/>
              </a:rPr>
              <a:t>return 0;</a:t>
            </a:r>
          </a:p>
          <a:p>
            <a:r>
              <a:rPr lang="en" sz="2400" dirty="0">
                <a:solidFill>
                  <a:srgbClr val="1155CC"/>
                </a:solidFill>
                <a:latin typeface="Times New Roman"/>
                <a:ea typeface="Courier New"/>
                <a:cs typeface="Times New Roman"/>
                <a:sym typeface="Courier New"/>
              </a:rPr>
              <a:t>}</a:t>
            </a:r>
          </a:p>
        </p:txBody>
      </p:sp>
      <p:sp>
        <p:nvSpPr>
          <p:cNvPr id="7" name="Shape 68"/>
          <p:cNvSpPr txBox="1"/>
          <p:nvPr/>
        </p:nvSpPr>
        <p:spPr>
          <a:xfrm>
            <a:off x="4876800" y="2057400"/>
            <a:ext cx="3505200" cy="1295400"/>
          </a:xfrm>
          <a:prstGeom prst="rect">
            <a:avLst/>
          </a:prstGeom>
          <a:noFill/>
          <a:ln>
            <a:noFill/>
          </a:ln>
        </p:spPr>
        <p:txBody>
          <a:bodyPr lIns="91425" tIns="91425" rIns="91425" bIns="91425" anchor="t" anchorCtr="0">
            <a:noAutofit/>
          </a:bodyPr>
          <a:lstStyle/>
          <a:p>
            <a:r>
              <a:rPr lang="en-US" sz="2400" b="1" dirty="0">
                <a:solidFill>
                  <a:srgbClr val="FF0000"/>
                </a:solidFill>
                <a:latin typeface="Times New Roman"/>
                <a:ea typeface="Courier New"/>
                <a:cs typeface="Times New Roman"/>
                <a:sym typeface="Courier New"/>
              </a:rPr>
              <a:t>Problem:</a:t>
            </a:r>
            <a:r>
              <a:rPr lang="en-US" sz="2400" dirty="0">
                <a:solidFill>
                  <a:srgbClr val="FF0000"/>
                </a:solidFill>
                <a:latin typeface="Times New Roman"/>
                <a:ea typeface="Courier New"/>
                <a:cs typeface="Times New Roman"/>
                <a:sym typeface="Courier New"/>
              </a:rPr>
              <a:t> a subclass might forget to override area().</a:t>
            </a:r>
            <a:endParaRPr lang="en" sz="2400" dirty="0">
              <a:solidFill>
                <a:srgbClr val="FF0000"/>
              </a:solidFill>
              <a:latin typeface="Times New Roman"/>
              <a:ea typeface="Courier New"/>
              <a:cs typeface="Times New Roman"/>
              <a:sym typeface="Courier New"/>
            </a:endParaRPr>
          </a:p>
        </p:txBody>
      </p:sp>
      <p:sp>
        <p:nvSpPr>
          <p:cNvPr id="2" name="Slide Number Placeholder 1"/>
          <p:cNvSpPr>
            <a:spLocks noGrp="1"/>
          </p:cNvSpPr>
          <p:nvPr>
            <p:ph type="sldNum" idx="12"/>
          </p:nvPr>
        </p:nvSpPr>
        <p:spPr/>
        <p:txBody>
          <a:bodyPr/>
          <a:lstStyle/>
          <a:p>
            <a:fld id="{00000000-1234-1234-1234-123412341234}" type="slidenum">
              <a:rPr lang="en" smtClean="0"/>
              <a:pPr/>
              <a:t>13</a:t>
            </a:fld>
            <a:endParaRPr lang="en"/>
          </a:p>
        </p:txBody>
      </p:sp>
      <p:sp>
        <p:nvSpPr>
          <p:cNvPr id="10" name="TextBox 9"/>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13</a:t>
            </a:fld>
            <a:endParaRPr lang="en-US" dirty="0"/>
          </a:p>
        </p:txBody>
      </p:sp>
    </p:spTree>
    <p:extLst>
      <p:ext uri="{BB962C8B-B14F-4D97-AF65-F5344CB8AC3E}">
        <p14:creationId xmlns:p14="http://schemas.microsoft.com/office/powerpoint/2010/main" val="118814718"/>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prstGeom prst="rect">
            <a:avLst/>
          </a:prstGeom>
        </p:spPr>
        <p:txBody>
          <a:bodyPr vert="horz" lIns="91425" tIns="91425" rIns="91425" bIns="91425" anchor="b" anchorCtr="0">
            <a:noAutofit/>
          </a:bodyPr>
          <a:lstStyle/>
          <a:p>
            <a:r>
              <a:rPr lang="en-US" sz="3200" dirty="0">
                <a:solidFill>
                  <a:srgbClr val="CC0202"/>
                </a:solidFill>
              </a:rPr>
              <a:t>Good s</a:t>
            </a:r>
            <a:r>
              <a:rPr lang="en" sz="3200" dirty="0">
                <a:solidFill>
                  <a:srgbClr val="CC0202"/>
                </a:solidFill>
              </a:rPr>
              <a:t>olution:</a:t>
            </a:r>
          </a:p>
        </p:txBody>
      </p:sp>
      <p:sp>
        <p:nvSpPr>
          <p:cNvPr id="66" name="Shape 66"/>
          <p:cNvSpPr txBox="1">
            <a:spLocks noGrp="1"/>
          </p:cNvSpPr>
          <p:nvPr>
            <p:ph type="body" idx="1"/>
          </p:nvPr>
        </p:nvSpPr>
        <p:spPr>
          <a:xfrm>
            <a:off x="609600" y="1752600"/>
            <a:ext cx="8229600" cy="738000"/>
          </a:xfrm>
          <a:prstGeom prst="rect">
            <a:avLst/>
          </a:prstGeom>
        </p:spPr>
        <p:txBody>
          <a:bodyPr vert="horz" lIns="91425" tIns="91425" rIns="91425" bIns="91425" anchor="t" anchorCtr="0">
            <a:noAutofit/>
          </a:bodyPr>
          <a:lstStyle/>
          <a:p>
            <a:pPr marL="0" indent="0">
              <a:buNone/>
            </a:pPr>
            <a:r>
              <a:rPr lang="en-US" sz="2400" dirty="0">
                <a:latin typeface="Times New Roman"/>
                <a:cs typeface="Times New Roman"/>
              </a:rPr>
              <a:t>In </a:t>
            </a:r>
            <a:r>
              <a:rPr lang="en-US" sz="2400" dirty="0">
                <a:solidFill>
                  <a:srgbClr val="FF3300"/>
                </a:solidFill>
                <a:latin typeface="Times New Roman"/>
                <a:cs typeface="Times New Roman"/>
              </a:rPr>
              <a:t>abstract</a:t>
            </a:r>
            <a:r>
              <a:rPr lang="en-US" sz="2400" dirty="0">
                <a:latin typeface="Times New Roman"/>
                <a:cs typeface="Times New Roman"/>
              </a:rPr>
              <a:t> class Shape, to require all subclasses</a:t>
            </a:r>
            <a:br>
              <a:rPr lang="en-US" sz="2400" dirty="0">
                <a:latin typeface="Times New Roman"/>
                <a:cs typeface="Times New Roman"/>
              </a:rPr>
            </a:br>
            <a:r>
              <a:rPr lang="en-US" sz="2400" dirty="0">
                <a:latin typeface="Times New Roman"/>
                <a:cs typeface="Times New Roman"/>
              </a:rPr>
              <a:t>to override function area, make it abstract:</a:t>
            </a:r>
            <a:endParaRPr lang="en" sz="2400" dirty="0">
              <a:latin typeface="Times New Roman"/>
              <a:cs typeface="Times New Roman"/>
            </a:endParaRPr>
          </a:p>
        </p:txBody>
      </p:sp>
      <p:sp>
        <p:nvSpPr>
          <p:cNvPr id="67" name="Shape 67"/>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68" name="Shape 68"/>
          <p:cNvSpPr txBox="1"/>
          <p:nvPr/>
        </p:nvSpPr>
        <p:spPr>
          <a:xfrm>
            <a:off x="609600" y="2895600"/>
            <a:ext cx="5090459" cy="2743200"/>
          </a:xfrm>
          <a:prstGeom prst="rect">
            <a:avLst/>
          </a:prstGeom>
          <a:noFill/>
          <a:ln>
            <a:noFill/>
          </a:ln>
        </p:spPr>
        <p:txBody>
          <a:bodyPr lIns="91425" tIns="91425" rIns="91425" bIns="91425" anchor="t" anchorCtr="0">
            <a:noAutofit/>
          </a:bodyPr>
          <a:lstStyle/>
          <a:p>
            <a:r>
              <a:rPr lang="en" sz="2400" dirty="0">
                <a:solidFill>
                  <a:srgbClr val="1155CC"/>
                </a:solidFill>
                <a:latin typeface="Times New Roman"/>
                <a:ea typeface="Courier New"/>
                <a:cs typeface="Times New Roman"/>
                <a:sym typeface="Courier New"/>
              </a:rPr>
              <a:t>public </a:t>
            </a:r>
            <a:r>
              <a:rPr lang="en-US" sz="2400" dirty="0">
                <a:solidFill>
                  <a:srgbClr val="FF3300"/>
                </a:solidFill>
                <a:latin typeface="Times New Roman"/>
                <a:ea typeface="Courier New"/>
                <a:cs typeface="Times New Roman"/>
                <a:sym typeface="Courier New"/>
              </a:rPr>
              <a:t>abstract</a:t>
            </a:r>
            <a:r>
              <a:rPr lang="en-US" sz="2400" dirty="0">
                <a:solidFill>
                  <a:srgbClr val="1155CC"/>
                </a:solidFill>
                <a:latin typeface="Times New Roman"/>
                <a:ea typeface="Courier New"/>
                <a:cs typeface="Times New Roman"/>
                <a:sym typeface="Courier New"/>
              </a:rPr>
              <a:t> class Shape {</a:t>
            </a:r>
          </a:p>
          <a:p>
            <a:r>
              <a:rPr lang="en-US" sz="2400" dirty="0">
                <a:solidFill>
                  <a:srgbClr val="1155CC"/>
                </a:solidFill>
                <a:latin typeface="Times New Roman"/>
                <a:ea typeface="Courier New"/>
                <a:cs typeface="Times New Roman"/>
                <a:sym typeface="Courier New"/>
              </a:rPr>
              <a:t>     </a:t>
            </a:r>
            <a:r>
              <a:rPr lang="mr-IN" sz="2400" dirty="0">
                <a:solidFill>
                  <a:srgbClr val="1155CC"/>
                </a:solidFill>
                <a:latin typeface="Times New Roman"/>
                <a:ea typeface="Courier New"/>
                <a:cs typeface="Times New Roman"/>
                <a:sym typeface="Courier New"/>
              </a:rPr>
              <a:t>…</a:t>
            </a:r>
            <a:endParaRPr lang="en-US" sz="2400" dirty="0">
              <a:solidFill>
                <a:srgbClr val="1155CC"/>
              </a:solidFill>
              <a:latin typeface="Times New Roman"/>
              <a:ea typeface="Courier New"/>
              <a:cs typeface="Times New Roman"/>
              <a:sym typeface="Courier New"/>
            </a:endParaRPr>
          </a:p>
          <a:p>
            <a:r>
              <a:rPr lang="en-US" sz="2400" dirty="0">
                <a:solidFill>
                  <a:srgbClr val="1155CC"/>
                </a:solidFill>
                <a:latin typeface="Times New Roman"/>
                <a:ea typeface="Courier New"/>
                <a:cs typeface="Times New Roman"/>
                <a:sym typeface="Courier New"/>
              </a:rPr>
              <a:t>    /** Return the area of this shape */</a:t>
            </a:r>
          </a:p>
          <a:p>
            <a:r>
              <a:rPr lang="en-US" sz="2400" dirty="0">
                <a:solidFill>
                  <a:srgbClr val="1155CC"/>
                </a:solidFill>
                <a:latin typeface="Times New Roman"/>
                <a:ea typeface="Courier New"/>
                <a:cs typeface="Times New Roman"/>
                <a:sym typeface="Courier New"/>
              </a:rPr>
              <a:t>   public </a:t>
            </a:r>
            <a:r>
              <a:rPr lang="en-US" sz="2400" dirty="0">
                <a:solidFill>
                  <a:srgbClr val="FF3300"/>
                </a:solidFill>
                <a:latin typeface="Times New Roman"/>
                <a:ea typeface="Courier New"/>
                <a:cs typeface="Times New Roman"/>
                <a:sym typeface="Courier New"/>
              </a:rPr>
              <a:t>abstract</a:t>
            </a:r>
            <a:r>
              <a:rPr lang="en-US" sz="2400" dirty="0">
                <a:solidFill>
                  <a:srgbClr val="1155CC"/>
                </a:solidFill>
                <a:latin typeface="Times New Roman"/>
                <a:ea typeface="Courier New"/>
                <a:cs typeface="Times New Roman"/>
                <a:sym typeface="Courier New"/>
              </a:rPr>
              <a:t> </a:t>
            </a:r>
            <a:r>
              <a:rPr lang="en" sz="2400" dirty="0">
                <a:solidFill>
                  <a:srgbClr val="1155CC"/>
                </a:solidFill>
                <a:latin typeface="Times New Roman"/>
                <a:ea typeface="Courier New"/>
                <a:cs typeface="Times New Roman"/>
                <a:sym typeface="Courier New"/>
              </a:rPr>
              <a:t>double area() </a:t>
            </a:r>
            <a:r>
              <a:rPr lang="en-US" sz="2400" dirty="0">
                <a:solidFill>
                  <a:srgbClr val="1155CC"/>
                </a:solidFill>
                <a:latin typeface="Times New Roman"/>
                <a:ea typeface="Courier New"/>
                <a:cs typeface="Times New Roman"/>
                <a:sym typeface="Courier New"/>
              </a:rPr>
              <a:t>;</a:t>
            </a:r>
          </a:p>
          <a:p>
            <a:endParaRPr lang="en-US" sz="2400" dirty="0">
              <a:solidFill>
                <a:srgbClr val="1155CC"/>
              </a:solidFill>
              <a:latin typeface="Times New Roman"/>
              <a:ea typeface="Courier New"/>
              <a:cs typeface="Times New Roman"/>
              <a:sym typeface="Courier New"/>
            </a:endParaRPr>
          </a:p>
          <a:p>
            <a:r>
              <a:rPr lang="en-US" sz="2400" dirty="0">
                <a:solidFill>
                  <a:srgbClr val="1155CC"/>
                </a:solidFill>
                <a:latin typeface="Times New Roman"/>
                <a:ea typeface="Courier New"/>
                <a:cs typeface="Times New Roman"/>
                <a:sym typeface="Courier New"/>
              </a:rPr>
              <a:t>}</a:t>
            </a:r>
            <a:endParaRPr lang="en" sz="2400" dirty="0">
              <a:solidFill>
                <a:srgbClr val="1155CC"/>
              </a:solidFill>
              <a:latin typeface="Times New Roman"/>
              <a:ea typeface="Courier New"/>
              <a:cs typeface="Times New Roman"/>
              <a:sym typeface="Courier New"/>
            </a:endParaRPr>
          </a:p>
        </p:txBody>
      </p:sp>
      <p:sp>
        <p:nvSpPr>
          <p:cNvPr id="10" name="Shape 68"/>
          <p:cNvSpPr txBox="1"/>
          <p:nvPr/>
        </p:nvSpPr>
        <p:spPr>
          <a:xfrm>
            <a:off x="5943600" y="3200400"/>
            <a:ext cx="2895600" cy="2590800"/>
          </a:xfrm>
          <a:prstGeom prst="rect">
            <a:avLst/>
          </a:prstGeom>
          <a:noFill/>
          <a:ln>
            <a:solidFill>
              <a:srgbClr val="800000"/>
            </a:solidFill>
          </a:ln>
        </p:spPr>
        <p:txBody>
          <a:bodyPr lIns="91425" tIns="91425" rIns="91425" bIns="91425" anchor="t" anchorCtr="0">
            <a:noAutofit/>
          </a:bodyPr>
          <a:lstStyle/>
          <a:p>
            <a:r>
              <a:rPr lang="en-US" sz="2400" b="1" dirty="0">
                <a:solidFill>
                  <a:srgbClr val="FF0000"/>
                </a:solidFill>
                <a:latin typeface="Times New Roman"/>
                <a:ea typeface="Courier New"/>
                <a:cs typeface="Times New Roman"/>
                <a:sym typeface="Courier New"/>
              </a:rPr>
              <a:t>Syntax:</a:t>
            </a:r>
          </a:p>
          <a:p>
            <a:r>
              <a:rPr lang="en-US" sz="2400" dirty="0">
                <a:latin typeface="Times New Roman"/>
                <a:ea typeface="Courier New"/>
                <a:cs typeface="Times New Roman"/>
                <a:sym typeface="Courier New"/>
              </a:rPr>
              <a:t>If a method has keyword </a:t>
            </a:r>
            <a:r>
              <a:rPr lang="en-US" sz="2400" dirty="0">
                <a:solidFill>
                  <a:srgbClr val="FF0000"/>
                </a:solidFill>
                <a:latin typeface="Times New Roman"/>
                <a:ea typeface="Courier New"/>
                <a:cs typeface="Times New Roman"/>
                <a:sym typeface="Courier New"/>
              </a:rPr>
              <a:t>abstract</a:t>
            </a:r>
            <a:r>
              <a:rPr lang="en-US" sz="2400" dirty="0">
                <a:latin typeface="Times New Roman"/>
                <a:ea typeface="Courier New"/>
                <a:cs typeface="Times New Roman"/>
                <a:sym typeface="Courier New"/>
              </a:rPr>
              <a:t> in its declaration, use a semicolon instead of a method body</a:t>
            </a:r>
            <a:endParaRPr lang="en" sz="2400" dirty="0">
              <a:latin typeface="Times New Roman"/>
              <a:ea typeface="Courier New"/>
              <a:cs typeface="Times New Roman"/>
              <a:sym typeface="Courier New"/>
            </a:endParaRPr>
          </a:p>
        </p:txBody>
      </p:sp>
      <p:sp>
        <p:nvSpPr>
          <p:cNvPr id="2" name="Slide Number Placeholder 1"/>
          <p:cNvSpPr>
            <a:spLocks noGrp="1"/>
          </p:cNvSpPr>
          <p:nvPr>
            <p:ph type="sldNum" idx="12"/>
          </p:nvPr>
        </p:nvSpPr>
        <p:spPr/>
        <p:txBody>
          <a:bodyPr/>
          <a:lstStyle/>
          <a:p>
            <a:fld id="{00000000-1234-1234-1234-123412341234}" type="slidenum">
              <a:rPr lang="en" smtClean="0"/>
              <a:pPr/>
              <a:t>14</a:t>
            </a:fld>
            <a:endParaRPr lang="en"/>
          </a:p>
        </p:txBody>
      </p:sp>
      <p:sp>
        <p:nvSpPr>
          <p:cNvPr id="8" name="TextBox 7"/>
          <p:cNvSpPr txBox="1"/>
          <p:nvPr/>
        </p:nvSpPr>
        <p:spPr>
          <a:xfrm>
            <a:off x="7848600" y="6260068"/>
            <a:ext cx="312030" cy="369332"/>
          </a:xfrm>
          <a:prstGeom prst="rect">
            <a:avLst/>
          </a:prstGeom>
          <a:noFill/>
        </p:spPr>
        <p:txBody>
          <a:bodyPr wrap="none" rtlCol="0">
            <a:spAutoFit/>
          </a:bodyPr>
          <a:lstStyle/>
          <a:p>
            <a:fld id="{7F0C3FF4-CB79-7F4B-A906-66C49782AC3E}" type="slidenum">
              <a:rPr lang="en-US" smtClean="0"/>
              <a:t>14</a:t>
            </a:fld>
            <a:endParaRPr lang="en-US" dirty="0"/>
          </a:p>
        </p:txBody>
      </p:sp>
    </p:spTree>
    <p:extLst>
      <p:ext uri="{BB962C8B-B14F-4D97-AF65-F5344CB8AC3E}">
        <p14:creationId xmlns:p14="http://schemas.microsoft.com/office/powerpoint/2010/main" val="1572057551"/>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609600" y="457200"/>
            <a:ext cx="7620000" cy="792163"/>
          </a:xfrm>
          <a:prstGeom prst="rect">
            <a:avLst/>
          </a:prstGeom>
        </p:spPr>
        <p:txBody>
          <a:bodyPr vert="horz" lIns="91425" tIns="91425" rIns="91425" bIns="91425" anchor="b" anchorCtr="0">
            <a:noAutofit/>
          </a:bodyPr>
          <a:lstStyle/>
          <a:p>
            <a:r>
              <a:rPr lang="en-US" sz="3200" dirty="0">
                <a:solidFill>
                  <a:srgbClr val="800000"/>
                </a:solidFill>
              </a:rPr>
              <a:t>Abstract Summary</a:t>
            </a:r>
            <a:endParaRPr lang="en" sz="3200" dirty="0">
              <a:solidFill>
                <a:srgbClr val="800000"/>
              </a:solidFill>
            </a:endParaRPr>
          </a:p>
        </p:txBody>
      </p:sp>
      <p:sp>
        <p:nvSpPr>
          <p:cNvPr id="109" name="Shape 109"/>
          <p:cNvSpPr txBox="1">
            <a:spLocks noGrp="1"/>
          </p:cNvSpPr>
          <p:nvPr>
            <p:ph type="body" idx="1"/>
          </p:nvPr>
        </p:nvSpPr>
        <p:spPr>
          <a:xfrm>
            <a:off x="457200" y="1752600"/>
            <a:ext cx="4648199" cy="4343399"/>
          </a:xfrm>
          <a:prstGeom prst="rect">
            <a:avLst/>
          </a:prstGeom>
        </p:spPr>
        <p:txBody>
          <a:bodyPr vert="horz" lIns="91425" tIns="91425" rIns="91425" bIns="91425" anchor="t" anchorCtr="0">
            <a:noAutofit/>
          </a:bodyPr>
          <a:lstStyle/>
          <a:p>
            <a:pPr marL="88900" indent="0">
              <a:lnSpc>
                <a:spcPct val="115000"/>
              </a:lnSpc>
              <a:buClr>
                <a:schemeClr val="dk1"/>
              </a:buClr>
              <a:buSzPct val="100000"/>
              <a:buNone/>
            </a:pPr>
            <a:r>
              <a:rPr lang="en-US" sz="2200" dirty="0">
                <a:latin typeface="Times New Roman"/>
                <a:cs typeface="Times New Roman"/>
              </a:rPr>
              <a:t>1. To make it impossible to create an instance of a class C, make C abstract:</a:t>
            </a:r>
          </a:p>
          <a:p>
            <a:pPr marL="88900" indent="0">
              <a:lnSpc>
                <a:spcPct val="115000"/>
              </a:lnSpc>
              <a:buClr>
                <a:schemeClr val="dk1"/>
              </a:buClr>
              <a:buSzPct val="100000"/>
              <a:buNone/>
            </a:pPr>
            <a:endParaRPr lang="en-US" sz="2200" dirty="0">
              <a:solidFill>
                <a:srgbClr val="000000"/>
              </a:solidFill>
              <a:latin typeface="Times New Roman"/>
              <a:cs typeface="Times New Roman"/>
            </a:endParaRPr>
          </a:p>
          <a:p>
            <a:pPr marL="88900" indent="0">
              <a:lnSpc>
                <a:spcPct val="115000"/>
              </a:lnSpc>
              <a:buClr>
                <a:schemeClr val="dk1"/>
              </a:buClr>
              <a:buSzPct val="100000"/>
              <a:buNone/>
            </a:pPr>
            <a:r>
              <a:rPr lang="en-US" sz="2200" dirty="0">
                <a:solidFill>
                  <a:srgbClr val="000000"/>
                </a:solidFill>
                <a:latin typeface="Times New Roman"/>
                <a:cs typeface="Times New Roman"/>
              </a:rPr>
              <a:t>  </a:t>
            </a:r>
            <a:r>
              <a:rPr lang="en-US" sz="2200" dirty="0">
                <a:solidFill>
                  <a:srgbClr val="0000FF"/>
                </a:solidFill>
                <a:latin typeface="Times New Roman"/>
                <a:cs typeface="Times New Roman"/>
              </a:rPr>
              <a:t>public </a:t>
            </a:r>
            <a:r>
              <a:rPr lang="en-US" sz="2200" dirty="0">
                <a:solidFill>
                  <a:srgbClr val="FF3300"/>
                </a:solidFill>
                <a:latin typeface="Times New Roman"/>
                <a:cs typeface="Times New Roman"/>
              </a:rPr>
              <a:t>abstract </a:t>
            </a:r>
            <a:r>
              <a:rPr lang="en-US" sz="2200" dirty="0">
                <a:solidFill>
                  <a:srgbClr val="0000FF"/>
                </a:solidFill>
                <a:latin typeface="Times New Roman"/>
                <a:cs typeface="Times New Roman"/>
              </a:rPr>
              <a:t>C { </a:t>
            </a:r>
            <a:r>
              <a:rPr lang="mr-IN" sz="2200" dirty="0">
                <a:solidFill>
                  <a:srgbClr val="0000FF"/>
                </a:solidFill>
                <a:latin typeface="Times New Roman"/>
                <a:cs typeface="Times New Roman"/>
              </a:rPr>
              <a:t>…</a:t>
            </a:r>
            <a:r>
              <a:rPr lang="en-US" sz="2200" dirty="0">
                <a:solidFill>
                  <a:srgbClr val="0000FF"/>
                </a:solidFill>
                <a:latin typeface="Times New Roman"/>
                <a:cs typeface="Times New Roman"/>
              </a:rPr>
              <a:t>}</a:t>
            </a:r>
          </a:p>
          <a:p>
            <a:pPr marL="88900" indent="0">
              <a:lnSpc>
                <a:spcPct val="115000"/>
              </a:lnSpc>
              <a:buClr>
                <a:schemeClr val="dk1"/>
              </a:buClr>
              <a:buSzPct val="100000"/>
              <a:buNone/>
            </a:pPr>
            <a:endParaRPr lang="en-US" sz="2200" dirty="0">
              <a:solidFill>
                <a:srgbClr val="0000FF"/>
              </a:solidFill>
              <a:latin typeface="Times New Roman"/>
              <a:cs typeface="Times New Roman"/>
            </a:endParaRPr>
          </a:p>
          <a:p>
            <a:pPr marL="88900" indent="0">
              <a:lnSpc>
                <a:spcPct val="115000"/>
              </a:lnSpc>
              <a:buClr>
                <a:schemeClr val="dk1"/>
              </a:buClr>
              <a:buSzPct val="100000"/>
              <a:buNone/>
            </a:pPr>
            <a:endParaRPr lang="en-US" sz="2200" dirty="0">
              <a:solidFill>
                <a:srgbClr val="0000FF"/>
              </a:solidFill>
              <a:latin typeface="Times New Roman"/>
              <a:cs typeface="Times New Roman"/>
            </a:endParaRPr>
          </a:p>
          <a:p>
            <a:pPr marL="88900" indent="0">
              <a:lnSpc>
                <a:spcPct val="115000"/>
              </a:lnSpc>
              <a:buClr>
                <a:schemeClr val="dk1"/>
              </a:buClr>
              <a:buSzPct val="100000"/>
              <a:buNone/>
            </a:pPr>
            <a:r>
              <a:rPr lang="en-US" sz="2200" dirty="0">
                <a:latin typeface="Times New Roman"/>
                <a:cs typeface="Times New Roman"/>
              </a:rPr>
              <a:t>2. In an abstract class, to require each subclass to override method m(</a:t>
            </a:r>
            <a:r>
              <a:rPr lang="mr-IN" sz="2200" dirty="0">
                <a:latin typeface="Times New Roman"/>
                <a:cs typeface="Times New Roman"/>
              </a:rPr>
              <a:t>…</a:t>
            </a:r>
            <a:r>
              <a:rPr lang="en-US" sz="2200" dirty="0">
                <a:latin typeface="Times New Roman"/>
                <a:cs typeface="Times New Roman"/>
              </a:rPr>
              <a:t>), make m abstract:</a:t>
            </a:r>
          </a:p>
          <a:p>
            <a:pPr marL="88900" indent="0">
              <a:lnSpc>
                <a:spcPct val="115000"/>
              </a:lnSpc>
              <a:buClr>
                <a:schemeClr val="dk1"/>
              </a:buClr>
              <a:buSzPct val="100000"/>
              <a:buNone/>
            </a:pPr>
            <a:endParaRPr lang="en-US" sz="2200" dirty="0">
              <a:solidFill>
                <a:srgbClr val="0000FF"/>
              </a:solidFill>
              <a:latin typeface="Times New Roman"/>
              <a:cs typeface="Times New Roman"/>
            </a:endParaRPr>
          </a:p>
          <a:p>
            <a:pPr marL="88900" indent="0">
              <a:lnSpc>
                <a:spcPct val="115000"/>
              </a:lnSpc>
              <a:buClr>
                <a:schemeClr val="dk1"/>
              </a:buClr>
              <a:buSzPct val="100000"/>
              <a:buNone/>
            </a:pPr>
            <a:r>
              <a:rPr lang="en-US" sz="2200" dirty="0">
                <a:solidFill>
                  <a:srgbClr val="0000FF"/>
                </a:solidFill>
                <a:latin typeface="Times New Roman"/>
                <a:cs typeface="Times New Roman"/>
              </a:rPr>
              <a:t>    public </a:t>
            </a:r>
            <a:r>
              <a:rPr lang="en-US" sz="2200" dirty="0">
                <a:solidFill>
                  <a:srgbClr val="FF3300"/>
                </a:solidFill>
                <a:latin typeface="Times New Roman"/>
                <a:cs typeface="Times New Roman"/>
              </a:rPr>
              <a:t>abstract</a:t>
            </a:r>
            <a:r>
              <a:rPr lang="en-US" sz="2200" dirty="0">
                <a:solidFill>
                  <a:srgbClr val="0000FF"/>
                </a:solidFill>
                <a:latin typeface="Times New Roman"/>
                <a:cs typeface="Times New Roman"/>
              </a:rPr>
              <a:t> </a:t>
            </a:r>
            <a:r>
              <a:rPr lang="en-US" sz="2200" dirty="0" err="1">
                <a:solidFill>
                  <a:srgbClr val="0000FF"/>
                </a:solidFill>
                <a:latin typeface="Times New Roman"/>
                <a:cs typeface="Times New Roman"/>
              </a:rPr>
              <a:t>int</a:t>
            </a:r>
            <a:r>
              <a:rPr lang="en-US" sz="2200" dirty="0">
                <a:solidFill>
                  <a:srgbClr val="0000FF"/>
                </a:solidFill>
                <a:latin typeface="Times New Roman"/>
                <a:cs typeface="Times New Roman"/>
              </a:rPr>
              <a:t> m(</a:t>
            </a:r>
            <a:r>
              <a:rPr lang="mr-IN" sz="2200" dirty="0">
                <a:solidFill>
                  <a:srgbClr val="0000FF"/>
                </a:solidFill>
                <a:latin typeface="Times New Roman"/>
                <a:cs typeface="Times New Roman"/>
              </a:rPr>
              <a:t>…</a:t>
            </a:r>
            <a:r>
              <a:rPr lang="en-US" sz="2200" dirty="0">
                <a:solidFill>
                  <a:srgbClr val="0000FF"/>
                </a:solidFill>
                <a:latin typeface="Times New Roman"/>
                <a:cs typeface="Times New Roman"/>
              </a:rPr>
              <a:t>) ;</a:t>
            </a:r>
            <a:endParaRPr lang="en" sz="2200" dirty="0">
              <a:solidFill>
                <a:srgbClr val="0000FF"/>
              </a:solidFill>
              <a:latin typeface="Times New Roman"/>
              <a:cs typeface="Times New Roman"/>
            </a:endParaRPr>
          </a:p>
          <a:p>
            <a:pPr>
              <a:lnSpc>
                <a:spcPct val="115000"/>
              </a:lnSpc>
              <a:buNone/>
            </a:pPr>
            <a:endParaRPr sz="2200" b="1" dirty="0">
              <a:solidFill>
                <a:srgbClr val="000000"/>
              </a:solidFill>
              <a:latin typeface="Times New Roman"/>
              <a:cs typeface="Times New Roman"/>
            </a:endParaRPr>
          </a:p>
        </p:txBody>
      </p:sp>
      <p:sp>
        <p:nvSpPr>
          <p:cNvPr id="110" name="Shape 110"/>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2" name="TextBox 1"/>
          <p:cNvSpPr txBox="1"/>
          <p:nvPr/>
        </p:nvSpPr>
        <p:spPr>
          <a:xfrm>
            <a:off x="5105399" y="1905000"/>
            <a:ext cx="3657601" cy="1569660"/>
          </a:xfrm>
          <a:prstGeom prst="rect">
            <a:avLst/>
          </a:prstGeom>
          <a:noFill/>
          <a:ln>
            <a:solidFill>
              <a:srgbClr val="800000"/>
            </a:solidFill>
          </a:ln>
        </p:spPr>
        <p:txBody>
          <a:bodyPr wrap="square" rtlCol="0">
            <a:spAutoFit/>
          </a:bodyPr>
          <a:lstStyle/>
          <a:p>
            <a:r>
              <a:rPr lang="en-US" sz="2400" b="1" dirty="0">
                <a:latin typeface="Times New Roman"/>
                <a:cs typeface="Times New Roman"/>
              </a:rPr>
              <a:t>Syntax</a:t>
            </a:r>
            <a:r>
              <a:rPr lang="en-US" sz="2400" dirty="0">
                <a:latin typeface="Times New Roman"/>
                <a:cs typeface="Times New Roman"/>
              </a:rPr>
              <a:t>: the program cannot be compiled if C is abstract and there is a</a:t>
            </a:r>
          </a:p>
          <a:p>
            <a:r>
              <a:rPr lang="en-US" sz="2400" dirty="0">
                <a:latin typeface="Times New Roman"/>
                <a:cs typeface="Times New Roman"/>
              </a:rPr>
              <a:t>new-expression new C(</a:t>
            </a:r>
            <a:r>
              <a:rPr lang="mr-IN" sz="2400" dirty="0">
                <a:latin typeface="Times New Roman"/>
                <a:cs typeface="Times New Roman"/>
              </a:rPr>
              <a:t>…</a:t>
            </a:r>
            <a:r>
              <a:rPr lang="en-US" sz="2400" dirty="0">
                <a:latin typeface="Times New Roman"/>
                <a:cs typeface="Times New Roman"/>
              </a:rPr>
              <a:t>)</a:t>
            </a:r>
          </a:p>
        </p:txBody>
      </p:sp>
      <p:sp>
        <p:nvSpPr>
          <p:cNvPr id="6" name="TextBox 5"/>
          <p:cNvSpPr txBox="1"/>
          <p:nvPr/>
        </p:nvSpPr>
        <p:spPr>
          <a:xfrm>
            <a:off x="5105399" y="4191000"/>
            <a:ext cx="3505201" cy="1938992"/>
          </a:xfrm>
          <a:prstGeom prst="rect">
            <a:avLst/>
          </a:prstGeom>
          <a:noFill/>
          <a:ln>
            <a:solidFill>
              <a:srgbClr val="800000"/>
            </a:solidFill>
          </a:ln>
        </p:spPr>
        <p:txBody>
          <a:bodyPr wrap="square" rtlCol="0">
            <a:spAutoFit/>
          </a:bodyPr>
          <a:lstStyle/>
          <a:p>
            <a:r>
              <a:rPr lang="en-US" sz="2400" b="1" dirty="0">
                <a:latin typeface="Times New Roman"/>
                <a:cs typeface="Times New Roman"/>
              </a:rPr>
              <a:t>Syntax</a:t>
            </a:r>
            <a:r>
              <a:rPr lang="en-US" sz="2400" dirty="0">
                <a:latin typeface="Times New Roman"/>
                <a:cs typeface="Times New Roman"/>
              </a:rPr>
              <a:t>: the program cannot be compiled if a subclass of an abstract class does not override an abstract method.</a:t>
            </a:r>
          </a:p>
        </p:txBody>
      </p:sp>
      <p:sp>
        <p:nvSpPr>
          <p:cNvPr id="3" name="Slide Number Placeholder 2"/>
          <p:cNvSpPr>
            <a:spLocks noGrp="1"/>
          </p:cNvSpPr>
          <p:nvPr>
            <p:ph type="sldNum" idx="12"/>
          </p:nvPr>
        </p:nvSpPr>
        <p:spPr/>
        <p:txBody>
          <a:bodyPr/>
          <a:lstStyle/>
          <a:p>
            <a:fld id="{00000000-1234-1234-1234-123412341234}" type="slidenum">
              <a:rPr lang="en" smtClean="0"/>
              <a:pPr/>
              <a:t>15</a:t>
            </a:fld>
            <a:endParaRPr lang="en"/>
          </a:p>
        </p:txBody>
      </p:sp>
      <p:sp>
        <p:nvSpPr>
          <p:cNvPr id="8" name="TextBox 7"/>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15</a:t>
            </a:fld>
            <a:endParaRPr lang="en-US" dirty="0"/>
          </a:p>
        </p:txBody>
      </p:sp>
    </p:spTree>
    <p:extLst>
      <p:ext uri="{BB962C8B-B14F-4D97-AF65-F5344CB8AC3E}">
        <p14:creationId xmlns:p14="http://schemas.microsoft.com/office/powerpoint/2010/main" val="384153062"/>
      </p:ext>
    </p:extLst>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457200" y="381000"/>
            <a:ext cx="8229600" cy="974725"/>
          </a:xfrm>
          <a:prstGeom prst="rect">
            <a:avLst/>
          </a:prstGeom>
          <a:noFill/>
          <a:ln>
            <a:noFill/>
          </a:ln>
        </p:spPr>
        <p:txBody>
          <a:bodyPr vert="horz" lIns="91425" tIns="91425" rIns="91425" bIns="91425" anchor="b" anchorCtr="0">
            <a:noAutofit/>
          </a:bodyPr>
          <a:lstStyle/>
          <a:p>
            <a:pPr algn="ctr">
              <a:spcBef>
                <a:spcPts val="0"/>
              </a:spcBef>
            </a:pPr>
            <a:r>
              <a:rPr lang="en-US" sz="3200" dirty="0">
                <a:solidFill>
                  <a:srgbClr val="800000"/>
                </a:solidFill>
              </a:rPr>
              <a:t>Abstract class used to “define” a type</a:t>
            </a:r>
            <a:br>
              <a:rPr lang="en-US" sz="3200" dirty="0">
                <a:solidFill>
                  <a:srgbClr val="800000"/>
                </a:solidFill>
              </a:rPr>
            </a:br>
            <a:r>
              <a:rPr lang="en-US" sz="3200" dirty="0">
                <a:solidFill>
                  <a:srgbClr val="800000"/>
                </a:solidFill>
              </a:rPr>
              <a:t>(abstract data type — ADT)</a:t>
            </a:r>
            <a:endParaRPr lang="en" sz="3200" dirty="0">
              <a:solidFill>
                <a:srgbClr val="800000"/>
              </a:solidFill>
            </a:endParaRPr>
          </a:p>
        </p:txBody>
      </p:sp>
      <p:sp>
        <p:nvSpPr>
          <p:cNvPr id="4" name="TextBox 3"/>
          <p:cNvSpPr txBox="1"/>
          <p:nvPr/>
        </p:nvSpPr>
        <p:spPr>
          <a:xfrm>
            <a:off x="533400" y="1474161"/>
            <a:ext cx="6629400" cy="830997"/>
          </a:xfrm>
          <a:prstGeom prst="rect">
            <a:avLst/>
          </a:prstGeom>
          <a:noFill/>
        </p:spPr>
        <p:txBody>
          <a:bodyPr wrap="square" rtlCol="0">
            <a:spAutoFit/>
          </a:bodyPr>
          <a:lstStyle/>
          <a:p>
            <a:r>
              <a:rPr lang="en-US" sz="2400" dirty="0">
                <a:solidFill>
                  <a:srgbClr val="C00000"/>
                </a:solidFill>
                <a:latin typeface="Times New Roman"/>
                <a:cs typeface="Times New Roman"/>
              </a:rPr>
              <a:t>Stack: </a:t>
            </a:r>
            <a:r>
              <a:rPr lang="en-US" sz="2400" dirty="0">
                <a:solidFill>
                  <a:srgbClr val="002060"/>
                </a:solidFill>
                <a:latin typeface="Times New Roman"/>
                <a:cs typeface="Times New Roman"/>
              </a:rPr>
              <a:t>implementation of a list that allows (only) pushes and pops</a:t>
            </a:r>
          </a:p>
        </p:txBody>
      </p:sp>
      <p:sp>
        <p:nvSpPr>
          <p:cNvPr id="3" name="Footer Placeholder 2"/>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16</a:t>
            </a:fld>
            <a:endParaRPr lang="en-US"/>
          </a:p>
        </p:txBody>
      </p:sp>
      <p:sp>
        <p:nvSpPr>
          <p:cNvPr id="9" name="TextBox 8"/>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16</a:t>
            </a:fld>
            <a:endParaRPr lang="en-US" dirty="0"/>
          </a:p>
        </p:txBody>
      </p:sp>
      <p:pic>
        <p:nvPicPr>
          <p:cNvPr id="15" name="Picture 14">
            <a:extLst>
              <a:ext uri="{FF2B5EF4-FFF2-40B4-BE49-F238E27FC236}">
                <a16:creationId xmlns:a16="http://schemas.microsoft.com/office/drawing/2014/main" id="{F137455F-A1CB-D246-87EE-324294CC3B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3200" y="2146125"/>
            <a:ext cx="6019800" cy="4210741"/>
          </a:xfrm>
          <a:prstGeom prst="rect">
            <a:avLst/>
          </a:prstGeom>
        </p:spPr>
      </p:pic>
      <p:sp>
        <p:nvSpPr>
          <p:cNvPr id="16" name="TextBox 15">
            <a:extLst>
              <a:ext uri="{FF2B5EF4-FFF2-40B4-BE49-F238E27FC236}">
                <a16:creationId xmlns:a16="http://schemas.microsoft.com/office/drawing/2014/main" id="{45A99354-E56B-1042-B3E9-E6B41EFAC605}"/>
              </a:ext>
            </a:extLst>
          </p:cNvPr>
          <p:cNvSpPr txBox="1"/>
          <p:nvPr/>
        </p:nvSpPr>
        <p:spPr>
          <a:xfrm>
            <a:off x="515471" y="4648200"/>
            <a:ext cx="2062231" cy="461665"/>
          </a:xfrm>
          <a:prstGeom prst="rect">
            <a:avLst/>
          </a:prstGeom>
          <a:noFill/>
        </p:spPr>
        <p:txBody>
          <a:bodyPr wrap="none" rtlCol="0">
            <a:spAutoFit/>
          </a:bodyPr>
          <a:lstStyle/>
          <a:p>
            <a:r>
              <a:rPr lang="en-US" sz="2400" dirty="0">
                <a:solidFill>
                  <a:srgbClr val="C00000"/>
                </a:solidFill>
              </a:rPr>
              <a:t>From </a:t>
            </a:r>
            <a:r>
              <a:rPr lang="en-US" sz="2400" dirty="0" err="1">
                <a:solidFill>
                  <a:srgbClr val="C00000"/>
                </a:solidFill>
              </a:rPr>
              <a:t>wikipedia</a:t>
            </a:r>
            <a:endParaRPr lang="en-US" sz="2400" dirty="0">
              <a:solidFill>
                <a:srgbClr val="C00000"/>
              </a:solidFill>
            </a:endParaRPr>
          </a:p>
        </p:txBody>
      </p:sp>
    </p:spTree>
    <p:extLst>
      <p:ext uri="{BB962C8B-B14F-4D97-AF65-F5344CB8AC3E}">
        <p14:creationId xmlns:p14="http://schemas.microsoft.com/office/powerpoint/2010/main" val="2651698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457200" y="381000"/>
            <a:ext cx="8229600" cy="974725"/>
          </a:xfrm>
          <a:prstGeom prst="rect">
            <a:avLst/>
          </a:prstGeom>
          <a:noFill/>
          <a:ln>
            <a:noFill/>
          </a:ln>
        </p:spPr>
        <p:txBody>
          <a:bodyPr vert="horz" lIns="91425" tIns="91425" rIns="91425" bIns="91425" anchor="b" anchorCtr="0">
            <a:noAutofit/>
          </a:bodyPr>
          <a:lstStyle/>
          <a:p>
            <a:pPr algn="ctr">
              <a:spcBef>
                <a:spcPts val="0"/>
              </a:spcBef>
            </a:pPr>
            <a:r>
              <a:rPr lang="en-US" sz="3200" dirty="0">
                <a:solidFill>
                  <a:srgbClr val="800000"/>
                </a:solidFill>
              </a:rPr>
              <a:t>Abstract class used to “define” a type</a:t>
            </a:r>
            <a:br>
              <a:rPr lang="en-US" sz="3200" dirty="0">
                <a:solidFill>
                  <a:srgbClr val="800000"/>
                </a:solidFill>
              </a:rPr>
            </a:br>
            <a:r>
              <a:rPr lang="en-US" sz="3200" dirty="0">
                <a:solidFill>
                  <a:srgbClr val="800000"/>
                </a:solidFill>
              </a:rPr>
              <a:t>(abstract data type — ADT)</a:t>
            </a:r>
            <a:endParaRPr lang="en" sz="3200" dirty="0">
              <a:solidFill>
                <a:srgbClr val="800000"/>
              </a:solidFill>
            </a:endParaRPr>
          </a:p>
        </p:txBody>
      </p:sp>
      <p:sp>
        <p:nvSpPr>
          <p:cNvPr id="2" name="TextBox 1"/>
          <p:cNvSpPr txBox="1"/>
          <p:nvPr/>
        </p:nvSpPr>
        <p:spPr>
          <a:xfrm>
            <a:off x="533400" y="1447800"/>
            <a:ext cx="6641963" cy="461665"/>
          </a:xfrm>
          <a:prstGeom prst="rect">
            <a:avLst/>
          </a:prstGeom>
          <a:solidFill>
            <a:schemeClr val="accent6">
              <a:lumMod val="20000"/>
              <a:lumOff val="80000"/>
            </a:schemeClr>
          </a:solidFill>
        </p:spPr>
        <p:txBody>
          <a:bodyPr wrap="none" rtlCol="0">
            <a:spAutoFit/>
          </a:bodyPr>
          <a:lstStyle/>
          <a:p>
            <a:r>
              <a:rPr lang="en-US" sz="2400" dirty="0">
                <a:latin typeface="Times New Roman"/>
                <a:cs typeface="Times New Roman"/>
              </a:rPr>
              <a:t>Type: set of values together with operations on them</a:t>
            </a:r>
          </a:p>
        </p:txBody>
      </p:sp>
      <p:sp>
        <p:nvSpPr>
          <p:cNvPr id="4" name="TextBox 3"/>
          <p:cNvSpPr txBox="1"/>
          <p:nvPr/>
        </p:nvSpPr>
        <p:spPr>
          <a:xfrm>
            <a:off x="519510" y="1992608"/>
            <a:ext cx="8372905" cy="1938992"/>
          </a:xfrm>
          <a:prstGeom prst="rect">
            <a:avLst/>
          </a:prstGeom>
          <a:noFill/>
        </p:spPr>
        <p:txBody>
          <a:bodyPr wrap="none" rtlCol="0">
            <a:spAutoFit/>
          </a:bodyPr>
          <a:lstStyle/>
          <a:p>
            <a:r>
              <a:rPr lang="en-US" sz="2400" dirty="0">
                <a:latin typeface="Times New Roman"/>
                <a:cs typeface="Times New Roman"/>
              </a:rPr>
              <a:t>Suppose we want to define type Stack (of </a:t>
            </a:r>
            <a:r>
              <a:rPr lang="en-US" sz="2400" dirty="0" err="1">
                <a:latin typeface="Times New Roman"/>
                <a:cs typeface="Times New Roman"/>
              </a:rPr>
              <a:t>ints</a:t>
            </a:r>
            <a:r>
              <a:rPr lang="en-US" sz="2400" dirty="0">
                <a:latin typeface="Times New Roman"/>
                <a:cs typeface="Times New Roman"/>
              </a:rPr>
              <a:t>). It’s operations are:</a:t>
            </a:r>
          </a:p>
          <a:p>
            <a:endParaRPr lang="en-US" sz="2400" dirty="0">
              <a:latin typeface="Times New Roman"/>
              <a:cs typeface="Times New Roman"/>
            </a:endParaRPr>
          </a:p>
          <a:p>
            <a:r>
              <a:rPr lang="en-US" sz="2400" dirty="0">
                <a:latin typeface="Times New Roman"/>
                <a:cs typeface="Times New Roman"/>
              </a:rPr>
              <a:t>    </a:t>
            </a:r>
            <a:r>
              <a:rPr lang="en-US" sz="2400" dirty="0" err="1">
                <a:solidFill>
                  <a:srgbClr val="0000FF"/>
                </a:solidFill>
                <a:latin typeface="Times New Roman"/>
                <a:cs typeface="Times New Roman"/>
              </a:rPr>
              <a:t>isEmpty</a:t>
            </a:r>
            <a:r>
              <a:rPr lang="en-US" sz="2400" dirty="0">
                <a:solidFill>
                  <a:srgbClr val="0000FF"/>
                </a:solidFill>
                <a:latin typeface="Times New Roman"/>
                <a:cs typeface="Times New Roman"/>
              </a:rPr>
              <a:t>()  </a:t>
            </a:r>
            <a:r>
              <a:rPr lang="en-US" sz="2400" dirty="0">
                <a:latin typeface="Times New Roman"/>
                <a:cs typeface="Times New Roman"/>
              </a:rPr>
              <a:t>--return true </a:t>
            </a:r>
            <a:r>
              <a:rPr lang="en-US" sz="2400" dirty="0" err="1">
                <a:latin typeface="Times New Roman"/>
                <a:cs typeface="Times New Roman"/>
              </a:rPr>
              <a:t>iff</a:t>
            </a:r>
            <a:r>
              <a:rPr lang="en-US" sz="2400" dirty="0">
                <a:latin typeface="Times New Roman"/>
                <a:cs typeface="Times New Roman"/>
              </a:rPr>
              <a:t> the stack is empty</a:t>
            </a:r>
          </a:p>
          <a:p>
            <a:r>
              <a:rPr lang="en-US" sz="2400" dirty="0">
                <a:latin typeface="Times New Roman"/>
                <a:cs typeface="Times New Roman"/>
              </a:rPr>
              <a:t>    </a:t>
            </a:r>
            <a:r>
              <a:rPr lang="en-US" sz="2400" dirty="0">
                <a:solidFill>
                  <a:srgbClr val="0000FF"/>
                </a:solidFill>
                <a:latin typeface="Times New Roman"/>
                <a:cs typeface="Times New Roman"/>
              </a:rPr>
              <a:t>push(k)      </a:t>
            </a:r>
            <a:r>
              <a:rPr lang="en-US" sz="2400" dirty="0">
                <a:latin typeface="Times New Roman"/>
                <a:cs typeface="Times New Roman"/>
              </a:rPr>
              <a:t>--push integer k onto the Stack</a:t>
            </a:r>
          </a:p>
          <a:p>
            <a:r>
              <a:rPr lang="en-US" sz="2400" dirty="0">
                <a:latin typeface="Times New Roman"/>
                <a:cs typeface="Times New Roman"/>
              </a:rPr>
              <a:t>   </a:t>
            </a:r>
            <a:r>
              <a:rPr lang="en-US" sz="2400" dirty="0">
                <a:solidFill>
                  <a:srgbClr val="0000FF"/>
                </a:solidFill>
                <a:latin typeface="Times New Roman"/>
                <a:cs typeface="Times New Roman"/>
              </a:rPr>
              <a:t> pop()          </a:t>
            </a:r>
            <a:r>
              <a:rPr lang="en-US" sz="2400" dirty="0">
                <a:latin typeface="Times New Roman"/>
                <a:cs typeface="Times New Roman"/>
              </a:rPr>
              <a:t>--pop the top stack element </a:t>
            </a:r>
          </a:p>
        </p:txBody>
      </p:sp>
      <p:sp>
        <p:nvSpPr>
          <p:cNvPr id="5" name="TextBox 4"/>
          <p:cNvSpPr txBox="1"/>
          <p:nvPr/>
        </p:nvSpPr>
        <p:spPr>
          <a:xfrm>
            <a:off x="546404" y="4203659"/>
            <a:ext cx="4817244" cy="1938992"/>
          </a:xfrm>
          <a:prstGeom prst="rect">
            <a:avLst/>
          </a:prstGeom>
          <a:noFill/>
          <a:ln>
            <a:solidFill>
              <a:srgbClr val="800000"/>
            </a:solidFill>
          </a:ln>
        </p:spPr>
        <p:txBody>
          <a:bodyPr wrap="none" rtlCol="0">
            <a:spAutoFit/>
          </a:bodyPr>
          <a:lstStyle/>
          <a:p>
            <a:r>
              <a:rPr lang="en-US" sz="2400" dirty="0">
                <a:latin typeface="Times New Roman"/>
                <a:cs typeface="Times New Roman"/>
              </a:rPr>
              <a:t>public abstract class Stack {</a:t>
            </a:r>
          </a:p>
          <a:p>
            <a:r>
              <a:rPr lang="en-US" sz="2400" dirty="0">
                <a:latin typeface="Times New Roman"/>
                <a:cs typeface="Times New Roman"/>
              </a:rPr>
              <a:t>    public abstract </a:t>
            </a:r>
            <a:r>
              <a:rPr lang="en-US" sz="2400" dirty="0" err="1">
                <a:latin typeface="Times New Roman"/>
                <a:cs typeface="Times New Roman"/>
              </a:rPr>
              <a:t>boolean</a:t>
            </a:r>
            <a:r>
              <a:rPr lang="en-US" sz="2400" dirty="0">
                <a:latin typeface="Times New Roman"/>
                <a:cs typeface="Times New Roman"/>
              </a:rPr>
              <a:t> </a:t>
            </a:r>
            <a:r>
              <a:rPr lang="en-US" sz="2400" dirty="0" err="1">
                <a:latin typeface="Times New Roman"/>
                <a:cs typeface="Times New Roman"/>
              </a:rPr>
              <a:t>isEmpty</a:t>
            </a:r>
            <a:r>
              <a:rPr lang="en-US" sz="2400" dirty="0">
                <a:latin typeface="Times New Roman"/>
                <a:cs typeface="Times New Roman"/>
              </a:rPr>
              <a:t>();</a:t>
            </a:r>
          </a:p>
          <a:p>
            <a:r>
              <a:rPr lang="en-US" sz="2400" dirty="0">
                <a:latin typeface="Times New Roman"/>
                <a:cs typeface="Times New Roman"/>
              </a:rPr>
              <a:t>    public abstract void push(</a:t>
            </a:r>
            <a:r>
              <a:rPr lang="en-US" sz="2400" dirty="0" err="1">
                <a:latin typeface="Times New Roman"/>
                <a:cs typeface="Times New Roman"/>
              </a:rPr>
              <a:t>int</a:t>
            </a:r>
            <a:r>
              <a:rPr lang="en-US" sz="2400" dirty="0">
                <a:latin typeface="Times New Roman"/>
                <a:cs typeface="Times New Roman"/>
              </a:rPr>
              <a:t> k);</a:t>
            </a:r>
          </a:p>
          <a:p>
            <a:r>
              <a:rPr lang="en-US" sz="2400" dirty="0">
                <a:latin typeface="Times New Roman"/>
                <a:cs typeface="Times New Roman"/>
              </a:rPr>
              <a:t>    public abstract </a:t>
            </a:r>
            <a:r>
              <a:rPr lang="en-US" sz="2400" dirty="0" err="1">
                <a:latin typeface="Times New Roman"/>
                <a:cs typeface="Times New Roman"/>
              </a:rPr>
              <a:t>int</a:t>
            </a:r>
            <a:r>
              <a:rPr lang="en-US" sz="2400" dirty="0">
                <a:latin typeface="Times New Roman"/>
                <a:cs typeface="Times New Roman"/>
              </a:rPr>
              <a:t> pop();</a:t>
            </a:r>
          </a:p>
          <a:p>
            <a:r>
              <a:rPr lang="en-US" sz="2400" dirty="0">
                <a:latin typeface="Times New Roman"/>
                <a:cs typeface="Times New Roman"/>
              </a:rPr>
              <a:t>}</a:t>
            </a:r>
          </a:p>
        </p:txBody>
      </p:sp>
      <p:sp>
        <p:nvSpPr>
          <p:cNvPr id="6" name="TextBox 5"/>
          <p:cNvSpPr txBox="1"/>
          <p:nvPr/>
        </p:nvSpPr>
        <p:spPr>
          <a:xfrm>
            <a:off x="6477000" y="2859819"/>
            <a:ext cx="2209800" cy="830997"/>
          </a:xfrm>
          <a:prstGeom prst="rect">
            <a:avLst/>
          </a:prstGeom>
          <a:solidFill>
            <a:srgbClr val="E4DFFF"/>
          </a:solidFill>
          <a:ln>
            <a:solidFill>
              <a:srgbClr val="E4DFFF"/>
            </a:solidFill>
          </a:ln>
        </p:spPr>
        <p:txBody>
          <a:bodyPr wrap="square" rtlCol="0">
            <a:spAutoFit/>
          </a:bodyPr>
          <a:lstStyle/>
          <a:p>
            <a:r>
              <a:rPr lang="en-US" sz="2400" dirty="0">
                <a:latin typeface="Times New Roman"/>
                <a:cs typeface="Times New Roman"/>
              </a:rPr>
              <a:t>Naturally, need specifications </a:t>
            </a:r>
          </a:p>
        </p:txBody>
      </p:sp>
      <p:sp>
        <p:nvSpPr>
          <p:cNvPr id="3" name="Footer Placeholder 2"/>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17</a:t>
            </a:fld>
            <a:endParaRPr lang="en-US"/>
          </a:p>
        </p:txBody>
      </p:sp>
      <p:sp>
        <p:nvSpPr>
          <p:cNvPr id="9" name="TextBox 8"/>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17</a:t>
            </a:fld>
            <a:endParaRPr lang="en-US" dirty="0"/>
          </a:p>
        </p:txBody>
      </p:sp>
      <p:sp>
        <p:nvSpPr>
          <p:cNvPr id="11" name="TextBox 10">
            <a:extLst>
              <a:ext uri="{FF2B5EF4-FFF2-40B4-BE49-F238E27FC236}">
                <a16:creationId xmlns:a16="http://schemas.microsoft.com/office/drawing/2014/main" id="{D6505396-7306-A148-892B-A32BD3E3A75E}"/>
              </a:ext>
            </a:extLst>
          </p:cNvPr>
          <p:cNvSpPr txBox="1"/>
          <p:nvPr/>
        </p:nvSpPr>
        <p:spPr>
          <a:xfrm>
            <a:off x="5351033" y="4203659"/>
            <a:ext cx="3541382" cy="1938992"/>
          </a:xfrm>
          <a:prstGeom prst="rect">
            <a:avLst/>
          </a:prstGeom>
          <a:solidFill>
            <a:srgbClr val="E4DFFF"/>
          </a:solidFill>
          <a:ln>
            <a:solidFill>
              <a:srgbClr val="E4DFFF"/>
            </a:solidFill>
          </a:ln>
        </p:spPr>
        <p:txBody>
          <a:bodyPr wrap="square" rtlCol="0">
            <a:spAutoFit/>
          </a:bodyPr>
          <a:lstStyle/>
          <a:p>
            <a:r>
              <a:rPr lang="en-US" sz="2400" dirty="0">
                <a:latin typeface="Times New Roman"/>
                <a:cs typeface="Times New Roman"/>
              </a:rPr>
              <a:t>This defines an ADT. We have the syntax of operations. Javadoc comments will describe values and operations</a:t>
            </a:r>
          </a:p>
        </p:txBody>
      </p:sp>
    </p:spTree>
    <p:extLst>
      <p:ext uri="{BB962C8B-B14F-4D97-AF65-F5344CB8AC3E}">
        <p14:creationId xmlns:p14="http://schemas.microsoft.com/office/powerpoint/2010/main" val="2685250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1600"/>
                                        <p:tgtEl>
                                          <p:spTgt spid="5"/>
                                        </p:tgtEl>
                                      </p:cBhvr>
                                    </p:animEffect>
                                  </p:childTnLst>
                                </p:cTn>
                              </p:par>
                            </p:childTnLst>
                          </p:cTn>
                        </p:par>
                        <p:par>
                          <p:cTn id="8" fill="hold">
                            <p:stCondLst>
                              <p:cond delay="1600"/>
                            </p:stCondLst>
                            <p:childTnLst>
                              <p:par>
                                <p:cTn id="9" presetID="9"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dissolve">
                                      <p:cBhvr>
                                        <p:cTn id="11" dur="10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dissolve">
                                      <p:cBhvr>
                                        <p:cTn id="1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04800" y="457200"/>
            <a:ext cx="2895600" cy="1524000"/>
          </a:xfrm>
          <a:prstGeom prst="rect">
            <a:avLst/>
          </a:prstGeom>
          <a:noFill/>
          <a:ln>
            <a:noFill/>
          </a:ln>
        </p:spPr>
        <p:txBody>
          <a:bodyPr vert="horz" lIns="91425" tIns="91425" rIns="91425" bIns="91425" anchor="b" anchorCtr="0">
            <a:noAutofit/>
          </a:bodyPr>
          <a:lstStyle/>
          <a:p>
            <a:pPr algn="ctr">
              <a:spcBef>
                <a:spcPts val="0"/>
              </a:spcBef>
            </a:pPr>
            <a:r>
              <a:rPr lang="en-US" sz="3200" dirty="0">
                <a:solidFill>
                  <a:srgbClr val="800000"/>
                </a:solidFill>
              </a:rPr>
              <a:t>Example of subclasses of Stack</a:t>
            </a:r>
            <a:endParaRPr lang="en" sz="3200" dirty="0">
              <a:solidFill>
                <a:srgbClr val="800000"/>
              </a:solidFill>
            </a:endParaRPr>
          </a:p>
        </p:txBody>
      </p:sp>
      <p:sp>
        <p:nvSpPr>
          <p:cNvPr id="5" name="TextBox 4"/>
          <p:cNvSpPr txBox="1"/>
          <p:nvPr/>
        </p:nvSpPr>
        <p:spPr>
          <a:xfrm>
            <a:off x="3962400" y="381000"/>
            <a:ext cx="4817244" cy="1938992"/>
          </a:xfrm>
          <a:prstGeom prst="rect">
            <a:avLst/>
          </a:prstGeom>
          <a:noFill/>
          <a:ln>
            <a:solidFill>
              <a:srgbClr val="800000"/>
            </a:solidFill>
          </a:ln>
        </p:spPr>
        <p:txBody>
          <a:bodyPr wrap="none" rtlCol="0">
            <a:spAutoFit/>
          </a:bodyPr>
          <a:lstStyle/>
          <a:p>
            <a:r>
              <a:rPr lang="en-US" sz="2400" dirty="0">
                <a:latin typeface="Times New Roman"/>
                <a:cs typeface="Times New Roman"/>
              </a:rPr>
              <a:t>public abstract class Stack {</a:t>
            </a:r>
          </a:p>
          <a:p>
            <a:r>
              <a:rPr lang="en-US" sz="2400" dirty="0">
                <a:latin typeface="Times New Roman"/>
                <a:cs typeface="Times New Roman"/>
              </a:rPr>
              <a:t>    public abstract </a:t>
            </a:r>
            <a:r>
              <a:rPr lang="en-US" sz="2400" dirty="0" err="1">
                <a:latin typeface="Times New Roman"/>
                <a:cs typeface="Times New Roman"/>
              </a:rPr>
              <a:t>boolean</a:t>
            </a:r>
            <a:r>
              <a:rPr lang="en-US" sz="2400" dirty="0">
                <a:latin typeface="Times New Roman"/>
                <a:cs typeface="Times New Roman"/>
              </a:rPr>
              <a:t> </a:t>
            </a:r>
            <a:r>
              <a:rPr lang="en-US" sz="2400" dirty="0" err="1">
                <a:latin typeface="Times New Roman"/>
                <a:cs typeface="Times New Roman"/>
              </a:rPr>
              <a:t>isEmpty</a:t>
            </a:r>
            <a:r>
              <a:rPr lang="en-US" sz="2400" dirty="0">
                <a:latin typeface="Times New Roman"/>
                <a:cs typeface="Times New Roman"/>
              </a:rPr>
              <a:t>();</a:t>
            </a:r>
          </a:p>
          <a:p>
            <a:r>
              <a:rPr lang="en-US" sz="2400" dirty="0">
                <a:latin typeface="Times New Roman"/>
                <a:cs typeface="Times New Roman"/>
              </a:rPr>
              <a:t>    public abstract void push(</a:t>
            </a:r>
            <a:r>
              <a:rPr lang="en-US" sz="2400" dirty="0" err="1">
                <a:latin typeface="Times New Roman"/>
                <a:cs typeface="Times New Roman"/>
              </a:rPr>
              <a:t>int</a:t>
            </a:r>
            <a:r>
              <a:rPr lang="en-US" sz="2400" dirty="0">
                <a:latin typeface="Times New Roman"/>
                <a:cs typeface="Times New Roman"/>
              </a:rPr>
              <a:t> k);</a:t>
            </a:r>
          </a:p>
          <a:p>
            <a:r>
              <a:rPr lang="en-US" sz="2400" dirty="0">
                <a:latin typeface="Times New Roman"/>
                <a:cs typeface="Times New Roman"/>
              </a:rPr>
              <a:t>    public abstract </a:t>
            </a:r>
            <a:r>
              <a:rPr lang="en-US" sz="2400" dirty="0" err="1">
                <a:latin typeface="Times New Roman"/>
                <a:cs typeface="Times New Roman"/>
              </a:rPr>
              <a:t>int</a:t>
            </a:r>
            <a:r>
              <a:rPr lang="en-US" sz="2400" dirty="0">
                <a:latin typeface="Times New Roman"/>
                <a:cs typeface="Times New Roman"/>
              </a:rPr>
              <a:t> pop();</a:t>
            </a:r>
          </a:p>
          <a:p>
            <a:r>
              <a:rPr lang="en-US" sz="2400" dirty="0">
                <a:latin typeface="Times New Roman"/>
                <a:cs typeface="Times New Roman"/>
              </a:rPr>
              <a:t>}</a:t>
            </a:r>
          </a:p>
        </p:txBody>
      </p:sp>
      <p:sp>
        <p:nvSpPr>
          <p:cNvPr id="7" name="TextBox 6"/>
          <p:cNvSpPr txBox="1"/>
          <p:nvPr/>
        </p:nvSpPr>
        <p:spPr>
          <a:xfrm>
            <a:off x="457200" y="2362200"/>
            <a:ext cx="6629400" cy="4247317"/>
          </a:xfrm>
          <a:prstGeom prst="rect">
            <a:avLst/>
          </a:prstGeom>
          <a:noFill/>
          <a:ln>
            <a:solidFill>
              <a:srgbClr val="800000"/>
            </a:solidFill>
          </a:ln>
        </p:spPr>
        <p:txBody>
          <a:bodyPr wrap="square" rtlCol="0">
            <a:spAutoFit/>
          </a:bodyPr>
          <a:lstStyle/>
          <a:p>
            <a:r>
              <a:rPr lang="en-US" sz="2400" dirty="0">
                <a:latin typeface="Times New Roman"/>
                <a:cs typeface="Times New Roman"/>
              </a:rPr>
              <a:t>public class </a:t>
            </a:r>
            <a:r>
              <a:rPr lang="en-US" sz="2400" dirty="0" err="1">
                <a:latin typeface="Times New Roman"/>
                <a:cs typeface="Times New Roman"/>
              </a:rPr>
              <a:t>ArrayStack</a:t>
            </a:r>
            <a:r>
              <a:rPr lang="en-US" sz="2400" dirty="0">
                <a:latin typeface="Times New Roman"/>
                <a:cs typeface="Times New Roman"/>
              </a:rPr>
              <a:t> extends Stack{</a:t>
            </a:r>
          </a:p>
          <a:p>
            <a:r>
              <a:rPr lang="en-US" sz="2400" dirty="0">
                <a:latin typeface="Times New Roman"/>
                <a:cs typeface="Times New Roman"/>
              </a:rPr>
              <a:t>    private </a:t>
            </a:r>
            <a:r>
              <a:rPr lang="en-US" sz="2400" dirty="0" err="1">
                <a:latin typeface="Times New Roman"/>
                <a:cs typeface="Times New Roman"/>
              </a:rPr>
              <a:t>int</a:t>
            </a:r>
            <a:r>
              <a:rPr lang="en-US" sz="2400" dirty="0">
                <a:latin typeface="Times New Roman"/>
                <a:cs typeface="Times New Roman"/>
              </a:rPr>
              <a:t> n;   </a:t>
            </a:r>
            <a:r>
              <a:rPr lang="en-US" sz="2400" dirty="0">
                <a:solidFill>
                  <a:srgbClr val="009051"/>
                </a:solidFill>
                <a:latin typeface="Times New Roman"/>
                <a:cs typeface="Times New Roman"/>
              </a:rPr>
              <a:t>// stack elements are in</a:t>
            </a:r>
          </a:p>
          <a:p>
            <a:r>
              <a:rPr lang="en-US" sz="2400" dirty="0">
                <a:latin typeface="Times New Roman"/>
                <a:cs typeface="Times New Roman"/>
              </a:rPr>
              <a:t>    private </a:t>
            </a:r>
            <a:r>
              <a:rPr lang="en-US" sz="2400" dirty="0" err="1">
                <a:latin typeface="Times New Roman"/>
                <a:cs typeface="Times New Roman"/>
              </a:rPr>
              <a:t>int</a:t>
            </a:r>
            <a:r>
              <a:rPr lang="en-US" sz="2400" dirty="0">
                <a:latin typeface="Times New Roman"/>
                <a:cs typeface="Times New Roman"/>
              </a:rPr>
              <a:t>[] b; </a:t>
            </a:r>
            <a:r>
              <a:rPr lang="en-US" sz="2400" dirty="0">
                <a:solidFill>
                  <a:srgbClr val="009051"/>
                </a:solidFill>
                <a:latin typeface="Times New Roman"/>
                <a:cs typeface="Times New Roman"/>
              </a:rPr>
              <a:t>// b[0..n-1]. b[0] is bottom</a:t>
            </a:r>
          </a:p>
          <a:p>
            <a:endParaRPr lang="en-US" sz="2400" dirty="0">
              <a:latin typeface="Times New Roman"/>
              <a:cs typeface="Times New Roman"/>
            </a:endParaRPr>
          </a:p>
          <a:p>
            <a:r>
              <a:rPr lang="en-US" sz="2400" dirty="0">
                <a:latin typeface="Times New Roman"/>
                <a:cs typeface="Times New Roman"/>
              </a:rPr>
              <a:t>    /** Constructor: An empty stack of max size s. */</a:t>
            </a:r>
          </a:p>
          <a:p>
            <a:r>
              <a:rPr lang="en-US" sz="2400" dirty="0">
                <a:latin typeface="Times New Roman"/>
                <a:cs typeface="Times New Roman"/>
              </a:rPr>
              <a:t>    public </a:t>
            </a:r>
            <a:r>
              <a:rPr lang="en-US" sz="2400" dirty="0" err="1">
                <a:latin typeface="Times New Roman"/>
                <a:cs typeface="Times New Roman"/>
              </a:rPr>
              <a:t>ArrayStack</a:t>
            </a:r>
            <a:r>
              <a:rPr lang="en-US" sz="2400" dirty="0">
                <a:latin typeface="Times New Roman"/>
                <a:cs typeface="Times New Roman"/>
              </a:rPr>
              <a:t>(</a:t>
            </a:r>
            <a:r>
              <a:rPr lang="en-US" sz="2400" dirty="0" err="1">
                <a:latin typeface="Times New Roman"/>
                <a:cs typeface="Times New Roman"/>
              </a:rPr>
              <a:t>int</a:t>
            </a:r>
            <a:r>
              <a:rPr lang="en-US" sz="2400" dirty="0">
                <a:latin typeface="Times New Roman"/>
                <a:cs typeface="Times New Roman"/>
              </a:rPr>
              <a:t> s) {b= new </a:t>
            </a:r>
            <a:r>
              <a:rPr lang="en-US" sz="2400" dirty="0" err="1">
                <a:latin typeface="Times New Roman"/>
                <a:cs typeface="Times New Roman"/>
              </a:rPr>
              <a:t>int</a:t>
            </a:r>
            <a:r>
              <a:rPr lang="en-US" sz="2400" dirty="0">
                <a:latin typeface="Times New Roman"/>
                <a:cs typeface="Times New Roman"/>
              </a:rPr>
              <a:t>[s];}</a:t>
            </a:r>
          </a:p>
          <a:p>
            <a:pPr>
              <a:spcBef>
                <a:spcPts val="1200"/>
              </a:spcBef>
            </a:pPr>
            <a:r>
              <a:rPr lang="en-US" sz="2400" dirty="0">
                <a:latin typeface="Times New Roman"/>
                <a:cs typeface="Times New Roman"/>
              </a:rPr>
              <a:t>    public </a:t>
            </a:r>
            <a:r>
              <a:rPr lang="en-US" sz="2400" dirty="0" err="1">
                <a:latin typeface="Times New Roman"/>
                <a:cs typeface="Times New Roman"/>
              </a:rPr>
              <a:t>boolean</a:t>
            </a:r>
            <a:r>
              <a:rPr lang="en-US" sz="2400" dirty="0">
                <a:latin typeface="Times New Roman"/>
                <a:cs typeface="Times New Roman"/>
              </a:rPr>
              <a:t> </a:t>
            </a:r>
            <a:r>
              <a:rPr lang="en-US" sz="2400" dirty="0" err="1">
                <a:latin typeface="Times New Roman"/>
                <a:cs typeface="Times New Roman"/>
              </a:rPr>
              <a:t>isEmpty</a:t>
            </a:r>
            <a:r>
              <a:rPr lang="en-US" sz="2400" dirty="0">
                <a:latin typeface="Times New Roman"/>
                <a:cs typeface="Times New Roman"/>
              </a:rPr>
              <a:t>() {</a:t>
            </a:r>
            <a:r>
              <a:rPr lang="en-US" sz="2400" b="1" dirty="0">
                <a:latin typeface="Times New Roman"/>
                <a:cs typeface="Times New Roman"/>
              </a:rPr>
              <a:t>return</a:t>
            </a:r>
            <a:r>
              <a:rPr lang="en-US" sz="2400" dirty="0">
                <a:latin typeface="Times New Roman"/>
                <a:cs typeface="Times New Roman"/>
              </a:rPr>
              <a:t> n == 0;}</a:t>
            </a:r>
          </a:p>
          <a:p>
            <a:pPr>
              <a:spcBef>
                <a:spcPts val="1200"/>
              </a:spcBef>
            </a:pPr>
            <a:r>
              <a:rPr lang="en-US" sz="2400" dirty="0">
                <a:latin typeface="Times New Roman"/>
                <a:cs typeface="Times New Roman"/>
              </a:rPr>
              <a:t>    public void push(</a:t>
            </a:r>
            <a:r>
              <a:rPr lang="en-US" sz="2400" dirty="0" err="1">
                <a:latin typeface="Times New Roman"/>
                <a:cs typeface="Times New Roman"/>
              </a:rPr>
              <a:t>int</a:t>
            </a:r>
            <a:r>
              <a:rPr lang="en-US" sz="2400" dirty="0">
                <a:latin typeface="Times New Roman"/>
                <a:cs typeface="Times New Roman"/>
              </a:rPr>
              <a:t> v) { b[n]= v; n= n+1;}</a:t>
            </a:r>
          </a:p>
          <a:p>
            <a:pPr>
              <a:spcBef>
                <a:spcPts val="1200"/>
              </a:spcBef>
            </a:pPr>
            <a:r>
              <a:rPr lang="en-US" sz="2400" dirty="0">
                <a:latin typeface="Times New Roman"/>
                <a:cs typeface="Times New Roman"/>
              </a:rPr>
              <a:t>    public </a:t>
            </a:r>
            <a:r>
              <a:rPr lang="en-US" sz="2400" dirty="0" err="1">
                <a:latin typeface="Times New Roman"/>
                <a:cs typeface="Times New Roman"/>
              </a:rPr>
              <a:t>int</a:t>
            </a:r>
            <a:r>
              <a:rPr lang="en-US" sz="2400" dirty="0">
                <a:latin typeface="Times New Roman"/>
                <a:cs typeface="Times New Roman"/>
              </a:rPr>
              <a:t> pop() {n= n-1; return b[n]; }</a:t>
            </a:r>
          </a:p>
          <a:p>
            <a:r>
              <a:rPr lang="en-US" sz="2400" dirty="0">
                <a:latin typeface="Times New Roman"/>
                <a:cs typeface="Times New Roman"/>
              </a:rPr>
              <a:t>}</a:t>
            </a:r>
          </a:p>
        </p:txBody>
      </p:sp>
      <p:sp>
        <p:nvSpPr>
          <p:cNvPr id="3" name="TextBox 2"/>
          <p:cNvSpPr txBox="1"/>
          <p:nvPr/>
        </p:nvSpPr>
        <p:spPr>
          <a:xfrm>
            <a:off x="7391401" y="3257176"/>
            <a:ext cx="1371600" cy="2123658"/>
          </a:xfrm>
          <a:prstGeom prst="rect">
            <a:avLst/>
          </a:prstGeom>
          <a:noFill/>
        </p:spPr>
        <p:txBody>
          <a:bodyPr wrap="square" rtlCol="0">
            <a:spAutoFit/>
          </a:bodyPr>
          <a:lstStyle/>
          <a:p>
            <a:pPr algn="ctr"/>
            <a:r>
              <a:rPr lang="en-US" sz="2200" dirty="0">
                <a:solidFill>
                  <a:srgbClr val="FF0000"/>
                </a:solidFill>
                <a:latin typeface="Times"/>
                <a:cs typeface="Times"/>
              </a:rPr>
              <a:t>Missing lots of tests for errors!</a:t>
            </a:r>
          </a:p>
          <a:p>
            <a:pPr algn="ctr"/>
            <a:r>
              <a:rPr lang="en-US" sz="2200" dirty="0">
                <a:solidFill>
                  <a:srgbClr val="FF0000"/>
                </a:solidFill>
                <a:latin typeface="Times"/>
                <a:cs typeface="Times"/>
              </a:rPr>
              <a:t>Missing specs!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
        <p:nvSpPr>
          <p:cNvPr id="8" name="TextBox 7"/>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18</a:t>
            </a:fld>
            <a:endParaRPr lang="en-US" dirty="0"/>
          </a:p>
        </p:txBody>
      </p:sp>
    </p:spTree>
    <p:extLst>
      <p:ext uri="{BB962C8B-B14F-4D97-AF65-F5344CB8AC3E}">
        <p14:creationId xmlns:p14="http://schemas.microsoft.com/office/powerpoint/2010/main" val="2972056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04800" y="457200"/>
            <a:ext cx="2895600" cy="1524000"/>
          </a:xfrm>
          <a:prstGeom prst="rect">
            <a:avLst/>
          </a:prstGeom>
          <a:noFill/>
          <a:ln>
            <a:noFill/>
          </a:ln>
        </p:spPr>
        <p:txBody>
          <a:bodyPr vert="horz" lIns="91425" tIns="91425" rIns="91425" bIns="91425" anchor="b" anchorCtr="0">
            <a:noAutofit/>
          </a:bodyPr>
          <a:lstStyle/>
          <a:p>
            <a:pPr algn="ctr">
              <a:spcBef>
                <a:spcPts val="0"/>
              </a:spcBef>
            </a:pPr>
            <a:r>
              <a:rPr lang="en-US" sz="3200" dirty="0">
                <a:solidFill>
                  <a:srgbClr val="800000"/>
                </a:solidFill>
              </a:rPr>
              <a:t>Example of subclasses of Stack</a:t>
            </a:r>
            <a:endParaRPr lang="en" sz="3200" dirty="0">
              <a:solidFill>
                <a:srgbClr val="800000"/>
              </a:solidFill>
            </a:endParaRPr>
          </a:p>
        </p:txBody>
      </p:sp>
      <p:sp>
        <p:nvSpPr>
          <p:cNvPr id="5" name="TextBox 4"/>
          <p:cNvSpPr txBox="1"/>
          <p:nvPr/>
        </p:nvSpPr>
        <p:spPr>
          <a:xfrm>
            <a:off x="3962400" y="381000"/>
            <a:ext cx="4817244" cy="1938992"/>
          </a:xfrm>
          <a:prstGeom prst="rect">
            <a:avLst/>
          </a:prstGeom>
          <a:noFill/>
          <a:ln>
            <a:solidFill>
              <a:srgbClr val="800000"/>
            </a:solidFill>
          </a:ln>
        </p:spPr>
        <p:txBody>
          <a:bodyPr wrap="none" rtlCol="0">
            <a:spAutoFit/>
          </a:bodyPr>
          <a:lstStyle/>
          <a:p>
            <a:r>
              <a:rPr lang="en-US" sz="2400" dirty="0">
                <a:latin typeface="Times New Roman"/>
                <a:cs typeface="Times New Roman"/>
              </a:rPr>
              <a:t>public abstract class Stack {</a:t>
            </a:r>
          </a:p>
          <a:p>
            <a:r>
              <a:rPr lang="en-US" sz="2400" dirty="0">
                <a:latin typeface="Times New Roman"/>
                <a:cs typeface="Times New Roman"/>
              </a:rPr>
              <a:t>    public abstract </a:t>
            </a:r>
            <a:r>
              <a:rPr lang="en-US" sz="2400" dirty="0" err="1">
                <a:latin typeface="Times New Roman"/>
                <a:cs typeface="Times New Roman"/>
              </a:rPr>
              <a:t>boolean</a:t>
            </a:r>
            <a:r>
              <a:rPr lang="en-US" sz="2400" dirty="0">
                <a:latin typeface="Times New Roman"/>
                <a:cs typeface="Times New Roman"/>
              </a:rPr>
              <a:t> </a:t>
            </a:r>
            <a:r>
              <a:rPr lang="en-US" sz="2400" dirty="0" err="1">
                <a:latin typeface="Times New Roman"/>
                <a:cs typeface="Times New Roman"/>
              </a:rPr>
              <a:t>isEmpty</a:t>
            </a:r>
            <a:r>
              <a:rPr lang="en-US" sz="2400" dirty="0">
                <a:latin typeface="Times New Roman"/>
                <a:cs typeface="Times New Roman"/>
              </a:rPr>
              <a:t>();</a:t>
            </a:r>
          </a:p>
          <a:p>
            <a:r>
              <a:rPr lang="en-US" sz="2400" dirty="0">
                <a:latin typeface="Times New Roman"/>
                <a:cs typeface="Times New Roman"/>
              </a:rPr>
              <a:t>    public abstract void push(</a:t>
            </a:r>
            <a:r>
              <a:rPr lang="en-US" sz="2400" dirty="0" err="1">
                <a:latin typeface="Times New Roman"/>
                <a:cs typeface="Times New Roman"/>
              </a:rPr>
              <a:t>int</a:t>
            </a:r>
            <a:r>
              <a:rPr lang="en-US" sz="2400" dirty="0">
                <a:latin typeface="Times New Roman"/>
                <a:cs typeface="Times New Roman"/>
              </a:rPr>
              <a:t> k);</a:t>
            </a:r>
          </a:p>
          <a:p>
            <a:r>
              <a:rPr lang="en-US" sz="2400" dirty="0">
                <a:latin typeface="Times New Roman"/>
                <a:cs typeface="Times New Roman"/>
              </a:rPr>
              <a:t>    public abstract </a:t>
            </a:r>
            <a:r>
              <a:rPr lang="en-US" sz="2400" dirty="0" err="1">
                <a:latin typeface="Times New Roman"/>
                <a:cs typeface="Times New Roman"/>
              </a:rPr>
              <a:t>int</a:t>
            </a:r>
            <a:r>
              <a:rPr lang="en-US" sz="2400" dirty="0">
                <a:latin typeface="Times New Roman"/>
                <a:cs typeface="Times New Roman"/>
              </a:rPr>
              <a:t> pop();</a:t>
            </a:r>
          </a:p>
          <a:p>
            <a:r>
              <a:rPr lang="en-US" sz="2400" dirty="0">
                <a:latin typeface="Times New Roman"/>
                <a:cs typeface="Times New Roman"/>
              </a:rPr>
              <a:t>}</a:t>
            </a:r>
          </a:p>
        </p:txBody>
      </p:sp>
      <p:sp>
        <p:nvSpPr>
          <p:cNvPr id="7" name="TextBox 6"/>
          <p:cNvSpPr txBox="1"/>
          <p:nvPr/>
        </p:nvSpPr>
        <p:spPr>
          <a:xfrm>
            <a:off x="457200" y="2362200"/>
            <a:ext cx="6629400" cy="4247317"/>
          </a:xfrm>
          <a:prstGeom prst="rect">
            <a:avLst/>
          </a:prstGeom>
          <a:noFill/>
          <a:ln>
            <a:solidFill>
              <a:srgbClr val="800000"/>
            </a:solidFill>
          </a:ln>
        </p:spPr>
        <p:txBody>
          <a:bodyPr wrap="square" rtlCol="0">
            <a:spAutoFit/>
          </a:bodyPr>
          <a:lstStyle/>
          <a:p>
            <a:r>
              <a:rPr lang="en-US" sz="2400" dirty="0">
                <a:latin typeface="Times New Roman"/>
                <a:cs typeface="Times New Roman"/>
              </a:rPr>
              <a:t>public class </a:t>
            </a:r>
            <a:r>
              <a:rPr lang="en-US" sz="2400" dirty="0" err="1">
                <a:latin typeface="Times New Roman"/>
                <a:cs typeface="Times New Roman"/>
              </a:rPr>
              <a:t>LinkedListStack</a:t>
            </a:r>
            <a:r>
              <a:rPr lang="en-US" sz="2400" dirty="0">
                <a:latin typeface="Times New Roman"/>
                <a:cs typeface="Times New Roman"/>
              </a:rPr>
              <a:t> extends Stack{</a:t>
            </a:r>
          </a:p>
          <a:p>
            <a:r>
              <a:rPr lang="en-US" sz="2400" dirty="0">
                <a:latin typeface="Times New Roman"/>
                <a:cs typeface="Times New Roman"/>
              </a:rPr>
              <a:t>    private </a:t>
            </a:r>
            <a:r>
              <a:rPr lang="en-US" sz="2400" dirty="0" err="1">
                <a:latin typeface="Times New Roman"/>
                <a:cs typeface="Times New Roman"/>
              </a:rPr>
              <a:t>int</a:t>
            </a:r>
            <a:r>
              <a:rPr lang="en-US" sz="2400" dirty="0">
                <a:latin typeface="Times New Roman"/>
                <a:cs typeface="Times New Roman"/>
              </a:rPr>
              <a:t> n;   </a:t>
            </a:r>
            <a:r>
              <a:rPr lang="en-US" sz="2400" dirty="0">
                <a:solidFill>
                  <a:srgbClr val="009051"/>
                </a:solidFill>
                <a:latin typeface="Times New Roman"/>
                <a:cs typeface="Times New Roman"/>
              </a:rPr>
              <a:t>// number of elements in stack</a:t>
            </a:r>
          </a:p>
          <a:p>
            <a:r>
              <a:rPr lang="en-US" sz="2400" dirty="0">
                <a:latin typeface="Times New Roman"/>
                <a:cs typeface="Times New Roman"/>
              </a:rPr>
              <a:t>    private Node first; </a:t>
            </a:r>
            <a:r>
              <a:rPr lang="en-US" sz="2400" dirty="0">
                <a:solidFill>
                  <a:srgbClr val="009051"/>
                </a:solidFill>
                <a:latin typeface="Times New Roman"/>
                <a:cs typeface="Times New Roman"/>
              </a:rPr>
              <a:t>// top node on stack</a:t>
            </a:r>
          </a:p>
          <a:p>
            <a:endParaRPr lang="en-US" sz="2400" dirty="0">
              <a:latin typeface="Times New Roman"/>
              <a:cs typeface="Times New Roman"/>
            </a:endParaRPr>
          </a:p>
          <a:p>
            <a:r>
              <a:rPr lang="en-US" sz="2400" dirty="0">
                <a:latin typeface="Times New Roman"/>
                <a:cs typeface="Times New Roman"/>
              </a:rPr>
              <a:t>    /** Constructor: An empty stack */</a:t>
            </a:r>
          </a:p>
          <a:p>
            <a:r>
              <a:rPr lang="en-US" sz="2400" dirty="0">
                <a:latin typeface="Times New Roman"/>
                <a:cs typeface="Times New Roman"/>
              </a:rPr>
              <a:t>    public </a:t>
            </a:r>
            <a:r>
              <a:rPr lang="en-US" sz="2400" dirty="0" err="1">
                <a:latin typeface="Times New Roman"/>
                <a:cs typeface="Times New Roman"/>
              </a:rPr>
              <a:t>LinkedListStack</a:t>
            </a:r>
            <a:r>
              <a:rPr lang="en-US" sz="2400" dirty="0">
                <a:latin typeface="Times New Roman"/>
                <a:cs typeface="Times New Roman"/>
              </a:rPr>
              <a:t>() {}</a:t>
            </a:r>
          </a:p>
          <a:p>
            <a:pPr>
              <a:spcBef>
                <a:spcPts val="1200"/>
              </a:spcBef>
            </a:pPr>
            <a:r>
              <a:rPr lang="en-US" sz="2400" dirty="0">
                <a:latin typeface="Times New Roman"/>
                <a:cs typeface="Times New Roman"/>
              </a:rPr>
              <a:t>    public </a:t>
            </a:r>
            <a:r>
              <a:rPr lang="en-US" sz="2400" dirty="0" err="1">
                <a:latin typeface="Times New Roman"/>
                <a:cs typeface="Times New Roman"/>
              </a:rPr>
              <a:t>boolean</a:t>
            </a:r>
            <a:r>
              <a:rPr lang="en-US" sz="2400" dirty="0">
                <a:latin typeface="Times New Roman"/>
                <a:cs typeface="Times New Roman"/>
              </a:rPr>
              <a:t> </a:t>
            </a:r>
            <a:r>
              <a:rPr lang="en-US" sz="2400" dirty="0" err="1">
                <a:latin typeface="Times New Roman"/>
                <a:cs typeface="Times New Roman"/>
              </a:rPr>
              <a:t>isEmpty</a:t>
            </a:r>
            <a:r>
              <a:rPr lang="en-US" sz="2400" dirty="0">
                <a:latin typeface="Times New Roman"/>
                <a:cs typeface="Times New Roman"/>
              </a:rPr>
              <a:t>() {</a:t>
            </a:r>
            <a:r>
              <a:rPr lang="en-US" sz="2400" b="1" dirty="0">
                <a:latin typeface="Times New Roman"/>
                <a:cs typeface="Times New Roman"/>
              </a:rPr>
              <a:t>return</a:t>
            </a:r>
            <a:r>
              <a:rPr lang="en-US" sz="2400" dirty="0">
                <a:latin typeface="Times New Roman"/>
                <a:cs typeface="Times New Roman"/>
              </a:rPr>
              <a:t> n == 0;}</a:t>
            </a:r>
          </a:p>
          <a:p>
            <a:pPr>
              <a:spcBef>
                <a:spcPts val="1200"/>
              </a:spcBef>
            </a:pPr>
            <a:r>
              <a:rPr lang="en-US" sz="2400" dirty="0">
                <a:latin typeface="Times New Roman"/>
                <a:cs typeface="Times New Roman"/>
              </a:rPr>
              <a:t>    public void push(</a:t>
            </a:r>
            <a:r>
              <a:rPr lang="en-US" sz="2400" dirty="0" err="1">
                <a:latin typeface="Times New Roman"/>
                <a:cs typeface="Times New Roman"/>
              </a:rPr>
              <a:t>int</a:t>
            </a:r>
            <a:r>
              <a:rPr lang="en-US" sz="2400" dirty="0">
                <a:latin typeface="Times New Roman"/>
                <a:cs typeface="Times New Roman"/>
              </a:rPr>
              <a:t> v) { prepend v to list}</a:t>
            </a:r>
          </a:p>
          <a:p>
            <a:pPr>
              <a:spcBef>
                <a:spcPts val="1200"/>
              </a:spcBef>
            </a:pPr>
            <a:r>
              <a:rPr lang="en-US" sz="2400" dirty="0">
                <a:latin typeface="Times New Roman"/>
                <a:cs typeface="Times New Roman"/>
              </a:rPr>
              <a:t>    public </a:t>
            </a:r>
            <a:r>
              <a:rPr lang="en-US" sz="2400" dirty="0" err="1">
                <a:latin typeface="Times New Roman"/>
                <a:cs typeface="Times New Roman"/>
              </a:rPr>
              <a:t>int</a:t>
            </a:r>
            <a:r>
              <a:rPr lang="en-US" sz="2400" dirty="0">
                <a:latin typeface="Times New Roman"/>
                <a:cs typeface="Times New Roman"/>
              </a:rPr>
              <a:t> pop() { </a:t>
            </a:r>
            <a:r>
              <a:rPr lang="mr-IN" sz="2400" dirty="0">
                <a:latin typeface="Times New Roman"/>
                <a:cs typeface="Times New Roman"/>
              </a:rPr>
              <a:t>…</a:t>
            </a:r>
            <a:r>
              <a:rPr lang="en-US" sz="2400" dirty="0">
                <a:latin typeface="Times New Roman"/>
                <a:cs typeface="Times New Roman"/>
              </a:rPr>
              <a:t>}</a:t>
            </a:r>
          </a:p>
          <a:p>
            <a:r>
              <a:rPr lang="en-US" sz="2400" dirty="0">
                <a:latin typeface="Times New Roman"/>
                <a:cs typeface="Times New Roman"/>
              </a:rPr>
              <a:t>}</a:t>
            </a:r>
          </a:p>
        </p:txBody>
      </p:sp>
      <p:sp>
        <p:nvSpPr>
          <p:cNvPr id="3" name="TextBox 2"/>
          <p:cNvSpPr txBox="1"/>
          <p:nvPr/>
        </p:nvSpPr>
        <p:spPr>
          <a:xfrm>
            <a:off x="7391401" y="3257176"/>
            <a:ext cx="1371600" cy="2123658"/>
          </a:xfrm>
          <a:prstGeom prst="rect">
            <a:avLst/>
          </a:prstGeom>
          <a:noFill/>
        </p:spPr>
        <p:txBody>
          <a:bodyPr wrap="square" rtlCol="0">
            <a:spAutoFit/>
          </a:bodyPr>
          <a:lstStyle/>
          <a:p>
            <a:pPr algn="ctr"/>
            <a:r>
              <a:rPr lang="en-US" sz="2200" dirty="0">
                <a:solidFill>
                  <a:srgbClr val="FF0000"/>
                </a:solidFill>
                <a:latin typeface="Times"/>
                <a:cs typeface="Times"/>
              </a:rPr>
              <a:t>Missing lots of tests for errors!</a:t>
            </a:r>
          </a:p>
          <a:p>
            <a:pPr algn="ctr"/>
            <a:r>
              <a:rPr lang="en-US" sz="2200" dirty="0">
                <a:solidFill>
                  <a:srgbClr val="FF0000"/>
                </a:solidFill>
                <a:latin typeface="Times"/>
                <a:cs typeface="Times"/>
              </a:rPr>
              <a:t>Missing specs!</a:t>
            </a:r>
          </a:p>
        </p:txBody>
      </p:sp>
      <p:sp>
        <p:nvSpPr>
          <p:cNvPr id="2" name="Footer Placeholder 1"/>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
        <p:nvSpPr>
          <p:cNvPr id="8" name="TextBox 7"/>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19</a:t>
            </a:fld>
            <a:endParaRPr lang="en-US" dirty="0"/>
          </a:p>
        </p:txBody>
      </p:sp>
    </p:spTree>
    <p:extLst>
      <p:ext uri="{BB962C8B-B14F-4D97-AF65-F5344CB8AC3E}">
        <p14:creationId xmlns:p14="http://schemas.microsoft.com/office/powerpoint/2010/main" val="3268079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3ACEC-7952-9246-816C-BCDE9A4B1678}"/>
              </a:ext>
            </a:extLst>
          </p:cNvPr>
          <p:cNvSpPr>
            <a:spLocks noGrp="1"/>
          </p:cNvSpPr>
          <p:nvPr>
            <p:ph type="title"/>
          </p:nvPr>
        </p:nvSpPr>
        <p:spPr/>
        <p:txBody>
          <a:bodyPr>
            <a:normAutofit/>
          </a:bodyPr>
          <a:lstStyle/>
          <a:p>
            <a:r>
              <a:rPr lang="en-US" sz="3200" dirty="0">
                <a:solidFill>
                  <a:srgbClr val="800000"/>
                </a:solidFill>
              </a:rPr>
              <a:t>St Valentine’s Day!</a:t>
            </a:r>
          </a:p>
        </p:txBody>
      </p:sp>
      <p:sp>
        <p:nvSpPr>
          <p:cNvPr id="3" name="Footer Placeholder 2">
            <a:extLst>
              <a:ext uri="{FF2B5EF4-FFF2-40B4-BE49-F238E27FC236}">
                <a16:creationId xmlns:a16="http://schemas.microsoft.com/office/drawing/2014/main" id="{51222090-2434-F84F-B730-B55A0895D0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C90DDF-504A-434A-B546-9EED7897751F}"/>
              </a:ext>
            </a:extLst>
          </p:cNvPr>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6" name="TextBox 5">
            <a:extLst>
              <a:ext uri="{FF2B5EF4-FFF2-40B4-BE49-F238E27FC236}">
                <a16:creationId xmlns:a16="http://schemas.microsoft.com/office/drawing/2014/main" id="{B2E86828-8DEC-9943-A388-090B31C78294}"/>
              </a:ext>
            </a:extLst>
          </p:cNvPr>
          <p:cNvSpPr txBox="1"/>
          <p:nvPr/>
        </p:nvSpPr>
        <p:spPr>
          <a:xfrm>
            <a:off x="4724400" y="281413"/>
            <a:ext cx="4041648" cy="1785104"/>
          </a:xfrm>
          <a:prstGeom prst="rect">
            <a:avLst/>
          </a:prstGeom>
          <a:solidFill>
            <a:srgbClr val="F8DFF0"/>
          </a:solidFill>
        </p:spPr>
        <p:txBody>
          <a:bodyPr wrap="square" rtlCol="0">
            <a:spAutoFit/>
          </a:bodyPr>
          <a:lstStyle/>
          <a:p>
            <a:r>
              <a:rPr lang="en-US" sz="2200" dirty="0">
                <a:latin typeface="Times New Roman" panose="02020603050405020304" pitchFamily="18" charset="0"/>
                <a:cs typeface="Times New Roman" panose="02020603050405020304" pitchFamily="18" charset="0"/>
              </a:rPr>
              <a:t>It's Valentines Day, and so fine!</a:t>
            </a:r>
          </a:p>
          <a:p>
            <a:r>
              <a:rPr lang="en-US" sz="2200" dirty="0">
                <a:latin typeface="Times New Roman" panose="02020603050405020304" pitchFamily="18" charset="0"/>
                <a:cs typeface="Times New Roman" panose="02020603050405020304" pitchFamily="18" charset="0"/>
              </a:rPr>
              <a:t>Good wishes to you I consign.*</a:t>
            </a:r>
          </a:p>
          <a:p>
            <a:r>
              <a:rPr lang="en-US" sz="2200" dirty="0">
                <a:latin typeface="Times New Roman" panose="02020603050405020304" pitchFamily="18" charset="0"/>
                <a:cs typeface="Times New Roman" panose="02020603050405020304" pitchFamily="18" charset="0"/>
              </a:rPr>
              <a:t>But since you're my students,</a:t>
            </a:r>
          </a:p>
          <a:p>
            <a:r>
              <a:rPr lang="en-US" sz="2200" dirty="0">
                <a:latin typeface="Times New Roman" panose="02020603050405020304" pitchFamily="18" charset="0"/>
                <a:cs typeface="Times New Roman" panose="02020603050405020304" pitchFamily="18" charset="0"/>
              </a:rPr>
              <a:t>I have to show prudence.</a:t>
            </a:r>
          </a:p>
          <a:p>
            <a:r>
              <a:rPr lang="en-US" sz="2200" dirty="0">
                <a:latin typeface="Times New Roman" panose="02020603050405020304" pitchFamily="18" charset="0"/>
                <a:cs typeface="Times New Roman" panose="02020603050405020304" pitchFamily="18" charset="0"/>
              </a:rPr>
              <a:t>I won't call you my Valentine.</a:t>
            </a:r>
          </a:p>
        </p:txBody>
      </p:sp>
      <p:sp>
        <p:nvSpPr>
          <p:cNvPr id="7" name="TextBox 6">
            <a:extLst>
              <a:ext uri="{FF2B5EF4-FFF2-40B4-BE49-F238E27FC236}">
                <a16:creationId xmlns:a16="http://schemas.microsoft.com/office/drawing/2014/main" id="{4FAD539A-D13A-6F41-93E7-2DB154CAB7AB}"/>
              </a:ext>
            </a:extLst>
          </p:cNvPr>
          <p:cNvSpPr txBox="1"/>
          <p:nvPr/>
        </p:nvSpPr>
        <p:spPr>
          <a:xfrm>
            <a:off x="152400" y="2154710"/>
            <a:ext cx="8613648" cy="3970318"/>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Today is Valentine's Day. According to Wikipedia, it originated as a day honoring two saints named Valentinus, but around the years 1000..1250 it became associated with a tradition of courtly love. The day first became associated with romantic love within Geoffrey Chaucer’ circle in the 14th century. Later, in 18th century England, it evolved into what it is today: an occasion in which lovers express their love for each other by presenting flowers, confectionery, greeting cards, or whatever.</a:t>
            </a:r>
          </a:p>
          <a:p>
            <a:pPr>
              <a:spcBef>
                <a:spcPts val="1200"/>
              </a:spcBef>
            </a:pPr>
            <a:r>
              <a:rPr lang="en-US" sz="2200" dirty="0">
                <a:latin typeface="Times New Roman" panose="02020603050405020304" pitchFamily="18" charset="0"/>
                <a:cs typeface="Times New Roman" panose="02020603050405020304" pitchFamily="18" charset="0"/>
              </a:rPr>
              <a:t>To ask you all to "be my Valentine" wouldn't be prudent. It might cause us problems, given our teacher-student relationship. But I </a:t>
            </a:r>
            <a:r>
              <a:rPr lang="en-US" sz="2200" i="1" dirty="0">
                <a:latin typeface="Times New Roman" panose="02020603050405020304" pitchFamily="18" charset="0"/>
                <a:cs typeface="Times New Roman" panose="02020603050405020304" pitchFamily="18" charset="0"/>
              </a:rPr>
              <a:t>can</a:t>
            </a:r>
            <a:r>
              <a:rPr lang="en-US" sz="2200" dirty="0">
                <a:latin typeface="Times New Roman" panose="02020603050405020304" pitchFamily="18" charset="0"/>
                <a:cs typeface="Times New Roman" panose="02020603050405020304" pitchFamily="18" charset="0"/>
              </a:rPr>
              <a:t> and </a:t>
            </a:r>
            <a:r>
              <a:rPr lang="en-US" sz="2200" i="1" dirty="0">
                <a:latin typeface="Times New Roman" panose="02020603050405020304" pitchFamily="18" charset="0"/>
                <a:cs typeface="Times New Roman" panose="02020603050405020304" pitchFamily="18" charset="0"/>
              </a:rPr>
              <a:t>do</a:t>
            </a:r>
            <a:r>
              <a:rPr lang="en-US" sz="2200" dirty="0">
                <a:latin typeface="Times New Roman" panose="02020603050405020304" pitchFamily="18" charset="0"/>
                <a:cs typeface="Times New Roman" panose="02020603050405020304" pitchFamily="18" charset="0"/>
              </a:rPr>
              <a:t> wish you a happy day. And I and the CS2110 will continue to serve you, attempting to give you the best course possible.  </a:t>
            </a:r>
            <a:r>
              <a:rPr lang="en-US" sz="2200">
                <a:latin typeface="Times New Roman" panose="02020603050405020304" pitchFamily="18" charset="0"/>
                <a:cs typeface="Times New Roman" panose="02020603050405020304" pitchFamily="18" charset="0"/>
              </a:rPr>
              <a:t>gries</a:t>
            </a:r>
            <a:endParaRPr lang="en-US" sz="22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6E592697-D733-894A-9579-4AFF3EE536B3}"/>
              </a:ext>
            </a:extLst>
          </p:cNvPr>
          <p:cNvSpPr txBox="1"/>
          <p:nvPr/>
        </p:nvSpPr>
        <p:spPr>
          <a:xfrm>
            <a:off x="3742944" y="6213221"/>
            <a:ext cx="5023104" cy="400110"/>
          </a:xfrm>
          <a:prstGeom prst="rect">
            <a:avLst/>
          </a:prstGeom>
          <a:solidFill>
            <a:srgbClr val="F8DFF0"/>
          </a:solidFill>
        </p:spPr>
        <p:txBody>
          <a:bodyPr wrap="square" rtlCol="0">
            <a:spAutoFit/>
          </a:bodyPr>
          <a:lstStyle/>
          <a:p>
            <a:pPr>
              <a:spcBef>
                <a:spcPts val="600"/>
              </a:spcBef>
            </a:pPr>
            <a:r>
              <a:rPr lang="en-US" sz="2000" dirty="0">
                <a:latin typeface="Times New Roman" panose="02020603050405020304" pitchFamily="18" charset="0"/>
                <a:cs typeface="Times New Roman" panose="02020603050405020304" pitchFamily="18" charset="0"/>
              </a:rPr>
              <a:t>*consign: commit forever, commit irrevocably.</a:t>
            </a:r>
          </a:p>
        </p:txBody>
      </p:sp>
    </p:spTree>
    <p:extLst>
      <p:ext uri="{BB962C8B-B14F-4D97-AF65-F5344CB8AC3E}">
        <p14:creationId xmlns:p14="http://schemas.microsoft.com/office/powerpoint/2010/main" val="3377763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1981200" cy="533400"/>
          </a:xfrm>
          <a:prstGeom prst="rect">
            <a:avLst/>
          </a:prstGeom>
          <a:noFill/>
          <a:ln>
            <a:noFill/>
          </a:ln>
        </p:spPr>
        <p:txBody>
          <a:bodyPr vert="horz" lIns="91425" tIns="91425" rIns="91425" bIns="91425" anchor="b" anchorCtr="0">
            <a:noAutofit/>
          </a:bodyPr>
          <a:lstStyle/>
          <a:p>
            <a:pPr algn="ctr">
              <a:spcBef>
                <a:spcPts val="0"/>
              </a:spcBef>
            </a:pPr>
            <a:r>
              <a:rPr lang="en-US" sz="3200" dirty="0">
                <a:solidFill>
                  <a:srgbClr val="800000"/>
                </a:solidFill>
              </a:rPr>
              <a:t>Flexibility!</a:t>
            </a:r>
            <a:endParaRPr lang="en" sz="3200" dirty="0">
              <a:solidFill>
                <a:srgbClr val="800000"/>
              </a:solidFill>
            </a:endParaRPr>
          </a:p>
        </p:txBody>
      </p:sp>
      <p:sp>
        <p:nvSpPr>
          <p:cNvPr id="5" name="TextBox 4"/>
          <p:cNvSpPr txBox="1"/>
          <p:nvPr/>
        </p:nvSpPr>
        <p:spPr>
          <a:xfrm>
            <a:off x="3962400" y="381000"/>
            <a:ext cx="44958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public abstract class Stack { </a:t>
            </a:r>
            <a:r>
              <a:rPr lang="mr-IN" sz="2400" dirty="0">
                <a:latin typeface="Times New Roman"/>
                <a:cs typeface="Times New Roman"/>
              </a:rPr>
              <a:t>…</a:t>
            </a:r>
            <a:r>
              <a:rPr lang="en-US" sz="2400" dirty="0">
                <a:latin typeface="Times New Roman"/>
                <a:cs typeface="Times New Roman"/>
              </a:rPr>
              <a:t> }</a:t>
            </a:r>
          </a:p>
        </p:txBody>
      </p:sp>
      <p:sp>
        <p:nvSpPr>
          <p:cNvPr id="7" name="TextBox 6"/>
          <p:cNvSpPr txBox="1"/>
          <p:nvPr/>
        </p:nvSpPr>
        <p:spPr>
          <a:xfrm>
            <a:off x="2133600" y="990600"/>
            <a:ext cx="63246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public class </a:t>
            </a:r>
            <a:r>
              <a:rPr lang="en-US" sz="2400" dirty="0" err="1">
                <a:latin typeface="Times New Roman"/>
                <a:cs typeface="Times New Roman"/>
              </a:rPr>
              <a:t>LinkedListStack</a:t>
            </a:r>
            <a:r>
              <a:rPr lang="en-US" sz="2400" dirty="0">
                <a:latin typeface="Times New Roman"/>
                <a:cs typeface="Times New Roman"/>
              </a:rPr>
              <a:t> extends Stack { </a:t>
            </a:r>
            <a:r>
              <a:rPr lang="mr-IN" sz="2400" dirty="0">
                <a:latin typeface="Times New Roman"/>
                <a:cs typeface="Times New Roman"/>
              </a:rPr>
              <a:t>…</a:t>
            </a:r>
            <a:r>
              <a:rPr lang="en-US" sz="2400" dirty="0">
                <a:latin typeface="Times New Roman"/>
                <a:cs typeface="Times New Roman"/>
              </a:rPr>
              <a:t> }</a:t>
            </a:r>
          </a:p>
        </p:txBody>
      </p:sp>
      <p:sp>
        <p:nvSpPr>
          <p:cNvPr id="8" name="TextBox 7"/>
          <p:cNvSpPr txBox="1"/>
          <p:nvPr/>
        </p:nvSpPr>
        <p:spPr>
          <a:xfrm>
            <a:off x="2590800" y="1676400"/>
            <a:ext cx="58674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public class </a:t>
            </a:r>
            <a:r>
              <a:rPr lang="en-US" sz="2400" dirty="0" err="1">
                <a:latin typeface="Times New Roman"/>
                <a:cs typeface="Times New Roman"/>
              </a:rPr>
              <a:t>ArrayStack</a:t>
            </a:r>
            <a:r>
              <a:rPr lang="en-US" sz="2400" dirty="0">
                <a:latin typeface="Times New Roman"/>
                <a:cs typeface="Times New Roman"/>
              </a:rPr>
              <a:t> extends Stack { </a:t>
            </a:r>
            <a:r>
              <a:rPr lang="mr-IN" sz="2400" dirty="0">
                <a:latin typeface="Times New Roman"/>
                <a:cs typeface="Times New Roman"/>
              </a:rPr>
              <a:t>…</a:t>
            </a:r>
            <a:r>
              <a:rPr lang="en-US" sz="2400" dirty="0">
                <a:latin typeface="Times New Roman"/>
                <a:cs typeface="Times New Roman"/>
              </a:rPr>
              <a:t> }</a:t>
            </a:r>
          </a:p>
        </p:txBody>
      </p:sp>
      <p:sp>
        <p:nvSpPr>
          <p:cNvPr id="4" name="TextBox 3"/>
          <p:cNvSpPr txBox="1"/>
          <p:nvPr/>
        </p:nvSpPr>
        <p:spPr>
          <a:xfrm>
            <a:off x="1676400" y="2438400"/>
            <a:ext cx="4648200" cy="3785652"/>
          </a:xfrm>
          <a:prstGeom prst="rect">
            <a:avLst/>
          </a:prstGeom>
          <a:noFill/>
        </p:spPr>
        <p:txBody>
          <a:bodyPr wrap="square" rtlCol="0">
            <a:spAutoFit/>
          </a:bodyPr>
          <a:lstStyle/>
          <a:p>
            <a:r>
              <a:rPr lang="en-US" sz="2400" dirty="0">
                <a:latin typeface="Times New Roman"/>
                <a:cs typeface="Times New Roman"/>
              </a:rPr>
              <a:t>/** A class that needs a stack */</a:t>
            </a:r>
          </a:p>
          <a:p>
            <a:r>
              <a:rPr lang="en-US" sz="2400" dirty="0">
                <a:latin typeface="Times New Roman"/>
                <a:cs typeface="Times New Roman"/>
              </a:rPr>
              <a:t>public class C {</a:t>
            </a:r>
          </a:p>
          <a:p>
            <a:r>
              <a:rPr lang="en-US" sz="2400" dirty="0">
                <a:latin typeface="Times New Roman"/>
                <a:cs typeface="Times New Roman"/>
              </a:rPr>
              <a:t>     Stack </a:t>
            </a:r>
            <a:r>
              <a:rPr lang="en-US" sz="2400" dirty="0" err="1">
                <a:latin typeface="Times New Roman"/>
                <a:cs typeface="Times New Roman"/>
              </a:rPr>
              <a:t>st</a:t>
            </a:r>
            <a:r>
              <a:rPr lang="en-US" sz="2400" dirty="0">
                <a:latin typeface="Times New Roman"/>
                <a:cs typeface="Times New Roman"/>
              </a:rPr>
              <a:t>= new </a:t>
            </a:r>
            <a:r>
              <a:rPr lang="en-US" sz="2400" dirty="0" err="1">
                <a:latin typeface="Times New Roman"/>
                <a:cs typeface="Times New Roman"/>
              </a:rPr>
              <a:t>ArrayStack</a:t>
            </a:r>
            <a:r>
              <a:rPr lang="en-US" sz="2400" dirty="0">
                <a:latin typeface="Times New Roman"/>
                <a:cs typeface="Times New Roman"/>
              </a:rPr>
              <a:t>(20); </a:t>
            </a:r>
          </a:p>
          <a:p>
            <a:r>
              <a:rPr lang="en-US" sz="2400" dirty="0">
                <a:latin typeface="Times New Roman"/>
                <a:cs typeface="Times New Roman"/>
              </a:rPr>
              <a:t>     </a:t>
            </a:r>
            <a:r>
              <a:rPr lang="mr-IN" sz="2400" dirty="0">
                <a:latin typeface="Times New Roman"/>
                <a:cs typeface="Times New Roman"/>
              </a:rPr>
              <a:t>…</a:t>
            </a:r>
            <a:endParaRPr lang="en-US" sz="2400" dirty="0">
              <a:latin typeface="Times New Roman"/>
              <a:cs typeface="Times New Roman"/>
            </a:endParaRPr>
          </a:p>
          <a:p>
            <a:r>
              <a:rPr lang="en-US" sz="2400" dirty="0">
                <a:latin typeface="Times New Roman"/>
                <a:cs typeface="Times New Roman"/>
              </a:rPr>
              <a:t>     public void m() {</a:t>
            </a:r>
          </a:p>
          <a:p>
            <a:endParaRPr lang="en-US" sz="2400" dirty="0">
              <a:latin typeface="Times New Roman"/>
              <a:cs typeface="Times New Roman"/>
            </a:endParaRPr>
          </a:p>
          <a:p>
            <a:endParaRPr lang="en-US" sz="2400" dirty="0">
              <a:latin typeface="Times New Roman"/>
              <a:cs typeface="Times New Roman"/>
            </a:endParaRPr>
          </a:p>
          <a:p>
            <a:endParaRPr lang="en-US" sz="2400" dirty="0">
              <a:latin typeface="Times New Roman"/>
              <a:cs typeface="Times New Roman"/>
            </a:endParaRPr>
          </a:p>
          <a:p>
            <a:r>
              <a:rPr lang="en-US" sz="2400" dirty="0">
                <a:latin typeface="Times New Roman"/>
                <a:cs typeface="Times New Roman"/>
              </a:rPr>
              <a:t>    }</a:t>
            </a:r>
          </a:p>
          <a:p>
            <a:r>
              <a:rPr lang="en-US" sz="2400" dirty="0">
                <a:latin typeface="Times New Roman"/>
                <a:cs typeface="Times New Roman"/>
              </a:rPr>
              <a:t>}</a:t>
            </a:r>
          </a:p>
        </p:txBody>
      </p:sp>
      <p:grpSp>
        <p:nvGrpSpPr>
          <p:cNvPr id="6" name="Group 5"/>
          <p:cNvGrpSpPr/>
          <p:nvPr/>
        </p:nvGrpSpPr>
        <p:grpSpPr>
          <a:xfrm>
            <a:off x="5638800" y="2438400"/>
            <a:ext cx="3048000" cy="1569660"/>
            <a:chOff x="5638800" y="2438400"/>
            <a:chExt cx="3048000" cy="1569660"/>
          </a:xfrm>
        </p:grpSpPr>
        <p:sp>
          <p:nvSpPr>
            <p:cNvPr id="9" name="TextBox 8"/>
            <p:cNvSpPr txBox="1"/>
            <p:nvPr/>
          </p:nvSpPr>
          <p:spPr>
            <a:xfrm>
              <a:off x="6477000" y="2438400"/>
              <a:ext cx="2209800" cy="1569660"/>
            </a:xfrm>
            <a:prstGeom prst="rect">
              <a:avLst/>
            </a:prstGeom>
            <a:solidFill>
              <a:schemeClr val="accent4">
                <a:lumMod val="60000"/>
                <a:lumOff val="40000"/>
              </a:schemeClr>
            </a:solidFill>
          </p:spPr>
          <p:txBody>
            <a:bodyPr wrap="square" rtlCol="0">
              <a:spAutoFit/>
            </a:bodyPr>
            <a:lstStyle/>
            <a:p>
              <a:pPr algn="r"/>
              <a:r>
                <a:rPr lang="en-US" sz="2400" dirty="0">
                  <a:latin typeface="Times New Roman"/>
                  <a:cs typeface="Times New Roman"/>
                </a:rPr>
                <a:t>Choose an array implementation, max of 20 values</a:t>
              </a:r>
            </a:p>
          </p:txBody>
        </p:sp>
        <p:cxnSp>
          <p:nvCxnSpPr>
            <p:cNvPr id="3" name="Straight Arrow Connector 2"/>
            <p:cNvCxnSpPr/>
            <p:nvPr/>
          </p:nvCxnSpPr>
          <p:spPr>
            <a:xfrm flipH="1">
              <a:off x="5638800" y="2819400"/>
              <a:ext cx="990600" cy="457200"/>
            </a:xfrm>
            <a:prstGeom prst="straightConnector1">
              <a:avLst/>
            </a:prstGeom>
            <a:ln w="73025">
              <a:solidFill>
                <a:schemeClr val="accent4">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grpSp>
      <p:grpSp>
        <p:nvGrpSpPr>
          <p:cNvPr id="11" name="Group 10"/>
          <p:cNvGrpSpPr/>
          <p:nvPr/>
        </p:nvGrpSpPr>
        <p:grpSpPr>
          <a:xfrm>
            <a:off x="457200" y="3581400"/>
            <a:ext cx="2209800" cy="1752600"/>
            <a:chOff x="304800" y="3429000"/>
            <a:chExt cx="2209800" cy="1752600"/>
          </a:xfrm>
        </p:grpSpPr>
        <p:sp>
          <p:nvSpPr>
            <p:cNvPr id="12" name="TextBox 11"/>
            <p:cNvSpPr txBox="1"/>
            <p:nvPr/>
          </p:nvSpPr>
          <p:spPr>
            <a:xfrm>
              <a:off x="304800" y="3611940"/>
              <a:ext cx="1600200" cy="1569660"/>
            </a:xfrm>
            <a:prstGeom prst="rect">
              <a:avLst/>
            </a:prstGeom>
            <a:solidFill>
              <a:schemeClr val="accent4">
                <a:lumMod val="60000"/>
                <a:lumOff val="40000"/>
              </a:schemeClr>
            </a:solidFill>
          </p:spPr>
          <p:txBody>
            <a:bodyPr wrap="square" rtlCol="0">
              <a:spAutoFit/>
            </a:bodyPr>
            <a:lstStyle/>
            <a:p>
              <a:pPr algn="r"/>
              <a:r>
                <a:rPr lang="en-US" sz="2400" dirty="0">
                  <a:latin typeface="Times New Roman"/>
                  <a:cs typeface="Times New Roman"/>
                </a:rPr>
                <a:t>Store the </a:t>
              </a:r>
              <a:r>
                <a:rPr lang="en-US" sz="2400" dirty="0" err="1">
                  <a:latin typeface="Times New Roman"/>
                  <a:cs typeface="Times New Roman"/>
                </a:rPr>
                <a:t>ptr</a:t>
              </a:r>
              <a:r>
                <a:rPr lang="en-US" sz="2400" dirty="0">
                  <a:latin typeface="Times New Roman"/>
                  <a:cs typeface="Times New Roman"/>
                </a:rPr>
                <a:t> in a variable of type Stack!</a:t>
              </a:r>
            </a:p>
          </p:txBody>
        </p:sp>
        <p:cxnSp>
          <p:nvCxnSpPr>
            <p:cNvPr id="13" name="Straight Arrow Connector 12"/>
            <p:cNvCxnSpPr/>
            <p:nvPr/>
          </p:nvCxnSpPr>
          <p:spPr>
            <a:xfrm flipV="1">
              <a:off x="1447800" y="3429000"/>
              <a:ext cx="1066800" cy="685800"/>
            </a:xfrm>
            <a:prstGeom prst="straightConnector1">
              <a:avLst/>
            </a:prstGeom>
            <a:ln w="73025">
              <a:solidFill>
                <a:schemeClr val="accent4">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17" name="TextBox 16"/>
          <p:cNvSpPr txBox="1"/>
          <p:nvPr/>
        </p:nvSpPr>
        <p:spPr>
          <a:xfrm>
            <a:off x="2667000" y="4191000"/>
            <a:ext cx="2743200" cy="1200328"/>
          </a:xfrm>
          <a:prstGeom prst="rect">
            <a:avLst/>
          </a:prstGeom>
          <a:noFill/>
          <a:ln>
            <a:noFill/>
          </a:ln>
        </p:spPr>
        <p:txBody>
          <a:bodyPr wrap="square" rtlCol="0">
            <a:spAutoFit/>
          </a:bodyPr>
          <a:lstStyle/>
          <a:p>
            <a:r>
              <a:rPr lang="mr-IN" sz="2400" dirty="0">
                <a:latin typeface="Times New Roman"/>
                <a:cs typeface="Times New Roman"/>
              </a:rPr>
              <a:t>…</a:t>
            </a:r>
            <a:r>
              <a:rPr lang="en-US" sz="2400" dirty="0">
                <a:latin typeface="Times New Roman"/>
                <a:cs typeface="Times New Roman"/>
              </a:rPr>
              <a:t> </a:t>
            </a:r>
          </a:p>
          <a:p>
            <a:r>
              <a:rPr lang="en-US" sz="2400" dirty="0" err="1">
                <a:latin typeface="Times New Roman"/>
                <a:cs typeface="Times New Roman"/>
              </a:rPr>
              <a:t>st.push</a:t>
            </a:r>
            <a:r>
              <a:rPr lang="en-US" sz="2400" dirty="0">
                <a:latin typeface="Times New Roman"/>
                <a:cs typeface="Times New Roman"/>
              </a:rPr>
              <a:t>(5);</a:t>
            </a:r>
          </a:p>
          <a:p>
            <a:r>
              <a:rPr lang="mr-IN" sz="2400" dirty="0">
                <a:latin typeface="Times New Roman"/>
                <a:cs typeface="Times New Roman"/>
              </a:rPr>
              <a:t>…</a:t>
            </a:r>
            <a:endParaRPr lang="en-US" sz="2400" dirty="0">
              <a:latin typeface="Times New Roman"/>
              <a:cs typeface="Times New Roman"/>
            </a:endParaRPr>
          </a:p>
        </p:txBody>
      </p:sp>
      <p:grpSp>
        <p:nvGrpSpPr>
          <p:cNvPr id="19" name="Group 18"/>
          <p:cNvGrpSpPr/>
          <p:nvPr/>
        </p:nvGrpSpPr>
        <p:grpSpPr>
          <a:xfrm>
            <a:off x="2971800" y="4953000"/>
            <a:ext cx="4038600" cy="1371600"/>
            <a:chOff x="2743200" y="4724400"/>
            <a:chExt cx="4572000" cy="1352728"/>
          </a:xfrm>
        </p:grpSpPr>
        <p:sp>
          <p:nvSpPr>
            <p:cNvPr id="20" name="TextBox 19"/>
            <p:cNvSpPr txBox="1"/>
            <p:nvPr/>
          </p:nvSpPr>
          <p:spPr>
            <a:xfrm>
              <a:off x="4209691" y="4876800"/>
              <a:ext cx="3105509" cy="1200328"/>
            </a:xfrm>
            <a:prstGeom prst="rect">
              <a:avLst/>
            </a:prstGeom>
            <a:solidFill>
              <a:schemeClr val="accent4">
                <a:lumMod val="60000"/>
                <a:lumOff val="40000"/>
              </a:schemeClr>
            </a:solidFill>
          </p:spPr>
          <p:txBody>
            <a:bodyPr wrap="square" rtlCol="0">
              <a:spAutoFit/>
            </a:bodyPr>
            <a:lstStyle/>
            <a:p>
              <a:pPr algn="r"/>
              <a:r>
                <a:rPr lang="en-US" sz="2400" dirty="0">
                  <a:latin typeface="Times New Roman"/>
                  <a:cs typeface="Times New Roman"/>
                </a:rPr>
                <a:t>Use only methods available in abstract class Stack</a:t>
              </a:r>
            </a:p>
          </p:txBody>
        </p:sp>
        <p:cxnSp>
          <p:nvCxnSpPr>
            <p:cNvPr id="21" name="Straight Arrow Connector 20"/>
            <p:cNvCxnSpPr/>
            <p:nvPr/>
          </p:nvCxnSpPr>
          <p:spPr>
            <a:xfrm flipH="1" flipV="1">
              <a:off x="2743200" y="4724400"/>
              <a:ext cx="1752600" cy="304800"/>
            </a:xfrm>
            <a:prstGeom prst="straightConnector1">
              <a:avLst/>
            </a:prstGeom>
            <a:ln w="73025">
              <a:solidFill>
                <a:schemeClr val="accent4">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24" name="Footer Placeholder 23"/>
          <p:cNvSpPr>
            <a:spLocks noGrp="1"/>
          </p:cNvSpPr>
          <p:nvPr>
            <p:ph type="ftr" sz="quarter" idx="11"/>
          </p:nvPr>
        </p:nvSpPr>
        <p:spPr/>
        <p:txBody>
          <a:bodyPr/>
          <a:lstStyle/>
          <a:p>
            <a:endParaRPr lang="en-US"/>
          </a:p>
        </p:txBody>
      </p:sp>
      <p:sp>
        <p:nvSpPr>
          <p:cNvPr id="25" name="Slide Number Placeholder 24"/>
          <p:cNvSpPr>
            <a:spLocks noGrp="1"/>
          </p:cNvSpPr>
          <p:nvPr>
            <p:ph type="sldNum" sz="quarter" idx="12"/>
          </p:nvPr>
        </p:nvSpPr>
        <p:spPr/>
        <p:txBody>
          <a:bodyPr/>
          <a:lstStyle/>
          <a:p>
            <a:fld id="{B6F15528-21DE-4FAA-801E-634DDDAF4B2B}" type="slidenum">
              <a:rPr lang="en-US" smtClean="0"/>
              <a:pPr/>
              <a:t>20</a:t>
            </a:fld>
            <a:endParaRPr lang="en-US"/>
          </a:p>
        </p:txBody>
      </p:sp>
      <p:sp>
        <p:nvSpPr>
          <p:cNvPr id="27" name="TextBox 26"/>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20</a:t>
            </a:fld>
            <a:endParaRPr lang="en-US" dirty="0"/>
          </a:p>
        </p:txBody>
      </p:sp>
    </p:spTree>
    <p:extLst>
      <p:ext uri="{BB962C8B-B14F-4D97-AF65-F5344CB8AC3E}">
        <p14:creationId xmlns:p14="http://schemas.microsoft.com/office/powerpoint/2010/main" val="2509554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right)">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down)">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1981200" cy="533400"/>
          </a:xfrm>
          <a:prstGeom prst="rect">
            <a:avLst/>
          </a:prstGeom>
          <a:noFill/>
          <a:ln>
            <a:noFill/>
          </a:ln>
        </p:spPr>
        <p:txBody>
          <a:bodyPr vert="horz" lIns="91425" tIns="91425" rIns="91425" bIns="91425" anchor="b" anchorCtr="0">
            <a:noAutofit/>
          </a:bodyPr>
          <a:lstStyle/>
          <a:p>
            <a:pPr algn="ctr">
              <a:spcBef>
                <a:spcPts val="0"/>
              </a:spcBef>
            </a:pPr>
            <a:r>
              <a:rPr lang="en-US" sz="3200" dirty="0">
                <a:solidFill>
                  <a:srgbClr val="800000"/>
                </a:solidFill>
              </a:rPr>
              <a:t>Flexibility!</a:t>
            </a:r>
            <a:endParaRPr lang="en" sz="3200" dirty="0">
              <a:solidFill>
                <a:srgbClr val="800000"/>
              </a:solidFill>
            </a:endParaRPr>
          </a:p>
        </p:txBody>
      </p:sp>
      <p:sp>
        <p:nvSpPr>
          <p:cNvPr id="5" name="TextBox 4"/>
          <p:cNvSpPr txBox="1"/>
          <p:nvPr/>
        </p:nvSpPr>
        <p:spPr>
          <a:xfrm>
            <a:off x="3962400" y="381000"/>
            <a:ext cx="44958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public abstract class Stack { </a:t>
            </a:r>
            <a:r>
              <a:rPr lang="mr-IN" sz="2400" dirty="0">
                <a:latin typeface="Times New Roman"/>
                <a:cs typeface="Times New Roman"/>
              </a:rPr>
              <a:t>…</a:t>
            </a:r>
            <a:r>
              <a:rPr lang="en-US" sz="2400" dirty="0">
                <a:latin typeface="Times New Roman"/>
                <a:cs typeface="Times New Roman"/>
              </a:rPr>
              <a:t> }</a:t>
            </a:r>
          </a:p>
        </p:txBody>
      </p:sp>
      <p:sp>
        <p:nvSpPr>
          <p:cNvPr id="7" name="TextBox 6"/>
          <p:cNvSpPr txBox="1"/>
          <p:nvPr/>
        </p:nvSpPr>
        <p:spPr>
          <a:xfrm>
            <a:off x="2133600" y="990600"/>
            <a:ext cx="63246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public class </a:t>
            </a:r>
            <a:r>
              <a:rPr lang="en-US" sz="2400" dirty="0" err="1">
                <a:latin typeface="Times New Roman"/>
                <a:cs typeface="Times New Roman"/>
              </a:rPr>
              <a:t>LinkedListStack</a:t>
            </a:r>
            <a:r>
              <a:rPr lang="en-US" sz="2400" dirty="0">
                <a:latin typeface="Times New Roman"/>
                <a:cs typeface="Times New Roman"/>
              </a:rPr>
              <a:t> extends Stack { </a:t>
            </a:r>
            <a:r>
              <a:rPr lang="mr-IN" sz="2400" dirty="0">
                <a:latin typeface="Times New Roman"/>
                <a:cs typeface="Times New Roman"/>
              </a:rPr>
              <a:t>…</a:t>
            </a:r>
            <a:r>
              <a:rPr lang="en-US" sz="2400" dirty="0">
                <a:latin typeface="Times New Roman"/>
                <a:cs typeface="Times New Roman"/>
              </a:rPr>
              <a:t> }</a:t>
            </a:r>
          </a:p>
        </p:txBody>
      </p:sp>
      <p:sp>
        <p:nvSpPr>
          <p:cNvPr id="8" name="TextBox 7"/>
          <p:cNvSpPr txBox="1"/>
          <p:nvPr/>
        </p:nvSpPr>
        <p:spPr>
          <a:xfrm>
            <a:off x="2590800" y="1676400"/>
            <a:ext cx="58674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public class </a:t>
            </a:r>
            <a:r>
              <a:rPr lang="en-US" sz="2400" dirty="0" err="1">
                <a:latin typeface="Times New Roman"/>
                <a:cs typeface="Times New Roman"/>
              </a:rPr>
              <a:t>ArrayStack</a:t>
            </a:r>
            <a:r>
              <a:rPr lang="en-US" sz="2400" dirty="0">
                <a:latin typeface="Times New Roman"/>
                <a:cs typeface="Times New Roman"/>
              </a:rPr>
              <a:t> extends Stack { </a:t>
            </a:r>
            <a:r>
              <a:rPr lang="mr-IN" sz="2400" dirty="0">
                <a:latin typeface="Times New Roman"/>
                <a:cs typeface="Times New Roman"/>
              </a:rPr>
              <a:t>…</a:t>
            </a:r>
            <a:r>
              <a:rPr lang="en-US" sz="2400" dirty="0">
                <a:latin typeface="Times New Roman"/>
                <a:cs typeface="Times New Roman"/>
              </a:rPr>
              <a:t> }</a:t>
            </a:r>
          </a:p>
        </p:txBody>
      </p:sp>
      <p:sp>
        <p:nvSpPr>
          <p:cNvPr id="4" name="TextBox 3"/>
          <p:cNvSpPr txBox="1"/>
          <p:nvPr/>
        </p:nvSpPr>
        <p:spPr>
          <a:xfrm>
            <a:off x="1676400" y="2438400"/>
            <a:ext cx="4648200" cy="3785652"/>
          </a:xfrm>
          <a:prstGeom prst="rect">
            <a:avLst/>
          </a:prstGeom>
          <a:noFill/>
        </p:spPr>
        <p:txBody>
          <a:bodyPr wrap="square" rtlCol="0">
            <a:spAutoFit/>
          </a:bodyPr>
          <a:lstStyle/>
          <a:p>
            <a:r>
              <a:rPr lang="en-US" sz="2400" dirty="0">
                <a:latin typeface="Times New Roman"/>
                <a:cs typeface="Times New Roman"/>
              </a:rPr>
              <a:t>/** A class that needs a stack */</a:t>
            </a:r>
          </a:p>
          <a:p>
            <a:r>
              <a:rPr lang="en-US" sz="2400" dirty="0">
                <a:latin typeface="Times New Roman"/>
                <a:cs typeface="Times New Roman"/>
              </a:rPr>
              <a:t>public class C {</a:t>
            </a:r>
          </a:p>
          <a:p>
            <a:r>
              <a:rPr lang="en-US" sz="2400" dirty="0">
                <a:latin typeface="Times New Roman"/>
                <a:cs typeface="Times New Roman"/>
              </a:rPr>
              <a:t>     Stack </a:t>
            </a:r>
            <a:r>
              <a:rPr lang="en-US" sz="2400" dirty="0" err="1">
                <a:latin typeface="Times New Roman"/>
                <a:cs typeface="Times New Roman"/>
              </a:rPr>
              <a:t>st</a:t>
            </a:r>
            <a:r>
              <a:rPr lang="en-US" sz="2400" dirty="0">
                <a:latin typeface="Times New Roman"/>
                <a:cs typeface="Times New Roman"/>
              </a:rPr>
              <a:t>= new </a:t>
            </a:r>
            <a:r>
              <a:rPr lang="en-US" sz="2400" dirty="0" err="1">
                <a:latin typeface="Times New Roman"/>
                <a:cs typeface="Times New Roman"/>
              </a:rPr>
              <a:t>ArrayStack</a:t>
            </a:r>
            <a:r>
              <a:rPr lang="en-US" sz="2400" dirty="0">
                <a:latin typeface="Times New Roman"/>
                <a:cs typeface="Times New Roman"/>
              </a:rPr>
              <a:t>(20); </a:t>
            </a:r>
          </a:p>
          <a:p>
            <a:r>
              <a:rPr lang="en-US" sz="2400" dirty="0">
                <a:latin typeface="Times New Roman"/>
                <a:cs typeface="Times New Roman"/>
              </a:rPr>
              <a:t>     </a:t>
            </a:r>
            <a:r>
              <a:rPr lang="mr-IN" sz="2400" dirty="0">
                <a:latin typeface="Times New Roman"/>
                <a:cs typeface="Times New Roman"/>
              </a:rPr>
              <a:t>…</a:t>
            </a:r>
            <a:endParaRPr lang="en-US" sz="2400" dirty="0">
              <a:latin typeface="Times New Roman"/>
              <a:cs typeface="Times New Roman"/>
            </a:endParaRPr>
          </a:p>
          <a:p>
            <a:r>
              <a:rPr lang="en-US" sz="2400" dirty="0">
                <a:latin typeface="Times New Roman"/>
                <a:cs typeface="Times New Roman"/>
              </a:rPr>
              <a:t>     public void m() {</a:t>
            </a:r>
          </a:p>
          <a:p>
            <a:endParaRPr lang="en-US" sz="2400" dirty="0">
              <a:latin typeface="Times New Roman"/>
              <a:cs typeface="Times New Roman"/>
            </a:endParaRPr>
          </a:p>
          <a:p>
            <a:endParaRPr lang="en-US" sz="2400" dirty="0">
              <a:latin typeface="Times New Roman"/>
              <a:cs typeface="Times New Roman"/>
            </a:endParaRPr>
          </a:p>
          <a:p>
            <a:endParaRPr lang="en-US" sz="2400" dirty="0">
              <a:latin typeface="Times New Roman"/>
              <a:cs typeface="Times New Roman"/>
            </a:endParaRPr>
          </a:p>
          <a:p>
            <a:r>
              <a:rPr lang="en-US" sz="2400" dirty="0">
                <a:latin typeface="Times New Roman"/>
                <a:cs typeface="Times New Roman"/>
              </a:rPr>
              <a:t>    }</a:t>
            </a:r>
          </a:p>
          <a:p>
            <a:r>
              <a:rPr lang="en-US" sz="2400" dirty="0">
                <a:latin typeface="Times New Roman"/>
                <a:cs typeface="Times New Roman"/>
              </a:rPr>
              <a:t>}</a:t>
            </a:r>
          </a:p>
        </p:txBody>
      </p:sp>
      <p:sp>
        <p:nvSpPr>
          <p:cNvPr id="17" name="TextBox 16"/>
          <p:cNvSpPr txBox="1"/>
          <p:nvPr/>
        </p:nvSpPr>
        <p:spPr>
          <a:xfrm>
            <a:off x="2667000" y="4191000"/>
            <a:ext cx="2743200" cy="1200328"/>
          </a:xfrm>
          <a:prstGeom prst="rect">
            <a:avLst/>
          </a:prstGeom>
          <a:noFill/>
          <a:ln>
            <a:noFill/>
          </a:ln>
        </p:spPr>
        <p:txBody>
          <a:bodyPr wrap="square" rtlCol="0">
            <a:spAutoFit/>
          </a:bodyPr>
          <a:lstStyle/>
          <a:p>
            <a:r>
              <a:rPr lang="mr-IN" sz="2400" dirty="0">
                <a:latin typeface="Times New Roman"/>
                <a:cs typeface="Times New Roman"/>
              </a:rPr>
              <a:t>…</a:t>
            </a:r>
            <a:r>
              <a:rPr lang="en-US" sz="2400" dirty="0">
                <a:latin typeface="Times New Roman"/>
                <a:cs typeface="Times New Roman"/>
              </a:rPr>
              <a:t> </a:t>
            </a:r>
          </a:p>
          <a:p>
            <a:r>
              <a:rPr lang="en-US" sz="2400" dirty="0" err="1">
                <a:latin typeface="Times New Roman"/>
                <a:cs typeface="Times New Roman"/>
              </a:rPr>
              <a:t>st.push</a:t>
            </a:r>
            <a:r>
              <a:rPr lang="en-US" sz="2400" dirty="0">
                <a:latin typeface="Times New Roman"/>
                <a:cs typeface="Times New Roman"/>
              </a:rPr>
              <a:t>(5);</a:t>
            </a:r>
          </a:p>
          <a:p>
            <a:r>
              <a:rPr lang="mr-IN" sz="2400" dirty="0">
                <a:latin typeface="Times New Roman"/>
                <a:cs typeface="Times New Roman"/>
              </a:rPr>
              <a:t>…</a:t>
            </a:r>
            <a:endParaRPr lang="en-US" sz="2400" dirty="0">
              <a:latin typeface="Times New Roman"/>
              <a:cs typeface="Times New Roman"/>
            </a:endParaRPr>
          </a:p>
        </p:txBody>
      </p:sp>
      <p:grpSp>
        <p:nvGrpSpPr>
          <p:cNvPr id="19" name="Group 18"/>
          <p:cNvGrpSpPr/>
          <p:nvPr/>
        </p:nvGrpSpPr>
        <p:grpSpPr>
          <a:xfrm>
            <a:off x="4648200" y="3581400"/>
            <a:ext cx="3886200" cy="2562388"/>
            <a:chOff x="2915728" y="4123186"/>
            <a:chExt cx="4399472" cy="2301676"/>
          </a:xfrm>
        </p:grpSpPr>
        <p:sp>
          <p:nvSpPr>
            <p:cNvPr id="20" name="TextBox 19"/>
            <p:cNvSpPr txBox="1"/>
            <p:nvPr/>
          </p:nvSpPr>
          <p:spPr>
            <a:xfrm>
              <a:off x="4209691" y="4876800"/>
              <a:ext cx="3105509" cy="1548062"/>
            </a:xfrm>
            <a:prstGeom prst="rect">
              <a:avLst/>
            </a:prstGeom>
            <a:solidFill>
              <a:schemeClr val="accent4">
                <a:lumMod val="60000"/>
                <a:lumOff val="40000"/>
              </a:schemeClr>
            </a:solidFill>
          </p:spPr>
          <p:txBody>
            <a:bodyPr wrap="square" rtlCol="0">
              <a:spAutoFit/>
            </a:bodyPr>
            <a:lstStyle/>
            <a:p>
              <a:pPr algn="r"/>
              <a:r>
                <a:rPr lang="en-US" sz="2400" dirty="0">
                  <a:latin typeface="Times New Roman"/>
                  <a:cs typeface="Times New Roman"/>
                </a:rPr>
                <a:t>Want to use a linked list instead of an array? Just change the new-expression!</a:t>
              </a:r>
            </a:p>
          </p:txBody>
        </p:sp>
        <p:cxnSp>
          <p:nvCxnSpPr>
            <p:cNvPr id="21" name="Straight Arrow Connector 20"/>
            <p:cNvCxnSpPr/>
            <p:nvPr/>
          </p:nvCxnSpPr>
          <p:spPr>
            <a:xfrm flipH="1" flipV="1">
              <a:off x="2915728" y="4123186"/>
              <a:ext cx="1580072" cy="906014"/>
            </a:xfrm>
            <a:prstGeom prst="straightConnector1">
              <a:avLst/>
            </a:prstGeom>
            <a:ln w="73025">
              <a:solidFill>
                <a:schemeClr val="accent4">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18" name="TextBox 17"/>
          <p:cNvSpPr txBox="1"/>
          <p:nvPr/>
        </p:nvSpPr>
        <p:spPr>
          <a:xfrm>
            <a:off x="4800600" y="2819400"/>
            <a:ext cx="2819400" cy="461665"/>
          </a:xfrm>
          <a:prstGeom prst="rect">
            <a:avLst/>
          </a:prstGeom>
          <a:noFill/>
          <a:ln>
            <a:noFill/>
          </a:ln>
        </p:spPr>
        <p:txBody>
          <a:bodyPr wrap="square" rtlCol="0">
            <a:spAutoFit/>
          </a:bodyPr>
          <a:lstStyle/>
          <a:p>
            <a:r>
              <a:rPr lang="en-US" sz="2400" dirty="0" err="1">
                <a:solidFill>
                  <a:srgbClr val="FF0000"/>
                </a:solidFill>
                <a:latin typeface="Times New Roman"/>
                <a:cs typeface="Times New Roman"/>
              </a:rPr>
              <a:t>LinkedListStack</a:t>
            </a:r>
            <a:r>
              <a:rPr lang="en-US" sz="2400" dirty="0">
                <a:solidFill>
                  <a:srgbClr val="FF0000"/>
                </a:solidFill>
                <a:latin typeface="Times New Roman"/>
                <a:cs typeface="Times New Roman"/>
              </a:rPr>
              <a:t>();</a:t>
            </a:r>
          </a:p>
        </p:txBody>
      </p:sp>
      <p:cxnSp>
        <p:nvCxnSpPr>
          <p:cNvPr id="14" name="Straight Connector 13"/>
          <p:cNvCxnSpPr/>
          <p:nvPr/>
        </p:nvCxnSpPr>
        <p:spPr>
          <a:xfrm>
            <a:off x="3962400" y="3429000"/>
            <a:ext cx="1905000" cy="0"/>
          </a:xfrm>
          <a:prstGeom prst="line">
            <a:avLst/>
          </a:prstGeom>
          <a:ln w="41275">
            <a:solidFill>
              <a:srgbClr val="FF0000"/>
            </a:solidFill>
          </a:ln>
        </p:spPr>
        <p:style>
          <a:lnRef idx="2">
            <a:schemeClr val="accent1"/>
          </a:lnRef>
          <a:fillRef idx="0">
            <a:schemeClr val="accent1"/>
          </a:fillRef>
          <a:effectRef idx="1">
            <a:schemeClr val="accent1"/>
          </a:effectRef>
          <a:fontRef idx="minor">
            <a:schemeClr val="tx1"/>
          </a:fontRef>
        </p:style>
      </p:cxnSp>
      <p:sp>
        <p:nvSpPr>
          <p:cNvPr id="15" name="Footer Placeholder 14"/>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21</a:t>
            </a:fld>
            <a:endParaRPr lang="en-US"/>
          </a:p>
        </p:txBody>
      </p:sp>
      <p:sp>
        <p:nvSpPr>
          <p:cNvPr id="23" name="TextBox 22"/>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21</a:t>
            </a:fld>
            <a:endParaRPr lang="en-US" dirty="0"/>
          </a:p>
        </p:txBody>
      </p:sp>
    </p:spTree>
    <p:extLst>
      <p:ext uri="{BB962C8B-B14F-4D97-AF65-F5344CB8AC3E}">
        <p14:creationId xmlns:p14="http://schemas.microsoft.com/office/powerpoint/2010/main" val="3768199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2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1500"/>
                                        <p:tgtEl>
                                          <p:spTgt spid="14"/>
                                        </p:tgtEl>
                                      </p:cBhvr>
                                    </p:animEffect>
                                  </p:childTnLst>
                                </p:cTn>
                              </p:par>
                            </p:childTnLst>
                          </p:cTn>
                        </p:par>
                        <p:par>
                          <p:cTn id="13" fill="hold">
                            <p:stCondLst>
                              <p:cond delay="1500"/>
                            </p:stCondLst>
                            <p:childTnLst>
                              <p:par>
                                <p:cTn id="14" presetID="22" presetClass="entr" presetSubtype="8" fill="hold" grpId="0" nodeType="afterEffect">
                                  <p:stCondLst>
                                    <p:cond delay="1000"/>
                                  </p:stCondLst>
                                  <p:childTnLst>
                                    <p:set>
                                      <p:cBhvr>
                                        <p:cTn id="15" dur="1" fill="hold">
                                          <p:stCondLst>
                                            <p:cond delay="0"/>
                                          </p:stCondLst>
                                        </p:cTn>
                                        <p:tgtEl>
                                          <p:spTgt spid="18"/>
                                        </p:tgtEl>
                                        <p:attrNameLst>
                                          <p:attrName>style.visibility</p:attrName>
                                        </p:attrNameLst>
                                      </p:cBhvr>
                                      <p:to>
                                        <p:strVal val="visible"/>
                                      </p:to>
                                    </p:set>
                                    <p:animEffect transition="in" filter="wipe(left)">
                                      <p:cBhvr>
                                        <p:cTn id="16" dur="3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8229600" cy="822325"/>
          </a:xfrm>
          <a:prstGeom prst="rect">
            <a:avLst/>
          </a:prstGeom>
          <a:noFill/>
          <a:ln>
            <a:noFill/>
          </a:ln>
        </p:spPr>
        <p:txBody>
          <a:bodyPr vert="horz" lIns="91425" tIns="91425" rIns="91425" bIns="91425" anchor="b" anchorCtr="0">
            <a:noAutofit/>
          </a:bodyPr>
          <a:lstStyle/>
          <a:p>
            <a:pPr algn="ctr">
              <a:spcBef>
                <a:spcPts val="0"/>
              </a:spcBef>
            </a:pPr>
            <a:r>
              <a:rPr lang="en" sz="4800" dirty="0">
                <a:solidFill>
                  <a:srgbClr val="800000"/>
                </a:solidFill>
              </a:rPr>
              <a:t>Interfaces</a:t>
            </a:r>
          </a:p>
        </p:txBody>
      </p:sp>
      <p:sp>
        <p:nvSpPr>
          <p:cNvPr id="3" name="TextBox 2"/>
          <p:cNvSpPr txBox="1"/>
          <p:nvPr/>
        </p:nvSpPr>
        <p:spPr>
          <a:xfrm>
            <a:off x="609600" y="1295400"/>
            <a:ext cx="8001000" cy="830997"/>
          </a:xfrm>
          <a:prstGeom prst="rect">
            <a:avLst/>
          </a:prstGeom>
          <a:noFill/>
        </p:spPr>
        <p:txBody>
          <a:bodyPr wrap="square" rtlCol="0">
            <a:spAutoFit/>
          </a:bodyPr>
          <a:lstStyle/>
          <a:p>
            <a:r>
              <a:rPr lang="en-US" sz="2400" dirty="0">
                <a:latin typeface="Times New Roman"/>
                <a:cs typeface="Times New Roman"/>
              </a:rPr>
              <a:t>An interface is like an abstract class </a:t>
            </a:r>
            <a:r>
              <a:rPr lang="en-US" sz="2400" dirty="0">
                <a:solidFill>
                  <a:srgbClr val="3366FF"/>
                </a:solidFill>
                <a:latin typeface="Times New Roman"/>
                <a:cs typeface="Times New Roman"/>
              </a:rPr>
              <a:t>all of whose components are public abstract methods</a:t>
            </a:r>
            <a:r>
              <a:rPr lang="en-US" sz="2400" dirty="0">
                <a:latin typeface="Times New Roman"/>
                <a:cs typeface="Times New Roman"/>
              </a:rPr>
              <a:t>. Just have a different syntax</a:t>
            </a:r>
          </a:p>
        </p:txBody>
      </p:sp>
      <p:sp>
        <p:nvSpPr>
          <p:cNvPr id="8" name="TextBox 7"/>
          <p:cNvSpPr txBox="1"/>
          <p:nvPr/>
        </p:nvSpPr>
        <p:spPr>
          <a:xfrm>
            <a:off x="7848600" y="6260068"/>
            <a:ext cx="312030" cy="369332"/>
          </a:xfrm>
          <a:prstGeom prst="rect">
            <a:avLst/>
          </a:prstGeom>
          <a:noFill/>
        </p:spPr>
        <p:txBody>
          <a:bodyPr wrap="none" rtlCol="0">
            <a:spAutoFit/>
          </a:bodyPr>
          <a:lstStyle/>
          <a:p>
            <a:fld id="{7F0C3FF4-CB79-7F4B-A906-66C49782AC3E}" type="slidenum">
              <a:rPr lang="en-US" smtClean="0"/>
              <a:t>22</a:t>
            </a:fld>
            <a:endParaRPr lang="en-US" dirty="0"/>
          </a:p>
        </p:txBody>
      </p:sp>
      <p:sp>
        <p:nvSpPr>
          <p:cNvPr id="7" name="TextBox 6"/>
          <p:cNvSpPr txBox="1"/>
          <p:nvPr/>
        </p:nvSpPr>
        <p:spPr>
          <a:xfrm>
            <a:off x="990600" y="2667000"/>
            <a:ext cx="7315200" cy="1569660"/>
          </a:xfrm>
          <a:prstGeom prst="rect">
            <a:avLst/>
          </a:prstGeom>
          <a:noFill/>
        </p:spPr>
        <p:txBody>
          <a:bodyPr wrap="square" rtlCol="0">
            <a:spAutoFit/>
          </a:bodyPr>
          <a:lstStyle/>
          <a:p>
            <a:r>
              <a:rPr lang="en-US" sz="2400" dirty="0">
                <a:latin typeface="Times New Roman"/>
                <a:cs typeface="Times New Roman"/>
              </a:rPr>
              <a:t>We don’t tell you immediately WHY Java has this feature, this construct. First let us define the interface and see how it is used. The why will become clear as more and more examples are shown. </a:t>
            </a:r>
          </a:p>
        </p:txBody>
      </p:sp>
      <p:sp>
        <p:nvSpPr>
          <p:cNvPr id="10" name="TextBox 9"/>
          <p:cNvSpPr txBox="1"/>
          <p:nvPr/>
        </p:nvSpPr>
        <p:spPr>
          <a:xfrm>
            <a:off x="647700" y="4549170"/>
            <a:ext cx="8001000" cy="1569660"/>
          </a:xfrm>
          <a:prstGeom prst="rect">
            <a:avLst/>
          </a:prstGeom>
          <a:solidFill>
            <a:srgbClr val="F8DFF0"/>
          </a:solidFill>
        </p:spPr>
        <p:txBody>
          <a:bodyPr wrap="square" rtlCol="0">
            <a:spAutoFit/>
          </a:bodyPr>
          <a:lstStyle/>
          <a:p>
            <a:r>
              <a:rPr lang="en-US" sz="2400" dirty="0">
                <a:latin typeface="Times New Roman"/>
                <a:cs typeface="Times New Roman"/>
              </a:rPr>
              <a:t>(an interface </a:t>
            </a:r>
            <a:r>
              <a:rPr lang="en-US" sz="2400" dirty="0">
                <a:solidFill>
                  <a:srgbClr val="3366FF"/>
                </a:solidFill>
                <a:latin typeface="Times New Roman"/>
                <a:cs typeface="Times New Roman"/>
              </a:rPr>
              <a:t>can</a:t>
            </a:r>
            <a:r>
              <a:rPr lang="en-US" sz="2400" dirty="0">
                <a:latin typeface="Times New Roman"/>
                <a:cs typeface="Times New Roman"/>
              </a:rPr>
              <a:t> have a few other kinds of components, but they are limited. For now, it is easiest to introduce the interface by assuming it can have only public abstract methods and nothing else. Go with that for now!)</a:t>
            </a:r>
          </a:p>
        </p:txBody>
      </p:sp>
    </p:spTree>
    <p:extLst>
      <p:ext uri="{BB962C8B-B14F-4D97-AF65-F5344CB8AC3E}">
        <p14:creationId xmlns:p14="http://schemas.microsoft.com/office/powerpoint/2010/main" val="1791684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8229600" cy="822325"/>
          </a:xfrm>
          <a:prstGeom prst="rect">
            <a:avLst/>
          </a:prstGeom>
          <a:noFill/>
          <a:ln>
            <a:noFill/>
          </a:ln>
        </p:spPr>
        <p:txBody>
          <a:bodyPr vert="horz" lIns="91425" tIns="91425" rIns="91425" bIns="91425" anchor="b" anchorCtr="0">
            <a:noAutofit/>
          </a:bodyPr>
          <a:lstStyle/>
          <a:p>
            <a:pPr algn="ctr">
              <a:spcBef>
                <a:spcPts val="0"/>
              </a:spcBef>
            </a:pPr>
            <a:r>
              <a:rPr lang="en" sz="4800" dirty="0">
                <a:solidFill>
                  <a:srgbClr val="800000"/>
                </a:solidFill>
              </a:rPr>
              <a:t>Interfaces</a:t>
            </a:r>
          </a:p>
        </p:txBody>
      </p:sp>
      <p:sp>
        <p:nvSpPr>
          <p:cNvPr id="3" name="TextBox 2"/>
          <p:cNvSpPr txBox="1"/>
          <p:nvPr/>
        </p:nvSpPr>
        <p:spPr>
          <a:xfrm>
            <a:off x="609600" y="1295400"/>
            <a:ext cx="8001000" cy="830997"/>
          </a:xfrm>
          <a:prstGeom prst="rect">
            <a:avLst/>
          </a:prstGeom>
          <a:noFill/>
        </p:spPr>
        <p:txBody>
          <a:bodyPr wrap="square" rtlCol="0">
            <a:spAutoFit/>
          </a:bodyPr>
          <a:lstStyle/>
          <a:p>
            <a:r>
              <a:rPr lang="en-US" sz="2400" dirty="0">
                <a:latin typeface="Times New Roman"/>
                <a:cs typeface="Times New Roman"/>
              </a:rPr>
              <a:t>An interface is like an abstract class all of whose components are public abstract methods. Just have a different syntax</a:t>
            </a:r>
          </a:p>
        </p:txBody>
      </p:sp>
      <p:sp>
        <p:nvSpPr>
          <p:cNvPr id="4" name="TextBox 3"/>
          <p:cNvSpPr txBox="1"/>
          <p:nvPr/>
        </p:nvSpPr>
        <p:spPr>
          <a:xfrm>
            <a:off x="778644" y="2286000"/>
            <a:ext cx="4817244" cy="1938992"/>
          </a:xfrm>
          <a:prstGeom prst="rect">
            <a:avLst/>
          </a:prstGeom>
          <a:noFill/>
          <a:ln>
            <a:solidFill>
              <a:srgbClr val="800000"/>
            </a:solidFill>
          </a:ln>
        </p:spPr>
        <p:txBody>
          <a:bodyPr wrap="none" rtlCol="0">
            <a:spAutoFit/>
          </a:bodyPr>
          <a:lstStyle/>
          <a:p>
            <a:r>
              <a:rPr lang="en-US" sz="2400" dirty="0">
                <a:solidFill>
                  <a:srgbClr val="800000"/>
                </a:solidFill>
                <a:latin typeface="Times New Roman"/>
                <a:cs typeface="Times New Roman"/>
              </a:rPr>
              <a:t>public </a:t>
            </a:r>
            <a:r>
              <a:rPr lang="en-US" sz="2400" dirty="0">
                <a:solidFill>
                  <a:srgbClr val="FF0000"/>
                </a:solidFill>
                <a:latin typeface="Times New Roman"/>
                <a:cs typeface="Times New Roman"/>
              </a:rPr>
              <a:t>abstract</a:t>
            </a:r>
            <a:r>
              <a:rPr lang="en-US" sz="2400" dirty="0">
                <a:solidFill>
                  <a:srgbClr val="800000"/>
                </a:solidFill>
                <a:latin typeface="Times New Roman"/>
                <a:cs typeface="Times New Roman"/>
              </a:rPr>
              <a:t> class Stack {</a:t>
            </a:r>
          </a:p>
          <a:p>
            <a:r>
              <a:rPr lang="en-US" sz="2400" dirty="0">
                <a:solidFill>
                  <a:srgbClr val="800000"/>
                </a:solidFill>
                <a:latin typeface="Times New Roman"/>
                <a:cs typeface="Times New Roman"/>
              </a:rPr>
              <a:t>    public abstract </a:t>
            </a:r>
            <a:r>
              <a:rPr lang="en-US" sz="2400" dirty="0" err="1">
                <a:solidFill>
                  <a:srgbClr val="800000"/>
                </a:solidFill>
                <a:latin typeface="Times New Roman"/>
                <a:cs typeface="Times New Roman"/>
              </a:rPr>
              <a:t>boolean</a:t>
            </a:r>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isEmpty</a:t>
            </a:r>
            <a:r>
              <a:rPr lang="en-US" sz="2400" dirty="0">
                <a:solidFill>
                  <a:srgbClr val="800000"/>
                </a:solidFill>
                <a:latin typeface="Times New Roman"/>
                <a:cs typeface="Times New Roman"/>
              </a:rPr>
              <a:t>();</a:t>
            </a:r>
          </a:p>
          <a:p>
            <a:r>
              <a:rPr lang="en-US" sz="2400" dirty="0">
                <a:solidFill>
                  <a:srgbClr val="800000"/>
                </a:solidFill>
                <a:latin typeface="Times New Roman"/>
                <a:cs typeface="Times New Roman"/>
              </a:rPr>
              <a:t>    public abstract void push(</a:t>
            </a:r>
            <a:r>
              <a:rPr lang="en-US" sz="2400" dirty="0" err="1">
                <a:solidFill>
                  <a:srgbClr val="800000"/>
                </a:solidFill>
                <a:latin typeface="Times New Roman"/>
                <a:cs typeface="Times New Roman"/>
              </a:rPr>
              <a:t>int</a:t>
            </a:r>
            <a:r>
              <a:rPr lang="en-US" sz="2400" dirty="0">
                <a:solidFill>
                  <a:srgbClr val="800000"/>
                </a:solidFill>
                <a:latin typeface="Times New Roman"/>
                <a:cs typeface="Times New Roman"/>
              </a:rPr>
              <a:t> k);</a:t>
            </a:r>
          </a:p>
          <a:p>
            <a:r>
              <a:rPr lang="en-US" sz="2400" dirty="0">
                <a:solidFill>
                  <a:srgbClr val="800000"/>
                </a:solidFill>
                <a:latin typeface="Times New Roman"/>
                <a:cs typeface="Times New Roman"/>
              </a:rPr>
              <a:t>    public abstract </a:t>
            </a:r>
            <a:r>
              <a:rPr lang="en-US" sz="2400" dirty="0" err="1">
                <a:solidFill>
                  <a:srgbClr val="800000"/>
                </a:solidFill>
                <a:latin typeface="Times New Roman"/>
                <a:cs typeface="Times New Roman"/>
              </a:rPr>
              <a:t>int</a:t>
            </a:r>
            <a:r>
              <a:rPr lang="en-US" sz="2400" dirty="0">
                <a:solidFill>
                  <a:srgbClr val="800000"/>
                </a:solidFill>
                <a:latin typeface="Times New Roman"/>
                <a:cs typeface="Times New Roman"/>
              </a:rPr>
              <a:t> pop();</a:t>
            </a:r>
          </a:p>
          <a:p>
            <a:r>
              <a:rPr lang="en-US" sz="2400" dirty="0">
                <a:solidFill>
                  <a:srgbClr val="800000"/>
                </a:solidFill>
                <a:latin typeface="Times New Roman"/>
                <a:cs typeface="Times New Roman"/>
              </a:rPr>
              <a:t>}</a:t>
            </a:r>
          </a:p>
        </p:txBody>
      </p:sp>
      <p:sp>
        <p:nvSpPr>
          <p:cNvPr id="8" name="TextBox 7"/>
          <p:cNvSpPr txBox="1"/>
          <p:nvPr/>
        </p:nvSpPr>
        <p:spPr>
          <a:xfrm>
            <a:off x="7848600" y="6260068"/>
            <a:ext cx="312030" cy="369332"/>
          </a:xfrm>
          <a:prstGeom prst="rect">
            <a:avLst/>
          </a:prstGeom>
          <a:noFill/>
        </p:spPr>
        <p:txBody>
          <a:bodyPr wrap="none" rtlCol="0">
            <a:spAutoFit/>
          </a:bodyPr>
          <a:lstStyle/>
          <a:p>
            <a:fld id="{7F0C3FF4-CB79-7F4B-A906-66C49782AC3E}" type="slidenum">
              <a:rPr lang="en-US" smtClean="0"/>
              <a:t>23</a:t>
            </a:fld>
            <a:endParaRPr lang="en-US" dirty="0"/>
          </a:p>
        </p:txBody>
      </p:sp>
      <p:sp>
        <p:nvSpPr>
          <p:cNvPr id="7" name="TextBox 6"/>
          <p:cNvSpPr txBox="1"/>
          <p:nvPr/>
        </p:nvSpPr>
        <p:spPr>
          <a:xfrm>
            <a:off x="5867400" y="2286000"/>
            <a:ext cx="2514600" cy="1569660"/>
          </a:xfrm>
          <a:prstGeom prst="rect">
            <a:avLst/>
          </a:prstGeom>
          <a:noFill/>
        </p:spPr>
        <p:txBody>
          <a:bodyPr wrap="square" rtlCol="0">
            <a:spAutoFit/>
          </a:bodyPr>
          <a:lstStyle/>
          <a:p>
            <a:pPr algn="r"/>
            <a:r>
              <a:rPr lang="en-US" sz="2400" dirty="0">
                <a:latin typeface="Times New Roman"/>
                <a:cs typeface="Times New Roman"/>
              </a:rPr>
              <a:t>Here is an abstract class. Contains only public abstract methods</a:t>
            </a:r>
          </a:p>
        </p:txBody>
      </p:sp>
      <p:grpSp>
        <p:nvGrpSpPr>
          <p:cNvPr id="2" name="Group 1"/>
          <p:cNvGrpSpPr/>
          <p:nvPr/>
        </p:nvGrpSpPr>
        <p:grpSpPr>
          <a:xfrm>
            <a:off x="762000" y="4495800"/>
            <a:ext cx="7696200" cy="1938992"/>
            <a:chOff x="762000" y="4495800"/>
            <a:chExt cx="7696200" cy="1938992"/>
          </a:xfrm>
        </p:grpSpPr>
        <p:sp>
          <p:nvSpPr>
            <p:cNvPr id="5" name="TextBox 4"/>
            <p:cNvSpPr txBox="1"/>
            <p:nvPr/>
          </p:nvSpPr>
          <p:spPr>
            <a:xfrm>
              <a:off x="762000" y="4495800"/>
              <a:ext cx="4817244" cy="1938992"/>
            </a:xfrm>
            <a:prstGeom prst="rect">
              <a:avLst/>
            </a:prstGeom>
            <a:noFill/>
            <a:ln>
              <a:solidFill>
                <a:srgbClr val="0000FF"/>
              </a:solidFill>
            </a:ln>
          </p:spPr>
          <p:txBody>
            <a:bodyPr wrap="none" rtlCol="0">
              <a:spAutoFit/>
            </a:bodyPr>
            <a:lstStyle/>
            <a:p>
              <a:r>
                <a:rPr lang="en-US" sz="2400" dirty="0">
                  <a:solidFill>
                    <a:srgbClr val="0000FF"/>
                  </a:solidFill>
                  <a:latin typeface="Times New Roman"/>
                  <a:cs typeface="Times New Roman"/>
                </a:rPr>
                <a:t>public </a:t>
              </a:r>
              <a:r>
                <a:rPr lang="en-US" sz="2400" dirty="0">
                  <a:solidFill>
                    <a:srgbClr val="FF0000"/>
                  </a:solidFill>
                  <a:latin typeface="Times New Roman"/>
                  <a:cs typeface="Times New Roman"/>
                </a:rPr>
                <a:t>interface</a:t>
              </a:r>
              <a:r>
                <a:rPr lang="en-US" sz="2400" dirty="0">
                  <a:solidFill>
                    <a:srgbClr val="0000FF"/>
                  </a:solidFill>
                  <a:latin typeface="Times New Roman"/>
                  <a:cs typeface="Times New Roman"/>
                </a:rPr>
                <a:t> Stack {</a:t>
              </a:r>
            </a:p>
            <a:p>
              <a:r>
                <a:rPr lang="en-US" sz="2400" dirty="0">
                  <a:solidFill>
                    <a:srgbClr val="0000FF"/>
                  </a:solidFill>
                  <a:latin typeface="Times New Roman"/>
                  <a:cs typeface="Times New Roman"/>
                </a:rPr>
                <a:t>    public abstract </a:t>
              </a:r>
              <a:r>
                <a:rPr lang="en-US" sz="2400" dirty="0" err="1">
                  <a:solidFill>
                    <a:srgbClr val="0000FF"/>
                  </a:solidFill>
                  <a:latin typeface="Times New Roman"/>
                  <a:cs typeface="Times New Roman"/>
                </a:rPr>
                <a:t>boolean</a:t>
              </a:r>
              <a:r>
                <a:rPr lang="en-US" sz="2400" dirty="0">
                  <a:solidFill>
                    <a:srgbClr val="0000FF"/>
                  </a:solidFill>
                  <a:latin typeface="Times New Roman"/>
                  <a:cs typeface="Times New Roman"/>
                </a:rPr>
                <a:t> </a:t>
              </a:r>
              <a:r>
                <a:rPr lang="en-US" sz="2400" dirty="0" err="1">
                  <a:solidFill>
                    <a:srgbClr val="0000FF"/>
                  </a:solidFill>
                  <a:latin typeface="Times New Roman"/>
                  <a:cs typeface="Times New Roman"/>
                </a:rPr>
                <a:t>isEmpty</a:t>
              </a:r>
              <a:r>
                <a:rPr lang="en-US" sz="2400" dirty="0">
                  <a:solidFill>
                    <a:srgbClr val="0000FF"/>
                  </a:solidFill>
                  <a:latin typeface="Times New Roman"/>
                  <a:cs typeface="Times New Roman"/>
                </a:rPr>
                <a:t>();</a:t>
              </a:r>
            </a:p>
            <a:p>
              <a:r>
                <a:rPr lang="en-US" sz="2400" dirty="0">
                  <a:solidFill>
                    <a:srgbClr val="0000FF"/>
                  </a:solidFill>
                  <a:latin typeface="Times New Roman"/>
                  <a:cs typeface="Times New Roman"/>
                </a:rPr>
                <a:t>    public abstract void push(</a:t>
              </a:r>
              <a:r>
                <a:rPr lang="en-US" sz="2400" dirty="0" err="1">
                  <a:solidFill>
                    <a:srgbClr val="0000FF"/>
                  </a:solidFill>
                  <a:latin typeface="Times New Roman"/>
                  <a:cs typeface="Times New Roman"/>
                </a:rPr>
                <a:t>int</a:t>
              </a:r>
              <a:r>
                <a:rPr lang="en-US" sz="2400" dirty="0">
                  <a:solidFill>
                    <a:srgbClr val="0000FF"/>
                  </a:solidFill>
                  <a:latin typeface="Times New Roman"/>
                  <a:cs typeface="Times New Roman"/>
                </a:rPr>
                <a:t> k);</a:t>
              </a:r>
            </a:p>
            <a:p>
              <a:r>
                <a:rPr lang="en-US" sz="2400" dirty="0">
                  <a:solidFill>
                    <a:srgbClr val="0000FF"/>
                  </a:solidFill>
                  <a:latin typeface="Times New Roman"/>
                  <a:cs typeface="Times New Roman"/>
                </a:rPr>
                <a:t>    public abstract </a:t>
              </a:r>
              <a:r>
                <a:rPr lang="en-US" sz="2400" dirty="0" err="1">
                  <a:solidFill>
                    <a:srgbClr val="0000FF"/>
                  </a:solidFill>
                  <a:latin typeface="Times New Roman"/>
                  <a:cs typeface="Times New Roman"/>
                </a:rPr>
                <a:t>int</a:t>
              </a:r>
              <a:r>
                <a:rPr lang="en-US" sz="2400" dirty="0">
                  <a:solidFill>
                    <a:srgbClr val="0000FF"/>
                  </a:solidFill>
                  <a:latin typeface="Times New Roman"/>
                  <a:cs typeface="Times New Roman"/>
                </a:rPr>
                <a:t> pop();</a:t>
              </a:r>
            </a:p>
            <a:p>
              <a:r>
                <a:rPr lang="en-US" sz="2400" dirty="0">
                  <a:solidFill>
                    <a:srgbClr val="0000FF"/>
                  </a:solidFill>
                  <a:latin typeface="Times New Roman"/>
                  <a:cs typeface="Times New Roman"/>
                </a:rPr>
                <a:t>}</a:t>
              </a:r>
            </a:p>
          </p:txBody>
        </p:sp>
        <p:sp>
          <p:nvSpPr>
            <p:cNvPr id="9" name="TextBox 8"/>
            <p:cNvSpPr txBox="1"/>
            <p:nvPr/>
          </p:nvSpPr>
          <p:spPr>
            <a:xfrm>
              <a:off x="5943600" y="4495800"/>
              <a:ext cx="2514600" cy="1200328"/>
            </a:xfrm>
            <a:prstGeom prst="rect">
              <a:avLst/>
            </a:prstGeom>
            <a:noFill/>
          </p:spPr>
          <p:txBody>
            <a:bodyPr wrap="square" rtlCol="0">
              <a:spAutoFit/>
            </a:bodyPr>
            <a:lstStyle/>
            <a:p>
              <a:pPr algn="r"/>
              <a:r>
                <a:rPr lang="en-US" sz="2400" dirty="0">
                  <a:latin typeface="Times New Roman"/>
                  <a:cs typeface="Times New Roman"/>
                </a:rPr>
                <a:t>Here is how we declare it as an interface</a:t>
              </a:r>
            </a:p>
          </p:txBody>
        </p:sp>
      </p:grpSp>
    </p:spTree>
    <p:extLst>
      <p:ext uri="{BB962C8B-B14F-4D97-AF65-F5344CB8AC3E}">
        <p14:creationId xmlns:p14="http://schemas.microsoft.com/office/powerpoint/2010/main" val="363724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8229600" cy="822325"/>
          </a:xfrm>
          <a:prstGeom prst="rect">
            <a:avLst/>
          </a:prstGeom>
          <a:noFill/>
          <a:ln>
            <a:noFill/>
          </a:ln>
        </p:spPr>
        <p:txBody>
          <a:bodyPr vert="horz" lIns="91425" tIns="91425" rIns="91425" bIns="91425" anchor="b" anchorCtr="0">
            <a:noAutofit/>
          </a:bodyPr>
          <a:lstStyle/>
          <a:p>
            <a:pPr algn="ctr">
              <a:spcBef>
                <a:spcPts val="0"/>
              </a:spcBef>
            </a:pPr>
            <a:r>
              <a:rPr lang="en" sz="3600" dirty="0">
                <a:solidFill>
                  <a:srgbClr val="800000"/>
                </a:solidFill>
              </a:rPr>
              <a:t>Interfaces</a:t>
            </a:r>
          </a:p>
        </p:txBody>
      </p:sp>
      <p:sp>
        <p:nvSpPr>
          <p:cNvPr id="4" name="TextBox 3"/>
          <p:cNvSpPr txBox="1"/>
          <p:nvPr/>
        </p:nvSpPr>
        <p:spPr>
          <a:xfrm>
            <a:off x="381000" y="1219200"/>
            <a:ext cx="4586412" cy="1938992"/>
          </a:xfrm>
          <a:prstGeom prst="rect">
            <a:avLst/>
          </a:prstGeom>
          <a:noFill/>
          <a:ln>
            <a:solidFill>
              <a:srgbClr val="800000"/>
            </a:solidFill>
          </a:ln>
        </p:spPr>
        <p:txBody>
          <a:bodyPr wrap="none" rtlCol="0">
            <a:spAutoFit/>
          </a:bodyPr>
          <a:lstStyle/>
          <a:p>
            <a:r>
              <a:rPr lang="en-US" sz="2400" dirty="0">
                <a:solidFill>
                  <a:srgbClr val="800000"/>
                </a:solidFill>
                <a:latin typeface="Times New Roman"/>
                <a:cs typeface="Times New Roman"/>
              </a:rPr>
              <a:t>public </a:t>
            </a:r>
            <a:r>
              <a:rPr lang="en-US" sz="2400" dirty="0">
                <a:solidFill>
                  <a:srgbClr val="FF0000"/>
                </a:solidFill>
                <a:latin typeface="Times New Roman"/>
                <a:cs typeface="Times New Roman"/>
              </a:rPr>
              <a:t>abstract</a:t>
            </a:r>
            <a:r>
              <a:rPr lang="en-US" sz="2400" dirty="0">
                <a:solidFill>
                  <a:srgbClr val="800000"/>
                </a:solidFill>
                <a:latin typeface="Times New Roman"/>
                <a:cs typeface="Times New Roman"/>
              </a:rPr>
              <a:t> class Stack {</a:t>
            </a:r>
          </a:p>
          <a:p>
            <a:r>
              <a:rPr lang="en-US" sz="2400" dirty="0">
                <a:solidFill>
                  <a:srgbClr val="800000"/>
                </a:solidFill>
                <a:latin typeface="Times New Roman"/>
                <a:cs typeface="Times New Roman"/>
              </a:rPr>
              <a:t>  public abstract </a:t>
            </a:r>
            <a:r>
              <a:rPr lang="en-US" sz="2400" dirty="0" err="1">
                <a:solidFill>
                  <a:srgbClr val="800000"/>
                </a:solidFill>
                <a:latin typeface="Times New Roman"/>
                <a:cs typeface="Times New Roman"/>
              </a:rPr>
              <a:t>boolean</a:t>
            </a:r>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isEmpty</a:t>
            </a:r>
            <a:r>
              <a:rPr lang="en-US" sz="2400" dirty="0">
                <a:solidFill>
                  <a:srgbClr val="800000"/>
                </a:solidFill>
                <a:latin typeface="Times New Roman"/>
                <a:cs typeface="Times New Roman"/>
              </a:rPr>
              <a:t>();</a:t>
            </a:r>
          </a:p>
          <a:p>
            <a:r>
              <a:rPr lang="en-US" sz="2400" dirty="0">
                <a:solidFill>
                  <a:srgbClr val="800000"/>
                </a:solidFill>
                <a:latin typeface="Times New Roman"/>
                <a:cs typeface="Times New Roman"/>
              </a:rPr>
              <a:t>  public abstract void push(</a:t>
            </a:r>
            <a:r>
              <a:rPr lang="en-US" sz="2400" dirty="0" err="1">
                <a:solidFill>
                  <a:srgbClr val="800000"/>
                </a:solidFill>
                <a:latin typeface="Times New Roman"/>
                <a:cs typeface="Times New Roman"/>
              </a:rPr>
              <a:t>int</a:t>
            </a:r>
            <a:r>
              <a:rPr lang="en-US" sz="2400" dirty="0">
                <a:solidFill>
                  <a:srgbClr val="800000"/>
                </a:solidFill>
                <a:latin typeface="Times New Roman"/>
                <a:cs typeface="Times New Roman"/>
              </a:rPr>
              <a:t> k);</a:t>
            </a:r>
          </a:p>
          <a:p>
            <a:r>
              <a:rPr lang="en-US" sz="2400" dirty="0">
                <a:solidFill>
                  <a:srgbClr val="800000"/>
                </a:solidFill>
                <a:latin typeface="Times New Roman"/>
                <a:cs typeface="Times New Roman"/>
              </a:rPr>
              <a:t>  public abstract </a:t>
            </a:r>
            <a:r>
              <a:rPr lang="en-US" sz="2400" dirty="0" err="1">
                <a:solidFill>
                  <a:srgbClr val="800000"/>
                </a:solidFill>
                <a:latin typeface="Times New Roman"/>
                <a:cs typeface="Times New Roman"/>
              </a:rPr>
              <a:t>int</a:t>
            </a:r>
            <a:r>
              <a:rPr lang="en-US" sz="2400" dirty="0">
                <a:solidFill>
                  <a:srgbClr val="800000"/>
                </a:solidFill>
                <a:latin typeface="Times New Roman"/>
                <a:cs typeface="Times New Roman"/>
              </a:rPr>
              <a:t> pop();</a:t>
            </a:r>
          </a:p>
          <a:p>
            <a:r>
              <a:rPr lang="en-US" sz="2400" dirty="0">
                <a:solidFill>
                  <a:srgbClr val="800000"/>
                </a:solidFill>
                <a:latin typeface="Times New Roman"/>
                <a:cs typeface="Times New Roman"/>
              </a:rPr>
              <a:t>}</a:t>
            </a:r>
          </a:p>
        </p:txBody>
      </p:sp>
      <p:sp>
        <p:nvSpPr>
          <p:cNvPr id="5" name="TextBox 4"/>
          <p:cNvSpPr txBox="1"/>
          <p:nvPr/>
        </p:nvSpPr>
        <p:spPr>
          <a:xfrm>
            <a:off x="5181600" y="1219200"/>
            <a:ext cx="3092613" cy="1938992"/>
          </a:xfrm>
          <a:prstGeom prst="rect">
            <a:avLst/>
          </a:prstGeom>
          <a:noFill/>
          <a:ln>
            <a:solidFill>
              <a:srgbClr val="0000FF"/>
            </a:solidFill>
          </a:ln>
        </p:spPr>
        <p:txBody>
          <a:bodyPr wrap="none" rtlCol="0">
            <a:spAutoFit/>
          </a:bodyPr>
          <a:lstStyle/>
          <a:p>
            <a:r>
              <a:rPr lang="en-US" sz="2400" dirty="0">
                <a:solidFill>
                  <a:srgbClr val="0000FF"/>
                </a:solidFill>
                <a:latin typeface="Times New Roman"/>
                <a:cs typeface="Times New Roman"/>
              </a:rPr>
              <a:t>public </a:t>
            </a:r>
            <a:r>
              <a:rPr lang="en-US" sz="2400" dirty="0">
                <a:solidFill>
                  <a:srgbClr val="FF0000"/>
                </a:solidFill>
                <a:latin typeface="Times New Roman"/>
                <a:cs typeface="Times New Roman"/>
              </a:rPr>
              <a:t>interface</a:t>
            </a:r>
            <a:r>
              <a:rPr lang="en-US" sz="2400" dirty="0">
                <a:solidFill>
                  <a:srgbClr val="0000FF"/>
                </a:solidFill>
                <a:latin typeface="Times New Roman"/>
                <a:cs typeface="Times New Roman"/>
              </a:rPr>
              <a:t> Stack {</a:t>
            </a:r>
          </a:p>
          <a:p>
            <a:r>
              <a:rPr lang="en-US" sz="2400" dirty="0">
                <a:solidFill>
                  <a:srgbClr val="0000FF"/>
                </a:solidFill>
                <a:latin typeface="Times New Roman"/>
                <a:cs typeface="Times New Roman"/>
              </a:rPr>
              <a:t>     </a:t>
            </a:r>
            <a:r>
              <a:rPr lang="en-US" sz="2400" dirty="0" err="1">
                <a:solidFill>
                  <a:srgbClr val="0000FF"/>
                </a:solidFill>
                <a:latin typeface="Times New Roman"/>
                <a:cs typeface="Times New Roman"/>
              </a:rPr>
              <a:t>boolean</a:t>
            </a:r>
            <a:r>
              <a:rPr lang="en-US" sz="2400" dirty="0">
                <a:solidFill>
                  <a:srgbClr val="0000FF"/>
                </a:solidFill>
                <a:latin typeface="Times New Roman"/>
                <a:cs typeface="Times New Roman"/>
              </a:rPr>
              <a:t> </a:t>
            </a:r>
            <a:r>
              <a:rPr lang="en-US" sz="2400" dirty="0" err="1">
                <a:solidFill>
                  <a:srgbClr val="0000FF"/>
                </a:solidFill>
                <a:latin typeface="Times New Roman"/>
                <a:cs typeface="Times New Roman"/>
              </a:rPr>
              <a:t>isEmpty</a:t>
            </a:r>
            <a:r>
              <a:rPr lang="en-US" sz="2400" dirty="0">
                <a:solidFill>
                  <a:srgbClr val="0000FF"/>
                </a:solidFill>
                <a:latin typeface="Times New Roman"/>
                <a:cs typeface="Times New Roman"/>
              </a:rPr>
              <a:t>();</a:t>
            </a:r>
          </a:p>
          <a:p>
            <a:r>
              <a:rPr lang="en-US" sz="2400" dirty="0">
                <a:solidFill>
                  <a:srgbClr val="0000FF"/>
                </a:solidFill>
                <a:latin typeface="Times New Roman"/>
                <a:cs typeface="Times New Roman"/>
              </a:rPr>
              <a:t>     void push(</a:t>
            </a:r>
            <a:r>
              <a:rPr lang="en-US" sz="2400" dirty="0" err="1">
                <a:solidFill>
                  <a:srgbClr val="0000FF"/>
                </a:solidFill>
                <a:latin typeface="Times New Roman"/>
                <a:cs typeface="Times New Roman"/>
              </a:rPr>
              <a:t>int</a:t>
            </a:r>
            <a:r>
              <a:rPr lang="en-US" sz="2400" dirty="0">
                <a:solidFill>
                  <a:srgbClr val="0000FF"/>
                </a:solidFill>
                <a:latin typeface="Times New Roman"/>
                <a:cs typeface="Times New Roman"/>
              </a:rPr>
              <a:t> k);</a:t>
            </a:r>
          </a:p>
          <a:p>
            <a:r>
              <a:rPr lang="en-US" sz="2400" dirty="0">
                <a:solidFill>
                  <a:srgbClr val="0000FF"/>
                </a:solidFill>
                <a:latin typeface="Times New Roman"/>
                <a:cs typeface="Times New Roman"/>
              </a:rPr>
              <a:t>     </a:t>
            </a:r>
            <a:r>
              <a:rPr lang="en-US" sz="2400" dirty="0" err="1">
                <a:solidFill>
                  <a:srgbClr val="0000FF"/>
                </a:solidFill>
                <a:latin typeface="Times New Roman"/>
                <a:cs typeface="Times New Roman"/>
              </a:rPr>
              <a:t>int</a:t>
            </a:r>
            <a:r>
              <a:rPr lang="en-US" sz="2400" dirty="0">
                <a:solidFill>
                  <a:srgbClr val="0000FF"/>
                </a:solidFill>
                <a:latin typeface="Times New Roman"/>
                <a:cs typeface="Times New Roman"/>
              </a:rPr>
              <a:t> pop();</a:t>
            </a:r>
          </a:p>
          <a:p>
            <a:r>
              <a:rPr lang="en-US" sz="2400" dirty="0">
                <a:solidFill>
                  <a:srgbClr val="0000FF"/>
                </a:solidFill>
                <a:latin typeface="Times New Roman"/>
                <a:cs typeface="Times New Roman"/>
              </a:rPr>
              <a:t>}</a:t>
            </a:r>
          </a:p>
        </p:txBody>
      </p:sp>
      <p:sp>
        <p:nvSpPr>
          <p:cNvPr id="8" name="TextBox 7"/>
          <p:cNvSpPr txBox="1"/>
          <p:nvPr/>
        </p:nvSpPr>
        <p:spPr>
          <a:xfrm>
            <a:off x="7848600" y="6260068"/>
            <a:ext cx="312030" cy="369332"/>
          </a:xfrm>
          <a:prstGeom prst="rect">
            <a:avLst/>
          </a:prstGeom>
          <a:noFill/>
        </p:spPr>
        <p:txBody>
          <a:bodyPr wrap="none" rtlCol="0">
            <a:spAutoFit/>
          </a:bodyPr>
          <a:lstStyle/>
          <a:p>
            <a:fld id="{7F0C3FF4-CB79-7F4B-A906-66C49782AC3E}" type="slidenum">
              <a:rPr lang="en-US" smtClean="0"/>
              <a:t>24</a:t>
            </a:fld>
            <a:endParaRPr lang="en-US" dirty="0"/>
          </a:p>
        </p:txBody>
      </p:sp>
      <p:sp>
        <p:nvSpPr>
          <p:cNvPr id="2" name="TextBox 1"/>
          <p:cNvSpPr txBox="1"/>
          <p:nvPr/>
        </p:nvSpPr>
        <p:spPr>
          <a:xfrm>
            <a:off x="4876801" y="3276600"/>
            <a:ext cx="3962400" cy="1107996"/>
          </a:xfrm>
          <a:prstGeom prst="rect">
            <a:avLst/>
          </a:prstGeom>
          <a:noFill/>
        </p:spPr>
        <p:txBody>
          <a:bodyPr wrap="square" rtlCol="0">
            <a:spAutoFit/>
          </a:bodyPr>
          <a:lstStyle/>
          <a:p>
            <a:r>
              <a:rPr lang="en-US" sz="2200" dirty="0">
                <a:solidFill>
                  <a:srgbClr val="0000FF"/>
                </a:solidFill>
                <a:latin typeface="Times New Roman"/>
                <a:cs typeface="Times New Roman"/>
              </a:rPr>
              <a:t>Since methods have to be public and abstract, we can leave off those keywords.</a:t>
            </a:r>
          </a:p>
        </p:txBody>
      </p:sp>
      <p:sp>
        <p:nvSpPr>
          <p:cNvPr id="6" name="TextBox 5"/>
          <p:cNvSpPr txBox="1"/>
          <p:nvPr/>
        </p:nvSpPr>
        <p:spPr>
          <a:xfrm>
            <a:off x="381000" y="4495800"/>
            <a:ext cx="3495218" cy="1938992"/>
          </a:xfrm>
          <a:prstGeom prst="rect">
            <a:avLst/>
          </a:prstGeom>
          <a:noFill/>
        </p:spPr>
        <p:txBody>
          <a:bodyPr wrap="none" rtlCol="0">
            <a:spAutoFit/>
          </a:bodyPr>
          <a:lstStyle/>
          <a:p>
            <a:r>
              <a:rPr lang="en-US" sz="2400" dirty="0">
                <a:solidFill>
                  <a:srgbClr val="800000"/>
                </a:solidFill>
                <a:latin typeface="Times New Roman"/>
                <a:cs typeface="Times New Roman"/>
              </a:rPr>
              <a:t>         </a:t>
            </a:r>
            <a:r>
              <a:rPr lang="en-US" sz="2400" dirty="0">
                <a:solidFill>
                  <a:srgbClr val="FF0000"/>
                </a:solidFill>
                <a:latin typeface="Times New Roman"/>
                <a:cs typeface="Times New Roman"/>
              </a:rPr>
              <a:t>Extend a class</a:t>
            </a:r>
          </a:p>
          <a:p>
            <a:r>
              <a:rPr lang="en-US" sz="2400" dirty="0">
                <a:solidFill>
                  <a:srgbClr val="800000"/>
                </a:solidFill>
                <a:latin typeface="Times New Roman"/>
                <a:cs typeface="Times New Roman"/>
              </a:rPr>
              <a:t>class </a:t>
            </a:r>
            <a:r>
              <a:rPr lang="en-US" sz="2400" dirty="0" err="1">
                <a:solidFill>
                  <a:srgbClr val="800000"/>
                </a:solidFill>
                <a:latin typeface="Times New Roman"/>
                <a:cs typeface="Times New Roman"/>
              </a:rPr>
              <a:t>StackArray</a:t>
            </a:r>
            <a:endParaRPr lang="en-US" sz="2400" dirty="0">
              <a:solidFill>
                <a:srgbClr val="800000"/>
              </a:solidFill>
              <a:latin typeface="Times New Roman"/>
              <a:cs typeface="Times New Roman"/>
            </a:endParaRPr>
          </a:p>
          <a:p>
            <a:r>
              <a:rPr lang="en-US" sz="2400" dirty="0">
                <a:solidFill>
                  <a:srgbClr val="800000"/>
                </a:solidFill>
                <a:latin typeface="Times New Roman"/>
                <a:cs typeface="Times New Roman"/>
              </a:rPr>
              <a:t>                  extends Stack {</a:t>
            </a:r>
          </a:p>
          <a:p>
            <a:r>
              <a:rPr lang="en-US" sz="2400" dirty="0">
                <a:solidFill>
                  <a:srgbClr val="800000"/>
                </a:solidFill>
                <a:latin typeface="Times New Roman"/>
                <a:cs typeface="Times New Roman"/>
              </a:rPr>
              <a:t>   </a:t>
            </a:r>
            <a:r>
              <a:rPr lang="mr-IN" sz="2400" dirty="0">
                <a:solidFill>
                  <a:srgbClr val="800000"/>
                </a:solidFill>
                <a:latin typeface="Times New Roman"/>
                <a:cs typeface="Times New Roman"/>
              </a:rPr>
              <a:t>…</a:t>
            </a:r>
            <a:endParaRPr lang="en-US" sz="2400" dirty="0">
              <a:solidFill>
                <a:srgbClr val="800000"/>
              </a:solidFill>
              <a:latin typeface="Times New Roman"/>
              <a:cs typeface="Times New Roman"/>
            </a:endParaRPr>
          </a:p>
          <a:p>
            <a:r>
              <a:rPr lang="en-US" sz="2400" dirty="0">
                <a:solidFill>
                  <a:srgbClr val="800000"/>
                </a:solidFill>
                <a:latin typeface="Times New Roman"/>
                <a:cs typeface="Times New Roman"/>
              </a:rPr>
              <a:t>}</a:t>
            </a:r>
          </a:p>
        </p:txBody>
      </p:sp>
      <p:sp>
        <p:nvSpPr>
          <p:cNvPr id="9" name="TextBox 8"/>
          <p:cNvSpPr txBox="1"/>
          <p:nvPr/>
        </p:nvSpPr>
        <p:spPr>
          <a:xfrm>
            <a:off x="4648200" y="4495800"/>
            <a:ext cx="4076657" cy="1938992"/>
          </a:xfrm>
          <a:prstGeom prst="rect">
            <a:avLst/>
          </a:prstGeom>
          <a:noFill/>
        </p:spPr>
        <p:txBody>
          <a:bodyPr wrap="none" rtlCol="0">
            <a:spAutoFit/>
          </a:bodyPr>
          <a:lstStyle/>
          <a:p>
            <a:r>
              <a:rPr lang="en-US" sz="2400" dirty="0">
                <a:solidFill>
                  <a:srgbClr val="800000"/>
                </a:solidFill>
                <a:latin typeface="Times New Roman"/>
                <a:cs typeface="Times New Roman"/>
              </a:rPr>
              <a:t>         </a:t>
            </a:r>
            <a:r>
              <a:rPr lang="en-US" sz="2400" dirty="0">
                <a:solidFill>
                  <a:srgbClr val="FF0000"/>
                </a:solidFill>
                <a:latin typeface="Times New Roman"/>
                <a:cs typeface="Times New Roman"/>
              </a:rPr>
              <a:t>Implement an interface</a:t>
            </a:r>
          </a:p>
          <a:p>
            <a:r>
              <a:rPr lang="en-US" sz="2400" dirty="0">
                <a:solidFill>
                  <a:srgbClr val="800000"/>
                </a:solidFill>
                <a:latin typeface="Times New Roman"/>
                <a:cs typeface="Times New Roman"/>
              </a:rPr>
              <a:t>class </a:t>
            </a:r>
            <a:r>
              <a:rPr lang="en-US" sz="2400" dirty="0" err="1">
                <a:solidFill>
                  <a:srgbClr val="800000"/>
                </a:solidFill>
                <a:latin typeface="Times New Roman"/>
                <a:cs typeface="Times New Roman"/>
              </a:rPr>
              <a:t>StackArray</a:t>
            </a:r>
            <a:endParaRPr lang="en-US" sz="2400" dirty="0">
              <a:solidFill>
                <a:srgbClr val="800000"/>
              </a:solidFill>
              <a:latin typeface="Times New Roman"/>
              <a:cs typeface="Times New Roman"/>
            </a:endParaRPr>
          </a:p>
          <a:p>
            <a:r>
              <a:rPr lang="en-US" sz="2400" dirty="0">
                <a:solidFill>
                  <a:srgbClr val="800000"/>
                </a:solidFill>
                <a:latin typeface="Times New Roman"/>
                <a:cs typeface="Times New Roman"/>
              </a:rPr>
              <a:t>                  implements Stack {</a:t>
            </a:r>
          </a:p>
          <a:p>
            <a:r>
              <a:rPr lang="en-US" sz="2400" dirty="0">
                <a:solidFill>
                  <a:srgbClr val="800000"/>
                </a:solidFill>
                <a:latin typeface="Times New Roman"/>
                <a:cs typeface="Times New Roman"/>
              </a:rPr>
              <a:t>   </a:t>
            </a:r>
            <a:r>
              <a:rPr lang="mr-IN" sz="2400" dirty="0">
                <a:solidFill>
                  <a:srgbClr val="800000"/>
                </a:solidFill>
                <a:latin typeface="Times New Roman"/>
                <a:cs typeface="Times New Roman"/>
              </a:rPr>
              <a:t>…</a:t>
            </a:r>
            <a:endParaRPr lang="en-US" sz="2400" dirty="0">
              <a:solidFill>
                <a:srgbClr val="800000"/>
              </a:solidFill>
              <a:latin typeface="Times New Roman"/>
              <a:cs typeface="Times New Roman"/>
            </a:endParaRPr>
          </a:p>
          <a:p>
            <a:r>
              <a:rPr lang="en-US" sz="2400" dirty="0">
                <a:solidFill>
                  <a:srgbClr val="800000"/>
                </a:solidFill>
                <a:latin typeface="Times New Roman"/>
                <a:cs typeface="Times New Roman"/>
              </a:rPr>
              <a:t>}</a:t>
            </a:r>
          </a:p>
        </p:txBody>
      </p:sp>
    </p:spTree>
    <p:extLst>
      <p:ext uri="{BB962C8B-B14F-4D97-AF65-F5344CB8AC3E}">
        <p14:creationId xmlns:p14="http://schemas.microsoft.com/office/powerpoint/2010/main" val="1129951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cxnSp>
        <p:nvCxnSpPr>
          <p:cNvPr id="13" name="Shape 193"/>
          <p:cNvCxnSpPr>
            <a:stCxn id="12" idx="2"/>
          </p:cNvCxnSpPr>
          <p:nvPr/>
        </p:nvCxnSpPr>
        <p:spPr>
          <a:xfrm flipH="1">
            <a:off x="5559226" y="3774275"/>
            <a:ext cx="952500" cy="293400"/>
          </a:xfrm>
          <a:prstGeom prst="straightConnector1">
            <a:avLst/>
          </a:prstGeom>
          <a:noFill/>
          <a:ln w="19050" cap="flat">
            <a:solidFill>
              <a:schemeClr val="dk2"/>
            </a:solidFill>
            <a:prstDash val="solid"/>
            <a:round/>
            <a:headEnd type="none" w="lg" len="lg"/>
            <a:tailEnd type="triangle" w="lg" len="lg"/>
          </a:ln>
        </p:spPr>
      </p:cxnSp>
      <p:grpSp>
        <p:nvGrpSpPr>
          <p:cNvPr id="18" name="Group 17"/>
          <p:cNvGrpSpPr/>
          <p:nvPr/>
        </p:nvGrpSpPr>
        <p:grpSpPr>
          <a:xfrm>
            <a:off x="3535850" y="3067476"/>
            <a:ext cx="5074750" cy="3257124"/>
            <a:chOff x="2083737" y="2323138"/>
            <a:chExt cx="5074750" cy="3257124"/>
          </a:xfrm>
        </p:grpSpPr>
        <p:sp>
          <p:nvSpPr>
            <p:cNvPr id="4" name="Shape 181"/>
            <p:cNvSpPr/>
            <p:nvPr/>
          </p:nvSpPr>
          <p:spPr>
            <a:xfrm>
              <a:off x="3428100" y="3323313"/>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Mammal</a:t>
              </a:r>
            </a:p>
          </p:txBody>
        </p:sp>
        <p:sp>
          <p:nvSpPr>
            <p:cNvPr id="5" name="Shape 182"/>
            <p:cNvSpPr/>
            <p:nvPr/>
          </p:nvSpPr>
          <p:spPr>
            <a:xfrm>
              <a:off x="2083737" y="4873463"/>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Human</a:t>
              </a:r>
            </a:p>
          </p:txBody>
        </p:sp>
        <p:sp>
          <p:nvSpPr>
            <p:cNvPr id="6" name="Shape 183"/>
            <p:cNvSpPr/>
            <p:nvPr/>
          </p:nvSpPr>
          <p:spPr>
            <a:xfrm>
              <a:off x="5593687" y="4873463"/>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Parrot</a:t>
              </a:r>
            </a:p>
          </p:txBody>
        </p:sp>
        <p:sp>
          <p:nvSpPr>
            <p:cNvPr id="7" name="Shape 184"/>
            <p:cNvSpPr/>
            <p:nvPr/>
          </p:nvSpPr>
          <p:spPr>
            <a:xfrm>
              <a:off x="3838712" y="4873463"/>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Dog</a:t>
              </a:r>
            </a:p>
          </p:txBody>
        </p:sp>
        <p:cxnSp>
          <p:nvCxnSpPr>
            <p:cNvPr id="8" name="Shape 185"/>
            <p:cNvCxnSpPr>
              <a:stCxn id="11" idx="2"/>
              <a:endCxn id="6" idx="0"/>
            </p:cNvCxnSpPr>
            <p:nvPr/>
          </p:nvCxnSpPr>
          <p:spPr>
            <a:xfrm>
              <a:off x="5887800" y="4030125"/>
              <a:ext cx="488287" cy="843338"/>
            </a:xfrm>
            <a:prstGeom prst="straightConnector1">
              <a:avLst/>
            </a:prstGeom>
            <a:noFill/>
            <a:ln w="19050" cap="flat">
              <a:solidFill>
                <a:schemeClr val="dk2"/>
              </a:solidFill>
              <a:prstDash val="solid"/>
              <a:round/>
              <a:headEnd type="none" w="lg" len="lg"/>
              <a:tailEnd type="triangle" w="lg" len="lg"/>
            </a:ln>
          </p:spPr>
        </p:cxnSp>
        <p:cxnSp>
          <p:nvCxnSpPr>
            <p:cNvPr id="9" name="Shape 190"/>
            <p:cNvCxnSpPr>
              <a:endCxn id="7" idx="0"/>
            </p:cNvCxnSpPr>
            <p:nvPr/>
          </p:nvCxnSpPr>
          <p:spPr>
            <a:xfrm>
              <a:off x="3982900" y="4030112"/>
              <a:ext cx="638212" cy="843351"/>
            </a:xfrm>
            <a:prstGeom prst="straightConnector1">
              <a:avLst/>
            </a:prstGeom>
            <a:noFill/>
            <a:ln w="19050" cap="flat">
              <a:solidFill>
                <a:schemeClr val="dk2"/>
              </a:solidFill>
              <a:prstDash val="solid"/>
              <a:round/>
              <a:headEnd type="none" w="lg" len="lg"/>
              <a:tailEnd type="triangle" w="lg" len="lg"/>
            </a:ln>
          </p:spPr>
        </p:cxnSp>
        <p:cxnSp>
          <p:nvCxnSpPr>
            <p:cNvPr id="10" name="Shape 191"/>
            <p:cNvCxnSpPr/>
            <p:nvPr/>
          </p:nvCxnSpPr>
          <p:spPr>
            <a:xfrm flipH="1">
              <a:off x="2896600" y="4030112"/>
              <a:ext cx="1086300" cy="843300"/>
            </a:xfrm>
            <a:prstGeom prst="straightConnector1">
              <a:avLst/>
            </a:prstGeom>
            <a:noFill/>
            <a:ln w="19050" cap="flat">
              <a:solidFill>
                <a:schemeClr val="dk2"/>
              </a:solidFill>
              <a:prstDash val="solid"/>
              <a:round/>
              <a:headEnd type="none" w="lg" len="lg"/>
              <a:tailEnd type="triangle" w="lg" len="lg"/>
            </a:ln>
          </p:spPr>
        </p:cxnSp>
        <p:sp>
          <p:nvSpPr>
            <p:cNvPr id="11" name="Shape 186"/>
            <p:cNvSpPr/>
            <p:nvPr/>
          </p:nvSpPr>
          <p:spPr>
            <a:xfrm>
              <a:off x="5105400" y="3323326"/>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Bird</a:t>
              </a:r>
            </a:p>
          </p:txBody>
        </p:sp>
        <p:sp>
          <p:nvSpPr>
            <p:cNvPr id="12" name="Shape 192"/>
            <p:cNvSpPr/>
            <p:nvPr/>
          </p:nvSpPr>
          <p:spPr>
            <a:xfrm>
              <a:off x="4277213" y="2323138"/>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Animal</a:t>
              </a:r>
            </a:p>
          </p:txBody>
        </p:sp>
        <p:cxnSp>
          <p:nvCxnSpPr>
            <p:cNvPr id="14" name="Shape 194"/>
            <p:cNvCxnSpPr>
              <a:stCxn id="12" idx="2"/>
            </p:cNvCxnSpPr>
            <p:nvPr/>
          </p:nvCxnSpPr>
          <p:spPr>
            <a:xfrm>
              <a:off x="5059613" y="3029937"/>
              <a:ext cx="952500" cy="293400"/>
            </a:xfrm>
            <a:prstGeom prst="straightConnector1">
              <a:avLst/>
            </a:prstGeom>
            <a:noFill/>
            <a:ln w="19050" cap="flat">
              <a:solidFill>
                <a:schemeClr val="dk2"/>
              </a:solidFill>
              <a:prstDash val="solid"/>
              <a:round/>
              <a:headEnd type="none" w="lg" len="lg"/>
              <a:tailEnd type="triangle" w="lg" len="lg"/>
            </a:ln>
          </p:spPr>
        </p:cxnSp>
      </p:grpSp>
      <p:sp>
        <p:nvSpPr>
          <p:cNvPr id="15" name="Shape 115"/>
          <p:cNvSpPr txBox="1">
            <a:spLocks/>
          </p:cNvSpPr>
          <p:nvPr/>
        </p:nvSpPr>
        <p:spPr>
          <a:xfrm>
            <a:off x="381000" y="381001"/>
            <a:ext cx="8229600" cy="685800"/>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600" dirty="0">
                <a:solidFill>
                  <a:srgbClr val="800000"/>
                </a:solidFill>
              </a:rPr>
              <a:t>A start at understanding use of interfaces</a:t>
            </a:r>
            <a:endParaRPr lang="en" sz="3600" dirty="0">
              <a:solidFill>
                <a:srgbClr val="800000"/>
              </a:solidFill>
            </a:endParaRPr>
          </a:p>
        </p:txBody>
      </p:sp>
      <p:sp>
        <p:nvSpPr>
          <p:cNvPr id="20" name="TextBox 19"/>
          <p:cNvSpPr txBox="1"/>
          <p:nvPr/>
        </p:nvSpPr>
        <p:spPr>
          <a:xfrm>
            <a:off x="457200" y="1066800"/>
            <a:ext cx="8001000" cy="3046988"/>
          </a:xfrm>
          <a:prstGeom prst="rect">
            <a:avLst/>
          </a:prstGeom>
          <a:noFill/>
        </p:spPr>
        <p:txBody>
          <a:bodyPr wrap="square" rtlCol="0">
            <a:spAutoFit/>
          </a:bodyPr>
          <a:lstStyle/>
          <a:p>
            <a:r>
              <a:rPr lang="en-US" sz="2400" dirty="0">
                <a:latin typeface="Times New Roman"/>
                <a:cs typeface="Times New Roman"/>
              </a:rPr>
              <a:t>Have this class hierarchy:</a:t>
            </a:r>
          </a:p>
          <a:p>
            <a:endParaRPr lang="en-US" sz="2400" dirty="0">
              <a:latin typeface="Times New Roman"/>
              <a:cs typeface="Times New Roman"/>
            </a:endParaRPr>
          </a:p>
          <a:p>
            <a:r>
              <a:rPr lang="en-US" sz="2400" dirty="0">
                <a:solidFill>
                  <a:srgbClr val="3366FF"/>
                </a:solidFill>
                <a:latin typeface="Times New Roman"/>
                <a:cs typeface="Times New Roman"/>
              </a:rPr>
              <a:t>class Animal { </a:t>
            </a:r>
            <a:r>
              <a:rPr lang="mr-IN" sz="2400" dirty="0">
                <a:solidFill>
                  <a:srgbClr val="3366FF"/>
                </a:solidFill>
                <a:latin typeface="Times New Roman"/>
                <a:cs typeface="Times New Roman"/>
              </a:rPr>
              <a:t>…</a:t>
            </a:r>
            <a:r>
              <a:rPr lang="en-US" sz="2400" dirty="0">
                <a:solidFill>
                  <a:srgbClr val="3366FF"/>
                </a:solidFill>
                <a:latin typeface="Times New Roman"/>
                <a:cs typeface="Times New Roman"/>
              </a:rPr>
              <a:t> }</a:t>
            </a:r>
          </a:p>
          <a:p>
            <a:r>
              <a:rPr lang="en-US" sz="2400" dirty="0">
                <a:solidFill>
                  <a:srgbClr val="3366FF"/>
                </a:solidFill>
                <a:latin typeface="Times New Roman"/>
                <a:cs typeface="Times New Roman"/>
              </a:rPr>
              <a:t>class Mammal extends Animal { ... }</a:t>
            </a:r>
          </a:p>
          <a:p>
            <a:r>
              <a:rPr lang="en-US" sz="2400" dirty="0">
                <a:solidFill>
                  <a:srgbClr val="3366FF"/>
                </a:solidFill>
                <a:latin typeface="Times New Roman"/>
                <a:cs typeface="Times New Roman"/>
              </a:rPr>
              <a:t>class Bird extends Animal { </a:t>
            </a:r>
            <a:r>
              <a:rPr lang="mr-IN" sz="2400" dirty="0">
                <a:solidFill>
                  <a:srgbClr val="3366FF"/>
                </a:solidFill>
                <a:latin typeface="Times New Roman"/>
                <a:cs typeface="Times New Roman"/>
              </a:rPr>
              <a:t>…</a:t>
            </a:r>
            <a:r>
              <a:rPr lang="en-US" sz="2400" dirty="0">
                <a:solidFill>
                  <a:srgbClr val="3366FF"/>
                </a:solidFill>
                <a:latin typeface="Times New Roman"/>
                <a:cs typeface="Times New Roman"/>
              </a:rPr>
              <a:t> }</a:t>
            </a:r>
          </a:p>
          <a:p>
            <a:r>
              <a:rPr lang="en-US" sz="2400" dirty="0">
                <a:solidFill>
                  <a:srgbClr val="3366FF"/>
                </a:solidFill>
                <a:latin typeface="Times New Roman"/>
                <a:cs typeface="Times New Roman"/>
              </a:rPr>
              <a:t>class Human extends Mammal {. </a:t>
            </a:r>
            <a:r>
              <a:rPr lang="mr-IN" sz="2400" dirty="0">
                <a:solidFill>
                  <a:srgbClr val="3366FF"/>
                </a:solidFill>
                <a:latin typeface="Times New Roman"/>
                <a:cs typeface="Times New Roman"/>
              </a:rPr>
              <a:t>…</a:t>
            </a:r>
            <a:r>
              <a:rPr lang="en-US" sz="2400" dirty="0">
                <a:solidFill>
                  <a:srgbClr val="3366FF"/>
                </a:solidFill>
                <a:latin typeface="Times New Roman"/>
                <a:cs typeface="Times New Roman"/>
              </a:rPr>
              <a:t> }</a:t>
            </a:r>
          </a:p>
          <a:p>
            <a:r>
              <a:rPr lang="en-US" sz="2400" dirty="0">
                <a:solidFill>
                  <a:srgbClr val="3366FF"/>
                </a:solidFill>
                <a:latin typeface="Times New Roman"/>
                <a:cs typeface="Times New Roman"/>
              </a:rPr>
              <a:t>class Dog extends Mammal { </a:t>
            </a:r>
            <a:r>
              <a:rPr lang="mr-IN" sz="2400" dirty="0">
                <a:solidFill>
                  <a:srgbClr val="3366FF"/>
                </a:solidFill>
                <a:latin typeface="Times New Roman"/>
                <a:cs typeface="Times New Roman"/>
              </a:rPr>
              <a:t>…</a:t>
            </a:r>
            <a:r>
              <a:rPr lang="en-US" sz="2400" dirty="0">
                <a:solidFill>
                  <a:srgbClr val="3366FF"/>
                </a:solidFill>
                <a:latin typeface="Times New Roman"/>
                <a:cs typeface="Times New Roman"/>
              </a:rPr>
              <a:t> }</a:t>
            </a:r>
          </a:p>
          <a:p>
            <a:r>
              <a:rPr lang="en-US" sz="2400" dirty="0">
                <a:solidFill>
                  <a:srgbClr val="3366FF"/>
                </a:solidFill>
                <a:latin typeface="Times New Roman"/>
                <a:cs typeface="Times New Roman"/>
              </a:rPr>
              <a:t>class Parrot extends Bird { </a:t>
            </a:r>
            <a:r>
              <a:rPr lang="mr-IN" sz="2400" dirty="0">
                <a:solidFill>
                  <a:srgbClr val="3366FF"/>
                </a:solidFill>
                <a:latin typeface="Times New Roman"/>
                <a:cs typeface="Times New Roman"/>
              </a:rPr>
              <a:t>…</a:t>
            </a:r>
            <a:r>
              <a:rPr lang="en-US" sz="2400" dirty="0">
                <a:solidFill>
                  <a:srgbClr val="3366FF"/>
                </a:solidFill>
                <a:latin typeface="Times New Roman"/>
                <a:cs typeface="Times New Roman"/>
              </a:rPr>
              <a:t> }</a:t>
            </a:r>
          </a:p>
        </p:txBody>
      </p:sp>
    </p:spTree>
    <p:extLst>
      <p:ext uri="{BB962C8B-B14F-4D97-AF65-F5344CB8AC3E}">
        <p14:creationId xmlns:p14="http://schemas.microsoft.com/office/powerpoint/2010/main" val="3800630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dissolve">
                                      <p:cBhvr>
                                        <p:cTn id="7"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cxnSp>
        <p:nvCxnSpPr>
          <p:cNvPr id="13" name="Shape 193"/>
          <p:cNvCxnSpPr>
            <a:stCxn id="12" idx="2"/>
            <a:endCxn id="4" idx="0"/>
          </p:cNvCxnSpPr>
          <p:nvPr/>
        </p:nvCxnSpPr>
        <p:spPr>
          <a:xfrm flipH="1">
            <a:off x="6156207" y="3983399"/>
            <a:ext cx="805556" cy="436201"/>
          </a:xfrm>
          <a:prstGeom prst="straightConnector1">
            <a:avLst/>
          </a:prstGeom>
          <a:noFill/>
          <a:ln w="19050" cap="flat">
            <a:solidFill>
              <a:schemeClr val="dk2"/>
            </a:solidFill>
            <a:prstDash val="solid"/>
            <a:round/>
            <a:headEnd type="none" w="lg" len="lg"/>
            <a:tailEnd type="triangle" w="lg" len="lg"/>
          </a:ln>
        </p:spPr>
      </p:cxnSp>
      <p:grpSp>
        <p:nvGrpSpPr>
          <p:cNvPr id="18" name="Group 17"/>
          <p:cNvGrpSpPr/>
          <p:nvPr/>
        </p:nvGrpSpPr>
        <p:grpSpPr>
          <a:xfrm>
            <a:off x="4648200" y="3276600"/>
            <a:ext cx="3962400" cy="3068999"/>
            <a:chOff x="3196087" y="2532262"/>
            <a:chExt cx="3962400" cy="3068999"/>
          </a:xfrm>
        </p:grpSpPr>
        <p:sp>
          <p:nvSpPr>
            <p:cNvPr id="4" name="Shape 181"/>
            <p:cNvSpPr/>
            <p:nvPr/>
          </p:nvSpPr>
          <p:spPr>
            <a:xfrm>
              <a:off x="4110487" y="3675262"/>
              <a:ext cx="1187213"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Mammal</a:t>
              </a:r>
            </a:p>
          </p:txBody>
        </p:sp>
        <p:sp>
          <p:nvSpPr>
            <p:cNvPr id="5" name="Shape 182"/>
            <p:cNvSpPr/>
            <p:nvPr/>
          </p:nvSpPr>
          <p:spPr>
            <a:xfrm>
              <a:off x="3196087" y="4894462"/>
              <a:ext cx="121445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Human</a:t>
              </a:r>
            </a:p>
          </p:txBody>
        </p:sp>
        <p:sp>
          <p:nvSpPr>
            <p:cNvPr id="6" name="Shape 183"/>
            <p:cNvSpPr/>
            <p:nvPr/>
          </p:nvSpPr>
          <p:spPr>
            <a:xfrm>
              <a:off x="6015487" y="4873463"/>
              <a:ext cx="11430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Parrot</a:t>
              </a:r>
            </a:p>
          </p:txBody>
        </p:sp>
        <p:sp>
          <p:nvSpPr>
            <p:cNvPr id="7" name="Shape 184"/>
            <p:cNvSpPr/>
            <p:nvPr/>
          </p:nvSpPr>
          <p:spPr>
            <a:xfrm>
              <a:off x="4722462" y="4894462"/>
              <a:ext cx="1064425"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Dog</a:t>
              </a:r>
            </a:p>
          </p:txBody>
        </p:sp>
        <p:cxnSp>
          <p:nvCxnSpPr>
            <p:cNvPr id="8" name="Shape 185"/>
            <p:cNvCxnSpPr>
              <a:stCxn id="11" idx="2"/>
              <a:endCxn id="6" idx="0"/>
            </p:cNvCxnSpPr>
            <p:nvPr/>
          </p:nvCxnSpPr>
          <p:spPr>
            <a:xfrm>
              <a:off x="6152343" y="4382061"/>
              <a:ext cx="434644" cy="491402"/>
            </a:xfrm>
            <a:prstGeom prst="straightConnector1">
              <a:avLst/>
            </a:prstGeom>
            <a:noFill/>
            <a:ln w="19050" cap="flat">
              <a:solidFill>
                <a:schemeClr val="dk2"/>
              </a:solidFill>
              <a:prstDash val="solid"/>
              <a:round/>
              <a:headEnd type="none" w="lg" len="lg"/>
              <a:tailEnd type="triangle" w="lg" len="lg"/>
            </a:ln>
          </p:spPr>
        </p:cxnSp>
        <p:cxnSp>
          <p:nvCxnSpPr>
            <p:cNvPr id="9" name="Shape 190"/>
            <p:cNvCxnSpPr>
              <a:stCxn id="4" idx="2"/>
              <a:endCxn id="7" idx="0"/>
            </p:cNvCxnSpPr>
            <p:nvPr/>
          </p:nvCxnSpPr>
          <p:spPr>
            <a:xfrm>
              <a:off x="4704094" y="4382061"/>
              <a:ext cx="550581" cy="512401"/>
            </a:xfrm>
            <a:prstGeom prst="straightConnector1">
              <a:avLst/>
            </a:prstGeom>
            <a:noFill/>
            <a:ln w="19050" cap="flat">
              <a:solidFill>
                <a:schemeClr val="dk2"/>
              </a:solidFill>
              <a:prstDash val="solid"/>
              <a:round/>
              <a:headEnd type="none" w="lg" len="lg"/>
              <a:tailEnd type="triangle" w="lg" len="lg"/>
            </a:ln>
          </p:spPr>
        </p:cxnSp>
        <p:cxnSp>
          <p:nvCxnSpPr>
            <p:cNvPr id="10" name="Shape 191"/>
            <p:cNvCxnSpPr>
              <a:stCxn id="4" idx="2"/>
              <a:endCxn id="5" idx="0"/>
            </p:cNvCxnSpPr>
            <p:nvPr/>
          </p:nvCxnSpPr>
          <p:spPr>
            <a:xfrm flipH="1">
              <a:off x="3803312" y="4382061"/>
              <a:ext cx="900782" cy="512401"/>
            </a:xfrm>
            <a:prstGeom prst="straightConnector1">
              <a:avLst/>
            </a:prstGeom>
            <a:noFill/>
            <a:ln w="19050" cap="flat">
              <a:solidFill>
                <a:schemeClr val="dk2"/>
              </a:solidFill>
              <a:prstDash val="solid"/>
              <a:round/>
              <a:headEnd type="none" w="lg" len="lg"/>
              <a:tailEnd type="triangle" w="lg" len="lg"/>
            </a:ln>
          </p:spPr>
        </p:cxnSp>
        <p:sp>
          <p:nvSpPr>
            <p:cNvPr id="11" name="Shape 186"/>
            <p:cNvSpPr/>
            <p:nvPr/>
          </p:nvSpPr>
          <p:spPr>
            <a:xfrm>
              <a:off x="5634487" y="3675262"/>
              <a:ext cx="1035712"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Bird</a:t>
              </a:r>
            </a:p>
          </p:txBody>
        </p:sp>
        <p:sp>
          <p:nvSpPr>
            <p:cNvPr id="12" name="Shape 192"/>
            <p:cNvSpPr/>
            <p:nvPr/>
          </p:nvSpPr>
          <p:spPr>
            <a:xfrm>
              <a:off x="4948687" y="2532262"/>
              <a:ext cx="1121926"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Animal</a:t>
              </a:r>
            </a:p>
          </p:txBody>
        </p:sp>
        <p:cxnSp>
          <p:nvCxnSpPr>
            <p:cNvPr id="14" name="Shape 194"/>
            <p:cNvCxnSpPr>
              <a:stCxn id="12" idx="2"/>
              <a:endCxn id="11" idx="0"/>
            </p:cNvCxnSpPr>
            <p:nvPr/>
          </p:nvCxnSpPr>
          <p:spPr>
            <a:xfrm>
              <a:off x="5509650" y="3239061"/>
              <a:ext cx="642693" cy="436201"/>
            </a:xfrm>
            <a:prstGeom prst="straightConnector1">
              <a:avLst/>
            </a:prstGeom>
            <a:noFill/>
            <a:ln w="19050" cap="flat">
              <a:solidFill>
                <a:schemeClr val="dk2"/>
              </a:solidFill>
              <a:prstDash val="solid"/>
              <a:round/>
              <a:headEnd type="none" w="lg" len="lg"/>
              <a:tailEnd type="triangle" w="lg" len="lg"/>
            </a:ln>
          </p:spPr>
        </p:cxnSp>
      </p:grpSp>
      <p:sp>
        <p:nvSpPr>
          <p:cNvPr id="15" name="Shape 115"/>
          <p:cNvSpPr txBox="1">
            <a:spLocks/>
          </p:cNvSpPr>
          <p:nvPr/>
        </p:nvSpPr>
        <p:spPr>
          <a:xfrm>
            <a:off x="381000" y="381001"/>
            <a:ext cx="8229600" cy="685800"/>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600" dirty="0">
                <a:solidFill>
                  <a:srgbClr val="800000"/>
                </a:solidFill>
              </a:rPr>
              <a:t>A start at understanding use of interfaces</a:t>
            </a:r>
            <a:endParaRPr lang="en" sz="3600" dirty="0">
              <a:solidFill>
                <a:srgbClr val="800000"/>
              </a:solidFill>
            </a:endParaRPr>
          </a:p>
        </p:txBody>
      </p:sp>
      <p:sp>
        <p:nvSpPr>
          <p:cNvPr id="20" name="TextBox 19"/>
          <p:cNvSpPr txBox="1"/>
          <p:nvPr/>
        </p:nvSpPr>
        <p:spPr>
          <a:xfrm>
            <a:off x="457200" y="1066800"/>
            <a:ext cx="8001000" cy="3416320"/>
          </a:xfrm>
          <a:prstGeom prst="rect">
            <a:avLst/>
          </a:prstGeom>
          <a:noFill/>
        </p:spPr>
        <p:txBody>
          <a:bodyPr wrap="square" rtlCol="0">
            <a:spAutoFit/>
          </a:bodyPr>
          <a:lstStyle/>
          <a:p>
            <a:r>
              <a:rPr lang="en-US" sz="2400" dirty="0">
                <a:latin typeface="Times New Roman"/>
                <a:cs typeface="Times New Roman"/>
              </a:rPr>
              <a:t>Humans and Parrots can whistle. Other Animals cannot.</a:t>
            </a:r>
          </a:p>
          <a:p>
            <a:r>
              <a:rPr lang="en-US" sz="2400" dirty="0">
                <a:latin typeface="Times New Roman"/>
                <a:cs typeface="Times New Roman"/>
              </a:rPr>
              <a:t>“</a:t>
            </a:r>
            <a:r>
              <a:rPr lang="en-US" sz="2400" dirty="0" err="1">
                <a:latin typeface="Times New Roman"/>
                <a:cs typeface="Times New Roman"/>
              </a:rPr>
              <a:t>listenTo</a:t>
            </a:r>
            <a:r>
              <a:rPr lang="en-US" sz="2400" dirty="0">
                <a:latin typeface="Times New Roman"/>
                <a:cs typeface="Times New Roman"/>
              </a:rPr>
              <a:t>” is given as a whistling method:</a:t>
            </a:r>
          </a:p>
          <a:p>
            <a:endParaRPr lang="en-US" sz="2400" dirty="0">
              <a:latin typeface="Times New Roman"/>
              <a:cs typeface="Times New Roman"/>
            </a:endParaRPr>
          </a:p>
          <a:p>
            <a:r>
              <a:rPr lang="en-US" sz="2400" dirty="0">
                <a:latin typeface="Times New Roman"/>
                <a:cs typeface="Times New Roman"/>
              </a:rPr>
              <a:t>       </a:t>
            </a:r>
            <a:r>
              <a:rPr lang="en-US" sz="2400" dirty="0">
                <a:solidFill>
                  <a:srgbClr val="3366FF"/>
                </a:solidFill>
                <a:latin typeface="Times New Roman"/>
                <a:cs typeface="Times New Roman"/>
              </a:rPr>
              <a:t>public void </a:t>
            </a:r>
            <a:r>
              <a:rPr lang="en-US" sz="2400" dirty="0" err="1">
                <a:solidFill>
                  <a:srgbClr val="3366FF"/>
                </a:solidFill>
                <a:latin typeface="Times New Roman"/>
                <a:cs typeface="Times New Roman"/>
              </a:rPr>
              <a:t>listenTo</a:t>
            </a:r>
            <a:r>
              <a:rPr lang="en-US" sz="2400" dirty="0">
                <a:solidFill>
                  <a:srgbClr val="3366FF"/>
                </a:solidFill>
                <a:latin typeface="Times New Roman"/>
                <a:cs typeface="Times New Roman"/>
              </a:rPr>
              <a:t>(String w) { </a:t>
            </a:r>
            <a:r>
              <a:rPr lang="en-US" sz="2400" dirty="0" err="1">
                <a:solidFill>
                  <a:srgbClr val="3366FF"/>
                </a:solidFill>
                <a:latin typeface="Times New Roman"/>
                <a:cs typeface="Times New Roman"/>
              </a:rPr>
              <a:t>System.out.println</a:t>
            </a:r>
            <a:r>
              <a:rPr lang="en-US" sz="2400" dirty="0">
                <a:solidFill>
                  <a:srgbClr val="3366FF"/>
                </a:solidFill>
                <a:latin typeface="Times New Roman"/>
                <a:cs typeface="Times New Roman"/>
              </a:rPr>
              <a:t>(w); }</a:t>
            </a:r>
          </a:p>
          <a:p>
            <a:endParaRPr lang="en-US" sz="2400" dirty="0">
              <a:solidFill>
                <a:srgbClr val="3366FF"/>
              </a:solidFill>
              <a:latin typeface="Times New Roman"/>
              <a:cs typeface="Times New Roman"/>
            </a:endParaRPr>
          </a:p>
          <a:p>
            <a:r>
              <a:rPr lang="en-US" sz="2400" dirty="0">
                <a:latin typeface="Times New Roman"/>
                <a:cs typeface="Times New Roman"/>
              </a:rPr>
              <a:t>We need a way of indicating that</a:t>
            </a:r>
          </a:p>
          <a:p>
            <a:r>
              <a:rPr lang="en-US" sz="2400" dirty="0">
                <a:latin typeface="Times New Roman"/>
                <a:cs typeface="Times New Roman"/>
              </a:rPr>
              <a:t>classes Human and Parrot</a:t>
            </a:r>
          </a:p>
          <a:p>
            <a:r>
              <a:rPr lang="en-US" sz="2400" dirty="0">
                <a:latin typeface="Times New Roman"/>
                <a:cs typeface="Times New Roman"/>
              </a:rPr>
              <a:t>have this method </a:t>
            </a:r>
            <a:r>
              <a:rPr lang="en-US" sz="2400" dirty="0" err="1">
                <a:solidFill>
                  <a:srgbClr val="3366FF"/>
                </a:solidFill>
                <a:latin typeface="Times New Roman"/>
                <a:cs typeface="Times New Roman"/>
              </a:rPr>
              <a:t>listenTo</a:t>
            </a:r>
            <a:endParaRPr lang="en-US" sz="2400" dirty="0">
              <a:solidFill>
                <a:srgbClr val="000000"/>
              </a:solidFill>
              <a:latin typeface="Times New Roman"/>
              <a:cs typeface="Times New Roman"/>
            </a:endParaRPr>
          </a:p>
          <a:p>
            <a:endParaRPr lang="en-US" sz="2400" dirty="0">
              <a:latin typeface="Times New Roman"/>
              <a:cs typeface="Times New Roman"/>
            </a:endParaRPr>
          </a:p>
        </p:txBody>
      </p:sp>
    </p:spTree>
    <p:extLst>
      <p:ext uri="{BB962C8B-B14F-4D97-AF65-F5344CB8AC3E}">
        <p14:creationId xmlns:p14="http://schemas.microsoft.com/office/powerpoint/2010/main" val="31348216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457200" y="1066800"/>
            <a:ext cx="8001000" cy="5262979"/>
          </a:xfrm>
          <a:prstGeom prst="rect">
            <a:avLst/>
          </a:prstGeom>
          <a:noFill/>
        </p:spPr>
        <p:txBody>
          <a:bodyPr wrap="square" rtlCol="0">
            <a:spAutoFit/>
          </a:bodyPr>
          <a:lstStyle/>
          <a:p>
            <a:r>
              <a:rPr lang="en-US" sz="2400" dirty="0">
                <a:latin typeface="Times New Roman"/>
                <a:cs typeface="Times New Roman"/>
              </a:rPr>
              <a:t>public interface Whistle {</a:t>
            </a:r>
          </a:p>
          <a:p>
            <a:r>
              <a:rPr lang="en-US" sz="2400" dirty="0">
                <a:latin typeface="Times New Roman"/>
                <a:cs typeface="Times New Roman"/>
              </a:rPr>
              <a:t>      </a:t>
            </a:r>
            <a:r>
              <a:rPr lang="en-US" sz="2400" dirty="0">
                <a:solidFill>
                  <a:srgbClr val="3366FF"/>
                </a:solidFill>
                <a:latin typeface="Times New Roman"/>
                <a:cs typeface="Times New Roman"/>
              </a:rPr>
              <a:t>void </a:t>
            </a:r>
            <a:r>
              <a:rPr lang="en-US" sz="2400" dirty="0" err="1">
                <a:solidFill>
                  <a:srgbClr val="3366FF"/>
                </a:solidFill>
                <a:latin typeface="Times New Roman"/>
                <a:cs typeface="Times New Roman"/>
              </a:rPr>
              <a:t>listenTo</a:t>
            </a:r>
            <a:r>
              <a:rPr lang="en-US" sz="2400" dirty="0">
                <a:solidFill>
                  <a:srgbClr val="3366FF"/>
                </a:solidFill>
                <a:latin typeface="Times New Roman"/>
                <a:cs typeface="Times New Roman"/>
              </a:rPr>
              <a:t>(String w) ;</a:t>
            </a:r>
            <a:endParaRPr lang="en-US" sz="2400" dirty="0">
              <a:latin typeface="Times New Roman"/>
              <a:cs typeface="Times New Roman"/>
            </a:endParaRPr>
          </a:p>
          <a:p>
            <a:r>
              <a:rPr lang="en-US" sz="2400" dirty="0">
                <a:latin typeface="Times New Roman"/>
                <a:cs typeface="Times New Roman"/>
              </a:rPr>
              <a:t>}</a:t>
            </a:r>
          </a:p>
          <a:p>
            <a:endParaRPr lang="en-US" sz="2400" dirty="0">
              <a:latin typeface="Times New Roman"/>
              <a:cs typeface="Times New Roman"/>
            </a:endParaRPr>
          </a:p>
          <a:p>
            <a:r>
              <a:rPr lang="en-US" sz="2400" dirty="0">
                <a:latin typeface="Times New Roman"/>
                <a:cs typeface="Times New Roman"/>
              </a:rPr>
              <a:t>public class Human extends Mammal</a:t>
            </a:r>
          </a:p>
          <a:p>
            <a:r>
              <a:rPr lang="en-US" sz="2400" dirty="0">
                <a:latin typeface="Times New Roman"/>
                <a:cs typeface="Times New Roman"/>
              </a:rPr>
              <a:t>                                 implements Whistle {</a:t>
            </a:r>
          </a:p>
          <a:p>
            <a:r>
              <a:rPr lang="en-US" sz="2400" dirty="0">
                <a:latin typeface="Times New Roman"/>
                <a:cs typeface="Times New Roman"/>
              </a:rPr>
              <a:t>      </a:t>
            </a:r>
            <a:r>
              <a:rPr lang="mr-IN" sz="2400" dirty="0">
                <a:latin typeface="Times New Roman"/>
                <a:cs typeface="Times New Roman"/>
              </a:rPr>
              <a:t>…</a:t>
            </a:r>
            <a:endParaRPr lang="en-US" sz="2400" dirty="0">
              <a:latin typeface="Times New Roman"/>
              <a:cs typeface="Times New Roman"/>
            </a:endParaRPr>
          </a:p>
          <a:p>
            <a:r>
              <a:rPr lang="en-US" sz="2400" dirty="0">
                <a:latin typeface="Times New Roman"/>
                <a:cs typeface="Times New Roman"/>
              </a:rPr>
              <a:t>      </a:t>
            </a:r>
            <a:r>
              <a:rPr lang="en-US" sz="2400" dirty="0">
                <a:solidFill>
                  <a:srgbClr val="3366FF"/>
                </a:solidFill>
                <a:latin typeface="Times New Roman"/>
                <a:cs typeface="Times New Roman"/>
              </a:rPr>
              <a:t>public void </a:t>
            </a:r>
            <a:r>
              <a:rPr lang="en-US" sz="2400" dirty="0" err="1">
                <a:solidFill>
                  <a:srgbClr val="3366FF"/>
                </a:solidFill>
                <a:latin typeface="Times New Roman"/>
                <a:cs typeface="Times New Roman"/>
              </a:rPr>
              <a:t>listenTo</a:t>
            </a:r>
            <a:r>
              <a:rPr lang="en-US" sz="2400" dirty="0">
                <a:solidFill>
                  <a:srgbClr val="3366FF"/>
                </a:solidFill>
                <a:latin typeface="Times New Roman"/>
                <a:cs typeface="Times New Roman"/>
              </a:rPr>
              <a:t>(String w) {</a:t>
            </a:r>
          </a:p>
          <a:p>
            <a:r>
              <a:rPr lang="en-US" sz="2400" dirty="0">
                <a:solidFill>
                  <a:srgbClr val="3366FF"/>
                </a:solidFill>
                <a:latin typeface="Times New Roman"/>
                <a:cs typeface="Times New Roman"/>
              </a:rPr>
              <a:t>          </a:t>
            </a:r>
            <a:r>
              <a:rPr lang="en-US" sz="2400" dirty="0" err="1">
                <a:solidFill>
                  <a:srgbClr val="3366FF"/>
                </a:solidFill>
                <a:latin typeface="Times New Roman"/>
                <a:cs typeface="Times New Roman"/>
              </a:rPr>
              <a:t>System.out.println</a:t>
            </a:r>
            <a:r>
              <a:rPr lang="en-US" sz="2400" dirty="0">
                <a:solidFill>
                  <a:srgbClr val="3366FF"/>
                </a:solidFill>
                <a:latin typeface="Times New Roman"/>
                <a:cs typeface="Times New Roman"/>
              </a:rPr>
              <a:t>(w);</a:t>
            </a:r>
          </a:p>
          <a:p>
            <a:r>
              <a:rPr lang="en-US" sz="2400" dirty="0">
                <a:solidFill>
                  <a:srgbClr val="3366FF"/>
                </a:solidFill>
                <a:latin typeface="Times New Roman"/>
                <a:cs typeface="Times New Roman"/>
              </a:rPr>
              <a:t>      }</a:t>
            </a:r>
          </a:p>
          <a:p>
            <a:r>
              <a:rPr lang="en-US" sz="2400" dirty="0">
                <a:solidFill>
                  <a:srgbClr val="3366FF"/>
                </a:solidFill>
                <a:latin typeface="Times New Roman"/>
                <a:cs typeface="Times New Roman"/>
              </a:rPr>
              <a:t>}</a:t>
            </a:r>
          </a:p>
          <a:p>
            <a:endParaRPr lang="en-US" sz="2400" dirty="0">
              <a:solidFill>
                <a:srgbClr val="3366FF"/>
              </a:solidFill>
              <a:latin typeface="Times New Roman"/>
              <a:cs typeface="Times New Roman"/>
            </a:endParaRPr>
          </a:p>
          <a:p>
            <a:r>
              <a:rPr lang="en-US" sz="2400" dirty="0">
                <a:latin typeface="Times New Roman"/>
                <a:cs typeface="Times New Roman"/>
              </a:rPr>
              <a:t>(similarly for Parrot)</a:t>
            </a:r>
            <a:endParaRPr lang="en-US" sz="2400" dirty="0">
              <a:solidFill>
                <a:srgbClr val="000000"/>
              </a:solidFill>
              <a:latin typeface="Times New Roman"/>
              <a:cs typeface="Times New Roman"/>
            </a:endParaRPr>
          </a:p>
          <a:p>
            <a:endParaRPr lang="en-US" sz="2400" dirty="0">
              <a:latin typeface="Times New Roman"/>
              <a:cs typeface="Times New Roman"/>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cxnSp>
        <p:nvCxnSpPr>
          <p:cNvPr id="13" name="Shape 193"/>
          <p:cNvCxnSpPr>
            <a:stCxn id="12" idx="2"/>
            <a:endCxn id="4" idx="0"/>
          </p:cNvCxnSpPr>
          <p:nvPr/>
        </p:nvCxnSpPr>
        <p:spPr>
          <a:xfrm flipH="1">
            <a:off x="6156207" y="3983399"/>
            <a:ext cx="805556" cy="436201"/>
          </a:xfrm>
          <a:prstGeom prst="straightConnector1">
            <a:avLst/>
          </a:prstGeom>
          <a:noFill/>
          <a:ln w="19050" cap="flat">
            <a:solidFill>
              <a:schemeClr val="dk2"/>
            </a:solidFill>
            <a:prstDash val="solid"/>
            <a:round/>
            <a:headEnd type="none" w="lg" len="lg"/>
            <a:tailEnd type="triangle" w="lg" len="lg"/>
          </a:ln>
        </p:spPr>
      </p:cxnSp>
      <p:grpSp>
        <p:nvGrpSpPr>
          <p:cNvPr id="18" name="Group 17"/>
          <p:cNvGrpSpPr/>
          <p:nvPr/>
        </p:nvGrpSpPr>
        <p:grpSpPr>
          <a:xfrm>
            <a:off x="4648200" y="3276600"/>
            <a:ext cx="3962400" cy="3068999"/>
            <a:chOff x="3196087" y="2532262"/>
            <a:chExt cx="3962400" cy="3068999"/>
          </a:xfrm>
        </p:grpSpPr>
        <p:sp>
          <p:nvSpPr>
            <p:cNvPr id="4" name="Shape 181"/>
            <p:cNvSpPr/>
            <p:nvPr/>
          </p:nvSpPr>
          <p:spPr>
            <a:xfrm>
              <a:off x="4110487" y="3675262"/>
              <a:ext cx="1187213"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Mammal</a:t>
              </a:r>
            </a:p>
          </p:txBody>
        </p:sp>
        <p:sp>
          <p:nvSpPr>
            <p:cNvPr id="5" name="Shape 182"/>
            <p:cNvSpPr/>
            <p:nvPr/>
          </p:nvSpPr>
          <p:spPr>
            <a:xfrm>
              <a:off x="3196087" y="4894462"/>
              <a:ext cx="121445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Human</a:t>
              </a:r>
            </a:p>
          </p:txBody>
        </p:sp>
        <p:sp>
          <p:nvSpPr>
            <p:cNvPr id="6" name="Shape 183"/>
            <p:cNvSpPr/>
            <p:nvPr/>
          </p:nvSpPr>
          <p:spPr>
            <a:xfrm>
              <a:off x="6015487" y="4873463"/>
              <a:ext cx="11430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Parrot</a:t>
              </a:r>
            </a:p>
          </p:txBody>
        </p:sp>
        <p:sp>
          <p:nvSpPr>
            <p:cNvPr id="7" name="Shape 184"/>
            <p:cNvSpPr/>
            <p:nvPr/>
          </p:nvSpPr>
          <p:spPr>
            <a:xfrm>
              <a:off x="4722462" y="4894462"/>
              <a:ext cx="1064425"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Dog</a:t>
              </a:r>
            </a:p>
          </p:txBody>
        </p:sp>
        <p:cxnSp>
          <p:nvCxnSpPr>
            <p:cNvPr id="8" name="Shape 185"/>
            <p:cNvCxnSpPr>
              <a:stCxn id="11" idx="2"/>
              <a:endCxn id="6" idx="0"/>
            </p:cNvCxnSpPr>
            <p:nvPr/>
          </p:nvCxnSpPr>
          <p:spPr>
            <a:xfrm>
              <a:off x="6152343" y="4382061"/>
              <a:ext cx="434644" cy="491402"/>
            </a:xfrm>
            <a:prstGeom prst="straightConnector1">
              <a:avLst/>
            </a:prstGeom>
            <a:noFill/>
            <a:ln w="19050" cap="flat">
              <a:solidFill>
                <a:schemeClr val="dk2"/>
              </a:solidFill>
              <a:prstDash val="solid"/>
              <a:round/>
              <a:headEnd type="none" w="lg" len="lg"/>
              <a:tailEnd type="triangle" w="lg" len="lg"/>
            </a:ln>
          </p:spPr>
        </p:cxnSp>
        <p:cxnSp>
          <p:nvCxnSpPr>
            <p:cNvPr id="9" name="Shape 190"/>
            <p:cNvCxnSpPr>
              <a:stCxn id="4" idx="2"/>
              <a:endCxn id="7" idx="0"/>
            </p:cNvCxnSpPr>
            <p:nvPr/>
          </p:nvCxnSpPr>
          <p:spPr>
            <a:xfrm>
              <a:off x="4704094" y="4382061"/>
              <a:ext cx="550581" cy="512401"/>
            </a:xfrm>
            <a:prstGeom prst="straightConnector1">
              <a:avLst/>
            </a:prstGeom>
            <a:noFill/>
            <a:ln w="19050" cap="flat">
              <a:solidFill>
                <a:schemeClr val="dk2"/>
              </a:solidFill>
              <a:prstDash val="solid"/>
              <a:round/>
              <a:headEnd type="none" w="lg" len="lg"/>
              <a:tailEnd type="triangle" w="lg" len="lg"/>
            </a:ln>
          </p:spPr>
        </p:cxnSp>
        <p:cxnSp>
          <p:nvCxnSpPr>
            <p:cNvPr id="10" name="Shape 191"/>
            <p:cNvCxnSpPr>
              <a:stCxn id="4" idx="2"/>
              <a:endCxn id="5" idx="0"/>
            </p:cNvCxnSpPr>
            <p:nvPr/>
          </p:nvCxnSpPr>
          <p:spPr>
            <a:xfrm flipH="1">
              <a:off x="3803312" y="4382061"/>
              <a:ext cx="900782" cy="512401"/>
            </a:xfrm>
            <a:prstGeom prst="straightConnector1">
              <a:avLst/>
            </a:prstGeom>
            <a:noFill/>
            <a:ln w="19050" cap="flat">
              <a:solidFill>
                <a:schemeClr val="dk2"/>
              </a:solidFill>
              <a:prstDash val="solid"/>
              <a:round/>
              <a:headEnd type="none" w="lg" len="lg"/>
              <a:tailEnd type="triangle" w="lg" len="lg"/>
            </a:ln>
          </p:spPr>
        </p:cxnSp>
        <p:sp>
          <p:nvSpPr>
            <p:cNvPr id="11" name="Shape 186"/>
            <p:cNvSpPr/>
            <p:nvPr/>
          </p:nvSpPr>
          <p:spPr>
            <a:xfrm>
              <a:off x="5634487" y="3675262"/>
              <a:ext cx="1035712"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Bird</a:t>
              </a:r>
            </a:p>
          </p:txBody>
        </p:sp>
        <p:sp>
          <p:nvSpPr>
            <p:cNvPr id="12" name="Shape 192"/>
            <p:cNvSpPr/>
            <p:nvPr/>
          </p:nvSpPr>
          <p:spPr>
            <a:xfrm>
              <a:off x="4948687" y="2532262"/>
              <a:ext cx="1121926"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Animal</a:t>
              </a:r>
            </a:p>
          </p:txBody>
        </p:sp>
        <p:cxnSp>
          <p:nvCxnSpPr>
            <p:cNvPr id="14" name="Shape 194"/>
            <p:cNvCxnSpPr>
              <a:stCxn id="12" idx="2"/>
              <a:endCxn id="11" idx="0"/>
            </p:cNvCxnSpPr>
            <p:nvPr/>
          </p:nvCxnSpPr>
          <p:spPr>
            <a:xfrm>
              <a:off x="5509650" y="3239061"/>
              <a:ext cx="642693" cy="436201"/>
            </a:xfrm>
            <a:prstGeom prst="straightConnector1">
              <a:avLst/>
            </a:prstGeom>
            <a:noFill/>
            <a:ln w="19050" cap="flat">
              <a:solidFill>
                <a:schemeClr val="dk2"/>
              </a:solidFill>
              <a:prstDash val="solid"/>
              <a:round/>
              <a:headEnd type="none" w="lg" len="lg"/>
              <a:tailEnd type="triangle" w="lg" len="lg"/>
            </a:ln>
          </p:spPr>
        </p:cxnSp>
      </p:grpSp>
      <p:sp>
        <p:nvSpPr>
          <p:cNvPr id="15" name="Shape 115"/>
          <p:cNvSpPr txBox="1">
            <a:spLocks/>
          </p:cNvSpPr>
          <p:nvPr/>
        </p:nvSpPr>
        <p:spPr>
          <a:xfrm>
            <a:off x="381000" y="381001"/>
            <a:ext cx="8229600" cy="685800"/>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600" dirty="0">
                <a:solidFill>
                  <a:srgbClr val="800000"/>
                </a:solidFill>
              </a:rPr>
              <a:t>A start at understanding use of interfaces</a:t>
            </a:r>
            <a:endParaRPr lang="en" sz="3600" dirty="0">
              <a:solidFill>
                <a:srgbClr val="800000"/>
              </a:solidFill>
            </a:endParaRPr>
          </a:p>
        </p:txBody>
      </p:sp>
      <p:cxnSp>
        <p:nvCxnSpPr>
          <p:cNvPr id="17" name="Shape 191"/>
          <p:cNvCxnSpPr/>
          <p:nvPr/>
        </p:nvCxnSpPr>
        <p:spPr>
          <a:xfrm>
            <a:off x="4572000" y="5105400"/>
            <a:ext cx="685800" cy="512401"/>
          </a:xfrm>
          <a:prstGeom prst="straightConnector1">
            <a:avLst/>
          </a:prstGeom>
          <a:noFill/>
          <a:ln w="19050" cap="flat">
            <a:solidFill>
              <a:schemeClr val="dk2"/>
            </a:solidFill>
            <a:prstDash val="solid"/>
            <a:round/>
            <a:headEnd type="none" w="lg" len="lg"/>
            <a:tailEnd type="triangle" w="lg" len="lg"/>
          </a:ln>
        </p:spPr>
      </p:cxnSp>
      <p:sp>
        <p:nvSpPr>
          <p:cNvPr id="19" name="Shape 181"/>
          <p:cNvSpPr/>
          <p:nvPr/>
        </p:nvSpPr>
        <p:spPr>
          <a:xfrm>
            <a:off x="3962400" y="4419600"/>
            <a:ext cx="1187213" cy="706799"/>
          </a:xfrm>
          <a:prstGeom prst="rect">
            <a:avLst/>
          </a:prstGeom>
          <a:noFill/>
          <a:ln w="28575" cap="flat">
            <a:solidFill>
              <a:srgbClr val="FF0000"/>
            </a:solidFill>
            <a:prstDash val="solid"/>
            <a:round/>
            <a:headEnd type="none" w="med" len="med"/>
            <a:tailEnd type="none" w="med" len="med"/>
          </a:ln>
        </p:spPr>
        <p:txBody>
          <a:bodyPr lIns="91425" tIns="91425" rIns="91425" bIns="91425" anchor="ctr" anchorCtr="0">
            <a:noAutofit/>
          </a:bodyPr>
          <a:lstStyle/>
          <a:p>
            <a:pPr algn="ctr"/>
            <a:r>
              <a:rPr lang="en-US" sz="2000" dirty="0">
                <a:solidFill>
                  <a:srgbClr val="FF0000"/>
                </a:solidFill>
              </a:rPr>
              <a:t>Whistle</a:t>
            </a:r>
            <a:endParaRPr lang="en" sz="2000" dirty="0">
              <a:solidFill>
                <a:srgbClr val="FF0000"/>
              </a:solidFill>
            </a:endParaRPr>
          </a:p>
        </p:txBody>
      </p:sp>
    </p:spTree>
    <p:extLst>
      <p:ext uri="{BB962C8B-B14F-4D97-AF65-F5344CB8AC3E}">
        <p14:creationId xmlns:p14="http://schemas.microsoft.com/office/powerpoint/2010/main" val="607929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a:solidFill>
                  <a:srgbClr val="800000"/>
                </a:solidFill>
              </a:rPr>
              <a:t>Here’s what an object of class Human looks like</a:t>
            </a:r>
            <a:endParaRPr lang="en" sz="3200" dirty="0">
              <a:solidFill>
                <a:srgbClr val="800000"/>
              </a:solidFill>
            </a:endParaRPr>
          </a:p>
        </p:txBody>
      </p:sp>
      <p:sp>
        <p:nvSpPr>
          <p:cNvPr id="20" name="TextBox 19"/>
          <p:cNvSpPr txBox="1"/>
          <p:nvPr/>
        </p:nvSpPr>
        <p:spPr>
          <a:xfrm>
            <a:off x="457200" y="838200"/>
            <a:ext cx="8001000" cy="2308324"/>
          </a:xfrm>
          <a:prstGeom prst="rect">
            <a:avLst/>
          </a:prstGeom>
          <a:noFill/>
        </p:spPr>
        <p:txBody>
          <a:bodyPr wrap="square" rtlCol="0">
            <a:spAutoFit/>
          </a:bodyPr>
          <a:lstStyle/>
          <a:p>
            <a:r>
              <a:rPr lang="en-US" sz="2400" dirty="0">
                <a:latin typeface="Times New Roman"/>
                <a:cs typeface="Times New Roman"/>
              </a:rPr>
              <a:t>public interface Whistle { </a:t>
            </a:r>
            <a:r>
              <a:rPr lang="en-US" sz="2400" dirty="0">
                <a:solidFill>
                  <a:srgbClr val="3366FF"/>
                </a:solidFill>
                <a:latin typeface="Times New Roman"/>
                <a:cs typeface="Times New Roman"/>
              </a:rPr>
              <a:t>void </a:t>
            </a:r>
            <a:r>
              <a:rPr lang="en-US" sz="2400" dirty="0" err="1">
                <a:solidFill>
                  <a:srgbClr val="3366FF"/>
                </a:solidFill>
                <a:latin typeface="Times New Roman"/>
                <a:cs typeface="Times New Roman"/>
              </a:rPr>
              <a:t>listenTo</a:t>
            </a:r>
            <a:r>
              <a:rPr lang="en-US" sz="2400" dirty="0">
                <a:solidFill>
                  <a:srgbClr val="3366FF"/>
                </a:solidFill>
                <a:latin typeface="Times New Roman"/>
                <a:cs typeface="Times New Roman"/>
              </a:rPr>
              <a:t>(String w) ;</a:t>
            </a:r>
            <a:r>
              <a:rPr lang="en-US" sz="2400" dirty="0">
                <a:latin typeface="Times New Roman"/>
                <a:cs typeface="Times New Roman"/>
              </a:rPr>
              <a:t> }</a:t>
            </a:r>
          </a:p>
          <a:p>
            <a:endParaRPr lang="en-US" sz="2400" dirty="0">
              <a:latin typeface="Times New Roman"/>
              <a:cs typeface="Times New Roman"/>
            </a:endParaRPr>
          </a:p>
          <a:p>
            <a:r>
              <a:rPr lang="en-US" sz="2400" dirty="0">
                <a:latin typeface="Times New Roman"/>
                <a:cs typeface="Times New Roman"/>
              </a:rPr>
              <a:t>public class Human extends Mammal implements Whistle {</a:t>
            </a:r>
          </a:p>
          <a:p>
            <a:r>
              <a:rPr lang="en-US" sz="2400" dirty="0">
                <a:latin typeface="Times New Roman"/>
                <a:cs typeface="Times New Roman"/>
              </a:rPr>
              <a:t>      </a:t>
            </a:r>
            <a:r>
              <a:rPr lang="mr-IN" sz="2400" dirty="0">
                <a:latin typeface="Times New Roman"/>
                <a:cs typeface="Times New Roman"/>
              </a:rPr>
              <a:t>…</a:t>
            </a:r>
            <a:endParaRPr lang="en-US" sz="2400" dirty="0">
              <a:latin typeface="Times New Roman"/>
              <a:cs typeface="Times New Roman"/>
            </a:endParaRPr>
          </a:p>
          <a:p>
            <a:r>
              <a:rPr lang="en-US" sz="2400" dirty="0">
                <a:latin typeface="Times New Roman"/>
                <a:cs typeface="Times New Roman"/>
              </a:rPr>
              <a:t>      </a:t>
            </a:r>
            <a:r>
              <a:rPr lang="en-US" sz="2400" dirty="0">
                <a:solidFill>
                  <a:srgbClr val="3366FF"/>
                </a:solidFill>
                <a:latin typeface="Times New Roman"/>
                <a:cs typeface="Times New Roman"/>
              </a:rPr>
              <a:t>public void </a:t>
            </a:r>
            <a:r>
              <a:rPr lang="en-US" sz="2400" dirty="0" err="1">
                <a:solidFill>
                  <a:srgbClr val="3366FF"/>
                </a:solidFill>
                <a:latin typeface="Times New Roman"/>
                <a:cs typeface="Times New Roman"/>
              </a:rPr>
              <a:t>listenTo</a:t>
            </a:r>
            <a:r>
              <a:rPr lang="en-US" sz="2400" dirty="0">
                <a:solidFill>
                  <a:srgbClr val="3366FF"/>
                </a:solidFill>
                <a:latin typeface="Times New Roman"/>
                <a:cs typeface="Times New Roman"/>
              </a:rPr>
              <a:t>(String w) { </a:t>
            </a:r>
            <a:r>
              <a:rPr lang="mr-IN" sz="2400" dirty="0">
                <a:solidFill>
                  <a:srgbClr val="3366FF"/>
                </a:solidFill>
                <a:latin typeface="Times New Roman"/>
                <a:cs typeface="Times New Roman"/>
              </a:rPr>
              <a:t>…</a:t>
            </a:r>
            <a:r>
              <a:rPr lang="en-US" sz="2400" dirty="0">
                <a:solidFill>
                  <a:srgbClr val="3366FF"/>
                </a:solidFill>
                <a:latin typeface="Times New Roman"/>
                <a:cs typeface="Times New Roman"/>
              </a:rPr>
              <a:t>}</a:t>
            </a:r>
          </a:p>
          <a:p>
            <a:r>
              <a:rPr lang="en-US" sz="2400" dirty="0">
                <a:solidFill>
                  <a:srgbClr val="3366FF"/>
                </a:solidFill>
                <a:latin typeface="Times New Roman"/>
                <a:cs typeface="Times New Roman"/>
              </a:rPr>
              <a:t>}</a:t>
            </a:r>
          </a:p>
        </p:txBody>
      </p:sp>
      <p:grpSp>
        <p:nvGrpSpPr>
          <p:cNvPr id="30" name="Group 29"/>
          <p:cNvGrpSpPr/>
          <p:nvPr/>
        </p:nvGrpSpPr>
        <p:grpSpPr>
          <a:xfrm>
            <a:off x="685800" y="3200400"/>
            <a:ext cx="3159839" cy="3276600"/>
            <a:chOff x="685800" y="3200400"/>
            <a:chExt cx="3159839" cy="3276600"/>
          </a:xfrm>
        </p:grpSpPr>
        <p:grpSp>
          <p:nvGrpSpPr>
            <p:cNvPr id="28" name="Group 27"/>
            <p:cNvGrpSpPr/>
            <p:nvPr/>
          </p:nvGrpSpPr>
          <p:grpSpPr>
            <a:xfrm>
              <a:off x="838200" y="3810000"/>
              <a:ext cx="2971800" cy="2667000"/>
              <a:chOff x="1219200" y="3048000"/>
              <a:chExt cx="2971800" cy="2667000"/>
            </a:xfrm>
          </p:grpSpPr>
          <p:sp>
            <p:nvSpPr>
              <p:cNvPr id="2" name="Rectangle 1"/>
              <p:cNvSpPr/>
              <p:nvPr/>
            </p:nvSpPr>
            <p:spPr>
              <a:xfrm>
                <a:off x="1219200" y="3581400"/>
                <a:ext cx="2971800" cy="21336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p:nvSpPr>
            <p:spPr>
              <a:xfrm>
                <a:off x="1219200" y="3048000"/>
                <a:ext cx="1600200" cy="533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solidFill>
                      <a:srgbClr val="000000"/>
                    </a:solidFill>
                    <a:latin typeface="Times New Roman"/>
                    <a:cs typeface="Times New Roman"/>
                  </a:rPr>
                  <a:t>Human@1</a:t>
                </a:r>
              </a:p>
            </p:txBody>
          </p:sp>
          <p:sp>
            <p:nvSpPr>
              <p:cNvPr id="21" name="Rectangle 20"/>
              <p:cNvSpPr/>
              <p:nvPr/>
            </p:nvSpPr>
            <p:spPr>
              <a:xfrm>
                <a:off x="2819400" y="3581400"/>
                <a:ext cx="1371600" cy="533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solidFill>
                      <a:srgbClr val="000000"/>
                    </a:solidFill>
                    <a:latin typeface="Times New Roman"/>
                    <a:cs typeface="Times New Roman"/>
                  </a:rPr>
                  <a:t>Animal</a:t>
                </a:r>
              </a:p>
            </p:txBody>
          </p:sp>
          <p:sp>
            <p:nvSpPr>
              <p:cNvPr id="22" name="Rectangle 21"/>
              <p:cNvSpPr/>
              <p:nvPr/>
            </p:nvSpPr>
            <p:spPr>
              <a:xfrm>
                <a:off x="2819400" y="4267200"/>
                <a:ext cx="1371600" cy="533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solidFill>
                      <a:srgbClr val="000000"/>
                    </a:solidFill>
                    <a:latin typeface="Times New Roman"/>
                    <a:cs typeface="Times New Roman"/>
                  </a:rPr>
                  <a:t>Mammal</a:t>
                </a:r>
              </a:p>
            </p:txBody>
          </p:sp>
          <p:sp>
            <p:nvSpPr>
              <p:cNvPr id="23" name="Rectangle 22"/>
              <p:cNvSpPr/>
              <p:nvPr/>
            </p:nvSpPr>
            <p:spPr>
              <a:xfrm>
                <a:off x="2819400" y="5029200"/>
                <a:ext cx="1371600" cy="533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solidFill>
                      <a:srgbClr val="000000"/>
                    </a:solidFill>
                    <a:latin typeface="Times New Roman"/>
                    <a:cs typeface="Times New Roman"/>
                  </a:rPr>
                  <a:t>Human</a:t>
                </a:r>
              </a:p>
            </p:txBody>
          </p:sp>
          <p:cxnSp>
            <p:nvCxnSpPr>
              <p:cNvPr id="25" name="Straight Connector 24"/>
              <p:cNvCxnSpPr/>
              <p:nvPr/>
            </p:nvCxnSpPr>
            <p:spPr>
              <a:xfrm>
                <a:off x="1219200" y="4267200"/>
                <a:ext cx="1600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219200" y="5029200"/>
                <a:ext cx="1600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9" name="TextBox 28"/>
            <p:cNvSpPr txBox="1"/>
            <p:nvPr/>
          </p:nvSpPr>
          <p:spPr>
            <a:xfrm>
              <a:off x="685800" y="3200400"/>
              <a:ext cx="3159839" cy="461665"/>
            </a:xfrm>
            <a:prstGeom prst="rect">
              <a:avLst/>
            </a:prstGeom>
            <a:noFill/>
          </p:spPr>
          <p:txBody>
            <a:bodyPr wrap="none" rtlCol="0">
              <a:spAutoFit/>
            </a:bodyPr>
            <a:lstStyle/>
            <a:p>
              <a:r>
                <a:rPr lang="en-US" sz="2400" dirty="0">
                  <a:solidFill>
                    <a:srgbClr val="008000"/>
                  </a:solidFill>
                  <a:latin typeface="Times New Roman"/>
                  <a:cs typeface="Times New Roman"/>
                </a:rPr>
                <a:t>Usual drawing of object</a:t>
              </a:r>
            </a:p>
          </p:txBody>
        </p:sp>
      </p:grpSp>
      <p:grpSp>
        <p:nvGrpSpPr>
          <p:cNvPr id="6" name="Group 5"/>
          <p:cNvGrpSpPr/>
          <p:nvPr/>
        </p:nvGrpSpPr>
        <p:grpSpPr>
          <a:xfrm>
            <a:off x="4038600" y="3276600"/>
            <a:ext cx="2227593" cy="3048000"/>
            <a:chOff x="4038600" y="3276600"/>
            <a:chExt cx="2227593" cy="3048000"/>
          </a:xfrm>
        </p:grpSpPr>
        <p:cxnSp>
          <p:nvCxnSpPr>
            <p:cNvPr id="13" name="Shape 193"/>
            <p:cNvCxnSpPr>
              <a:endCxn id="4" idx="0"/>
            </p:cNvCxnSpPr>
            <p:nvPr/>
          </p:nvCxnSpPr>
          <p:spPr>
            <a:xfrm>
              <a:off x="5257800" y="4724400"/>
              <a:ext cx="0" cy="304800"/>
            </a:xfrm>
            <a:prstGeom prst="straightConnector1">
              <a:avLst/>
            </a:prstGeom>
            <a:noFill/>
            <a:ln w="19050" cap="flat">
              <a:solidFill>
                <a:schemeClr val="tx1"/>
              </a:solidFill>
              <a:prstDash val="solid"/>
              <a:round/>
              <a:headEnd type="none" w="lg" len="lg"/>
              <a:tailEnd type="none" w="lg" len="lg"/>
            </a:ln>
          </p:spPr>
        </p:cxnSp>
        <p:grpSp>
          <p:nvGrpSpPr>
            <p:cNvPr id="57" name="Group 56"/>
            <p:cNvGrpSpPr/>
            <p:nvPr/>
          </p:nvGrpSpPr>
          <p:grpSpPr>
            <a:xfrm>
              <a:off x="4038600" y="3276600"/>
              <a:ext cx="2227593" cy="3048000"/>
              <a:chOff x="4038600" y="3276600"/>
              <a:chExt cx="2227593" cy="3048000"/>
            </a:xfrm>
          </p:grpSpPr>
          <p:grpSp>
            <p:nvGrpSpPr>
              <p:cNvPr id="18" name="Group 17"/>
              <p:cNvGrpSpPr/>
              <p:nvPr/>
            </p:nvGrpSpPr>
            <p:grpSpPr>
              <a:xfrm>
                <a:off x="4495800" y="4343400"/>
                <a:ext cx="1524000" cy="1981200"/>
                <a:chOff x="3052652" y="3599062"/>
                <a:chExt cx="1524000" cy="1981200"/>
              </a:xfrm>
            </p:grpSpPr>
            <p:sp>
              <p:nvSpPr>
                <p:cNvPr id="4"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400" dirty="0">
                      <a:latin typeface="Times New Roman"/>
                      <a:cs typeface="Times New Roman"/>
                    </a:rPr>
                    <a:t>Mammal</a:t>
                  </a:r>
                </a:p>
              </p:txBody>
            </p:sp>
            <p:sp>
              <p:nvSpPr>
                <p:cNvPr id="5" name="Shape 182"/>
                <p:cNvSpPr/>
                <p:nvPr/>
              </p:nvSpPr>
              <p:spPr>
                <a:xfrm>
                  <a:off x="3222981" y="5123062"/>
                  <a:ext cx="121445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latin typeface="Times New Roman"/>
                      <a:cs typeface="Times New Roman"/>
                    </a:rPr>
                    <a:t>Human</a:t>
                  </a:r>
                </a:p>
              </p:txBody>
            </p:sp>
            <p:cxnSp>
              <p:nvCxnSpPr>
                <p:cNvPr id="10" name="Shape 191"/>
                <p:cNvCxnSpPr>
                  <a:endCxn id="5" idx="0"/>
                </p:cNvCxnSpPr>
                <p:nvPr/>
              </p:nvCxnSpPr>
              <p:spPr>
                <a:xfrm>
                  <a:off x="3814652" y="4818262"/>
                  <a:ext cx="0" cy="304800"/>
                </a:xfrm>
                <a:prstGeom prst="straightConnector1">
                  <a:avLst/>
                </a:prstGeom>
                <a:noFill/>
                <a:ln w="19050" cap="flat">
                  <a:solidFill>
                    <a:schemeClr val="tx1"/>
                  </a:solidFill>
                  <a:prstDash val="solid"/>
                  <a:round/>
                  <a:headEnd type="none" w="lg" len="lg"/>
                  <a:tailEnd type="none" w="lg" len="lg"/>
                </a:ln>
              </p:spPr>
            </p:cxnSp>
            <p:sp>
              <p:nvSpPr>
                <p:cNvPr id="12"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t>Animal</a:t>
                  </a:r>
                </a:p>
              </p:txBody>
            </p:sp>
          </p:grpSp>
          <p:sp>
            <p:nvSpPr>
              <p:cNvPr id="53" name="TextBox 52"/>
              <p:cNvSpPr txBox="1"/>
              <p:nvPr/>
            </p:nvSpPr>
            <p:spPr>
              <a:xfrm>
                <a:off x="4038600" y="3276600"/>
                <a:ext cx="2227593" cy="461665"/>
              </a:xfrm>
              <a:prstGeom prst="rect">
                <a:avLst/>
              </a:prstGeom>
              <a:noFill/>
            </p:spPr>
            <p:txBody>
              <a:bodyPr wrap="none" rtlCol="0">
                <a:spAutoFit/>
              </a:bodyPr>
              <a:lstStyle/>
              <a:p>
                <a:r>
                  <a:rPr lang="en-US" sz="2400" dirty="0">
                    <a:solidFill>
                      <a:srgbClr val="008000"/>
                    </a:solidFill>
                    <a:latin typeface="Times New Roman"/>
                    <a:cs typeface="Times New Roman"/>
                  </a:rPr>
                  <a:t>Draw it this way</a:t>
                </a:r>
              </a:p>
            </p:txBody>
          </p:sp>
        </p:grpSp>
      </p:grpSp>
      <p:grpSp>
        <p:nvGrpSpPr>
          <p:cNvPr id="63" name="Group 62"/>
          <p:cNvGrpSpPr/>
          <p:nvPr/>
        </p:nvGrpSpPr>
        <p:grpSpPr>
          <a:xfrm>
            <a:off x="5273354" y="3276600"/>
            <a:ext cx="3108646" cy="2590800"/>
            <a:chOff x="5273354" y="3276600"/>
            <a:chExt cx="3108646" cy="2590800"/>
          </a:xfrm>
        </p:grpSpPr>
        <p:sp>
          <p:nvSpPr>
            <p:cNvPr id="58" name="TextBox 57"/>
            <p:cNvSpPr txBox="1"/>
            <p:nvPr/>
          </p:nvSpPr>
          <p:spPr>
            <a:xfrm>
              <a:off x="6172200" y="3276600"/>
              <a:ext cx="2209800" cy="830997"/>
            </a:xfrm>
            <a:prstGeom prst="rect">
              <a:avLst/>
            </a:prstGeom>
            <a:noFill/>
          </p:spPr>
          <p:txBody>
            <a:bodyPr wrap="square" rtlCol="0">
              <a:spAutoFit/>
            </a:bodyPr>
            <a:lstStyle/>
            <a:p>
              <a:pPr algn="ctr"/>
              <a:r>
                <a:rPr lang="en-US" sz="2400" dirty="0">
                  <a:solidFill>
                    <a:srgbClr val="008000"/>
                  </a:solidFill>
                  <a:latin typeface="Times New Roman"/>
                  <a:cs typeface="Times New Roman"/>
                </a:rPr>
                <a:t>Add interface dimension</a:t>
              </a:r>
            </a:p>
          </p:txBody>
        </p:sp>
        <p:cxnSp>
          <p:nvCxnSpPr>
            <p:cNvPr id="59" name="Shape 191"/>
            <p:cNvCxnSpPr>
              <a:endCxn id="5" idx="0"/>
            </p:cNvCxnSpPr>
            <p:nvPr/>
          </p:nvCxnSpPr>
          <p:spPr>
            <a:xfrm flipH="1">
              <a:off x="5273354" y="5486400"/>
              <a:ext cx="1508446" cy="381000"/>
            </a:xfrm>
            <a:prstGeom prst="straightConnector1">
              <a:avLst/>
            </a:prstGeom>
            <a:noFill/>
            <a:ln w="19050" cap="flat">
              <a:solidFill>
                <a:schemeClr val="tx1"/>
              </a:solidFill>
              <a:prstDash val="solid"/>
              <a:round/>
              <a:headEnd type="none" w="lg" len="lg"/>
              <a:tailEnd type="none" w="lg" len="lg"/>
            </a:ln>
          </p:spPr>
        </p:cxnSp>
        <p:sp>
          <p:nvSpPr>
            <p:cNvPr id="62" name="Shape 192"/>
            <p:cNvSpPr/>
            <p:nvPr/>
          </p:nvSpPr>
          <p:spPr>
            <a:xfrm>
              <a:off x="6324600" y="5105400"/>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a:latin typeface="Times New Roman"/>
                  <a:cs typeface="Times New Roman"/>
                </a:rPr>
                <a:t>Whistle</a:t>
              </a:r>
              <a:endParaRPr lang="en" sz="2200" dirty="0">
                <a:latin typeface="Times New Roman"/>
                <a:cs typeface="Times New Roman"/>
              </a:endParaRPr>
            </a:p>
          </p:txBody>
        </p:sp>
      </p:grpSp>
    </p:spTree>
    <p:extLst>
      <p:ext uri="{BB962C8B-B14F-4D97-AF65-F5344CB8AC3E}">
        <p14:creationId xmlns:p14="http://schemas.microsoft.com/office/powerpoint/2010/main" val="296468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dissolve">
                                      <p:cBhvr>
                                        <p:cTn id="7" dur="20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3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dissolve">
                                      <p:cBhvr>
                                        <p:cTn id="17" dur="20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cxnSp>
        <p:nvCxnSpPr>
          <p:cNvPr id="13" name="Shape 193"/>
          <p:cNvCxnSpPr>
            <a:endCxn id="4" idx="0"/>
          </p:cNvCxnSpPr>
          <p:nvPr/>
        </p:nvCxnSpPr>
        <p:spPr>
          <a:xfrm>
            <a:off x="2057400" y="4038600"/>
            <a:ext cx="0" cy="304800"/>
          </a:xfrm>
          <a:prstGeom prst="straightConnector1">
            <a:avLst/>
          </a:prstGeom>
          <a:noFill/>
          <a:ln w="19050" cap="flat">
            <a:solidFill>
              <a:schemeClr val="tx1"/>
            </a:solidFill>
            <a:prstDash val="solid"/>
            <a:round/>
            <a:headEnd type="none" w="lg" len="lg"/>
            <a:tailEnd type="none" w="lg" len="lg"/>
          </a:ln>
        </p:spPr>
      </p:cxn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a:solidFill>
                  <a:srgbClr val="800000"/>
                </a:solidFill>
              </a:rPr>
              <a:t>Here’s what an object of class Human looks like</a:t>
            </a:r>
            <a:endParaRPr lang="en" sz="3200" dirty="0">
              <a:solidFill>
                <a:srgbClr val="800000"/>
              </a:solidFill>
            </a:endParaRPr>
          </a:p>
        </p:txBody>
      </p:sp>
      <p:sp>
        <p:nvSpPr>
          <p:cNvPr id="20" name="TextBox 19"/>
          <p:cNvSpPr txBox="1"/>
          <p:nvPr/>
        </p:nvSpPr>
        <p:spPr>
          <a:xfrm>
            <a:off x="457200" y="838200"/>
            <a:ext cx="8001000" cy="2308324"/>
          </a:xfrm>
          <a:prstGeom prst="rect">
            <a:avLst/>
          </a:prstGeom>
          <a:noFill/>
        </p:spPr>
        <p:txBody>
          <a:bodyPr wrap="square" rtlCol="0">
            <a:spAutoFit/>
          </a:bodyPr>
          <a:lstStyle/>
          <a:p>
            <a:r>
              <a:rPr lang="en-US" sz="2400" dirty="0">
                <a:latin typeface="Times New Roman"/>
                <a:cs typeface="Times New Roman"/>
              </a:rPr>
              <a:t>public interface Whistle { </a:t>
            </a:r>
            <a:r>
              <a:rPr lang="en-US" sz="2400" dirty="0">
                <a:solidFill>
                  <a:srgbClr val="3366FF"/>
                </a:solidFill>
                <a:latin typeface="Times New Roman"/>
                <a:cs typeface="Times New Roman"/>
              </a:rPr>
              <a:t>void </a:t>
            </a:r>
            <a:r>
              <a:rPr lang="en-US" sz="2400" dirty="0" err="1">
                <a:solidFill>
                  <a:srgbClr val="3366FF"/>
                </a:solidFill>
                <a:latin typeface="Times New Roman"/>
                <a:cs typeface="Times New Roman"/>
              </a:rPr>
              <a:t>listenTo</a:t>
            </a:r>
            <a:r>
              <a:rPr lang="en-US" sz="2400" dirty="0">
                <a:solidFill>
                  <a:srgbClr val="3366FF"/>
                </a:solidFill>
                <a:latin typeface="Times New Roman"/>
                <a:cs typeface="Times New Roman"/>
              </a:rPr>
              <a:t>(String w) ;</a:t>
            </a:r>
            <a:r>
              <a:rPr lang="en-US" sz="2400" dirty="0">
                <a:latin typeface="Times New Roman"/>
                <a:cs typeface="Times New Roman"/>
              </a:rPr>
              <a:t> }</a:t>
            </a:r>
          </a:p>
          <a:p>
            <a:endParaRPr lang="en-US" sz="2400" dirty="0">
              <a:latin typeface="Times New Roman"/>
              <a:cs typeface="Times New Roman"/>
            </a:endParaRPr>
          </a:p>
          <a:p>
            <a:r>
              <a:rPr lang="en-US" sz="2400" dirty="0">
                <a:latin typeface="Times New Roman"/>
                <a:cs typeface="Times New Roman"/>
              </a:rPr>
              <a:t>public class Human </a:t>
            </a:r>
            <a:r>
              <a:rPr lang="en-US" sz="2400" dirty="0">
                <a:solidFill>
                  <a:srgbClr val="FF0000"/>
                </a:solidFill>
                <a:latin typeface="Times New Roman"/>
                <a:cs typeface="Times New Roman"/>
              </a:rPr>
              <a:t>extends Mammal </a:t>
            </a:r>
            <a:r>
              <a:rPr lang="en-US" sz="2400" dirty="0">
                <a:solidFill>
                  <a:srgbClr val="CB3D3D"/>
                </a:solidFill>
                <a:latin typeface="Times New Roman"/>
                <a:cs typeface="Times New Roman"/>
              </a:rPr>
              <a:t>implements Whistle</a:t>
            </a:r>
            <a:r>
              <a:rPr lang="en-US" sz="2400" dirty="0">
                <a:latin typeface="Times New Roman"/>
                <a:cs typeface="Times New Roman"/>
              </a:rPr>
              <a:t> {</a:t>
            </a:r>
          </a:p>
          <a:p>
            <a:r>
              <a:rPr lang="en-US" sz="2400" dirty="0">
                <a:latin typeface="Times New Roman"/>
                <a:cs typeface="Times New Roman"/>
              </a:rPr>
              <a:t>      </a:t>
            </a:r>
            <a:r>
              <a:rPr lang="mr-IN" sz="2400" dirty="0">
                <a:latin typeface="Times New Roman"/>
                <a:cs typeface="Times New Roman"/>
              </a:rPr>
              <a:t>…</a:t>
            </a:r>
            <a:endParaRPr lang="en-US" sz="2400" dirty="0">
              <a:latin typeface="Times New Roman"/>
              <a:cs typeface="Times New Roman"/>
            </a:endParaRPr>
          </a:p>
          <a:p>
            <a:r>
              <a:rPr lang="en-US" sz="2400" dirty="0">
                <a:latin typeface="Times New Roman"/>
                <a:cs typeface="Times New Roman"/>
              </a:rPr>
              <a:t>      </a:t>
            </a:r>
            <a:r>
              <a:rPr lang="en-US" sz="2400" dirty="0">
                <a:solidFill>
                  <a:srgbClr val="3366FF"/>
                </a:solidFill>
                <a:latin typeface="Times New Roman"/>
                <a:cs typeface="Times New Roman"/>
              </a:rPr>
              <a:t>public void </a:t>
            </a:r>
            <a:r>
              <a:rPr lang="en-US" sz="2400" dirty="0" err="1">
                <a:solidFill>
                  <a:srgbClr val="3366FF"/>
                </a:solidFill>
                <a:latin typeface="Times New Roman"/>
                <a:cs typeface="Times New Roman"/>
              </a:rPr>
              <a:t>listenTo</a:t>
            </a:r>
            <a:r>
              <a:rPr lang="en-US" sz="2400" dirty="0">
                <a:solidFill>
                  <a:srgbClr val="3366FF"/>
                </a:solidFill>
                <a:latin typeface="Times New Roman"/>
                <a:cs typeface="Times New Roman"/>
              </a:rPr>
              <a:t>(String w) { </a:t>
            </a:r>
            <a:r>
              <a:rPr lang="mr-IN" sz="2400" dirty="0">
                <a:solidFill>
                  <a:srgbClr val="3366FF"/>
                </a:solidFill>
                <a:latin typeface="Times New Roman"/>
                <a:cs typeface="Times New Roman"/>
              </a:rPr>
              <a:t>…</a:t>
            </a:r>
            <a:r>
              <a:rPr lang="en-US" sz="2400" dirty="0">
                <a:solidFill>
                  <a:srgbClr val="3366FF"/>
                </a:solidFill>
                <a:latin typeface="Times New Roman"/>
                <a:cs typeface="Times New Roman"/>
              </a:rPr>
              <a:t>}</a:t>
            </a:r>
          </a:p>
          <a:p>
            <a:r>
              <a:rPr lang="en-US" sz="2400" dirty="0">
                <a:solidFill>
                  <a:srgbClr val="3366FF"/>
                </a:solidFill>
                <a:latin typeface="Times New Roman"/>
                <a:cs typeface="Times New Roman"/>
              </a:rPr>
              <a:t>}</a:t>
            </a:r>
          </a:p>
        </p:txBody>
      </p:sp>
      <p:grpSp>
        <p:nvGrpSpPr>
          <p:cNvPr id="18" name="Group 17"/>
          <p:cNvGrpSpPr/>
          <p:nvPr/>
        </p:nvGrpSpPr>
        <p:grpSpPr>
          <a:xfrm>
            <a:off x="1295400" y="3657600"/>
            <a:ext cx="1524000" cy="1981200"/>
            <a:chOff x="3052652" y="3599062"/>
            <a:chExt cx="1524000" cy="1981200"/>
          </a:xfrm>
        </p:grpSpPr>
        <p:sp>
          <p:nvSpPr>
            <p:cNvPr id="4"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400" dirty="0">
                  <a:latin typeface="Times New Roman"/>
                  <a:cs typeface="Times New Roman"/>
                </a:rPr>
                <a:t>Mammal</a:t>
              </a:r>
            </a:p>
          </p:txBody>
        </p:sp>
        <p:sp>
          <p:nvSpPr>
            <p:cNvPr id="5" name="Shape 182"/>
            <p:cNvSpPr/>
            <p:nvPr/>
          </p:nvSpPr>
          <p:spPr>
            <a:xfrm>
              <a:off x="3222981" y="5123062"/>
              <a:ext cx="121445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latin typeface="Times New Roman"/>
                  <a:cs typeface="Times New Roman"/>
                </a:rPr>
                <a:t>Human</a:t>
              </a:r>
            </a:p>
          </p:txBody>
        </p:sp>
        <p:cxnSp>
          <p:nvCxnSpPr>
            <p:cNvPr id="10" name="Shape 191"/>
            <p:cNvCxnSpPr>
              <a:endCxn id="5" idx="0"/>
            </p:cNvCxnSpPr>
            <p:nvPr/>
          </p:nvCxnSpPr>
          <p:spPr>
            <a:xfrm>
              <a:off x="3814652" y="4818262"/>
              <a:ext cx="0" cy="304800"/>
            </a:xfrm>
            <a:prstGeom prst="straightConnector1">
              <a:avLst/>
            </a:prstGeom>
            <a:noFill/>
            <a:ln w="19050" cap="flat">
              <a:solidFill>
                <a:schemeClr val="tx1"/>
              </a:solidFill>
              <a:prstDash val="solid"/>
              <a:round/>
              <a:headEnd type="none" w="lg" len="lg"/>
              <a:tailEnd type="none" w="lg" len="lg"/>
            </a:ln>
          </p:spPr>
        </p:cxnSp>
        <p:sp>
          <p:nvSpPr>
            <p:cNvPr id="12"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t>Animal</a:t>
              </a:r>
            </a:p>
          </p:txBody>
        </p:sp>
      </p:grpSp>
      <p:grpSp>
        <p:nvGrpSpPr>
          <p:cNvPr id="63" name="Group 62"/>
          <p:cNvGrpSpPr/>
          <p:nvPr/>
        </p:nvGrpSpPr>
        <p:grpSpPr>
          <a:xfrm>
            <a:off x="2072954" y="4495800"/>
            <a:ext cx="2096972" cy="685800"/>
            <a:chOff x="2072954" y="4495800"/>
            <a:chExt cx="2096972" cy="685800"/>
          </a:xfrm>
        </p:grpSpPr>
        <p:cxnSp>
          <p:nvCxnSpPr>
            <p:cNvPr id="59" name="Shape 191"/>
            <p:cNvCxnSpPr>
              <a:stCxn id="62" idx="2"/>
              <a:endCxn id="5" idx="0"/>
            </p:cNvCxnSpPr>
            <p:nvPr/>
          </p:nvCxnSpPr>
          <p:spPr>
            <a:xfrm flipH="1">
              <a:off x="2072954" y="4791544"/>
              <a:ext cx="1536009" cy="390056"/>
            </a:xfrm>
            <a:prstGeom prst="straightConnector1">
              <a:avLst/>
            </a:prstGeom>
            <a:noFill/>
            <a:ln w="19050" cap="flat">
              <a:solidFill>
                <a:schemeClr val="tx1"/>
              </a:solidFill>
              <a:prstDash val="solid"/>
              <a:round/>
              <a:headEnd type="none" w="lg" len="lg"/>
              <a:tailEnd type="none" w="lg" len="lg"/>
            </a:ln>
          </p:spPr>
        </p:cxnSp>
        <p:sp>
          <p:nvSpPr>
            <p:cNvPr id="62" name="Shape 192"/>
            <p:cNvSpPr/>
            <p:nvPr/>
          </p:nvSpPr>
          <p:spPr>
            <a:xfrm>
              <a:off x="3048000" y="4495800"/>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a:latin typeface="Times New Roman"/>
                  <a:cs typeface="Times New Roman"/>
                </a:rPr>
                <a:t>Whistle</a:t>
              </a:r>
              <a:endParaRPr lang="en" sz="2200" dirty="0">
                <a:latin typeface="Times New Roman"/>
                <a:cs typeface="Times New Roman"/>
              </a:endParaRPr>
            </a:p>
          </p:txBody>
        </p:sp>
      </p:grpSp>
      <p:sp>
        <p:nvSpPr>
          <p:cNvPr id="7" name="TextBox 6"/>
          <p:cNvSpPr txBox="1"/>
          <p:nvPr/>
        </p:nvSpPr>
        <p:spPr>
          <a:xfrm>
            <a:off x="4619812" y="3124200"/>
            <a:ext cx="3841176" cy="1200328"/>
          </a:xfrm>
          <a:prstGeom prst="rect">
            <a:avLst/>
          </a:prstGeom>
          <a:noFill/>
        </p:spPr>
        <p:txBody>
          <a:bodyPr wrap="square" rtlCol="0">
            <a:spAutoFit/>
          </a:bodyPr>
          <a:lstStyle/>
          <a:p>
            <a:pPr algn="r"/>
            <a:r>
              <a:rPr lang="en-US" sz="2400" dirty="0">
                <a:latin typeface="Times New Roman"/>
                <a:cs typeface="Times New Roman"/>
              </a:rPr>
              <a:t>A dimension for each class that is extended and interface that is implemented</a:t>
            </a:r>
          </a:p>
        </p:txBody>
      </p:sp>
    </p:spTree>
    <p:extLst>
      <p:ext uri="{BB962C8B-B14F-4D97-AF65-F5344CB8AC3E}">
        <p14:creationId xmlns:p14="http://schemas.microsoft.com/office/powerpoint/2010/main" val="288162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800000"/>
                </a:solidFill>
              </a:rPr>
              <a:t>Announcements</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a:t>
            </a:fld>
            <a:endParaRPr lang="en-US"/>
          </a:p>
        </p:txBody>
      </p:sp>
      <p:sp>
        <p:nvSpPr>
          <p:cNvPr id="4" name="Content Placeholder 3"/>
          <p:cNvSpPr>
            <a:spLocks noGrp="1"/>
          </p:cNvSpPr>
          <p:nvPr>
            <p:ph sz="quarter" idx="1"/>
          </p:nvPr>
        </p:nvSpPr>
        <p:spPr>
          <a:xfrm>
            <a:off x="616458" y="876300"/>
            <a:ext cx="8153400" cy="5105400"/>
          </a:xfrm>
        </p:spPr>
        <p:txBody>
          <a:bodyPr>
            <a:normAutofit lnSpcReduction="10000"/>
          </a:bodyPr>
          <a:lstStyle/>
          <a:p>
            <a:pPr marL="0" indent="0">
              <a:lnSpc>
                <a:spcPct val="120000"/>
              </a:lnSpc>
              <a:spcBef>
                <a:spcPts val="500"/>
              </a:spcBef>
              <a:buNone/>
            </a:pPr>
            <a:r>
              <a:rPr lang="en-US" sz="2200" dirty="0">
                <a:latin typeface="Times New Roman" panose="02020603050405020304" pitchFamily="18" charset="0"/>
                <a:cs typeface="Times New Roman" panose="02020603050405020304" pitchFamily="18" charset="0"/>
              </a:rPr>
              <a:t>A2 is due tonight (15 February)</a:t>
            </a:r>
          </a:p>
          <a:p>
            <a:pPr marL="0" indent="0">
              <a:spcBef>
                <a:spcPts val="1100"/>
              </a:spcBef>
              <a:buNone/>
            </a:pPr>
            <a:r>
              <a:rPr lang="en-US" sz="2200" dirty="0">
                <a:solidFill>
                  <a:srgbClr val="FF0000"/>
                </a:solidFill>
                <a:latin typeface="Times New Roman" panose="02020603050405020304" pitchFamily="18" charset="0"/>
                <a:cs typeface="Times New Roman" panose="02020603050405020304" pitchFamily="18" charset="0"/>
              </a:rPr>
              <a:t>Get started on A3 – a method every other day. You </a:t>
            </a:r>
            <a:r>
              <a:rPr lang="en-US" sz="2200">
                <a:solidFill>
                  <a:srgbClr val="FF0000"/>
                </a:solidFill>
                <a:latin typeface="Times New Roman" panose="02020603050405020304" pitchFamily="18" charset="0"/>
                <a:cs typeface="Times New Roman" panose="02020603050405020304" pitchFamily="18" charset="0"/>
              </a:rPr>
              <a:t>have two </a:t>
            </a:r>
            <a:r>
              <a:rPr lang="en-US" sz="2200" dirty="0">
                <a:solidFill>
                  <a:srgbClr val="FF0000"/>
                </a:solidFill>
                <a:latin typeface="Times New Roman" panose="02020603050405020304" pitchFamily="18" charset="0"/>
                <a:cs typeface="Times New Roman" panose="02020603050405020304" pitchFamily="18" charset="0"/>
              </a:rPr>
              <a:t>weeks.</a:t>
            </a:r>
          </a:p>
          <a:p>
            <a:pPr marL="0" indent="0">
              <a:spcBef>
                <a:spcPts val="1100"/>
              </a:spcBef>
              <a:buNone/>
            </a:pPr>
            <a:r>
              <a:rPr lang="en-US" sz="2200" dirty="0">
                <a:solidFill>
                  <a:srgbClr val="FF0000"/>
                </a:solidFill>
                <a:latin typeface="Times New Roman" panose="02020603050405020304" pitchFamily="18" charset="0"/>
                <a:cs typeface="Times New Roman" panose="02020603050405020304" pitchFamily="18" charset="0"/>
              </a:rPr>
              <a:t>A3 asks you to learn about an interesting data structure, </a:t>
            </a:r>
            <a:r>
              <a:rPr lang="en-US" sz="2200" dirty="0">
                <a:solidFill>
                  <a:srgbClr val="0070C0"/>
                </a:solidFill>
                <a:latin typeface="Times New Roman" panose="02020603050405020304" pitchFamily="18" charset="0"/>
                <a:cs typeface="Times New Roman" panose="02020603050405020304" pitchFamily="18" charset="0"/>
              </a:rPr>
              <a:t>the linked list</a:t>
            </a:r>
            <a:r>
              <a:rPr lang="en-US" sz="2200" dirty="0">
                <a:solidFill>
                  <a:srgbClr val="FF0000"/>
                </a:solidFill>
                <a:latin typeface="Times New Roman" panose="02020603050405020304" pitchFamily="18" charset="0"/>
                <a:cs typeface="Times New Roman" panose="02020603050405020304" pitchFamily="18" charset="0"/>
              </a:rPr>
              <a:t>, by reading on your own.</a:t>
            </a:r>
          </a:p>
          <a:p>
            <a:pPr marL="0" indent="0">
              <a:spcBef>
                <a:spcPts val="1100"/>
              </a:spcBef>
              <a:buNone/>
            </a:pPr>
            <a:r>
              <a:rPr lang="en-US" sz="2200" dirty="0">
                <a:solidFill>
                  <a:srgbClr val="FF0000"/>
                </a:solidFill>
                <a:latin typeface="Times New Roman" panose="02020603050405020304" pitchFamily="18" charset="0"/>
                <a:cs typeface="Times New Roman" panose="02020603050405020304" pitchFamily="18" charset="0"/>
              </a:rPr>
              <a:t>Don’t be concerned with applications of the linked list. You’ll see many uses of linked lists in the rest of the course!</a:t>
            </a:r>
          </a:p>
          <a:p>
            <a:pPr marL="0" indent="0">
              <a:spcBef>
                <a:spcPts val="1100"/>
              </a:spcBef>
              <a:buNone/>
            </a:pPr>
            <a:r>
              <a:rPr lang="en-US" sz="2200" dirty="0">
                <a:solidFill>
                  <a:srgbClr val="800000"/>
                </a:solidFill>
                <a:latin typeface="Times New Roman" panose="02020603050405020304" pitchFamily="18" charset="0"/>
                <a:cs typeface="Times New Roman" panose="02020603050405020304" pitchFamily="18" charset="0"/>
              </a:rPr>
              <a:t>Recitation 4 is in TWO weeks, after next week’s break.</a:t>
            </a:r>
            <a:br>
              <a:rPr lang="en-US" sz="2200" dirty="0">
                <a:solidFill>
                  <a:srgbClr val="800000"/>
                </a:solidFill>
                <a:latin typeface="Times New Roman" panose="02020603050405020304" pitchFamily="18" charset="0"/>
                <a:cs typeface="Times New Roman" panose="02020603050405020304" pitchFamily="18" charset="0"/>
              </a:rPr>
            </a:br>
            <a:r>
              <a:rPr lang="en-US" sz="2200" dirty="0">
                <a:solidFill>
                  <a:srgbClr val="800000"/>
                </a:solidFill>
                <a:latin typeface="Times New Roman" panose="02020603050405020304" pitchFamily="18" charset="0"/>
                <a:cs typeface="Times New Roman" panose="02020603050405020304" pitchFamily="18" charset="0"/>
              </a:rPr>
              <a:t>See pinned Piazza note 14: Weekly #Recitations / #</a:t>
            </a:r>
            <a:r>
              <a:rPr lang="en-US" sz="2200" dirty="0" err="1">
                <a:solidFill>
                  <a:srgbClr val="800000"/>
                </a:solidFill>
                <a:latin typeface="Times New Roman" panose="02020603050405020304" pitchFamily="18" charset="0"/>
                <a:cs typeface="Times New Roman" panose="02020603050405020304" pitchFamily="18" charset="0"/>
              </a:rPr>
              <a:t>Homeworks</a:t>
            </a:r>
            <a:r>
              <a:rPr lang="en-US" sz="2200" dirty="0">
                <a:solidFill>
                  <a:srgbClr val="800000"/>
                </a:solidFill>
                <a:latin typeface="Times New Roman" panose="02020603050405020304" pitchFamily="18" charset="0"/>
                <a:cs typeface="Times New Roman" panose="02020603050405020304" pitchFamily="18" charset="0"/>
              </a:rPr>
              <a:t>.</a:t>
            </a:r>
          </a:p>
          <a:p>
            <a:pPr marL="0" indent="0">
              <a:spcBef>
                <a:spcPts val="1100"/>
              </a:spcBef>
              <a:buNone/>
            </a:pPr>
            <a:r>
              <a:rPr lang="en-US" sz="2200" dirty="0">
                <a:solidFill>
                  <a:srgbClr val="800000"/>
                </a:solidFill>
                <a:latin typeface="Times New Roman" panose="02020603050405020304" pitchFamily="18" charset="0"/>
                <a:cs typeface="Times New Roman" panose="02020603050405020304" pitchFamily="18" charset="0"/>
              </a:rPr>
              <a:t>Recitation 4 is about a methodology for developing loops. We will use it heavily in later lectures when discussing searching, sorting, and other algorithms. It will take time to digest the material. Don’t do it at the last minutes </a:t>
            </a:r>
          </a:p>
          <a:p>
            <a:pPr marL="0" indent="0">
              <a:spcBef>
                <a:spcPts val="1100"/>
              </a:spcBef>
              <a:buNone/>
            </a:pPr>
            <a:r>
              <a:rPr lang="en-US" sz="2200" dirty="0">
                <a:solidFill>
                  <a:srgbClr val="0070C0"/>
                </a:solidFill>
                <a:latin typeface="Times New Roman" panose="02020603050405020304" pitchFamily="18" charset="0"/>
                <a:cs typeface="Times New Roman" panose="02020603050405020304" pitchFamily="18" charset="0"/>
              </a:rPr>
              <a:t>Still two lunch spots unfilled for today.</a:t>
            </a:r>
          </a:p>
          <a:p>
            <a:pPr marL="0" indent="0">
              <a:spcBef>
                <a:spcPts val="1100"/>
              </a:spcBef>
              <a:buNone/>
            </a:pPr>
            <a:endParaRPr lang="en-US" sz="2200" dirty="0">
              <a:solidFill>
                <a:srgbClr val="800000"/>
              </a:solidFill>
              <a:latin typeface="Times New Roman" panose="02020603050405020304" pitchFamily="18" charset="0"/>
              <a:cs typeface="Times New Roman" panose="02020603050405020304" pitchFamily="18" charset="0"/>
            </a:endParaRPr>
          </a:p>
        </p:txBody>
      </p:sp>
      <p:sp>
        <p:nvSpPr>
          <p:cNvPr id="5" name="Footer Placeholder 4"/>
          <p:cNvSpPr>
            <a:spLocks noGrp="1"/>
          </p:cNvSpPr>
          <p:nvPr>
            <p:ph type="ftr" sz="quarter" idx="11"/>
          </p:nvPr>
        </p:nvSpPr>
        <p:spPr>
          <a:xfrm>
            <a:off x="3048000" y="6248400"/>
            <a:ext cx="5421083" cy="365125"/>
          </a:xfrm>
        </p:spPr>
        <p:txBody>
          <a:bodyPr/>
          <a:lstStyle/>
          <a:p>
            <a:fld id="{83AEF2DD-EC57-2F4D-96C0-2951EFB2A5B0}" type="slidenum">
              <a:rPr lang="en-US" smtClean="0"/>
              <a:t>3</a:t>
            </a:fld>
            <a:endParaRPr lang="en-US" dirty="0"/>
          </a:p>
        </p:txBody>
      </p:sp>
    </p:spTree>
    <p:extLst>
      <p:ext uri="{BB962C8B-B14F-4D97-AF65-F5344CB8AC3E}">
        <p14:creationId xmlns:p14="http://schemas.microsoft.com/office/powerpoint/2010/main" val="22877050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cxnSp>
        <p:nvCxnSpPr>
          <p:cNvPr id="13" name="Shape 193"/>
          <p:cNvCxnSpPr>
            <a:endCxn id="4" idx="0"/>
          </p:cNvCxnSpPr>
          <p:nvPr/>
        </p:nvCxnSpPr>
        <p:spPr>
          <a:xfrm>
            <a:off x="1752600" y="3657600"/>
            <a:ext cx="0" cy="304800"/>
          </a:xfrm>
          <a:prstGeom prst="straightConnector1">
            <a:avLst/>
          </a:prstGeom>
          <a:noFill/>
          <a:ln w="19050" cap="flat">
            <a:solidFill>
              <a:schemeClr val="tx1"/>
            </a:solidFill>
            <a:prstDash val="solid"/>
            <a:round/>
            <a:headEnd type="none" w="lg" len="lg"/>
            <a:tailEnd type="none" w="lg" len="lg"/>
          </a:ln>
        </p:spPr>
      </p:cxn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a:solidFill>
                  <a:srgbClr val="800000"/>
                </a:solidFill>
              </a:rPr>
              <a:t>Here’s what an object of class Human looks like</a:t>
            </a:r>
            <a:endParaRPr lang="en" sz="3200" dirty="0">
              <a:solidFill>
                <a:srgbClr val="800000"/>
              </a:solidFill>
            </a:endParaRPr>
          </a:p>
        </p:txBody>
      </p:sp>
      <p:sp>
        <p:nvSpPr>
          <p:cNvPr id="20" name="TextBox 19"/>
          <p:cNvSpPr txBox="1"/>
          <p:nvPr/>
        </p:nvSpPr>
        <p:spPr>
          <a:xfrm>
            <a:off x="457200" y="1066800"/>
            <a:ext cx="8001000" cy="1938992"/>
          </a:xfrm>
          <a:prstGeom prst="rect">
            <a:avLst/>
          </a:prstGeom>
          <a:noFill/>
        </p:spPr>
        <p:txBody>
          <a:bodyPr wrap="square" rtlCol="0">
            <a:spAutoFit/>
          </a:bodyPr>
          <a:lstStyle/>
          <a:p>
            <a:r>
              <a:rPr lang="en-US" sz="2400" dirty="0">
                <a:latin typeface="Times New Roman"/>
                <a:cs typeface="Times New Roman"/>
              </a:rPr>
              <a:t>Human h= new Human();</a:t>
            </a:r>
          </a:p>
          <a:p>
            <a:r>
              <a:rPr lang="en-US" sz="2400" dirty="0">
                <a:solidFill>
                  <a:srgbClr val="3366FF"/>
                </a:solidFill>
                <a:latin typeface="Times New Roman"/>
                <a:cs typeface="Times New Roman"/>
              </a:rPr>
              <a:t>Object </a:t>
            </a:r>
            <a:r>
              <a:rPr lang="en-US" sz="2400" dirty="0" err="1">
                <a:solidFill>
                  <a:srgbClr val="3366FF"/>
                </a:solidFill>
                <a:latin typeface="Times New Roman"/>
                <a:cs typeface="Times New Roman"/>
              </a:rPr>
              <a:t>ob</a:t>
            </a:r>
            <a:r>
              <a:rPr lang="en-US" sz="2400" dirty="0">
                <a:solidFill>
                  <a:srgbClr val="3366FF"/>
                </a:solidFill>
                <a:latin typeface="Times New Roman"/>
                <a:cs typeface="Times New Roman"/>
              </a:rPr>
              <a:t>= h;</a:t>
            </a:r>
          </a:p>
          <a:p>
            <a:r>
              <a:rPr lang="en-US" sz="2400" dirty="0">
                <a:solidFill>
                  <a:srgbClr val="3366FF"/>
                </a:solidFill>
                <a:latin typeface="Times New Roman"/>
                <a:cs typeface="Times New Roman"/>
              </a:rPr>
              <a:t>Animal a= (Animal) </a:t>
            </a:r>
            <a:r>
              <a:rPr lang="en-US" sz="2400" dirty="0" err="1">
                <a:solidFill>
                  <a:srgbClr val="3366FF"/>
                </a:solidFill>
                <a:latin typeface="Times New Roman"/>
                <a:cs typeface="Times New Roman"/>
              </a:rPr>
              <a:t>ob</a:t>
            </a:r>
            <a:r>
              <a:rPr lang="en-US" sz="2400" dirty="0">
                <a:solidFill>
                  <a:srgbClr val="3366FF"/>
                </a:solidFill>
                <a:latin typeface="Times New Roman"/>
                <a:cs typeface="Times New Roman"/>
              </a:rPr>
              <a:t>;</a:t>
            </a:r>
          </a:p>
          <a:p>
            <a:r>
              <a:rPr lang="en-US" sz="2400" dirty="0">
                <a:solidFill>
                  <a:srgbClr val="3366FF"/>
                </a:solidFill>
                <a:latin typeface="Times New Roman"/>
                <a:cs typeface="Times New Roman"/>
              </a:rPr>
              <a:t>Mammal m=  h;</a:t>
            </a:r>
          </a:p>
          <a:p>
            <a:r>
              <a:rPr lang="en-US" sz="2400" dirty="0">
                <a:solidFill>
                  <a:srgbClr val="3366FF"/>
                </a:solidFill>
                <a:latin typeface="Times New Roman"/>
                <a:cs typeface="Times New Roman"/>
              </a:rPr>
              <a:t>Whistle w= h;</a:t>
            </a:r>
          </a:p>
        </p:txBody>
      </p:sp>
      <p:grpSp>
        <p:nvGrpSpPr>
          <p:cNvPr id="2" name="Group 1"/>
          <p:cNvGrpSpPr/>
          <p:nvPr/>
        </p:nvGrpSpPr>
        <p:grpSpPr>
          <a:xfrm>
            <a:off x="990600" y="3276600"/>
            <a:ext cx="2874526" cy="1981200"/>
            <a:chOff x="1295400" y="3657600"/>
            <a:chExt cx="2874526" cy="1981200"/>
          </a:xfrm>
        </p:grpSpPr>
        <p:grpSp>
          <p:nvGrpSpPr>
            <p:cNvPr id="18" name="Group 17"/>
            <p:cNvGrpSpPr/>
            <p:nvPr/>
          </p:nvGrpSpPr>
          <p:grpSpPr>
            <a:xfrm>
              <a:off x="1295400" y="3657600"/>
              <a:ext cx="1524000" cy="1981200"/>
              <a:chOff x="3052652" y="3599062"/>
              <a:chExt cx="1524000" cy="1981200"/>
            </a:xfrm>
          </p:grpSpPr>
          <p:sp>
            <p:nvSpPr>
              <p:cNvPr id="4"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400" dirty="0">
                    <a:latin typeface="Times New Roman"/>
                    <a:cs typeface="Times New Roman"/>
                  </a:rPr>
                  <a:t>Mammal</a:t>
                </a:r>
              </a:p>
            </p:txBody>
          </p:sp>
          <p:sp>
            <p:nvSpPr>
              <p:cNvPr id="5" name="Shape 182"/>
              <p:cNvSpPr/>
              <p:nvPr/>
            </p:nvSpPr>
            <p:spPr>
              <a:xfrm>
                <a:off x="3222981" y="5123062"/>
                <a:ext cx="121445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latin typeface="Times New Roman"/>
                    <a:cs typeface="Times New Roman"/>
                  </a:rPr>
                  <a:t>Human</a:t>
                </a:r>
              </a:p>
            </p:txBody>
          </p:sp>
          <p:cxnSp>
            <p:nvCxnSpPr>
              <p:cNvPr id="10" name="Shape 191"/>
              <p:cNvCxnSpPr>
                <a:endCxn id="5" idx="0"/>
              </p:cNvCxnSpPr>
              <p:nvPr/>
            </p:nvCxnSpPr>
            <p:spPr>
              <a:xfrm>
                <a:off x="3814652" y="4818262"/>
                <a:ext cx="0" cy="304800"/>
              </a:xfrm>
              <a:prstGeom prst="straightConnector1">
                <a:avLst/>
              </a:prstGeom>
              <a:noFill/>
              <a:ln w="19050" cap="flat">
                <a:solidFill>
                  <a:schemeClr val="tx1"/>
                </a:solidFill>
                <a:prstDash val="solid"/>
                <a:round/>
                <a:headEnd type="none" w="lg" len="lg"/>
                <a:tailEnd type="none" w="lg" len="lg"/>
              </a:ln>
            </p:spPr>
          </p:cxnSp>
          <p:sp>
            <p:nvSpPr>
              <p:cNvPr id="12"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t>Animal</a:t>
                </a:r>
              </a:p>
            </p:txBody>
          </p:sp>
        </p:grpSp>
        <p:grpSp>
          <p:nvGrpSpPr>
            <p:cNvPr id="63" name="Group 62"/>
            <p:cNvGrpSpPr/>
            <p:nvPr/>
          </p:nvGrpSpPr>
          <p:grpSpPr>
            <a:xfrm>
              <a:off x="2072954" y="4495800"/>
              <a:ext cx="2096972" cy="685800"/>
              <a:chOff x="2072954" y="4495800"/>
              <a:chExt cx="2096972" cy="685800"/>
            </a:xfrm>
          </p:grpSpPr>
          <p:cxnSp>
            <p:nvCxnSpPr>
              <p:cNvPr id="59" name="Shape 191"/>
              <p:cNvCxnSpPr>
                <a:stCxn id="62" idx="2"/>
                <a:endCxn id="5" idx="0"/>
              </p:cNvCxnSpPr>
              <p:nvPr/>
            </p:nvCxnSpPr>
            <p:spPr>
              <a:xfrm flipH="1">
                <a:off x="2072954" y="4791544"/>
                <a:ext cx="1536009" cy="390056"/>
              </a:xfrm>
              <a:prstGeom prst="straightConnector1">
                <a:avLst/>
              </a:prstGeom>
              <a:noFill/>
              <a:ln w="19050" cap="flat">
                <a:solidFill>
                  <a:schemeClr val="tx1"/>
                </a:solidFill>
                <a:prstDash val="solid"/>
                <a:round/>
                <a:headEnd type="none" w="lg" len="lg"/>
                <a:tailEnd type="none" w="lg" len="lg"/>
              </a:ln>
            </p:spPr>
          </p:cxnSp>
          <p:sp>
            <p:nvSpPr>
              <p:cNvPr id="62" name="Shape 192"/>
              <p:cNvSpPr/>
              <p:nvPr/>
            </p:nvSpPr>
            <p:spPr>
              <a:xfrm>
                <a:off x="3048000" y="4495800"/>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a:latin typeface="Times New Roman"/>
                    <a:cs typeface="Times New Roman"/>
                  </a:rPr>
                  <a:t>Whistle</a:t>
                </a:r>
                <a:endParaRPr lang="en" sz="2200" dirty="0">
                  <a:latin typeface="Times New Roman"/>
                  <a:cs typeface="Times New Roman"/>
                </a:endParaRPr>
              </a:p>
            </p:txBody>
          </p:sp>
        </p:grpSp>
      </p:grpSp>
      <p:sp>
        <p:nvSpPr>
          <p:cNvPr id="7" name="TextBox 6"/>
          <p:cNvSpPr txBox="1"/>
          <p:nvPr/>
        </p:nvSpPr>
        <p:spPr>
          <a:xfrm>
            <a:off x="4648200" y="1219200"/>
            <a:ext cx="3352800" cy="830997"/>
          </a:xfrm>
          <a:prstGeom prst="rect">
            <a:avLst/>
          </a:prstGeom>
          <a:noFill/>
        </p:spPr>
        <p:txBody>
          <a:bodyPr wrap="square" rtlCol="0">
            <a:spAutoFit/>
          </a:bodyPr>
          <a:lstStyle/>
          <a:p>
            <a:r>
              <a:rPr lang="en-US" sz="2400" dirty="0">
                <a:latin typeface="Times New Roman"/>
                <a:cs typeface="Times New Roman"/>
              </a:rPr>
              <a:t>h, </a:t>
            </a:r>
            <a:r>
              <a:rPr lang="en-US" sz="2400" dirty="0" err="1">
                <a:latin typeface="Times New Roman"/>
                <a:cs typeface="Times New Roman"/>
              </a:rPr>
              <a:t>ob</a:t>
            </a:r>
            <a:r>
              <a:rPr lang="en-US" sz="2400" dirty="0">
                <a:latin typeface="Times New Roman"/>
                <a:cs typeface="Times New Roman"/>
              </a:rPr>
              <a:t>, a, m, and w all point to the same object.</a:t>
            </a:r>
          </a:p>
        </p:txBody>
      </p:sp>
      <p:sp>
        <p:nvSpPr>
          <p:cNvPr id="16" name="TextBox 15"/>
          <p:cNvSpPr txBox="1"/>
          <p:nvPr/>
        </p:nvSpPr>
        <p:spPr>
          <a:xfrm>
            <a:off x="4648200" y="2514600"/>
            <a:ext cx="3352800" cy="1200328"/>
          </a:xfrm>
          <a:prstGeom prst="rect">
            <a:avLst/>
          </a:prstGeom>
          <a:noFill/>
        </p:spPr>
        <p:txBody>
          <a:bodyPr wrap="square" rtlCol="0">
            <a:spAutoFit/>
          </a:bodyPr>
          <a:lstStyle/>
          <a:p>
            <a:r>
              <a:rPr lang="en-US" sz="2400" dirty="0">
                <a:latin typeface="Times New Roman"/>
                <a:cs typeface="Times New Roman"/>
              </a:rPr>
              <a:t>The object can be (and is) cast to any “partition” in it: h, </a:t>
            </a:r>
            <a:r>
              <a:rPr lang="en-US" sz="2400" dirty="0" err="1">
                <a:latin typeface="Times New Roman"/>
                <a:cs typeface="Times New Roman"/>
              </a:rPr>
              <a:t>ob</a:t>
            </a:r>
            <a:r>
              <a:rPr lang="en-US" sz="2400" dirty="0">
                <a:latin typeface="Times New Roman"/>
                <a:cs typeface="Times New Roman"/>
              </a:rPr>
              <a:t>, a, m, and w.</a:t>
            </a:r>
          </a:p>
        </p:txBody>
      </p:sp>
      <p:sp>
        <p:nvSpPr>
          <p:cNvPr id="17" name="TextBox 16"/>
          <p:cNvSpPr txBox="1"/>
          <p:nvPr/>
        </p:nvSpPr>
        <p:spPr>
          <a:xfrm>
            <a:off x="4658659" y="4133672"/>
            <a:ext cx="3352800" cy="1569660"/>
          </a:xfrm>
          <a:prstGeom prst="rect">
            <a:avLst/>
          </a:prstGeom>
          <a:noFill/>
        </p:spPr>
        <p:txBody>
          <a:bodyPr wrap="square" rtlCol="0">
            <a:spAutoFit/>
          </a:bodyPr>
          <a:lstStyle/>
          <a:p>
            <a:r>
              <a:rPr lang="en-US" sz="2400" dirty="0">
                <a:latin typeface="Times New Roman"/>
                <a:cs typeface="Times New Roman"/>
              </a:rPr>
              <a:t>Upward casts: can be implicit; inserted by Java</a:t>
            </a:r>
          </a:p>
          <a:p>
            <a:r>
              <a:rPr lang="en-US" sz="2400" dirty="0">
                <a:latin typeface="Times New Roman"/>
                <a:cs typeface="Times New Roman"/>
              </a:rPr>
              <a:t>Downward casts: must be explicit</a:t>
            </a:r>
          </a:p>
        </p:txBody>
      </p:sp>
    </p:spTree>
    <p:extLst>
      <p:ext uri="{BB962C8B-B14F-4D97-AF65-F5344CB8AC3E}">
        <p14:creationId xmlns:p14="http://schemas.microsoft.com/office/powerpoint/2010/main" val="2152827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dissolv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dissolve">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6" grpId="0"/>
      <p:bldP spid="1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a:solidFill>
                  <a:srgbClr val="800000"/>
                </a:solidFill>
              </a:rPr>
              <a:t>A real use of interface: sorting</a:t>
            </a:r>
            <a:endParaRPr lang="en" sz="3200" dirty="0">
              <a:solidFill>
                <a:srgbClr val="800000"/>
              </a:solidFill>
            </a:endParaRPr>
          </a:p>
        </p:txBody>
      </p:sp>
      <p:sp>
        <p:nvSpPr>
          <p:cNvPr id="6" name="TextBox 5"/>
          <p:cNvSpPr txBox="1"/>
          <p:nvPr/>
        </p:nvSpPr>
        <p:spPr>
          <a:xfrm>
            <a:off x="762000" y="1066800"/>
            <a:ext cx="7919806" cy="1508105"/>
          </a:xfrm>
          <a:prstGeom prst="rect">
            <a:avLst/>
          </a:prstGeom>
          <a:noFill/>
        </p:spPr>
        <p:txBody>
          <a:bodyPr wrap="none" rtlCol="0">
            <a:spAutoFit/>
          </a:bodyPr>
          <a:lstStyle/>
          <a:p>
            <a:pPr>
              <a:spcBef>
                <a:spcPts val="1200"/>
              </a:spcBef>
            </a:pPr>
            <a:r>
              <a:rPr lang="en-US" sz="2400" dirty="0">
                <a:latin typeface="Times New Roman"/>
                <a:cs typeface="Times New Roman"/>
              </a:rPr>
              <a:t>Consider an array of Shapes: want to sort by increasing area</a:t>
            </a:r>
          </a:p>
          <a:p>
            <a:pPr>
              <a:spcBef>
                <a:spcPts val="1200"/>
              </a:spcBef>
            </a:pPr>
            <a:r>
              <a:rPr lang="en-US" sz="2400" dirty="0">
                <a:latin typeface="Times New Roman"/>
                <a:cs typeface="Times New Roman"/>
              </a:rPr>
              <a:t>Consider an array of </a:t>
            </a:r>
            <a:r>
              <a:rPr lang="en-US" sz="2400" dirty="0" err="1">
                <a:latin typeface="Times New Roman"/>
                <a:cs typeface="Times New Roman"/>
              </a:rPr>
              <a:t>ints</a:t>
            </a:r>
            <a:r>
              <a:rPr lang="en-US" sz="2400" dirty="0">
                <a:latin typeface="Times New Roman"/>
                <a:cs typeface="Times New Roman"/>
              </a:rPr>
              <a:t>: want to sort them in increasing order</a:t>
            </a:r>
          </a:p>
          <a:p>
            <a:pPr>
              <a:spcBef>
                <a:spcPts val="1200"/>
              </a:spcBef>
            </a:pPr>
            <a:r>
              <a:rPr lang="en-US" sz="2400" dirty="0">
                <a:latin typeface="Times New Roman"/>
                <a:cs typeface="Times New Roman"/>
              </a:rPr>
              <a:t>Consider an array of Dates: want to put in chronological order</a:t>
            </a:r>
          </a:p>
        </p:txBody>
      </p:sp>
      <p:sp>
        <p:nvSpPr>
          <p:cNvPr id="7" name="TextBox 6"/>
          <p:cNvSpPr txBox="1"/>
          <p:nvPr/>
        </p:nvSpPr>
        <p:spPr>
          <a:xfrm>
            <a:off x="838200" y="2895600"/>
            <a:ext cx="7620000" cy="1569660"/>
          </a:xfrm>
          <a:prstGeom prst="rect">
            <a:avLst/>
          </a:prstGeom>
          <a:noFill/>
        </p:spPr>
        <p:txBody>
          <a:bodyPr wrap="square" rtlCol="0">
            <a:spAutoFit/>
          </a:bodyPr>
          <a:lstStyle/>
          <a:p>
            <a:r>
              <a:rPr lang="en-US" sz="2400" dirty="0">
                <a:latin typeface="Times New Roman"/>
                <a:cs typeface="Times New Roman"/>
              </a:rPr>
              <a:t>We don’t want to write three different sorting procedures!</a:t>
            </a:r>
          </a:p>
          <a:p>
            <a:endParaRPr lang="en-US" sz="2400" dirty="0">
              <a:latin typeface="Times New Roman"/>
              <a:cs typeface="Times New Roman"/>
            </a:endParaRPr>
          </a:p>
          <a:p>
            <a:r>
              <a:rPr lang="en-US" sz="2400" dirty="0">
                <a:latin typeface="Times New Roman"/>
                <a:cs typeface="Times New Roman"/>
              </a:rPr>
              <a:t>The sorting procedure should be the same in all cases. </a:t>
            </a:r>
            <a:r>
              <a:rPr lang="en-US" sz="2400" dirty="0">
                <a:solidFill>
                  <a:srgbClr val="0000FF"/>
                </a:solidFill>
                <a:latin typeface="Times New Roman"/>
                <a:cs typeface="Times New Roman"/>
              </a:rPr>
              <a:t>What differs is how elements of the array are compared</a:t>
            </a:r>
            <a:r>
              <a:rPr lang="en-US" sz="2400" dirty="0">
                <a:latin typeface="Times New Roman"/>
                <a:cs typeface="Times New Roman"/>
              </a:rPr>
              <a:t>.</a:t>
            </a:r>
          </a:p>
        </p:txBody>
      </p:sp>
      <p:sp>
        <p:nvSpPr>
          <p:cNvPr id="9" name="TextBox 8"/>
          <p:cNvSpPr txBox="1"/>
          <p:nvPr/>
        </p:nvSpPr>
        <p:spPr>
          <a:xfrm>
            <a:off x="914400" y="4918501"/>
            <a:ext cx="7620000" cy="830997"/>
          </a:xfrm>
          <a:prstGeom prst="rect">
            <a:avLst/>
          </a:prstGeom>
          <a:noFill/>
        </p:spPr>
        <p:txBody>
          <a:bodyPr wrap="square" rtlCol="0">
            <a:spAutoFit/>
          </a:bodyPr>
          <a:lstStyle/>
          <a:p>
            <a:r>
              <a:rPr lang="en-US" sz="2400" dirty="0">
                <a:solidFill>
                  <a:srgbClr val="CB3D3D"/>
                </a:solidFill>
                <a:latin typeface="Times New Roman"/>
                <a:cs typeface="Times New Roman"/>
              </a:rPr>
              <a:t>So, write ONE sort procedure, tell it the function to be used to compare elements. </a:t>
            </a:r>
            <a:r>
              <a:rPr lang="en-US" sz="2400" dirty="0">
                <a:solidFill>
                  <a:srgbClr val="FF0000"/>
                </a:solidFill>
                <a:latin typeface="Times New Roman"/>
                <a:cs typeface="Times New Roman"/>
              </a:rPr>
              <a:t>To do that, we will use an interface.</a:t>
            </a:r>
          </a:p>
        </p:txBody>
      </p:sp>
    </p:spTree>
    <p:extLst>
      <p:ext uri="{BB962C8B-B14F-4D97-AF65-F5344CB8AC3E}">
        <p14:creationId xmlns:p14="http://schemas.microsoft.com/office/powerpoint/2010/main" val="475369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a:solidFill>
                  <a:srgbClr val="800000"/>
                </a:solidFill>
              </a:rPr>
              <a:t>Interface Comparable&lt;T&gt;</a:t>
            </a:r>
            <a:endParaRPr lang="en" sz="3200" dirty="0">
              <a:solidFill>
                <a:srgbClr val="800000"/>
              </a:solidFill>
            </a:endParaRPr>
          </a:p>
        </p:txBody>
      </p:sp>
      <p:sp>
        <p:nvSpPr>
          <p:cNvPr id="6" name="TextBox 5"/>
          <p:cNvSpPr txBox="1"/>
          <p:nvPr/>
        </p:nvSpPr>
        <p:spPr>
          <a:xfrm>
            <a:off x="762000" y="1066800"/>
            <a:ext cx="5183931" cy="461665"/>
          </a:xfrm>
          <a:prstGeom prst="rect">
            <a:avLst/>
          </a:prstGeom>
          <a:noFill/>
        </p:spPr>
        <p:txBody>
          <a:bodyPr wrap="none" rtlCol="0">
            <a:spAutoFit/>
          </a:bodyPr>
          <a:lstStyle/>
          <a:p>
            <a:r>
              <a:rPr lang="en-US" sz="2400" dirty="0">
                <a:latin typeface="Times New Roman"/>
                <a:cs typeface="Times New Roman"/>
              </a:rPr>
              <a:t>Package </a:t>
            </a:r>
            <a:r>
              <a:rPr lang="en-US" sz="2400" dirty="0" err="1">
                <a:latin typeface="Times New Roman"/>
                <a:cs typeface="Times New Roman"/>
              </a:rPr>
              <a:t>java.lang</a:t>
            </a:r>
            <a:r>
              <a:rPr lang="en-US" sz="2400" dirty="0">
                <a:latin typeface="Times New Roman"/>
                <a:cs typeface="Times New Roman"/>
              </a:rPr>
              <a:t> contains this interface</a:t>
            </a:r>
          </a:p>
        </p:txBody>
      </p:sp>
      <p:sp>
        <p:nvSpPr>
          <p:cNvPr id="8" name="Rectangle 7"/>
          <p:cNvSpPr/>
          <p:nvPr/>
        </p:nvSpPr>
        <p:spPr>
          <a:xfrm>
            <a:off x="762000" y="1828800"/>
            <a:ext cx="8153400" cy="3268587"/>
          </a:xfrm>
          <a:prstGeom prst="rect">
            <a:avLst/>
          </a:prstGeom>
        </p:spPr>
        <p:txBody>
          <a:bodyPr wrap="square">
            <a:spAutoFit/>
          </a:bodyPr>
          <a:lstStyle/>
          <a:p>
            <a:pPr>
              <a:buNone/>
            </a:pPr>
            <a:r>
              <a:rPr lang="en" sz="2400" b="1" dirty="0">
                <a:solidFill>
                  <a:srgbClr val="1155CC"/>
                </a:solidFill>
                <a:latin typeface="Times New Roman"/>
                <a:ea typeface="Courier New"/>
                <a:cs typeface="Times New Roman"/>
                <a:sym typeface="Courier New"/>
              </a:rPr>
              <a:t>public interface </a:t>
            </a:r>
            <a:r>
              <a:rPr lang="en" sz="2400" dirty="0">
                <a:solidFill>
                  <a:srgbClr val="1155CC"/>
                </a:solidFill>
                <a:latin typeface="Times New Roman"/>
                <a:ea typeface="Courier New"/>
                <a:cs typeface="Times New Roman"/>
                <a:sym typeface="Courier New"/>
              </a:rPr>
              <a:t>Comparable&lt;T&gt; {</a:t>
            </a:r>
            <a:endParaRPr lang="en-US" sz="2400" dirty="0">
              <a:solidFill>
                <a:srgbClr val="1155CC"/>
              </a:solidFill>
              <a:latin typeface="Times New Roman"/>
              <a:ea typeface="Courier New"/>
              <a:cs typeface="Times New Roman"/>
              <a:sym typeface="Courier New"/>
            </a:endParaRPr>
          </a:p>
          <a:p>
            <a:pPr>
              <a:buNone/>
            </a:pPr>
            <a:r>
              <a:rPr lang="en-US" sz="2400" dirty="0">
                <a:solidFill>
                  <a:srgbClr val="1155CC"/>
                </a:solidFill>
                <a:latin typeface="Times New Roman"/>
                <a:ea typeface="Courier New"/>
                <a:cs typeface="Times New Roman"/>
                <a:sym typeface="Courier New"/>
              </a:rPr>
              <a:t>  </a:t>
            </a:r>
            <a:r>
              <a:rPr lang="en" sz="2400" dirty="0">
                <a:solidFill>
                  <a:srgbClr val="38761D"/>
                </a:solidFill>
                <a:latin typeface="Times New Roman"/>
                <a:ea typeface="Courier New"/>
                <a:cs typeface="Times New Roman"/>
                <a:sym typeface="Courier New"/>
              </a:rPr>
              <a:t>/** = a negative integer if this object &lt; c,</a:t>
            </a:r>
          </a:p>
          <a:p>
            <a:pPr>
              <a:lnSpc>
                <a:spcPct val="115000"/>
              </a:lnSpc>
              <a:buNone/>
            </a:pPr>
            <a:r>
              <a:rPr lang="en" sz="2400" dirty="0">
                <a:solidFill>
                  <a:srgbClr val="38761D"/>
                </a:solidFill>
                <a:latin typeface="Times New Roman"/>
                <a:ea typeface="Courier New"/>
                <a:cs typeface="Times New Roman"/>
                <a:sym typeface="Courier New"/>
              </a:rPr>
              <a:t>      = 0 if this object = c,</a:t>
            </a:r>
          </a:p>
          <a:p>
            <a:pPr>
              <a:lnSpc>
                <a:spcPct val="115000"/>
              </a:lnSpc>
              <a:buNone/>
            </a:pPr>
            <a:r>
              <a:rPr lang="en" sz="2400" dirty="0">
                <a:solidFill>
                  <a:srgbClr val="38761D"/>
                </a:solidFill>
                <a:latin typeface="Times New Roman"/>
                <a:ea typeface="Courier New"/>
                <a:cs typeface="Times New Roman"/>
                <a:sym typeface="Courier New"/>
              </a:rPr>
              <a:t>      = a positive integer if this object &gt; c.</a:t>
            </a:r>
          </a:p>
          <a:p>
            <a:pPr>
              <a:lnSpc>
                <a:spcPct val="115000"/>
              </a:lnSpc>
              <a:buNone/>
            </a:pPr>
            <a:r>
              <a:rPr lang="en" sz="2400" dirty="0">
                <a:solidFill>
                  <a:srgbClr val="38761D"/>
                </a:solidFill>
                <a:latin typeface="Times New Roman"/>
                <a:ea typeface="Courier New"/>
                <a:cs typeface="Times New Roman"/>
                <a:sym typeface="Courier New"/>
              </a:rPr>
              <a:t>     </a:t>
            </a:r>
            <a:r>
              <a:rPr lang="en-US" sz="2400" dirty="0">
                <a:solidFill>
                  <a:srgbClr val="38761D"/>
                </a:solidFill>
                <a:latin typeface="Times New Roman"/>
                <a:ea typeface="Courier New"/>
                <a:cs typeface="Times New Roman"/>
                <a:sym typeface="Courier New"/>
              </a:rPr>
              <a:t> </a:t>
            </a:r>
            <a:r>
              <a:rPr lang="en" sz="2400" dirty="0">
                <a:solidFill>
                  <a:srgbClr val="38761D"/>
                </a:solidFill>
                <a:latin typeface="Times New Roman"/>
                <a:ea typeface="Courier New"/>
                <a:cs typeface="Times New Roman"/>
                <a:sym typeface="Courier New"/>
              </a:rPr>
              <a:t>Throw a ClassCastException if c can</a:t>
            </a:r>
            <a:r>
              <a:rPr lang="en-US" sz="2400" dirty="0">
                <a:solidFill>
                  <a:srgbClr val="38761D"/>
                </a:solidFill>
                <a:latin typeface="Times New Roman"/>
                <a:ea typeface="Courier New"/>
                <a:cs typeface="Times New Roman"/>
                <a:sym typeface="Courier New"/>
              </a:rPr>
              <a:t>’</a:t>
            </a:r>
            <a:r>
              <a:rPr lang="en" sz="2400" dirty="0">
                <a:solidFill>
                  <a:srgbClr val="38761D"/>
                </a:solidFill>
                <a:latin typeface="Times New Roman"/>
                <a:ea typeface="Courier New"/>
                <a:cs typeface="Times New Roman"/>
                <a:sym typeface="Courier New"/>
              </a:rPr>
              <a:t>t</a:t>
            </a:r>
          </a:p>
          <a:p>
            <a:pPr>
              <a:lnSpc>
                <a:spcPct val="115000"/>
              </a:lnSpc>
              <a:buNone/>
            </a:pPr>
            <a:r>
              <a:rPr lang="en" sz="2400" dirty="0">
                <a:solidFill>
                  <a:srgbClr val="38761D"/>
                </a:solidFill>
                <a:latin typeface="Times New Roman"/>
                <a:ea typeface="Courier New"/>
                <a:cs typeface="Times New Roman"/>
                <a:sym typeface="Courier New"/>
              </a:rPr>
              <a:t>      	be cast to the class of this object.</a:t>
            </a:r>
            <a:r>
              <a:rPr lang="en-US" sz="2400" dirty="0">
                <a:solidFill>
                  <a:srgbClr val="38761D"/>
                </a:solidFill>
                <a:latin typeface="Times New Roman"/>
                <a:ea typeface="Courier New"/>
                <a:cs typeface="Times New Roman"/>
                <a:sym typeface="Courier New"/>
              </a:rPr>
              <a:t>  </a:t>
            </a:r>
            <a:r>
              <a:rPr lang="en" sz="2400" dirty="0">
                <a:solidFill>
                  <a:srgbClr val="38761D"/>
                </a:solidFill>
                <a:latin typeface="Times New Roman"/>
                <a:ea typeface="Courier New"/>
                <a:cs typeface="Times New Roman"/>
                <a:sym typeface="Courier New"/>
              </a:rPr>
              <a:t>*/</a:t>
            </a:r>
          </a:p>
          <a:p>
            <a:pPr>
              <a:buNone/>
            </a:pPr>
            <a:r>
              <a:rPr lang="en-US" sz="2400" b="1" dirty="0">
                <a:solidFill>
                  <a:srgbClr val="1155CC"/>
                </a:solidFill>
                <a:latin typeface="Times New Roman"/>
                <a:ea typeface="Courier New"/>
                <a:cs typeface="Times New Roman"/>
                <a:sym typeface="Courier New"/>
              </a:rPr>
              <a:t>  </a:t>
            </a:r>
            <a:r>
              <a:rPr lang="en" sz="2400" b="1" dirty="0">
                <a:solidFill>
                  <a:srgbClr val="1155CC"/>
                </a:solidFill>
                <a:latin typeface="Times New Roman"/>
                <a:ea typeface="Courier New"/>
                <a:cs typeface="Times New Roman"/>
                <a:sym typeface="Courier New"/>
              </a:rPr>
              <a:t>int </a:t>
            </a:r>
            <a:r>
              <a:rPr lang="en" sz="2400" dirty="0">
                <a:solidFill>
                  <a:srgbClr val="1155CC"/>
                </a:solidFill>
                <a:latin typeface="Times New Roman"/>
                <a:ea typeface="Courier New"/>
                <a:cs typeface="Times New Roman"/>
                <a:sym typeface="Courier New"/>
              </a:rPr>
              <a:t>compareTo(T c);</a:t>
            </a:r>
          </a:p>
          <a:p>
            <a:pPr>
              <a:buNone/>
            </a:pPr>
            <a:r>
              <a:rPr lang="en" sz="2400" dirty="0">
                <a:solidFill>
                  <a:srgbClr val="1155CC"/>
                </a:solidFill>
                <a:latin typeface="Times New Roman"/>
                <a:ea typeface="Courier New"/>
                <a:cs typeface="Times New Roman"/>
                <a:sym typeface="Courier New"/>
              </a:rPr>
              <a:t>}</a:t>
            </a:r>
          </a:p>
        </p:txBody>
      </p:sp>
    </p:spTree>
    <p:extLst>
      <p:ext uri="{BB962C8B-B14F-4D97-AF65-F5344CB8AC3E}">
        <p14:creationId xmlns:p14="http://schemas.microsoft.com/office/powerpoint/2010/main" val="30161876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a:solidFill>
                  <a:srgbClr val="800000"/>
                </a:solidFill>
              </a:rPr>
              <a:t>Real example: Comparable&lt;T&gt;</a:t>
            </a:r>
            <a:endParaRPr lang="en" sz="3200" dirty="0">
              <a:solidFill>
                <a:srgbClr val="800000"/>
              </a:solidFill>
            </a:endParaRPr>
          </a:p>
        </p:txBody>
      </p:sp>
      <p:sp>
        <p:nvSpPr>
          <p:cNvPr id="6" name="TextBox 5"/>
          <p:cNvSpPr txBox="1"/>
          <p:nvPr/>
        </p:nvSpPr>
        <p:spPr>
          <a:xfrm>
            <a:off x="762000" y="1066800"/>
            <a:ext cx="5917305" cy="461665"/>
          </a:xfrm>
          <a:prstGeom prst="rect">
            <a:avLst/>
          </a:prstGeom>
          <a:noFill/>
        </p:spPr>
        <p:txBody>
          <a:bodyPr wrap="none" rtlCol="0">
            <a:spAutoFit/>
          </a:bodyPr>
          <a:lstStyle/>
          <a:p>
            <a:r>
              <a:rPr lang="en-US" sz="2400" dirty="0">
                <a:latin typeface="Times New Roman"/>
                <a:cs typeface="Times New Roman"/>
              </a:rPr>
              <a:t>We implement Comparable&lt;T&gt; in class Shape</a:t>
            </a:r>
          </a:p>
        </p:txBody>
      </p:sp>
      <p:sp>
        <p:nvSpPr>
          <p:cNvPr id="7" name="Shape 68"/>
          <p:cNvSpPr txBox="1"/>
          <p:nvPr/>
        </p:nvSpPr>
        <p:spPr>
          <a:xfrm>
            <a:off x="838200" y="1905000"/>
            <a:ext cx="8305800" cy="1828800"/>
          </a:xfrm>
          <a:prstGeom prst="rect">
            <a:avLst/>
          </a:prstGeom>
          <a:noFill/>
          <a:ln>
            <a:noFill/>
          </a:ln>
        </p:spPr>
        <p:txBody>
          <a:bodyPr lIns="91425" tIns="91425" rIns="91425" bIns="91425" anchor="t" anchorCtr="0">
            <a:noAutofit/>
          </a:bodyPr>
          <a:lstStyle/>
          <a:p>
            <a:r>
              <a:rPr lang="en" sz="2400" dirty="0">
                <a:solidFill>
                  <a:srgbClr val="1155CC"/>
                </a:solidFill>
                <a:latin typeface="Times New Roman"/>
                <a:ea typeface="Courier New"/>
                <a:cs typeface="Times New Roman"/>
                <a:sym typeface="Courier New"/>
              </a:rPr>
              <a:t>public </a:t>
            </a:r>
            <a:r>
              <a:rPr lang="en-US" sz="2400" dirty="0">
                <a:solidFill>
                  <a:srgbClr val="FF3300"/>
                </a:solidFill>
                <a:latin typeface="Times New Roman"/>
                <a:ea typeface="Courier New"/>
                <a:cs typeface="Times New Roman"/>
                <a:sym typeface="Courier New"/>
              </a:rPr>
              <a:t>abstract</a:t>
            </a:r>
            <a:r>
              <a:rPr lang="en-US" sz="2400" dirty="0">
                <a:solidFill>
                  <a:srgbClr val="1155CC"/>
                </a:solidFill>
                <a:latin typeface="Times New Roman"/>
                <a:ea typeface="Courier New"/>
                <a:cs typeface="Times New Roman"/>
                <a:sym typeface="Courier New"/>
              </a:rPr>
              <a:t> class Shape                                                          {</a:t>
            </a:r>
          </a:p>
          <a:p>
            <a:r>
              <a:rPr lang="en-US" sz="2400" dirty="0">
                <a:solidFill>
                  <a:srgbClr val="1155CC"/>
                </a:solidFill>
                <a:latin typeface="Times New Roman"/>
                <a:ea typeface="Courier New"/>
                <a:cs typeface="Times New Roman"/>
                <a:sym typeface="Courier New"/>
              </a:rPr>
              <a:t>     </a:t>
            </a:r>
            <a:r>
              <a:rPr lang="mr-IN" sz="2400" dirty="0">
                <a:solidFill>
                  <a:srgbClr val="1155CC"/>
                </a:solidFill>
                <a:latin typeface="Times New Roman"/>
                <a:ea typeface="Courier New"/>
                <a:cs typeface="Times New Roman"/>
                <a:sym typeface="Courier New"/>
              </a:rPr>
              <a:t>…</a:t>
            </a:r>
            <a:endParaRPr lang="en-US" sz="2400" dirty="0">
              <a:solidFill>
                <a:srgbClr val="1155CC"/>
              </a:solidFill>
              <a:latin typeface="Times New Roman"/>
              <a:ea typeface="Courier New"/>
              <a:cs typeface="Times New Roman"/>
              <a:sym typeface="Courier New"/>
            </a:endParaRPr>
          </a:p>
          <a:p>
            <a:r>
              <a:rPr lang="en-US" sz="2400" dirty="0">
                <a:solidFill>
                  <a:srgbClr val="1155CC"/>
                </a:solidFill>
                <a:latin typeface="Times New Roman"/>
                <a:ea typeface="Courier New"/>
                <a:cs typeface="Times New Roman"/>
                <a:sym typeface="Courier New"/>
              </a:rPr>
              <a:t>    /** Return the area of this shape */</a:t>
            </a:r>
          </a:p>
          <a:p>
            <a:r>
              <a:rPr lang="en-US" sz="2400" dirty="0">
                <a:solidFill>
                  <a:srgbClr val="1155CC"/>
                </a:solidFill>
                <a:latin typeface="Times New Roman"/>
                <a:ea typeface="Courier New"/>
                <a:cs typeface="Times New Roman"/>
                <a:sym typeface="Courier New"/>
              </a:rPr>
              <a:t>   public </a:t>
            </a:r>
            <a:r>
              <a:rPr lang="en-US" sz="2400" dirty="0">
                <a:solidFill>
                  <a:srgbClr val="FF3300"/>
                </a:solidFill>
                <a:latin typeface="Times New Roman"/>
                <a:ea typeface="Courier New"/>
                <a:cs typeface="Times New Roman"/>
                <a:sym typeface="Courier New"/>
              </a:rPr>
              <a:t>abstract</a:t>
            </a:r>
            <a:r>
              <a:rPr lang="en-US" sz="2400" dirty="0">
                <a:solidFill>
                  <a:srgbClr val="1155CC"/>
                </a:solidFill>
                <a:latin typeface="Times New Roman"/>
                <a:ea typeface="Courier New"/>
                <a:cs typeface="Times New Roman"/>
                <a:sym typeface="Courier New"/>
              </a:rPr>
              <a:t> </a:t>
            </a:r>
            <a:r>
              <a:rPr lang="en" sz="2400" dirty="0">
                <a:solidFill>
                  <a:srgbClr val="1155CC"/>
                </a:solidFill>
                <a:latin typeface="Times New Roman"/>
                <a:ea typeface="Courier New"/>
                <a:cs typeface="Times New Roman"/>
                <a:sym typeface="Courier New"/>
              </a:rPr>
              <a:t>double area() </a:t>
            </a:r>
            <a:r>
              <a:rPr lang="en-US" sz="2400" dirty="0">
                <a:solidFill>
                  <a:srgbClr val="1155CC"/>
                </a:solidFill>
                <a:latin typeface="Times New Roman"/>
                <a:ea typeface="Courier New"/>
                <a:cs typeface="Times New Roman"/>
                <a:sym typeface="Courier New"/>
              </a:rPr>
              <a:t>;</a:t>
            </a:r>
          </a:p>
          <a:p>
            <a:endParaRPr lang="en-US" sz="2400" dirty="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r>
              <a:rPr lang="en-US" sz="2400" dirty="0">
                <a:solidFill>
                  <a:srgbClr val="1155CC"/>
                </a:solidFill>
                <a:latin typeface="Times New Roman"/>
                <a:ea typeface="Courier New"/>
                <a:cs typeface="Times New Roman"/>
                <a:sym typeface="Courier New"/>
              </a:rPr>
              <a:t>}</a:t>
            </a:r>
            <a:endParaRPr lang="en" sz="2400" dirty="0">
              <a:solidFill>
                <a:srgbClr val="1155CC"/>
              </a:solidFill>
              <a:latin typeface="Times New Roman"/>
              <a:ea typeface="Courier New"/>
              <a:cs typeface="Times New Roman"/>
              <a:sym typeface="Courier New"/>
            </a:endParaRPr>
          </a:p>
        </p:txBody>
      </p:sp>
      <p:sp>
        <p:nvSpPr>
          <p:cNvPr id="9" name="Shape 68"/>
          <p:cNvSpPr txBox="1"/>
          <p:nvPr/>
        </p:nvSpPr>
        <p:spPr>
          <a:xfrm>
            <a:off x="1143000" y="3733800"/>
            <a:ext cx="7391400" cy="2590800"/>
          </a:xfrm>
          <a:prstGeom prst="rect">
            <a:avLst/>
          </a:prstGeom>
          <a:noFill/>
          <a:ln>
            <a:noFill/>
          </a:ln>
        </p:spPr>
        <p:txBody>
          <a:bodyPr lIns="91425" tIns="91425" rIns="91425" bIns="91425" anchor="t" anchorCtr="0">
            <a:noAutofit/>
          </a:bodyPr>
          <a:lstStyle/>
          <a:p>
            <a:r>
              <a:rPr lang="en-US" sz="2400" dirty="0">
                <a:solidFill>
                  <a:srgbClr val="1155CC"/>
                </a:solidFill>
                <a:latin typeface="Times New Roman"/>
                <a:ea typeface="Courier New"/>
                <a:cs typeface="Times New Roman"/>
                <a:sym typeface="Courier New"/>
              </a:rPr>
              <a:t>/** Return negative number, 0</a:t>
            </a:r>
            <a:r>
              <a:rPr lang="en-US" sz="2400">
                <a:solidFill>
                  <a:srgbClr val="1155CC"/>
                </a:solidFill>
                <a:latin typeface="Times New Roman"/>
                <a:ea typeface="Courier New"/>
                <a:cs typeface="Times New Roman"/>
                <a:sym typeface="Courier New"/>
              </a:rPr>
              <a:t>, or a </a:t>
            </a:r>
            <a:r>
              <a:rPr lang="en-US" sz="2400" dirty="0">
                <a:solidFill>
                  <a:srgbClr val="1155CC"/>
                </a:solidFill>
                <a:latin typeface="Times New Roman"/>
                <a:ea typeface="Courier New"/>
                <a:cs typeface="Times New Roman"/>
                <a:sym typeface="Courier New"/>
              </a:rPr>
              <a:t>positive number</a:t>
            </a:r>
          </a:p>
          <a:p>
            <a:r>
              <a:rPr lang="en-US" sz="2400" dirty="0">
                <a:solidFill>
                  <a:srgbClr val="1155CC"/>
                </a:solidFill>
                <a:latin typeface="Times New Roman"/>
                <a:ea typeface="Courier New"/>
                <a:cs typeface="Times New Roman"/>
                <a:sym typeface="Courier New"/>
              </a:rPr>
              <a:t>     depending on whether this are is &lt;, =, or &gt; c’s area */</a:t>
            </a:r>
          </a:p>
          <a:p>
            <a:r>
              <a:rPr lang="en" sz="2400" dirty="0">
                <a:solidFill>
                  <a:srgbClr val="1155CC"/>
                </a:solidFill>
                <a:latin typeface="Times New Roman"/>
                <a:ea typeface="Courier New"/>
                <a:cs typeface="Times New Roman"/>
                <a:sym typeface="Courier New"/>
              </a:rPr>
              <a:t>public</a:t>
            </a:r>
            <a:r>
              <a:rPr lang="en-US" sz="2400" dirty="0">
                <a:solidFill>
                  <a:srgbClr val="1155CC"/>
                </a:solidFill>
                <a:latin typeface="Times New Roman"/>
                <a:ea typeface="Courier New"/>
                <a:cs typeface="Times New Roman"/>
                <a:sym typeface="Courier New"/>
              </a:rPr>
              <a:t> </a:t>
            </a:r>
            <a:r>
              <a:rPr lang="en-US" sz="2400" dirty="0" err="1">
                <a:solidFill>
                  <a:srgbClr val="1155CC"/>
                </a:solidFill>
                <a:latin typeface="Times New Roman"/>
                <a:ea typeface="Courier New"/>
                <a:cs typeface="Times New Roman"/>
                <a:sym typeface="Courier New"/>
              </a:rPr>
              <a:t>int</a:t>
            </a:r>
            <a:r>
              <a:rPr lang="en-US" sz="2400" dirty="0">
                <a:solidFill>
                  <a:srgbClr val="1155CC"/>
                </a:solidFill>
                <a:latin typeface="Times New Roman"/>
                <a:ea typeface="Courier New"/>
                <a:cs typeface="Times New Roman"/>
                <a:sym typeface="Courier New"/>
              </a:rPr>
              <a:t> </a:t>
            </a:r>
            <a:r>
              <a:rPr lang="en-US" sz="2400" dirty="0" err="1">
                <a:solidFill>
                  <a:srgbClr val="1155CC"/>
                </a:solidFill>
                <a:latin typeface="Times New Roman"/>
                <a:ea typeface="Courier New"/>
                <a:cs typeface="Times New Roman"/>
                <a:sym typeface="Courier New"/>
              </a:rPr>
              <a:t>compareTo</a:t>
            </a:r>
            <a:r>
              <a:rPr lang="en-US" sz="2400" dirty="0">
                <a:solidFill>
                  <a:srgbClr val="1155CC"/>
                </a:solidFill>
                <a:latin typeface="Times New Roman"/>
                <a:ea typeface="Courier New"/>
                <a:cs typeface="Times New Roman"/>
                <a:sym typeface="Courier New"/>
              </a:rPr>
              <a:t>(Shape c) {</a:t>
            </a:r>
          </a:p>
          <a:p>
            <a:r>
              <a:rPr lang="en-US" sz="2400" dirty="0">
                <a:solidFill>
                  <a:srgbClr val="1155CC"/>
                </a:solidFill>
                <a:latin typeface="Times New Roman"/>
                <a:ea typeface="Courier New"/>
                <a:cs typeface="Times New Roman"/>
                <a:sym typeface="Courier New"/>
              </a:rPr>
              <a:t>     double diff= area() – </a:t>
            </a:r>
            <a:r>
              <a:rPr lang="en-US" sz="2400" dirty="0" err="1">
                <a:solidFill>
                  <a:srgbClr val="1155CC"/>
                </a:solidFill>
                <a:latin typeface="Times New Roman"/>
                <a:ea typeface="Courier New"/>
                <a:cs typeface="Times New Roman"/>
                <a:sym typeface="Courier New"/>
              </a:rPr>
              <a:t>c.area</a:t>
            </a:r>
            <a:r>
              <a:rPr lang="en-US" sz="2400" dirty="0">
                <a:solidFill>
                  <a:srgbClr val="1155CC"/>
                </a:solidFill>
                <a:latin typeface="Times New Roman"/>
                <a:ea typeface="Courier New"/>
                <a:cs typeface="Times New Roman"/>
                <a:sym typeface="Courier New"/>
              </a:rPr>
              <a:t>();</a:t>
            </a:r>
          </a:p>
          <a:p>
            <a:r>
              <a:rPr lang="en-US" sz="2400" dirty="0">
                <a:solidFill>
                  <a:srgbClr val="1155CC"/>
                </a:solidFill>
                <a:latin typeface="Times New Roman"/>
                <a:ea typeface="Courier New"/>
                <a:cs typeface="Times New Roman"/>
                <a:sym typeface="Courier New"/>
              </a:rPr>
              <a:t>     return  diff == 0 ? 0 : (diff &lt; 0 ? -1 : 1);</a:t>
            </a:r>
          </a:p>
          <a:p>
            <a:endParaRPr lang="en-US" sz="2400" dirty="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r>
              <a:rPr lang="en-US" sz="2400" dirty="0">
                <a:solidFill>
                  <a:srgbClr val="1155CC"/>
                </a:solidFill>
                <a:latin typeface="Times New Roman"/>
                <a:ea typeface="Courier New"/>
                <a:cs typeface="Times New Roman"/>
                <a:sym typeface="Courier New"/>
              </a:rPr>
              <a:t>}</a:t>
            </a:r>
            <a:endParaRPr lang="en" sz="2400" dirty="0">
              <a:solidFill>
                <a:srgbClr val="1155CC"/>
              </a:solidFill>
              <a:latin typeface="Times New Roman"/>
              <a:ea typeface="Courier New"/>
              <a:cs typeface="Times New Roman"/>
              <a:sym typeface="Courier New"/>
            </a:endParaRPr>
          </a:p>
        </p:txBody>
      </p:sp>
      <p:sp>
        <p:nvSpPr>
          <p:cNvPr id="10" name="TextBox 9"/>
          <p:cNvSpPr txBox="1"/>
          <p:nvPr/>
        </p:nvSpPr>
        <p:spPr>
          <a:xfrm>
            <a:off x="4267200" y="1976735"/>
            <a:ext cx="4326826" cy="461665"/>
          </a:xfrm>
          <a:prstGeom prst="rect">
            <a:avLst/>
          </a:prstGeom>
          <a:noFill/>
        </p:spPr>
        <p:txBody>
          <a:bodyPr wrap="none" rtlCol="0">
            <a:spAutoFit/>
          </a:bodyPr>
          <a:lstStyle/>
          <a:p>
            <a:r>
              <a:rPr lang="en-US" sz="2400" dirty="0">
                <a:latin typeface="Times New Roman"/>
                <a:cs typeface="Times New Roman"/>
              </a:rPr>
              <a:t>Implements Comparable&lt;Shape&gt;</a:t>
            </a:r>
          </a:p>
        </p:txBody>
      </p:sp>
    </p:spTree>
    <p:extLst>
      <p:ext uri="{BB962C8B-B14F-4D97-AF65-F5344CB8AC3E}">
        <p14:creationId xmlns:p14="http://schemas.microsoft.com/office/powerpoint/2010/main" val="3307426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err="1">
                <a:solidFill>
                  <a:srgbClr val="800000"/>
                </a:solidFill>
              </a:rPr>
              <a:t>Arrays.sort</a:t>
            </a:r>
            <a:r>
              <a:rPr lang="en-US" sz="3200" dirty="0">
                <a:solidFill>
                  <a:srgbClr val="800000"/>
                </a:solidFill>
              </a:rPr>
              <a:t> has this method.</a:t>
            </a:r>
            <a:endParaRPr lang="en" sz="3200" dirty="0">
              <a:solidFill>
                <a:srgbClr val="800000"/>
              </a:solidFill>
            </a:endParaRPr>
          </a:p>
        </p:txBody>
      </p:sp>
      <p:sp>
        <p:nvSpPr>
          <p:cNvPr id="6" name="TextBox 5"/>
          <p:cNvSpPr txBox="1"/>
          <p:nvPr/>
        </p:nvSpPr>
        <p:spPr>
          <a:xfrm>
            <a:off x="838200" y="1066800"/>
            <a:ext cx="7086600" cy="1569660"/>
          </a:xfrm>
          <a:prstGeom prst="rect">
            <a:avLst/>
          </a:prstGeom>
          <a:noFill/>
        </p:spPr>
        <p:txBody>
          <a:bodyPr wrap="square" rtlCol="0">
            <a:spAutoFit/>
          </a:bodyPr>
          <a:lstStyle/>
          <a:p>
            <a:r>
              <a:rPr lang="en-US" sz="2400" dirty="0">
                <a:solidFill>
                  <a:srgbClr val="000000"/>
                </a:solidFill>
                <a:latin typeface="Times New Roman"/>
                <a:cs typeface="Times New Roman"/>
              </a:rPr>
              <a:t>/** Sort array b. Elements of b must implement </a:t>
            </a:r>
            <a:r>
              <a:rPr lang="en" sz="2400" dirty="0">
                <a:latin typeface="Times New Roman"/>
                <a:cs typeface="Times New Roman"/>
              </a:rPr>
              <a:t>interface </a:t>
            </a:r>
            <a:r>
              <a:rPr lang="en" sz="2400" dirty="0">
                <a:latin typeface="Times New Roman"/>
                <a:ea typeface="Courier New"/>
                <a:cs typeface="Times New Roman"/>
                <a:sym typeface="Courier New"/>
              </a:rPr>
              <a:t>Comparable&lt;T&gt;</a:t>
            </a:r>
            <a:r>
              <a:rPr lang="en" sz="2400" dirty="0">
                <a:latin typeface="Times New Roman"/>
                <a:cs typeface="Times New Roman"/>
              </a:rPr>
              <a:t>.</a:t>
            </a:r>
            <a:r>
              <a:rPr lang="en-US" sz="2400" dirty="0">
                <a:latin typeface="Times New Roman"/>
                <a:cs typeface="Times New Roman"/>
              </a:rPr>
              <a:t> Its method </a:t>
            </a:r>
            <a:r>
              <a:rPr lang="en-US" sz="2400" dirty="0" err="1">
                <a:latin typeface="Times New Roman"/>
                <a:cs typeface="Times New Roman"/>
              </a:rPr>
              <a:t>compareTo</a:t>
            </a:r>
            <a:r>
              <a:rPr lang="en-US" sz="2400" dirty="0">
                <a:latin typeface="Times New Roman"/>
                <a:cs typeface="Times New Roman"/>
              </a:rPr>
              <a:t> is used to determine ordering of elements of b. */</a:t>
            </a:r>
            <a:endParaRPr lang="en-US" sz="2400" dirty="0">
              <a:latin typeface="Times New Roman"/>
              <a:ea typeface="Courier New"/>
              <a:cs typeface="Times New Roman"/>
              <a:sym typeface="Courier New"/>
            </a:endParaRPr>
          </a:p>
          <a:p>
            <a:r>
              <a:rPr lang="en" sz="2400" dirty="0">
                <a:latin typeface="Times New Roman"/>
                <a:ea typeface="Courier New"/>
                <a:cs typeface="Times New Roman"/>
                <a:sym typeface="Courier New"/>
              </a:rPr>
              <a:t>Arrays.sort(Object[] b)</a:t>
            </a:r>
            <a:endParaRPr lang="en-US" sz="2400" dirty="0">
              <a:latin typeface="Times New Roman"/>
              <a:cs typeface="Times New Roman"/>
            </a:endParaRPr>
          </a:p>
        </p:txBody>
      </p:sp>
      <p:sp>
        <p:nvSpPr>
          <p:cNvPr id="2" name="Rectangle 1"/>
          <p:cNvSpPr/>
          <p:nvPr/>
        </p:nvSpPr>
        <p:spPr>
          <a:xfrm>
            <a:off x="914400" y="3002316"/>
            <a:ext cx="7010400" cy="3480953"/>
          </a:xfrm>
          <a:prstGeom prst="rect">
            <a:avLst/>
          </a:prstGeom>
        </p:spPr>
        <p:txBody>
          <a:bodyPr wrap="square">
            <a:spAutoFit/>
          </a:bodyPr>
          <a:lstStyle/>
          <a:p>
            <a:pPr>
              <a:lnSpc>
                <a:spcPct val="115000"/>
              </a:lnSpc>
              <a:buNone/>
            </a:pPr>
            <a:r>
              <a:rPr lang="en" sz="2400" dirty="0">
                <a:solidFill>
                  <a:srgbClr val="1155CC"/>
                </a:solidFill>
                <a:latin typeface="Times New Roman"/>
                <a:ea typeface="Courier New"/>
                <a:cs typeface="Times New Roman"/>
                <a:sym typeface="Courier New"/>
              </a:rPr>
              <a:t>Shape</a:t>
            </a:r>
            <a:r>
              <a:rPr lang="en" sz="2400" dirty="0">
                <a:solidFill>
                  <a:srgbClr val="000000"/>
                </a:solidFill>
                <a:latin typeface="Times New Roman"/>
                <a:cs typeface="Times New Roman"/>
              </a:rPr>
              <a:t> implements </a:t>
            </a:r>
            <a:r>
              <a:rPr lang="en" sz="2400" dirty="0">
                <a:solidFill>
                  <a:srgbClr val="1155CC"/>
                </a:solidFill>
                <a:latin typeface="Times New Roman"/>
                <a:ea typeface="Courier New"/>
                <a:cs typeface="Times New Roman"/>
                <a:sym typeface="Courier New"/>
              </a:rPr>
              <a:t>Comparable</a:t>
            </a:r>
            <a:r>
              <a:rPr lang="en" sz="2400" dirty="0">
                <a:solidFill>
                  <a:srgbClr val="000000"/>
                </a:solidFill>
                <a:latin typeface="Times New Roman"/>
                <a:cs typeface="Times New Roman"/>
              </a:rPr>
              <a:t>, so we can write</a:t>
            </a:r>
          </a:p>
          <a:p>
            <a:pPr>
              <a:lnSpc>
                <a:spcPct val="115000"/>
              </a:lnSpc>
              <a:buNone/>
            </a:pPr>
            <a:r>
              <a:rPr lang="en" sz="2400" dirty="0">
                <a:solidFill>
                  <a:srgbClr val="000000"/>
                </a:solidFill>
                <a:latin typeface="Times New Roman"/>
                <a:cs typeface="Times New Roman"/>
              </a:rPr>
              <a:t>       </a:t>
            </a:r>
            <a:r>
              <a:rPr lang="en" sz="2400" dirty="0">
                <a:solidFill>
                  <a:srgbClr val="008000"/>
                </a:solidFill>
                <a:latin typeface="Times New Roman"/>
                <a:cs typeface="Times New Roman"/>
              </a:rPr>
              <a:t>// Store an array of values in shapes</a:t>
            </a:r>
          </a:p>
          <a:p>
            <a:pPr>
              <a:lnSpc>
                <a:spcPct val="115000"/>
              </a:lnSpc>
              <a:buNone/>
            </a:pPr>
            <a:r>
              <a:rPr lang="en" sz="2400" dirty="0">
                <a:solidFill>
                  <a:srgbClr val="000000"/>
                </a:solidFill>
                <a:latin typeface="Times New Roman"/>
                <a:cs typeface="Times New Roman"/>
              </a:rPr>
              <a:t>      </a:t>
            </a:r>
            <a:r>
              <a:rPr lang="en" sz="2400" dirty="0">
                <a:solidFill>
                  <a:srgbClr val="1155CC"/>
                </a:solidFill>
                <a:latin typeface="Times New Roman"/>
                <a:ea typeface="Courier New"/>
                <a:cs typeface="Times New Roman"/>
                <a:sym typeface="Courier New"/>
              </a:rPr>
              <a:t>Shape[] shapes= ...;  ...</a:t>
            </a:r>
          </a:p>
          <a:p>
            <a:pPr>
              <a:lnSpc>
                <a:spcPct val="115000"/>
              </a:lnSpc>
              <a:buNone/>
            </a:pPr>
            <a:endParaRPr lang="en" sz="2400" dirty="0">
              <a:solidFill>
                <a:srgbClr val="1155CC"/>
              </a:solidFill>
              <a:latin typeface="Times New Roman"/>
              <a:ea typeface="Courier New"/>
              <a:cs typeface="Times New Roman"/>
              <a:sym typeface="Courier New"/>
            </a:endParaRPr>
          </a:p>
          <a:p>
            <a:pPr>
              <a:lnSpc>
                <a:spcPct val="115000"/>
              </a:lnSpc>
              <a:buNone/>
            </a:pPr>
            <a:r>
              <a:rPr lang="en" sz="2400" dirty="0">
                <a:solidFill>
                  <a:srgbClr val="1155CC"/>
                </a:solidFill>
                <a:latin typeface="Times New Roman"/>
                <a:ea typeface="Courier New"/>
                <a:cs typeface="Times New Roman"/>
                <a:sym typeface="Courier New"/>
              </a:rPr>
              <a:t>   Arrays.sort(shapes);</a:t>
            </a:r>
          </a:p>
          <a:p>
            <a:pPr>
              <a:lnSpc>
                <a:spcPct val="115000"/>
              </a:lnSpc>
              <a:buNone/>
            </a:pPr>
            <a:endParaRPr lang="en" sz="2400" dirty="0">
              <a:solidFill>
                <a:srgbClr val="000000"/>
              </a:solidFill>
              <a:latin typeface="Times New Roman"/>
              <a:cs typeface="Times New Roman"/>
            </a:endParaRPr>
          </a:p>
          <a:p>
            <a:pPr>
              <a:lnSpc>
                <a:spcPct val="115000"/>
              </a:lnSpc>
              <a:buNone/>
            </a:pPr>
            <a:endParaRPr lang="en" sz="2400" dirty="0">
              <a:solidFill>
                <a:srgbClr val="000000"/>
              </a:solidFill>
              <a:latin typeface="Times New Roman"/>
              <a:cs typeface="Times New Roman"/>
            </a:endParaRPr>
          </a:p>
          <a:p>
            <a:pPr>
              <a:lnSpc>
                <a:spcPct val="115000"/>
              </a:lnSpc>
              <a:buNone/>
            </a:pPr>
            <a:endParaRPr lang="en" sz="2400" dirty="0">
              <a:solidFill>
                <a:srgbClr val="000000"/>
              </a:solidFill>
            </a:endParaRPr>
          </a:p>
        </p:txBody>
      </p:sp>
    </p:spTree>
    <p:extLst>
      <p:ext uri="{BB962C8B-B14F-4D97-AF65-F5344CB8AC3E}">
        <p14:creationId xmlns:p14="http://schemas.microsoft.com/office/powerpoint/2010/main" val="10754870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a:solidFill>
                  <a:srgbClr val="800000"/>
                </a:solidFill>
              </a:rPr>
              <a:t>What an object of subclasses look like</a:t>
            </a:r>
            <a:endParaRPr lang="en" sz="3200" dirty="0">
              <a:solidFill>
                <a:srgbClr val="800000"/>
              </a:solidFill>
            </a:endParaRPr>
          </a:p>
        </p:txBody>
      </p:sp>
      <p:sp>
        <p:nvSpPr>
          <p:cNvPr id="2" name="Rectangle 1"/>
          <p:cNvSpPr/>
          <p:nvPr/>
        </p:nvSpPr>
        <p:spPr>
          <a:xfrm>
            <a:off x="457200" y="838200"/>
            <a:ext cx="8382000" cy="1357295"/>
          </a:xfrm>
          <a:prstGeom prst="rect">
            <a:avLst/>
          </a:prstGeom>
        </p:spPr>
        <p:txBody>
          <a:bodyPr wrap="square">
            <a:spAutoFit/>
          </a:bodyPr>
          <a:lstStyle/>
          <a:p>
            <a:pPr>
              <a:lnSpc>
                <a:spcPct val="115000"/>
              </a:lnSpc>
              <a:buNone/>
            </a:pPr>
            <a:r>
              <a:rPr lang="en-US" sz="2400" dirty="0">
                <a:solidFill>
                  <a:srgbClr val="1155CC"/>
                </a:solidFill>
                <a:latin typeface="Times New Roman"/>
                <a:ea typeface="Courier New"/>
                <a:cs typeface="Times New Roman"/>
                <a:sym typeface="Courier New"/>
              </a:rPr>
              <a:t>public abstract class Shape implements Comparable&lt;Shape&gt;{ </a:t>
            </a:r>
            <a:r>
              <a:rPr lang="mr-IN" sz="2400" dirty="0">
                <a:solidFill>
                  <a:srgbClr val="1155CC"/>
                </a:solidFill>
                <a:latin typeface="Times New Roman"/>
                <a:ea typeface="Courier New"/>
                <a:cs typeface="Times New Roman"/>
                <a:sym typeface="Courier New"/>
              </a:rPr>
              <a:t>…</a:t>
            </a:r>
            <a:r>
              <a:rPr lang="en-US" sz="2400" dirty="0">
                <a:solidFill>
                  <a:srgbClr val="1155CC"/>
                </a:solidFill>
                <a:latin typeface="Times New Roman"/>
                <a:ea typeface="Courier New"/>
                <a:cs typeface="Times New Roman"/>
                <a:sym typeface="Courier New"/>
              </a:rPr>
              <a:t> }</a:t>
            </a:r>
          </a:p>
          <a:p>
            <a:pPr>
              <a:lnSpc>
                <a:spcPct val="115000"/>
              </a:lnSpc>
              <a:buNone/>
            </a:pPr>
            <a:r>
              <a:rPr lang="en-US" sz="2400" dirty="0">
                <a:solidFill>
                  <a:srgbClr val="1155CC"/>
                </a:solidFill>
                <a:latin typeface="Times New Roman"/>
                <a:ea typeface="Courier New"/>
                <a:cs typeface="Times New Roman"/>
                <a:sym typeface="Courier New"/>
              </a:rPr>
              <a:t>public class Circle extends Shape { </a:t>
            </a:r>
            <a:r>
              <a:rPr lang="mr-IN" sz="2400" dirty="0">
                <a:solidFill>
                  <a:srgbClr val="1155CC"/>
                </a:solidFill>
                <a:latin typeface="Times New Roman"/>
                <a:ea typeface="Courier New"/>
                <a:cs typeface="Times New Roman"/>
                <a:sym typeface="Courier New"/>
              </a:rPr>
              <a:t>…</a:t>
            </a:r>
            <a:r>
              <a:rPr lang="en-US" sz="2400" dirty="0">
                <a:solidFill>
                  <a:srgbClr val="1155CC"/>
                </a:solidFill>
                <a:latin typeface="Times New Roman"/>
                <a:ea typeface="Courier New"/>
                <a:cs typeface="Times New Roman"/>
                <a:sym typeface="Courier New"/>
              </a:rPr>
              <a:t> }</a:t>
            </a:r>
          </a:p>
          <a:p>
            <a:pPr>
              <a:lnSpc>
                <a:spcPct val="115000"/>
              </a:lnSpc>
              <a:buNone/>
            </a:pPr>
            <a:r>
              <a:rPr lang="en-US" sz="2400" dirty="0">
                <a:solidFill>
                  <a:srgbClr val="1155CC"/>
                </a:solidFill>
                <a:latin typeface="Times New Roman"/>
                <a:ea typeface="Courier New"/>
                <a:cs typeface="Times New Roman"/>
                <a:sym typeface="Courier New"/>
              </a:rPr>
              <a:t>public class Rectangle extends Shape { </a:t>
            </a:r>
            <a:r>
              <a:rPr lang="mr-IN" sz="2400" dirty="0">
                <a:solidFill>
                  <a:srgbClr val="1155CC"/>
                </a:solidFill>
                <a:latin typeface="Times New Roman"/>
                <a:ea typeface="Courier New"/>
                <a:cs typeface="Times New Roman"/>
                <a:sym typeface="Courier New"/>
              </a:rPr>
              <a:t>…</a:t>
            </a:r>
            <a:r>
              <a:rPr lang="en-US" sz="2400" dirty="0">
                <a:solidFill>
                  <a:srgbClr val="1155CC"/>
                </a:solidFill>
                <a:latin typeface="Times New Roman"/>
                <a:ea typeface="Courier New"/>
                <a:cs typeface="Times New Roman"/>
                <a:sym typeface="Courier New"/>
              </a:rPr>
              <a:t> }</a:t>
            </a:r>
            <a:endParaRPr lang="en" sz="2400" dirty="0">
              <a:solidFill>
                <a:srgbClr val="1155CC"/>
              </a:solidFill>
              <a:latin typeface="Times New Roman"/>
              <a:ea typeface="Courier New"/>
              <a:cs typeface="Times New Roman"/>
              <a:sym typeface="Courier New"/>
            </a:endParaRPr>
          </a:p>
        </p:txBody>
      </p:sp>
      <p:grpSp>
        <p:nvGrpSpPr>
          <p:cNvPr id="5" name="Group 4"/>
          <p:cNvGrpSpPr/>
          <p:nvPr/>
        </p:nvGrpSpPr>
        <p:grpSpPr>
          <a:xfrm>
            <a:off x="990600" y="3745753"/>
            <a:ext cx="2971800" cy="2045447"/>
            <a:chOff x="1752600" y="3276600"/>
            <a:chExt cx="2971800" cy="2045447"/>
          </a:xfrm>
        </p:grpSpPr>
        <p:grpSp>
          <p:nvGrpSpPr>
            <p:cNvPr id="7" name="Group 6"/>
            <p:cNvGrpSpPr/>
            <p:nvPr/>
          </p:nvGrpSpPr>
          <p:grpSpPr>
            <a:xfrm>
              <a:off x="1752600" y="3340847"/>
              <a:ext cx="1524000" cy="1981200"/>
              <a:chOff x="4495800" y="4343400"/>
              <a:chExt cx="1524000" cy="1981200"/>
            </a:xfrm>
          </p:grpSpPr>
          <p:cxnSp>
            <p:nvCxnSpPr>
              <p:cNvPr id="8" name="Shape 193"/>
              <p:cNvCxnSpPr>
                <a:endCxn id="12" idx="0"/>
              </p:cNvCxnSpPr>
              <p:nvPr/>
            </p:nvCxnSpPr>
            <p:spPr>
              <a:xfrm>
                <a:off x="5257800" y="4724400"/>
                <a:ext cx="0" cy="304800"/>
              </a:xfrm>
              <a:prstGeom prst="straightConnector1">
                <a:avLst/>
              </a:prstGeom>
              <a:noFill/>
              <a:ln w="19050" cap="flat">
                <a:solidFill>
                  <a:schemeClr val="tx1"/>
                </a:solidFill>
                <a:prstDash val="solid"/>
                <a:round/>
                <a:headEnd type="none" w="lg" len="lg"/>
                <a:tailEnd type="none" w="lg" len="lg"/>
              </a:ln>
            </p:spPr>
          </p:cxnSp>
          <p:grpSp>
            <p:nvGrpSpPr>
              <p:cNvPr id="10" name="Group 9"/>
              <p:cNvGrpSpPr/>
              <p:nvPr/>
            </p:nvGrpSpPr>
            <p:grpSpPr>
              <a:xfrm>
                <a:off x="4495800" y="4343400"/>
                <a:ext cx="1524000" cy="1981200"/>
                <a:chOff x="3052652" y="3599062"/>
                <a:chExt cx="1524000" cy="1981200"/>
              </a:xfrm>
            </p:grpSpPr>
            <p:sp>
              <p:nvSpPr>
                <p:cNvPr id="12"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400" dirty="0">
                      <a:latin typeface="Times New Roman"/>
                      <a:cs typeface="Times New Roman"/>
                    </a:rPr>
                    <a:t>Shape</a:t>
                  </a:r>
                  <a:endParaRPr lang="en" sz="2400" dirty="0">
                    <a:latin typeface="Times New Roman"/>
                    <a:cs typeface="Times New Roman"/>
                  </a:endParaRPr>
                </a:p>
              </p:txBody>
            </p:sp>
            <p:sp>
              <p:nvSpPr>
                <p:cNvPr id="13" name="Shape 182"/>
                <p:cNvSpPr/>
                <p:nvPr/>
              </p:nvSpPr>
              <p:spPr>
                <a:xfrm>
                  <a:off x="3222981" y="5123062"/>
                  <a:ext cx="121445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a:latin typeface="Times New Roman"/>
                      <a:cs typeface="Times New Roman"/>
                    </a:rPr>
                    <a:t>Circle</a:t>
                  </a:r>
                  <a:endParaRPr lang="en" sz="2200" dirty="0">
                    <a:latin typeface="Times New Roman"/>
                    <a:cs typeface="Times New Roman"/>
                  </a:endParaRPr>
                </a:p>
              </p:txBody>
            </p:sp>
            <p:cxnSp>
              <p:nvCxnSpPr>
                <p:cNvPr id="14" name="Shape 191"/>
                <p:cNvCxnSpPr>
                  <a:endCxn id="13" idx="0"/>
                </p:cNvCxnSpPr>
                <p:nvPr/>
              </p:nvCxnSpPr>
              <p:spPr>
                <a:xfrm>
                  <a:off x="3814652" y="4818262"/>
                  <a:ext cx="0" cy="304800"/>
                </a:xfrm>
                <a:prstGeom prst="straightConnector1">
                  <a:avLst/>
                </a:prstGeom>
                <a:noFill/>
                <a:ln w="19050" cap="flat">
                  <a:solidFill>
                    <a:schemeClr val="tx1"/>
                  </a:solidFill>
                  <a:prstDash val="solid"/>
                  <a:round/>
                  <a:headEnd type="none" w="lg" len="lg"/>
                  <a:tailEnd type="none" w="lg" len="lg"/>
                </a:ln>
              </p:spPr>
            </p:cxnSp>
            <p:sp>
              <p:nvSpPr>
                <p:cNvPr id="16"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a:t>Object</a:t>
                  </a:r>
                  <a:endParaRPr lang="en" sz="2200" dirty="0"/>
                </a:p>
              </p:txBody>
            </p:sp>
          </p:grpSp>
        </p:grpSp>
        <p:cxnSp>
          <p:nvCxnSpPr>
            <p:cNvPr id="17" name="Shape 191"/>
            <p:cNvCxnSpPr/>
            <p:nvPr/>
          </p:nvCxnSpPr>
          <p:spPr>
            <a:xfrm flipH="1">
              <a:off x="2895600" y="3733800"/>
              <a:ext cx="533400" cy="457200"/>
            </a:xfrm>
            <a:prstGeom prst="straightConnector1">
              <a:avLst/>
            </a:prstGeom>
            <a:noFill/>
            <a:ln w="19050" cap="flat">
              <a:solidFill>
                <a:schemeClr val="tx1"/>
              </a:solidFill>
              <a:prstDash val="solid"/>
              <a:round/>
              <a:headEnd type="none" w="lg" len="lg"/>
              <a:tailEnd type="none" w="lg" len="lg"/>
            </a:ln>
          </p:spPr>
        </p:cxnSp>
        <p:sp>
          <p:nvSpPr>
            <p:cNvPr id="18" name="Shape 192"/>
            <p:cNvSpPr/>
            <p:nvPr/>
          </p:nvSpPr>
          <p:spPr>
            <a:xfrm>
              <a:off x="3048000" y="3276600"/>
              <a:ext cx="1676400" cy="3810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a:t>Comparable</a:t>
              </a:r>
              <a:endParaRPr lang="en" sz="2200" dirty="0"/>
            </a:p>
          </p:txBody>
        </p:sp>
      </p:grpSp>
      <p:grpSp>
        <p:nvGrpSpPr>
          <p:cNvPr id="19" name="Group 18"/>
          <p:cNvGrpSpPr/>
          <p:nvPr/>
        </p:nvGrpSpPr>
        <p:grpSpPr>
          <a:xfrm>
            <a:off x="5105400" y="3732306"/>
            <a:ext cx="3048000" cy="2045447"/>
            <a:chOff x="1676400" y="3276600"/>
            <a:chExt cx="3048000" cy="2045447"/>
          </a:xfrm>
        </p:grpSpPr>
        <p:grpSp>
          <p:nvGrpSpPr>
            <p:cNvPr id="20" name="Group 19"/>
            <p:cNvGrpSpPr/>
            <p:nvPr/>
          </p:nvGrpSpPr>
          <p:grpSpPr>
            <a:xfrm>
              <a:off x="1676400" y="3340847"/>
              <a:ext cx="1658471" cy="1981200"/>
              <a:chOff x="4419600" y="4343400"/>
              <a:chExt cx="1658471" cy="1981200"/>
            </a:xfrm>
          </p:grpSpPr>
          <p:cxnSp>
            <p:nvCxnSpPr>
              <p:cNvPr id="23" name="Shape 193"/>
              <p:cNvCxnSpPr>
                <a:endCxn id="25" idx="0"/>
              </p:cNvCxnSpPr>
              <p:nvPr/>
            </p:nvCxnSpPr>
            <p:spPr>
              <a:xfrm>
                <a:off x="5257800" y="4724400"/>
                <a:ext cx="0" cy="304800"/>
              </a:xfrm>
              <a:prstGeom prst="straightConnector1">
                <a:avLst/>
              </a:prstGeom>
              <a:noFill/>
              <a:ln w="19050" cap="flat">
                <a:solidFill>
                  <a:schemeClr val="tx1"/>
                </a:solidFill>
                <a:prstDash val="solid"/>
                <a:round/>
                <a:headEnd type="none" w="lg" len="lg"/>
                <a:tailEnd type="none" w="lg" len="lg"/>
              </a:ln>
            </p:spPr>
          </p:cxnSp>
          <p:grpSp>
            <p:nvGrpSpPr>
              <p:cNvPr id="24" name="Group 23"/>
              <p:cNvGrpSpPr/>
              <p:nvPr/>
            </p:nvGrpSpPr>
            <p:grpSpPr>
              <a:xfrm>
                <a:off x="4419600" y="4343400"/>
                <a:ext cx="1658471" cy="1981200"/>
                <a:chOff x="2976452" y="3599062"/>
                <a:chExt cx="1658471" cy="1981200"/>
              </a:xfrm>
            </p:grpSpPr>
            <p:sp>
              <p:nvSpPr>
                <p:cNvPr id="25"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400" dirty="0">
                      <a:latin typeface="Times New Roman"/>
                      <a:cs typeface="Times New Roman"/>
                    </a:rPr>
                    <a:t>Shape</a:t>
                  </a:r>
                  <a:endParaRPr lang="en" sz="2400" dirty="0">
                    <a:latin typeface="Times New Roman"/>
                    <a:cs typeface="Times New Roman"/>
                  </a:endParaRPr>
                </a:p>
              </p:txBody>
            </p:sp>
            <p:sp>
              <p:nvSpPr>
                <p:cNvPr id="26" name="Shape 182"/>
                <p:cNvSpPr/>
                <p:nvPr/>
              </p:nvSpPr>
              <p:spPr>
                <a:xfrm>
                  <a:off x="2976452" y="5072262"/>
                  <a:ext cx="1658471" cy="5080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a:latin typeface="Times New Roman"/>
                      <a:cs typeface="Times New Roman"/>
                    </a:rPr>
                    <a:t>Rectangle</a:t>
                  </a:r>
                  <a:endParaRPr lang="en" sz="2200" dirty="0">
                    <a:latin typeface="Times New Roman"/>
                    <a:cs typeface="Times New Roman"/>
                  </a:endParaRPr>
                </a:p>
              </p:txBody>
            </p:sp>
            <p:cxnSp>
              <p:nvCxnSpPr>
                <p:cNvPr id="27" name="Shape 191"/>
                <p:cNvCxnSpPr>
                  <a:stCxn id="25" idx="2"/>
                  <a:endCxn id="26" idx="0"/>
                </p:cNvCxnSpPr>
                <p:nvPr/>
              </p:nvCxnSpPr>
              <p:spPr>
                <a:xfrm flipH="1">
                  <a:off x="3805688" y="4742062"/>
                  <a:ext cx="8964" cy="330200"/>
                </a:xfrm>
                <a:prstGeom prst="straightConnector1">
                  <a:avLst/>
                </a:prstGeom>
                <a:noFill/>
                <a:ln w="19050" cap="flat">
                  <a:solidFill>
                    <a:schemeClr val="tx1"/>
                  </a:solidFill>
                  <a:prstDash val="solid"/>
                  <a:round/>
                  <a:headEnd type="none" w="lg" len="lg"/>
                  <a:tailEnd type="none" w="lg" len="lg"/>
                </a:ln>
              </p:spPr>
            </p:cxnSp>
            <p:sp>
              <p:nvSpPr>
                <p:cNvPr id="28"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a:t>Object</a:t>
                  </a:r>
                  <a:endParaRPr lang="en" sz="2200" dirty="0"/>
                </a:p>
              </p:txBody>
            </p:sp>
          </p:grpSp>
        </p:grpSp>
        <p:cxnSp>
          <p:nvCxnSpPr>
            <p:cNvPr id="21" name="Shape 191"/>
            <p:cNvCxnSpPr/>
            <p:nvPr/>
          </p:nvCxnSpPr>
          <p:spPr>
            <a:xfrm flipH="1">
              <a:off x="2895600" y="3733800"/>
              <a:ext cx="533400" cy="457200"/>
            </a:xfrm>
            <a:prstGeom prst="straightConnector1">
              <a:avLst/>
            </a:prstGeom>
            <a:noFill/>
            <a:ln w="19050" cap="flat">
              <a:solidFill>
                <a:schemeClr val="tx1"/>
              </a:solidFill>
              <a:prstDash val="solid"/>
              <a:round/>
              <a:headEnd type="none" w="lg" len="lg"/>
              <a:tailEnd type="none" w="lg" len="lg"/>
            </a:ln>
          </p:spPr>
        </p:cxnSp>
        <p:sp>
          <p:nvSpPr>
            <p:cNvPr id="22" name="Shape 192"/>
            <p:cNvSpPr/>
            <p:nvPr/>
          </p:nvSpPr>
          <p:spPr>
            <a:xfrm>
              <a:off x="3048000" y="3276600"/>
              <a:ext cx="1676400" cy="3810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a:t>Comparable</a:t>
              </a:r>
              <a:endParaRPr lang="en" sz="2200" dirty="0"/>
            </a:p>
          </p:txBody>
        </p:sp>
      </p:grpSp>
      <p:sp>
        <p:nvSpPr>
          <p:cNvPr id="32" name="TextBox 31"/>
          <p:cNvSpPr txBox="1"/>
          <p:nvPr/>
        </p:nvSpPr>
        <p:spPr>
          <a:xfrm>
            <a:off x="457200" y="2286000"/>
            <a:ext cx="8001000" cy="1200328"/>
          </a:xfrm>
          <a:prstGeom prst="rect">
            <a:avLst/>
          </a:prstGeom>
          <a:noFill/>
        </p:spPr>
        <p:txBody>
          <a:bodyPr wrap="square" rtlCol="0">
            <a:spAutoFit/>
          </a:bodyPr>
          <a:lstStyle/>
          <a:p>
            <a:r>
              <a:rPr lang="en-US" sz="2400" dirty="0">
                <a:solidFill>
                  <a:srgbClr val="FF0000"/>
                </a:solidFill>
                <a:latin typeface="Times New Roman"/>
                <a:cs typeface="Times New Roman"/>
              </a:rPr>
              <a:t>When sort procedure is comparing elements of a Shape array, each element is a Shape. Sort procedure views it from Comparable perspective!</a:t>
            </a:r>
          </a:p>
        </p:txBody>
      </p:sp>
    </p:spTree>
    <p:extLst>
      <p:ext uri="{BB962C8B-B14F-4D97-AF65-F5344CB8AC3E}">
        <p14:creationId xmlns:p14="http://schemas.microsoft.com/office/powerpoint/2010/main" val="328706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anim calcmode="lin" valueType="num">
                                      <p:cBhvr additive="base">
                                        <p:cTn id="7" dur="500"/>
                                        <p:tgtEl>
                                          <p:spTgt spid="32">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Shape 292"/>
          <p:cNvSpPr txBox="1">
            <a:spLocks noGrp="1"/>
          </p:cNvSpPr>
          <p:nvPr>
            <p:ph type="title"/>
          </p:nvPr>
        </p:nvSpPr>
        <p:spPr>
          <a:prstGeom prst="rect">
            <a:avLst/>
          </a:prstGeom>
        </p:spPr>
        <p:txBody>
          <a:bodyPr vert="horz" lIns="91425" tIns="91425" rIns="91425" bIns="91425" anchor="b" anchorCtr="0">
            <a:noAutofit/>
          </a:bodyPr>
          <a:lstStyle/>
          <a:p>
            <a:r>
              <a:rPr lang="en"/>
              <a:t>Abstract Classes vs. Interfaces</a:t>
            </a:r>
          </a:p>
        </p:txBody>
      </p:sp>
      <p:sp>
        <p:nvSpPr>
          <p:cNvPr id="293" name="Shape 293"/>
          <p:cNvSpPr txBox="1">
            <a:spLocks noGrp="1"/>
          </p:cNvSpPr>
          <p:nvPr>
            <p:ph type="body" idx="1"/>
          </p:nvPr>
        </p:nvSpPr>
        <p:spPr>
          <a:xfrm>
            <a:off x="457201" y="2057401"/>
            <a:ext cx="3749399" cy="1862699"/>
          </a:xfrm>
          <a:prstGeom prst="rect">
            <a:avLst/>
          </a:prstGeom>
        </p:spPr>
        <p:txBody>
          <a:bodyPr vert="horz" lIns="91425" tIns="91425" rIns="91425" bIns="91425" anchor="t" anchorCtr="0">
            <a:noAutofit/>
          </a:bodyPr>
          <a:lstStyle/>
          <a:p>
            <a:pPr marL="457200" indent="-355600">
              <a:buClr>
                <a:schemeClr val="dk1"/>
              </a:buClr>
              <a:buSzPct val="100000"/>
              <a:buFont typeface="Arial"/>
              <a:buChar char="●"/>
            </a:pPr>
            <a:r>
              <a:rPr lang="en" sz="2400" dirty="0">
                <a:latin typeface="Times New Roman"/>
                <a:cs typeface="Times New Roman"/>
              </a:rPr>
              <a:t>Abstract class represents something</a:t>
            </a:r>
          </a:p>
          <a:p>
            <a:pPr marL="457200" indent="-355600">
              <a:buClr>
                <a:schemeClr val="dk1"/>
              </a:buClr>
              <a:buSzPct val="100000"/>
              <a:buFont typeface="Arial"/>
              <a:buChar char="●"/>
            </a:pPr>
            <a:r>
              <a:rPr lang="en" sz="2400" dirty="0">
                <a:latin typeface="Times New Roman"/>
                <a:cs typeface="Times New Roman"/>
              </a:rPr>
              <a:t>Shar</a:t>
            </a:r>
            <a:r>
              <a:rPr lang="en-US" sz="2400" dirty="0">
                <a:latin typeface="Times New Roman"/>
                <a:cs typeface="Times New Roman"/>
              </a:rPr>
              <a:t>e</a:t>
            </a:r>
            <a:r>
              <a:rPr lang="en" sz="2400" dirty="0">
                <a:latin typeface="Times New Roman"/>
                <a:cs typeface="Times New Roman"/>
              </a:rPr>
              <a:t> common code between subclasses</a:t>
            </a:r>
          </a:p>
        </p:txBody>
      </p:sp>
      <p:sp>
        <p:nvSpPr>
          <p:cNvPr id="294" name="Shape 294"/>
          <p:cNvSpPr txBox="1">
            <a:spLocks noGrp="1"/>
          </p:cNvSpPr>
          <p:nvPr>
            <p:ph type="body" idx="4294967295"/>
          </p:nvPr>
        </p:nvSpPr>
        <p:spPr>
          <a:xfrm>
            <a:off x="4724400" y="2057400"/>
            <a:ext cx="4067175" cy="3725863"/>
          </a:xfrm>
          <a:prstGeom prst="rect">
            <a:avLst/>
          </a:prstGeom>
        </p:spPr>
        <p:txBody>
          <a:bodyPr vert="horz" lIns="91425" tIns="91425" rIns="91425" bIns="91425" anchor="t" anchorCtr="0">
            <a:noAutofit/>
          </a:bodyPr>
          <a:lstStyle/>
          <a:p>
            <a:pPr marL="457200" indent="-355600">
              <a:spcBef>
                <a:spcPts val="0"/>
              </a:spcBef>
              <a:buClr>
                <a:schemeClr val="dk1"/>
              </a:buClr>
              <a:buSzPct val="100000"/>
              <a:buFont typeface="Arial"/>
              <a:buChar char="●"/>
            </a:pPr>
            <a:r>
              <a:rPr lang="en" sz="2400" dirty="0">
                <a:latin typeface="Times New Roman"/>
                <a:cs typeface="Times New Roman"/>
              </a:rPr>
              <a:t>Interface is what something can do</a:t>
            </a:r>
            <a:r>
              <a:rPr lang="en-US" sz="2400" dirty="0">
                <a:latin typeface="Times New Roman"/>
                <a:cs typeface="Times New Roman"/>
              </a:rPr>
              <a:t>. Defines an “abstract data type”</a:t>
            </a:r>
            <a:endParaRPr lang="en" sz="2400" dirty="0">
              <a:latin typeface="Times New Roman"/>
              <a:cs typeface="Times New Roman"/>
            </a:endParaRPr>
          </a:p>
          <a:p>
            <a:pPr marL="457200" indent="-355600">
              <a:spcBef>
                <a:spcPts val="0"/>
              </a:spcBef>
              <a:buClr>
                <a:schemeClr val="dk1"/>
              </a:buClr>
              <a:buSzPct val="100000"/>
              <a:buFont typeface="Arial"/>
              <a:buChar char="●"/>
            </a:pPr>
            <a:r>
              <a:rPr lang="en" sz="2400" dirty="0">
                <a:latin typeface="Times New Roman"/>
                <a:cs typeface="Times New Roman"/>
              </a:rPr>
              <a:t>A contract to fulfill</a:t>
            </a:r>
          </a:p>
          <a:p>
            <a:pPr marL="457200" indent="-355600">
              <a:spcBef>
                <a:spcPts val="0"/>
              </a:spcBef>
              <a:buClr>
                <a:schemeClr val="dk1"/>
              </a:buClr>
              <a:buSzPct val="100000"/>
              <a:buFont typeface="Arial"/>
              <a:buChar char="●"/>
            </a:pPr>
            <a:r>
              <a:rPr lang="en" sz="2400" dirty="0">
                <a:latin typeface="Times New Roman"/>
                <a:cs typeface="Times New Roman"/>
              </a:rPr>
              <a:t>Software </a:t>
            </a:r>
            <a:r>
              <a:rPr lang="en-US" sz="2400" dirty="0">
                <a:latin typeface="Times New Roman"/>
                <a:cs typeface="Times New Roman"/>
              </a:rPr>
              <a:t>e</a:t>
            </a:r>
            <a:r>
              <a:rPr lang="en" sz="2400" dirty="0">
                <a:latin typeface="Times New Roman"/>
                <a:cs typeface="Times New Roman"/>
              </a:rPr>
              <a:t>ngineering purpose</a:t>
            </a:r>
          </a:p>
        </p:txBody>
      </p:sp>
      <p:cxnSp>
        <p:nvCxnSpPr>
          <p:cNvPr id="295" name="Shape 295"/>
          <p:cNvCxnSpPr/>
          <p:nvPr/>
        </p:nvCxnSpPr>
        <p:spPr>
          <a:xfrm>
            <a:off x="4648200" y="2057400"/>
            <a:ext cx="0" cy="2286000"/>
          </a:xfrm>
          <a:prstGeom prst="straightConnector1">
            <a:avLst/>
          </a:prstGeom>
          <a:noFill/>
          <a:ln w="76200" cap="flat">
            <a:solidFill>
              <a:schemeClr val="accent1"/>
            </a:solidFill>
            <a:prstDash val="solid"/>
            <a:round/>
            <a:headEnd type="none" w="lg" len="lg"/>
            <a:tailEnd type="none" w="lg" len="lg"/>
          </a:ln>
        </p:spPr>
      </p:cxnSp>
      <p:sp>
        <p:nvSpPr>
          <p:cNvPr id="296" name="Shape 296"/>
          <p:cNvSpPr txBox="1"/>
          <p:nvPr/>
        </p:nvSpPr>
        <p:spPr>
          <a:xfrm>
            <a:off x="533400" y="4343400"/>
            <a:ext cx="8765100" cy="1524900"/>
          </a:xfrm>
          <a:prstGeom prst="rect">
            <a:avLst/>
          </a:prstGeom>
          <a:noFill/>
          <a:ln>
            <a:noFill/>
          </a:ln>
        </p:spPr>
        <p:txBody>
          <a:bodyPr lIns="91425" tIns="91425" rIns="91425" bIns="91425" anchor="t" anchorCtr="0">
            <a:noAutofit/>
          </a:bodyPr>
          <a:lstStyle/>
          <a:p>
            <a:r>
              <a:rPr lang="en" sz="2400" dirty="0">
                <a:latin typeface="Times New Roman"/>
                <a:cs typeface="Times New Roman"/>
              </a:rPr>
              <a:t>Similarities:</a:t>
            </a:r>
          </a:p>
          <a:p>
            <a:pPr marL="457200" indent="-355600">
              <a:buClr>
                <a:srgbClr val="000000"/>
              </a:buClr>
              <a:buSzPct val="100000"/>
              <a:buFont typeface="Arial"/>
              <a:buChar char="●"/>
            </a:pPr>
            <a:r>
              <a:rPr lang="en" sz="2400" dirty="0">
                <a:latin typeface="Times New Roman"/>
                <a:cs typeface="Times New Roman"/>
              </a:rPr>
              <a:t>Can’t instantiate</a:t>
            </a:r>
          </a:p>
          <a:p>
            <a:pPr marL="457200" indent="-355600">
              <a:buClr>
                <a:srgbClr val="000000"/>
              </a:buClr>
              <a:buSzPct val="100000"/>
              <a:buFont typeface="Arial"/>
              <a:buChar char="●"/>
            </a:pPr>
            <a:r>
              <a:rPr lang="en" sz="2400" dirty="0">
                <a:latin typeface="Times New Roman"/>
                <a:cs typeface="Times New Roman"/>
              </a:rPr>
              <a:t>Must implement abstract methods</a:t>
            </a:r>
          </a:p>
          <a:p>
            <a:pPr marL="457200" indent="-355600">
              <a:buClr>
                <a:srgbClr val="000000"/>
              </a:buClr>
              <a:buSzPct val="100000"/>
              <a:buFont typeface="Arial"/>
              <a:buChar char="●"/>
            </a:pPr>
            <a:r>
              <a:rPr lang="en" sz="2400" dirty="0">
                <a:latin typeface="Times New Roman"/>
                <a:cs typeface="Times New Roman"/>
              </a:rPr>
              <a:t>Later we’ll use interfaces to define “abstract data types” </a:t>
            </a:r>
          </a:p>
          <a:p>
            <a:pPr marL="914400" lvl="1" indent="-355600">
              <a:buClr>
                <a:srgbClr val="000000"/>
              </a:buClr>
              <a:buSzPct val="100000"/>
              <a:buFont typeface="Arial"/>
              <a:buChar char="○"/>
            </a:pPr>
            <a:r>
              <a:rPr lang="en" sz="2400" dirty="0">
                <a:latin typeface="Times New Roman"/>
                <a:cs typeface="Times New Roman"/>
              </a:rPr>
              <a:t>(e.g. List, Set, Stack, Queue, etc)</a:t>
            </a:r>
          </a:p>
        </p:txBody>
      </p:sp>
      <p:cxnSp>
        <p:nvCxnSpPr>
          <p:cNvPr id="297" name="Shape 297"/>
          <p:cNvCxnSpPr/>
          <p:nvPr/>
        </p:nvCxnSpPr>
        <p:spPr>
          <a:xfrm rot="10800000">
            <a:off x="609600" y="4419600"/>
            <a:ext cx="8056499" cy="0"/>
          </a:xfrm>
          <a:prstGeom prst="straightConnector1">
            <a:avLst/>
          </a:prstGeom>
          <a:noFill/>
          <a:ln w="76200" cap="flat">
            <a:solidFill>
              <a:schemeClr val="accent1"/>
            </a:solidFill>
            <a:prstDash val="solid"/>
            <a:round/>
            <a:headEnd type="none" w="lg" len="lg"/>
            <a:tailEnd type="none" w="lg" len="lg"/>
          </a:ln>
        </p:spPr>
      </p:cxnSp>
      <p:sp>
        <p:nvSpPr>
          <p:cNvPr id="2" name="Slide Number Placeholder 1"/>
          <p:cNvSpPr>
            <a:spLocks noGrp="1"/>
          </p:cNvSpPr>
          <p:nvPr>
            <p:ph type="sldNum" idx="12"/>
          </p:nvPr>
        </p:nvSpPr>
        <p:spPr/>
        <p:txBody>
          <a:bodyPr/>
          <a:lstStyle/>
          <a:p>
            <a:fld id="{00000000-1234-1234-1234-123412341234}" type="slidenum">
              <a:rPr lang="en" smtClean="0"/>
              <a:pPr/>
              <a:t>36</a:t>
            </a:fld>
            <a:endParaRPr lang="en"/>
          </a:p>
        </p:txBody>
      </p:sp>
      <p:sp>
        <p:nvSpPr>
          <p:cNvPr id="9" name="TextBox 8"/>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36</a:t>
            </a:fld>
            <a:endParaRPr lang="en-US" dirty="0"/>
          </a:p>
        </p:txBody>
      </p:sp>
    </p:spTree>
    <p:extLst>
      <p:ext uri="{BB962C8B-B14F-4D97-AF65-F5344CB8AC3E}">
        <p14:creationId xmlns:p14="http://schemas.microsoft.com/office/powerpoint/2010/main" val="1271053699"/>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7083552" cy="990600"/>
          </a:xfrm>
        </p:spPr>
        <p:txBody>
          <a:bodyPr>
            <a:normAutofit/>
          </a:bodyPr>
          <a:lstStyle/>
          <a:p>
            <a:r>
              <a:rPr lang="en-US" sz="3600" dirty="0">
                <a:solidFill>
                  <a:srgbClr val="800000"/>
                </a:solidFill>
              </a:rPr>
              <a:t>About A3. linked list data structure</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a:t>
            </a:fld>
            <a:endParaRPr lang="en-US"/>
          </a:p>
        </p:txBody>
      </p:sp>
      <p:sp>
        <p:nvSpPr>
          <p:cNvPr id="4" name="Content Placeholder 3"/>
          <p:cNvSpPr>
            <a:spLocks noGrp="1"/>
          </p:cNvSpPr>
          <p:nvPr>
            <p:ph sz="quarter" idx="1"/>
          </p:nvPr>
        </p:nvSpPr>
        <p:spPr>
          <a:xfrm>
            <a:off x="612648" y="1508125"/>
            <a:ext cx="8153400" cy="5105400"/>
          </a:xfrm>
        </p:spPr>
        <p:txBody>
          <a:bodyPr>
            <a:normAutofit/>
          </a:bodyPr>
          <a:lstStyle/>
          <a:p>
            <a:pPr marL="0" indent="0">
              <a:lnSpc>
                <a:spcPct val="120000"/>
              </a:lnSpc>
              <a:spcBef>
                <a:spcPts val="500"/>
              </a:spcBef>
              <a:buNone/>
            </a:pPr>
            <a:r>
              <a:rPr lang="en-US" sz="2400" dirty="0"/>
              <a:t>This is a linked list containing the list of integers (6, 7, 3).</a:t>
            </a:r>
          </a:p>
          <a:p>
            <a:pPr marL="457200" indent="-457200">
              <a:lnSpc>
                <a:spcPct val="120000"/>
              </a:lnSpc>
              <a:spcBef>
                <a:spcPts val="500"/>
              </a:spcBef>
              <a:buFont typeface="+mj-lt"/>
              <a:buAutoNum type="arabicPeriod"/>
            </a:pPr>
            <a:endParaRPr lang="en-US" sz="2400" dirty="0">
              <a:solidFill>
                <a:srgbClr val="FF0000"/>
              </a:solidFill>
            </a:endParaRPr>
          </a:p>
          <a:p>
            <a:pPr marL="0" indent="0">
              <a:lnSpc>
                <a:spcPct val="120000"/>
              </a:lnSpc>
              <a:spcBef>
                <a:spcPts val="500"/>
              </a:spcBef>
              <a:buNone/>
            </a:pPr>
            <a:endParaRPr lang="en-US" sz="2400" dirty="0">
              <a:solidFill>
                <a:srgbClr val="FF0000"/>
              </a:solidFill>
            </a:endParaRPr>
          </a:p>
          <a:p>
            <a:pPr marL="0" indent="0">
              <a:lnSpc>
                <a:spcPct val="120000"/>
              </a:lnSpc>
              <a:spcBef>
                <a:spcPts val="500"/>
              </a:spcBef>
              <a:buNone/>
            </a:pPr>
            <a:endParaRPr lang="en-US" sz="2400" dirty="0">
              <a:solidFill>
                <a:srgbClr val="FF0000"/>
              </a:solidFill>
            </a:endParaRPr>
          </a:p>
        </p:txBody>
      </p:sp>
      <p:sp>
        <p:nvSpPr>
          <p:cNvPr id="5" name="Footer Placeholder 4"/>
          <p:cNvSpPr>
            <a:spLocks noGrp="1"/>
          </p:cNvSpPr>
          <p:nvPr>
            <p:ph type="ftr" sz="quarter" idx="11"/>
          </p:nvPr>
        </p:nvSpPr>
        <p:spPr>
          <a:xfrm>
            <a:off x="3048000" y="6248400"/>
            <a:ext cx="5421083" cy="365125"/>
          </a:xfrm>
        </p:spPr>
        <p:txBody>
          <a:bodyPr/>
          <a:lstStyle/>
          <a:p>
            <a:fld id="{83AEF2DD-EC57-2F4D-96C0-2951EFB2A5B0}" type="slidenum">
              <a:rPr lang="en-US" smtClean="0"/>
              <a:t>4</a:t>
            </a:fld>
            <a:endParaRPr lang="en-US" dirty="0"/>
          </a:p>
        </p:txBody>
      </p:sp>
      <p:pic>
        <p:nvPicPr>
          <p:cNvPr id="6" name="Picture 5">
            <a:extLst>
              <a:ext uri="{FF2B5EF4-FFF2-40B4-BE49-F238E27FC236}">
                <a16:creationId xmlns:a16="http://schemas.microsoft.com/office/drawing/2014/main" id="{C8AA94B3-01D6-004E-A036-8034552317DA}"/>
              </a:ext>
            </a:extLst>
          </p:cNvPr>
          <p:cNvPicPr>
            <a:picLocks noChangeAspect="1"/>
          </p:cNvPicPr>
          <p:nvPr/>
        </p:nvPicPr>
        <p:blipFill>
          <a:blip r:embed="rId2"/>
          <a:stretch>
            <a:fillRect/>
          </a:stretch>
        </p:blipFill>
        <p:spPr>
          <a:xfrm>
            <a:off x="-1066800" y="3606463"/>
            <a:ext cx="10574482" cy="1524000"/>
          </a:xfrm>
          <a:prstGeom prst="rect">
            <a:avLst/>
          </a:prstGeom>
        </p:spPr>
      </p:pic>
      <p:sp>
        <p:nvSpPr>
          <p:cNvPr id="8" name="TextBox 7">
            <a:extLst>
              <a:ext uri="{FF2B5EF4-FFF2-40B4-BE49-F238E27FC236}">
                <a16:creationId xmlns:a16="http://schemas.microsoft.com/office/drawing/2014/main" id="{CF9E0A8C-AD20-3A4E-A583-054423C55C8E}"/>
              </a:ext>
            </a:extLst>
          </p:cNvPr>
          <p:cNvSpPr txBox="1"/>
          <p:nvPr/>
        </p:nvSpPr>
        <p:spPr>
          <a:xfrm>
            <a:off x="388874" y="2209800"/>
            <a:ext cx="3035300" cy="1200329"/>
          </a:xfrm>
          <a:prstGeom prst="rect">
            <a:avLst/>
          </a:prstGeom>
          <a:noFill/>
        </p:spPr>
        <p:txBody>
          <a:bodyPr wrap="square" rtlCol="0">
            <a:spAutoFit/>
          </a:bodyPr>
          <a:lstStyle/>
          <a:p>
            <a:r>
              <a:rPr lang="en-US" sz="2400" dirty="0">
                <a:solidFill>
                  <a:srgbClr val="FF3300"/>
                </a:solidFill>
                <a:latin typeface="Times New Roman" panose="02020603050405020304" pitchFamily="18" charset="0"/>
                <a:cs typeface="Times New Roman" panose="02020603050405020304" pitchFamily="18" charset="0"/>
              </a:rPr>
              <a:t>header, containing size of list and pointer to first node</a:t>
            </a:r>
          </a:p>
        </p:txBody>
      </p:sp>
      <p:sp>
        <p:nvSpPr>
          <p:cNvPr id="9" name="TextBox 8">
            <a:extLst>
              <a:ext uri="{FF2B5EF4-FFF2-40B4-BE49-F238E27FC236}">
                <a16:creationId xmlns:a16="http://schemas.microsoft.com/office/drawing/2014/main" id="{EA1B9CEF-1638-B54C-9B46-A64D5D1093E9}"/>
              </a:ext>
            </a:extLst>
          </p:cNvPr>
          <p:cNvSpPr txBox="1"/>
          <p:nvPr/>
        </p:nvSpPr>
        <p:spPr>
          <a:xfrm>
            <a:off x="4038600" y="2286000"/>
            <a:ext cx="4806696" cy="1200329"/>
          </a:xfrm>
          <a:prstGeom prst="rect">
            <a:avLst/>
          </a:prstGeom>
          <a:noFill/>
        </p:spPr>
        <p:txBody>
          <a:bodyPr wrap="square" rtlCol="0">
            <a:spAutoFit/>
          </a:bodyPr>
          <a:lstStyle/>
          <a:p>
            <a:r>
              <a:rPr lang="en-US" sz="2400" dirty="0">
                <a:solidFill>
                  <a:srgbClr val="FF3300"/>
                </a:solidFill>
                <a:latin typeface="Times New Roman" panose="02020603050405020304" pitchFamily="18" charset="0"/>
                <a:cs typeface="Times New Roman" panose="02020603050405020304" pitchFamily="18" charset="0"/>
              </a:rPr>
              <a:t>Each node </a:t>
            </a:r>
            <a:r>
              <a:rPr lang="en-US" sz="2400" dirty="0">
                <a:solidFill>
                  <a:srgbClr val="0070C0"/>
                </a:solidFill>
                <a:latin typeface="Times New Roman" panose="02020603050405020304" pitchFamily="18" charset="0"/>
                <a:cs typeface="Times New Roman" panose="02020603050405020304" pitchFamily="18" charset="0"/>
              </a:rPr>
              <a:t>(N@1, N@8, N@2)</a:t>
            </a:r>
          </a:p>
          <a:p>
            <a:r>
              <a:rPr lang="en-US" sz="2400" dirty="0">
                <a:solidFill>
                  <a:srgbClr val="FF3300"/>
                </a:solidFill>
                <a:latin typeface="Times New Roman" panose="02020603050405020304" pitchFamily="18" charset="0"/>
                <a:cs typeface="Times New Roman" panose="02020603050405020304" pitchFamily="18" charset="0"/>
              </a:rPr>
              <a:t>contains a value of the list and a</a:t>
            </a:r>
          </a:p>
          <a:p>
            <a:r>
              <a:rPr lang="en-US" sz="2400" dirty="0">
                <a:solidFill>
                  <a:srgbClr val="FF3300"/>
                </a:solidFill>
                <a:latin typeface="Times New Roman" panose="02020603050405020304" pitchFamily="18" charset="0"/>
                <a:cs typeface="Times New Roman" panose="02020603050405020304" pitchFamily="18" charset="0"/>
              </a:rPr>
              <a:t>pointer to next node (null if none)</a:t>
            </a:r>
          </a:p>
        </p:txBody>
      </p:sp>
      <p:sp>
        <p:nvSpPr>
          <p:cNvPr id="10" name="TextBox 9">
            <a:extLst>
              <a:ext uri="{FF2B5EF4-FFF2-40B4-BE49-F238E27FC236}">
                <a16:creationId xmlns:a16="http://schemas.microsoft.com/office/drawing/2014/main" id="{6B3B23E3-A046-8742-B0A4-79BC072C520B}"/>
              </a:ext>
            </a:extLst>
          </p:cNvPr>
          <p:cNvSpPr txBox="1"/>
          <p:nvPr/>
        </p:nvSpPr>
        <p:spPr>
          <a:xfrm>
            <a:off x="762000" y="5757718"/>
            <a:ext cx="7848600" cy="830997"/>
          </a:xfrm>
          <a:prstGeom prst="rect">
            <a:avLst/>
          </a:prstGeom>
          <a:noFill/>
        </p:spPr>
        <p:txBody>
          <a:bodyPr wrap="square" rtlCol="0">
            <a:spAutoFit/>
          </a:bodyPr>
          <a:lstStyle/>
          <a:p>
            <a:r>
              <a:rPr lang="en-US" sz="2400" dirty="0">
                <a:solidFill>
                  <a:srgbClr val="FF3300"/>
                </a:solidFill>
                <a:latin typeface="Times New Roman" panose="02020603050405020304" pitchFamily="18" charset="0"/>
                <a:cs typeface="Times New Roman" panose="02020603050405020304" pitchFamily="18" charset="0"/>
              </a:rPr>
              <a:t>Why use linked list? </a:t>
            </a:r>
            <a:r>
              <a:rPr lang="en-US" sz="2400" dirty="0">
                <a:solidFill>
                  <a:srgbClr val="0070C0"/>
                </a:solidFill>
                <a:latin typeface="Times New Roman" panose="02020603050405020304" pitchFamily="18" charset="0"/>
                <a:cs typeface="Times New Roman" panose="02020603050405020304" pitchFamily="18" charset="0"/>
              </a:rPr>
              <a:t>Can insert a value at beginning of list with just a few instructions ---constant time</a:t>
            </a:r>
          </a:p>
        </p:txBody>
      </p:sp>
    </p:spTree>
    <p:extLst>
      <p:ext uri="{BB962C8B-B14F-4D97-AF65-F5344CB8AC3E}">
        <p14:creationId xmlns:p14="http://schemas.microsoft.com/office/powerpoint/2010/main" val="68638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ssolve">
                                      <p:cBhvr>
                                        <p:cTn id="1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800000"/>
                </a:solidFill>
              </a:rPr>
              <a:t>A3 introduces </a:t>
            </a:r>
            <a:r>
              <a:rPr lang="en-US" sz="3600" b="1" dirty="0">
                <a:solidFill>
                  <a:srgbClr val="800000"/>
                </a:solidFill>
              </a:rPr>
              <a:t>generics</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5</a:t>
            </a:fld>
            <a:endParaRPr lang="en-US"/>
          </a:p>
        </p:txBody>
      </p:sp>
      <p:sp>
        <p:nvSpPr>
          <p:cNvPr id="4" name="Content Placeholder 3"/>
          <p:cNvSpPr>
            <a:spLocks noGrp="1"/>
          </p:cNvSpPr>
          <p:nvPr>
            <p:ph sz="quarter" idx="1"/>
          </p:nvPr>
        </p:nvSpPr>
        <p:spPr>
          <a:xfrm>
            <a:off x="560070" y="1752600"/>
            <a:ext cx="8153400" cy="4860925"/>
          </a:xfrm>
        </p:spPr>
        <p:txBody>
          <a:bodyPr>
            <a:normAutofit/>
          </a:bodyPr>
          <a:lstStyle/>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5" name="Footer Placeholder 4"/>
          <p:cNvSpPr>
            <a:spLocks noGrp="1"/>
          </p:cNvSpPr>
          <p:nvPr>
            <p:ph type="ftr" sz="quarter" idx="11"/>
          </p:nvPr>
        </p:nvSpPr>
        <p:spPr>
          <a:xfrm>
            <a:off x="3048000" y="6248400"/>
            <a:ext cx="5421083" cy="365125"/>
          </a:xfrm>
        </p:spPr>
        <p:txBody>
          <a:bodyPr/>
          <a:lstStyle/>
          <a:p>
            <a:fld id="{83AEF2DD-EC57-2F4D-96C0-2951EFB2A5B0}" type="slidenum">
              <a:rPr lang="en-US" smtClean="0"/>
              <a:t>5</a:t>
            </a:fld>
            <a:endParaRPr lang="en-US" dirty="0"/>
          </a:p>
        </p:txBody>
      </p:sp>
      <p:sp>
        <p:nvSpPr>
          <p:cNvPr id="13" name="TextBox 12">
            <a:extLst>
              <a:ext uri="{FF2B5EF4-FFF2-40B4-BE49-F238E27FC236}">
                <a16:creationId xmlns:a16="http://schemas.microsoft.com/office/drawing/2014/main" id="{871D76C8-2245-B047-9837-944EE49FBDAA}"/>
              </a:ext>
            </a:extLst>
          </p:cNvPr>
          <p:cNvSpPr txBox="1"/>
          <p:nvPr/>
        </p:nvSpPr>
        <p:spPr>
          <a:xfrm>
            <a:off x="612649" y="2133600"/>
            <a:ext cx="6245352" cy="1569660"/>
          </a:xfrm>
          <a:prstGeom prst="rect">
            <a:avLst/>
          </a:prstGeom>
          <a:noFill/>
        </p:spPr>
        <p:txBody>
          <a:bodyPr wrap="square" rtlCol="0">
            <a:spAutoFit/>
          </a:bodyPr>
          <a:lstStyle/>
          <a:p>
            <a:r>
              <a:rPr lang="en-US" sz="2400" dirty="0">
                <a:solidFill>
                  <a:srgbClr val="800000"/>
                </a:solidFill>
                <a:latin typeface="Times New Roman" panose="02020603050405020304" pitchFamily="18" charset="0"/>
                <a:cs typeface="Times New Roman" panose="02020603050405020304" pitchFamily="18" charset="0"/>
              </a:rPr>
              <a:t>Generic programming:  </a:t>
            </a:r>
            <a:r>
              <a:rPr lang="en-US" sz="2400" dirty="0">
                <a:latin typeface="Times New Roman" panose="02020603050405020304" pitchFamily="18" charset="0"/>
                <a:cs typeface="Times New Roman" panose="02020603050405020304" pitchFamily="18" charset="0"/>
              </a:rPr>
              <a:t>a style of computer programming in which algorithms are written in terms of types to be specified later, which are then instantiated when needed for specific types .</a:t>
            </a:r>
          </a:p>
        </p:txBody>
      </p:sp>
    </p:spTree>
    <p:extLst>
      <p:ext uri="{BB962C8B-B14F-4D97-AF65-F5344CB8AC3E}">
        <p14:creationId xmlns:p14="http://schemas.microsoft.com/office/powerpoint/2010/main" val="383085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800000"/>
                </a:solidFill>
              </a:rPr>
              <a:t>A3 introduces </a:t>
            </a:r>
            <a:r>
              <a:rPr lang="en-US" sz="3600" b="1" dirty="0">
                <a:solidFill>
                  <a:srgbClr val="800000"/>
                </a:solidFill>
              </a:rPr>
              <a:t>generics</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6</a:t>
            </a:fld>
            <a:endParaRPr lang="en-US"/>
          </a:p>
        </p:txBody>
      </p:sp>
      <p:sp>
        <p:nvSpPr>
          <p:cNvPr id="4" name="Content Placeholder 3"/>
          <p:cNvSpPr>
            <a:spLocks noGrp="1"/>
          </p:cNvSpPr>
          <p:nvPr>
            <p:ph sz="quarter" idx="1"/>
          </p:nvPr>
        </p:nvSpPr>
        <p:spPr>
          <a:xfrm>
            <a:off x="560070" y="1752600"/>
            <a:ext cx="8153400" cy="4860925"/>
          </a:xfrm>
        </p:spPr>
        <p:txBody>
          <a:bodyPr>
            <a:normAutofit lnSpcReduction="10000"/>
          </a:bodyPr>
          <a:lstStyle/>
          <a:p>
            <a:pPr marL="0" indent="0">
              <a:buNone/>
            </a:pPr>
            <a:r>
              <a:rPr lang="en-US" sz="2400" dirty="0">
                <a:solidFill>
                  <a:srgbClr val="00B050"/>
                </a:solidFill>
                <a:latin typeface="Times New Roman" panose="02020603050405020304" pitchFamily="18" charset="0"/>
                <a:cs typeface="Times New Roman" panose="02020603050405020304" pitchFamily="18" charset="0"/>
              </a:rPr>
              <a:t>/** An instance maintains a set of some max size. */</a:t>
            </a:r>
          </a:p>
          <a:p>
            <a:pPr marL="0" indent="0">
              <a:buNone/>
            </a:pPr>
            <a:r>
              <a:rPr lang="en-US" sz="2400" dirty="0">
                <a:latin typeface="Times New Roman" panose="02020603050405020304" pitchFamily="18" charset="0"/>
                <a:cs typeface="Times New Roman" panose="02020603050405020304" pitchFamily="18" charset="0"/>
              </a:rPr>
              <a:t>public class </a:t>
            </a:r>
            <a:r>
              <a:rPr lang="en-US" sz="2400" dirty="0" err="1">
                <a:latin typeface="Times New Roman" panose="02020603050405020304" pitchFamily="18" charset="0"/>
                <a:cs typeface="Times New Roman" panose="02020603050405020304" pitchFamily="18" charset="0"/>
              </a:rPr>
              <a:t>TimeSet</a:t>
            </a:r>
            <a:r>
              <a:rPr lang="en-US" sz="2400" dirty="0">
                <a:latin typeface="Times New Roman" panose="02020603050405020304" pitchFamily="18" charset="0"/>
                <a:cs typeface="Times New Roman" panose="02020603050405020304" pitchFamily="18" charset="0"/>
              </a:rPr>
              <a:t>         {</a:t>
            </a:r>
          </a:p>
          <a:p>
            <a:pPr marL="0" indent="0">
              <a:buNone/>
            </a:pPr>
            <a:r>
              <a:rPr lang="en-US" sz="2400" dirty="0">
                <a:latin typeface="Times New Roman" panose="02020603050405020304" pitchFamily="18" charset="0"/>
                <a:cs typeface="Times New Roman" panose="02020603050405020304" pitchFamily="18" charset="0"/>
              </a:rPr>
              <a:t>    private Entry[] s; </a:t>
            </a:r>
            <a:r>
              <a:rPr lang="en-US" sz="2400" dirty="0">
                <a:solidFill>
                  <a:srgbClr val="009051"/>
                </a:solidFill>
                <a:latin typeface="Times New Roman" panose="02020603050405020304" pitchFamily="18" charset="0"/>
                <a:cs typeface="Times New Roman" panose="02020603050405020304" pitchFamily="18" charset="0"/>
              </a:rPr>
              <a:t>// The set elements are in s[0..n-1]</a:t>
            </a:r>
            <a:br>
              <a:rPr lang="en-US" sz="2400" dirty="0">
                <a:solidFill>
                  <a:srgbClr val="009051"/>
                </a:solidFill>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private </a:t>
            </a:r>
            <a:r>
              <a:rPr lang="en-US" sz="2400" dirty="0" err="1">
                <a:latin typeface="Times New Roman" panose="02020603050405020304" pitchFamily="18" charset="0"/>
                <a:cs typeface="Times New Roman" panose="02020603050405020304" pitchFamily="18" charset="0"/>
              </a:rPr>
              <a:t>int</a:t>
            </a:r>
            <a:r>
              <a:rPr lang="en-US" sz="2400" dirty="0">
                <a:latin typeface="Times New Roman" panose="02020603050405020304" pitchFamily="18" charset="0"/>
                <a:cs typeface="Times New Roman" panose="02020603050405020304" pitchFamily="18" charset="0"/>
              </a:rPr>
              <a:t> n;  </a:t>
            </a:r>
            <a:r>
              <a:rPr lang="en-US" sz="2400" dirty="0">
                <a:solidFill>
                  <a:srgbClr val="009051"/>
                </a:solidFill>
                <a:latin typeface="Times New Roman" panose="02020603050405020304" pitchFamily="18" charset="0"/>
                <a:cs typeface="Times New Roman" panose="02020603050405020304" pitchFamily="18" charset="0"/>
              </a:rPr>
              <a:t>      // size of set.</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t>
            </a:r>
          </a:p>
        </p:txBody>
      </p:sp>
      <p:sp>
        <p:nvSpPr>
          <p:cNvPr id="5" name="Footer Placeholder 4"/>
          <p:cNvSpPr>
            <a:spLocks noGrp="1"/>
          </p:cNvSpPr>
          <p:nvPr>
            <p:ph type="ftr" sz="quarter" idx="11"/>
          </p:nvPr>
        </p:nvSpPr>
        <p:spPr>
          <a:xfrm>
            <a:off x="3048000" y="6248400"/>
            <a:ext cx="5421083" cy="365125"/>
          </a:xfrm>
        </p:spPr>
        <p:txBody>
          <a:bodyPr/>
          <a:lstStyle/>
          <a:p>
            <a:fld id="{83AEF2DD-EC57-2F4D-96C0-2951EFB2A5B0}" type="slidenum">
              <a:rPr lang="en-US" smtClean="0"/>
              <a:t>6</a:t>
            </a:fld>
            <a:endParaRPr lang="en-US" dirty="0"/>
          </a:p>
        </p:txBody>
      </p:sp>
      <p:sp>
        <p:nvSpPr>
          <p:cNvPr id="8" name="TextBox 7">
            <a:extLst>
              <a:ext uri="{FF2B5EF4-FFF2-40B4-BE49-F238E27FC236}">
                <a16:creationId xmlns:a16="http://schemas.microsoft.com/office/drawing/2014/main" id="{421BBD47-D4F0-EC4A-B752-EB2546882C99}"/>
              </a:ext>
            </a:extLst>
          </p:cNvPr>
          <p:cNvSpPr txBox="1"/>
          <p:nvPr/>
        </p:nvSpPr>
        <p:spPr>
          <a:xfrm>
            <a:off x="381000" y="3643938"/>
            <a:ext cx="3883151" cy="1569660"/>
          </a:xfrm>
          <a:prstGeom prst="rect">
            <a:avLst/>
          </a:prstGeom>
          <a:noFill/>
        </p:spPr>
        <p:txBody>
          <a:bodyPr wrap="squar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new</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TimeSet</a:t>
            </a:r>
            <a:r>
              <a:rPr lang="en-US" sz="2400" dirty="0">
                <a:solidFill>
                  <a:srgbClr val="FF0000"/>
                </a:solidFill>
                <a:latin typeface="Times New Roman" panose="02020603050405020304" pitchFamily="18" charset="0"/>
                <a:cs typeface="Times New Roman" panose="02020603050405020304" pitchFamily="18" charset="0"/>
              </a:rPr>
              <a:t>(10)</a:t>
            </a:r>
            <a:endParaRPr lang="en-US" sz="2400" b="1" dirty="0">
              <a:solidFill>
                <a:srgbClr val="FF0000"/>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This set can contain any</a:t>
            </a:r>
          </a:p>
          <a:p>
            <a:r>
              <a:rPr lang="en-US" sz="2400" dirty="0">
                <a:latin typeface="Times New Roman" panose="02020603050405020304" pitchFamily="18" charset="0"/>
                <a:cs typeface="Times New Roman" panose="02020603050405020304" pitchFamily="18" charset="0"/>
              </a:rPr>
              <a:t>values, e.g. {6, “</a:t>
            </a:r>
            <a:r>
              <a:rPr lang="en-US" sz="2400" dirty="0" err="1">
                <a:latin typeface="Times New Roman" panose="02020603050405020304" pitchFamily="18" charset="0"/>
                <a:cs typeface="Times New Roman" panose="02020603050405020304" pitchFamily="18" charset="0"/>
              </a:rPr>
              <a:t>xy</a:t>
            </a:r>
            <a:r>
              <a:rPr lang="en-US" sz="2400" dirty="0">
                <a:latin typeface="Times New Roman" panose="02020603050405020304" pitchFamily="18" charset="0"/>
                <a:cs typeface="Times New Roman" panose="02020603050405020304" pitchFamily="18" charset="0"/>
              </a:rPr>
              <a:t>”, 5.2, ‘a’}</a:t>
            </a:r>
          </a:p>
        </p:txBody>
      </p:sp>
      <p:sp>
        <p:nvSpPr>
          <p:cNvPr id="9" name="TextBox 8">
            <a:extLst>
              <a:ext uri="{FF2B5EF4-FFF2-40B4-BE49-F238E27FC236}">
                <a16:creationId xmlns:a16="http://schemas.microsoft.com/office/drawing/2014/main" id="{649E66EC-00FE-8B47-A566-003CD06AA8DD}"/>
              </a:ext>
            </a:extLst>
          </p:cNvPr>
          <p:cNvSpPr txBox="1"/>
          <p:nvPr/>
        </p:nvSpPr>
        <p:spPr>
          <a:xfrm>
            <a:off x="3200400" y="2147471"/>
            <a:ext cx="5257800" cy="461665"/>
          </a:xfrm>
          <a:prstGeom prst="rect">
            <a:avLst/>
          </a:prstGeom>
          <a:noFill/>
        </p:spPr>
        <p:txBody>
          <a:bodyPr wrap="squar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&lt;E&gt;      </a:t>
            </a:r>
            <a:r>
              <a:rPr lang="en-US" sz="2400" b="1" dirty="0">
                <a:solidFill>
                  <a:srgbClr val="00B050"/>
                </a:solidFill>
                <a:latin typeface="Times New Roman" panose="02020603050405020304" pitchFamily="18" charset="0"/>
                <a:cs typeface="Times New Roman" panose="02020603050405020304" pitchFamily="18" charset="0"/>
              </a:rPr>
              <a:t>// E is a type parameter</a:t>
            </a:r>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74794BC6-C5DD-5941-A56F-2523B1EB8CEF}"/>
              </a:ext>
            </a:extLst>
          </p:cNvPr>
          <p:cNvSpPr txBox="1"/>
          <p:nvPr/>
        </p:nvSpPr>
        <p:spPr>
          <a:xfrm>
            <a:off x="4653489" y="3741510"/>
            <a:ext cx="3883151" cy="1569660"/>
          </a:xfrm>
          <a:prstGeom prst="rect">
            <a:avLst/>
          </a:prstGeom>
          <a:noFill/>
        </p:spPr>
        <p:txBody>
          <a:bodyPr wrap="squar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new</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TimeSet</a:t>
            </a:r>
            <a:r>
              <a:rPr lang="en-US" sz="2400" dirty="0">
                <a:solidFill>
                  <a:srgbClr val="FF0000"/>
                </a:solidFill>
                <a:latin typeface="Times New Roman" panose="02020603050405020304" pitchFamily="18" charset="0"/>
                <a:cs typeface="Times New Roman" panose="02020603050405020304" pitchFamily="18" charset="0"/>
              </a:rPr>
              <a:t>&lt;String&gt;(10)</a:t>
            </a:r>
            <a:endParaRPr lang="en-US" sz="2400" b="1" dirty="0">
              <a:solidFill>
                <a:srgbClr val="FF0000"/>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This set can contain only </a:t>
            </a:r>
          </a:p>
          <a:p>
            <a:r>
              <a:rPr lang="en-US" sz="2400" dirty="0">
                <a:latin typeface="Times New Roman" panose="02020603050405020304" pitchFamily="18" charset="0"/>
                <a:cs typeface="Times New Roman" panose="02020603050405020304" pitchFamily="18" charset="0"/>
              </a:rPr>
              <a:t>Strings, e.g. {“</a:t>
            </a:r>
            <a:r>
              <a:rPr lang="en-US" sz="2400" dirty="0" err="1">
                <a:latin typeface="Times New Roman" panose="02020603050405020304" pitchFamily="18" charset="0"/>
                <a:cs typeface="Times New Roman" panose="02020603050405020304" pitchFamily="18" charset="0"/>
              </a:rPr>
              <a:t>xy</a:t>
            </a:r>
            <a:r>
              <a:rPr lang="en-US" sz="2400" dirty="0">
                <a:latin typeface="Times New Roman" panose="02020603050405020304" pitchFamily="18" charset="0"/>
                <a:cs typeface="Times New Roman" panose="02020603050405020304" pitchFamily="18" charset="0"/>
              </a:rPr>
              <a:t>”, “a”}</a:t>
            </a:r>
          </a:p>
        </p:txBody>
      </p:sp>
    </p:spTree>
    <p:extLst>
      <p:ext uri="{BB962C8B-B14F-4D97-AF65-F5344CB8AC3E}">
        <p14:creationId xmlns:p14="http://schemas.microsoft.com/office/powerpoint/2010/main" val="2804068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ssolve">
                                      <p:cBhvr>
                                        <p:cTn id="1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800000"/>
                </a:solidFill>
              </a:rPr>
              <a:t>A3 introduces </a:t>
            </a:r>
            <a:r>
              <a:rPr lang="en-US" sz="3600" b="1" dirty="0">
                <a:solidFill>
                  <a:srgbClr val="800000"/>
                </a:solidFill>
              </a:rPr>
              <a:t>generics</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7</a:t>
            </a:fld>
            <a:endParaRPr lang="en-US"/>
          </a:p>
        </p:txBody>
      </p:sp>
      <p:sp>
        <p:nvSpPr>
          <p:cNvPr id="4" name="Content Placeholder 3"/>
          <p:cNvSpPr>
            <a:spLocks noGrp="1"/>
          </p:cNvSpPr>
          <p:nvPr>
            <p:ph sz="quarter" idx="1"/>
          </p:nvPr>
        </p:nvSpPr>
        <p:spPr>
          <a:xfrm>
            <a:off x="560070" y="1752600"/>
            <a:ext cx="8153400" cy="4860925"/>
          </a:xfrm>
        </p:spPr>
        <p:txBody>
          <a:bodyPr>
            <a:normAutofit lnSpcReduction="10000"/>
          </a:bodyPr>
          <a:lstStyle/>
          <a:p>
            <a:pPr marL="0" indent="0">
              <a:buNone/>
            </a:pPr>
            <a:r>
              <a:rPr lang="en-US" sz="2400" dirty="0">
                <a:solidFill>
                  <a:srgbClr val="00B050"/>
                </a:solidFill>
                <a:latin typeface="Times New Roman" panose="02020603050405020304" pitchFamily="18" charset="0"/>
                <a:cs typeface="Times New Roman" panose="02020603050405020304" pitchFamily="18" charset="0"/>
              </a:rPr>
              <a:t>/** An instance maintains a set of some max size. */</a:t>
            </a:r>
          </a:p>
          <a:p>
            <a:pPr marL="0" indent="0">
              <a:buNone/>
            </a:pPr>
            <a:r>
              <a:rPr lang="en-US" sz="2400" dirty="0">
                <a:latin typeface="Times New Roman" panose="02020603050405020304" pitchFamily="18" charset="0"/>
                <a:cs typeface="Times New Roman" panose="02020603050405020304" pitchFamily="18" charset="0"/>
              </a:rPr>
              <a:t>public class </a:t>
            </a:r>
            <a:r>
              <a:rPr lang="en-US" sz="2400" dirty="0" err="1">
                <a:latin typeface="Times New Roman" panose="02020603050405020304" pitchFamily="18" charset="0"/>
                <a:cs typeface="Times New Roman" panose="02020603050405020304" pitchFamily="18" charset="0"/>
              </a:rPr>
              <a:t>TimeSet</a:t>
            </a:r>
            <a:r>
              <a:rPr lang="en-US" sz="2400" dirty="0">
                <a:latin typeface="Times New Roman" panose="02020603050405020304" pitchFamily="18" charset="0"/>
                <a:cs typeface="Times New Roman" panose="02020603050405020304" pitchFamily="18" charset="0"/>
              </a:rPr>
              <a:t>         {</a:t>
            </a:r>
          </a:p>
          <a:p>
            <a:pPr marL="0" indent="0">
              <a:buNone/>
            </a:pPr>
            <a:r>
              <a:rPr lang="en-US" sz="2400" dirty="0">
                <a:latin typeface="Times New Roman" panose="02020603050405020304" pitchFamily="18" charset="0"/>
                <a:cs typeface="Times New Roman" panose="02020603050405020304" pitchFamily="18" charset="0"/>
              </a:rPr>
              <a:t>    private Entry[] s; </a:t>
            </a:r>
            <a:r>
              <a:rPr lang="en-US" sz="2400" dirty="0">
                <a:solidFill>
                  <a:srgbClr val="009051"/>
                </a:solidFill>
                <a:latin typeface="Times New Roman" panose="02020603050405020304" pitchFamily="18" charset="0"/>
                <a:cs typeface="Times New Roman" panose="02020603050405020304" pitchFamily="18" charset="0"/>
              </a:rPr>
              <a:t>// The set elements are in s[0..n-1]</a:t>
            </a:r>
            <a:br>
              <a:rPr lang="en-US" sz="2400" dirty="0">
                <a:solidFill>
                  <a:srgbClr val="009051"/>
                </a:solidFill>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private </a:t>
            </a:r>
            <a:r>
              <a:rPr lang="en-US" sz="2400" dirty="0" err="1">
                <a:latin typeface="Times New Roman" panose="02020603050405020304" pitchFamily="18" charset="0"/>
                <a:cs typeface="Times New Roman" panose="02020603050405020304" pitchFamily="18" charset="0"/>
              </a:rPr>
              <a:t>int</a:t>
            </a:r>
            <a:r>
              <a:rPr lang="en-US" sz="2400" dirty="0">
                <a:latin typeface="Times New Roman" panose="02020603050405020304" pitchFamily="18" charset="0"/>
                <a:cs typeface="Times New Roman" panose="02020603050405020304" pitchFamily="18" charset="0"/>
              </a:rPr>
              <a:t> n;  </a:t>
            </a:r>
            <a:r>
              <a:rPr lang="en-US" sz="2400" dirty="0">
                <a:solidFill>
                  <a:srgbClr val="009051"/>
                </a:solidFill>
                <a:latin typeface="Times New Roman" panose="02020603050405020304" pitchFamily="18" charset="0"/>
                <a:cs typeface="Times New Roman" panose="02020603050405020304" pitchFamily="18" charset="0"/>
              </a:rPr>
              <a:t>      // size of set.</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t>
            </a:r>
          </a:p>
        </p:txBody>
      </p:sp>
      <p:sp>
        <p:nvSpPr>
          <p:cNvPr id="5" name="Footer Placeholder 4"/>
          <p:cNvSpPr>
            <a:spLocks noGrp="1"/>
          </p:cNvSpPr>
          <p:nvPr>
            <p:ph type="ftr" sz="quarter" idx="11"/>
          </p:nvPr>
        </p:nvSpPr>
        <p:spPr>
          <a:xfrm>
            <a:off x="3048000" y="6248400"/>
            <a:ext cx="5421083" cy="365125"/>
          </a:xfrm>
        </p:spPr>
        <p:txBody>
          <a:bodyPr/>
          <a:lstStyle/>
          <a:p>
            <a:fld id="{83AEF2DD-EC57-2F4D-96C0-2951EFB2A5B0}" type="slidenum">
              <a:rPr lang="en-US" smtClean="0"/>
              <a:t>7</a:t>
            </a:fld>
            <a:endParaRPr lang="en-US" dirty="0"/>
          </a:p>
        </p:txBody>
      </p:sp>
      <p:sp>
        <p:nvSpPr>
          <p:cNvPr id="9" name="TextBox 8">
            <a:extLst>
              <a:ext uri="{FF2B5EF4-FFF2-40B4-BE49-F238E27FC236}">
                <a16:creationId xmlns:a16="http://schemas.microsoft.com/office/drawing/2014/main" id="{649E66EC-00FE-8B47-A566-003CD06AA8DD}"/>
              </a:ext>
            </a:extLst>
          </p:cNvPr>
          <p:cNvSpPr txBox="1"/>
          <p:nvPr/>
        </p:nvSpPr>
        <p:spPr>
          <a:xfrm>
            <a:off x="3200400" y="2147471"/>
            <a:ext cx="5257800" cy="461665"/>
          </a:xfrm>
          <a:prstGeom prst="rect">
            <a:avLst/>
          </a:prstGeom>
          <a:noFill/>
        </p:spPr>
        <p:txBody>
          <a:bodyPr wrap="squar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&lt;E&gt;      </a:t>
            </a:r>
            <a:r>
              <a:rPr lang="en-US" sz="2400" b="1" dirty="0">
                <a:solidFill>
                  <a:srgbClr val="00B050"/>
                </a:solidFill>
                <a:latin typeface="Times New Roman" panose="02020603050405020304" pitchFamily="18" charset="0"/>
                <a:cs typeface="Times New Roman" panose="02020603050405020304" pitchFamily="18" charset="0"/>
              </a:rPr>
              <a:t>// E is a type parameter</a:t>
            </a:r>
            <a:endParaRPr lang="en-US" sz="24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54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5407152" cy="990600"/>
          </a:xfrm>
        </p:spPr>
        <p:txBody>
          <a:bodyPr/>
          <a:lstStyle/>
          <a:p>
            <a:r>
              <a:rPr lang="en-US" sz="3600" dirty="0">
                <a:solidFill>
                  <a:srgbClr val="800000"/>
                </a:solidFill>
              </a:rPr>
              <a:t>A3 introduces </a:t>
            </a:r>
            <a:r>
              <a:rPr lang="en-US" sz="3600" b="1" dirty="0">
                <a:solidFill>
                  <a:srgbClr val="800000"/>
                </a:solidFill>
              </a:rPr>
              <a:t>inner classes</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8</a:t>
            </a:fld>
            <a:endParaRPr lang="en-US"/>
          </a:p>
        </p:txBody>
      </p:sp>
      <p:sp>
        <p:nvSpPr>
          <p:cNvPr id="4" name="Content Placeholder 3"/>
          <p:cNvSpPr>
            <a:spLocks noGrp="1"/>
          </p:cNvSpPr>
          <p:nvPr>
            <p:ph sz="quarter" idx="1"/>
          </p:nvPr>
        </p:nvSpPr>
        <p:spPr>
          <a:xfrm>
            <a:off x="560070" y="1752600"/>
            <a:ext cx="8153400" cy="4860925"/>
          </a:xfrm>
        </p:spPr>
        <p:txBody>
          <a:bodyPr>
            <a:normAutofit lnSpcReduction="10000"/>
          </a:bodyPr>
          <a:lstStyle/>
          <a:p>
            <a:pPr marL="0" indent="0">
              <a:buNone/>
            </a:pPr>
            <a:r>
              <a:rPr lang="en-US" sz="2400" dirty="0">
                <a:solidFill>
                  <a:srgbClr val="00B050"/>
                </a:solidFill>
                <a:latin typeface="Times New Roman" panose="02020603050405020304" pitchFamily="18" charset="0"/>
                <a:cs typeface="Times New Roman" panose="02020603050405020304" pitchFamily="18" charset="0"/>
              </a:rPr>
              <a:t>/** An instance represents a linked list … */</a:t>
            </a:r>
          </a:p>
          <a:p>
            <a:pPr marL="0" indent="0">
              <a:buNone/>
            </a:pPr>
            <a:r>
              <a:rPr lang="en-US" sz="2400" dirty="0">
                <a:latin typeface="Times New Roman" panose="02020603050405020304" pitchFamily="18" charset="0"/>
                <a:cs typeface="Times New Roman" panose="02020603050405020304" pitchFamily="18" charset="0"/>
              </a:rPr>
              <a:t>public class </a:t>
            </a:r>
            <a:r>
              <a:rPr lang="en-US" sz="2400" dirty="0" err="1">
                <a:latin typeface="Times New Roman" panose="02020603050405020304" pitchFamily="18" charset="0"/>
                <a:cs typeface="Times New Roman" panose="02020603050405020304" pitchFamily="18" charset="0"/>
              </a:rPr>
              <a:t>TimeSet</a:t>
            </a:r>
            <a:r>
              <a:rPr lang="en-US" sz="2400" dirty="0">
                <a:latin typeface="Times New Roman" panose="02020603050405020304" pitchFamily="18" charset="0"/>
                <a:cs typeface="Times New Roman" panose="02020603050405020304" pitchFamily="18" charset="0"/>
              </a:rPr>
              <a:t>         {</a:t>
            </a:r>
          </a:p>
          <a:p>
            <a:pPr marL="0" indent="0">
              <a:buNone/>
            </a:pPr>
            <a:r>
              <a:rPr lang="en-US" sz="2400" dirty="0">
                <a:latin typeface="Times New Roman" panose="02020603050405020304" pitchFamily="18" charset="0"/>
                <a:cs typeface="Times New Roman" panose="02020603050405020304" pitchFamily="18" charset="0"/>
              </a:rPr>
              <a:t>    private Node first; </a:t>
            </a:r>
            <a:r>
              <a:rPr lang="en-US" sz="2400" dirty="0">
                <a:solidFill>
                  <a:srgbClr val="009051"/>
                </a:solidFill>
                <a:latin typeface="Times New Roman" panose="02020603050405020304" pitchFamily="18" charset="0"/>
                <a:cs typeface="Times New Roman" panose="02020603050405020304" pitchFamily="18" charset="0"/>
              </a:rPr>
              <a:t>// first node of list (null if size 0)</a:t>
            </a:r>
            <a:br>
              <a:rPr lang="en-US" sz="2400" dirty="0">
                <a:solidFill>
                  <a:srgbClr val="009051"/>
                </a:solidFill>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private </a:t>
            </a:r>
            <a:r>
              <a:rPr lang="en-US" sz="2400" dirty="0" err="1">
                <a:latin typeface="Times New Roman" panose="02020603050405020304" pitchFamily="18" charset="0"/>
                <a:cs typeface="Times New Roman" panose="02020603050405020304" pitchFamily="18" charset="0"/>
              </a:rPr>
              <a:t>int</a:t>
            </a:r>
            <a:r>
              <a:rPr lang="en-US" sz="2400" dirty="0">
                <a:latin typeface="Times New Roman" panose="02020603050405020304" pitchFamily="18" charset="0"/>
                <a:cs typeface="Times New Roman" panose="02020603050405020304" pitchFamily="18" charset="0"/>
              </a:rPr>
              <a:t> size;   </a:t>
            </a:r>
            <a:r>
              <a:rPr lang="en-US" sz="2400" dirty="0">
                <a:solidFill>
                  <a:srgbClr val="009051"/>
                </a:solidFill>
                <a:latin typeface="Times New Roman" panose="02020603050405020304" pitchFamily="18" charset="0"/>
                <a:cs typeface="Times New Roman" panose="02020603050405020304" pitchFamily="18" charset="0"/>
              </a:rPr>
              <a:t>// Number of values.</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t>
            </a:r>
          </a:p>
        </p:txBody>
      </p:sp>
      <p:sp>
        <p:nvSpPr>
          <p:cNvPr id="5" name="Footer Placeholder 4"/>
          <p:cNvSpPr>
            <a:spLocks noGrp="1"/>
          </p:cNvSpPr>
          <p:nvPr>
            <p:ph type="ftr" sz="quarter" idx="11"/>
          </p:nvPr>
        </p:nvSpPr>
        <p:spPr>
          <a:xfrm>
            <a:off x="3048000" y="6248400"/>
            <a:ext cx="5421083" cy="365125"/>
          </a:xfrm>
        </p:spPr>
        <p:txBody>
          <a:bodyPr/>
          <a:lstStyle/>
          <a:p>
            <a:fld id="{83AEF2DD-EC57-2F4D-96C0-2951EFB2A5B0}" type="slidenum">
              <a:rPr lang="en-US" smtClean="0"/>
              <a:t>8</a:t>
            </a:fld>
            <a:endParaRPr lang="en-US" dirty="0"/>
          </a:p>
        </p:txBody>
      </p:sp>
      <p:sp>
        <p:nvSpPr>
          <p:cNvPr id="9" name="TextBox 8">
            <a:extLst>
              <a:ext uri="{FF2B5EF4-FFF2-40B4-BE49-F238E27FC236}">
                <a16:creationId xmlns:a16="http://schemas.microsoft.com/office/drawing/2014/main" id="{649E66EC-00FE-8B47-A566-003CD06AA8DD}"/>
              </a:ext>
            </a:extLst>
          </p:cNvPr>
          <p:cNvSpPr txBox="1"/>
          <p:nvPr/>
        </p:nvSpPr>
        <p:spPr>
          <a:xfrm>
            <a:off x="3124200" y="2129135"/>
            <a:ext cx="5257800" cy="461665"/>
          </a:xfrm>
          <a:prstGeom prst="rect">
            <a:avLst/>
          </a:prstGeom>
          <a:noFill/>
        </p:spPr>
        <p:txBody>
          <a:bodyPr wrap="squar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&lt;E&gt;      </a:t>
            </a:r>
            <a:r>
              <a:rPr lang="en-US" sz="2400" b="1" dirty="0">
                <a:solidFill>
                  <a:srgbClr val="00B050"/>
                </a:solidFill>
                <a:latin typeface="Times New Roman" panose="02020603050405020304" pitchFamily="18" charset="0"/>
                <a:cs typeface="Times New Roman" panose="02020603050405020304" pitchFamily="18" charset="0"/>
              </a:rPr>
              <a:t>// E is a type parameter</a:t>
            </a:r>
            <a:endParaRPr lang="en-US" sz="2400" dirty="0">
              <a:solidFill>
                <a:srgbClr val="00B050"/>
              </a:solidFill>
              <a:latin typeface="Times New Roman" panose="02020603050405020304" pitchFamily="18" charset="0"/>
              <a:cs typeface="Times New Roman" panose="02020603050405020304" pitchFamily="18" charset="0"/>
            </a:endParaRPr>
          </a:p>
        </p:txBody>
      </p:sp>
      <p:grpSp>
        <p:nvGrpSpPr>
          <p:cNvPr id="13" name="Group 12">
            <a:extLst>
              <a:ext uri="{FF2B5EF4-FFF2-40B4-BE49-F238E27FC236}">
                <a16:creationId xmlns:a16="http://schemas.microsoft.com/office/drawing/2014/main" id="{73BCBE43-9152-AE43-8E0E-BDC155E289F4}"/>
              </a:ext>
            </a:extLst>
          </p:cNvPr>
          <p:cNvGrpSpPr/>
          <p:nvPr/>
        </p:nvGrpSpPr>
        <p:grpSpPr>
          <a:xfrm>
            <a:off x="1616472" y="4572000"/>
            <a:ext cx="5927328" cy="2068418"/>
            <a:chOff x="1616472" y="4572000"/>
            <a:chExt cx="5927328" cy="2068418"/>
          </a:xfrm>
        </p:grpSpPr>
        <p:sp>
          <p:nvSpPr>
            <p:cNvPr id="11" name="TextBox 10">
              <a:extLst>
                <a:ext uri="{FF2B5EF4-FFF2-40B4-BE49-F238E27FC236}">
                  <a16:creationId xmlns:a16="http://schemas.microsoft.com/office/drawing/2014/main" id="{908C0E0F-E17B-6541-AE0A-576E2EC54564}"/>
                </a:ext>
              </a:extLst>
            </p:cNvPr>
            <p:cNvSpPr txBox="1"/>
            <p:nvPr/>
          </p:nvSpPr>
          <p:spPr>
            <a:xfrm>
              <a:off x="1616472" y="5440089"/>
              <a:ext cx="5927328" cy="1200329"/>
            </a:xfrm>
            <a:prstGeom prst="rect">
              <a:avLst/>
            </a:prstGeom>
            <a:noFill/>
          </p:spPr>
          <p:txBody>
            <a:bodyPr wrap="squar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Note how type parameter E is used</a:t>
              </a:r>
            </a:p>
            <a:p>
              <a:endParaRPr lang="en-US" sz="2400" b="1" dirty="0">
                <a:solidFill>
                  <a:srgbClr val="FF0000"/>
                </a:solidFill>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new </a:t>
              </a:r>
              <a:r>
                <a:rPr lang="en-US" sz="2400" b="1" dirty="0" err="1">
                  <a:latin typeface="Times New Roman" panose="02020603050405020304" pitchFamily="18" charset="0"/>
                  <a:cs typeface="Times New Roman" panose="02020603050405020304" pitchFamily="18" charset="0"/>
                </a:rPr>
                <a:t>TimeSet</a:t>
              </a:r>
              <a:r>
                <a:rPr lang="en-US" sz="2400" b="1" dirty="0">
                  <a:latin typeface="Times New Roman" panose="02020603050405020304" pitchFamily="18" charset="0"/>
                  <a:cs typeface="Times New Roman" panose="02020603050405020304" pitchFamily="18" charset="0"/>
                </a:rPr>
                <a:t>&lt;String&gt;     </a:t>
              </a:r>
              <a:r>
                <a:rPr lang="en-US" sz="2400" b="1" dirty="0">
                  <a:solidFill>
                    <a:srgbClr val="009051"/>
                  </a:solidFill>
                  <a:latin typeface="Times New Roman" panose="02020603050405020304" pitchFamily="18" charset="0"/>
                  <a:cs typeface="Times New Roman" panose="02020603050405020304" pitchFamily="18" charset="0"/>
                </a:rPr>
                <a:t>// E will be String</a:t>
              </a:r>
            </a:p>
          </p:txBody>
        </p:sp>
        <p:cxnSp>
          <p:nvCxnSpPr>
            <p:cNvPr id="12" name="Straight Arrow Connector 11">
              <a:extLst>
                <a:ext uri="{FF2B5EF4-FFF2-40B4-BE49-F238E27FC236}">
                  <a16:creationId xmlns:a16="http://schemas.microsoft.com/office/drawing/2014/main" id="{711B86F6-BBC4-6846-B9A5-DF03D2FCFDD3}"/>
                </a:ext>
              </a:extLst>
            </p:cNvPr>
            <p:cNvCxnSpPr/>
            <p:nvPr/>
          </p:nvCxnSpPr>
          <p:spPr>
            <a:xfrm flipH="1" flipV="1">
              <a:off x="2590800" y="4572000"/>
              <a:ext cx="685800" cy="1017344"/>
            </a:xfrm>
            <a:prstGeom prst="straightConnector1">
              <a:avLst/>
            </a:prstGeom>
            <a:ln w="41275">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677A2167-76ED-2B47-B9E3-8A05155159DA}"/>
              </a:ext>
            </a:extLst>
          </p:cNvPr>
          <p:cNvSpPr txBox="1"/>
          <p:nvPr/>
        </p:nvSpPr>
        <p:spPr>
          <a:xfrm>
            <a:off x="865335" y="3576422"/>
            <a:ext cx="7276351" cy="1938992"/>
          </a:xfrm>
          <a:prstGeom prst="rect">
            <a:avLst/>
          </a:prstGeom>
          <a:noFill/>
        </p:spPr>
        <p:txBody>
          <a:bodyPr wrap="none" rtlCol="0">
            <a:spAutoFit/>
          </a:bodyPr>
          <a:lstStyle/>
          <a:p>
            <a:r>
              <a:rPr lang="en-US" sz="2400" dirty="0">
                <a:solidFill>
                  <a:srgbClr val="009051"/>
                </a:solidFill>
                <a:latin typeface="Times New Roman" panose="02020603050405020304" pitchFamily="18" charset="0"/>
                <a:cs typeface="Times New Roman" panose="02020603050405020304" pitchFamily="18" charset="0"/>
              </a:rPr>
              <a:t>/** An instance holds an E element. */</a:t>
            </a:r>
          </a:p>
          <a:p>
            <a:r>
              <a:rPr lang="en-US" sz="2400" dirty="0">
                <a:latin typeface="Times New Roman" panose="02020603050405020304" pitchFamily="18" charset="0"/>
                <a:cs typeface="Times New Roman" panose="02020603050405020304" pitchFamily="18" charset="0"/>
              </a:rPr>
              <a:t>private class Entry {</a:t>
            </a:r>
          </a:p>
          <a:p>
            <a:r>
              <a:rPr lang="en-US" sz="2400" dirty="0">
                <a:latin typeface="Times New Roman" panose="02020603050405020304" pitchFamily="18" charset="0"/>
                <a:cs typeface="Times New Roman" panose="02020603050405020304" pitchFamily="18" charset="0"/>
              </a:rPr>
              <a:t>        private </a:t>
            </a:r>
            <a:r>
              <a:rPr lang="en-US" sz="2400" b="1" dirty="0">
                <a:solidFill>
                  <a:srgbClr val="FF3300"/>
                </a:solidFill>
                <a:latin typeface="Times New Roman" panose="02020603050405020304" pitchFamily="18" charset="0"/>
                <a:cs typeface="Times New Roman" panose="02020603050405020304" pitchFamily="18" charset="0"/>
              </a:rPr>
              <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val</a:t>
            </a:r>
            <a:r>
              <a:rPr lang="en-US" sz="2400" dirty="0">
                <a:latin typeface="Times New Roman" panose="02020603050405020304" pitchFamily="18" charset="0"/>
                <a:cs typeface="Times New Roman" panose="02020603050405020304" pitchFamily="18" charset="0"/>
              </a:rPr>
              <a:t>;    </a:t>
            </a:r>
            <a:r>
              <a:rPr lang="en-US" sz="2400" dirty="0">
                <a:solidFill>
                  <a:srgbClr val="009051"/>
                </a:solidFill>
                <a:latin typeface="Times New Roman" panose="02020603050405020304" pitchFamily="18" charset="0"/>
                <a:cs typeface="Times New Roman" panose="02020603050405020304" pitchFamily="18" charset="0"/>
              </a:rPr>
              <a:t>// the element of type </a:t>
            </a:r>
            <a:r>
              <a:rPr lang="en-US" sz="2400" b="1" dirty="0">
                <a:solidFill>
                  <a:srgbClr val="009051"/>
                </a:solidFill>
                <a:latin typeface="Times New Roman" panose="02020603050405020304" pitchFamily="18" charset="0"/>
                <a:cs typeface="Times New Roman" panose="02020603050405020304" pitchFamily="18" charset="0"/>
              </a:rPr>
              <a:t>E</a:t>
            </a:r>
          </a:p>
          <a:p>
            <a:r>
              <a:rPr lang="en-US" sz="2400" dirty="0">
                <a:latin typeface="Times New Roman" panose="02020603050405020304" pitchFamily="18" charset="0"/>
                <a:cs typeface="Times New Roman" panose="02020603050405020304" pitchFamily="18" charset="0"/>
              </a:rPr>
              <a:t>        private long t; </a:t>
            </a:r>
            <a:r>
              <a:rPr lang="en-US" sz="2400" dirty="0">
                <a:solidFill>
                  <a:srgbClr val="009051"/>
                </a:solidFill>
                <a:latin typeface="Times New Roman" panose="02020603050405020304" pitchFamily="18" charset="0"/>
                <a:cs typeface="Times New Roman" panose="02020603050405020304" pitchFamily="18" charset="0"/>
              </a:rPr>
              <a:t>// the time at which entry was created.</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7822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ssolve">
                                      <p:cBhvr>
                                        <p:cTn id="1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 sz="3600" dirty="0">
                <a:solidFill>
                  <a:srgbClr val="CB3D3D"/>
                </a:solidFill>
              </a:rPr>
              <a:t>A Little Geometry!</a:t>
            </a:r>
            <a:endParaRPr lang="en-US" sz="3600"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9</a:t>
            </a:fld>
            <a:endParaRPr lang="en-US"/>
          </a:p>
        </p:txBody>
      </p:sp>
      <p:sp>
        <p:nvSpPr>
          <p:cNvPr id="4" name="Content Placeholder 3"/>
          <p:cNvSpPr>
            <a:spLocks noGrp="1"/>
          </p:cNvSpPr>
          <p:nvPr>
            <p:ph sz="quarter" idx="1"/>
          </p:nvPr>
        </p:nvSpPr>
        <p:spPr>
          <a:xfrm>
            <a:off x="838200" y="1752600"/>
            <a:ext cx="1219200" cy="1143000"/>
          </a:xfrm>
        </p:spPr>
        <p:txBody>
          <a:bodyPr>
            <a:normAutofit/>
          </a:bodyPr>
          <a:lstStyle/>
          <a:p>
            <a:pPr marL="0" indent="0">
              <a:spcBef>
                <a:spcPts val="600"/>
              </a:spcBef>
              <a:buNone/>
            </a:pPr>
            <a:r>
              <a:rPr lang="en-US" sz="2400" dirty="0">
                <a:latin typeface="Times New Roman"/>
                <a:cs typeface="Times New Roman"/>
              </a:rPr>
              <a:t>(x, y)</a:t>
            </a:r>
          </a:p>
        </p:txBody>
      </p:sp>
      <p:sp>
        <p:nvSpPr>
          <p:cNvPr id="5" name="Footer Placeholder 4"/>
          <p:cNvSpPr>
            <a:spLocks noGrp="1"/>
          </p:cNvSpPr>
          <p:nvPr>
            <p:ph type="ftr" sz="quarter" idx="11"/>
          </p:nvPr>
        </p:nvSpPr>
        <p:spPr>
          <a:xfrm>
            <a:off x="3048000" y="6248400"/>
            <a:ext cx="5421083" cy="365125"/>
          </a:xfrm>
        </p:spPr>
        <p:txBody>
          <a:bodyPr/>
          <a:lstStyle/>
          <a:p>
            <a:fld id="{83AEF2DD-EC57-2F4D-96C0-2951EFB2A5B0}" type="slidenum">
              <a:rPr lang="en-US" smtClean="0"/>
              <a:t>9</a:t>
            </a:fld>
            <a:endParaRPr lang="en-US" dirty="0"/>
          </a:p>
        </p:txBody>
      </p:sp>
      <p:sp>
        <p:nvSpPr>
          <p:cNvPr id="6" name="Content Placeholder 3"/>
          <p:cNvSpPr txBox="1">
            <a:spLocks/>
          </p:cNvSpPr>
          <p:nvPr/>
        </p:nvSpPr>
        <p:spPr>
          <a:xfrm>
            <a:off x="5181600" y="1905000"/>
            <a:ext cx="3200400" cy="15240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600"/>
              </a:spcBef>
              <a:buFont typeface="Wingdings"/>
              <a:buNone/>
            </a:pPr>
            <a:r>
              <a:rPr lang="en-US" sz="2400" dirty="0">
                <a:latin typeface="Times New Roman"/>
                <a:cs typeface="Times New Roman"/>
              </a:rPr>
              <a:t>Position of a rectangle in the plane is given by its upper-left corner</a:t>
            </a:r>
          </a:p>
        </p:txBody>
      </p:sp>
      <p:sp>
        <p:nvSpPr>
          <p:cNvPr id="7" name="Rectangle 6"/>
          <p:cNvSpPr/>
          <p:nvPr/>
        </p:nvSpPr>
        <p:spPr>
          <a:xfrm>
            <a:off x="1676400" y="2057400"/>
            <a:ext cx="28194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2057400" y="4038600"/>
            <a:ext cx="2133600" cy="2133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Content Placeholder 3"/>
          <p:cNvSpPr txBox="1">
            <a:spLocks/>
          </p:cNvSpPr>
          <p:nvPr/>
        </p:nvSpPr>
        <p:spPr>
          <a:xfrm>
            <a:off x="5181600" y="4038600"/>
            <a:ext cx="3200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600"/>
              </a:spcBef>
              <a:buFont typeface="Wingdings"/>
              <a:buNone/>
            </a:pPr>
            <a:r>
              <a:rPr lang="en-US" sz="2400" dirty="0">
                <a:latin typeface="Times New Roman"/>
                <a:cs typeface="Times New Roman"/>
              </a:rPr>
              <a:t>Position of a circle in the plane is given by the upper-left corner of its bounding box</a:t>
            </a:r>
          </a:p>
        </p:txBody>
      </p:sp>
      <p:sp>
        <p:nvSpPr>
          <p:cNvPr id="10" name="Rectangle 9"/>
          <p:cNvSpPr/>
          <p:nvPr/>
        </p:nvSpPr>
        <p:spPr>
          <a:xfrm>
            <a:off x="2057400" y="4038600"/>
            <a:ext cx="2133600" cy="2209800"/>
          </a:xfrm>
          <a:prstGeom prst="rect">
            <a:avLst/>
          </a:prstGeom>
          <a:noFill/>
          <a:ln w="25908">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Content Placeholder 3"/>
          <p:cNvSpPr txBox="1">
            <a:spLocks/>
          </p:cNvSpPr>
          <p:nvPr/>
        </p:nvSpPr>
        <p:spPr>
          <a:xfrm>
            <a:off x="1219200" y="3733800"/>
            <a:ext cx="1219200" cy="11430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600"/>
              </a:spcBef>
              <a:buFont typeface="Wingdings"/>
              <a:buNone/>
            </a:pPr>
            <a:r>
              <a:rPr lang="en-US" sz="2400">
                <a:latin typeface="Times New Roman"/>
                <a:cs typeface="Times New Roman"/>
              </a:rPr>
              <a:t>(x, y)</a:t>
            </a:r>
            <a:endParaRPr lang="en-US" sz="2400" dirty="0">
              <a:latin typeface="Times New Roman"/>
              <a:cs typeface="Times New Roman"/>
            </a:endParaRPr>
          </a:p>
        </p:txBody>
      </p:sp>
    </p:spTree>
    <p:extLst>
      <p:ext uri="{BB962C8B-B14F-4D97-AF65-F5344CB8AC3E}">
        <p14:creationId xmlns:p14="http://schemas.microsoft.com/office/powerpoint/2010/main" val="1353293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par>
                          <p:cTn id="18" fill="hold">
                            <p:stCondLst>
                              <p:cond delay="500"/>
                            </p:stCondLst>
                            <p:childTnLst>
                              <p:par>
                                <p:cTn id="19" presetID="2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down)">
                                      <p:cBhvr>
                                        <p:cTn id="21"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animBg="1"/>
      <p:bldP spid="11"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19235</TotalTime>
  <Words>3234</Words>
  <Application>Microsoft Macintosh PowerPoint</Application>
  <PresentationFormat>On-screen Show (4:3)</PresentationFormat>
  <Paragraphs>581</Paragraphs>
  <Slides>36</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Arial</vt:lpstr>
      <vt:lpstr>Calibri</vt:lpstr>
      <vt:lpstr>Courier New</vt:lpstr>
      <vt:lpstr>Times</vt:lpstr>
      <vt:lpstr>Times New Roman</vt:lpstr>
      <vt:lpstr>Tw Cen MT</vt:lpstr>
      <vt:lpstr>Wingdings</vt:lpstr>
      <vt:lpstr>Wingdings 2</vt:lpstr>
      <vt:lpstr>Median</vt:lpstr>
      <vt:lpstr>CS/ENGRD 2110 Spring 2018</vt:lpstr>
      <vt:lpstr>St Valentine’s Day!</vt:lpstr>
      <vt:lpstr>Announcements</vt:lpstr>
      <vt:lpstr>About A3. linked list data structure</vt:lpstr>
      <vt:lpstr>A3 introduces generics</vt:lpstr>
      <vt:lpstr>A3 introduces generics</vt:lpstr>
      <vt:lpstr>A3 introduces generics</vt:lpstr>
      <vt:lpstr>A3 introduces inner classes</vt:lpstr>
      <vt:lpstr>A Little Geometry!</vt:lpstr>
      <vt:lpstr>A Little Geometry!</vt:lpstr>
      <vt:lpstr>Problem: Don’t like creation of Shape objects</vt:lpstr>
      <vt:lpstr>Attempt at writing function sumAreas</vt:lpstr>
      <vt:lpstr>A Partial Solution:</vt:lpstr>
      <vt:lpstr>Good solution:</vt:lpstr>
      <vt:lpstr>Abstract Summary</vt:lpstr>
      <vt:lpstr>Abstract class used to “define” a type (abstract data type — ADT)</vt:lpstr>
      <vt:lpstr>Abstract class used to “define” a type (abstract data type — ADT)</vt:lpstr>
      <vt:lpstr>Example of subclasses of Stack</vt:lpstr>
      <vt:lpstr>Example of subclasses of Stack</vt:lpstr>
      <vt:lpstr>Flexibility!</vt:lpstr>
      <vt:lpstr>Flexibility!</vt:lpstr>
      <vt:lpstr>Interfaces</vt:lpstr>
      <vt:lpstr>Interfaces</vt:lpstr>
      <vt:lpstr>Interfaces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Abstract Classes vs. Interfaces</vt:lpstr>
    </vt:vector>
  </TitlesOfParts>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CS/ENGRD 2110 (formerly CS 211) Fall 2009</dc:title>
  <dc:creator>Ken</dc:creator>
  <cp:lastModifiedBy>Microsoft Office User</cp:lastModifiedBy>
  <cp:revision>752</cp:revision>
  <cp:lastPrinted>2014-09-10T15:48:18Z</cp:lastPrinted>
  <dcterms:created xsi:type="dcterms:W3CDTF">2006-08-16T00:00:00Z</dcterms:created>
  <dcterms:modified xsi:type="dcterms:W3CDTF">2018-02-15T14:43:04Z</dcterms:modified>
</cp:coreProperties>
</file>