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256" r:id="rId2"/>
    <p:sldId id="363" r:id="rId3"/>
    <p:sldId id="382" r:id="rId4"/>
    <p:sldId id="371" r:id="rId5"/>
    <p:sldId id="321" r:id="rId6"/>
    <p:sldId id="338" r:id="rId7"/>
    <p:sldId id="339" r:id="rId8"/>
    <p:sldId id="340" r:id="rId9"/>
    <p:sldId id="357" r:id="rId10"/>
    <p:sldId id="367" r:id="rId11"/>
    <p:sldId id="366" r:id="rId12"/>
    <p:sldId id="358" r:id="rId13"/>
    <p:sldId id="356" r:id="rId14"/>
    <p:sldId id="341" r:id="rId15"/>
    <p:sldId id="342" r:id="rId16"/>
    <p:sldId id="353" r:id="rId17"/>
    <p:sldId id="343" r:id="rId18"/>
    <p:sldId id="344" r:id="rId19"/>
    <p:sldId id="345" r:id="rId20"/>
    <p:sldId id="346" r:id="rId21"/>
    <p:sldId id="376" r:id="rId22"/>
    <p:sldId id="377" r:id="rId23"/>
    <p:sldId id="378" r:id="rId24"/>
    <p:sldId id="379" r:id="rId25"/>
    <p:sldId id="374" r:id="rId26"/>
    <p:sldId id="380" r:id="rId27"/>
    <p:sldId id="381" r:id="rId28"/>
    <p:sldId id="373" r:id="rId29"/>
    <p:sldId id="369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  <p15:guide id="3" pos="1392">
          <p15:clr>
            <a:srgbClr val="A4A3A4"/>
          </p15:clr>
        </p15:guide>
        <p15:guide id="4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4DFFF"/>
    <a:srgbClr val="800000"/>
    <a:srgbClr val="FFF7F3"/>
    <a:srgbClr val="F8DFF0"/>
    <a:srgbClr val="FFFF8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509" autoAdjust="0"/>
    <p:restoredTop sz="92991" autoAdjust="0"/>
  </p:normalViewPr>
  <p:slideViewPr>
    <p:cSldViewPr>
      <p:cViewPr varScale="1">
        <p:scale>
          <a:sx n="55" d="100"/>
          <a:sy n="55" d="100"/>
        </p:scale>
        <p:origin x="200" y="248"/>
      </p:cViewPr>
      <p:guideLst>
        <p:guide orient="horz" pos="2160"/>
        <p:guide pos="2832"/>
        <p:guide pos="1392"/>
        <p:guide pos="2784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13/02/2018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13/02/2018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For example, a variable</a:t>
            </a:r>
            <a:r>
              <a:rPr lang="en-US" baseline="0" dirty="0"/>
              <a:t> of type Animal can hold any object with an Animal segment. So a plain Animal, a Dog, or a Cat.</a:t>
            </a:r>
          </a:p>
          <a:p>
            <a:r>
              <a:rPr lang="en-US" baseline="0" dirty="0"/>
              <a:t>• (On next slide.)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2395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Java compiler wants to keep you *safe*. So this rule requires there to be *some* method with the right name. But it doesn't have to know *which* method will be called!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68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Types exist at compile time. Objects exist at run</a:t>
            </a:r>
            <a:r>
              <a:rPr lang="en-US" baseline="0" dirty="0"/>
              <a:t> time. The compiler has NO IDEA what object you will put in </a:t>
            </a:r>
            <a:r>
              <a:rPr lang="en-US" baseline="0"/>
              <a:t>what variable, except that it obeys the type rule: Animal variables hold objects with *some* Animal segment.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4923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Again, the value</a:t>
            </a:r>
            <a:r>
              <a:rPr lang="en-US" baseline="0" dirty="0"/>
              <a:t> of k only exists at run time! Not when you're compiling your code. So the compiler cannot *possibly* know which object you're referring to. And it just wants to keep you safe!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3646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they cannot fail at run time!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498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2/13/18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2/13/18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2/13/18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2/13/18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2/13/18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err="1"/>
              <a:t>Spring</a:t>
            </a:r>
            <a:r>
              <a:rPr lang="fr-BE" dirty="0"/>
              <a:t>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6: Consequence of type, casting; function equals</a:t>
            </a:r>
          </a:p>
          <a:p>
            <a:r>
              <a:rPr lang="fr-BE" dirty="0"/>
              <a:t>http://courses.cs.cornell.edu/cs2110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5FE2C0-72E5-8442-A13D-4836212BBE5F}"/>
              </a:ext>
            </a:extLst>
          </p:cNvPr>
          <p:cNvSpPr txBox="1"/>
          <p:nvPr/>
        </p:nvSpPr>
        <p:spPr>
          <a:xfrm>
            <a:off x="1562100" y="1944823"/>
            <a:ext cx="5867400" cy="1384995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fattest knight at King Arthur's round table was Sir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Cumference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acquired his size from too much pi.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3400" y="4267200"/>
            <a:ext cx="4800600" cy="2015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When checking legality of a call like </a:t>
            </a:r>
          </a:p>
          <a:p>
            <a:r>
              <a:rPr lang="en-US" sz="2400" dirty="0"/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a.getPurrs</a:t>
            </a:r>
            <a:r>
              <a:rPr lang="en-US" sz="2400" dirty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since the type of a is Animal, method </a:t>
            </a:r>
            <a:r>
              <a:rPr lang="en-US" sz="2400" dirty="0" err="1"/>
              <a:t>getPurrs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3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28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28826" y="1679476"/>
            <a:ext cx="5162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Suppose </a:t>
            </a:r>
            <a:r>
              <a:rPr lang="en-US" sz="2400" dirty="0">
                <a:solidFill>
                  <a:srgbClr val="E41900"/>
                </a:solidFill>
              </a:rPr>
              <a:t>a0</a:t>
            </a:r>
            <a:r>
              <a:rPr lang="en-US" sz="2400" dirty="0"/>
              <a:t> contains an object of a subclass Cat of Animal. By the </a:t>
            </a:r>
            <a:r>
              <a:rPr lang="en-US" sz="2400" dirty="0" err="1"/>
              <a:t>copmle</a:t>
            </a:r>
            <a:r>
              <a:rPr lang="en-US" sz="2400" dirty="0"/>
              <a:t>-time reference rule below, </a:t>
            </a:r>
            <a:r>
              <a:rPr lang="en-US" sz="2400" dirty="0" err="1">
                <a:solidFill>
                  <a:srgbClr val="FF0000"/>
                </a:solidFill>
              </a:rPr>
              <a:t>a.getPurrs</a:t>
            </a:r>
            <a:r>
              <a:rPr lang="en-US" sz="2400" dirty="0">
                <a:solidFill>
                  <a:srgbClr val="FF0000"/>
                </a:solidFill>
              </a:rPr>
              <a:t>(…)</a:t>
            </a:r>
            <a:r>
              <a:rPr lang="en-US" sz="2400" dirty="0"/>
              <a:t> is still illegal. Remember, the test for legality is done at compile time, not while the program is running.</a:t>
            </a:r>
          </a:p>
        </p:txBody>
      </p:sp>
      <p:sp>
        <p:nvSpPr>
          <p:cNvPr id="38" name="Rectangle 40"/>
          <p:cNvSpPr>
            <a:spLocks noChangeArrowheads="1"/>
          </p:cNvSpPr>
          <p:nvPr/>
        </p:nvSpPr>
        <p:spPr bwMode="auto">
          <a:xfrm>
            <a:off x="5791200" y="5257800"/>
            <a:ext cx="2819400" cy="12954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6283136"/>
            <a:ext cx="4610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see </a:t>
            </a:r>
            <a:r>
              <a:rPr lang="en-US" dirty="0" err="1"/>
              <a:t>JavaHyperText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compile-time reference rule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AF83DA3-4475-2748-97C0-077051D61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F3F00BE-F266-5B40-9A63-E64036C5602B}"/>
              </a:ext>
            </a:extLst>
          </p:cNvPr>
          <p:cNvSpPr txBox="1"/>
          <p:nvPr/>
        </p:nvSpPr>
        <p:spPr>
          <a:xfrm>
            <a:off x="449982" y="288043"/>
            <a:ext cx="8059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Compile-time reference rule: </a:t>
            </a: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variable of type C, can</a:t>
            </a:r>
            <a:b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only methods/fields that are available in class C.</a:t>
            </a:r>
          </a:p>
        </p:txBody>
      </p:sp>
    </p:spTree>
    <p:extLst>
      <p:ext uri="{BB962C8B-B14F-4D97-AF65-F5344CB8AC3E}">
        <p14:creationId xmlns:p14="http://schemas.microsoft.com/office/powerpoint/2010/main" val="27171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91200" y="3505200"/>
            <a:ext cx="2819400" cy="3048000"/>
            <a:chOff x="28194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28194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>
                        <a:solidFill>
                          <a:srgbClr val="FF0000"/>
                        </a:solidFill>
                      </a:rPr>
                      <a:t>getPurrs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()</a:t>
                    </a: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1905000"/>
            <a:ext cx="1732159" cy="852190"/>
            <a:chOff x="228602" y="2276475"/>
            <a:chExt cx="1732159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6976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Cat</a:t>
              </a:r>
              <a:endParaRPr lang="en-US" sz="2400" dirty="0"/>
            </a:p>
          </p:txBody>
        </p:sp>
      </p:grpSp>
      <p:grpSp>
        <p:nvGrpSpPr>
          <p:cNvPr id="75" name="Group 39"/>
          <p:cNvGrpSpPr>
            <a:grpSpLocks/>
          </p:cNvGrpSpPr>
          <p:nvPr/>
        </p:nvGrpSpPr>
        <p:grpSpPr bwMode="auto">
          <a:xfrm>
            <a:off x="533400" y="3429000"/>
            <a:ext cx="2819400" cy="3048000"/>
            <a:chOff x="3696" y="144"/>
            <a:chExt cx="1776" cy="1920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8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90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9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9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9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9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9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91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89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09800" y="1295400"/>
            <a:ext cx="39624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same object a0, from the viewpoint of a Cat variable and an Animal variable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2819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c.getPurrs</a:t>
            </a:r>
            <a:r>
              <a:rPr lang="en-US" sz="2400" dirty="0"/>
              <a:t>() is legal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886200" y="2819400"/>
            <a:ext cx="31242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a.getPurrs</a:t>
            </a:r>
            <a:r>
              <a:rPr lang="en-US" sz="2400" dirty="0"/>
              <a:t>() is illegal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3276600"/>
            <a:ext cx="1676400" cy="1938992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because </a:t>
            </a:r>
            <a:r>
              <a:rPr lang="en-US" sz="2400" dirty="0" err="1"/>
              <a:t>getPurrs</a:t>
            </a:r>
            <a:endParaRPr lang="en-US" sz="2400" dirty="0"/>
          </a:p>
          <a:p>
            <a:r>
              <a:rPr lang="en-US" sz="2400" dirty="0"/>
              <a:t>is not available in class Animal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DAF35D2-9E0D-2946-8B5D-8BE0AB2EC594}"/>
              </a:ext>
            </a:extLst>
          </p:cNvPr>
          <p:cNvSpPr txBox="1"/>
          <p:nvPr/>
        </p:nvSpPr>
        <p:spPr>
          <a:xfrm>
            <a:off x="449982" y="288043"/>
            <a:ext cx="8059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Compile-time reference rule: </a:t>
            </a: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variable of type C, can</a:t>
            </a:r>
            <a:b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only methods/fields that are available in class C.</a:t>
            </a:r>
          </a:p>
        </p:txBody>
      </p:sp>
    </p:spTree>
    <p:extLst>
      <p:ext uri="{BB962C8B-B14F-4D97-AF65-F5344CB8AC3E}">
        <p14:creationId xmlns:p14="http://schemas.microsoft.com/office/powerpoint/2010/main" val="337318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2400" y="3657600"/>
            <a:ext cx="1501427" cy="852190"/>
            <a:chOff x="228602" y="2276475"/>
            <a:chExt cx="1501427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466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C</a:t>
              </a:r>
              <a:endParaRPr lang="en-US" sz="2400" dirty="0"/>
            </a:p>
          </p:txBody>
        </p:sp>
      </p:grpSp>
      <p:grpSp>
        <p:nvGrpSpPr>
          <p:cNvPr id="88" name="Group 16"/>
          <p:cNvGrpSpPr>
            <a:grpSpLocks/>
          </p:cNvGrpSpPr>
          <p:nvPr/>
        </p:nvGrpSpPr>
        <p:grpSpPr bwMode="auto">
          <a:xfrm>
            <a:off x="1676400" y="2895600"/>
            <a:ext cx="5791200" cy="3560618"/>
            <a:chOff x="1824" y="812"/>
            <a:chExt cx="3648" cy="2056"/>
          </a:xfrm>
        </p:grpSpPr>
        <p:grpSp>
          <p:nvGrpSpPr>
            <p:cNvPr id="90" name="Group 15"/>
            <p:cNvGrpSpPr>
              <a:grpSpLocks/>
            </p:cNvGrpSpPr>
            <p:nvPr/>
          </p:nvGrpSpPr>
          <p:grpSpPr bwMode="auto">
            <a:xfrm>
              <a:off x="3696" y="812"/>
              <a:ext cx="1776" cy="2056"/>
              <a:chOff x="3696" y="812"/>
              <a:chExt cx="1776" cy="2056"/>
            </a:xfrm>
          </p:grpSpPr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696" y="1120"/>
                <a:ext cx="1776" cy="174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4" name="Text Box 8"/>
              <p:cNvSpPr txBox="1">
                <a:spLocks noChangeArrowheads="1"/>
              </p:cNvSpPr>
              <p:nvPr/>
            </p:nvSpPr>
            <p:spPr bwMode="auto">
              <a:xfrm>
                <a:off x="3696" y="812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endParaRPr lang="en-US"/>
              </a:p>
            </p:txBody>
          </p:sp>
          <p:sp>
            <p:nvSpPr>
              <p:cNvPr id="95" name="Text Box 9"/>
              <p:cNvSpPr txBox="1">
                <a:spLocks noChangeArrowheads="1"/>
              </p:cNvSpPr>
              <p:nvPr/>
            </p:nvSpPr>
            <p:spPr bwMode="auto">
              <a:xfrm>
                <a:off x="4704" y="1117"/>
                <a:ext cx="768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96" name="Text Box 10"/>
              <p:cNvSpPr txBox="1">
                <a:spLocks noChangeArrowheads="1"/>
              </p:cNvSpPr>
              <p:nvPr/>
            </p:nvSpPr>
            <p:spPr bwMode="auto">
              <a:xfrm>
                <a:off x="4992" y="2437"/>
                <a:ext cx="480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696" y="2437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91" name="Text Box 12"/>
            <p:cNvSpPr txBox="1">
              <a:spLocks noChangeArrowheads="1"/>
            </p:cNvSpPr>
            <p:nvPr/>
          </p:nvSpPr>
          <p:spPr bwMode="auto">
            <a:xfrm>
              <a:off x="1824" y="1659"/>
              <a:ext cx="1440" cy="693"/>
            </a:xfrm>
            <a:prstGeom prst="rect">
              <a:avLst/>
            </a:prstGeom>
            <a:solidFill>
              <a:srgbClr val="E4D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m(…)  must be declared in one of these classes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09600" y="1524000"/>
            <a:ext cx="8077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Rule: </a:t>
            </a:r>
            <a:r>
              <a:rPr lang="en-US" sz="2400" dirty="0" err="1">
                <a:solidFill>
                  <a:srgbClr val="FF0000"/>
                </a:solidFill>
              </a:rPr>
              <a:t>c.m</a:t>
            </a:r>
            <a:r>
              <a:rPr lang="en-US" sz="2400" dirty="0">
                <a:solidFill>
                  <a:srgbClr val="FF0000"/>
                </a:solidFill>
              </a:rPr>
              <a:t>(…) </a:t>
            </a:r>
            <a:r>
              <a:rPr lang="en-US" sz="2400" dirty="0"/>
              <a:t>is legal and the program will compile ONLY if method </a:t>
            </a:r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/>
              <a:t> is declared in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/>
              <a:t>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  <a:p>
            <a:r>
              <a:rPr lang="en-US" sz="2400" dirty="0"/>
              <a:t>(</a:t>
            </a:r>
            <a:r>
              <a:rPr lang="en-US" sz="2400" dirty="0" err="1"/>
              <a:t>JavaHyperText</a:t>
            </a:r>
            <a:r>
              <a:rPr lang="en-US" sz="2400" dirty="0"/>
              <a:t> entry: </a:t>
            </a:r>
            <a:r>
              <a:rPr lang="en-US" sz="2400" dirty="0">
                <a:solidFill>
                  <a:srgbClr val="800000"/>
                </a:solidFill>
              </a:rPr>
              <a:t>compile-time reference rule</a:t>
            </a:r>
            <a:r>
              <a:rPr lang="en-US" sz="2400" dirty="0"/>
              <a:t>.)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05600" y="4947805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4" name="Line 11"/>
          <p:cNvSpPr>
            <a:spLocks noChangeShapeType="1"/>
          </p:cNvSpPr>
          <p:nvPr/>
        </p:nvSpPr>
        <p:spPr bwMode="auto">
          <a:xfrm>
            <a:off x="4648200" y="4947805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916083" y="44555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05600" y="4114800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46482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cxnSp>
        <p:nvCxnSpPr>
          <p:cNvPr id="12" name="Straight Connector 11"/>
          <p:cNvCxnSpPr>
            <a:stCxn id="91" idx="3"/>
          </p:cNvCxnSpPr>
          <p:nvPr/>
        </p:nvCxnSpPr>
        <p:spPr>
          <a:xfrm flipV="1">
            <a:off x="3962400" y="3810001"/>
            <a:ext cx="1066800" cy="115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962400" y="4724400"/>
            <a:ext cx="1066800" cy="2381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1" idx="3"/>
          </p:cNvCxnSpPr>
          <p:nvPr/>
        </p:nvCxnSpPr>
        <p:spPr>
          <a:xfrm>
            <a:off x="3962400" y="4962525"/>
            <a:ext cx="1066800" cy="295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1" idx="3"/>
          </p:cNvCxnSpPr>
          <p:nvPr/>
        </p:nvCxnSpPr>
        <p:spPr>
          <a:xfrm>
            <a:off x="3962400" y="4962525"/>
            <a:ext cx="1066800" cy="1057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F07D42A-16FE-B249-BA83-2DEDB5398F4E}"/>
              </a:ext>
            </a:extLst>
          </p:cNvPr>
          <p:cNvSpPr txBox="1"/>
          <p:nvPr/>
        </p:nvSpPr>
        <p:spPr>
          <a:xfrm>
            <a:off x="449982" y="288043"/>
            <a:ext cx="8059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Compile-time reference rule: </a:t>
            </a: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variable of type C, can</a:t>
            </a:r>
            <a:b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only methods/fields that are available in class C.</a:t>
            </a:r>
          </a:p>
        </p:txBody>
      </p:sp>
    </p:spTree>
    <p:extLst>
      <p:ext uri="{BB962C8B-B14F-4D97-AF65-F5344CB8AC3E}">
        <p14:creationId xmlns:p14="http://schemas.microsoft.com/office/powerpoint/2010/main" val="3850956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419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800000"/>
                </a:solidFill>
              </a:rPr>
              <a:t>Type of v[0]: Animal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Another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8288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" y="25146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Should this call be allowed? Should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3886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Each element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 is of</a:t>
            </a:r>
          </a:p>
          <a:p>
            <a:r>
              <a:rPr lang="en-US" dirty="0">
                <a:solidFill>
                  <a:srgbClr val="000000"/>
                </a:solidFill>
              </a:rPr>
              <a:t>type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dirty="0">
                <a:solidFill>
                  <a:srgbClr val="800000"/>
                </a:solidFill>
              </a:rPr>
              <a:t>v[k]</a:t>
            </a:r>
            <a:r>
              <a:rPr lang="en-US" dirty="0">
                <a:solidFill>
                  <a:srgbClr val="000000"/>
                </a:solidFill>
              </a:rPr>
              <a:t>, see only what is in partition </a:t>
            </a:r>
            <a:r>
              <a:rPr lang="en-US" dirty="0">
                <a:solidFill>
                  <a:srgbClr val="800000"/>
                </a:solidFill>
              </a:rPr>
              <a:t>Animal</a:t>
            </a:r>
            <a:r>
              <a:rPr lang="en-US" dirty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View of object based on the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910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latin typeface="Times New Roman"/>
                <a:cs typeface="Times New Roman"/>
              </a:rPr>
              <a:t>not in class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or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  v[k].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getPurrs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Components are in lower partitions, but can’t see them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Casting objects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448812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like: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143000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You can also use casts with class types: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en-US" altLang="ja-JP" dirty="0">
                <a:solidFill>
                  <a:srgbClr val="800000"/>
                </a:solidFill>
              </a:rPr>
              <a:t>"N",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class cast doesn’t change the object. It just changes the perspective: how it is viewed!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</a:p>
          <a:p>
            <a:pPr>
              <a:spcBef>
                <a:spcPct val="50000"/>
              </a:spcBef>
            </a:pP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casts: </a:t>
            </a:r>
            <a:r>
              <a:rPr lang="en-US" sz="3600" dirty="0">
                <a:solidFill>
                  <a:srgbClr val="0000FF"/>
                </a:solidFill>
              </a:rPr>
              <a:t>unary prefix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getPurrs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equals</a:t>
            </a:r>
            <a:r>
              <a:rPr lang="en-US" dirty="0">
                <a:latin typeface="Times New Roman"/>
                <a:cs typeface="Times New Roman"/>
              </a:rPr>
              <a:t>() 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4102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Object-casting rule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At runtime, an object can be cast to the name of any partition that occurs within it —and to nothing else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/>
              <a:t> can be cast to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An attempt to cast it to anything else causes an exception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These casts don’t take any time. The object does not change. It’s a change of perception.</a:t>
            </a: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Implicit upward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getPurrs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Animal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Call  </a:t>
            </a:r>
            <a:r>
              <a:rPr lang="en-US" sz="2400" dirty="0" err="1">
                <a:solidFill>
                  <a:srgbClr val="FF0000"/>
                </a:solidFill>
              </a:rPr>
              <a:t>c.isOlder</a:t>
            </a:r>
            <a:r>
              <a:rPr lang="en-US" sz="2400" dirty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Variable h is created. </a:t>
            </a:r>
            <a:r>
              <a:rPr lang="en-US" sz="2400" dirty="0">
                <a:solidFill>
                  <a:srgbClr val="800000"/>
                </a:solidFill>
              </a:rPr>
              <a:t>a1</a:t>
            </a:r>
            <a:r>
              <a:rPr lang="en-US" sz="2400" dirty="0"/>
              <a:t> is cast up to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stored in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Dog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Upward casts done automatically when needed</a:t>
            </a:r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5029200" cy="1646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of </a:t>
            </a:r>
            <a:r>
              <a:rPr lang="en-US" sz="2400" dirty="0">
                <a:solidFill>
                  <a:srgbClr val="800000"/>
                </a:solidFill>
              </a:rPr>
              <a:t>h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. Syntactic property.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Determines at compile-time what components can be used: those available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486400" y="4191000"/>
            <a:ext cx="3352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/>
              <a:t>If a method call is legal, the overriding rule determines which implementation is called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Components used from 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h.toString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/>
              <a:t>OK —it’s in class </a:t>
            </a:r>
            <a:r>
              <a:rPr lang="en-US" sz="2400" dirty="0">
                <a:solidFill>
                  <a:srgbClr val="800000"/>
                </a:solidFill>
              </a:rPr>
              <a:t>Object </a:t>
            </a:r>
            <a:r>
              <a:rPr lang="en-US" sz="2400" dirty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h.isOlder</a:t>
            </a:r>
            <a:r>
              <a:rPr lang="en-US" sz="2400" dirty="0">
                <a:solidFill>
                  <a:srgbClr val="800000"/>
                </a:solidFill>
              </a:rPr>
              <a:t>(…) </a:t>
            </a:r>
            <a:r>
              <a:rPr lang="en-US" sz="2400" dirty="0">
                <a:solidFill>
                  <a:srgbClr val="000000"/>
                </a:solidFill>
              </a:rPr>
              <a:t>OK —it’s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h.getPurrs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>
                <a:solidFill>
                  <a:srgbClr val="FF0000"/>
                </a:solidFill>
              </a:rPr>
              <a:t>ILLEGAL</a:t>
            </a:r>
            <a:r>
              <a:rPr lang="en-US" sz="2400" dirty="0">
                <a:solidFill>
                  <a:srgbClr val="000000"/>
                </a:solidFill>
              </a:rPr>
              <a:t> —not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                       partition or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By overriding rule, calls </a:t>
              </a:r>
              <a:r>
                <a:rPr lang="en-US" sz="2400" dirty="0" err="1">
                  <a:solidFill>
                    <a:srgbClr val="800000"/>
                  </a:solidFill>
                </a:rPr>
                <a:t>toString</a:t>
              </a:r>
              <a:r>
                <a:rPr lang="en-US" sz="2400" dirty="0">
                  <a:solidFill>
                    <a:srgbClr val="800000"/>
                  </a:solidFill>
                </a:rPr>
                <a:t>() </a:t>
              </a:r>
              <a:r>
                <a:rPr lang="en-US" sz="2400" dirty="0"/>
                <a:t>in </a:t>
              </a:r>
              <a:r>
                <a:rPr lang="en-US" sz="2400" dirty="0">
                  <a:solidFill>
                    <a:srgbClr val="800000"/>
                  </a:solidFill>
                </a:rPr>
                <a:t>Dog </a:t>
              </a:r>
              <a:r>
                <a:rPr lang="en-US" sz="2400" dirty="0"/>
                <a:t>partition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Overview references in </a:t>
            </a:r>
            <a:r>
              <a:rPr lang="en-US" sz="3600" dirty="0" err="1">
                <a:solidFill>
                  <a:srgbClr val="800000"/>
                </a:solidFill>
              </a:rPr>
              <a:t>JavaHyperText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95600"/>
          </a:xfrm>
        </p:spPr>
        <p:txBody>
          <a:bodyPr>
            <a:noAutofit/>
          </a:bodyPr>
          <a:lstStyle/>
          <a:p>
            <a:r>
              <a:rPr lang="en-US" sz="2400" dirty="0"/>
              <a:t>Quick look at arrays  </a:t>
            </a:r>
            <a:r>
              <a:rPr lang="en-US" sz="2400" dirty="0">
                <a:solidFill>
                  <a:srgbClr val="800000"/>
                </a:solidFill>
              </a:rPr>
              <a:t>array</a:t>
            </a:r>
          </a:p>
          <a:p>
            <a:r>
              <a:rPr lang="en-US" sz="2400" dirty="0"/>
              <a:t>Casting among classes  </a:t>
            </a:r>
            <a:r>
              <a:rPr lang="en-US" sz="2400" dirty="0">
                <a:solidFill>
                  <a:srgbClr val="800000"/>
                </a:solidFill>
              </a:rPr>
              <a:t>cast, object-casting rule</a:t>
            </a:r>
          </a:p>
          <a:p>
            <a:r>
              <a:rPr lang="en-US" sz="2400" dirty="0"/>
              <a:t>Operator </a:t>
            </a:r>
            <a:r>
              <a:rPr lang="en-US" sz="2400" dirty="0" err="1">
                <a:solidFill>
                  <a:srgbClr val="800000"/>
                </a:solidFill>
              </a:rPr>
              <a:t>instanceof</a:t>
            </a:r>
            <a:r>
              <a:rPr lang="en-US" sz="2400" dirty="0">
                <a:solidFill>
                  <a:srgbClr val="800000"/>
                </a:solidFill>
              </a:rPr>
              <a:t>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/>
              <a:t>Function </a:t>
            </a:r>
            <a:r>
              <a:rPr lang="en-US" sz="2400" dirty="0" err="1">
                <a:solidFill>
                  <a:srgbClr val="800000"/>
                </a:solidFill>
              </a:rPr>
              <a:t>getClass</a:t>
            </a:r>
            <a:endParaRPr lang="en-US" sz="2400" dirty="0"/>
          </a:p>
          <a:p>
            <a:r>
              <a:rPr lang="en-US" sz="2400" dirty="0"/>
              <a:t>Function</a:t>
            </a:r>
            <a:r>
              <a:rPr lang="en-US" sz="2400" dirty="0">
                <a:solidFill>
                  <a:srgbClr val="800000"/>
                </a:solidFill>
              </a:rPr>
              <a:t> equals</a:t>
            </a:r>
          </a:p>
          <a:p>
            <a:r>
              <a:rPr lang="en-US" sz="2400" dirty="0">
                <a:solidFill>
                  <a:srgbClr val="800000"/>
                </a:solidFill>
              </a:rPr>
              <a:t>compile-time reference 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628609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>
                <a:latin typeface="Times New Roman"/>
                <a:cs typeface="Times New Roman"/>
              </a:rPr>
              <a:t>. </a:t>
            </a:r>
            <a:r>
              <a:rPr lang="en-US" sz="2400" dirty="0" err="1">
                <a:latin typeface="Times New Roman"/>
                <a:cs typeface="Times New Roman"/>
              </a:rPr>
              <a:t>JavaHyperText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while-loop for-loop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Function </a:t>
            </a:r>
            <a:r>
              <a:rPr lang="en-US" sz="3600" dirty="0" err="1">
                <a:solidFill>
                  <a:srgbClr val="800000"/>
                </a:solidFill>
              </a:rPr>
              <a:t>h.equals</a:t>
            </a:r>
            <a:r>
              <a:rPr lang="en-US" sz="3600" dirty="0">
                <a:solidFill>
                  <a:srgbClr val="800000"/>
                </a:solidFill>
              </a:rPr>
              <a:t>(</a:t>
            </a:r>
            <a:r>
              <a:rPr lang="en-US" sz="3600" dirty="0" err="1">
                <a:solidFill>
                  <a:srgbClr val="800000"/>
                </a:solidFill>
              </a:rPr>
              <a:t>ob</a:t>
            </a:r>
            <a:r>
              <a:rPr lang="en-US" sz="36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6529841-CE23-114F-8905-91A4588C35A6}"/>
              </a:ext>
            </a:extLst>
          </p:cNvPr>
          <p:cNvGrpSpPr/>
          <p:nvPr/>
        </p:nvGrpSpPr>
        <p:grpSpPr>
          <a:xfrm>
            <a:off x="7168494" y="1782335"/>
            <a:ext cx="914400" cy="466725"/>
            <a:chOff x="6248400" y="1641483"/>
            <a:chExt cx="914400" cy="46672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6248400" y="165100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6629400" y="1641483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799" y="1600200"/>
            <a:ext cx="65305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returns true if objects h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equal, where equality depends on the class.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we mean all corresponding fields are equal.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0184B03-4459-C94A-A088-5244E2FF5074}"/>
              </a:ext>
            </a:extLst>
          </p:cNvPr>
          <p:cNvGrpSpPr/>
          <p:nvPr/>
        </p:nvGrpSpPr>
        <p:grpSpPr>
          <a:xfrm>
            <a:off x="1075413" y="5044444"/>
            <a:ext cx="2223814" cy="1426097"/>
            <a:chOff x="992205" y="3994813"/>
            <a:chExt cx="2223814" cy="1426097"/>
          </a:xfrm>
        </p:grpSpPr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D0D06184-5094-6949-BA34-E343BDCBC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6252" y="4585046"/>
              <a:ext cx="457200" cy="3349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4F462A7-EC5A-9841-9416-343E68A27993}"/>
                </a:ext>
              </a:extLst>
            </p:cNvPr>
            <p:cNvGrpSpPr/>
            <p:nvPr/>
          </p:nvGrpSpPr>
          <p:grpSpPr>
            <a:xfrm>
              <a:off x="992205" y="3994813"/>
              <a:ext cx="2223814" cy="1426097"/>
              <a:chOff x="5853386" y="4827468"/>
              <a:chExt cx="2223814" cy="1426097"/>
            </a:xfrm>
          </p:grpSpPr>
          <p:sp>
            <p:nvSpPr>
              <p:cNvPr id="59" name="Text Box 32">
                <a:extLst>
                  <a:ext uri="{FF2B5EF4-FFF2-40B4-BE49-F238E27FC236}">
                    <a16:creationId xmlns:a16="http://schemas.microsoft.com/office/drawing/2014/main" id="{6C0A1DCE-4235-9743-BCF9-90C770BDF4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9400" y="5334000"/>
                <a:ext cx="3048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3</a:t>
                </a:r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80A0558-42E9-9B4B-A9E4-8D2ED19ED1B0}"/>
                  </a:ext>
                </a:extLst>
              </p:cNvPr>
              <p:cNvGrpSpPr/>
              <p:nvPr/>
            </p:nvGrpSpPr>
            <p:grpSpPr>
              <a:xfrm>
                <a:off x="5853386" y="4827468"/>
                <a:ext cx="2223814" cy="1426097"/>
                <a:chOff x="5777186" y="4827468"/>
                <a:chExt cx="2223814" cy="1426097"/>
              </a:xfrm>
            </p:grpSpPr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E8DC3F35-C668-8F45-BD4D-744618A7E409}"/>
                    </a:ext>
                  </a:extLst>
                </p:cNvPr>
                <p:cNvSpPr txBox="1"/>
                <p:nvPr/>
              </p:nvSpPr>
              <p:spPr>
                <a:xfrm>
                  <a:off x="5777186" y="5345624"/>
                  <a:ext cx="1994457" cy="9079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age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equals(Object)</a:t>
                  </a:r>
                </a:p>
              </p:txBody>
            </p:sp>
            <p:grpSp>
              <p:nvGrpSpPr>
                <p:cNvPr id="62" name="Group 15">
                  <a:extLst>
                    <a:ext uri="{FF2B5EF4-FFF2-40B4-BE49-F238E27FC236}">
                      <a16:creationId xmlns:a16="http://schemas.microsoft.com/office/drawing/2014/main" id="{05A813D9-37D9-874D-9E09-CC716BD5E21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791200" y="4827468"/>
                  <a:ext cx="2209800" cy="1415375"/>
                  <a:chOff x="3696" y="854"/>
                  <a:chExt cx="1392" cy="679"/>
                </a:xfrm>
              </p:grpSpPr>
              <p:sp>
                <p:nvSpPr>
                  <p:cNvPr id="63" name="Rectangle 7">
                    <a:extLst>
                      <a:ext uri="{FF2B5EF4-FFF2-40B4-BE49-F238E27FC236}">
                        <a16:creationId xmlns:a16="http://schemas.microsoft.com/office/drawing/2014/main" id="{9B52F2D4-82D5-8F48-8D12-8BB6ABD8860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392" cy="46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4" name="Text Box 8">
                    <a:extLst>
                      <a:ext uri="{FF2B5EF4-FFF2-40B4-BE49-F238E27FC236}">
                        <a16:creationId xmlns:a16="http://schemas.microsoft.com/office/drawing/2014/main" id="{37AFCF77-7C63-C34E-AE86-77DA98FE9DF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54"/>
                    <a:ext cx="336" cy="22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a2</a:t>
                    </a:r>
                    <a:endParaRPr lang="en-US" dirty="0"/>
                  </a:p>
                </p:txBody>
              </p:sp>
              <p:sp>
                <p:nvSpPr>
                  <p:cNvPr id="65" name="Text Box 9">
                    <a:extLst>
                      <a:ext uri="{FF2B5EF4-FFF2-40B4-BE49-F238E27FC236}">
                        <a16:creationId xmlns:a16="http://schemas.microsoft.com/office/drawing/2014/main" id="{5F84AE43-ADFA-5444-906B-128FACE20F5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072"/>
                    <a:ext cx="432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An</a:t>
                    </a:r>
                  </a:p>
                </p:txBody>
              </p:sp>
            </p:grpSp>
          </p:grp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997D697-2247-0248-A97A-786470A7E9F8}"/>
              </a:ext>
            </a:extLst>
          </p:cNvPr>
          <p:cNvGrpSpPr/>
          <p:nvPr/>
        </p:nvGrpSpPr>
        <p:grpSpPr>
          <a:xfrm>
            <a:off x="3581400" y="5024800"/>
            <a:ext cx="2209800" cy="1471430"/>
            <a:chOff x="5867400" y="5030359"/>
            <a:chExt cx="2209800" cy="1471430"/>
          </a:xfrm>
        </p:grpSpPr>
        <p:sp>
          <p:nvSpPr>
            <p:cNvPr id="69" name="Rectangle 14">
              <a:extLst>
                <a:ext uri="{FF2B5EF4-FFF2-40B4-BE49-F238E27FC236}">
                  <a16:creationId xmlns:a16="http://schemas.microsoft.com/office/drawing/2014/main" id="{8FED3B37-6E59-F44A-815C-6BCC6EA61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5638800"/>
              <a:ext cx="457200" cy="3349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227AFD7D-24AA-7A45-B7EA-06C2E604E377}"/>
                </a:ext>
              </a:extLst>
            </p:cNvPr>
            <p:cNvGrpSpPr/>
            <p:nvPr/>
          </p:nvGrpSpPr>
          <p:grpSpPr>
            <a:xfrm>
              <a:off x="5867400" y="5030359"/>
              <a:ext cx="2209800" cy="1471430"/>
              <a:chOff x="5867400" y="4796200"/>
              <a:chExt cx="2209800" cy="1471430"/>
            </a:xfrm>
          </p:grpSpPr>
          <p:sp>
            <p:nvSpPr>
              <p:cNvPr id="71" name="Text Box 32">
                <a:extLst>
                  <a:ext uri="{FF2B5EF4-FFF2-40B4-BE49-F238E27FC236}">
                    <a16:creationId xmlns:a16="http://schemas.microsoft.com/office/drawing/2014/main" id="{F18F9B60-0031-9548-9B8F-6892391BBC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9400" y="5334000"/>
                <a:ext cx="3048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2D27B369-EC95-7C43-801B-F3648DA34F99}"/>
                  </a:ext>
                </a:extLst>
              </p:cNvPr>
              <p:cNvGrpSpPr/>
              <p:nvPr/>
            </p:nvGrpSpPr>
            <p:grpSpPr>
              <a:xfrm>
                <a:off x="5867400" y="4796200"/>
                <a:ext cx="2209800" cy="1471430"/>
                <a:chOff x="5791200" y="4796200"/>
                <a:chExt cx="2209800" cy="1471430"/>
              </a:xfrm>
            </p:grpSpPr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A24C2D51-94A8-1E43-9D74-3CF94E5FAAD7}"/>
                    </a:ext>
                  </a:extLst>
                </p:cNvPr>
                <p:cNvSpPr txBox="1"/>
                <p:nvPr/>
              </p:nvSpPr>
              <p:spPr>
                <a:xfrm>
                  <a:off x="5819519" y="5359689"/>
                  <a:ext cx="1994457" cy="9079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age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equals(Object)</a:t>
                  </a:r>
                </a:p>
              </p:txBody>
            </p:sp>
            <p:grpSp>
              <p:nvGrpSpPr>
                <p:cNvPr id="74" name="Group 15">
                  <a:extLst>
                    <a:ext uri="{FF2B5EF4-FFF2-40B4-BE49-F238E27FC236}">
                      <a16:creationId xmlns:a16="http://schemas.microsoft.com/office/drawing/2014/main" id="{45CE44CB-90AD-F544-A4C2-0F2282ECF9C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791200" y="4796200"/>
                  <a:ext cx="2209800" cy="1446642"/>
                  <a:chOff x="3696" y="839"/>
                  <a:chExt cx="1392" cy="694"/>
                </a:xfrm>
              </p:grpSpPr>
              <p:sp>
                <p:nvSpPr>
                  <p:cNvPr id="75" name="Rectangle 7">
                    <a:extLst>
                      <a:ext uri="{FF2B5EF4-FFF2-40B4-BE49-F238E27FC236}">
                        <a16:creationId xmlns:a16="http://schemas.microsoft.com/office/drawing/2014/main" id="{468C981C-99B0-B84E-A0B7-0695F04B0B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392" cy="46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6" name="Text Box 8">
                    <a:extLst>
                      <a:ext uri="{FF2B5EF4-FFF2-40B4-BE49-F238E27FC236}">
                        <a16:creationId xmlns:a16="http://schemas.microsoft.com/office/drawing/2014/main" id="{38CEDFA0-8317-1348-875F-4981221ADF2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39"/>
                    <a:ext cx="336" cy="22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a1</a:t>
                    </a:r>
                    <a:endParaRPr lang="en-US" dirty="0"/>
                  </a:p>
                </p:txBody>
              </p:sp>
              <p:sp>
                <p:nvSpPr>
                  <p:cNvPr id="77" name="Text Box 9">
                    <a:extLst>
                      <a:ext uri="{FF2B5EF4-FFF2-40B4-BE49-F238E27FC236}">
                        <a16:creationId xmlns:a16="http://schemas.microsoft.com/office/drawing/2014/main" id="{764BCFFD-06A9-944C-98D2-0C9FCC8BBAE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072"/>
                    <a:ext cx="432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An</a:t>
                    </a:r>
                  </a:p>
                </p:txBody>
              </p:sp>
            </p:grpSp>
          </p:grpSp>
        </p:grp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54F204B-BEFB-F846-9D64-FA4FA6311207}"/>
              </a:ext>
            </a:extLst>
          </p:cNvPr>
          <p:cNvGrpSpPr/>
          <p:nvPr/>
        </p:nvGrpSpPr>
        <p:grpSpPr>
          <a:xfrm>
            <a:off x="6073373" y="5024800"/>
            <a:ext cx="2209800" cy="1471430"/>
            <a:chOff x="5867400" y="5030359"/>
            <a:chExt cx="2209800" cy="1471430"/>
          </a:xfrm>
        </p:grpSpPr>
        <p:sp>
          <p:nvSpPr>
            <p:cNvPr id="79" name="Rectangle 14">
              <a:extLst>
                <a:ext uri="{FF2B5EF4-FFF2-40B4-BE49-F238E27FC236}">
                  <a16:creationId xmlns:a16="http://schemas.microsoft.com/office/drawing/2014/main" id="{7AEDE11E-0E6A-ED49-B7D5-AC5FE1DC8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5638800"/>
              <a:ext cx="457200" cy="3349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29C12EFF-67F7-694F-B662-1EB59BED8A06}"/>
                </a:ext>
              </a:extLst>
            </p:cNvPr>
            <p:cNvGrpSpPr/>
            <p:nvPr/>
          </p:nvGrpSpPr>
          <p:grpSpPr>
            <a:xfrm>
              <a:off x="5867400" y="5030359"/>
              <a:ext cx="2209800" cy="1471430"/>
              <a:chOff x="5867400" y="4796200"/>
              <a:chExt cx="2209800" cy="1471430"/>
            </a:xfrm>
          </p:grpSpPr>
          <p:sp>
            <p:nvSpPr>
              <p:cNvPr id="81" name="Text Box 32">
                <a:extLst>
                  <a:ext uri="{FF2B5EF4-FFF2-40B4-BE49-F238E27FC236}">
                    <a16:creationId xmlns:a16="http://schemas.microsoft.com/office/drawing/2014/main" id="{BBF33DF6-E9C8-D44C-8CD7-2421CBFCEA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9400" y="5334000"/>
                <a:ext cx="3048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2DC4B43D-F962-904D-A71D-752818838695}"/>
                  </a:ext>
                </a:extLst>
              </p:cNvPr>
              <p:cNvGrpSpPr/>
              <p:nvPr/>
            </p:nvGrpSpPr>
            <p:grpSpPr>
              <a:xfrm>
                <a:off x="5867400" y="4796200"/>
                <a:ext cx="2209800" cy="1471430"/>
                <a:chOff x="5791200" y="4796200"/>
                <a:chExt cx="2209800" cy="1471430"/>
              </a:xfrm>
            </p:grpSpPr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ABB5DF23-A3BB-C74A-A65E-B5E2B5875024}"/>
                    </a:ext>
                  </a:extLst>
                </p:cNvPr>
                <p:cNvSpPr txBox="1"/>
                <p:nvPr/>
              </p:nvSpPr>
              <p:spPr>
                <a:xfrm>
                  <a:off x="5819519" y="5359689"/>
                  <a:ext cx="1994457" cy="9079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age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equals(Object)</a:t>
                  </a:r>
                </a:p>
              </p:txBody>
            </p:sp>
            <p:grpSp>
              <p:nvGrpSpPr>
                <p:cNvPr id="84" name="Group 15">
                  <a:extLst>
                    <a:ext uri="{FF2B5EF4-FFF2-40B4-BE49-F238E27FC236}">
                      <a16:creationId xmlns:a16="http://schemas.microsoft.com/office/drawing/2014/main" id="{3A615A66-E2C5-004B-B71D-51124FCF94A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791200" y="4796200"/>
                  <a:ext cx="2209800" cy="1446642"/>
                  <a:chOff x="3696" y="839"/>
                  <a:chExt cx="1392" cy="694"/>
                </a:xfrm>
              </p:grpSpPr>
              <p:sp>
                <p:nvSpPr>
                  <p:cNvPr id="85" name="Rectangle 7">
                    <a:extLst>
                      <a:ext uri="{FF2B5EF4-FFF2-40B4-BE49-F238E27FC236}">
                        <a16:creationId xmlns:a16="http://schemas.microsoft.com/office/drawing/2014/main" id="{17C55E09-31E7-BD4F-A9BD-4E645D36EDD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392" cy="46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8" name="Text Box 8">
                    <a:extLst>
                      <a:ext uri="{FF2B5EF4-FFF2-40B4-BE49-F238E27FC236}">
                        <a16:creationId xmlns:a16="http://schemas.microsoft.com/office/drawing/2014/main" id="{55259C8A-1F2A-DC47-8278-771C13322AA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39"/>
                    <a:ext cx="336" cy="22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89" name="Text Box 9">
                    <a:extLst>
                      <a:ext uri="{FF2B5EF4-FFF2-40B4-BE49-F238E27FC236}">
                        <a16:creationId xmlns:a16="http://schemas.microsoft.com/office/drawing/2014/main" id="{3F5DF79B-B092-4A40-BC2E-BACA3AFBAC6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072"/>
                    <a:ext cx="432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An</a:t>
                    </a:r>
                  </a:p>
                </p:txBody>
              </p:sp>
            </p:grpSp>
          </p:grp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CBCE4AF2-7BD6-B741-9A07-62CA8A1AB409}"/>
              </a:ext>
            </a:extLst>
          </p:cNvPr>
          <p:cNvGrpSpPr/>
          <p:nvPr/>
        </p:nvGrpSpPr>
        <p:grpSpPr>
          <a:xfrm>
            <a:off x="7168494" y="2431197"/>
            <a:ext cx="914400" cy="466725"/>
            <a:chOff x="6248400" y="1641483"/>
            <a:chExt cx="914400" cy="466725"/>
          </a:xfrm>
        </p:grpSpPr>
        <p:sp>
          <p:nvSpPr>
            <p:cNvPr id="95" name="Text Box 34">
              <a:extLst>
                <a:ext uri="{FF2B5EF4-FFF2-40B4-BE49-F238E27FC236}">
                  <a16:creationId xmlns:a16="http://schemas.microsoft.com/office/drawing/2014/main" id="{40BDAA79-6427-4542-B4BB-D9E30DEE93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165100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k</a:t>
              </a:r>
            </a:p>
          </p:txBody>
        </p:sp>
        <p:sp>
          <p:nvSpPr>
            <p:cNvPr id="96" name="Text Box 35">
              <a:extLst>
                <a:ext uri="{FF2B5EF4-FFF2-40B4-BE49-F238E27FC236}">
                  <a16:creationId xmlns:a16="http://schemas.microsoft.com/office/drawing/2014/main" id="{E7E973CA-2117-A548-AEDC-2D71385AD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9400" y="1641483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A9A35AF-18A9-F049-B91D-53D45ABB1B20}"/>
              </a:ext>
            </a:extLst>
          </p:cNvPr>
          <p:cNvGrpSpPr/>
          <p:nvPr/>
        </p:nvGrpSpPr>
        <p:grpSpPr>
          <a:xfrm>
            <a:off x="7162800" y="3114675"/>
            <a:ext cx="914400" cy="466725"/>
            <a:chOff x="6248400" y="1641483"/>
            <a:chExt cx="914400" cy="466725"/>
          </a:xfrm>
        </p:grpSpPr>
        <p:sp>
          <p:nvSpPr>
            <p:cNvPr id="98" name="Text Box 34">
              <a:extLst>
                <a:ext uri="{FF2B5EF4-FFF2-40B4-BE49-F238E27FC236}">
                  <a16:creationId xmlns:a16="http://schemas.microsoft.com/office/drawing/2014/main" id="{1D6138FD-E53B-BB4E-BC5F-19F5EB99D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1651008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j</a:t>
              </a:r>
            </a:p>
          </p:txBody>
        </p:sp>
        <p:sp>
          <p:nvSpPr>
            <p:cNvPr id="99" name="Text Box 35">
              <a:extLst>
                <a:ext uri="{FF2B5EF4-FFF2-40B4-BE49-F238E27FC236}">
                  <a16:creationId xmlns:a16="http://schemas.microsoft.com/office/drawing/2014/main" id="{71895926-566B-D947-949D-21C2904B60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9400" y="1641483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a2</a:t>
              </a:r>
              <a:endParaRPr lang="en-US" dirty="0">
                <a:solidFill>
                  <a:srgbClr val="8B008C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6479D27-B293-7042-997F-F0E753D15CDA}"/>
              </a:ext>
            </a:extLst>
          </p:cNvPr>
          <p:cNvSpPr txBox="1"/>
          <p:nvPr/>
        </p:nvSpPr>
        <p:spPr>
          <a:xfrm>
            <a:off x="344715" y="3114675"/>
            <a:ext cx="2611612" cy="1200329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(h):   	true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(k): 	true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(j):	false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4BD554E-22F9-2F44-8C8B-B2045B5CB5F0}"/>
              </a:ext>
            </a:extLst>
          </p:cNvPr>
          <p:cNvSpPr txBox="1"/>
          <p:nvPr/>
        </p:nvSpPr>
        <p:spPr>
          <a:xfrm>
            <a:off x="3479199" y="3124200"/>
            <a:ext cx="2626040" cy="1200329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true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true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false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A176DB-3CB3-994D-BF9F-451DF2B43082}"/>
              </a:ext>
            </a:extLst>
          </p:cNvPr>
          <p:cNvSpPr txBox="1"/>
          <p:nvPr/>
        </p:nvSpPr>
        <p:spPr>
          <a:xfrm>
            <a:off x="6098685" y="3945672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Java</a:t>
            </a:r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Function </a:t>
            </a:r>
            <a:r>
              <a:rPr lang="en-US" sz="3600" dirty="0" err="1">
                <a:solidFill>
                  <a:srgbClr val="800000"/>
                </a:solidFill>
              </a:rPr>
              <a:t>h.equals</a:t>
            </a:r>
            <a:r>
              <a:rPr lang="en-US" sz="3600" dirty="0">
                <a:solidFill>
                  <a:srgbClr val="800000"/>
                </a:solidFill>
              </a:rPr>
              <a:t>(</a:t>
            </a:r>
            <a:r>
              <a:rPr lang="en-US" sz="3600" dirty="0" err="1">
                <a:solidFill>
                  <a:srgbClr val="800000"/>
                </a:solidFill>
              </a:rPr>
              <a:t>ob</a:t>
            </a:r>
            <a:r>
              <a:rPr lang="en-US" sz="36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4BD554E-22F9-2F44-8C8B-B2045B5CB5F0}"/>
              </a:ext>
            </a:extLst>
          </p:cNvPr>
          <p:cNvSpPr txBox="1"/>
          <p:nvPr/>
        </p:nvSpPr>
        <p:spPr>
          <a:xfrm>
            <a:off x="5813301" y="1686368"/>
            <a:ext cx="2651688" cy="1200329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true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false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.equals(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 false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E5E361-7C61-D649-BD7D-9F88338C2795}"/>
              </a:ext>
            </a:extLst>
          </p:cNvPr>
          <p:cNvGrpSpPr/>
          <p:nvPr/>
        </p:nvGrpSpPr>
        <p:grpSpPr>
          <a:xfrm>
            <a:off x="6172200" y="3962400"/>
            <a:ext cx="2209800" cy="2432440"/>
            <a:chOff x="6172200" y="3962400"/>
            <a:chExt cx="2209800" cy="243244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BB5DF23-A3BB-C74A-A65E-B5E2B5875024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_5_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57C2DD-8E16-1A48-9E6E-3BD5E5C2D187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84" name="Group 15">
                <a:extLst>
                  <a:ext uri="{FF2B5EF4-FFF2-40B4-BE49-F238E27FC236}">
                    <a16:creationId xmlns:a16="http://schemas.microsoft.com/office/drawing/2014/main" id="{3A615A66-E2C5-004B-B71D-51124FCF94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85" name="Rectangle 7">
                  <a:extLst>
                    <a:ext uri="{FF2B5EF4-FFF2-40B4-BE49-F238E27FC236}">
                      <a16:creationId xmlns:a16="http://schemas.microsoft.com/office/drawing/2014/main" id="{17C55E09-31E7-BD4F-A9BD-4E645D36ED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88" name="Text Box 8">
                  <a:extLst>
                    <a:ext uri="{FF2B5EF4-FFF2-40B4-BE49-F238E27FC236}">
                      <a16:creationId xmlns:a16="http://schemas.microsoft.com/office/drawing/2014/main" id="{55259C8A-1F2A-DC47-8278-771C13322A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a0</a:t>
                  </a:r>
                  <a:endParaRPr lang="en-US" dirty="0"/>
                </a:p>
              </p:txBody>
            </p:sp>
            <p:sp>
              <p:nvSpPr>
                <p:cNvPr id="89" name="Text Box 9">
                  <a:extLst>
                    <a:ext uri="{FF2B5EF4-FFF2-40B4-BE49-F238E27FC236}">
                      <a16:creationId xmlns:a16="http://schemas.microsoft.com/office/drawing/2014/main" id="{3F5DF79B-B092-4A40-BC2E-BACA3AFBAC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47" name="Rectangle 7">
                <a:extLst>
                  <a:ext uri="{FF2B5EF4-FFF2-40B4-BE49-F238E27FC236}">
                    <a16:creationId xmlns:a16="http://schemas.microsoft.com/office/drawing/2014/main" id="{89A89F06-370E-EF41-80AE-5CC362BF9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C3A28926-AB9B-034E-9C39-7039C2019F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0024396-EA83-BE47-ADF9-2F9DBD7B2425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_”p”_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938D4BE-1274-D049-A615-1CF3B85C30DD}"/>
              </a:ext>
            </a:extLst>
          </p:cNvPr>
          <p:cNvGrpSpPr/>
          <p:nvPr/>
        </p:nvGrpSpPr>
        <p:grpSpPr>
          <a:xfrm>
            <a:off x="3810000" y="3962400"/>
            <a:ext cx="2209800" cy="2432440"/>
            <a:chOff x="6172200" y="3962400"/>
            <a:chExt cx="2209800" cy="2432440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E268588-0EC3-B646-A4A1-49F7BE384543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_2_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0E88F5B5-F56A-9745-B8B6-CA460BD08C16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55" name="Group 15">
                <a:extLst>
                  <a:ext uri="{FF2B5EF4-FFF2-40B4-BE49-F238E27FC236}">
                    <a16:creationId xmlns:a16="http://schemas.microsoft.com/office/drawing/2014/main" id="{DF13FD2A-12A1-5A44-BA34-88E349DB8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90" name="Rectangle 7">
                  <a:extLst>
                    <a:ext uri="{FF2B5EF4-FFF2-40B4-BE49-F238E27FC236}">
                      <a16:creationId xmlns:a16="http://schemas.microsoft.com/office/drawing/2014/main" id="{38E50B76-1727-E845-AB9B-A9F8004785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91" name="Text Box 8">
                  <a:extLst>
                    <a:ext uri="{FF2B5EF4-FFF2-40B4-BE49-F238E27FC236}">
                      <a16:creationId xmlns:a16="http://schemas.microsoft.com/office/drawing/2014/main" id="{8620CC46-3147-F949-A490-C3520C988F3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a1</a:t>
                  </a:r>
                  <a:endParaRPr lang="en-US" dirty="0"/>
                </a:p>
              </p:txBody>
            </p:sp>
            <p:sp>
              <p:nvSpPr>
                <p:cNvPr id="92" name="Text Box 9">
                  <a:extLst>
                    <a:ext uri="{FF2B5EF4-FFF2-40B4-BE49-F238E27FC236}">
                      <a16:creationId xmlns:a16="http://schemas.microsoft.com/office/drawing/2014/main" id="{67A2C784-8745-E14E-9575-28B44EC112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56" name="Rectangle 7">
                <a:extLst>
                  <a:ext uri="{FF2B5EF4-FFF2-40B4-BE49-F238E27FC236}">
                    <a16:creationId xmlns:a16="http://schemas.microsoft.com/office/drawing/2014/main" id="{5A47ACC2-FC96-CD45-8DB0-C9476B0766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6" name="Text Box 9">
                <a:extLst>
                  <a:ext uri="{FF2B5EF4-FFF2-40B4-BE49-F238E27FC236}">
                    <a16:creationId xmlns:a16="http://schemas.microsoft.com/office/drawing/2014/main" id="{BE711E76-2CC9-1347-B373-31836959E8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E68DF80C-6220-4A4B-96D6-C88CF80C706E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_”p”_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DC40A49-41C9-5949-BB00-8A7EF5CD69EE}"/>
              </a:ext>
            </a:extLst>
          </p:cNvPr>
          <p:cNvGrpSpPr/>
          <p:nvPr/>
        </p:nvGrpSpPr>
        <p:grpSpPr>
          <a:xfrm>
            <a:off x="1219200" y="3962400"/>
            <a:ext cx="2209800" cy="2432440"/>
            <a:chOff x="6172200" y="3962400"/>
            <a:chExt cx="2209800" cy="2432440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4EA19F8-0B6B-1244-8EFF-88735BFA088E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_5_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BFD9E51-F45E-194B-BAB8-38E0CA76C27A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103" name="Group 15">
                <a:extLst>
                  <a:ext uri="{FF2B5EF4-FFF2-40B4-BE49-F238E27FC236}">
                    <a16:creationId xmlns:a16="http://schemas.microsoft.com/office/drawing/2014/main" id="{59D3D06D-DB7D-FC42-9E96-F80BFF734B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107" name="Rectangle 7">
                  <a:extLst>
                    <a:ext uri="{FF2B5EF4-FFF2-40B4-BE49-F238E27FC236}">
                      <a16:creationId xmlns:a16="http://schemas.microsoft.com/office/drawing/2014/main" id="{7AFFE322-5F66-6944-841C-7E451C22A0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108" name="Text Box 8">
                  <a:extLst>
                    <a:ext uri="{FF2B5EF4-FFF2-40B4-BE49-F238E27FC236}">
                      <a16:creationId xmlns:a16="http://schemas.microsoft.com/office/drawing/2014/main" id="{B1444620-77FB-0244-B026-230CBE0E26C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a2</a:t>
                  </a:r>
                  <a:endParaRPr lang="en-US" dirty="0"/>
                </a:p>
              </p:txBody>
            </p:sp>
            <p:sp>
              <p:nvSpPr>
                <p:cNvPr id="109" name="Text Box 9">
                  <a:extLst>
                    <a:ext uri="{FF2B5EF4-FFF2-40B4-BE49-F238E27FC236}">
                      <a16:creationId xmlns:a16="http://schemas.microsoft.com/office/drawing/2014/main" id="{A23FBAFF-EC53-B64E-88DF-6A5E3802A4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104" name="Rectangle 7">
                <a:extLst>
                  <a:ext uri="{FF2B5EF4-FFF2-40B4-BE49-F238E27FC236}">
                    <a16:creationId xmlns:a16="http://schemas.microsoft.com/office/drawing/2014/main" id="{85748125-3511-F14E-B2FD-3F3055E728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105" name="Text Box 9">
                <a:extLst>
                  <a:ext uri="{FF2B5EF4-FFF2-40B4-BE49-F238E27FC236}">
                    <a16:creationId xmlns:a16="http://schemas.microsoft.com/office/drawing/2014/main" id="{7089439B-AAAF-5645-8F24-652A95E9D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B14E675D-EEF1-8846-8312-59117BAEA1CD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_”q”_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sp>
        <p:nvSpPr>
          <p:cNvPr id="110" name="Rectangle 3">
            <a:extLst>
              <a:ext uri="{FF2B5EF4-FFF2-40B4-BE49-F238E27FC236}">
                <a16:creationId xmlns:a16="http://schemas.microsoft.com/office/drawing/2014/main" id="{75CD876F-BD0C-8344-9101-1D8B287A7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799" y="1600200"/>
            <a:ext cx="533400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returns true if objects h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equal, where equality depends on the class. Here, we mean all corresponding fields are equal.</a:t>
            </a:r>
          </a:p>
        </p:txBody>
      </p:sp>
    </p:spTree>
    <p:extLst>
      <p:ext uri="{BB962C8B-B14F-4D97-AF65-F5344CB8AC3E}">
        <p14:creationId xmlns:p14="http://schemas.microsoft.com/office/powerpoint/2010/main" val="248601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Function </a:t>
            </a:r>
            <a:r>
              <a:rPr lang="en-US" sz="3600" dirty="0" err="1">
                <a:solidFill>
                  <a:srgbClr val="800000"/>
                </a:solidFill>
              </a:rPr>
              <a:t>h.equals</a:t>
            </a:r>
            <a:r>
              <a:rPr lang="en-US" sz="3600" dirty="0">
                <a:solidFill>
                  <a:srgbClr val="800000"/>
                </a:solidFill>
              </a:rPr>
              <a:t>(</a:t>
            </a:r>
            <a:r>
              <a:rPr lang="en-US" sz="3600" dirty="0" err="1">
                <a:solidFill>
                  <a:srgbClr val="800000"/>
                </a:solidFill>
              </a:rPr>
              <a:t>ob</a:t>
            </a:r>
            <a:r>
              <a:rPr lang="en-US" sz="36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E5E361-7C61-D649-BD7D-9F88338C2795}"/>
              </a:ext>
            </a:extLst>
          </p:cNvPr>
          <p:cNvGrpSpPr/>
          <p:nvPr/>
        </p:nvGrpSpPr>
        <p:grpSpPr>
          <a:xfrm>
            <a:off x="6172200" y="3352800"/>
            <a:ext cx="2209800" cy="2432440"/>
            <a:chOff x="6172200" y="3962400"/>
            <a:chExt cx="2209800" cy="243244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BB5DF23-A3BB-C74A-A65E-B5E2B5875024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_5_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57C2DD-8E16-1A48-9E6E-3BD5E5C2D187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84" name="Group 15">
                <a:extLst>
                  <a:ext uri="{FF2B5EF4-FFF2-40B4-BE49-F238E27FC236}">
                    <a16:creationId xmlns:a16="http://schemas.microsoft.com/office/drawing/2014/main" id="{3A615A66-E2C5-004B-B71D-51124FCF94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85" name="Rectangle 7">
                  <a:extLst>
                    <a:ext uri="{FF2B5EF4-FFF2-40B4-BE49-F238E27FC236}">
                      <a16:creationId xmlns:a16="http://schemas.microsoft.com/office/drawing/2014/main" id="{17C55E09-31E7-BD4F-A9BD-4E645D36ED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88" name="Text Box 8">
                  <a:extLst>
                    <a:ext uri="{FF2B5EF4-FFF2-40B4-BE49-F238E27FC236}">
                      <a16:creationId xmlns:a16="http://schemas.microsoft.com/office/drawing/2014/main" id="{55259C8A-1F2A-DC47-8278-771C13322A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a0</a:t>
                  </a:r>
                  <a:endParaRPr lang="en-US" dirty="0"/>
                </a:p>
              </p:txBody>
            </p:sp>
            <p:sp>
              <p:nvSpPr>
                <p:cNvPr id="89" name="Text Box 9">
                  <a:extLst>
                    <a:ext uri="{FF2B5EF4-FFF2-40B4-BE49-F238E27FC236}">
                      <a16:creationId xmlns:a16="http://schemas.microsoft.com/office/drawing/2014/main" id="{3F5DF79B-B092-4A40-BC2E-BACA3AFBAC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47" name="Rectangle 7">
                <a:extLst>
                  <a:ext uri="{FF2B5EF4-FFF2-40B4-BE49-F238E27FC236}">
                    <a16:creationId xmlns:a16="http://schemas.microsoft.com/office/drawing/2014/main" id="{89A89F06-370E-EF41-80AE-5CC362BF9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C3A28926-AB9B-034E-9C39-7039C2019F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0024396-EA83-BE47-ADF9-2F9DBD7B2425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_”p”_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FF13D4-5D82-7247-9C5F-926B9DE41BA6}"/>
              </a:ext>
            </a:extLst>
          </p:cNvPr>
          <p:cNvGrpSpPr/>
          <p:nvPr/>
        </p:nvGrpSpPr>
        <p:grpSpPr>
          <a:xfrm>
            <a:off x="266700" y="3869575"/>
            <a:ext cx="5905500" cy="575502"/>
            <a:chOff x="266700" y="3869575"/>
            <a:chExt cx="5905500" cy="57550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C1574-7582-3247-B3C5-8719D8BC4CA6}"/>
                </a:ext>
              </a:extLst>
            </p:cNvPr>
            <p:cNvSpPr txBox="1"/>
            <p:nvPr/>
          </p:nvSpPr>
          <p:spPr>
            <a:xfrm>
              <a:off x="266700" y="3869575"/>
              <a:ext cx="48494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This function checks equality of age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B3F8480-13A0-2143-BFA6-764F468C1DFC}"/>
                </a:ext>
              </a:extLst>
            </p:cNvPr>
            <p:cNvCxnSpPr>
              <a:stCxn id="6" idx="3"/>
            </p:cNvCxnSpPr>
            <p:nvPr/>
          </p:nvCxnSpPr>
          <p:spPr>
            <a:xfrm>
              <a:off x="5116104" y="4108102"/>
              <a:ext cx="1056096" cy="336975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291DF7-BE29-164C-A2E6-9356F28F04EC}"/>
              </a:ext>
            </a:extLst>
          </p:cNvPr>
          <p:cNvGrpSpPr/>
          <p:nvPr/>
        </p:nvGrpSpPr>
        <p:grpSpPr>
          <a:xfrm>
            <a:off x="304800" y="4953000"/>
            <a:ext cx="5884333" cy="1246495"/>
            <a:chOff x="304800" y="4817674"/>
            <a:chExt cx="5884333" cy="124649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459D68-8980-F449-B2C6-64615B077F79}"/>
                </a:ext>
              </a:extLst>
            </p:cNvPr>
            <p:cNvSpPr txBox="1"/>
            <p:nvPr/>
          </p:nvSpPr>
          <p:spPr>
            <a:xfrm>
              <a:off x="304800" y="4817674"/>
              <a:ext cx="3924472" cy="12464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This function</a:t>
              </a:r>
            </a:p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Calls superclass equality</a:t>
              </a:r>
            </a:p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checks equality of noise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EF996FE7-F65E-7145-AD72-8678ED264C40}"/>
                </a:ext>
              </a:extLst>
            </p:cNvPr>
            <p:cNvCxnSpPr>
              <a:cxnSpLocks/>
            </p:cNvCxnSpPr>
            <p:nvPr/>
          </p:nvCxnSpPr>
          <p:spPr>
            <a:xfrm>
              <a:off x="2267036" y="5097715"/>
              <a:ext cx="3922097" cy="343206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3">
            <a:extLst>
              <a:ext uri="{FF2B5EF4-FFF2-40B4-BE49-F238E27FC236}">
                <a16:creationId xmlns:a16="http://schemas.microsoft.com/office/drawing/2014/main" id="{70B2AC37-0B68-0649-9174-802C20716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799" y="1600200"/>
            <a:ext cx="65305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returns true if objects h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equal, where equality depends on the class.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Here, we mean all corresponding fields are equal.</a:t>
            </a:r>
          </a:p>
        </p:txBody>
      </p:sp>
    </p:spTree>
    <p:extLst>
      <p:ext uri="{BB962C8B-B14F-4D97-AF65-F5344CB8AC3E}">
        <p14:creationId xmlns:p14="http://schemas.microsoft.com/office/powerpoint/2010/main" val="171260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Function </a:t>
            </a:r>
            <a:r>
              <a:rPr lang="en-US" sz="3600" dirty="0" err="1">
                <a:solidFill>
                  <a:srgbClr val="800000"/>
                </a:solidFill>
              </a:rPr>
              <a:t>h.equals</a:t>
            </a:r>
            <a:r>
              <a:rPr lang="en-US" sz="3600" dirty="0">
                <a:solidFill>
                  <a:srgbClr val="800000"/>
                </a:solidFill>
              </a:rPr>
              <a:t>(</a:t>
            </a:r>
            <a:r>
              <a:rPr lang="en-US" sz="3600" dirty="0" err="1">
                <a:solidFill>
                  <a:srgbClr val="800000"/>
                </a:solidFill>
              </a:rPr>
              <a:t>ob</a:t>
            </a:r>
            <a:r>
              <a:rPr lang="en-US" sz="36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E5E361-7C61-D649-BD7D-9F88338C2795}"/>
              </a:ext>
            </a:extLst>
          </p:cNvPr>
          <p:cNvGrpSpPr/>
          <p:nvPr/>
        </p:nvGrpSpPr>
        <p:grpSpPr>
          <a:xfrm>
            <a:off x="6189133" y="3962400"/>
            <a:ext cx="2209800" cy="2432440"/>
            <a:chOff x="6172200" y="3962400"/>
            <a:chExt cx="2209800" cy="243244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BB5DF23-A3BB-C74A-A65E-B5E2B5875024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_5_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57C2DD-8E16-1A48-9E6E-3BD5E5C2D187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84" name="Group 15">
                <a:extLst>
                  <a:ext uri="{FF2B5EF4-FFF2-40B4-BE49-F238E27FC236}">
                    <a16:creationId xmlns:a16="http://schemas.microsoft.com/office/drawing/2014/main" id="{3A615A66-E2C5-004B-B71D-51124FCF94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85" name="Rectangle 7">
                  <a:extLst>
                    <a:ext uri="{FF2B5EF4-FFF2-40B4-BE49-F238E27FC236}">
                      <a16:creationId xmlns:a16="http://schemas.microsoft.com/office/drawing/2014/main" id="{17C55E09-31E7-BD4F-A9BD-4E645D36ED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88" name="Text Box 8">
                  <a:extLst>
                    <a:ext uri="{FF2B5EF4-FFF2-40B4-BE49-F238E27FC236}">
                      <a16:creationId xmlns:a16="http://schemas.microsoft.com/office/drawing/2014/main" id="{55259C8A-1F2A-DC47-8278-771C13322A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a0</a:t>
                  </a:r>
                  <a:endParaRPr lang="en-US" dirty="0"/>
                </a:p>
              </p:txBody>
            </p:sp>
            <p:sp>
              <p:nvSpPr>
                <p:cNvPr id="89" name="Text Box 9">
                  <a:extLst>
                    <a:ext uri="{FF2B5EF4-FFF2-40B4-BE49-F238E27FC236}">
                      <a16:creationId xmlns:a16="http://schemas.microsoft.com/office/drawing/2014/main" id="{3F5DF79B-B092-4A40-BC2E-BACA3AFBAC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47" name="Rectangle 7">
                <a:extLst>
                  <a:ext uri="{FF2B5EF4-FFF2-40B4-BE49-F238E27FC236}">
                    <a16:creationId xmlns:a16="http://schemas.microsoft.com/office/drawing/2014/main" id="{89A89F06-370E-EF41-80AE-5CC362BF9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C3A28926-AB9B-034E-9C39-7039C2019F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0024396-EA83-BE47-ADF9-2F9DBD7B2425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_”p”_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sp>
        <p:nvSpPr>
          <p:cNvPr id="46" name="Rectangle 3">
            <a:extLst>
              <a:ext uri="{FF2B5EF4-FFF2-40B4-BE49-F238E27FC236}">
                <a16:creationId xmlns:a16="http://schemas.microsoft.com/office/drawing/2014/main" id="{70B2AC37-0B68-0649-9174-802C20716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799" y="1447800"/>
            <a:ext cx="579835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returns true if objects h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equal, where equality depends on the class. Here, we mean all corresponding fields are equal.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339A08B-09AE-1540-808F-811BB5824B7E}"/>
              </a:ext>
            </a:extLst>
          </p:cNvPr>
          <p:cNvGrpSpPr/>
          <p:nvPr/>
        </p:nvGrpSpPr>
        <p:grpSpPr>
          <a:xfrm>
            <a:off x="6172200" y="2338570"/>
            <a:ext cx="2209800" cy="1471430"/>
            <a:chOff x="5867400" y="5030359"/>
            <a:chExt cx="2209800" cy="1471430"/>
          </a:xfrm>
        </p:grpSpPr>
        <p:sp>
          <p:nvSpPr>
            <p:cNvPr id="22" name="Rectangle 14">
              <a:extLst>
                <a:ext uri="{FF2B5EF4-FFF2-40B4-BE49-F238E27FC236}">
                  <a16:creationId xmlns:a16="http://schemas.microsoft.com/office/drawing/2014/main" id="{BD69F2F5-45C1-B14D-BBB6-1698B73F5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5638800"/>
              <a:ext cx="457200" cy="3349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6F88697-CBE7-E344-BB9B-B417B91D99BC}"/>
                </a:ext>
              </a:extLst>
            </p:cNvPr>
            <p:cNvGrpSpPr/>
            <p:nvPr/>
          </p:nvGrpSpPr>
          <p:grpSpPr>
            <a:xfrm>
              <a:off x="5867400" y="5030359"/>
              <a:ext cx="2209800" cy="1471430"/>
              <a:chOff x="5867400" y="4796200"/>
              <a:chExt cx="2209800" cy="1471430"/>
            </a:xfrm>
          </p:grpSpPr>
          <p:sp>
            <p:nvSpPr>
              <p:cNvPr id="24" name="Text Box 32">
                <a:extLst>
                  <a:ext uri="{FF2B5EF4-FFF2-40B4-BE49-F238E27FC236}">
                    <a16:creationId xmlns:a16="http://schemas.microsoft.com/office/drawing/2014/main" id="{F6A5BA25-72FC-2546-BD42-B0C151BCBA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9400" y="5334000"/>
                <a:ext cx="3048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6F0C1A1B-AF35-064C-BCA6-BA7356E6BE75}"/>
                  </a:ext>
                </a:extLst>
              </p:cNvPr>
              <p:cNvGrpSpPr/>
              <p:nvPr/>
            </p:nvGrpSpPr>
            <p:grpSpPr>
              <a:xfrm>
                <a:off x="5867400" y="4796200"/>
                <a:ext cx="2209800" cy="1471430"/>
                <a:chOff x="5791200" y="4796200"/>
                <a:chExt cx="2209800" cy="1471430"/>
              </a:xfrm>
            </p:grpSpPr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9C7FD09E-BAD3-434B-BCA3-9ADECF047875}"/>
                    </a:ext>
                  </a:extLst>
                </p:cNvPr>
                <p:cNvSpPr txBox="1"/>
                <p:nvPr/>
              </p:nvSpPr>
              <p:spPr>
                <a:xfrm>
                  <a:off x="5819519" y="5359689"/>
                  <a:ext cx="1994457" cy="9079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age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en-US" sz="24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equals(Object)</a:t>
                  </a:r>
                </a:p>
              </p:txBody>
            </p:sp>
            <p:grpSp>
              <p:nvGrpSpPr>
                <p:cNvPr id="27" name="Group 15">
                  <a:extLst>
                    <a:ext uri="{FF2B5EF4-FFF2-40B4-BE49-F238E27FC236}">
                      <a16:creationId xmlns:a16="http://schemas.microsoft.com/office/drawing/2014/main" id="{AA511111-EE98-3844-8BD3-02CD1C64DBD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791200" y="4796200"/>
                  <a:ext cx="2209800" cy="1446642"/>
                  <a:chOff x="3696" y="839"/>
                  <a:chExt cx="1392" cy="694"/>
                </a:xfrm>
              </p:grpSpPr>
              <p:sp>
                <p:nvSpPr>
                  <p:cNvPr id="28" name="Rectangle 7">
                    <a:extLst>
                      <a:ext uri="{FF2B5EF4-FFF2-40B4-BE49-F238E27FC236}">
                        <a16:creationId xmlns:a16="http://schemas.microsoft.com/office/drawing/2014/main" id="{0ECBB331-BB39-3D47-BF96-DAF4FC18FA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392" cy="46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29" name="Text Box 8">
                    <a:extLst>
                      <a:ext uri="{FF2B5EF4-FFF2-40B4-BE49-F238E27FC236}">
                        <a16:creationId xmlns:a16="http://schemas.microsoft.com/office/drawing/2014/main" id="{F45F9588-2505-ED4F-9F55-9DAECF675E8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39"/>
                    <a:ext cx="336" cy="22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a1</a:t>
                    </a:r>
                    <a:endParaRPr lang="en-US" dirty="0"/>
                  </a:p>
                </p:txBody>
              </p:sp>
              <p:sp>
                <p:nvSpPr>
                  <p:cNvPr id="30" name="Text Box 9">
                    <a:extLst>
                      <a:ext uri="{FF2B5EF4-FFF2-40B4-BE49-F238E27FC236}">
                        <a16:creationId xmlns:a16="http://schemas.microsoft.com/office/drawing/2014/main" id="{3A915CAF-6FBC-A84D-887A-8D34D274D9C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56" y="1072"/>
                    <a:ext cx="432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An</a:t>
                    </a:r>
                  </a:p>
                </p:txBody>
              </p:sp>
            </p:grpSp>
          </p:grp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1E52E59-1679-6C46-8B44-ADA76BB03737}"/>
              </a:ext>
            </a:extLst>
          </p:cNvPr>
          <p:cNvGrpSpPr/>
          <p:nvPr/>
        </p:nvGrpSpPr>
        <p:grpSpPr>
          <a:xfrm>
            <a:off x="321733" y="5009346"/>
            <a:ext cx="5876244" cy="477054"/>
            <a:chOff x="321733" y="5009346"/>
            <a:chExt cx="5876244" cy="47705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281DDEE-CAD0-7444-87F3-CA3263E124E1}"/>
                </a:ext>
              </a:extLst>
            </p:cNvPr>
            <p:cNvSpPr txBox="1"/>
            <p:nvPr/>
          </p:nvSpPr>
          <p:spPr>
            <a:xfrm>
              <a:off x="321733" y="5009346"/>
              <a:ext cx="48494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This function checks equality of age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AE812813-C50F-E940-A9BC-85932093317A}"/>
                </a:ext>
              </a:extLst>
            </p:cNvPr>
            <p:cNvCxnSpPr>
              <a:cxnSpLocks/>
              <a:stCxn id="32" idx="3"/>
            </p:cNvCxnSpPr>
            <p:nvPr/>
          </p:nvCxnSpPr>
          <p:spPr>
            <a:xfrm flipV="1">
              <a:off x="5171137" y="5177135"/>
              <a:ext cx="1026840" cy="70738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9E7C008-5E1D-CE42-BF6D-81DE367B9A6A}"/>
              </a:ext>
            </a:extLst>
          </p:cNvPr>
          <p:cNvGrpSpPr/>
          <p:nvPr/>
        </p:nvGrpSpPr>
        <p:grpSpPr>
          <a:xfrm>
            <a:off x="321733" y="5535305"/>
            <a:ext cx="5884333" cy="1246495"/>
            <a:chOff x="321733" y="5399979"/>
            <a:chExt cx="5884333" cy="124649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39A23D8-F31C-984C-AE39-7DBBFAB2EE99}"/>
                </a:ext>
              </a:extLst>
            </p:cNvPr>
            <p:cNvSpPr txBox="1"/>
            <p:nvPr/>
          </p:nvSpPr>
          <p:spPr>
            <a:xfrm>
              <a:off x="321733" y="5399979"/>
              <a:ext cx="3924472" cy="12464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This function</a:t>
              </a:r>
            </a:p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Calls super-class equality</a:t>
              </a:r>
            </a:p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checks equality of noise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DA35A62D-1484-9449-BBFB-F8F398EB5C57}"/>
                </a:ext>
              </a:extLst>
            </p:cNvPr>
            <p:cNvCxnSpPr>
              <a:cxnSpLocks/>
            </p:cNvCxnSpPr>
            <p:nvPr/>
          </p:nvCxnSpPr>
          <p:spPr>
            <a:xfrm>
              <a:off x="2283969" y="5625464"/>
              <a:ext cx="3922097" cy="377299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CAE04CE-46AE-4C47-AF5C-671DD30D7C37}"/>
              </a:ext>
            </a:extLst>
          </p:cNvPr>
          <p:cNvSpPr txBox="1"/>
          <p:nvPr/>
        </p:nvSpPr>
        <p:spPr>
          <a:xfrm>
            <a:off x="724816" y="3150482"/>
            <a:ext cx="4305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value of a1.equals(a0)?</a:t>
            </a:r>
          </a:p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a0.equals(a1)?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C83E2DC-7488-1645-80B6-81A1BAB071E5}"/>
              </a:ext>
            </a:extLst>
          </p:cNvPr>
          <p:cNvCxnSpPr>
            <a:cxnSpLocks/>
            <a:stCxn id="32" idx="3"/>
          </p:cNvCxnSpPr>
          <p:nvPr/>
        </p:nvCxnSpPr>
        <p:spPr>
          <a:xfrm flipV="1">
            <a:off x="5171137" y="3634967"/>
            <a:ext cx="1098617" cy="1612906"/>
          </a:xfrm>
          <a:prstGeom prst="straightConnector1">
            <a:avLst/>
          </a:prstGeom>
          <a:ln w="476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D5E3158C-03B7-A84F-97F3-C9FA61CE2363}"/>
              </a:ext>
            </a:extLst>
          </p:cNvPr>
          <p:cNvSpPr txBox="1"/>
          <p:nvPr/>
        </p:nvSpPr>
        <p:spPr>
          <a:xfrm>
            <a:off x="385327" y="4140975"/>
            <a:ext cx="53872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Obviously,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h.equals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(0b) has to check</a:t>
            </a:r>
          </a:p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classes of h and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the same</a:t>
            </a:r>
          </a:p>
        </p:txBody>
      </p:sp>
    </p:spTree>
    <p:extLst>
      <p:ext uri="{BB962C8B-B14F-4D97-AF65-F5344CB8AC3E}">
        <p14:creationId xmlns:p14="http://schemas.microsoft.com/office/powerpoint/2010/main" val="248477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Function </a:t>
            </a:r>
            <a:r>
              <a:rPr lang="en-US" sz="3600" dirty="0" err="1">
                <a:solidFill>
                  <a:srgbClr val="800000"/>
                </a:solidFill>
              </a:rPr>
              <a:t>h.equals</a:t>
            </a:r>
            <a:r>
              <a:rPr lang="en-US" sz="3600" dirty="0">
                <a:solidFill>
                  <a:srgbClr val="800000"/>
                </a:solidFill>
              </a:rPr>
              <a:t>(</a:t>
            </a:r>
            <a:r>
              <a:rPr lang="en-US" sz="3600" dirty="0" err="1">
                <a:solidFill>
                  <a:srgbClr val="800000"/>
                </a:solidFill>
              </a:rPr>
              <a:t>ob</a:t>
            </a:r>
            <a:r>
              <a:rPr lang="en-US" sz="3600" dirty="0">
                <a:solidFill>
                  <a:srgbClr val="800000"/>
                </a:solidFill>
              </a:rPr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8E5E361-7C61-D649-BD7D-9F88338C2795}"/>
              </a:ext>
            </a:extLst>
          </p:cNvPr>
          <p:cNvGrpSpPr/>
          <p:nvPr/>
        </p:nvGrpSpPr>
        <p:grpSpPr>
          <a:xfrm>
            <a:off x="6172200" y="1905000"/>
            <a:ext cx="2209800" cy="2432440"/>
            <a:chOff x="6172200" y="3962400"/>
            <a:chExt cx="2209800" cy="243244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BB5DF23-A3BB-C74A-A65E-B5E2B5875024}"/>
                </a:ext>
              </a:extLst>
            </p:cNvPr>
            <p:cNvSpPr txBox="1"/>
            <p:nvPr/>
          </p:nvSpPr>
          <p:spPr>
            <a:xfrm>
              <a:off x="6181044" y="4502259"/>
              <a:ext cx="1994457" cy="9079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age _5_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57C2DD-8E16-1A48-9E6E-3BD5E5C2D187}"/>
                </a:ext>
              </a:extLst>
            </p:cNvPr>
            <p:cNvGrpSpPr/>
            <p:nvPr/>
          </p:nvGrpSpPr>
          <p:grpSpPr>
            <a:xfrm>
              <a:off x="6172200" y="3962400"/>
              <a:ext cx="2209800" cy="2432440"/>
              <a:chOff x="6073373" y="3962400"/>
              <a:chExt cx="2209800" cy="2432440"/>
            </a:xfrm>
          </p:grpSpPr>
          <p:grpSp>
            <p:nvGrpSpPr>
              <p:cNvPr id="84" name="Group 15">
                <a:extLst>
                  <a:ext uri="{FF2B5EF4-FFF2-40B4-BE49-F238E27FC236}">
                    <a16:creationId xmlns:a16="http://schemas.microsoft.com/office/drawing/2014/main" id="{3A615A66-E2C5-004B-B71D-51124FCF94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73373" y="3962400"/>
                <a:ext cx="2209800" cy="1446642"/>
                <a:chOff x="3696" y="839"/>
                <a:chExt cx="1392" cy="694"/>
              </a:xfrm>
            </p:grpSpPr>
            <p:sp>
              <p:nvSpPr>
                <p:cNvPr id="85" name="Rectangle 7">
                  <a:extLst>
                    <a:ext uri="{FF2B5EF4-FFF2-40B4-BE49-F238E27FC236}">
                      <a16:creationId xmlns:a16="http://schemas.microsoft.com/office/drawing/2014/main" id="{17C55E09-31E7-BD4F-A9BD-4E645D36ED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1072"/>
                  <a:ext cx="1392" cy="46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  <p:sp>
              <p:nvSpPr>
                <p:cNvPr id="88" name="Text Box 8">
                  <a:extLst>
                    <a:ext uri="{FF2B5EF4-FFF2-40B4-BE49-F238E27FC236}">
                      <a16:creationId xmlns:a16="http://schemas.microsoft.com/office/drawing/2014/main" id="{55259C8A-1F2A-DC47-8278-771C13322A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839"/>
                  <a:ext cx="336" cy="22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E41900"/>
                      </a:solidFill>
                    </a:rPr>
                    <a:t>a0</a:t>
                  </a:r>
                  <a:endParaRPr lang="en-US" dirty="0"/>
                </a:p>
              </p:txBody>
            </p:sp>
            <p:sp>
              <p:nvSpPr>
                <p:cNvPr id="89" name="Text Box 9">
                  <a:extLst>
                    <a:ext uri="{FF2B5EF4-FFF2-40B4-BE49-F238E27FC236}">
                      <a16:creationId xmlns:a16="http://schemas.microsoft.com/office/drawing/2014/main" id="{3F5DF79B-B092-4A40-BC2E-BACA3AFBAC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56" y="1072"/>
                  <a:ext cx="432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An</a:t>
                  </a:r>
                </a:p>
              </p:txBody>
            </p:sp>
          </p:grpSp>
          <p:sp>
            <p:nvSpPr>
              <p:cNvPr id="47" name="Rectangle 7">
                <a:extLst>
                  <a:ext uri="{FF2B5EF4-FFF2-40B4-BE49-F238E27FC236}">
                    <a16:creationId xmlns:a16="http://schemas.microsoft.com/office/drawing/2014/main" id="{89A89F06-370E-EF41-80AE-5CC362BF9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3373" y="5413965"/>
                <a:ext cx="2209800" cy="9609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C3A28926-AB9B-034E-9C39-7039C2019F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1679" y="5414138"/>
                <a:ext cx="685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0024396-EA83-BE47-ADF9-2F9DBD7B2425}"/>
                  </a:ext>
                </a:extLst>
              </p:cNvPr>
              <p:cNvSpPr txBox="1"/>
              <p:nvPr/>
            </p:nvSpPr>
            <p:spPr>
              <a:xfrm>
                <a:off x="6096000" y="5563843"/>
                <a:ext cx="19944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noise _”p”_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equals(Object)</a:t>
                </a: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7FF13D4-5D82-7247-9C5F-926B9DE41BA6}"/>
              </a:ext>
            </a:extLst>
          </p:cNvPr>
          <p:cNvGrpSpPr/>
          <p:nvPr/>
        </p:nvGrpSpPr>
        <p:grpSpPr>
          <a:xfrm>
            <a:off x="258219" y="2373075"/>
            <a:ext cx="5936348" cy="861774"/>
            <a:chOff x="258219" y="2373075"/>
            <a:chExt cx="5936348" cy="86177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C1574-7582-3247-B3C5-8719D8BC4CA6}"/>
                </a:ext>
              </a:extLst>
            </p:cNvPr>
            <p:cNvSpPr txBox="1"/>
            <p:nvPr/>
          </p:nvSpPr>
          <p:spPr>
            <a:xfrm>
              <a:off x="258219" y="2373075"/>
              <a:ext cx="5234125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 Check classes of this and parameter</a:t>
              </a:r>
            </a:p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(2) Check age of this and parameter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B3F8480-13A0-2143-BFA6-764F468C1DFC}"/>
                </a:ext>
              </a:extLst>
            </p:cNvPr>
            <p:cNvCxnSpPr>
              <a:cxnSpLocks/>
            </p:cNvCxnSpPr>
            <p:nvPr/>
          </p:nvCxnSpPr>
          <p:spPr>
            <a:xfrm>
              <a:off x="4800600" y="2883195"/>
              <a:ext cx="1393967" cy="201425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291DF7-BE29-164C-A2E6-9356F28F04EC}"/>
              </a:ext>
            </a:extLst>
          </p:cNvPr>
          <p:cNvGrpSpPr/>
          <p:nvPr/>
        </p:nvGrpSpPr>
        <p:grpSpPr>
          <a:xfrm>
            <a:off x="222322" y="3429000"/>
            <a:ext cx="5941411" cy="861774"/>
            <a:chOff x="222322" y="3293674"/>
            <a:chExt cx="5941411" cy="861774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459D68-8980-F449-B2C6-64615B077F79}"/>
                </a:ext>
              </a:extLst>
            </p:cNvPr>
            <p:cNvSpPr txBox="1"/>
            <p:nvPr/>
          </p:nvSpPr>
          <p:spPr>
            <a:xfrm>
              <a:off x="222322" y="3293674"/>
              <a:ext cx="3799438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Call super-class equality</a:t>
              </a:r>
            </a:p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(3) Check equality of noise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EF996FE7-F65E-7145-AD72-8678ED264C40}"/>
                </a:ext>
              </a:extLst>
            </p:cNvPr>
            <p:cNvCxnSpPr>
              <a:cxnSpLocks/>
              <a:stCxn id="42" idx="3"/>
            </p:cNvCxnSpPr>
            <p:nvPr/>
          </p:nvCxnSpPr>
          <p:spPr>
            <a:xfrm>
              <a:off x="4021760" y="3724561"/>
              <a:ext cx="2141973" cy="231011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3253DF5-BE24-AF4A-B996-E75D0E2A02F9}"/>
              </a:ext>
            </a:extLst>
          </p:cNvPr>
          <p:cNvSpPr txBox="1"/>
          <p:nvPr/>
        </p:nvSpPr>
        <p:spPr>
          <a:xfrm>
            <a:off x="6163733" y="4759263"/>
            <a:ext cx="1994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_8_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equals(Object)</a:t>
            </a:r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2C077712-423B-9E47-AFD2-EE2AC92A2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8264" y="4317519"/>
            <a:ext cx="126373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Siamese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C5062453-3846-3E42-8C92-AD8742718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337440"/>
            <a:ext cx="2209800" cy="13775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ADDFE82-073C-5948-A8C2-0727A8756DB6}"/>
              </a:ext>
            </a:extLst>
          </p:cNvPr>
          <p:cNvGrpSpPr/>
          <p:nvPr/>
        </p:nvGrpSpPr>
        <p:grpSpPr>
          <a:xfrm>
            <a:off x="228600" y="4826781"/>
            <a:ext cx="5935133" cy="861774"/>
            <a:chOff x="228600" y="4826781"/>
            <a:chExt cx="5935133" cy="861774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30ACE47-BFCB-F94A-B5E3-2140DDE94787}"/>
                </a:ext>
              </a:extLst>
            </p:cNvPr>
            <p:cNvSpPr txBox="1"/>
            <p:nvPr/>
          </p:nvSpPr>
          <p:spPr>
            <a:xfrm>
              <a:off x="228600" y="4826781"/>
              <a:ext cx="3799438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buAutoNum type="arabicParenBoth"/>
              </a:pPr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Call super-class equality</a:t>
              </a:r>
            </a:p>
            <a:p>
              <a:r>
                <a:rPr lang="en-US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(3) Check equality of f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9C3F5063-55FC-E843-AD3A-9A0808068674}"/>
                </a:ext>
              </a:extLst>
            </p:cNvPr>
            <p:cNvCxnSpPr>
              <a:cxnSpLocks/>
              <a:stCxn id="26" idx="3"/>
            </p:cNvCxnSpPr>
            <p:nvPr/>
          </p:nvCxnSpPr>
          <p:spPr>
            <a:xfrm>
              <a:off x="4028038" y="5257668"/>
              <a:ext cx="2135695" cy="126997"/>
            </a:xfrm>
            <a:prstGeom prst="straightConnector1">
              <a:avLst/>
            </a:prstGeom>
            <a:ln w="47625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006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479E-65B7-5F42-AC4B-30D6E88C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Use function </a:t>
            </a:r>
            <a:r>
              <a:rPr lang="en-US" sz="3600" dirty="0" err="1">
                <a:solidFill>
                  <a:srgbClr val="800000"/>
                </a:solidFill>
              </a:rPr>
              <a:t>getClass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E24ED-9EAF-EA4D-ACA1-873FA9E5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78A49-7E81-4748-A640-70CB59242C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78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Cat be the lowest partition of object h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 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==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Cat.class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!=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Animal.class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5BB3E4AD-51E5-8145-B1D8-BEA351C0B4E4}"/>
              </a:ext>
            </a:extLst>
          </p:cNvPr>
          <p:cNvGrpSpPr>
            <a:grpSpLocks/>
          </p:cNvGrpSpPr>
          <p:nvPr/>
        </p:nvGrpSpPr>
        <p:grpSpPr bwMode="auto">
          <a:xfrm>
            <a:off x="5946648" y="1600200"/>
            <a:ext cx="2819400" cy="3048000"/>
            <a:chOff x="3696" y="144"/>
            <a:chExt cx="1776" cy="1920"/>
          </a:xfrm>
        </p:grpSpPr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8E5390D2-0B3F-5E4C-BE6D-23BC6051B4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" name="Group 16">
                <a:extLst>
                  <a:ext uri="{FF2B5EF4-FFF2-40B4-BE49-F238E27FC236}">
                    <a16:creationId xmlns:a16="http://schemas.microsoft.com/office/drawing/2014/main" id="{01D391EA-74CE-F146-944C-70D0EB6FA8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10" name="Group 15">
                  <a:extLst>
                    <a:ext uri="{FF2B5EF4-FFF2-40B4-BE49-F238E27FC236}">
                      <a16:creationId xmlns:a16="http://schemas.microsoft.com/office/drawing/2014/main" id="{7FA99B22-57EB-E744-95FC-7C16AFC977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13" name="Rectangle 7">
                    <a:extLst>
                      <a:ext uri="{FF2B5EF4-FFF2-40B4-BE49-F238E27FC236}">
                        <a16:creationId xmlns:a16="http://schemas.microsoft.com/office/drawing/2014/main" id="{E4EA4A40-0D65-004B-BC6E-A923EF263F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14" name="Text Box 8">
                    <a:extLst>
                      <a:ext uri="{FF2B5EF4-FFF2-40B4-BE49-F238E27FC236}">
                        <a16:creationId xmlns:a16="http://schemas.microsoft.com/office/drawing/2014/main" id="{1B1A0137-476B-624A-AFB0-C8EB18172C2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15" name="Text Box 9">
                    <a:extLst>
                      <a:ext uri="{FF2B5EF4-FFF2-40B4-BE49-F238E27FC236}">
                        <a16:creationId xmlns:a16="http://schemas.microsoft.com/office/drawing/2014/main" id="{13C54119-F68D-3147-84C5-D94E5CD8BD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16" name="Text Box 10">
                    <a:extLst>
                      <a:ext uri="{FF2B5EF4-FFF2-40B4-BE49-F238E27FC236}">
                        <a16:creationId xmlns:a16="http://schemas.microsoft.com/office/drawing/2014/main" id="{C37CF9E2-F8B7-EA41-B215-CC740551BA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17" name="Line 11">
                    <a:extLst>
                      <a:ext uri="{FF2B5EF4-FFF2-40B4-BE49-F238E27FC236}">
                        <a16:creationId xmlns:a16="http://schemas.microsoft.com/office/drawing/2014/main" id="{9569AFA6-8B94-FE42-9C60-431CEA9A79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1" name="Text Box 12">
                  <a:extLst>
                    <a:ext uri="{FF2B5EF4-FFF2-40B4-BE49-F238E27FC236}">
                      <a16:creationId xmlns:a16="http://schemas.microsoft.com/office/drawing/2014/main" id="{1A6DAF6E-D10B-5C40-B449-38DF3A1C1F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purrs _____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getPurrs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12" name="Text Box 13">
                  <a:extLst>
                    <a:ext uri="{FF2B5EF4-FFF2-40B4-BE49-F238E27FC236}">
                      <a16:creationId xmlns:a16="http://schemas.microsoft.com/office/drawing/2014/main" id="{1894EF4B-25B2-5645-A0F5-051C51F370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9" name="Rectangle 14">
                <a:extLst>
                  <a:ext uri="{FF2B5EF4-FFF2-40B4-BE49-F238E27FC236}">
                    <a16:creationId xmlns:a16="http://schemas.microsoft.com/office/drawing/2014/main" id="{A1833A37-DEF2-B04F-9833-EE433DEA9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" name="Text Box 32">
              <a:extLst>
                <a:ext uri="{FF2B5EF4-FFF2-40B4-BE49-F238E27FC236}">
                  <a16:creationId xmlns:a16="http://schemas.microsoft.com/office/drawing/2014/main" id="{37E54B1D-8C0D-9549-919F-58D0706AE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D478F68-151C-7A46-A582-7193C4388A78}"/>
              </a:ext>
            </a:extLst>
          </p:cNvPr>
          <p:cNvGrpSpPr/>
          <p:nvPr/>
        </p:nvGrpSpPr>
        <p:grpSpPr>
          <a:xfrm>
            <a:off x="6402725" y="5076765"/>
            <a:ext cx="1828800" cy="790635"/>
            <a:chOff x="3505200" y="5248275"/>
            <a:chExt cx="1828800" cy="790635"/>
          </a:xfrm>
        </p:grpSpPr>
        <p:sp>
          <p:nvSpPr>
            <p:cNvPr id="20" name="Text Box 34">
              <a:extLst>
                <a:ext uri="{FF2B5EF4-FFF2-40B4-BE49-F238E27FC236}">
                  <a16:creationId xmlns:a16="http://schemas.microsoft.com/office/drawing/2014/main" id="{ED19B78F-07DF-6C42-B3DF-9688B08B25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21" name="Text Box 35">
              <a:extLst>
                <a:ext uri="{FF2B5EF4-FFF2-40B4-BE49-F238E27FC236}">
                  <a16:creationId xmlns:a16="http://schemas.microsoft.com/office/drawing/2014/main" id="{5D99D16D-251E-FC43-B7C2-4E2FADC84B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22" name="Text Box 36">
              <a:extLst>
                <a:ext uri="{FF2B5EF4-FFF2-40B4-BE49-F238E27FC236}">
                  <a16:creationId xmlns:a16="http://schemas.microsoft.com/office/drawing/2014/main" id="{FBA5F722-0C37-2145-86D8-1FC3CE2C8E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0658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Equals in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6781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Animal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/** return true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of the same class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* and their age fields have same values */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equals(Object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57200"/>
            <a:ext cx="2819400" cy="1752601"/>
            <a:chOff x="3696" y="144"/>
            <a:chExt cx="1776" cy="1104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104"/>
              <a:chOff x="3696" y="192"/>
              <a:chExt cx="1776" cy="1104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104"/>
                <a:chOff x="3696" y="768"/>
                <a:chExt cx="1776" cy="1104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104"/>
                  <a:chOff x="3696" y="768"/>
                  <a:chExt cx="1776" cy="1104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8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equals(Object)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8754E4E-ACFA-454C-B31A-94795309DF74}"/>
              </a:ext>
            </a:extLst>
          </p:cNvPr>
          <p:cNvSpPr txBox="1"/>
          <p:nvPr/>
        </p:nvSpPr>
        <p:spPr>
          <a:xfrm>
            <a:off x="988147" y="3576936"/>
            <a:ext cx="7209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||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!=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ob.getClass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false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B43B36-C87B-EF4B-991D-EEABD42349A4}"/>
              </a:ext>
            </a:extLst>
          </p:cNvPr>
          <p:cNvSpPr txBox="1"/>
          <p:nvPr/>
        </p:nvSpPr>
        <p:spPr>
          <a:xfrm>
            <a:off x="988147" y="4139356"/>
            <a:ext cx="629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 an= (Animal)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cast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Animal!!!!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B3DD075-BB17-4B44-9AFE-79585DA1975B}"/>
              </a:ext>
            </a:extLst>
          </p:cNvPr>
          <p:cNvSpPr txBox="1"/>
          <p:nvPr/>
        </p:nvSpPr>
        <p:spPr>
          <a:xfrm>
            <a:off x="947854" y="4790443"/>
            <a:ext cx="7944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age ==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an.age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downcast was needed to reference age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5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:a16="http://schemas.microsoft.com/office/drawing/2014/main" id="{42D74936-D9AB-1A47-8E8D-97F677F51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30" y="3213080"/>
            <a:ext cx="7606369" cy="3416320"/>
          </a:xfrm>
          <a:prstGeom prst="rect">
            <a:avLst/>
          </a:prstGeom>
          <a:noFill/>
          <a:ln w="158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Animal {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/** return true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of same class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* and their age and noise fields have same values */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equals(Object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{}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Equals in Cat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22741" y="990600"/>
            <a:ext cx="5770033" cy="17851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Animal {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age;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/** return true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of same class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* and their age fields have same values */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equals(Object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B43B36-C87B-EF4B-991D-EEABD42349A4}"/>
              </a:ext>
            </a:extLst>
          </p:cNvPr>
          <p:cNvSpPr txBox="1"/>
          <p:nvPr/>
        </p:nvSpPr>
        <p:spPr>
          <a:xfrm>
            <a:off x="1274027" y="5041880"/>
            <a:ext cx="4347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(!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super.equals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B3DD075-BB17-4B44-9AFE-79585DA1975B}"/>
              </a:ext>
            </a:extLst>
          </p:cNvPr>
          <p:cNvSpPr txBox="1"/>
          <p:nvPr/>
        </p:nvSpPr>
        <p:spPr>
          <a:xfrm>
            <a:off x="1268405" y="5956280"/>
            <a:ext cx="6876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noise ==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ca.noise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needed to reference noise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4299995-DCB3-F346-A4C6-3D43E0B5D613}"/>
              </a:ext>
            </a:extLst>
          </p:cNvPr>
          <p:cNvGrpSpPr/>
          <p:nvPr/>
        </p:nvGrpSpPr>
        <p:grpSpPr>
          <a:xfrm>
            <a:off x="6019800" y="228600"/>
            <a:ext cx="2819400" cy="2748778"/>
            <a:chOff x="6019800" y="457199"/>
            <a:chExt cx="2819400" cy="2748778"/>
          </a:xfrm>
        </p:grpSpPr>
        <p:grpSp>
          <p:nvGrpSpPr>
            <p:cNvPr id="27" name="Group 39"/>
            <p:cNvGrpSpPr>
              <a:grpSpLocks/>
            </p:cNvGrpSpPr>
            <p:nvPr/>
          </p:nvGrpSpPr>
          <p:grpSpPr bwMode="auto">
            <a:xfrm>
              <a:off x="6019800" y="457199"/>
              <a:ext cx="2819400" cy="1752601"/>
              <a:chOff x="3696" y="144"/>
              <a:chExt cx="1776" cy="1104"/>
            </a:xfrm>
          </p:grpSpPr>
          <p:grpSp>
            <p:nvGrpSpPr>
              <p:cNvPr id="28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104"/>
                <a:chOff x="3696" y="192"/>
                <a:chExt cx="1776" cy="1104"/>
              </a:xfrm>
            </p:grpSpPr>
            <p:grpSp>
              <p:nvGrpSpPr>
                <p:cNvPr id="30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104"/>
                  <a:chOff x="3696" y="768"/>
                  <a:chExt cx="1776" cy="1104"/>
                </a:xfrm>
              </p:grpSpPr>
              <p:grpSp>
                <p:nvGrpSpPr>
                  <p:cNvPr id="3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104"/>
                    <a:chOff x="3696" y="768"/>
                    <a:chExt cx="1776" cy="1104"/>
                  </a:xfrm>
                </p:grpSpPr>
                <p:sp>
                  <p:nvSpPr>
                    <p:cNvPr id="3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800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3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37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</p:grpSp>
              <p:sp>
                <p:nvSpPr>
                  <p:cNvPr id="3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equals(Object)</a:t>
                    </a:r>
                  </a:p>
                </p:txBody>
              </p:sp>
            </p:grpSp>
            <p:sp>
              <p:nvSpPr>
                <p:cNvPr id="31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29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EBCC9D7-FDC3-C541-996A-1C0B5A0AEF4B}"/>
                </a:ext>
              </a:extLst>
            </p:cNvPr>
            <p:cNvSpPr txBox="1"/>
            <p:nvPr/>
          </p:nvSpPr>
          <p:spPr>
            <a:xfrm>
              <a:off x="6114771" y="2260601"/>
              <a:ext cx="199445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noise _”p”_</a:t>
              </a:r>
            </a:p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sp>
          <p:nvSpPr>
            <p:cNvPr id="21" name="Text Box 9">
              <a:extLst>
                <a:ext uri="{FF2B5EF4-FFF2-40B4-BE49-F238E27FC236}">
                  <a16:creationId xmlns:a16="http://schemas.microsoft.com/office/drawing/2014/main" id="{6ADC7121-4EE0-BE4F-9063-2209D980F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3400" y="2209800"/>
              <a:ext cx="6858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Cat</a:t>
              </a:r>
            </a:p>
          </p:txBody>
        </p:sp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8AC26508-6A68-224F-BE11-693A3D767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9800" y="2209798"/>
              <a:ext cx="2819400" cy="9961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49D8AD6-E433-254C-98CB-ECC8122B1216}"/>
              </a:ext>
            </a:extLst>
          </p:cNvPr>
          <p:cNvSpPr txBox="1"/>
          <p:nvPr/>
        </p:nvSpPr>
        <p:spPr>
          <a:xfrm>
            <a:off x="1274027" y="5499080"/>
            <a:ext cx="5694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ca= (Cat)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downcast is necessary!</a:t>
            </a:r>
          </a:p>
        </p:txBody>
      </p:sp>
    </p:spTree>
    <p:extLst>
      <p:ext uri="{BB962C8B-B14F-4D97-AF65-F5344CB8AC3E}">
        <p14:creationId xmlns:p14="http://schemas.microsoft.com/office/powerpoint/2010/main" val="69032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/>
      <p:bldP spid="41" grpId="0"/>
      <p:bldP spid="2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479E-65B7-5F42-AC4B-30D6E88C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Use operator </a:t>
            </a:r>
            <a:r>
              <a:rPr lang="en-US" sz="3600" dirty="0" err="1">
                <a:solidFill>
                  <a:srgbClr val="800000"/>
                </a:solidFill>
              </a:rPr>
              <a:t>instanceof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E24ED-9EAF-EA4D-ACA1-873FA9E5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78A49-7E81-4748-A640-70CB59242C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7800" cy="1568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partition named C</a:t>
            </a: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5BB3E4AD-51E5-8145-B1D8-BEA351C0B4E4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647765"/>
            <a:ext cx="2819400" cy="3048000"/>
            <a:chOff x="3696" y="144"/>
            <a:chExt cx="1776" cy="1920"/>
          </a:xfrm>
        </p:grpSpPr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8E5390D2-0B3F-5E4C-BE6D-23BC6051B4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" name="Group 16">
                <a:extLst>
                  <a:ext uri="{FF2B5EF4-FFF2-40B4-BE49-F238E27FC236}">
                    <a16:creationId xmlns:a16="http://schemas.microsoft.com/office/drawing/2014/main" id="{01D391EA-74CE-F146-944C-70D0EB6FA8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10" name="Group 15">
                  <a:extLst>
                    <a:ext uri="{FF2B5EF4-FFF2-40B4-BE49-F238E27FC236}">
                      <a16:creationId xmlns:a16="http://schemas.microsoft.com/office/drawing/2014/main" id="{7FA99B22-57EB-E744-95FC-7C16AFC977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13" name="Rectangle 7">
                    <a:extLst>
                      <a:ext uri="{FF2B5EF4-FFF2-40B4-BE49-F238E27FC236}">
                        <a16:creationId xmlns:a16="http://schemas.microsoft.com/office/drawing/2014/main" id="{E4EA4A40-0D65-004B-BC6E-A923EF263F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14" name="Text Box 8">
                    <a:extLst>
                      <a:ext uri="{FF2B5EF4-FFF2-40B4-BE49-F238E27FC236}">
                        <a16:creationId xmlns:a16="http://schemas.microsoft.com/office/drawing/2014/main" id="{1B1A0137-476B-624A-AFB0-C8EB18172C2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15" name="Text Box 9">
                    <a:extLst>
                      <a:ext uri="{FF2B5EF4-FFF2-40B4-BE49-F238E27FC236}">
                        <a16:creationId xmlns:a16="http://schemas.microsoft.com/office/drawing/2014/main" id="{13C54119-F68D-3147-84C5-D94E5CD8BD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16" name="Text Box 10">
                    <a:extLst>
                      <a:ext uri="{FF2B5EF4-FFF2-40B4-BE49-F238E27FC236}">
                        <a16:creationId xmlns:a16="http://schemas.microsoft.com/office/drawing/2014/main" id="{C37CF9E2-F8B7-EA41-B215-CC740551BA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17" name="Line 11">
                    <a:extLst>
                      <a:ext uri="{FF2B5EF4-FFF2-40B4-BE49-F238E27FC236}">
                        <a16:creationId xmlns:a16="http://schemas.microsoft.com/office/drawing/2014/main" id="{9569AFA6-8B94-FE42-9C60-431CEA9A79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1" name="Text Box 12">
                  <a:extLst>
                    <a:ext uri="{FF2B5EF4-FFF2-40B4-BE49-F238E27FC236}">
                      <a16:creationId xmlns:a16="http://schemas.microsoft.com/office/drawing/2014/main" id="{1A6DAF6E-D10B-5C40-B449-38DF3A1C1F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purrs _____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 </a:t>
                  </a: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getPurrs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12" name="Text Box 13">
                  <a:extLst>
                    <a:ext uri="{FF2B5EF4-FFF2-40B4-BE49-F238E27FC236}">
                      <a16:creationId xmlns:a16="http://schemas.microsoft.com/office/drawing/2014/main" id="{1894EF4B-25B2-5645-A0F5-051C51F370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9" name="Rectangle 14">
                <a:extLst>
                  <a:ext uri="{FF2B5EF4-FFF2-40B4-BE49-F238E27FC236}">
                    <a16:creationId xmlns:a16="http://schemas.microsoft.com/office/drawing/2014/main" id="{A1833A37-DEF2-B04F-9833-EE433DEA9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" name="Text Box 32">
              <a:extLst>
                <a:ext uri="{FF2B5EF4-FFF2-40B4-BE49-F238E27FC236}">
                  <a16:creationId xmlns:a16="http://schemas.microsoft.com/office/drawing/2014/main" id="{37E54B1D-8C0D-9549-919F-58D0706AE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0EE2EA2-0153-C24F-9498-0D1DC9B75AE9}"/>
              </a:ext>
            </a:extLst>
          </p:cNvPr>
          <p:cNvSpPr txBox="1">
            <a:spLocks/>
          </p:cNvSpPr>
          <p:nvPr/>
        </p:nvSpPr>
        <p:spPr>
          <a:xfrm>
            <a:off x="650748" y="3429000"/>
            <a:ext cx="4988052" cy="1905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Object	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Animal	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Cat	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JFrame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false</a:t>
            </a:r>
          </a:p>
          <a:p>
            <a:pPr marL="0" indent="0">
              <a:buFont typeface="Wingdings"/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2F4C321-9B9D-EB49-A091-B8420645EB6B}"/>
              </a:ext>
            </a:extLst>
          </p:cNvPr>
          <p:cNvGrpSpPr/>
          <p:nvPr/>
        </p:nvGrpSpPr>
        <p:grpSpPr>
          <a:xfrm>
            <a:off x="6402725" y="5076765"/>
            <a:ext cx="1828800" cy="790635"/>
            <a:chOff x="3505200" y="5248275"/>
            <a:chExt cx="1828800" cy="790635"/>
          </a:xfrm>
        </p:grpSpPr>
        <p:sp>
          <p:nvSpPr>
            <p:cNvPr id="20" name="Text Box 34">
              <a:extLst>
                <a:ext uri="{FF2B5EF4-FFF2-40B4-BE49-F238E27FC236}">
                  <a16:creationId xmlns:a16="http://schemas.microsoft.com/office/drawing/2014/main" id="{59C19588-BF81-D945-8C8C-66BA9F3AD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21" name="Text Box 35">
              <a:extLst>
                <a:ext uri="{FF2B5EF4-FFF2-40B4-BE49-F238E27FC236}">
                  <a16:creationId xmlns:a16="http://schemas.microsoft.com/office/drawing/2014/main" id="{0FCAE8DE-5832-504F-9B67-4FF684AA25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22" name="Text Box 36">
              <a:extLst>
                <a:ext uri="{FF2B5EF4-FFF2-40B4-BE49-F238E27FC236}">
                  <a16:creationId xmlns:a16="http://schemas.microsoft.com/office/drawing/2014/main" id="{B86A2D74-E63E-EA4C-8BB6-DFABCCD12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719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Opinions about casting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Use of </a:t>
            </a:r>
            <a:r>
              <a:rPr lang="en-US" sz="2400" dirty="0" err="1"/>
              <a:t>instanceof</a:t>
            </a:r>
            <a:r>
              <a:rPr lang="en-US" sz="2400" dirty="0"/>
              <a:t> and </a:t>
            </a:r>
            <a:r>
              <a:rPr lang="en-US" sz="2400" dirty="0" err="1"/>
              <a:t>downcasts</a:t>
            </a:r>
            <a:r>
              <a:rPr lang="en-US" sz="2400" dirty="0"/>
              <a:t> can indicate bad design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2133600"/>
            <a:ext cx="7848600" cy="2526506"/>
            <a:chOff x="1524000" y="2602706"/>
            <a:chExt cx="7848600" cy="2526506"/>
          </a:xfrm>
        </p:grpSpPr>
        <p:sp>
          <p:nvSpPr>
            <p:cNvPr id="6" name="TextBox 5"/>
            <p:cNvSpPr txBox="1"/>
            <p:nvPr/>
          </p:nvSpPr>
          <p:spPr>
            <a:xfrm>
              <a:off x="1524000" y="2667000"/>
              <a:ext cx="2919577" cy="2462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DON’T:</a:t>
              </a:r>
            </a:p>
            <a:p>
              <a:r>
                <a:rPr lang="en-US" sz="2200" dirty="0"/>
                <a:t>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C1)</a:t>
              </a:r>
            </a:p>
            <a:p>
              <a:r>
                <a:rPr lang="en-US" sz="2200" dirty="0"/>
                <a:t>    do thing with (C1)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C2)</a:t>
              </a:r>
            </a:p>
            <a:p>
              <a:r>
                <a:rPr lang="en-US" sz="2200" dirty="0"/>
                <a:t>    do thing with (C2)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C3)</a:t>
              </a:r>
            </a:p>
            <a:p>
              <a:r>
                <a:rPr lang="en-US" sz="2200" dirty="0"/>
                <a:t>    do thing with (C3) x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48200" y="2602706"/>
              <a:ext cx="4724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DO: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 err="1">
                  <a:solidFill>
                    <a:srgbClr val="0000FF"/>
                  </a:solidFill>
                </a:rPr>
                <a:t>x.do</a:t>
              </a:r>
              <a:r>
                <a:rPr lang="en-US" sz="2400" dirty="0">
                  <a:solidFill>
                    <a:srgbClr val="0000FF"/>
                  </a:solidFill>
                </a:rPr>
                <a:t>()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>
                  <a:solidFill>
                    <a:srgbClr val="0000FF"/>
                  </a:solidFill>
                </a:rPr>
                <a:t>… where do is overridden in the classes C1, C2, C3</a:t>
              </a:r>
            </a:p>
          </p:txBody>
        </p:sp>
      </p:grp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4953000"/>
            <a:ext cx="8153400" cy="137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But how do I implement equals() ?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0000FF"/>
                </a:solidFill>
              </a:rPr>
              <a:t>That </a:t>
            </a:r>
            <a:r>
              <a:rPr lang="en-US" b="1" dirty="0">
                <a:solidFill>
                  <a:srgbClr val="0000FF"/>
                </a:solidFill>
              </a:rPr>
              <a:t>requires</a:t>
            </a:r>
            <a:r>
              <a:rPr lang="en-US" dirty="0">
                <a:solidFill>
                  <a:srgbClr val="0000FF"/>
                </a:solidFill>
              </a:rPr>
              <a:t> casting!</a:t>
            </a:r>
          </a:p>
        </p:txBody>
      </p:sp>
    </p:spTree>
    <p:extLst>
      <p:ext uri="{BB962C8B-B14F-4D97-AF65-F5344CB8AC3E}">
        <p14:creationId xmlns:p14="http://schemas.microsoft.com/office/powerpoint/2010/main" val="216527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F90E-6D02-A14F-905B-31EE2629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800000"/>
                </a:solidFill>
              </a:rPr>
              <a:t>A2 is due Thursday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54FF92-018D-854C-9085-0FFEAA23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6F61D-7BF9-AC44-94E7-C87964D052D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Everyone should get 100/100 since we gave you all the test cases you need.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look at the pinned Piazza note “Assignment A2” for information that is not in the handout and answers to questions.</a:t>
            </a:r>
          </a:p>
        </p:txBody>
      </p:sp>
    </p:spTree>
    <p:extLst>
      <p:ext uri="{BB962C8B-B14F-4D97-AF65-F5344CB8AC3E}">
        <p14:creationId xmlns:p14="http://schemas.microsoft.com/office/powerpoint/2010/main" val="48530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Before Next Lecture…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Follow the tutorial on </a:t>
            </a:r>
            <a:r>
              <a:rPr lang="en-US" sz="2400" b="1" dirty="0"/>
              <a:t>abstract classes and interfaces</a:t>
            </a:r>
            <a:r>
              <a:rPr lang="en-US" sz="2400" dirty="0"/>
              <a:t>, and watch less than 13 minutes of videos.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Visit </a:t>
            </a:r>
            <a:r>
              <a:rPr lang="en-US" sz="2400" dirty="0" err="1">
                <a:solidFill>
                  <a:srgbClr val="FF0000"/>
                </a:solidFill>
              </a:rPr>
              <a:t>JavaHyperText</a:t>
            </a:r>
            <a:r>
              <a:rPr lang="en-US" sz="2400" dirty="0">
                <a:solidFill>
                  <a:srgbClr val="FF0000"/>
                </a:solidFill>
              </a:rPr>
              <a:t> and click on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	Abstract classes and interfaces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This will make Thursday’s lecture far more</a:t>
            </a:r>
          </a:p>
          <a:p>
            <a:pPr marL="0" indent="0">
              <a:buNone/>
            </a:pPr>
            <a:r>
              <a:rPr lang="en-US" sz="2400" dirty="0"/>
              <a:t>understandable.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5022689" y="2590800"/>
            <a:ext cx="3968911" cy="4267200"/>
            <a:chOff x="5175089" y="2590800"/>
            <a:chExt cx="3968911" cy="42672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1291" y="2590800"/>
              <a:ext cx="1932709" cy="426720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175089" y="4892040"/>
              <a:ext cx="2208904" cy="1882140"/>
              <a:chOff x="5175089" y="4892040"/>
              <a:chExt cx="2208904" cy="1882140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175089" y="5181600"/>
                <a:ext cx="1308294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Click these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6240993" y="4892040"/>
                <a:ext cx="1143000" cy="36576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6177059" y="5547360"/>
                <a:ext cx="1206934" cy="39624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6096000" y="5623560"/>
                <a:ext cx="1115291" cy="115062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0654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Classes we work with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5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381000" y="1629251"/>
            <a:ext cx="5719836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 with a 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and subclasses </a:t>
            </a:r>
            <a:br>
              <a:rPr lang="en-US" sz="2400" dirty="0"/>
            </a:br>
            <a:r>
              <a:rPr lang="en-US" sz="2400" dirty="0"/>
              <a:t>like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449" y="3882488"/>
            <a:ext cx="2133600" cy="2382323"/>
            <a:chOff x="-3048000" y="6850856"/>
            <a:chExt cx="2133600" cy="2382323"/>
          </a:xfrm>
        </p:grpSpPr>
        <p:grpSp>
          <p:nvGrpSpPr>
            <p:cNvPr id="4" name="Group 3"/>
            <p:cNvGrpSpPr/>
            <p:nvPr/>
          </p:nvGrpSpPr>
          <p:grpSpPr>
            <a:xfrm>
              <a:off x="-2907604" y="7323714"/>
              <a:ext cx="1752600" cy="1909465"/>
              <a:chOff x="-2907604" y="7323714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-2526604" y="7323714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-2526604" y="8039677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-2907604" y="8771514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-1840804" y="8771514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-1993204" y="7780914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-1993204" y="8466714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-2526604" y="8466714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-3048000" y="6850856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class hierarchy: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703540" y="31189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811049" y="3123082"/>
            <a:ext cx="6375748" cy="3761304"/>
            <a:chOff x="2895600" y="3505200"/>
            <a:chExt cx="6375748" cy="3761304"/>
          </a:xfrm>
        </p:grpSpPr>
        <p:grpSp>
          <p:nvGrpSpPr>
            <p:cNvPr id="57" name="Group 39"/>
            <p:cNvGrpSpPr>
              <a:grpSpLocks/>
            </p:cNvGrpSpPr>
            <p:nvPr/>
          </p:nvGrpSpPr>
          <p:grpSpPr bwMode="auto">
            <a:xfrm>
              <a:off x="2895600" y="3505200"/>
              <a:ext cx="2819400" cy="3048001"/>
              <a:chOff x="3696" y="144"/>
              <a:chExt cx="1776" cy="1920"/>
            </a:xfrm>
          </p:grpSpPr>
          <p:grpSp>
            <p:nvGrpSpPr>
              <p:cNvPr id="58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60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6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6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6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dirty="0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 dirty="0"/>
                    </a:p>
                  </p:txBody>
                </p:sp>
                <p:sp>
                  <p:nvSpPr>
                    <p:cNvPr id="67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68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69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6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>
                        <a:solidFill>
                          <a:srgbClr val="FF0000"/>
                        </a:solidFill>
                      </a:rPr>
                      <a:t>getPurrs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()</a:t>
                    </a:r>
                  </a:p>
                </p:txBody>
              </p:sp>
              <p:sp>
                <p:nvSpPr>
                  <p:cNvPr id="6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61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59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grpSp>
          <p:nvGrpSpPr>
            <p:cNvPr id="70" name="Group 38"/>
            <p:cNvGrpSpPr>
              <a:grpSpLocks/>
            </p:cNvGrpSpPr>
            <p:nvPr/>
          </p:nvGrpSpPr>
          <p:grpSpPr bwMode="auto">
            <a:xfrm>
              <a:off x="5867400" y="3581400"/>
              <a:ext cx="2895600" cy="2971800"/>
              <a:chOff x="3696" y="2208"/>
              <a:chExt cx="1824" cy="1872"/>
            </a:xfrm>
          </p:grpSpPr>
          <p:grpSp>
            <p:nvGrpSpPr>
              <p:cNvPr id="71" name="Group 31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3" name="Group 30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grpSp>
                <p:nvGrpSpPr>
                  <p:cNvPr id="75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3696" y="2208"/>
                    <a:ext cx="1824" cy="1872"/>
                    <a:chOff x="3696" y="2208"/>
                    <a:chExt cx="1824" cy="1872"/>
                  </a:xfrm>
                </p:grpSpPr>
                <p:sp>
                  <p:nvSpPr>
                    <p:cNvPr id="78" name="Rectangle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2496"/>
                      <a:ext cx="1824" cy="158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79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220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dirty="0">
                          <a:solidFill>
                            <a:srgbClr val="E41900"/>
                          </a:solidFill>
                        </a:rPr>
                        <a:t>a1</a:t>
                      </a:r>
                    </a:p>
                  </p:txBody>
                </p:sp>
                <p:sp>
                  <p:nvSpPr>
                    <p:cNvPr id="80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800" y="2493"/>
                      <a:ext cx="72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81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40" y="3309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Dog</a:t>
                      </a:r>
                    </a:p>
                  </p:txBody>
                </p:sp>
                <p:sp>
                  <p:nvSpPr>
                    <p:cNvPr id="82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3312"/>
                      <a:ext cx="144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76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3312"/>
                    <a:ext cx="1776" cy="52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() </a:t>
                    </a: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</a:p>
                </p:txBody>
              </p:sp>
              <p:sp>
                <p:nvSpPr>
                  <p:cNvPr id="7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582"/>
                    <a:ext cx="1584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74" name="Rectangle 28"/>
                <p:cNvSpPr>
                  <a:spLocks noChangeArrowheads="1"/>
                </p:cNvSpPr>
                <p:nvPr/>
              </p:nvSpPr>
              <p:spPr bwMode="auto">
                <a:xfrm>
                  <a:off x="4176" y="2640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72" name="Text Box 34"/>
              <p:cNvSpPr txBox="1">
                <a:spLocks noChangeArrowheads="1"/>
              </p:cNvSpPr>
              <p:nvPr/>
            </p:nvSpPr>
            <p:spPr bwMode="auto">
              <a:xfrm>
                <a:off x="4224" y="2582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/>
                  <a:t>6</a:t>
                </a: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5590982" y="6897172"/>
              <a:ext cx="36803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dirty="0">
                  <a:solidFill>
                    <a:srgbClr val="800000"/>
                  </a:solidFill>
                </a:rPr>
                <a:t>Object</a:t>
              </a:r>
              <a:r>
                <a:rPr lang="en-US" dirty="0"/>
                <a:t> partition is there but not shown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declaration of</a:t>
              </a:r>
              <a:br>
                <a:rPr lang="en-US" sz="2400" dirty="0">
                  <a:solidFill>
                    <a:srgbClr val="800000"/>
                  </a:solidFill>
                </a:rPr>
              </a:br>
              <a:r>
                <a:rPr lang="en-US" sz="2400" dirty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null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a6</a:t>
                </a: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Animal[]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  <a:p>
              <a:r>
                <a:rPr lang="en-US" sz="2400" dirty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Assign value of new-</a:t>
            </a:r>
            <a:r>
              <a:rPr lang="en-US" sz="2400" dirty="0" err="1">
                <a:solidFill>
                  <a:srgbClr val="800000"/>
                </a:solidFill>
              </a:rPr>
              <a:t>exp</a:t>
            </a:r>
            <a:r>
              <a:rPr lang="en-US" sz="2400" dirty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a6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v[0]=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a= v[0].</a:t>
            </a:r>
            <a:r>
              <a:rPr lang="en-US" sz="2400" dirty="0" err="1">
                <a:solidFill>
                  <a:srgbClr val="800000"/>
                </a:solidFill>
              </a:rPr>
              <a:t>getAge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/>
                      <a:t>       null      </a:t>
                    </a: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582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v</a:t>
                </a: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Sometimes use horizontal picture of an array: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2979003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The type of 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Animal[] </a:t>
            </a:r>
          </a:p>
          <a:p>
            <a:r>
              <a:rPr lang="en-US" dirty="0"/>
              <a:t>The type of each </a:t>
            </a:r>
            <a:r>
              <a:rPr lang="en-US" dirty="0">
                <a:solidFill>
                  <a:srgbClr val="FF0000"/>
                </a:solidFill>
              </a:rPr>
              <a:t>v[k]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Animal</a:t>
            </a:r>
          </a:p>
          <a:p>
            <a:r>
              <a:rPr lang="en-US" dirty="0"/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Consequences of a class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752600"/>
            <a:ext cx="7716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Animal[] v;              	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declaration of v. Also means that each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		variable v[k] is of type Animal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 objects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5532" y="5267026"/>
            <a:ext cx="7616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 variable’s type: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• </a:t>
            </a:r>
            <a:r>
              <a:rPr lang="en-US" sz="2400" i="1" dirty="0">
                <a:solidFill>
                  <a:srgbClr val="FF0000"/>
                </a:solidFill>
              </a:rPr>
              <a:t>Restricts</a:t>
            </a:r>
            <a:r>
              <a:rPr lang="en-US" sz="2400" dirty="0">
                <a:solidFill>
                  <a:srgbClr val="FF0000"/>
                </a:solidFill>
              </a:rPr>
              <a:t> what values it can contain.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• Determines which methods are legal to call on it.</a:t>
            </a: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4343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>
                <a:solidFill>
                  <a:srgbClr val="8B008C"/>
                </a:solidFill>
              </a:rPr>
              <a:t>Which function is called by</a:t>
            </a:r>
          </a:p>
          <a:p>
            <a:pPr>
              <a:spcBef>
                <a:spcPts val="1200"/>
              </a:spcBef>
            </a:pPr>
            <a:r>
              <a:rPr lang="en-US" sz="2200" b="1" dirty="0">
                <a:solidFill>
                  <a:srgbClr val="FF0000"/>
                </a:solidFill>
              </a:rPr>
              <a:t>       v[0].</a:t>
            </a:r>
            <a:r>
              <a:rPr lang="en-US" sz="2200" b="1" dirty="0" err="1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>
                <a:solidFill>
                  <a:srgbClr val="8B008C"/>
                </a:solidFill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(Remember, the hidden Object partition contains </a:t>
            </a:r>
            <a:r>
              <a:rPr lang="en-US" sz="2200" dirty="0" err="1">
                <a:solidFill>
                  <a:srgbClr val="800000"/>
                </a:solidFill>
              </a:rPr>
              <a:t>toString</a:t>
            </a:r>
            <a:r>
              <a:rPr lang="en-US" sz="2200" dirty="0">
                <a:solidFill>
                  <a:srgbClr val="800000"/>
                </a:solidFill>
              </a:rPr>
              <a:t>()</a:t>
            </a:r>
            <a:r>
              <a:rPr lang="en-US" sz="2200" dirty="0"/>
              <a:t>.)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Dog and Cat objects stored in Animal variable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getPurrs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3124200" cy="2971800"/>
            <a:chOff x="3696" y="2208"/>
            <a:chExt cx="1968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968" cy="1872"/>
              <a:chOff x="3696" y="2208"/>
              <a:chExt cx="1968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968" cy="1872"/>
                <a:chOff x="3696" y="2208"/>
                <a:chExt cx="1968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920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 </a:t>
                  </a:r>
                  <a:r>
                    <a:rPr lang="en-US" dirty="0" err="1"/>
                    <a:t>getNoise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572000"/>
            <a:ext cx="2438400" cy="1938992"/>
            <a:chOff x="457200" y="4572000"/>
            <a:chExt cx="24384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4572000"/>
              <a:ext cx="2035386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Bottom-up or overriding rule says function </a:t>
              </a:r>
              <a:r>
                <a:rPr lang="en-US" sz="2400" dirty="0" err="1"/>
                <a:t>toString</a:t>
              </a:r>
              <a:r>
                <a:rPr lang="en-US" sz="2400" dirty="0"/>
                <a:t> in Cat partition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E8A70A9-33FE-6741-B07F-7565BCF0DB18}"/>
              </a:ext>
            </a:extLst>
          </p:cNvPr>
          <p:cNvSpPr txBox="1"/>
          <p:nvPr/>
        </p:nvSpPr>
        <p:spPr>
          <a:xfrm>
            <a:off x="4677103" y="2532916"/>
            <a:ext cx="408589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Can store (pointers to) subclass objects in superclass variable</a:t>
            </a:r>
          </a:p>
        </p:txBody>
      </p: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032" y="2793156"/>
            <a:ext cx="5029200" cy="1152802"/>
          </a:xfrm>
          <a:ln>
            <a:solidFill>
              <a:srgbClr val="8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</a:t>
                </a:r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a</a:t>
                </a:r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09600" y="18288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a.getPurrs</a:t>
            </a:r>
            <a:r>
              <a:rPr lang="en-US" sz="2400" dirty="0">
                <a:solidFill>
                  <a:srgbClr val="0000FF"/>
                </a:solidFill>
              </a:rPr>
              <a:t>() </a:t>
            </a:r>
            <a:r>
              <a:rPr lang="en-US" sz="2400" dirty="0"/>
              <a:t>is obviously illegal.</a:t>
            </a:r>
          </a:p>
          <a:p>
            <a:r>
              <a:rPr lang="en-US" sz="2400" dirty="0"/>
              <a:t>The compiler will give you an error.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65721" y="56617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791200" y="3505200"/>
            <a:ext cx="2819400" cy="3048000"/>
            <a:chOff x="57912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57912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</p:grp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7848600" y="5410200"/>
              <a:ext cx="762000" cy="4619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/>
                <a:t>Dog</a:t>
              </a:r>
            </a:p>
          </p:txBody>
        </p:sp>
        <p:sp>
          <p:nvSpPr>
            <p:cNvPr id="26" name="Line 11"/>
            <p:cNvSpPr>
              <a:spLocks noChangeShapeType="1"/>
            </p:cNvSpPr>
            <p:nvPr/>
          </p:nvSpPr>
          <p:spPr bwMode="auto">
            <a:xfrm>
              <a:off x="5791200" y="5410200"/>
              <a:ext cx="2209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5767487" y="5470069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() </a:t>
            </a:r>
            <a:r>
              <a:rPr lang="en-US" dirty="0" err="1"/>
              <a:t>toString</a:t>
            </a:r>
            <a:r>
              <a:rPr lang="en-US" dirty="0"/>
              <a:t>()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33400" y="4267200"/>
            <a:ext cx="4800600" cy="2385268"/>
            <a:chOff x="533400" y="4267200"/>
            <a:chExt cx="4800600" cy="2385268"/>
          </a:xfrm>
        </p:grpSpPr>
        <p:sp>
          <p:nvSpPr>
            <p:cNvPr id="30" name="TextBox 29"/>
            <p:cNvSpPr txBox="1"/>
            <p:nvPr/>
          </p:nvSpPr>
          <p:spPr>
            <a:xfrm>
              <a:off x="533400" y="4267200"/>
              <a:ext cx="4800600" cy="201593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When checking legality of a call like </a:t>
              </a:r>
            </a:p>
            <a:p>
              <a:r>
                <a:rPr lang="en-US" sz="2400" dirty="0"/>
                <a:t>      </a:t>
              </a:r>
              <a:r>
                <a:rPr lang="en-US" sz="2400" dirty="0" err="1">
                  <a:solidFill>
                    <a:srgbClr val="0000FF"/>
                  </a:solidFill>
                </a:rPr>
                <a:t>a.getPurrs</a:t>
              </a:r>
              <a:r>
                <a:rPr lang="en-US" sz="2400" dirty="0">
                  <a:solidFill>
                    <a:srgbClr val="0000FF"/>
                  </a:solidFill>
                </a:rPr>
                <a:t>(…)</a:t>
              </a:r>
            </a:p>
            <a:p>
              <a:pPr>
                <a:spcBef>
                  <a:spcPts val="600"/>
                </a:spcBef>
              </a:pPr>
              <a:r>
                <a:rPr lang="en-US" sz="2400" dirty="0"/>
                <a:t>since the type of a is Animal, method </a:t>
              </a:r>
              <a:r>
                <a:rPr lang="en-US" sz="2400" dirty="0" err="1"/>
                <a:t>getPurrs</a:t>
              </a:r>
              <a:r>
                <a:rPr lang="en-US" sz="2400" dirty="0"/>
                <a:t> must be declared in Animal or one of its </a:t>
              </a:r>
              <a:r>
                <a:rPr lang="en-US" sz="2400" dirty="0" err="1"/>
                <a:t>superclasses</a:t>
              </a:r>
              <a:r>
                <a:rPr lang="en-US" sz="2400" dirty="0"/>
                <a:t>.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3400" y="6283136"/>
              <a:ext cx="46106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see </a:t>
              </a:r>
              <a:r>
                <a:rPr lang="en-US" dirty="0" err="1"/>
                <a:t>JavaHyperText</a:t>
              </a:r>
              <a:r>
                <a:rPr lang="en-US" dirty="0"/>
                <a:t>: </a:t>
              </a:r>
              <a:r>
                <a:rPr lang="en-US" dirty="0">
                  <a:solidFill>
                    <a:srgbClr val="FF0000"/>
                  </a:solidFill>
                </a:rPr>
                <a:t>compile-time reference rule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A0EC144-9121-9247-8F69-AAB4CC7C0185}"/>
              </a:ext>
            </a:extLst>
          </p:cNvPr>
          <p:cNvSpPr txBox="1"/>
          <p:nvPr/>
        </p:nvSpPr>
        <p:spPr>
          <a:xfrm>
            <a:off x="449982" y="288043"/>
            <a:ext cx="8059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Compile-time reference rule: </a:t>
            </a: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variable of type C, can</a:t>
            </a:r>
            <a:b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 only methods/fields that are available in class C.</a:t>
            </a:r>
          </a:p>
        </p:txBody>
      </p: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20780</TotalTime>
  <Words>2429</Words>
  <Application>Microsoft Macintosh PowerPoint</Application>
  <PresentationFormat>On-screen Show (4:3)</PresentationFormat>
  <Paragraphs>597</Paragraphs>
  <Slides>29</Slides>
  <Notes>6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Calibri</vt:lpstr>
      <vt:lpstr>Times</vt:lpstr>
      <vt:lpstr>Times New Roman</vt:lpstr>
      <vt:lpstr>Tw Cen MT</vt:lpstr>
      <vt:lpstr>Wingdings</vt:lpstr>
      <vt:lpstr>Wingdings 2</vt:lpstr>
      <vt:lpstr>Median</vt:lpstr>
      <vt:lpstr>CS/ENGRD 2110 Spring 2018</vt:lpstr>
      <vt:lpstr>Overview references in JavaHyperText</vt:lpstr>
      <vt:lpstr>A2 is due Thursday</vt:lpstr>
      <vt:lpstr>Before Next Lecture…</vt:lpstr>
      <vt:lpstr>Classes we work with today</vt:lpstr>
      <vt:lpstr>Animal[] v= new Animal[3];</vt:lpstr>
      <vt:lpstr>Consequences of a class type</vt:lpstr>
      <vt:lpstr>Dog and Cat objects stored in Animal variable</vt:lpstr>
      <vt:lpstr>From an Animal variable, can use only methods available in class Animal</vt:lpstr>
      <vt:lpstr>PowerPoint Presentation</vt:lpstr>
      <vt:lpstr>PowerPoint Presentation</vt:lpstr>
      <vt:lpstr>PowerPoint Presentation</vt:lpstr>
      <vt:lpstr>Another example</vt:lpstr>
      <vt:lpstr>View of object based on the type</vt:lpstr>
      <vt:lpstr>Casting objects</vt:lpstr>
      <vt:lpstr>Explicit casts: unary prefix operators</vt:lpstr>
      <vt:lpstr>Implicit upward cast</vt:lpstr>
      <vt:lpstr>Example</vt:lpstr>
      <vt:lpstr>Components used from h</vt:lpstr>
      <vt:lpstr>Function h.equals(ob)</vt:lpstr>
      <vt:lpstr>Function h.equals(ob)</vt:lpstr>
      <vt:lpstr>Function h.equals(ob)</vt:lpstr>
      <vt:lpstr>Function h.equals(ob)</vt:lpstr>
      <vt:lpstr>Function h.equals(ob)</vt:lpstr>
      <vt:lpstr>Use function getClass</vt:lpstr>
      <vt:lpstr>Equals in Animal</vt:lpstr>
      <vt:lpstr>Equals in Cat</vt:lpstr>
      <vt:lpstr>Use operator instanceof</vt:lpstr>
      <vt:lpstr>Opinions about casting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Microsoft Office User</cp:lastModifiedBy>
  <cp:revision>677</cp:revision>
  <cp:lastPrinted>2017-02-13T15:00:39Z</cp:lastPrinted>
  <dcterms:created xsi:type="dcterms:W3CDTF">2006-08-16T00:00:00Z</dcterms:created>
  <dcterms:modified xsi:type="dcterms:W3CDTF">2018-02-13T18:49:44Z</dcterms:modified>
</cp:coreProperties>
</file>