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handoutMasterIdLst>
    <p:handoutMasterId r:id="rId25"/>
  </p:handoutMasterIdLst>
  <p:sldIdLst>
    <p:sldId id="256" r:id="rId2"/>
    <p:sldId id="301" r:id="rId3"/>
    <p:sldId id="305" r:id="rId4"/>
    <p:sldId id="304" r:id="rId5"/>
    <p:sldId id="300" r:id="rId6"/>
    <p:sldId id="289" r:id="rId7"/>
    <p:sldId id="284" r:id="rId8"/>
    <p:sldId id="290" r:id="rId9"/>
    <p:sldId id="291" r:id="rId10"/>
    <p:sldId id="292" r:id="rId11"/>
    <p:sldId id="297" r:id="rId12"/>
    <p:sldId id="293" r:id="rId13"/>
    <p:sldId id="294" r:id="rId14"/>
    <p:sldId id="295" r:id="rId15"/>
    <p:sldId id="302" r:id="rId16"/>
    <p:sldId id="303" r:id="rId17"/>
    <p:sldId id="296" r:id="rId18"/>
    <p:sldId id="298" r:id="rId19"/>
    <p:sldId id="299" r:id="rId20"/>
    <p:sldId id="306" r:id="rId21"/>
    <p:sldId id="307" r:id="rId22"/>
    <p:sldId id="308" r:id="rId2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BD"/>
    <a:srgbClr val="800000"/>
    <a:srgbClr val="FFF7F3"/>
    <a:srgbClr val="F8DFF0"/>
    <a:srgbClr val="FFFF8B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64" autoAdjust="0"/>
    <p:restoredTop sz="93672" autoAdjust="0"/>
  </p:normalViewPr>
  <p:slideViewPr>
    <p:cSldViewPr>
      <p:cViewPr varScale="1">
        <p:scale>
          <a:sx n="100" d="100"/>
          <a:sy n="100" d="100"/>
        </p:scale>
        <p:origin x="176" y="1128"/>
      </p:cViewPr>
      <p:guideLst>
        <p:guide orient="horz" pos="2064"/>
        <p:guide pos="2880"/>
      </p:guideLst>
    </p:cSldViewPr>
  </p:slideViewPr>
  <p:outlineViewPr>
    <p:cViewPr>
      <p:scale>
        <a:sx n="33" d="100"/>
        <a:sy n="33" d="100"/>
      </p:scale>
      <p:origin x="0" y="53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903F6D4-391E-4FD1-832D-082385455723}" type="datetimeFigureOut">
              <a:rPr lang="fr-FR" smtClean="0"/>
              <a:pPr/>
              <a:t>31/01/2018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1A836A-809C-4B6B-8F3B-106C7434EABB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8629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E02B9-FBD2-43C6-9215-2B8038F192E1}" type="datetimeFigureOut">
              <a:rPr lang="fr-FR" smtClean="0"/>
              <a:pPr/>
              <a:t>31/01/2018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8F2BC-EAAB-4030-AE40-C7E2573B34D6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78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5462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CB957DA-E10A-46DE-944B-C6C734ED21F5}" type="datetime1">
              <a:rPr lang="en-US" smtClean="0"/>
              <a:t>1/31/18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DD89-8A4F-4E6F-9DC3-F0E473C3AA45}" type="datetime1">
              <a:rPr lang="en-US" smtClean="0"/>
              <a:t>1/31/18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2ECB3D4-A814-4106-8EDF-ADA9EB42614F}" type="datetime1">
              <a:rPr lang="en-US" smtClean="0"/>
              <a:t>1/31/18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9B30-EFC6-4151-A015-9EAB71C0E573}" type="datetime1">
              <a:rPr lang="en-US" smtClean="0"/>
              <a:t>1/31/18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C3A-B957-4058-B8ED-99A2523CCA14}" type="datetime1">
              <a:rPr lang="en-US" smtClean="0"/>
              <a:t>1/31/18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AAE059-5DFC-41C1-A5FF-E50061B12E66}" type="datetime1">
              <a:rPr lang="en-US" smtClean="0"/>
              <a:t>1/31/18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5C3119-2647-44FC-88D9-3457ED259308}" type="datetime1">
              <a:rPr lang="en-US" smtClean="0"/>
              <a:t>1/31/18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70A9-3555-4D40-AB1C-ED989CE6D46D}" type="datetime1">
              <a:rPr lang="en-US" smtClean="0"/>
              <a:t>1/31/18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DC299-7110-411E-9EEC-030D6CDB49F9}" type="datetime1">
              <a:rPr lang="en-US" smtClean="0"/>
              <a:t>1/31/18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B62C-E330-425B-B2F7-9C20B52F2868}" type="datetime1">
              <a:rPr lang="en-US" smtClean="0"/>
              <a:t>1/31/18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5374623-CFC1-412C-97A4-04D4E59B64C2}" type="datetime1">
              <a:rPr lang="en-US" smtClean="0"/>
              <a:t>1/31/18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446779-0DA1-4074-99C1-35A6BC8DD2E8}" type="datetime1">
              <a:rPr lang="en-US" smtClean="0"/>
              <a:t>1/31/18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cornell.videonote.com/channels/1027/video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981200"/>
            <a:ext cx="6477000" cy="1828800"/>
          </a:xfrm>
        </p:spPr>
        <p:txBody>
          <a:bodyPr>
            <a:normAutofit/>
          </a:bodyPr>
          <a:lstStyle/>
          <a:p>
            <a:r>
              <a:rPr lang="fr-BE" dirty="0"/>
              <a:t>CS/ENGRD 2110</a:t>
            </a:r>
            <a:br>
              <a:rPr lang="fr-BE" dirty="0"/>
            </a:br>
            <a:r>
              <a:rPr lang="fr-BE" dirty="0" err="1"/>
              <a:t>Spring</a:t>
            </a:r>
            <a:r>
              <a:rPr lang="fr-BE" dirty="0"/>
              <a:t> 2018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/>
              <a:t>Lecture 2: Objects and classes in Java</a:t>
            </a:r>
          </a:p>
          <a:p>
            <a:r>
              <a:rPr lang="fr-BE" dirty="0"/>
              <a:t>http://courses.cs.cornell.edu/cs2110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A class variable contains the name of an object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81000" y="16002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If variable </a:t>
            </a:r>
            <a:r>
              <a:rPr lang="en-US" sz="2400" dirty="0">
                <a:solidFill>
                  <a:srgbClr val="800000"/>
                </a:solidFill>
              </a:rPr>
              <a:t>h</a:t>
            </a:r>
            <a:r>
              <a:rPr lang="en-US" sz="2400" dirty="0"/>
              <a:t> contains the name of an object, you can call methods of the object using dot-notation: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3733800" y="4114800"/>
            <a:ext cx="4876800" cy="2438400"/>
            <a:chOff x="2590800" y="2133600"/>
            <a:chExt cx="4876800" cy="2438400"/>
          </a:xfrm>
        </p:grpSpPr>
        <p:sp>
          <p:nvSpPr>
            <p:cNvPr id="30" name="Rectangle 2"/>
            <p:cNvSpPr>
              <a:spLocks noChangeArrowheads="1"/>
            </p:cNvSpPr>
            <p:nvPr/>
          </p:nvSpPr>
          <p:spPr bwMode="auto">
            <a:xfrm>
              <a:off x="2590800" y="2667000"/>
              <a:ext cx="4876800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3"/>
            <p:cNvSpPr>
              <a:spLocks noChangeArrowheads="1"/>
            </p:cNvSpPr>
            <p:nvPr/>
          </p:nvSpPr>
          <p:spPr bwMode="auto">
            <a:xfrm>
              <a:off x="2590800" y="2133600"/>
              <a:ext cx="2667000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>
                  <a:solidFill>
                    <a:srgbClr val="8B008C"/>
                  </a:solidFill>
                </a:rPr>
                <a:t>JFrame@25c7</a:t>
              </a:r>
              <a:endParaRPr lang="en-US" sz="2400" dirty="0"/>
            </a:p>
          </p:txBody>
        </p:sp>
        <p:sp>
          <p:nvSpPr>
            <p:cNvPr id="32" name="Rectangle 11"/>
            <p:cNvSpPr>
              <a:spLocks noChangeArrowheads="1"/>
            </p:cNvSpPr>
            <p:nvPr/>
          </p:nvSpPr>
          <p:spPr bwMode="auto">
            <a:xfrm>
              <a:off x="2743200" y="2743200"/>
              <a:ext cx="3352800" cy="6858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200" dirty="0"/>
                <a:t>hide()   show() </a:t>
              </a:r>
            </a:p>
            <a:p>
              <a:r>
                <a:rPr lang="en-US" sz="2200" dirty="0" err="1"/>
                <a:t>setTitle</a:t>
              </a:r>
              <a:r>
                <a:rPr lang="en-US" sz="2200" dirty="0"/>
                <a:t>(String)  </a:t>
              </a:r>
              <a:r>
                <a:rPr lang="en-US" sz="2200" dirty="0" err="1"/>
                <a:t>getTitle</a:t>
              </a:r>
              <a:r>
                <a:rPr lang="en-US" sz="2200" dirty="0"/>
                <a:t>()   </a:t>
              </a:r>
            </a:p>
          </p:txBody>
        </p:sp>
        <p:sp>
          <p:nvSpPr>
            <p:cNvPr id="35" name="Rectangle 12"/>
            <p:cNvSpPr>
              <a:spLocks noChangeArrowheads="1"/>
            </p:cNvSpPr>
            <p:nvPr/>
          </p:nvSpPr>
          <p:spPr bwMode="auto">
            <a:xfrm>
              <a:off x="2743200" y="3352800"/>
              <a:ext cx="44958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200" dirty="0" err="1"/>
                <a:t>getX</a:t>
              </a:r>
              <a:r>
                <a:rPr lang="en-US" sz="2200" dirty="0"/>
                <a:t>()   </a:t>
              </a:r>
              <a:r>
                <a:rPr lang="en-US" sz="2200" dirty="0" err="1"/>
                <a:t>getY</a:t>
              </a:r>
              <a:r>
                <a:rPr lang="en-US" sz="2200" dirty="0"/>
                <a:t>()   </a:t>
              </a:r>
              <a:r>
                <a:rPr lang="en-US" sz="2200" dirty="0" err="1"/>
                <a:t>setLocation</a:t>
              </a:r>
              <a:r>
                <a:rPr lang="en-US" sz="2200" dirty="0"/>
                <a:t>(</a:t>
              </a:r>
              <a:r>
                <a:rPr lang="en-US" sz="2200" dirty="0" err="1"/>
                <a:t>int</a:t>
              </a:r>
              <a:r>
                <a:rPr lang="en-US" sz="2200" dirty="0"/>
                <a:t>, </a:t>
              </a:r>
              <a:r>
                <a:rPr lang="en-US" sz="2200" dirty="0" err="1"/>
                <a:t>int</a:t>
              </a:r>
              <a:r>
                <a:rPr lang="en-US" sz="2200" dirty="0"/>
                <a:t>)</a:t>
              </a:r>
            </a:p>
          </p:txBody>
        </p:sp>
        <p:sp>
          <p:nvSpPr>
            <p:cNvPr id="37" name="Rectangle 20"/>
            <p:cNvSpPr>
              <a:spLocks noChangeArrowheads="1"/>
            </p:cNvSpPr>
            <p:nvPr/>
          </p:nvSpPr>
          <p:spPr bwMode="auto">
            <a:xfrm>
              <a:off x="2743200" y="3810000"/>
              <a:ext cx="45720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sz="2200" dirty="0" err="1"/>
                <a:t>getWidth</a:t>
              </a:r>
              <a:r>
                <a:rPr lang="en-US" sz="2200" dirty="0"/>
                <a:t>()   </a:t>
              </a:r>
              <a:r>
                <a:rPr lang="en-US" sz="2200" dirty="0" err="1"/>
                <a:t>getHeight</a:t>
              </a:r>
              <a:r>
                <a:rPr lang="en-US" sz="2200" dirty="0"/>
                <a:t>()   </a:t>
              </a:r>
              <a:r>
                <a:rPr lang="en-US" sz="2200" dirty="0" err="1"/>
                <a:t>setSize</a:t>
              </a:r>
              <a:r>
                <a:rPr lang="en-US" sz="2200" dirty="0"/>
                <a:t>(</a:t>
              </a:r>
              <a:r>
                <a:rPr lang="en-US" sz="2200" dirty="0" err="1"/>
                <a:t>int,int</a:t>
              </a:r>
              <a:r>
                <a:rPr lang="en-US" sz="2200" dirty="0"/>
                <a:t>)</a:t>
              </a:r>
            </a:p>
            <a:p>
              <a:r>
                <a:rPr lang="en-US" sz="2200" dirty="0"/>
                <a:t>… </a:t>
              </a:r>
            </a:p>
          </p:txBody>
        </p:sp>
        <p:sp>
          <p:nvSpPr>
            <p:cNvPr id="38" name="Rectangle 4"/>
            <p:cNvSpPr>
              <a:spLocks noChangeArrowheads="1"/>
            </p:cNvSpPr>
            <p:nvPr/>
          </p:nvSpPr>
          <p:spPr bwMode="auto">
            <a:xfrm>
              <a:off x="5943600" y="2667000"/>
              <a:ext cx="15240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/>
                <a:t>JFrame</a:t>
              </a:r>
              <a:endParaRPr lang="en-US" sz="24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81000" y="5257346"/>
            <a:ext cx="3276600" cy="842665"/>
            <a:chOff x="381000" y="5253335"/>
            <a:chExt cx="3276600" cy="842665"/>
          </a:xfrm>
        </p:grpSpPr>
        <p:sp>
          <p:nvSpPr>
            <p:cNvPr id="6" name="TextBox 5"/>
            <p:cNvSpPr txBox="1"/>
            <p:nvPr/>
          </p:nvSpPr>
          <p:spPr>
            <a:xfrm>
              <a:off x="381000" y="5253335"/>
              <a:ext cx="3194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h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85800" y="5257800"/>
              <a:ext cx="25908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        ?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588076" y="5634335"/>
              <a:ext cx="10695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JFrame</a:t>
              </a:r>
              <a:endParaRPr lang="en-US" sz="2400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304800" y="2743200"/>
            <a:ext cx="7010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Procedure calls:  </a:t>
            </a:r>
            <a:r>
              <a:rPr lang="en-US" sz="2400" dirty="0" err="1">
                <a:solidFill>
                  <a:srgbClr val="800000"/>
                </a:solidFill>
              </a:rPr>
              <a:t>h.show</a:t>
            </a:r>
            <a:r>
              <a:rPr lang="en-US" sz="2400" dirty="0">
                <a:solidFill>
                  <a:srgbClr val="800000"/>
                </a:solidFill>
              </a:rPr>
              <a:t>();        </a:t>
            </a:r>
            <a:r>
              <a:rPr lang="en-US" sz="2400" dirty="0" err="1">
                <a:solidFill>
                  <a:srgbClr val="800000"/>
                </a:solidFill>
              </a:rPr>
              <a:t>h.setTitle</a:t>
            </a:r>
            <a:r>
              <a:rPr lang="en-US" sz="2400" dirty="0">
                <a:solidFill>
                  <a:srgbClr val="800000"/>
                </a:solidFill>
              </a:rPr>
              <a:t>(“this is a title”);</a:t>
            </a:r>
          </a:p>
          <a:p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>
                <a:solidFill>
                  <a:srgbClr val="800000"/>
                </a:solidFill>
              </a:rPr>
              <a:t>Function calls:     </a:t>
            </a:r>
            <a:r>
              <a:rPr lang="en-US" sz="2400" dirty="0" err="1">
                <a:solidFill>
                  <a:srgbClr val="800000"/>
                </a:solidFill>
              </a:rPr>
              <a:t>h.getX</a:t>
            </a:r>
            <a:r>
              <a:rPr lang="en-US" sz="2400" dirty="0">
                <a:solidFill>
                  <a:srgbClr val="800000"/>
                </a:solidFill>
              </a:rPr>
              <a:t>()          </a:t>
            </a:r>
            <a:r>
              <a:rPr lang="en-US" sz="2400" dirty="0" err="1">
                <a:solidFill>
                  <a:srgbClr val="800000"/>
                </a:solidFill>
              </a:rPr>
              <a:t>h.getX</a:t>
            </a:r>
            <a:r>
              <a:rPr lang="en-US" sz="2400" dirty="0">
                <a:solidFill>
                  <a:srgbClr val="800000"/>
                </a:solidFill>
              </a:rPr>
              <a:t>() + </a:t>
            </a:r>
            <a:r>
              <a:rPr lang="en-US" sz="2400" dirty="0" err="1">
                <a:solidFill>
                  <a:srgbClr val="800000"/>
                </a:solidFill>
              </a:rPr>
              <a:t>h.getWidth</a:t>
            </a:r>
            <a:r>
              <a:rPr lang="en-US" sz="2400" dirty="0">
                <a:solidFill>
                  <a:srgbClr val="800000"/>
                </a:solidFill>
              </a:rPr>
              <a:t>()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5257800"/>
            <a:ext cx="2004459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8B008C"/>
                </a:solidFill>
              </a:rPr>
              <a:t>JFrame@25c7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20532" y="4395605"/>
            <a:ext cx="8660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x= y;</a:t>
            </a:r>
          </a:p>
          <a:p>
            <a:r>
              <a:rPr lang="en-US" sz="2400" dirty="0"/>
              <a:t>g= h;</a:t>
            </a:r>
          </a:p>
        </p:txBody>
      </p:sp>
    </p:spTree>
    <p:extLst>
      <p:ext uri="{BB962C8B-B14F-4D97-AF65-F5344CB8AC3E}">
        <p14:creationId xmlns:p14="http://schemas.microsoft.com/office/powerpoint/2010/main" val="2359578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458200" cy="9906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Class definition</a:t>
            </a:r>
            <a:r>
              <a:rPr lang="en-US" sz="3200" dirty="0">
                <a:solidFill>
                  <a:srgbClr val="3366FF"/>
                </a:solidFill>
              </a:rPr>
              <a:t>: a blueprint for objects of the class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304800" y="1704975"/>
            <a:ext cx="8382000" cy="246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b="1" dirty="0">
                <a:solidFill>
                  <a:srgbClr val="8B008C"/>
                </a:solidFill>
              </a:rPr>
              <a:t>Class definition</a:t>
            </a:r>
            <a:r>
              <a:rPr lang="en-US" sz="2200" dirty="0"/>
              <a:t>: </a:t>
            </a:r>
            <a:r>
              <a:rPr lang="en-US" sz="2200" b="1" dirty="0"/>
              <a:t>Describes format of an object (instance) of the class</a:t>
            </a:r>
            <a:r>
              <a:rPr lang="en-US" sz="2200" dirty="0"/>
              <a:t>.</a:t>
            </a:r>
          </a:p>
          <a:p>
            <a:pPr>
              <a:spcBef>
                <a:spcPct val="50000"/>
              </a:spcBef>
            </a:pPr>
            <a:r>
              <a:rPr lang="en-US" sz="2200" b="1" dirty="0"/>
              <a:t>    </a:t>
            </a:r>
            <a:r>
              <a:rPr lang="en-US" sz="2200" dirty="0"/>
              <a:t> /** </a:t>
            </a:r>
            <a:r>
              <a:rPr lang="en-US" sz="2200" dirty="0">
                <a:solidFill>
                  <a:srgbClr val="008000"/>
                </a:solidFill>
              </a:rPr>
              <a:t>description of what the class is for  */</a:t>
            </a:r>
          </a:p>
          <a:p>
            <a:pPr>
              <a:spcBef>
                <a:spcPct val="50000"/>
              </a:spcBef>
            </a:pPr>
            <a:r>
              <a:rPr lang="en-US" sz="2200" b="1" dirty="0"/>
              <a:t>     public</a:t>
            </a:r>
            <a:r>
              <a:rPr lang="en-US" sz="2200" dirty="0"/>
              <a:t> </a:t>
            </a:r>
            <a:r>
              <a:rPr lang="en-US" sz="2200" b="1" dirty="0"/>
              <a:t>class</a:t>
            </a:r>
            <a:r>
              <a:rPr lang="en-US" sz="2200" dirty="0"/>
              <a:t>  C  {</a:t>
            </a:r>
          </a:p>
          <a:p>
            <a:pPr>
              <a:spcBef>
                <a:spcPct val="50000"/>
              </a:spcBef>
            </a:pPr>
            <a:r>
              <a:rPr lang="en-US" sz="2200" dirty="0"/>
              <a:t>		</a:t>
            </a:r>
          </a:p>
          <a:p>
            <a:pPr>
              <a:spcBef>
                <a:spcPct val="50000"/>
              </a:spcBef>
            </a:pPr>
            <a:r>
              <a:rPr lang="en-US" sz="2200" dirty="0"/>
              <a:t>     }</a:t>
            </a:r>
          </a:p>
        </p:txBody>
      </p:sp>
      <p:sp>
        <p:nvSpPr>
          <p:cNvPr id="19" name="Text Box 27"/>
          <p:cNvSpPr txBox="1">
            <a:spLocks noChangeArrowheads="1"/>
          </p:cNvSpPr>
          <p:nvPr/>
        </p:nvSpPr>
        <p:spPr bwMode="auto">
          <a:xfrm>
            <a:off x="5943600" y="2205335"/>
            <a:ext cx="2667000" cy="461665"/>
          </a:xfrm>
          <a:prstGeom prst="rect">
            <a:avLst/>
          </a:prstGeom>
          <a:solidFill>
            <a:srgbClr val="F8DFF0"/>
          </a:solidFill>
          <a:ln w="9525">
            <a:solidFill>
              <a:schemeClr val="accent2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This is a comment</a:t>
            </a:r>
          </a:p>
        </p:txBody>
      </p:sp>
      <p:sp>
        <p:nvSpPr>
          <p:cNvPr id="20" name="Text Box 26"/>
          <p:cNvSpPr txBox="1">
            <a:spLocks noChangeArrowheads="1"/>
          </p:cNvSpPr>
          <p:nvPr/>
        </p:nvSpPr>
        <p:spPr bwMode="auto">
          <a:xfrm>
            <a:off x="1143000" y="3200400"/>
            <a:ext cx="44958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200" dirty="0"/>
              <a:t>declarations of methods (in any order)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0" y="2743200"/>
            <a:ext cx="2743200" cy="1200328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Access modifier </a:t>
            </a:r>
            <a:r>
              <a:rPr lang="en-US" sz="2400" b="1" dirty="0"/>
              <a:t>public</a:t>
            </a:r>
            <a:r>
              <a:rPr lang="en-US" sz="2400" dirty="0"/>
              <a:t> means C can be used anywhere</a:t>
            </a: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533400" y="4267200"/>
            <a:ext cx="7696200" cy="2092881"/>
          </a:xfrm>
          <a:prstGeom prst="rect">
            <a:avLst/>
          </a:prstGeom>
          <a:solidFill>
            <a:srgbClr val="FAFFBD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Class definition C goes in its own file named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	</a:t>
            </a:r>
            <a:r>
              <a:rPr lang="en-US" sz="2400" dirty="0" err="1"/>
              <a:t>C.java</a:t>
            </a:r>
            <a:endParaRPr lang="en-US" sz="2400" dirty="0"/>
          </a:p>
          <a:p>
            <a:pPr>
              <a:spcBef>
                <a:spcPts val="600"/>
              </a:spcBef>
            </a:pPr>
            <a:r>
              <a:rPr lang="en-US" sz="2400" dirty="0"/>
              <a:t>On your hard drive, have separate directory for each Java project you write; put all class definitions for program in that directory. You’ll see this when we demo.</a:t>
            </a:r>
          </a:p>
        </p:txBody>
      </p:sp>
    </p:spTree>
    <p:extLst>
      <p:ext uri="{BB962C8B-B14F-4D97-AF65-F5344CB8AC3E}">
        <p14:creationId xmlns:p14="http://schemas.microsoft.com/office/powerpoint/2010/main" val="3222232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utoUpdateAnimBg="0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First class definition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81000" y="16002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/** An instance (object of the class) has (almost) no methods */</a:t>
            </a:r>
          </a:p>
          <a:p>
            <a:r>
              <a:rPr lang="en-US" sz="2400" b="1" dirty="0"/>
              <a:t>public class </a:t>
            </a:r>
            <a:r>
              <a:rPr lang="en-US" sz="2400" dirty="0"/>
              <a:t>C {</a:t>
            </a:r>
          </a:p>
          <a:p>
            <a:r>
              <a:rPr lang="en-US" sz="2400" dirty="0"/>
              <a:t>    </a:t>
            </a:r>
          </a:p>
          <a:p>
            <a:r>
              <a:rPr lang="en-US" sz="2400" dirty="0"/>
              <a:t>}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4724400" y="4114800"/>
            <a:ext cx="3733800" cy="2514600"/>
            <a:chOff x="2590800" y="2133600"/>
            <a:chExt cx="4876800" cy="2438400"/>
          </a:xfrm>
        </p:grpSpPr>
        <p:sp>
          <p:nvSpPr>
            <p:cNvPr id="30" name="Rectangle 2"/>
            <p:cNvSpPr>
              <a:spLocks noChangeArrowheads="1"/>
            </p:cNvSpPr>
            <p:nvPr/>
          </p:nvSpPr>
          <p:spPr bwMode="auto">
            <a:xfrm>
              <a:off x="2590800" y="2667000"/>
              <a:ext cx="4876800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3"/>
            <p:cNvSpPr>
              <a:spLocks noChangeArrowheads="1"/>
            </p:cNvSpPr>
            <p:nvPr/>
          </p:nvSpPr>
          <p:spPr bwMode="auto">
            <a:xfrm>
              <a:off x="2590800" y="2133600"/>
              <a:ext cx="2667000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>
                  <a:solidFill>
                    <a:srgbClr val="8B008C"/>
                  </a:solidFill>
                </a:rPr>
                <a:t>C@25c7</a:t>
              </a:r>
              <a:endParaRPr lang="en-US" sz="2400" dirty="0"/>
            </a:p>
          </p:txBody>
        </p:sp>
        <p:sp>
          <p:nvSpPr>
            <p:cNvPr id="38" name="Rectangle 4"/>
            <p:cNvSpPr>
              <a:spLocks noChangeArrowheads="1"/>
            </p:cNvSpPr>
            <p:nvPr/>
          </p:nvSpPr>
          <p:spPr bwMode="auto">
            <a:xfrm>
              <a:off x="5943600" y="2667000"/>
              <a:ext cx="15240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/>
                <a:t>C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953000" y="2971800"/>
            <a:ext cx="2286000" cy="842665"/>
            <a:chOff x="685800" y="5634335"/>
            <a:chExt cx="2286000" cy="842665"/>
          </a:xfrm>
        </p:grpSpPr>
        <p:grpSp>
          <p:nvGrpSpPr>
            <p:cNvPr id="9" name="Group 8"/>
            <p:cNvGrpSpPr/>
            <p:nvPr/>
          </p:nvGrpSpPr>
          <p:grpSpPr>
            <a:xfrm>
              <a:off x="685800" y="5634335"/>
              <a:ext cx="2286000" cy="842665"/>
              <a:chOff x="671132" y="5253335"/>
              <a:chExt cx="2286000" cy="842665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671132" y="5253335"/>
                <a:ext cx="32573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k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1066800" y="5257800"/>
                <a:ext cx="1312314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         ?</a:t>
                </a: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 flipH="1">
                <a:off x="2423732" y="5634335"/>
                <a:ext cx="533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C    </a:t>
                </a:r>
              </a:p>
            </p:txBody>
          </p:sp>
        </p:grpSp>
        <p:sp>
          <p:nvSpPr>
            <p:cNvPr id="5" name="Rectangle 4"/>
            <p:cNvSpPr/>
            <p:nvPr/>
          </p:nvSpPr>
          <p:spPr>
            <a:xfrm>
              <a:off x="1046866" y="5638800"/>
              <a:ext cx="1346915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sz="2400" dirty="0">
                  <a:solidFill>
                    <a:srgbClr val="8B008C"/>
                  </a:solidFill>
                </a:rPr>
                <a:t>C@25c7</a:t>
              </a:r>
              <a:endParaRPr lang="en-US" sz="2400" dirty="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81000" y="3429000"/>
            <a:ext cx="3810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Then, execution of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	</a:t>
            </a:r>
            <a:r>
              <a:rPr lang="en-US" sz="2400" dirty="0">
                <a:solidFill>
                  <a:srgbClr val="800000"/>
                </a:solidFill>
              </a:rPr>
              <a:t>C k;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800000"/>
                </a:solidFill>
              </a:rPr>
              <a:t>	k=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C();</a:t>
            </a:r>
          </a:p>
          <a:p>
            <a:r>
              <a:rPr lang="en-US" sz="2400" dirty="0"/>
              <a:t>creates object shown to right and stores its name in k</a:t>
            </a:r>
          </a:p>
        </p:txBody>
      </p:sp>
    </p:spTree>
    <p:extLst>
      <p:ext uri="{BB962C8B-B14F-4D97-AF65-F5344CB8AC3E}">
        <p14:creationId xmlns:p14="http://schemas.microsoft.com/office/powerpoint/2010/main" val="5374418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Class extends (is a subclass of) </a:t>
            </a:r>
            <a:r>
              <a:rPr lang="en-US" sz="3200" dirty="0" err="1">
                <a:solidFill>
                  <a:srgbClr val="800000"/>
                </a:solidFill>
              </a:rPr>
              <a:t>JFrame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81000" y="16002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/** An instance is a subclass of </a:t>
            </a:r>
            <a:r>
              <a:rPr lang="en-US" sz="2400" dirty="0" err="1">
                <a:solidFill>
                  <a:srgbClr val="008000"/>
                </a:solidFill>
              </a:rPr>
              <a:t>JFrame</a:t>
            </a:r>
            <a:r>
              <a:rPr lang="en-US" sz="2400" dirty="0">
                <a:solidFill>
                  <a:srgbClr val="008000"/>
                </a:solidFill>
              </a:rPr>
              <a:t> */</a:t>
            </a:r>
          </a:p>
          <a:p>
            <a:r>
              <a:rPr lang="en-US" sz="2400" b="1" dirty="0"/>
              <a:t>public class </a:t>
            </a:r>
            <a:r>
              <a:rPr lang="en-US" sz="2400" dirty="0"/>
              <a:t>C </a:t>
            </a:r>
            <a:r>
              <a:rPr lang="en-US" sz="2400" b="1" dirty="0">
                <a:solidFill>
                  <a:srgbClr val="FF0000"/>
                </a:solidFill>
              </a:rPr>
              <a:t>extends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javax.swing.JFrame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{</a:t>
            </a:r>
          </a:p>
          <a:p>
            <a:r>
              <a:rPr lang="en-US" sz="2400" dirty="0"/>
              <a:t>    </a:t>
            </a:r>
          </a:p>
          <a:p>
            <a:r>
              <a:rPr lang="en-US" sz="2400" dirty="0"/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3535740"/>
            <a:ext cx="32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C</a:t>
            </a:r>
            <a:r>
              <a:rPr lang="en-US" sz="2400" dirty="0"/>
              <a:t>: </a:t>
            </a:r>
            <a:r>
              <a:rPr lang="en-US" sz="2400" dirty="0">
                <a:solidFill>
                  <a:srgbClr val="FF0000"/>
                </a:solidFill>
              </a:rPr>
              <a:t>subclass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/>
              <a:t>of </a:t>
            </a:r>
            <a:r>
              <a:rPr lang="en-US" sz="2400" dirty="0" err="1">
                <a:solidFill>
                  <a:srgbClr val="800000"/>
                </a:solidFill>
              </a:rPr>
              <a:t>JFrame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 err="1">
                <a:solidFill>
                  <a:srgbClr val="800000"/>
                </a:solidFill>
              </a:rPr>
              <a:t>JFrame</a:t>
            </a:r>
            <a:r>
              <a:rPr lang="en-US" sz="2400" dirty="0"/>
              <a:t>: </a:t>
            </a:r>
            <a:r>
              <a:rPr lang="en-US" sz="2400" dirty="0">
                <a:solidFill>
                  <a:srgbClr val="FF0000"/>
                </a:solidFill>
              </a:rPr>
              <a:t>superclass</a:t>
            </a:r>
            <a:r>
              <a:rPr lang="en-US" sz="2400" dirty="0"/>
              <a:t> of </a:t>
            </a:r>
            <a:r>
              <a:rPr lang="en-US" sz="2400" dirty="0">
                <a:solidFill>
                  <a:srgbClr val="800000"/>
                </a:solidFill>
              </a:rPr>
              <a:t>C</a:t>
            </a:r>
            <a:endParaRPr lang="en-US" sz="2400" dirty="0"/>
          </a:p>
          <a:p>
            <a:r>
              <a:rPr lang="en-US" sz="2400" dirty="0">
                <a:solidFill>
                  <a:srgbClr val="800000"/>
                </a:solidFill>
              </a:rPr>
              <a:t>C</a:t>
            </a:r>
            <a:r>
              <a:rPr lang="en-US" sz="2400" dirty="0"/>
              <a:t> </a:t>
            </a:r>
            <a:r>
              <a:rPr lang="en-US" sz="2400" i="1" dirty="0">
                <a:solidFill>
                  <a:srgbClr val="FF0000"/>
                </a:solidFill>
              </a:rPr>
              <a:t>inherits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all methods that are in a </a:t>
            </a:r>
            <a:r>
              <a:rPr lang="en-US" sz="2400" dirty="0" err="1">
                <a:solidFill>
                  <a:srgbClr val="800000"/>
                </a:solidFill>
              </a:rPr>
              <a:t>JFrame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343400" y="3352800"/>
            <a:ext cx="4419600" cy="23622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/>
              <a:t>  </a:t>
            </a: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4343400" y="2743200"/>
            <a:ext cx="1981200" cy="6096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8B008C"/>
                </a:solidFill>
              </a:rPr>
              <a:t>C@6667</a:t>
            </a:r>
            <a:endParaRPr lang="en-US" sz="2400" dirty="0"/>
          </a:p>
        </p:txBody>
      </p:sp>
      <p:sp>
        <p:nvSpPr>
          <p:cNvPr id="19" name="Rectangle 11"/>
          <p:cNvSpPr>
            <a:spLocks noChangeArrowheads="1"/>
          </p:cNvSpPr>
          <p:nvPr/>
        </p:nvSpPr>
        <p:spPr bwMode="auto">
          <a:xfrm>
            <a:off x="4495800" y="3505200"/>
            <a:ext cx="3352800" cy="6858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200" dirty="0"/>
              <a:t>hide()   show() </a:t>
            </a:r>
          </a:p>
          <a:p>
            <a:r>
              <a:rPr lang="en-US" sz="2200" dirty="0" err="1"/>
              <a:t>setTitle</a:t>
            </a:r>
            <a:r>
              <a:rPr lang="en-US" sz="2200" dirty="0"/>
              <a:t>(String)  </a:t>
            </a:r>
            <a:r>
              <a:rPr lang="en-US" sz="2200" dirty="0" err="1"/>
              <a:t>getTitle</a:t>
            </a:r>
            <a:r>
              <a:rPr lang="en-US" sz="2200" dirty="0"/>
              <a:t>()   </a:t>
            </a: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4495800" y="4038600"/>
            <a:ext cx="449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200" dirty="0" err="1"/>
              <a:t>getX</a:t>
            </a:r>
            <a:r>
              <a:rPr lang="en-US" sz="2200" dirty="0"/>
              <a:t>()   </a:t>
            </a:r>
            <a:r>
              <a:rPr lang="en-US" sz="2200" dirty="0" err="1"/>
              <a:t>getY</a:t>
            </a:r>
            <a:r>
              <a:rPr lang="en-US" sz="2200" dirty="0"/>
              <a:t>()   </a:t>
            </a:r>
            <a:r>
              <a:rPr lang="en-US" sz="2200" dirty="0" err="1"/>
              <a:t>setLocation</a:t>
            </a:r>
            <a:r>
              <a:rPr lang="en-US" sz="2200" dirty="0"/>
              <a:t>(</a:t>
            </a:r>
            <a:r>
              <a:rPr lang="en-US" sz="2200" dirty="0" err="1"/>
              <a:t>int</a:t>
            </a:r>
            <a:r>
              <a:rPr lang="en-US" sz="2200" dirty="0"/>
              <a:t>, </a:t>
            </a:r>
            <a:r>
              <a:rPr lang="en-US" sz="2200" dirty="0" err="1"/>
              <a:t>int</a:t>
            </a:r>
            <a:r>
              <a:rPr lang="en-US" sz="2200" dirty="0"/>
              <a:t>)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495800" y="4495800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r>
              <a:rPr lang="en-US" sz="2200" dirty="0" err="1"/>
              <a:t>getWidth</a:t>
            </a:r>
            <a:r>
              <a:rPr lang="en-US" sz="2200" dirty="0"/>
              <a:t>()   </a:t>
            </a:r>
            <a:r>
              <a:rPr lang="en-US" sz="2200" dirty="0" err="1"/>
              <a:t>getHeight</a:t>
            </a:r>
            <a:r>
              <a:rPr lang="en-US" sz="2200" dirty="0"/>
              <a:t>()   …   </a:t>
            </a:r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7239000" y="3352800"/>
            <a:ext cx="1524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/>
              <a:t>JFrame</a:t>
            </a:r>
            <a:endParaRPr lang="en-US" sz="2400" dirty="0"/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7239000" y="5029200"/>
            <a:ext cx="1524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/>
              <a:t>C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4343400" y="5029200"/>
            <a:ext cx="2895600" cy="0"/>
          </a:xfrm>
          <a:prstGeom prst="line">
            <a:avLst/>
          </a:prstGeom>
          <a:ln w="508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81000" y="5352872"/>
            <a:ext cx="3712865" cy="1200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Object has 2 partitions:</a:t>
            </a:r>
          </a:p>
          <a:p>
            <a:r>
              <a:rPr lang="en-US" sz="2400" dirty="0"/>
              <a:t>one for </a:t>
            </a:r>
            <a:r>
              <a:rPr lang="en-US" sz="2400" dirty="0" err="1"/>
              <a:t>JFrame</a:t>
            </a:r>
            <a:r>
              <a:rPr lang="en-US" sz="2400" dirty="0"/>
              <a:t> methods,</a:t>
            </a:r>
          </a:p>
          <a:p>
            <a:r>
              <a:rPr lang="en-US" sz="2400" dirty="0"/>
              <a:t>one for C methods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7592" y="5967203"/>
            <a:ext cx="3764522" cy="461665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Easy re-use of program part!</a:t>
            </a:r>
          </a:p>
        </p:txBody>
      </p:sp>
    </p:spTree>
    <p:extLst>
      <p:ext uri="{BB962C8B-B14F-4D97-AF65-F5344CB8AC3E}">
        <p14:creationId xmlns:p14="http://schemas.microsoft.com/office/powerpoint/2010/main" val="1436478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Class definition with a function definition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81000" y="1600200"/>
            <a:ext cx="8077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/** An instance is a subclass of </a:t>
            </a:r>
            <a:r>
              <a:rPr lang="en-US" sz="2400" dirty="0" err="1">
                <a:solidFill>
                  <a:srgbClr val="008000"/>
                </a:solidFill>
              </a:rPr>
              <a:t>JFrame</a:t>
            </a:r>
            <a:r>
              <a:rPr lang="en-US" sz="2400" dirty="0">
                <a:solidFill>
                  <a:srgbClr val="008000"/>
                </a:solidFill>
              </a:rPr>
              <a:t> with a function area */</a:t>
            </a:r>
          </a:p>
          <a:p>
            <a:r>
              <a:rPr lang="en-US" sz="2400" b="1" dirty="0"/>
              <a:t>public class </a:t>
            </a:r>
            <a:r>
              <a:rPr lang="en-US" sz="2400" dirty="0"/>
              <a:t>C </a:t>
            </a:r>
            <a:r>
              <a:rPr lang="en-US" sz="2400" b="1" dirty="0"/>
              <a:t>extends</a:t>
            </a:r>
            <a:r>
              <a:rPr lang="en-US" sz="2400" dirty="0"/>
              <a:t> </a:t>
            </a:r>
            <a:r>
              <a:rPr lang="en-US" sz="2400" dirty="0" err="1"/>
              <a:t>javax.swing.JFrame</a:t>
            </a:r>
            <a:r>
              <a:rPr lang="en-US" sz="2400" dirty="0"/>
              <a:t> {</a:t>
            </a:r>
          </a:p>
          <a:p>
            <a:r>
              <a:rPr lang="en-US" sz="2400" dirty="0"/>
              <a:t>    </a:t>
            </a:r>
            <a:r>
              <a:rPr lang="en-US" sz="2400" dirty="0">
                <a:solidFill>
                  <a:srgbClr val="008000"/>
                </a:solidFill>
              </a:rPr>
              <a:t>/** Return area of window */</a:t>
            </a:r>
          </a:p>
          <a:p>
            <a:r>
              <a:rPr lang="en-US" sz="2400" dirty="0"/>
              <a:t>   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 err="1"/>
              <a:t>int</a:t>
            </a:r>
            <a:r>
              <a:rPr lang="en-US" sz="2400" dirty="0"/>
              <a:t> area() {</a:t>
            </a:r>
          </a:p>
          <a:p>
            <a:r>
              <a:rPr lang="en-US" sz="2400" dirty="0"/>
              <a:t>        </a:t>
            </a:r>
            <a:r>
              <a:rPr lang="en-US" sz="2400" b="1" dirty="0"/>
              <a:t>return</a:t>
            </a:r>
            <a:r>
              <a:rPr lang="en-US" sz="2400" dirty="0"/>
              <a:t> </a:t>
            </a:r>
            <a:r>
              <a:rPr lang="en-US" sz="2400" dirty="0" err="1"/>
              <a:t>getWidth</a:t>
            </a:r>
            <a:r>
              <a:rPr lang="en-US" sz="2400" dirty="0"/>
              <a:t>() * </a:t>
            </a:r>
            <a:r>
              <a:rPr lang="en-US" sz="2400" dirty="0" err="1"/>
              <a:t>getHeight</a:t>
            </a:r>
            <a:r>
              <a:rPr lang="en-US" sz="2400" dirty="0"/>
              <a:t>();</a:t>
            </a:r>
          </a:p>
          <a:p>
            <a:r>
              <a:rPr lang="en-US" sz="2400" dirty="0"/>
              <a:t>    }</a:t>
            </a:r>
          </a:p>
          <a:p>
            <a:r>
              <a:rPr lang="en-US" sz="2400" dirty="0"/>
              <a:t>}</a:t>
            </a: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343400" y="4953000"/>
            <a:ext cx="4419600" cy="17526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/>
              <a:t>  </a:t>
            </a: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4343400" y="4343400"/>
            <a:ext cx="1828800" cy="6096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8B008C"/>
                </a:solidFill>
              </a:rPr>
              <a:t>C@6667</a:t>
            </a:r>
            <a:endParaRPr lang="en-US" sz="2400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419600" y="5029200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r>
              <a:rPr lang="en-US" sz="2200" dirty="0"/>
              <a:t>…</a:t>
            </a:r>
          </a:p>
          <a:p>
            <a:r>
              <a:rPr lang="en-US" sz="2200" dirty="0" err="1"/>
              <a:t>getWidth</a:t>
            </a:r>
            <a:r>
              <a:rPr lang="en-US" sz="2200" dirty="0"/>
              <a:t>()   </a:t>
            </a:r>
            <a:r>
              <a:rPr lang="en-US" sz="2200" dirty="0" err="1"/>
              <a:t>getHeight</a:t>
            </a:r>
            <a:r>
              <a:rPr lang="en-US" sz="2200" dirty="0"/>
              <a:t>()</a:t>
            </a:r>
          </a:p>
          <a:p>
            <a:endParaRPr lang="en-US" sz="2200" dirty="0"/>
          </a:p>
          <a:p>
            <a:r>
              <a:rPr lang="en-US" sz="2200" dirty="0"/>
              <a:t>area()   </a:t>
            </a:r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7239000" y="4953000"/>
            <a:ext cx="1524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/>
              <a:t>JFrame</a:t>
            </a:r>
            <a:endParaRPr lang="en-US" sz="2400" dirty="0"/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7239000" y="5943600"/>
            <a:ext cx="1524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/>
              <a:t>C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4343400" y="5943600"/>
            <a:ext cx="2895600" cy="0"/>
          </a:xfrm>
          <a:prstGeom prst="line">
            <a:avLst/>
          </a:prstGeom>
          <a:ln w="508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934410" y="2209800"/>
            <a:ext cx="2599990" cy="461665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Spec, as a comment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2620" y="3124200"/>
            <a:ext cx="3733799" cy="2964597"/>
            <a:chOff x="12620" y="3124200"/>
            <a:chExt cx="3733799" cy="2964597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600200" y="3124200"/>
              <a:ext cx="457200" cy="0"/>
            </a:xfrm>
            <a:prstGeom prst="line">
              <a:avLst/>
            </a:prstGeom>
            <a:ln w="41275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1828800" y="3124200"/>
              <a:ext cx="0" cy="2286000"/>
            </a:xfrm>
            <a:prstGeom prst="line">
              <a:avLst/>
            </a:prstGeom>
            <a:ln w="41275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12620" y="5257800"/>
              <a:ext cx="3733799" cy="830997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You know it is a function because it has a return type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057401" y="2743200"/>
            <a:ext cx="6847300" cy="1200328"/>
            <a:chOff x="2057400" y="2724328"/>
            <a:chExt cx="7010458" cy="1200328"/>
          </a:xfrm>
        </p:grpSpPr>
        <p:grpSp>
          <p:nvGrpSpPr>
            <p:cNvPr id="25" name="Group 24"/>
            <p:cNvGrpSpPr/>
            <p:nvPr/>
          </p:nvGrpSpPr>
          <p:grpSpPr>
            <a:xfrm>
              <a:off x="2057400" y="2724328"/>
              <a:ext cx="7010458" cy="1200328"/>
              <a:chOff x="-2806780" y="5010328"/>
              <a:chExt cx="7010458" cy="1200328"/>
            </a:xfrm>
          </p:grpSpPr>
          <p:cxnSp>
            <p:nvCxnSpPr>
              <p:cNvPr id="26" name="Straight Connector 25"/>
              <p:cNvCxnSpPr/>
              <p:nvPr/>
            </p:nvCxnSpPr>
            <p:spPr>
              <a:xfrm>
                <a:off x="-2806780" y="5791200"/>
                <a:ext cx="1219200" cy="0"/>
              </a:xfrm>
              <a:prstGeom prst="line">
                <a:avLst/>
              </a:prstGeom>
              <a:ln w="41275">
                <a:solidFill>
                  <a:srgbClr val="8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-2197180" y="6096000"/>
                <a:ext cx="2806780" cy="0"/>
              </a:xfrm>
              <a:prstGeom prst="line">
                <a:avLst/>
              </a:prstGeom>
              <a:ln w="41275">
                <a:solidFill>
                  <a:srgbClr val="8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TextBox 27"/>
              <p:cNvSpPr txBox="1"/>
              <p:nvPr/>
            </p:nvSpPr>
            <p:spPr>
              <a:xfrm>
                <a:off x="469879" y="5010328"/>
                <a:ext cx="3733799" cy="1200328"/>
              </a:xfrm>
              <a:prstGeom prst="rect">
                <a:avLst/>
              </a:prstGeom>
              <a:solidFill>
                <a:srgbClr val="F8DFF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Function calls automatically call functions that are in the object</a:t>
                </a:r>
              </a:p>
            </p:txBody>
          </p:sp>
        </p:grpSp>
        <p:cxnSp>
          <p:nvCxnSpPr>
            <p:cNvPr id="29" name="Straight Connector 28"/>
            <p:cNvCxnSpPr/>
            <p:nvPr/>
          </p:nvCxnSpPr>
          <p:spPr>
            <a:xfrm>
              <a:off x="3657600" y="3505200"/>
              <a:ext cx="1364395" cy="0"/>
            </a:xfrm>
            <a:prstGeom prst="line">
              <a:avLst/>
            </a:prstGeom>
            <a:ln w="41275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667000" y="3505200"/>
              <a:ext cx="0" cy="304800"/>
            </a:xfrm>
            <a:prstGeom prst="line">
              <a:avLst/>
            </a:prstGeom>
            <a:ln w="41275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4343400" y="3505200"/>
              <a:ext cx="0" cy="304800"/>
            </a:xfrm>
            <a:prstGeom prst="line">
              <a:avLst/>
            </a:prstGeom>
            <a:ln w="41275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39415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Inside-out rule for finding declaration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81000" y="1447800"/>
            <a:ext cx="5715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/** An instance … */</a:t>
            </a:r>
          </a:p>
          <a:p>
            <a:r>
              <a:rPr lang="en-US" sz="2400" b="1" dirty="0"/>
              <a:t>public class </a:t>
            </a:r>
            <a:r>
              <a:rPr lang="en-US" sz="2400" dirty="0"/>
              <a:t>C </a:t>
            </a:r>
            <a:r>
              <a:rPr lang="en-US" sz="2400" b="1" dirty="0"/>
              <a:t>extends</a:t>
            </a:r>
            <a:r>
              <a:rPr lang="en-US" sz="2400" dirty="0"/>
              <a:t> </a:t>
            </a:r>
            <a:r>
              <a:rPr lang="en-US" sz="2400" dirty="0" err="1"/>
              <a:t>javax.swing.JFrame</a:t>
            </a:r>
            <a:r>
              <a:rPr lang="en-US" sz="2400" dirty="0"/>
              <a:t> {</a:t>
            </a:r>
          </a:p>
          <a:p>
            <a:r>
              <a:rPr lang="en-US" sz="2400" dirty="0"/>
              <a:t>    </a:t>
            </a:r>
            <a:r>
              <a:rPr lang="en-US" sz="2400" dirty="0">
                <a:solidFill>
                  <a:srgbClr val="008000"/>
                </a:solidFill>
              </a:rPr>
              <a:t>/** Return area of window */</a:t>
            </a:r>
          </a:p>
          <a:p>
            <a:r>
              <a:rPr lang="en-US" sz="2400" dirty="0"/>
              <a:t>   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 err="1"/>
              <a:t>int</a:t>
            </a:r>
            <a:r>
              <a:rPr lang="en-US" sz="2400" dirty="0"/>
              <a:t> area() {</a:t>
            </a:r>
          </a:p>
          <a:p>
            <a:r>
              <a:rPr lang="en-US" sz="2400" dirty="0"/>
              <a:t>        </a:t>
            </a:r>
            <a:r>
              <a:rPr lang="en-US" sz="2400" b="1" dirty="0"/>
              <a:t>return</a:t>
            </a:r>
            <a:r>
              <a:rPr lang="en-US" sz="2400" dirty="0"/>
              <a:t> </a:t>
            </a:r>
            <a:r>
              <a:rPr lang="en-US" sz="2400" dirty="0" err="1"/>
              <a:t>getWidth</a:t>
            </a:r>
            <a:r>
              <a:rPr lang="en-US" sz="2400" dirty="0"/>
              <a:t>() * </a:t>
            </a:r>
            <a:r>
              <a:rPr lang="en-US" sz="2400" dirty="0" err="1"/>
              <a:t>getHeight</a:t>
            </a:r>
            <a:r>
              <a:rPr lang="en-US" sz="2400" dirty="0"/>
              <a:t>();</a:t>
            </a:r>
          </a:p>
          <a:p>
            <a:r>
              <a:rPr lang="en-US" sz="2400" dirty="0"/>
              <a:t>    }</a:t>
            </a:r>
          </a:p>
          <a:p>
            <a:r>
              <a:rPr lang="en-US" sz="2400" dirty="0"/>
              <a:t>}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876800" y="3962400"/>
            <a:ext cx="3962400" cy="2467897"/>
            <a:chOff x="4800600" y="4530436"/>
            <a:chExt cx="3962400" cy="2175164"/>
          </a:xfrm>
        </p:grpSpPr>
        <p:sp>
          <p:nvSpPr>
            <p:cNvPr id="17" name="Rectangle 2"/>
            <p:cNvSpPr>
              <a:spLocks noChangeArrowheads="1"/>
            </p:cNvSpPr>
            <p:nvPr/>
          </p:nvSpPr>
          <p:spPr bwMode="auto">
            <a:xfrm>
              <a:off x="4876800" y="4953000"/>
              <a:ext cx="3886200" cy="1752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dirty="0"/>
                <a:t>  </a:t>
              </a:r>
            </a:p>
          </p:txBody>
        </p:sp>
        <p:sp>
          <p:nvSpPr>
            <p:cNvPr id="18" name="Rectangle 3"/>
            <p:cNvSpPr>
              <a:spLocks noChangeArrowheads="1"/>
            </p:cNvSpPr>
            <p:nvPr/>
          </p:nvSpPr>
          <p:spPr bwMode="auto">
            <a:xfrm>
              <a:off x="4876800" y="4530436"/>
              <a:ext cx="1905000" cy="4572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>
                  <a:solidFill>
                    <a:srgbClr val="8B008C"/>
                  </a:solidFill>
                </a:rPr>
                <a:t>C@6667</a:t>
              </a:r>
              <a:endParaRPr lang="en-US" sz="2400" dirty="0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4800600" y="4901142"/>
              <a:ext cx="3886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sz="2200" dirty="0"/>
                <a:t>  </a:t>
              </a:r>
              <a:r>
                <a:rPr lang="en-US" sz="2200" dirty="0" err="1"/>
                <a:t>getWidth</a:t>
              </a:r>
              <a:r>
                <a:rPr lang="en-US" sz="2200" dirty="0"/>
                <a:t>()</a:t>
              </a:r>
            </a:p>
            <a:p>
              <a:r>
                <a:rPr lang="en-US" sz="2200" dirty="0"/>
                <a:t>  </a:t>
              </a:r>
              <a:r>
                <a:rPr lang="en-US" sz="2200" dirty="0" err="1"/>
                <a:t>getHeight</a:t>
              </a:r>
              <a:r>
                <a:rPr lang="en-US" sz="2200" dirty="0"/>
                <a:t>() …</a:t>
              </a:r>
            </a:p>
            <a:p>
              <a:pPr>
                <a:spcBef>
                  <a:spcPts val="1800"/>
                </a:spcBef>
              </a:pPr>
              <a:r>
                <a:rPr lang="en-US" sz="2200" dirty="0"/>
                <a:t> area() {</a:t>
              </a:r>
              <a:br>
                <a:rPr lang="en-US" sz="2200" dirty="0"/>
              </a:br>
              <a:r>
                <a:rPr lang="en-US" sz="2200" dirty="0"/>
                <a:t>   </a:t>
              </a:r>
              <a:r>
                <a:rPr lang="en-US" sz="2200" b="1" dirty="0"/>
                <a:t>return</a:t>
              </a:r>
              <a:r>
                <a:rPr lang="en-US" sz="2200" dirty="0"/>
                <a:t> </a:t>
              </a:r>
              <a:r>
                <a:rPr lang="en-US" sz="2200" dirty="0" err="1"/>
                <a:t>getWidth</a:t>
              </a:r>
              <a:r>
                <a:rPr lang="en-US" sz="2200" dirty="0"/>
                <a:t>() * </a:t>
              </a:r>
              <a:r>
                <a:rPr lang="en-US" sz="2200" dirty="0" err="1"/>
                <a:t>getHeight</a:t>
              </a:r>
              <a:r>
                <a:rPr lang="en-US" sz="2200" dirty="0"/>
                <a:t>();</a:t>
              </a:r>
            </a:p>
            <a:p>
              <a:r>
                <a:rPr lang="en-US" sz="2200" dirty="0"/>
                <a:t> }</a:t>
              </a:r>
              <a:br>
                <a:rPr lang="en-US" sz="2200" dirty="0"/>
              </a:br>
              <a:r>
                <a:rPr lang="en-US" sz="2200" dirty="0"/>
                <a:t>     </a:t>
              </a:r>
            </a:p>
          </p:txBody>
        </p:sp>
        <p:sp>
          <p:nvSpPr>
            <p:cNvPr id="22" name="Rectangle 4"/>
            <p:cNvSpPr>
              <a:spLocks noChangeArrowheads="1"/>
            </p:cNvSpPr>
            <p:nvPr/>
          </p:nvSpPr>
          <p:spPr bwMode="auto">
            <a:xfrm>
              <a:off x="7239000" y="4953000"/>
              <a:ext cx="15240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/>
                <a:t>JFrame</a:t>
              </a:r>
              <a:endParaRPr lang="en-US" sz="2400" dirty="0"/>
            </a:p>
          </p:txBody>
        </p:sp>
        <p:sp>
          <p:nvSpPr>
            <p:cNvPr id="23" name="Rectangle 4"/>
            <p:cNvSpPr>
              <a:spLocks noChangeArrowheads="1"/>
            </p:cNvSpPr>
            <p:nvPr/>
          </p:nvSpPr>
          <p:spPr bwMode="auto">
            <a:xfrm>
              <a:off x="7239000" y="5605019"/>
              <a:ext cx="1524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/>
                <a:t>C</a:t>
              </a: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876800" y="5605019"/>
              <a:ext cx="2362200" cy="11545"/>
            </a:xfrm>
            <a:prstGeom prst="line">
              <a:avLst/>
            </a:prstGeom>
            <a:ln w="5080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6496999" y="2133600"/>
            <a:ext cx="2226002" cy="3429000"/>
            <a:chOff x="6496999" y="2133600"/>
            <a:chExt cx="2226002" cy="3429000"/>
          </a:xfrm>
        </p:grpSpPr>
        <p:sp>
          <p:nvSpPr>
            <p:cNvPr id="8" name="TextBox 7"/>
            <p:cNvSpPr txBox="1"/>
            <p:nvPr/>
          </p:nvSpPr>
          <p:spPr>
            <a:xfrm>
              <a:off x="6781800" y="2133600"/>
              <a:ext cx="1941201" cy="1200328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/>
                <a:t>The whole method is in the object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 flipV="1">
              <a:off x="6496999" y="3333928"/>
              <a:ext cx="1427801" cy="2228672"/>
            </a:xfrm>
            <a:prstGeom prst="line">
              <a:avLst/>
            </a:prstGeom>
            <a:ln w="41275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>
            <a:off x="657644" y="3733800"/>
            <a:ext cx="4142956" cy="2554545"/>
          </a:xfrm>
          <a:prstGeom prst="rect">
            <a:avLst/>
          </a:prstGeom>
          <a:noFill/>
          <a:ln w="317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To what declaration does a name refer? </a:t>
            </a:r>
            <a:r>
              <a:rPr lang="en-US" sz="2400" dirty="0">
                <a:solidFill>
                  <a:srgbClr val="FF0000"/>
                </a:solidFill>
              </a:rPr>
              <a:t>Use </a:t>
            </a:r>
            <a:r>
              <a:rPr lang="en-US" sz="2400" b="1" dirty="0">
                <a:solidFill>
                  <a:srgbClr val="FF0000"/>
                </a:solidFill>
              </a:rPr>
              <a:t>inside-out rule</a:t>
            </a:r>
            <a:r>
              <a:rPr lang="en-US" sz="2400" dirty="0"/>
              <a:t>:</a:t>
            </a:r>
          </a:p>
          <a:p>
            <a:r>
              <a:rPr lang="en-US" sz="2200" dirty="0"/>
              <a:t>Look first in method body, starting from name and moving out; then look at parameters; then look outside method in the object.</a:t>
            </a:r>
          </a:p>
        </p:txBody>
      </p:sp>
    </p:spTree>
    <p:extLst>
      <p:ext uri="{BB962C8B-B14F-4D97-AF65-F5344CB8AC3E}">
        <p14:creationId xmlns:p14="http://schemas.microsoft.com/office/powerpoint/2010/main" val="2754110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Inside-out rule for finding declaration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81000" y="1447800"/>
            <a:ext cx="4724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/** An instance … */</a:t>
            </a:r>
          </a:p>
          <a:p>
            <a:r>
              <a:rPr lang="en-US" sz="2400" b="1" dirty="0"/>
              <a:t>public class </a:t>
            </a:r>
            <a:r>
              <a:rPr lang="en-US" sz="2400" dirty="0"/>
              <a:t>C </a:t>
            </a:r>
            <a:r>
              <a:rPr lang="en-US" sz="2400" b="1" dirty="0"/>
              <a:t>extends</a:t>
            </a:r>
            <a:r>
              <a:rPr lang="en-US" sz="2400" dirty="0"/>
              <a:t> …</a:t>
            </a:r>
            <a:r>
              <a:rPr lang="en-US" sz="2400" dirty="0" err="1"/>
              <a:t>JFrame</a:t>
            </a:r>
            <a:r>
              <a:rPr lang="en-US" sz="2400" dirty="0"/>
              <a:t> {</a:t>
            </a:r>
          </a:p>
          <a:p>
            <a:r>
              <a:rPr lang="en-US" sz="2400" dirty="0"/>
              <a:t>   </a:t>
            </a:r>
            <a:r>
              <a:rPr lang="en-US" sz="2400" dirty="0">
                <a:solidFill>
                  <a:srgbClr val="008000"/>
                </a:solidFill>
              </a:rPr>
              <a:t>/** Return area of window */</a:t>
            </a:r>
          </a:p>
          <a:p>
            <a:r>
              <a:rPr lang="en-US" sz="2400" dirty="0"/>
              <a:t>  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 err="1"/>
              <a:t>int</a:t>
            </a:r>
            <a:r>
              <a:rPr lang="en-US" sz="2400" dirty="0"/>
              <a:t> area() {</a:t>
            </a:r>
          </a:p>
          <a:p>
            <a:r>
              <a:rPr lang="en-US" sz="2400" dirty="0"/>
              <a:t>     </a:t>
            </a:r>
            <a:r>
              <a:rPr lang="en-US" sz="2400" b="1" dirty="0"/>
              <a:t>return</a:t>
            </a:r>
            <a:r>
              <a:rPr lang="en-US" sz="2400" dirty="0"/>
              <a:t> </a:t>
            </a:r>
            <a:r>
              <a:rPr lang="en-US" sz="2400" dirty="0" err="1"/>
              <a:t>getWidth</a:t>
            </a:r>
            <a:r>
              <a:rPr lang="en-US" sz="2400" dirty="0"/>
              <a:t>() * </a:t>
            </a:r>
            <a:r>
              <a:rPr lang="en-US" sz="2400" dirty="0" err="1"/>
              <a:t>getHeight</a:t>
            </a:r>
            <a:r>
              <a:rPr lang="en-US" sz="2400" dirty="0"/>
              <a:t>();</a:t>
            </a:r>
          </a:p>
          <a:p>
            <a:r>
              <a:rPr lang="en-US" sz="2400" dirty="0"/>
              <a:t>   }</a:t>
            </a:r>
          </a:p>
          <a:p>
            <a:r>
              <a:rPr lang="en-US" sz="2400" dirty="0"/>
              <a:t>}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876800" y="3962400"/>
            <a:ext cx="3962400" cy="2467897"/>
            <a:chOff x="4800600" y="4530436"/>
            <a:chExt cx="3962400" cy="2175164"/>
          </a:xfrm>
        </p:grpSpPr>
        <p:sp>
          <p:nvSpPr>
            <p:cNvPr id="17" name="Rectangle 2"/>
            <p:cNvSpPr>
              <a:spLocks noChangeArrowheads="1"/>
            </p:cNvSpPr>
            <p:nvPr/>
          </p:nvSpPr>
          <p:spPr bwMode="auto">
            <a:xfrm>
              <a:off x="4876800" y="4953000"/>
              <a:ext cx="3886200" cy="1752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dirty="0"/>
                <a:t>  </a:t>
              </a:r>
            </a:p>
          </p:txBody>
        </p:sp>
        <p:sp>
          <p:nvSpPr>
            <p:cNvPr id="18" name="Rectangle 3"/>
            <p:cNvSpPr>
              <a:spLocks noChangeArrowheads="1"/>
            </p:cNvSpPr>
            <p:nvPr/>
          </p:nvSpPr>
          <p:spPr bwMode="auto">
            <a:xfrm>
              <a:off x="4876800" y="4530436"/>
              <a:ext cx="1905000" cy="4572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>
                  <a:solidFill>
                    <a:srgbClr val="8B008C"/>
                  </a:solidFill>
                </a:rPr>
                <a:t>C@6667</a:t>
              </a:r>
              <a:endParaRPr lang="en-US" sz="2400" dirty="0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4800600" y="4901142"/>
              <a:ext cx="3886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sz="2200" dirty="0"/>
                <a:t>  </a:t>
              </a:r>
              <a:r>
                <a:rPr lang="en-US" sz="2200" dirty="0" err="1"/>
                <a:t>getWidth</a:t>
              </a:r>
              <a:r>
                <a:rPr lang="en-US" sz="2200" dirty="0"/>
                <a:t>()</a:t>
              </a:r>
            </a:p>
            <a:p>
              <a:r>
                <a:rPr lang="en-US" sz="2200" dirty="0"/>
                <a:t>  </a:t>
              </a:r>
              <a:r>
                <a:rPr lang="en-US" sz="2200" dirty="0" err="1"/>
                <a:t>getHeight</a:t>
              </a:r>
              <a:r>
                <a:rPr lang="en-US" sz="2200" dirty="0"/>
                <a:t>() …</a:t>
              </a:r>
            </a:p>
            <a:p>
              <a:pPr>
                <a:spcBef>
                  <a:spcPts val="1800"/>
                </a:spcBef>
              </a:pPr>
              <a:r>
                <a:rPr lang="en-US" sz="2200" dirty="0"/>
                <a:t> area() {</a:t>
              </a:r>
              <a:br>
                <a:rPr lang="en-US" sz="2200" dirty="0"/>
              </a:br>
              <a:r>
                <a:rPr lang="en-US" sz="2200" dirty="0"/>
                <a:t>   </a:t>
              </a:r>
              <a:r>
                <a:rPr lang="en-US" sz="2200" b="1" dirty="0"/>
                <a:t>return</a:t>
              </a:r>
              <a:r>
                <a:rPr lang="en-US" sz="2200" dirty="0"/>
                <a:t> </a:t>
              </a:r>
              <a:r>
                <a:rPr lang="en-US" sz="2200" dirty="0" err="1"/>
                <a:t>getWidth</a:t>
              </a:r>
              <a:r>
                <a:rPr lang="en-US" sz="2200" dirty="0"/>
                <a:t>() * </a:t>
              </a:r>
              <a:r>
                <a:rPr lang="en-US" sz="2200" dirty="0" err="1"/>
                <a:t>getHeight</a:t>
              </a:r>
              <a:r>
                <a:rPr lang="en-US" sz="2200" dirty="0"/>
                <a:t>();</a:t>
              </a:r>
            </a:p>
            <a:p>
              <a:r>
                <a:rPr lang="en-US" sz="2200" dirty="0"/>
                <a:t> }</a:t>
              </a:r>
              <a:br>
                <a:rPr lang="en-US" sz="2200" dirty="0"/>
              </a:br>
              <a:r>
                <a:rPr lang="en-US" sz="2200" dirty="0"/>
                <a:t>     </a:t>
              </a:r>
            </a:p>
          </p:txBody>
        </p:sp>
        <p:sp>
          <p:nvSpPr>
            <p:cNvPr id="22" name="Rectangle 4"/>
            <p:cNvSpPr>
              <a:spLocks noChangeArrowheads="1"/>
            </p:cNvSpPr>
            <p:nvPr/>
          </p:nvSpPr>
          <p:spPr bwMode="auto">
            <a:xfrm>
              <a:off x="7239000" y="4953000"/>
              <a:ext cx="15240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/>
                <a:t>JFrame</a:t>
              </a:r>
              <a:endParaRPr lang="en-US" sz="2400" dirty="0"/>
            </a:p>
          </p:txBody>
        </p:sp>
        <p:sp>
          <p:nvSpPr>
            <p:cNvPr id="23" name="Rectangle 4"/>
            <p:cNvSpPr>
              <a:spLocks noChangeArrowheads="1"/>
            </p:cNvSpPr>
            <p:nvPr/>
          </p:nvSpPr>
          <p:spPr bwMode="auto">
            <a:xfrm>
              <a:off x="7239000" y="5605019"/>
              <a:ext cx="1524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/>
                <a:t>C</a:t>
              </a: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876800" y="5605019"/>
              <a:ext cx="2362200" cy="11545"/>
            </a:xfrm>
            <a:prstGeom prst="line">
              <a:avLst/>
            </a:prstGeom>
            <a:ln w="5080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Straight Connector 31"/>
          <p:cNvCxnSpPr/>
          <p:nvPr/>
        </p:nvCxnSpPr>
        <p:spPr>
          <a:xfrm flipH="1" flipV="1">
            <a:off x="5867400" y="4724400"/>
            <a:ext cx="609600" cy="990600"/>
          </a:xfrm>
          <a:prstGeom prst="line">
            <a:avLst/>
          </a:prstGeom>
          <a:ln w="41275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685800" y="3962400"/>
            <a:ext cx="3962400" cy="2467897"/>
            <a:chOff x="4800600" y="4530436"/>
            <a:chExt cx="3962400" cy="2175164"/>
          </a:xfrm>
        </p:grpSpPr>
        <p:sp>
          <p:nvSpPr>
            <p:cNvPr id="20" name="Rectangle 2"/>
            <p:cNvSpPr>
              <a:spLocks noChangeArrowheads="1"/>
            </p:cNvSpPr>
            <p:nvPr/>
          </p:nvSpPr>
          <p:spPr bwMode="auto">
            <a:xfrm>
              <a:off x="4876800" y="4953000"/>
              <a:ext cx="3886200" cy="1752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dirty="0"/>
                <a:t>  </a:t>
              </a:r>
            </a:p>
          </p:txBody>
        </p:sp>
        <p:sp>
          <p:nvSpPr>
            <p:cNvPr id="24" name="Rectangle 3"/>
            <p:cNvSpPr>
              <a:spLocks noChangeArrowheads="1"/>
            </p:cNvSpPr>
            <p:nvPr/>
          </p:nvSpPr>
          <p:spPr bwMode="auto">
            <a:xfrm>
              <a:off x="4876800" y="4530436"/>
              <a:ext cx="1905000" cy="4572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>
                  <a:solidFill>
                    <a:srgbClr val="8B008C"/>
                  </a:solidFill>
                </a:rPr>
                <a:t>C@2abc</a:t>
              </a:r>
              <a:endParaRPr lang="en-US" sz="2400" dirty="0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4800600" y="4901142"/>
              <a:ext cx="3886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sz="2200" dirty="0"/>
                <a:t>  </a:t>
              </a:r>
              <a:r>
                <a:rPr lang="en-US" sz="2200" dirty="0" err="1"/>
                <a:t>getWidth</a:t>
              </a:r>
              <a:r>
                <a:rPr lang="en-US" sz="2200" dirty="0"/>
                <a:t>()</a:t>
              </a:r>
            </a:p>
            <a:p>
              <a:r>
                <a:rPr lang="en-US" sz="2200" dirty="0"/>
                <a:t>  </a:t>
              </a:r>
              <a:r>
                <a:rPr lang="en-US" sz="2200" dirty="0" err="1"/>
                <a:t>getHeight</a:t>
              </a:r>
              <a:r>
                <a:rPr lang="en-US" sz="2200" dirty="0"/>
                <a:t>() …</a:t>
              </a:r>
            </a:p>
            <a:p>
              <a:pPr>
                <a:spcBef>
                  <a:spcPts val="1800"/>
                </a:spcBef>
              </a:pPr>
              <a:r>
                <a:rPr lang="en-US" sz="2200" dirty="0"/>
                <a:t> area() {</a:t>
              </a:r>
              <a:br>
                <a:rPr lang="en-US" sz="2200" dirty="0"/>
              </a:br>
              <a:r>
                <a:rPr lang="en-US" sz="2200" dirty="0"/>
                <a:t>   </a:t>
              </a:r>
              <a:r>
                <a:rPr lang="en-US" sz="2200" b="1" dirty="0"/>
                <a:t>return</a:t>
              </a:r>
              <a:r>
                <a:rPr lang="en-US" sz="2200" dirty="0"/>
                <a:t> </a:t>
              </a:r>
              <a:r>
                <a:rPr lang="en-US" sz="2200" dirty="0" err="1"/>
                <a:t>getWidth</a:t>
              </a:r>
              <a:r>
                <a:rPr lang="en-US" sz="2200" dirty="0"/>
                <a:t>() * </a:t>
              </a:r>
              <a:r>
                <a:rPr lang="en-US" sz="2200" dirty="0" err="1"/>
                <a:t>getHeight</a:t>
              </a:r>
              <a:r>
                <a:rPr lang="en-US" sz="2200" dirty="0"/>
                <a:t>();</a:t>
              </a:r>
            </a:p>
            <a:p>
              <a:r>
                <a:rPr lang="en-US" sz="2200" dirty="0"/>
                <a:t> }</a:t>
              </a:r>
              <a:br>
                <a:rPr lang="en-US" sz="2200" dirty="0"/>
              </a:br>
              <a:r>
                <a:rPr lang="en-US" sz="2200" dirty="0"/>
                <a:t>     </a:t>
              </a:r>
            </a:p>
          </p:txBody>
        </p:sp>
        <p:sp>
          <p:nvSpPr>
            <p:cNvPr id="26" name="Rectangle 4"/>
            <p:cNvSpPr>
              <a:spLocks noChangeArrowheads="1"/>
            </p:cNvSpPr>
            <p:nvPr/>
          </p:nvSpPr>
          <p:spPr bwMode="auto">
            <a:xfrm>
              <a:off x="7239000" y="4953000"/>
              <a:ext cx="15240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/>
                <a:t>JFrame</a:t>
              </a:r>
              <a:endParaRPr lang="en-US" sz="2400" dirty="0"/>
            </a:p>
          </p:txBody>
        </p:sp>
        <p:sp>
          <p:nvSpPr>
            <p:cNvPr id="27" name="Rectangle 4"/>
            <p:cNvSpPr>
              <a:spLocks noChangeArrowheads="1"/>
            </p:cNvSpPr>
            <p:nvPr/>
          </p:nvSpPr>
          <p:spPr bwMode="auto">
            <a:xfrm>
              <a:off x="7239000" y="5605019"/>
              <a:ext cx="15240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/>
                <a:t>C</a:t>
              </a: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4876800" y="5605019"/>
              <a:ext cx="2362200" cy="11545"/>
            </a:xfrm>
            <a:prstGeom prst="line">
              <a:avLst/>
            </a:prstGeom>
            <a:ln w="5080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Straight Connector 28"/>
          <p:cNvCxnSpPr/>
          <p:nvPr/>
        </p:nvCxnSpPr>
        <p:spPr>
          <a:xfrm flipH="1" flipV="1">
            <a:off x="1676400" y="4800600"/>
            <a:ext cx="762000" cy="990600"/>
          </a:xfrm>
          <a:prstGeom prst="line">
            <a:avLst/>
          </a:prstGeom>
          <a:ln w="41275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81600" y="1905000"/>
            <a:ext cx="3733800" cy="1569660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Function </a:t>
            </a:r>
            <a:r>
              <a:rPr lang="en-US" sz="2400" dirty="0">
                <a:solidFill>
                  <a:srgbClr val="800000"/>
                </a:solidFill>
              </a:rPr>
              <a:t>area</a:t>
            </a:r>
            <a:r>
              <a:rPr lang="en-US" sz="2400" dirty="0"/>
              <a:t>: in each object.</a:t>
            </a:r>
          </a:p>
          <a:p>
            <a:r>
              <a:rPr lang="en-US" sz="2400" dirty="0" err="1">
                <a:solidFill>
                  <a:srgbClr val="800000"/>
                </a:solidFill>
              </a:rPr>
              <a:t>getWidth</a:t>
            </a:r>
            <a:r>
              <a:rPr lang="en-US" sz="2400" dirty="0">
                <a:solidFill>
                  <a:srgbClr val="800000"/>
                </a:solidFill>
              </a:rPr>
              <a:t>()</a:t>
            </a:r>
            <a:r>
              <a:rPr lang="en-US" sz="2400" dirty="0"/>
              <a:t> calls function </a:t>
            </a:r>
            <a:r>
              <a:rPr lang="en-US" sz="2400" dirty="0" err="1">
                <a:solidFill>
                  <a:srgbClr val="800000"/>
                </a:solidFill>
              </a:rPr>
              <a:t>getWidth</a:t>
            </a:r>
            <a:r>
              <a:rPr lang="en-US" sz="2400" dirty="0"/>
              <a:t> in the object in which it appears.</a:t>
            </a:r>
          </a:p>
        </p:txBody>
      </p:sp>
    </p:spTree>
    <p:extLst>
      <p:ext uri="{BB962C8B-B14F-4D97-AF65-F5344CB8AC3E}">
        <p14:creationId xmlns:p14="http://schemas.microsoft.com/office/powerpoint/2010/main" val="18305363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Class definition with a procedure definition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81000" y="1600200"/>
            <a:ext cx="8077200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/** An instance is a </a:t>
            </a:r>
            <a:r>
              <a:rPr lang="en-US" sz="2400" dirty="0" err="1"/>
              <a:t>JFrame</a:t>
            </a:r>
            <a:r>
              <a:rPr lang="en-US" sz="2400" dirty="0"/>
              <a:t> with more methods */</a:t>
            </a:r>
          </a:p>
          <a:p>
            <a:r>
              <a:rPr lang="en-US" sz="2400" b="1" dirty="0"/>
              <a:t>public class </a:t>
            </a:r>
            <a:r>
              <a:rPr lang="en-US" sz="2400" dirty="0"/>
              <a:t>C </a:t>
            </a:r>
            <a:r>
              <a:rPr lang="en-US" sz="2400" b="1" dirty="0"/>
              <a:t>extends</a:t>
            </a:r>
            <a:r>
              <a:rPr lang="en-US" sz="2400" dirty="0"/>
              <a:t> </a:t>
            </a:r>
            <a:r>
              <a:rPr lang="en-US" sz="2400" dirty="0" err="1"/>
              <a:t>javax.swing.JFrame</a:t>
            </a:r>
            <a:r>
              <a:rPr lang="en-US" sz="2400" dirty="0"/>
              <a:t> {</a:t>
            </a:r>
          </a:p>
          <a:p>
            <a:r>
              <a:rPr lang="en-US" sz="2400" b="1" dirty="0"/>
              <a:t>   public</a:t>
            </a:r>
            <a:r>
              <a:rPr lang="en-US" sz="2400" dirty="0"/>
              <a:t> </a:t>
            </a:r>
            <a:r>
              <a:rPr lang="en-US" sz="2400" b="1" dirty="0" err="1"/>
              <a:t>int</a:t>
            </a:r>
            <a:r>
              <a:rPr lang="en-US" sz="2400" dirty="0"/>
              <a:t> area() {</a:t>
            </a:r>
          </a:p>
          <a:p>
            <a:r>
              <a:rPr lang="en-US" sz="2400" dirty="0"/>
              <a:t>        </a:t>
            </a:r>
            <a:r>
              <a:rPr lang="en-US" sz="2400" b="1" dirty="0"/>
              <a:t>return</a:t>
            </a:r>
            <a:r>
              <a:rPr lang="en-US" sz="2400" dirty="0"/>
              <a:t> </a:t>
            </a:r>
            <a:r>
              <a:rPr lang="en-US" sz="2400" dirty="0" err="1"/>
              <a:t>getWidth</a:t>
            </a:r>
            <a:r>
              <a:rPr lang="en-US" sz="2400" dirty="0"/>
              <a:t>() * </a:t>
            </a:r>
            <a:r>
              <a:rPr lang="en-US" sz="2400" dirty="0" err="1"/>
              <a:t>getHeight</a:t>
            </a:r>
            <a:r>
              <a:rPr lang="en-US" sz="2400" dirty="0"/>
              <a:t>();</a:t>
            </a:r>
          </a:p>
          <a:p>
            <a:r>
              <a:rPr lang="en-US" sz="2400" dirty="0"/>
              <a:t>    }</a:t>
            </a:r>
          </a:p>
          <a:p>
            <a:endParaRPr lang="en-US" sz="2400" dirty="0"/>
          </a:p>
          <a:p>
            <a:r>
              <a:rPr lang="en-US" sz="2400" dirty="0"/>
              <a:t>   </a:t>
            </a:r>
            <a:r>
              <a:rPr lang="en-US" sz="2400" dirty="0">
                <a:solidFill>
                  <a:srgbClr val="008000"/>
                </a:solidFill>
              </a:rPr>
              <a:t>/** Set width of window to its height */</a:t>
            </a:r>
          </a:p>
          <a:p>
            <a:r>
              <a:rPr lang="en-US" sz="2400" dirty="0"/>
              <a:t>  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void</a:t>
            </a:r>
            <a:r>
              <a:rPr lang="en-US" sz="2400" dirty="0"/>
              <a:t> </a:t>
            </a:r>
            <a:r>
              <a:rPr lang="en-US" sz="2400" dirty="0" err="1"/>
              <a:t>setWtoH</a:t>
            </a:r>
            <a:r>
              <a:rPr lang="en-US" sz="2400" dirty="0"/>
              <a:t>() {</a:t>
            </a:r>
          </a:p>
          <a:p>
            <a:r>
              <a:rPr lang="en-US" sz="2400" dirty="0"/>
              <a:t>        </a:t>
            </a:r>
            <a:r>
              <a:rPr lang="en-US" sz="2400" dirty="0" err="1"/>
              <a:t>setSize</a:t>
            </a:r>
            <a:r>
              <a:rPr lang="en-US" sz="2400" dirty="0"/>
              <a:t>(</a:t>
            </a:r>
            <a:r>
              <a:rPr lang="en-US" sz="2400" dirty="0" err="1"/>
              <a:t>getHeight</a:t>
            </a:r>
            <a:r>
              <a:rPr lang="en-US" sz="2400" dirty="0"/>
              <a:t>(), </a:t>
            </a:r>
            <a:r>
              <a:rPr lang="en-US" sz="2400" dirty="0" err="1"/>
              <a:t>getHeight</a:t>
            </a:r>
            <a:r>
              <a:rPr lang="en-US" sz="2400" dirty="0"/>
              <a:t>());</a:t>
            </a:r>
          </a:p>
          <a:p>
            <a:r>
              <a:rPr lang="en-US" sz="2400" dirty="0"/>
              <a:t>    }</a:t>
            </a:r>
          </a:p>
          <a:p>
            <a:r>
              <a:rPr lang="en-US" sz="2400" dirty="0"/>
              <a:t>}</a:t>
            </a: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5562600" y="4191000"/>
            <a:ext cx="3200400" cy="22098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/>
              <a:t>  </a:t>
            </a: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5562600" y="3581400"/>
            <a:ext cx="1905000" cy="6096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8B008C"/>
                </a:solidFill>
              </a:rPr>
              <a:t>C@6667</a:t>
            </a:r>
            <a:endParaRPr lang="en-US" sz="2400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5638800" y="41910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r>
              <a:rPr lang="en-US" sz="2200" dirty="0"/>
              <a:t>…</a:t>
            </a:r>
          </a:p>
          <a:p>
            <a:r>
              <a:rPr lang="en-US" sz="2200" dirty="0" err="1"/>
              <a:t>setSize</a:t>
            </a:r>
            <a:r>
              <a:rPr lang="en-US" sz="2200" dirty="0"/>
              <a:t>(</a:t>
            </a:r>
            <a:r>
              <a:rPr lang="en-US" sz="2200" dirty="0" err="1"/>
              <a:t>int</a:t>
            </a:r>
            <a:r>
              <a:rPr lang="en-US" sz="2200" dirty="0"/>
              <a:t>, </a:t>
            </a:r>
            <a:r>
              <a:rPr lang="en-US" sz="2200" dirty="0" err="1"/>
              <a:t>int</a:t>
            </a:r>
            <a:r>
              <a:rPr lang="en-US" sz="2200" dirty="0"/>
              <a:t>)</a:t>
            </a:r>
          </a:p>
          <a:p>
            <a:r>
              <a:rPr lang="en-US" sz="2200" dirty="0" err="1"/>
              <a:t>getWidth</a:t>
            </a:r>
            <a:r>
              <a:rPr lang="en-US" sz="2200" dirty="0"/>
              <a:t>()   </a:t>
            </a:r>
            <a:r>
              <a:rPr lang="en-US" sz="2200" dirty="0" err="1"/>
              <a:t>getHeight</a:t>
            </a:r>
            <a:r>
              <a:rPr lang="en-US" sz="2200" dirty="0"/>
              <a:t>() </a:t>
            </a:r>
          </a:p>
          <a:p>
            <a:endParaRPr lang="en-US" sz="2200" dirty="0"/>
          </a:p>
          <a:p>
            <a:r>
              <a:rPr lang="en-US" sz="2200" dirty="0"/>
              <a:t>area()</a:t>
            </a:r>
          </a:p>
          <a:p>
            <a:r>
              <a:rPr lang="en-US" sz="2000" dirty="0" err="1"/>
              <a:t>setWtoH</a:t>
            </a:r>
            <a:r>
              <a:rPr lang="en-US" sz="2200" dirty="0"/>
              <a:t>()   </a:t>
            </a:r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7467600" y="4191000"/>
            <a:ext cx="1295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/>
              <a:t>JFrame</a:t>
            </a:r>
            <a:endParaRPr lang="en-US" sz="2400" dirty="0"/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7924800" y="5562600"/>
            <a:ext cx="838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/>
              <a:t>C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5562600" y="5562600"/>
            <a:ext cx="2362200" cy="0"/>
          </a:xfrm>
          <a:prstGeom prst="line">
            <a:avLst/>
          </a:prstGeom>
          <a:ln w="508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1600200" y="4572000"/>
            <a:ext cx="3810000" cy="1886128"/>
            <a:chOff x="1752600" y="5638800"/>
            <a:chExt cx="3810000" cy="1886128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752600" y="5638800"/>
              <a:ext cx="457200" cy="0"/>
            </a:xfrm>
            <a:prstGeom prst="line">
              <a:avLst/>
            </a:prstGeom>
            <a:ln w="41275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1981200" y="5638800"/>
              <a:ext cx="838200" cy="838200"/>
            </a:xfrm>
            <a:prstGeom prst="line">
              <a:avLst/>
            </a:prstGeom>
            <a:ln w="41275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2590801" y="6324600"/>
              <a:ext cx="2971799" cy="1200328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It is a procedure because it has </a:t>
              </a:r>
              <a:r>
                <a:rPr lang="en-US" sz="2400" b="1" dirty="0"/>
                <a:t>void</a:t>
              </a:r>
              <a:r>
                <a:rPr lang="en-US" sz="2400" dirty="0"/>
                <a:t> instead of return type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09600" y="5029200"/>
            <a:ext cx="4495800" cy="1505128"/>
            <a:chOff x="609600" y="5029200"/>
            <a:chExt cx="4495800" cy="1505128"/>
          </a:xfrm>
        </p:grpSpPr>
        <p:sp>
          <p:nvSpPr>
            <p:cNvPr id="15" name="TextBox 14"/>
            <p:cNvSpPr txBox="1"/>
            <p:nvPr/>
          </p:nvSpPr>
          <p:spPr>
            <a:xfrm>
              <a:off x="609600" y="5334000"/>
              <a:ext cx="1600200" cy="1200328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Call on procedure </a:t>
              </a:r>
              <a:r>
                <a:rPr lang="en-US" sz="2400" dirty="0" err="1"/>
                <a:t>setSize</a:t>
              </a:r>
              <a:endParaRPr lang="en-US" sz="2400" dirty="0"/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143000" y="5029200"/>
              <a:ext cx="3962400" cy="0"/>
            </a:xfrm>
            <a:prstGeom prst="line">
              <a:avLst/>
            </a:prstGeom>
            <a:ln w="41275"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V="1">
              <a:off x="1524000" y="5029200"/>
              <a:ext cx="304800" cy="533400"/>
            </a:xfrm>
            <a:prstGeom prst="line">
              <a:avLst/>
            </a:prstGeom>
            <a:ln w="41275"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84114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Using an object of class Date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81000" y="1600200"/>
            <a:ext cx="8077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/** An instance is a </a:t>
            </a:r>
            <a:r>
              <a:rPr lang="en-US" sz="2400" dirty="0" err="1">
                <a:solidFill>
                  <a:srgbClr val="008000"/>
                </a:solidFill>
              </a:rPr>
              <a:t>JFrame</a:t>
            </a:r>
            <a:r>
              <a:rPr lang="en-US" sz="2400" dirty="0">
                <a:solidFill>
                  <a:srgbClr val="008000"/>
                </a:solidFill>
              </a:rPr>
              <a:t> with more methods */</a:t>
            </a:r>
          </a:p>
          <a:p>
            <a:r>
              <a:rPr lang="en-US" sz="2400" b="1" dirty="0"/>
              <a:t>public class </a:t>
            </a:r>
            <a:r>
              <a:rPr lang="en-US" sz="2400" dirty="0"/>
              <a:t>C </a:t>
            </a:r>
            <a:r>
              <a:rPr lang="en-US" sz="2400" b="1" dirty="0"/>
              <a:t>extends</a:t>
            </a:r>
            <a:r>
              <a:rPr lang="en-US" sz="2400" dirty="0"/>
              <a:t> </a:t>
            </a:r>
            <a:r>
              <a:rPr lang="en-US" sz="2400" dirty="0" err="1"/>
              <a:t>javax.swing.JFrame</a:t>
            </a:r>
            <a:r>
              <a:rPr lang="en-US" sz="2400" dirty="0"/>
              <a:t> {</a:t>
            </a:r>
          </a:p>
          <a:p>
            <a:r>
              <a:rPr lang="en-US" sz="2400" dirty="0"/>
              <a:t>   …</a:t>
            </a:r>
          </a:p>
          <a:p>
            <a:r>
              <a:rPr lang="en-US" sz="2400" dirty="0"/>
              <a:t>   </a:t>
            </a:r>
            <a:r>
              <a:rPr lang="en-US" sz="2400" dirty="0">
                <a:solidFill>
                  <a:srgbClr val="008000"/>
                </a:solidFill>
              </a:rPr>
              <a:t>/** Put the date and time in the title */</a:t>
            </a:r>
          </a:p>
          <a:p>
            <a:r>
              <a:rPr lang="en-US" sz="2400" b="1" dirty="0"/>
              <a:t>   public</a:t>
            </a:r>
            <a:r>
              <a:rPr lang="en-US" sz="2400" dirty="0"/>
              <a:t> </a:t>
            </a:r>
            <a:r>
              <a:rPr lang="en-US" sz="2400" b="1" dirty="0"/>
              <a:t>void </a:t>
            </a:r>
            <a:r>
              <a:rPr lang="en-US" sz="2400" dirty="0" err="1"/>
              <a:t>setTitleToDate</a:t>
            </a:r>
            <a:r>
              <a:rPr lang="en-US" sz="2400" dirty="0"/>
              <a:t>() {</a:t>
            </a:r>
          </a:p>
          <a:p>
            <a:endParaRPr lang="en-US" sz="2400" dirty="0"/>
          </a:p>
          <a:p>
            <a:r>
              <a:rPr lang="en-US" sz="2400" dirty="0"/>
              <a:t>   }</a:t>
            </a:r>
          </a:p>
          <a:p>
            <a:r>
              <a:rPr lang="en-US" sz="2400" dirty="0"/>
              <a:t>}</a:t>
            </a: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5562600" y="4191000"/>
            <a:ext cx="3200400" cy="22098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/>
              <a:t>  </a:t>
            </a: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6096000" y="3581400"/>
            <a:ext cx="1905000" cy="6096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8B008C"/>
                </a:solidFill>
              </a:rPr>
              <a:t>C@6667</a:t>
            </a:r>
            <a:endParaRPr lang="en-US" sz="2400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5638800" y="41910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r>
              <a:rPr lang="en-US" sz="2200" dirty="0"/>
              <a:t>…</a:t>
            </a:r>
          </a:p>
          <a:p>
            <a:r>
              <a:rPr lang="en-US" sz="2200" dirty="0" err="1"/>
              <a:t>setSize</a:t>
            </a:r>
            <a:r>
              <a:rPr lang="en-US" sz="2200" dirty="0"/>
              <a:t>(</a:t>
            </a:r>
            <a:r>
              <a:rPr lang="en-US" sz="2200" dirty="0" err="1"/>
              <a:t>int</a:t>
            </a:r>
            <a:r>
              <a:rPr lang="en-US" sz="2200" dirty="0"/>
              <a:t>, </a:t>
            </a:r>
            <a:r>
              <a:rPr lang="en-US" sz="2200" dirty="0" err="1"/>
              <a:t>int</a:t>
            </a:r>
            <a:r>
              <a:rPr lang="en-US" sz="2200" dirty="0"/>
              <a:t>)</a:t>
            </a:r>
          </a:p>
          <a:p>
            <a:r>
              <a:rPr lang="en-US" sz="2200" dirty="0" err="1"/>
              <a:t>setTitle</a:t>
            </a:r>
            <a:r>
              <a:rPr lang="en-US" sz="2200" dirty="0"/>
              <a:t>(String) </a:t>
            </a:r>
          </a:p>
          <a:p>
            <a:endParaRPr lang="en-US" sz="2200" dirty="0"/>
          </a:p>
          <a:p>
            <a:r>
              <a:rPr lang="en-US" sz="2200" dirty="0"/>
              <a:t>area</a:t>
            </a:r>
            <a:r>
              <a:rPr lang="en-US" sz="2200"/>
              <a:t>() {      }</a:t>
            </a:r>
            <a:endParaRPr lang="en-US" sz="2200" dirty="0"/>
          </a:p>
          <a:p>
            <a:r>
              <a:rPr lang="en-US" sz="2000" dirty="0" err="1"/>
              <a:t>setWtoH</a:t>
            </a:r>
            <a:r>
              <a:rPr lang="en-US" sz="2200" dirty="0"/>
              <a:t>()   </a:t>
            </a:r>
            <a:r>
              <a:rPr lang="en-US" sz="2200" dirty="0" err="1"/>
              <a:t>setTitleToDate</a:t>
            </a:r>
            <a:endParaRPr lang="en-US" sz="2200" dirty="0"/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7467600" y="4191000"/>
            <a:ext cx="1295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/>
              <a:t>JFrame</a:t>
            </a:r>
            <a:endParaRPr lang="en-US" sz="2400" dirty="0"/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7924800" y="5562600"/>
            <a:ext cx="838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/>
              <a:t>C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5562600" y="5562600"/>
            <a:ext cx="2362200" cy="0"/>
          </a:xfrm>
          <a:prstGeom prst="line">
            <a:avLst/>
          </a:prstGeom>
          <a:ln w="508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840440" y="4419600"/>
            <a:ext cx="4264960" cy="1938992"/>
          </a:xfrm>
          <a:prstGeom prst="rect">
            <a:avLst/>
          </a:prstGeom>
          <a:solidFill>
            <a:srgbClr val="FFF2BD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An object of class </a:t>
            </a:r>
            <a:r>
              <a:rPr lang="en-US" sz="2400" dirty="0" err="1"/>
              <a:t>java.util.Date</a:t>
            </a:r>
            <a:r>
              <a:rPr lang="en-US" sz="2400" dirty="0"/>
              <a:t> contains the date and time at which it was created.</a:t>
            </a:r>
          </a:p>
          <a:p>
            <a:r>
              <a:rPr lang="en-US" sz="2400" dirty="0"/>
              <a:t>It has a function </a:t>
            </a:r>
            <a:r>
              <a:rPr lang="en-US" sz="2400" dirty="0" err="1"/>
              <a:t>toString</a:t>
            </a:r>
            <a:r>
              <a:rPr lang="en-US" sz="2400" dirty="0"/>
              <a:t>(), which yields the data as a String.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6800" y="3429000"/>
            <a:ext cx="50489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setTitle</a:t>
            </a:r>
            <a:r>
              <a:rPr lang="en-US" sz="2400" dirty="0">
                <a:solidFill>
                  <a:srgbClr val="FF0000"/>
                </a:solidFill>
              </a:rPr>
              <a:t>((</a:t>
            </a:r>
            <a:r>
              <a:rPr lang="en-US" sz="2400" b="1" dirty="0">
                <a:solidFill>
                  <a:srgbClr val="FF0000"/>
                </a:solidFill>
              </a:rPr>
              <a:t>new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java.util.Date</a:t>
            </a:r>
            <a:r>
              <a:rPr lang="en-US" sz="2400" dirty="0">
                <a:solidFill>
                  <a:srgbClr val="FF0000"/>
                </a:solidFill>
              </a:rPr>
              <a:t>()).</a:t>
            </a:r>
            <a:r>
              <a:rPr lang="en-US" sz="2400" dirty="0" err="1">
                <a:solidFill>
                  <a:srgbClr val="FF0000"/>
                </a:solidFill>
              </a:rPr>
              <a:t>toString</a:t>
            </a:r>
            <a:r>
              <a:rPr lang="en-US" sz="2400" dirty="0">
                <a:solidFill>
                  <a:srgbClr val="FF0000"/>
                </a:solidFill>
              </a:rPr>
              <a:t>());</a:t>
            </a:r>
          </a:p>
        </p:txBody>
      </p:sp>
    </p:spTree>
    <p:extLst>
      <p:ext uri="{BB962C8B-B14F-4D97-AF65-F5344CB8AC3E}">
        <p14:creationId xmlns:p14="http://schemas.microsoft.com/office/powerpoint/2010/main" val="286451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About null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1371600" y="1828800"/>
            <a:ext cx="1295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1371600" y="2971800"/>
            <a:ext cx="1295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533400" y="1295400"/>
            <a:ext cx="79248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6538" indent="-236538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endParaRPr lang="en-US" b="1" dirty="0">
              <a:solidFill>
                <a:srgbClr val="E419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b="1" dirty="0"/>
              <a:t>   v1    C@16</a:t>
            </a:r>
          </a:p>
          <a:p>
            <a:pPr>
              <a:spcBef>
                <a:spcPct val="50000"/>
              </a:spcBef>
            </a:pPr>
            <a:endParaRPr lang="en-US" b="1" dirty="0"/>
          </a:p>
          <a:p>
            <a:pPr>
              <a:spcBef>
                <a:spcPct val="50000"/>
              </a:spcBef>
            </a:pPr>
            <a:r>
              <a:rPr lang="en-US" b="1" dirty="0"/>
              <a:t>   v2    null</a:t>
            </a: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  <p:grpSp>
        <p:nvGrpSpPr>
          <p:cNvPr id="28" name="Group 14"/>
          <p:cNvGrpSpPr>
            <a:grpSpLocks/>
          </p:cNvGrpSpPr>
          <p:nvPr/>
        </p:nvGrpSpPr>
        <p:grpSpPr bwMode="auto">
          <a:xfrm>
            <a:off x="3962400" y="1828800"/>
            <a:ext cx="1752898" cy="1143000"/>
            <a:chOff x="2496" y="720"/>
            <a:chExt cx="1963" cy="960"/>
          </a:xfrm>
        </p:grpSpPr>
        <p:sp>
          <p:nvSpPr>
            <p:cNvPr id="29" name="Rectangle 8"/>
            <p:cNvSpPr>
              <a:spLocks noChangeArrowheads="1"/>
            </p:cNvSpPr>
            <p:nvPr/>
          </p:nvSpPr>
          <p:spPr bwMode="auto">
            <a:xfrm>
              <a:off x="2496" y="720"/>
              <a:ext cx="1024" cy="28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C@16</a:t>
              </a:r>
            </a:p>
          </p:txBody>
        </p:sp>
        <p:sp>
          <p:nvSpPr>
            <p:cNvPr id="30" name="Rectangle 9"/>
            <p:cNvSpPr>
              <a:spLocks noChangeArrowheads="1"/>
            </p:cNvSpPr>
            <p:nvPr/>
          </p:nvSpPr>
          <p:spPr bwMode="auto">
            <a:xfrm>
              <a:off x="2496" y="1008"/>
              <a:ext cx="1963" cy="672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  <a:p>
              <a:pPr algn="ctr"/>
              <a:r>
                <a:rPr lang="en-US" sz="2400" dirty="0" err="1"/>
                <a:t>getName</a:t>
              </a:r>
              <a:r>
                <a:rPr lang="en-US" sz="2400" dirty="0"/>
                <a:t>()</a:t>
              </a:r>
            </a:p>
          </p:txBody>
        </p:sp>
        <p:sp>
          <p:nvSpPr>
            <p:cNvPr id="31" name="Rectangle 12"/>
            <p:cNvSpPr>
              <a:spLocks noChangeArrowheads="1"/>
            </p:cNvSpPr>
            <p:nvPr/>
          </p:nvSpPr>
          <p:spPr bwMode="auto">
            <a:xfrm>
              <a:off x="3866" y="1008"/>
              <a:ext cx="593" cy="288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C</a:t>
              </a:r>
            </a:p>
          </p:txBody>
        </p:sp>
      </p:grpSp>
      <p:sp>
        <p:nvSpPr>
          <p:cNvPr id="36" name="Line 23"/>
          <p:cNvSpPr>
            <a:spLocks noChangeShapeType="1"/>
          </p:cNvSpPr>
          <p:nvPr/>
        </p:nvSpPr>
        <p:spPr bwMode="auto">
          <a:xfrm>
            <a:off x="2514600" y="2133600"/>
            <a:ext cx="1447800" cy="228600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Text Box 25"/>
          <p:cNvSpPr txBox="1">
            <a:spLocks noChangeArrowheads="1"/>
          </p:cNvSpPr>
          <p:nvPr/>
        </p:nvSpPr>
        <p:spPr bwMode="auto">
          <a:xfrm>
            <a:off x="762000" y="3886200"/>
            <a:ext cx="7239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null</a:t>
            </a:r>
            <a:r>
              <a:rPr lang="en-US" dirty="0"/>
              <a:t> denotes the absence of a name.</a:t>
            </a:r>
          </a:p>
          <a:p>
            <a:pPr>
              <a:spcBef>
                <a:spcPct val="50000"/>
              </a:spcBef>
            </a:pPr>
            <a:r>
              <a:rPr lang="en-US" b="1" dirty="0"/>
              <a:t>v2</a:t>
            </a:r>
            <a:r>
              <a:rPr lang="en-US" dirty="0"/>
              <a:t>.getName() is a mistake! Program stops with a </a:t>
            </a:r>
            <a:r>
              <a:rPr lang="en-US" dirty="0" err="1">
                <a:solidFill>
                  <a:srgbClr val="FF0000"/>
                </a:solidFill>
              </a:rPr>
              <a:t>NullPointerException</a:t>
            </a:r>
            <a:r>
              <a:rPr lang="en-US" dirty="0"/>
              <a:t> </a:t>
            </a:r>
          </a:p>
          <a:p>
            <a:pPr>
              <a:spcBef>
                <a:spcPct val="50000"/>
              </a:spcBef>
            </a:pPr>
            <a:r>
              <a:rPr lang="en-US" dirty="0"/>
              <a:t>You can write assignments like:   </a:t>
            </a:r>
            <a:r>
              <a:rPr lang="en-US" dirty="0">
                <a:solidFill>
                  <a:srgbClr val="800000"/>
                </a:solidFill>
              </a:rPr>
              <a:t>v1=  </a:t>
            </a:r>
            <a:r>
              <a:rPr lang="en-US" b="1" dirty="0">
                <a:solidFill>
                  <a:srgbClr val="800000"/>
                </a:solidFill>
              </a:rPr>
              <a:t>null</a:t>
            </a:r>
            <a:r>
              <a:rPr lang="en-US" dirty="0">
                <a:solidFill>
                  <a:srgbClr val="800000"/>
                </a:solidFill>
              </a:rPr>
              <a:t>;</a:t>
            </a:r>
          </a:p>
          <a:p>
            <a:pPr>
              <a:spcBef>
                <a:spcPct val="50000"/>
              </a:spcBef>
            </a:pPr>
            <a:r>
              <a:rPr lang="en-US" dirty="0"/>
              <a:t>and expressions like:                    </a:t>
            </a:r>
            <a:r>
              <a:rPr lang="en-US" dirty="0">
                <a:solidFill>
                  <a:srgbClr val="800000"/>
                </a:solidFill>
              </a:rPr>
              <a:t>v1 == </a:t>
            </a:r>
            <a:r>
              <a:rPr lang="en-US" b="1" dirty="0">
                <a:solidFill>
                  <a:srgbClr val="800000"/>
                </a:solidFill>
              </a:rPr>
              <a:t>null</a:t>
            </a:r>
          </a:p>
        </p:txBody>
      </p:sp>
    </p:spTree>
    <p:extLst>
      <p:ext uri="{BB962C8B-B14F-4D97-AF65-F5344CB8AC3E}">
        <p14:creationId xmlns:p14="http://schemas.microsoft.com/office/powerpoint/2010/main" val="742092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6096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800000"/>
                </a:solidFill>
              </a:rPr>
              <a:t>Homework HW1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84582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The answers you handed in at the end of lecture 1 showed mass confusion! Perhaps 80% of you weren’t sure what to write. </a:t>
            </a:r>
            <a:r>
              <a:rPr lang="en-US" sz="2400" b="1" dirty="0">
                <a:solidFill>
                  <a:srgbClr val="C00000"/>
                </a:solidFill>
              </a:rPr>
              <a:t>This was not graded! It was only to help us and you assess the situation.</a:t>
            </a:r>
          </a:p>
          <a:p>
            <a:pPr marL="0" indent="0">
              <a:buNone/>
            </a:pPr>
            <a:endParaRPr lang="en-US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Doing HW1 will eliminate the confusion. Piazza note @30, (it is linked to in the pinned Piazza Recitation/Homework note.)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-------------------------------------------------------------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Evaluation, Execution, Syntax, Semantics.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Presenting an algorithm in English (2.5 minutes).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Executing the assignment statement (2.5 minutes).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C00000"/>
                </a:solidFill>
              </a:rPr>
              <a:t>Do HW1 and submit on the CMS</a:t>
            </a:r>
          </a:p>
          <a:p>
            <a:pPr marL="0" indent="0">
              <a:buNone/>
            </a:pPr>
            <a:endParaRPr lang="en-US" sz="2400" dirty="0">
              <a:solidFill>
                <a:srgbClr val="FF66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6600"/>
              </a:solidFill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804162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Intro to Exceptions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AFD22E2-6D85-724B-A6CA-3E399945E64B}"/>
              </a:ext>
            </a:extLst>
          </p:cNvPr>
          <p:cNvGrpSpPr/>
          <p:nvPr/>
        </p:nvGrpSpPr>
        <p:grpSpPr>
          <a:xfrm>
            <a:off x="5791200" y="2209800"/>
            <a:ext cx="3124200" cy="2485930"/>
            <a:chOff x="4724400" y="1828799"/>
            <a:chExt cx="3886200" cy="2866931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919F0D8-814B-B44D-A66F-54B2C392D18D}"/>
                </a:ext>
              </a:extLst>
            </p:cNvPr>
            <p:cNvGrpSpPr/>
            <p:nvPr/>
          </p:nvGrpSpPr>
          <p:grpSpPr>
            <a:xfrm>
              <a:off x="4724400" y="1828799"/>
              <a:ext cx="3886200" cy="2866931"/>
              <a:chOff x="4800600" y="4530436"/>
              <a:chExt cx="3886200" cy="2526866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44F15F42-6503-2447-9E0D-4947EED66C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94997" y="4987637"/>
                <a:ext cx="3487003" cy="2069665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dirty="0"/>
                  <a:t>  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0BE9577-D990-D34C-82E8-0F977AE0AC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6800" y="4530436"/>
                <a:ext cx="2362200" cy="4572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>
                    <a:solidFill>
                      <a:srgbClr val="8B008C"/>
                    </a:solidFill>
                  </a:rPr>
                  <a:t>AssertionError@2</a:t>
                </a:r>
                <a:endParaRPr lang="en-US" sz="2400" dirty="0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D66557B-D7D7-AC4D-8AA9-26AADC8DA7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0600" y="4901142"/>
                <a:ext cx="3886200" cy="838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 sz="2200" dirty="0"/>
              </a:p>
              <a:p>
                <a:endParaRPr lang="en-US" sz="2200" dirty="0"/>
              </a:p>
              <a:p>
                <a:endParaRPr lang="en-US" sz="2200" dirty="0"/>
              </a:p>
              <a:p>
                <a:br>
                  <a:rPr lang="en-US" sz="2200" dirty="0"/>
                </a:br>
                <a:r>
                  <a:rPr lang="en-US" sz="2200" dirty="0"/>
                  <a:t>     </a:t>
                </a:r>
              </a:p>
            </p:txBody>
          </p:sp>
          <p:sp>
            <p:nvSpPr>
              <p:cNvPr id="17" name="Rectangle 4">
                <a:extLst>
                  <a:ext uri="{FF2B5EF4-FFF2-40B4-BE49-F238E27FC236}">
                    <a16:creationId xmlns:a16="http://schemas.microsoft.com/office/drawing/2014/main" id="{31D5E20F-D043-ED41-8BFC-4FAD884AAE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58000" y="4953000"/>
                <a:ext cx="15240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/>
                  <a:t>Throwable</a:t>
                </a:r>
                <a:endParaRPr lang="en-US" sz="2400" dirty="0"/>
              </a:p>
            </p:txBody>
          </p:sp>
          <p:sp>
            <p:nvSpPr>
              <p:cNvPr id="18" name="Rectangle 4">
                <a:extLst>
                  <a:ext uri="{FF2B5EF4-FFF2-40B4-BE49-F238E27FC236}">
                    <a16:creationId xmlns:a16="http://schemas.microsoft.com/office/drawing/2014/main" id="{CE38FB84-DA2C-9547-9B87-6B2AE356A7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58000" y="5605019"/>
                <a:ext cx="1524000" cy="3810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/>
                  <a:t>Error</a:t>
                </a: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1C7E1519-FF3B-1B46-81D5-6EFA73ED43B5}"/>
                  </a:ext>
                </a:extLst>
              </p:cNvPr>
              <p:cNvCxnSpPr/>
              <p:nvPr/>
            </p:nvCxnSpPr>
            <p:spPr>
              <a:xfrm>
                <a:off x="4876800" y="5605019"/>
                <a:ext cx="2362200" cy="11545"/>
              </a:xfrm>
              <a:prstGeom prst="line">
                <a:avLst/>
              </a:prstGeom>
              <a:ln w="508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B8A57A9-FC65-6C4B-9801-060EC0A80F52}"/>
                </a:ext>
              </a:extLst>
            </p:cNvPr>
            <p:cNvCxnSpPr>
              <a:cxnSpLocks/>
            </p:cNvCxnSpPr>
            <p:nvPr/>
          </p:nvCxnSpPr>
          <p:spPr>
            <a:xfrm>
              <a:off x="4818797" y="3886200"/>
              <a:ext cx="2191603" cy="0"/>
            </a:xfrm>
            <a:prstGeom prst="line">
              <a:avLst/>
            </a:prstGeom>
            <a:ln w="5080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4">
              <a:extLst>
                <a:ext uri="{FF2B5EF4-FFF2-40B4-BE49-F238E27FC236}">
                  <a16:creationId xmlns:a16="http://schemas.microsoft.com/office/drawing/2014/main" id="{916F8B2C-4834-644B-A762-5D78C0E2D0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6000" y="3886200"/>
              <a:ext cx="2209800" cy="4322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/>
                <a:t>AssertionError</a:t>
              </a:r>
              <a:endParaRPr lang="en-US" sz="2400" dirty="0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450E477B-BDAF-0746-B170-2DA403C6B1C2}"/>
              </a:ext>
            </a:extLst>
          </p:cNvPr>
          <p:cNvSpPr txBox="1"/>
          <p:nvPr/>
        </p:nvSpPr>
        <p:spPr>
          <a:xfrm>
            <a:off x="262151" y="1801618"/>
            <a:ext cx="4443845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x= 5;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("x is now "+x);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assert x== 6;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9E2513-296F-D54E-B155-1D31C5576FE4}"/>
              </a:ext>
            </a:extLst>
          </p:cNvPr>
          <p:cNvSpPr txBox="1"/>
          <p:nvPr/>
        </p:nvSpPr>
        <p:spPr>
          <a:xfrm>
            <a:off x="262151" y="3121363"/>
            <a:ext cx="4861446" cy="19389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the assert statement is executed and x is not 6, an object of class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AssertionError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created and “thrown”. It contains info needed to print out a nice message.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69B3EA-7D77-B547-B752-8631D7DCE89B}"/>
              </a:ext>
            </a:extLst>
          </p:cNvPr>
          <p:cNvSpPr txBox="1"/>
          <p:nvPr/>
        </p:nvSpPr>
        <p:spPr>
          <a:xfrm>
            <a:off x="1978460" y="5355242"/>
            <a:ext cx="3084499" cy="115416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java.lang.AssertionError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A0.main(</a:t>
            </a:r>
            <a:r>
              <a:rPr lang="en-US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A0.java:9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459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Intro to Exceptions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0E477B-BDAF-0746-B170-2DA403C6B1C2}"/>
              </a:ext>
            </a:extLst>
          </p:cNvPr>
          <p:cNvSpPr txBox="1"/>
          <p:nvPr/>
        </p:nvSpPr>
        <p:spPr>
          <a:xfrm>
            <a:off x="262151" y="1600200"/>
            <a:ext cx="3319249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m();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9E2513-296F-D54E-B155-1D31C5576FE4}"/>
              </a:ext>
            </a:extLst>
          </p:cNvPr>
          <p:cNvSpPr txBox="1"/>
          <p:nvPr/>
        </p:nvSpPr>
        <p:spPr>
          <a:xfrm>
            <a:off x="262149" y="3567190"/>
            <a:ext cx="4861447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5/0 is evaluated, an object of class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ArithmeticException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created and “thrown”. It contains info needed to print out a nice message.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4092395-A3E3-5847-9783-599708D1E1E6}"/>
              </a:ext>
            </a:extLst>
          </p:cNvPr>
          <p:cNvSpPr txBox="1"/>
          <p:nvPr/>
        </p:nvSpPr>
        <p:spPr>
          <a:xfrm>
            <a:off x="262150" y="2209800"/>
            <a:ext cx="3319249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void m() {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y= 5/0;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02524-4316-1441-B836-3B436C59D188}"/>
              </a:ext>
            </a:extLst>
          </p:cNvPr>
          <p:cNvSpPr txBox="1"/>
          <p:nvPr/>
        </p:nvSpPr>
        <p:spPr>
          <a:xfrm>
            <a:off x="951781" y="5136850"/>
            <a:ext cx="5192447" cy="1569660"/>
          </a:xfrm>
          <a:prstGeom prst="rect">
            <a:avLst/>
          </a:prstGeom>
          <a:solidFill>
            <a:srgbClr val="FFF2BD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Exception in thread "main”</a:t>
            </a:r>
          </a:p>
          <a:p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java.lang.ArithmeticException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/ by zero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A0.m(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A0.java:15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A0.main(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A0.java:6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48C1407-28ED-9F4B-8CFA-34E573CC73BC}"/>
              </a:ext>
            </a:extLst>
          </p:cNvPr>
          <p:cNvGrpSpPr/>
          <p:nvPr/>
        </p:nvGrpSpPr>
        <p:grpSpPr>
          <a:xfrm>
            <a:off x="3810000" y="5840013"/>
            <a:ext cx="4428698" cy="430887"/>
            <a:chOff x="3810000" y="5840013"/>
            <a:chExt cx="4428698" cy="430887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9F090F42-476A-734F-8344-9D548715172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10000" y="6096000"/>
              <a:ext cx="1648428" cy="0"/>
            </a:xfrm>
            <a:prstGeom prst="straightConnector1">
              <a:avLst/>
            </a:prstGeom>
            <a:ln w="476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E2CE620-51F4-1441-B4F1-4FCB9F11979F}"/>
                </a:ext>
              </a:extLst>
            </p:cNvPr>
            <p:cNvSpPr txBox="1"/>
            <p:nvPr/>
          </p:nvSpPr>
          <p:spPr>
            <a:xfrm>
              <a:off x="5495498" y="5840013"/>
              <a:ext cx="27432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dirty="0">
                  <a:solidFill>
                    <a:srgbClr val="FF0000"/>
                  </a:solidFill>
                </a:rPr>
                <a:t>where it occurred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DA6821F0-7C17-B14C-9E1C-E7982DC2DBCD}"/>
              </a:ext>
            </a:extLst>
          </p:cNvPr>
          <p:cNvGrpSpPr/>
          <p:nvPr/>
        </p:nvGrpSpPr>
        <p:grpSpPr>
          <a:xfrm>
            <a:off x="3929879" y="6211288"/>
            <a:ext cx="4428698" cy="430887"/>
            <a:chOff x="3810000" y="5840013"/>
            <a:chExt cx="4428698" cy="430887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9F930A44-43D9-D946-9CF6-D7A684E57EF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10000" y="6096000"/>
              <a:ext cx="1648428" cy="0"/>
            </a:xfrm>
            <a:prstGeom prst="straightConnector1">
              <a:avLst/>
            </a:prstGeom>
            <a:ln w="476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8D8FF56-8058-004F-9633-7C077FA8B5A5}"/>
                </a:ext>
              </a:extLst>
            </p:cNvPr>
            <p:cNvSpPr txBox="1"/>
            <p:nvPr/>
          </p:nvSpPr>
          <p:spPr>
            <a:xfrm>
              <a:off x="5495498" y="5840013"/>
              <a:ext cx="27432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dirty="0">
                  <a:solidFill>
                    <a:srgbClr val="FF0000"/>
                  </a:solidFill>
                </a:rPr>
                <a:t>where m was called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3B50B022-DB88-5944-90D4-25B41CDBC53B}"/>
              </a:ext>
            </a:extLst>
          </p:cNvPr>
          <p:cNvGrpSpPr/>
          <p:nvPr/>
        </p:nvGrpSpPr>
        <p:grpSpPr>
          <a:xfrm>
            <a:off x="5029200" y="1828799"/>
            <a:ext cx="3886200" cy="2866931"/>
            <a:chOff x="5029200" y="1828799"/>
            <a:chExt cx="3886200" cy="286693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AFD22E2-6D85-724B-A6CA-3E399945E64B}"/>
                </a:ext>
              </a:extLst>
            </p:cNvPr>
            <p:cNvGrpSpPr/>
            <p:nvPr/>
          </p:nvGrpSpPr>
          <p:grpSpPr>
            <a:xfrm>
              <a:off x="5029200" y="1828799"/>
              <a:ext cx="3886200" cy="2866931"/>
              <a:chOff x="4724400" y="1828799"/>
              <a:chExt cx="3886200" cy="2866931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F919F0D8-814B-B44D-A66F-54B2C392D18D}"/>
                  </a:ext>
                </a:extLst>
              </p:cNvPr>
              <p:cNvGrpSpPr/>
              <p:nvPr/>
            </p:nvGrpSpPr>
            <p:grpSpPr>
              <a:xfrm>
                <a:off x="4724400" y="1828799"/>
                <a:ext cx="3886200" cy="2866931"/>
                <a:chOff x="4800600" y="4530436"/>
                <a:chExt cx="3886200" cy="2526866"/>
              </a:xfrm>
            </p:grpSpPr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44F15F42-6503-2447-9E0D-4947EED66C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94997" y="4987637"/>
                  <a:ext cx="3487003" cy="2069665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r>
                    <a:rPr lang="en-US" dirty="0"/>
                    <a:t>  </a:t>
                  </a: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80BE9577-D990-D34C-82E8-0F977AE0AC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76800" y="4530436"/>
                  <a:ext cx="2819400" cy="457200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>
                      <a:solidFill>
                        <a:srgbClr val="8B008C"/>
                      </a:solidFill>
                    </a:rPr>
                    <a:t>ArithmeticException@4</a:t>
                  </a:r>
                  <a:endParaRPr lang="en-US" sz="2400" dirty="0"/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CD66557B-D7D7-AC4D-8AA9-26AADC8DA73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00600" y="4901142"/>
                  <a:ext cx="3886200" cy="838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200" dirty="0"/>
                </a:p>
                <a:p>
                  <a:endParaRPr lang="en-US" sz="2200" dirty="0"/>
                </a:p>
                <a:p>
                  <a:endParaRPr lang="en-US" sz="2200" dirty="0"/>
                </a:p>
                <a:p>
                  <a:br>
                    <a:rPr lang="en-US" sz="2200" dirty="0"/>
                  </a:br>
                  <a:r>
                    <a:rPr lang="en-US" sz="2200" dirty="0"/>
                    <a:t>     </a:t>
                  </a:r>
                </a:p>
              </p:txBody>
            </p:sp>
            <p:sp>
              <p:nvSpPr>
                <p:cNvPr id="17" name="Rectangle 4">
                  <a:extLst>
                    <a:ext uri="{FF2B5EF4-FFF2-40B4-BE49-F238E27FC236}">
                      <a16:creationId xmlns:a16="http://schemas.microsoft.com/office/drawing/2014/main" id="{31D5E20F-D043-ED41-8BFC-4FAD884AAE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858000" y="4953001"/>
                  <a:ext cx="1524000" cy="37593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/>
                    <a:t>Throwable</a:t>
                  </a:r>
                  <a:endParaRPr lang="en-US" sz="2400" dirty="0"/>
                </a:p>
              </p:txBody>
            </p:sp>
            <p:sp>
              <p:nvSpPr>
                <p:cNvPr id="18" name="Rectangle 4">
                  <a:extLst>
                    <a:ext uri="{FF2B5EF4-FFF2-40B4-BE49-F238E27FC236}">
                      <a16:creationId xmlns:a16="http://schemas.microsoft.com/office/drawing/2014/main" id="{CE38FB84-DA2C-9547-9B87-6B2AE356A7D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858000" y="5492665"/>
                  <a:ext cx="1524000" cy="30775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/>
                    <a:t>Exception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1C7E1519-FF3B-1B46-81D5-6EFA73ED43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76800" y="5492665"/>
                  <a:ext cx="2362200" cy="11545"/>
                </a:xfrm>
                <a:prstGeom prst="line">
                  <a:avLst/>
                </a:prstGeom>
                <a:ln w="50800"/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7B8A57A9-FC65-6C4B-9801-060EC0A80F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18797" y="3505200"/>
                <a:ext cx="2191603" cy="0"/>
              </a:xfrm>
              <a:prstGeom prst="line">
                <a:avLst/>
              </a:prstGeom>
              <a:ln w="50800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Rectangle 4">
                <a:extLst>
                  <a:ext uri="{FF2B5EF4-FFF2-40B4-BE49-F238E27FC236}">
                    <a16:creationId xmlns:a16="http://schemas.microsoft.com/office/drawing/2014/main" id="{916F8B2C-4834-644B-A762-5D78C0E2D0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67400" y="3505200"/>
                <a:ext cx="2438400" cy="43227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/>
                  <a:t>RuntimeException</a:t>
                </a:r>
                <a:endParaRPr lang="en-US" sz="2400" dirty="0"/>
              </a:p>
            </p:txBody>
          </p:sp>
        </p:grp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3A24F69-B752-B443-9CA9-BE2F5EB76BE8}"/>
                </a:ext>
              </a:extLst>
            </p:cNvPr>
            <p:cNvCxnSpPr>
              <a:cxnSpLocks/>
            </p:cNvCxnSpPr>
            <p:nvPr/>
          </p:nvCxnSpPr>
          <p:spPr>
            <a:xfrm>
              <a:off x="5123597" y="4100465"/>
              <a:ext cx="2191603" cy="0"/>
            </a:xfrm>
            <a:prstGeom prst="line">
              <a:avLst/>
            </a:prstGeom>
            <a:ln w="5080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4">
              <a:extLst>
                <a:ext uri="{FF2B5EF4-FFF2-40B4-BE49-F238E27FC236}">
                  <a16:creationId xmlns:a16="http://schemas.microsoft.com/office/drawing/2014/main" id="{B7E48600-D457-424C-B1BA-9EAB4037F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2200" y="4100465"/>
              <a:ext cx="2438400" cy="4322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/>
                <a:t>ArithmeticException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52448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Intro to Exceptions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9E2513-296F-D54E-B155-1D31C5576FE4}"/>
              </a:ext>
            </a:extLst>
          </p:cNvPr>
          <p:cNvSpPr txBox="1"/>
          <p:nvPr/>
        </p:nvSpPr>
        <p:spPr>
          <a:xfrm>
            <a:off x="3870453" y="1757262"/>
            <a:ext cx="4861447" cy="41549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Throwable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Error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IOException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AssertionException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…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Exception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RuntimeException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ArithmeticException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NullPointerException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IllegalArgumentException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…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4092395-A3E3-5847-9783-599708D1E1E6}"/>
              </a:ext>
            </a:extLst>
          </p:cNvPr>
          <p:cNvSpPr txBox="1"/>
          <p:nvPr/>
        </p:nvSpPr>
        <p:spPr>
          <a:xfrm>
            <a:off x="381000" y="1752600"/>
            <a:ext cx="3319249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learn all about exceptions in next week’s recitation!</a:t>
            </a:r>
          </a:p>
        </p:txBody>
      </p:sp>
    </p:spTree>
    <p:extLst>
      <p:ext uri="{BB962C8B-B14F-4D97-AF65-F5344CB8AC3E}">
        <p14:creationId xmlns:p14="http://schemas.microsoft.com/office/powerpoint/2010/main" val="355126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6096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800000"/>
                </a:solidFill>
              </a:rPr>
              <a:t>CMS </a:t>
            </a:r>
            <a:r>
              <a:rPr lang="en-US" sz="2800" dirty="0" err="1">
                <a:solidFill>
                  <a:srgbClr val="800000"/>
                </a:solidFill>
              </a:rPr>
              <a:t>VideoNote.com</a:t>
            </a:r>
            <a:r>
              <a:rPr lang="en-US" sz="2800" dirty="0">
                <a:solidFill>
                  <a:srgbClr val="800000"/>
                </a:solidFill>
              </a:rPr>
              <a:t>, PPT slides, </a:t>
            </a:r>
            <a:r>
              <a:rPr lang="en-US" sz="2800" dirty="0" err="1">
                <a:solidFill>
                  <a:srgbClr val="800000"/>
                </a:solidFill>
              </a:rPr>
              <a:t>JavaHyperText</a:t>
            </a:r>
            <a:r>
              <a:rPr lang="en-US" sz="2800" dirty="0">
                <a:solidFill>
                  <a:srgbClr val="800000"/>
                </a:solidFill>
              </a:rPr>
              <a:t>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84582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CMS. Visit course webpage, click “Links”, then “CMS for 2110”.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>
                <a:solidFill>
                  <a:srgbClr val="FF0000"/>
                </a:solidFill>
              </a:rPr>
              <a:t>Videos of lectures from last semester: Look at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>
                <a:solidFill>
                  <a:srgbClr val="800000"/>
                </a:solidFill>
              </a:rPr>
              <a:t>          </a:t>
            </a:r>
            <a:r>
              <a:rPr lang="en-US" sz="2400" dirty="0">
                <a:solidFill>
                  <a:srgbClr val="800000"/>
                </a:solidFill>
                <a:hlinkClick r:id="rId2"/>
              </a:rPr>
              <a:t>http://cornell.videonote.com/channels/1027/videos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>
                <a:solidFill>
                  <a:srgbClr val="008000"/>
                </a:solidFill>
              </a:rPr>
              <a:t>Download </a:t>
            </a:r>
            <a:r>
              <a:rPr lang="en-US" sz="2400" dirty="0" err="1">
                <a:solidFill>
                  <a:srgbClr val="008000"/>
                </a:solidFill>
              </a:rPr>
              <a:t>ppt</a:t>
            </a:r>
            <a:r>
              <a:rPr lang="en-US" sz="2400" dirty="0">
                <a:solidFill>
                  <a:srgbClr val="008000"/>
                </a:solidFill>
              </a:rPr>
              <a:t> slides the evening before each lecture, have them available in class. Please don’t ask questions on the piazza about that material the day before the lecture!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>
                <a:solidFill>
                  <a:srgbClr val="FF6600"/>
                </a:solidFill>
              </a:rPr>
              <a:t>Got a Java question? See first if it’s answered on </a:t>
            </a:r>
            <a:r>
              <a:rPr lang="en-US" sz="2400" dirty="0" err="1">
                <a:solidFill>
                  <a:srgbClr val="FF6600"/>
                </a:solidFill>
              </a:rPr>
              <a:t>JavaHyperText</a:t>
            </a:r>
            <a:endParaRPr lang="en-US" sz="2400" dirty="0">
              <a:solidFill>
                <a:srgbClr val="FF6600"/>
              </a:solidFill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07217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6096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800000"/>
                </a:solidFill>
              </a:rPr>
              <a:t>Java OO (Object Orientation)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1534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Python and </a:t>
            </a:r>
            <a:r>
              <a:rPr lang="en-US" sz="2400" dirty="0" err="1"/>
              <a:t>Matlab</a:t>
            </a:r>
            <a:r>
              <a:rPr lang="en-US" sz="2400" dirty="0"/>
              <a:t> have objects and classes.</a:t>
            </a:r>
          </a:p>
          <a:p>
            <a:pPr marL="0" indent="0">
              <a:buNone/>
            </a:pPr>
            <a:r>
              <a:rPr lang="en-US" sz="2400" dirty="0"/>
              <a:t>Strong-typing nature of Java changes how OO is done and how useful it is. Put aside your previous experience with OO (if any).</a:t>
            </a:r>
          </a:p>
          <a:p>
            <a:pPr marL="0" indent="0">
              <a:buNone/>
            </a:pPr>
            <a:r>
              <a:rPr lang="en-US" sz="2400" dirty="0"/>
              <a:t>This lecture:</a:t>
            </a:r>
          </a:p>
          <a:p>
            <a:pPr marL="0" indent="0">
              <a:spcBef>
                <a:spcPts val="1900"/>
              </a:spcBef>
              <a:buNone/>
            </a:pPr>
            <a:r>
              <a:rPr lang="en-US" sz="2400" b="1" dirty="0">
                <a:solidFill>
                  <a:srgbClr val="800000"/>
                </a:solidFill>
              </a:rPr>
              <a:t>First</a:t>
            </a:r>
            <a:r>
              <a:rPr lang="en-US" sz="2400" dirty="0"/>
              <a:t>: describe </a:t>
            </a:r>
            <a:r>
              <a:rPr lang="en-US" sz="2400" dirty="0">
                <a:solidFill>
                  <a:srgbClr val="FF0000"/>
                </a:solidFill>
              </a:rPr>
              <a:t>objects</a:t>
            </a:r>
            <a:r>
              <a:rPr lang="en-US" sz="2400" dirty="0"/>
              <a:t>, demoing their creation and use.</a:t>
            </a:r>
          </a:p>
          <a:p>
            <a:pPr marL="0" indent="0">
              <a:spcBef>
                <a:spcPts val="1900"/>
              </a:spcBef>
              <a:buNone/>
            </a:pPr>
            <a:r>
              <a:rPr lang="en-US" sz="2400" b="1" dirty="0">
                <a:solidFill>
                  <a:srgbClr val="800000"/>
                </a:solidFill>
              </a:rPr>
              <a:t>Second</a:t>
            </a:r>
            <a:r>
              <a:rPr lang="en-US" sz="2400" dirty="0"/>
              <a:t>: Show you a </a:t>
            </a:r>
            <a:r>
              <a:rPr lang="en-US" sz="2400" dirty="0">
                <a:solidFill>
                  <a:srgbClr val="FF0000"/>
                </a:solidFill>
              </a:rPr>
              <a:t>class definition,</a:t>
            </a:r>
            <a:r>
              <a:rPr lang="en-US" sz="2400" dirty="0">
                <a:solidFill>
                  <a:srgbClr val="0070C0"/>
                </a:solidFill>
              </a:rPr>
              <a:t> a blueprint for objects, </a:t>
            </a:r>
            <a:r>
              <a:rPr lang="en-US" sz="2400" dirty="0"/>
              <a:t>and how it contains definitions of methods (functions and procedures) that appear in each object of the class.</a:t>
            </a:r>
          </a:p>
          <a:p>
            <a:pPr marL="0" indent="0">
              <a:spcBef>
                <a:spcPts val="1900"/>
              </a:spcBef>
              <a:buNone/>
            </a:pPr>
            <a:r>
              <a:rPr lang="en-US" sz="2400" b="1" dirty="0">
                <a:solidFill>
                  <a:srgbClr val="800000"/>
                </a:solidFill>
              </a:rPr>
              <a:t>Third</a:t>
            </a:r>
            <a:r>
              <a:rPr lang="en-US" sz="2400" dirty="0"/>
              <a:t>: Talk about keyword </a:t>
            </a:r>
            <a:r>
              <a:rPr lang="en-US" sz="2400" b="1" dirty="0">
                <a:solidFill>
                  <a:srgbClr val="FF0000"/>
                </a:solidFill>
              </a:rPr>
              <a:t>null</a:t>
            </a:r>
            <a:r>
              <a:rPr lang="en-US" sz="2400" dirty="0"/>
              <a:t>.</a:t>
            </a:r>
          </a:p>
          <a:p>
            <a:pPr marL="0" indent="0">
              <a:spcBef>
                <a:spcPts val="1900"/>
              </a:spcBef>
              <a:buNone/>
            </a:pPr>
            <a:r>
              <a:rPr lang="en-US" sz="2400" b="1" dirty="0">
                <a:solidFill>
                  <a:srgbClr val="800000"/>
                </a:solidFill>
              </a:rPr>
              <a:t>Fourth</a:t>
            </a:r>
            <a:r>
              <a:rPr lang="en-US" sz="2400" dirty="0"/>
              <a:t>: Introduce Exceptions</a:t>
            </a:r>
          </a:p>
        </p:txBody>
      </p:sp>
    </p:spTree>
    <p:extLst>
      <p:ext uri="{BB962C8B-B14F-4D97-AF65-F5344CB8AC3E}">
        <p14:creationId xmlns:p14="http://schemas.microsoft.com/office/powerpoint/2010/main" val="1610805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Homework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/>
              <a:t>Study material of this lecture.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Visit </a:t>
            </a:r>
            <a:r>
              <a:rPr lang="en-US" sz="2400" dirty="0" err="1"/>
              <a:t>JavaHyperText</a:t>
            </a:r>
            <a:r>
              <a:rPr lang="en-US" sz="2400" dirty="0"/>
              <a:t>, click on </a:t>
            </a:r>
            <a:r>
              <a:rPr lang="en-US" sz="2400" dirty="0">
                <a:solidFill>
                  <a:srgbClr val="FF0000"/>
                </a:solidFill>
              </a:rPr>
              <a:t>Code Style</a:t>
            </a:r>
            <a:r>
              <a:rPr lang="en-US" sz="2400" dirty="0"/>
              <a:t>. Study </a:t>
            </a:r>
          </a:p>
          <a:p>
            <a:pPr marL="320040" lvl="1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3. Documentation</a:t>
            </a:r>
          </a:p>
          <a:p>
            <a:pPr marL="320040" lvl="1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    3.1 Kinds of comments</a:t>
            </a:r>
          </a:p>
          <a:p>
            <a:pPr marL="320040" lvl="1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    3.2 Don’t over-comment</a:t>
            </a:r>
          </a:p>
          <a:p>
            <a:pPr marL="320040" lvl="1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    3.4 Method specifications</a:t>
            </a:r>
          </a:p>
          <a:p>
            <a:pPr marL="320040" lvl="1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	3.4.1 Precondition and </a:t>
            </a:r>
            <a:r>
              <a:rPr lang="en-US" sz="2400" dirty="0" err="1">
                <a:solidFill>
                  <a:srgbClr val="FF0000"/>
                </a:solidFill>
              </a:rPr>
              <a:t>postcondition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Spend a few minutes perusing slides for lecture 3; bring them to lecture 3.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156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Java OO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References to </a:t>
            </a:r>
            <a:r>
              <a:rPr lang="en-US" sz="2400" dirty="0" err="1">
                <a:solidFill>
                  <a:srgbClr val="800000"/>
                </a:solidFill>
              </a:rPr>
              <a:t>JavaHyperText</a:t>
            </a:r>
            <a:r>
              <a:rPr lang="en-US" sz="2400" dirty="0">
                <a:solidFill>
                  <a:srgbClr val="800000"/>
                </a:solidFill>
              </a:rPr>
              <a:t> entries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/>
              <a:t>Objects: </a:t>
            </a:r>
            <a:r>
              <a:rPr lang="en-US" sz="2400" dirty="0">
                <a:solidFill>
                  <a:srgbClr val="800000"/>
                </a:solidFill>
              </a:rPr>
              <a:t>object</a:t>
            </a:r>
          </a:p>
          <a:p>
            <a:pPr marL="0" indent="0">
              <a:buNone/>
            </a:pPr>
            <a:r>
              <a:rPr lang="en-US" sz="2400" dirty="0"/>
              <a:t>  Calling methods: </a:t>
            </a:r>
            <a:r>
              <a:rPr lang="en-US" sz="2400" dirty="0">
                <a:solidFill>
                  <a:srgbClr val="800000"/>
                </a:solidFill>
              </a:rPr>
              <a:t>method call</a:t>
            </a:r>
          </a:p>
          <a:p>
            <a:pPr marL="0" indent="0">
              <a:buNone/>
            </a:pPr>
            <a:r>
              <a:rPr lang="en-US" sz="2400" dirty="0"/>
              <a:t>  Class definition: </a:t>
            </a:r>
            <a:r>
              <a:rPr lang="en-US" sz="2400" dirty="0">
                <a:solidFill>
                  <a:srgbClr val="800000"/>
                </a:solidFill>
              </a:rPr>
              <a:t>class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b="1" dirty="0"/>
              <a:t>public,</a:t>
            </a:r>
            <a:r>
              <a:rPr lang="en-US" sz="2400" dirty="0"/>
              <a:t> </a:t>
            </a:r>
            <a:r>
              <a:rPr lang="en-US" sz="2400" b="1" dirty="0"/>
              <a:t>private</a:t>
            </a:r>
            <a:r>
              <a:rPr lang="en-US" sz="2400" dirty="0"/>
              <a:t>: </a:t>
            </a:r>
            <a:r>
              <a:rPr lang="en-US" sz="2400" dirty="0">
                <a:solidFill>
                  <a:srgbClr val="800000"/>
                </a:solidFill>
              </a:rPr>
              <a:t>public private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dirty="0">
                <a:solidFill>
                  <a:srgbClr val="800000"/>
                </a:solidFill>
              </a:rPr>
              <a:t>method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  Parameter </a:t>
            </a:r>
            <a:r>
              <a:rPr lang="en-US" sz="2400" dirty="0" err="1">
                <a:solidFill>
                  <a:srgbClr val="800000"/>
                </a:solidFill>
              </a:rPr>
              <a:t>vs</a:t>
            </a:r>
            <a:r>
              <a:rPr lang="en-US" sz="2400" dirty="0">
                <a:solidFill>
                  <a:srgbClr val="800000"/>
                </a:solidFill>
              </a:rPr>
              <a:t> argument: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dirty="0"/>
              <a:t>parameter, argument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dirty="0">
                <a:solidFill>
                  <a:srgbClr val="800000"/>
                </a:solidFill>
              </a:rPr>
              <a:t>Inside-out rule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0" y="2152472"/>
            <a:ext cx="2590800" cy="1569660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Fields of an object may be mentioned. We cover these in </a:t>
            </a:r>
            <a:br>
              <a:rPr lang="en-US" sz="2400" dirty="0"/>
            </a:br>
            <a:r>
              <a:rPr lang="en-US" sz="2400" dirty="0"/>
              <a:t>next lecture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57800" y="4572000"/>
            <a:ext cx="3505199" cy="1938992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Function</a:t>
            </a:r>
            <a:r>
              <a:rPr lang="en-US" sz="2400" dirty="0">
                <a:solidFill>
                  <a:srgbClr val="FF0000"/>
                </a:solidFill>
              </a:rPr>
              <a:t>: a method that returns a result.</a:t>
            </a:r>
            <a:r>
              <a:rPr lang="en-US" sz="2400" dirty="0"/>
              <a:t> </a:t>
            </a:r>
          </a:p>
          <a:p>
            <a:r>
              <a:rPr lang="en-US" sz="2400" dirty="0">
                <a:solidFill>
                  <a:srgbClr val="800000"/>
                </a:solidFill>
              </a:rPr>
              <a:t>Procedure</a:t>
            </a:r>
            <a:r>
              <a:rPr lang="en-US" sz="2400" dirty="0">
                <a:solidFill>
                  <a:srgbClr val="FF0000"/>
                </a:solidFill>
              </a:rPr>
              <a:t>: method that does not return a result, void method.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5646003"/>
            <a:ext cx="4419600" cy="830997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Methods may have </a:t>
            </a:r>
            <a:r>
              <a:rPr lang="en-US" sz="2400" dirty="0">
                <a:solidFill>
                  <a:srgbClr val="FF0000"/>
                </a:solidFill>
              </a:rPr>
              <a:t>parameters</a:t>
            </a:r>
          </a:p>
          <a:p>
            <a:r>
              <a:rPr lang="en-US" sz="2400" dirty="0"/>
              <a:t>Method calls may have </a:t>
            </a:r>
            <a:r>
              <a:rPr lang="en-US" sz="2400" dirty="0">
                <a:solidFill>
                  <a:srgbClr val="FF0000"/>
                </a:solidFill>
              </a:rPr>
              <a:t>arguments</a:t>
            </a:r>
          </a:p>
        </p:txBody>
      </p:sp>
    </p:spTree>
    <p:extLst>
      <p:ext uri="{BB962C8B-B14F-4D97-AF65-F5344CB8AC3E}">
        <p14:creationId xmlns:p14="http://schemas.microsoft.com/office/powerpoint/2010/main" val="2653378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Drawing an object of class </a:t>
            </a:r>
            <a:r>
              <a:rPr lang="en-US" sz="3200" dirty="0" err="1">
                <a:solidFill>
                  <a:srgbClr val="800000"/>
                </a:solidFill>
              </a:rPr>
              <a:t>javax.swing.JFrame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1524000"/>
            <a:ext cx="76766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Object is associated with a window on your computer monitor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3733800" y="2133600"/>
            <a:ext cx="4876800" cy="2438400"/>
            <a:chOff x="2590800" y="2133600"/>
            <a:chExt cx="4876800" cy="2438400"/>
          </a:xfrm>
        </p:grpSpPr>
        <p:sp>
          <p:nvSpPr>
            <p:cNvPr id="12" name="Rectangle 2"/>
            <p:cNvSpPr>
              <a:spLocks noChangeArrowheads="1"/>
            </p:cNvSpPr>
            <p:nvPr/>
          </p:nvSpPr>
          <p:spPr bwMode="auto">
            <a:xfrm>
              <a:off x="2590800" y="2667000"/>
              <a:ext cx="4876800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3"/>
            <p:cNvSpPr>
              <a:spLocks noChangeArrowheads="1"/>
            </p:cNvSpPr>
            <p:nvPr/>
          </p:nvSpPr>
          <p:spPr bwMode="auto">
            <a:xfrm>
              <a:off x="2590800" y="2133600"/>
              <a:ext cx="2667000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>
                  <a:solidFill>
                    <a:srgbClr val="8B008C"/>
                  </a:solidFill>
                </a:rPr>
                <a:t>JFrame@25c7</a:t>
              </a:r>
              <a:endParaRPr lang="en-US" sz="2400" dirty="0"/>
            </a:p>
          </p:txBody>
        </p:sp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>
              <a:off x="2743200" y="2743200"/>
              <a:ext cx="3352800" cy="6858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200" dirty="0"/>
                <a:t>hide()   show() </a:t>
              </a:r>
            </a:p>
            <a:p>
              <a:r>
                <a:rPr lang="en-US" sz="2200" dirty="0" err="1"/>
                <a:t>setTitle</a:t>
              </a:r>
              <a:r>
                <a:rPr lang="en-US" sz="2200" dirty="0"/>
                <a:t>(String)  </a:t>
              </a:r>
              <a:r>
                <a:rPr lang="en-US" sz="2200" dirty="0" err="1"/>
                <a:t>getTitle</a:t>
              </a:r>
              <a:r>
                <a:rPr lang="en-US" sz="2200" dirty="0"/>
                <a:t>()   </a:t>
              </a:r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2743200" y="3352800"/>
              <a:ext cx="44958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200" dirty="0" err="1"/>
                <a:t>getX</a:t>
              </a:r>
              <a:r>
                <a:rPr lang="en-US" sz="2200" dirty="0"/>
                <a:t>()   </a:t>
              </a:r>
              <a:r>
                <a:rPr lang="en-US" sz="2200" dirty="0" err="1"/>
                <a:t>getY</a:t>
              </a:r>
              <a:r>
                <a:rPr lang="en-US" sz="2200" dirty="0"/>
                <a:t>()   </a:t>
              </a:r>
              <a:r>
                <a:rPr lang="en-US" sz="2200" dirty="0" err="1"/>
                <a:t>setLocation</a:t>
              </a:r>
              <a:r>
                <a:rPr lang="en-US" sz="2200" dirty="0"/>
                <a:t>(</a:t>
              </a:r>
              <a:r>
                <a:rPr lang="en-US" sz="2200" dirty="0" err="1"/>
                <a:t>int</a:t>
              </a:r>
              <a:r>
                <a:rPr lang="en-US" sz="2200" dirty="0"/>
                <a:t>, </a:t>
              </a:r>
              <a:r>
                <a:rPr lang="en-US" sz="2200" dirty="0" err="1"/>
                <a:t>int</a:t>
              </a:r>
              <a:r>
                <a:rPr lang="en-US" sz="2200" dirty="0"/>
                <a:t>)</a:t>
              </a:r>
            </a:p>
          </p:txBody>
        </p:sp>
        <p:sp>
          <p:nvSpPr>
            <p:cNvPr id="17" name="Rectangle 20"/>
            <p:cNvSpPr>
              <a:spLocks noChangeArrowheads="1"/>
            </p:cNvSpPr>
            <p:nvPr/>
          </p:nvSpPr>
          <p:spPr bwMode="auto">
            <a:xfrm>
              <a:off x="2743200" y="3810000"/>
              <a:ext cx="45720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sz="2200" dirty="0" err="1"/>
                <a:t>getWidth</a:t>
              </a:r>
              <a:r>
                <a:rPr lang="en-US" sz="2200" dirty="0"/>
                <a:t>()   </a:t>
              </a:r>
              <a:r>
                <a:rPr lang="en-US" sz="2200" dirty="0" err="1"/>
                <a:t>getHeight</a:t>
              </a:r>
              <a:r>
                <a:rPr lang="en-US" sz="2200" dirty="0"/>
                <a:t>()   </a:t>
              </a:r>
              <a:r>
                <a:rPr lang="en-US" sz="2200" dirty="0" err="1"/>
                <a:t>setSize</a:t>
              </a:r>
              <a:r>
                <a:rPr lang="en-US" sz="2200" dirty="0"/>
                <a:t>(</a:t>
              </a:r>
              <a:r>
                <a:rPr lang="en-US" sz="2200" dirty="0" err="1"/>
                <a:t>int,int</a:t>
              </a:r>
              <a:r>
                <a:rPr lang="en-US" sz="2200" dirty="0"/>
                <a:t>)</a:t>
              </a:r>
            </a:p>
            <a:p>
              <a:r>
                <a:rPr lang="en-US" sz="2200" dirty="0"/>
                <a:t>… </a:t>
              </a:r>
            </a:p>
          </p:txBody>
        </p:sp>
        <p:sp>
          <p:nvSpPr>
            <p:cNvPr id="14" name="Rectangle 4"/>
            <p:cNvSpPr>
              <a:spLocks noChangeArrowheads="1"/>
            </p:cNvSpPr>
            <p:nvPr/>
          </p:nvSpPr>
          <p:spPr bwMode="auto">
            <a:xfrm>
              <a:off x="5943600" y="2667000"/>
              <a:ext cx="15240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/>
                <a:t>JFrame</a:t>
              </a:r>
              <a:endParaRPr lang="en-US" sz="24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04800" y="2133600"/>
            <a:ext cx="3429000" cy="2308324"/>
            <a:chOff x="304800" y="2133600"/>
            <a:chExt cx="3429000" cy="2308324"/>
          </a:xfrm>
        </p:grpSpPr>
        <p:cxnSp>
          <p:nvCxnSpPr>
            <p:cNvPr id="22" name="Straight Connector 21"/>
            <p:cNvCxnSpPr>
              <a:endCxn id="13" idx="1"/>
            </p:cNvCxnSpPr>
            <p:nvPr/>
          </p:nvCxnSpPr>
          <p:spPr>
            <a:xfrm>
              <a:off x="3048000" y="2438400"/>
              <a:ext cx="685800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304800" y="2133600"/>
              <a:ext cx="2971800" cy="2308324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Name of object, giving </a:t>
              </a:r>
              <a:r>
                <a:rPr lang="en-US" sz="2400" dirty="0">
                  <a:solidFill>
                    <a:srgbClr val="800000"/>
                  </a:solidFill>
                </a:rPr>
                <a:t>class name </a:t>
              </a:r>
              <a:r>
                <a:rPr lang="en-US" sz="2400" dirty="0"/>
                <a:t>and its </a:t>
              </a:r>
              <a:r>
                <a:rPr lang="en-US" sz="2400" dirty="0">
                  <a:solidFill>
                    <a:srgbClr val="800000"/>
                  </a:solidFill>
                </a:rPr>
                <a:t>memory location</a:t>
              </a:r>
              <a:r>
                <a:rPr lang="en-US" sz="2400" dirty="0"/>
                <a:t> (hexadecimal).</a:t>
              </a:r>
            </a:p>
            <a:p>
              <a:r>
                <a:rPr lang="en-US" sz="2400" dirty="0"/>
                <a:t>Java creates name when it creates object</a:t>
              </a: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152400" y="5791200"/>
            <a:ext cx="73745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Function</a:t>
            </a:r>
            <a:r>
              <a:rPr lang="en-US" sz="2400" dirty="0"/>
              <a:t>: returns a value; call on it is an expression</a:t>
            </a:r>
          </a:p>
          <a:p>
            <a:r>
              <a:rPr lang="en-US" sz="2400" dirty="0">
                <a:solidFill>
                  <a:srgbClr val="800000"/>
                </a:solidFill>
              </a:rPr>
              <a:t>Procedure</a:t>
            </a:r>
            <a:r>
              <a:rPr lang="en-US" sz="2400" dirty="0"/>
              <a:t>: does not return a value; call </a:t>
            </a:r>
            <a:r>
              <a:rPr lang="en-US" sz="2400"/>
              <a:t>on it is </a:t>
            </a:r>
            <a:r>
              <a:rPr lang="en-US" sz="2400" dirty="0"/>
              <a:t>a statement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304800" y="3810000"/>
            <a:ext cx="8305800" cy="1821597"/>
            <a:chOff x="304800" y="3810000"/>
            <a:chExt cx="8305800" cy="1821597"/>
          </a:xfrm>
        </p:grpSpPr>
        <p:grpSp>
          <p:nvGrpSpPr>
            <p:cNvPr id="33" name="Group 32"/>
            <p:cNvGrpSpPr/>
            <p:nvPr/>
          </p:nvGrpSpPr>
          <p:grpSpPr>
            <a:xfrm>
              <a:off x="304800" y="4191000"/>
              <a:ext cx="8305800" cy="1440597"/>
              <a:chOff x="304800" y="4191000"/>
              <a:chExt cx="8305800" cy="1440597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304800" y="4800600"/>
                <a:ext cx="8305800" cy="830997"/>
              </a:xfrm>
              <a:prstGeom prst="rect">
                <a:avLst/>
              </a:prstGeom>
              <a:solidFill>
                <a:srgbClr val="F8DFF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Object contains methods (functions and procedures), which can be called to operate on the object</a:t>
                </a:r>
              </a:p>
            </p:txBody>
          </p:sp>
          <p:cxnSp>
            <p:nvCxnSpPr>
              <p:cNvPr id="25" name="Straight Connector 24"/>
              <p:cNvCxnSpPr/>
              <p:nvPr/>
            </p:nvCxnSpPr>
            <p:spPr>
              <a:xfrm flipV="1">
                <a:off x="4038600" y="4191000"/>
                <a:ext cx="1524000" cy="762000"/>
              </a:xfrm>
              <a:prstGeom prst="line">
                <a:avLst/>
              </a:prstGeom>
              <a:ln w="44450">
                <a:solidFill>
                  <a:srgbClr val="8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V="1">
                <a:off x="5943600" y="4191000"/>
                <a:ext cx="1371600" cy="762000"/>
              </a:xfrm>
              <a:prstGeom prst="line">
                <a:avLst/>
              </a:prstGeom>
              <a:ln w="44450">
                <a:solidFill>
                  <a:srgbClr val="8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V="1">
                <a:off x="4038600" y="4191000"/>
                <a:ext cx="685800" cy="762000"/>
              </a:xfrm>
              <a:prstGeom prst="line">
                <a:avLst/>
              </a:prstGeom>
              <a:ln w="44450">
                <a:solidFill>
                  <a:srgbClr val="8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Straight Connector 35"/>
            <p:cNvCxnSpPr/>
            <p:nvPr/>
          </p:nvCxnSpPr>
          <p:spPr>
            <a:xfrm flipV="1">
              <a:off x="5943600" y="3810000"/>
              <a:ext cx="990600" cy="114300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47595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Evaluation of new-expression creates an object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457200" y="1600200"/>
            <a:ext cx="80772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Evaluation of    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b="1" dirty="0">
                <a:solidFill>
                  <a:srgbClr val="800000"/>
                </a:solidFill>
              </a:rPr>
              <a:t>       new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javax.swing.JFrame</a:t>
            </a:r>
            <a:r>
              <a:rPr lang="en-US" sz="2400" dirty="0">
                <a:solidFill>
                  <a:srgbClr val="800000"/>
                </a:solidFill>
              </a:rPr>
              <a:t>()</a:t>
            </a:r>
            <a:endParaRPr lang="en-US" sz="2400" dirty="0"/>
          </a:p>
          <a:p>
            <a:r>
              <a:rPr lang="en-US" sz="2400" dirty="0"/>
              <a:t>creates an object and gives as its value the name of the object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3733800" y="4114800"/>
            <a:ext cx="4876800" cy="2438400"/>
            <a:chOff x="2590800" y="2133600"/>
            <a:chExt cx="4876800" cy="2438400"/>
          </a:xfrm>
        </p:grpSpPr>
        <p:sp>
          <p:nvSpPr>
            <p:cNvPr id="30" name="Rectangle 2"/>
            <p:cNvSpPr>
              <a:spLocks noChangeArrowheads="1"/>
            </p:cNvSpPr>
            <p:nvPr/>
          </p:nvSpPr>
          <p:spPr bwMode="auto">
            <a:xfrm>
              <a:off x="2590800" y="2667000"/>
              <a:ext cx="4876800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3"/>
            <p:cNvSpPr>
              <a:spLocks noChangeArrowheads="1"/>
            </p:cNvSpPr>
            <p:nvPr/>
          </p:nvSpPr>
          <p:spPr bwMode="auto">
            <a:xfrm>
              <a:off x="2590800" y="2133600"/>
              <a:ext cx="2209800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>
                  <a:solidFill>
                    <a:srgbClr val="8B008C"/>
                  </a:solidFill>
                </a:rPr>
                <a:t>JFrame@25c7</a:t>
              </a:r>
              <a:endParaRPr lang="en-US" sz="2400" dirty="0"/>
            </a:p>
          </p:txBody>
        </p:sp>
        <p:sp>
          <p:nvSpPr>
            <p:cNvPr id="32" name="Rectangle 11"/>
            <p:cNvSpPr>
              <a:spLocks noChangeArrowheads="1"/>
            </p:cNvSpPr>
            <p:nvPr/>
          </p:nvSpPr>
          <p:spPr bwMode="auto">
            <a:xfrm>
              <a:off x="2743200" y="2743200"/>
              <a:ext cx="3352800" cy="6858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200" dirty="0"/>
                <a:t>hide()   show() </a:t>
              </a:r>
            </a:p>
            <a:p>
              <a:r>
                <a:rPr lang="en-US" sz="2200" dirty="0" err="1"/>
                <a:t>setTitle</a:t>
              </a:r>
              <a:r>
                <a:rPr lang="en-US" sz="2200" dirty="0"/>
                <a:t>(String)  </a:t>
              </a:r>
              <a:r>
                <a:rPr lang="en-US" sz="2200" dirty="0" err="1"/>
                <a:t>getTitle</a:t>
              </a:r>
              <a:r>
                <a:rPr lang="en-US" sz="2200" dirty="0"/>
                <a:t>()   </a:t>
              </a:r>
            </a:p>
          </p:txBody>
        </p:sp>
        <p:sp>
          <p:nvSpPr>
            <p:cNvPr id="35" name="Rectangle 12"/>
            <p:cNvSpPr>
              <a:spLocks noChangeArrowheads="1"/>
            </p:cNvSpPr>
            <p:nvPr/>
          </p:nvSpPr>
          <p:spPr bwMode="auto">
            <a:xfrm>
              <a:off x="2743200" y="3352800"/>
              <a:ext cx="44958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200" dirty="0" err="1"/>
                <a:t>getX</a:t>
              </a:r>
              <a:r>
                <a:rPr lang="en-US" sz="2200" dirty="0"/>
                <a:t>()   </a:t>
              </a:r>
              <a:r>
                <a:rPr lang="en-US" sz="2200" dirty="0" err="1"/>
                <a:t>getY</a:t>
              </a:r>
              <a:r>
                <a:rPr lang="en-US" sz="2200" dirty="0"/>
                <a:t>()   </a:t>
              </a:r>
              <a:r>
                <a:rPr lang="en-US" sz="2200" dirty="0" err="1"/>
                <a:t>setLocation</a:t>
              </a:r>
              <a:r>
                <a:rPr lang="en-US" sz="2200" dirty="0"/>
                <a:t>(</a:t>
              </a:r>
              <a:r>
                <a:rPr lang="en-US" sz="2200" dirty="0" err="1"/>
                <a:t>int</a:t>
              </a:r>
              <a:r>
                <a:rPr lang="en-US" sz="2200" dirty="0"/>
                <a:t>, </a:t>
              </a:r>
              <a:r>
                <a:rPr lang="en-US" sz="2200" dirty="0" err="1"/>
                <a:t>int</a:t>
              </a:r>
              <a:r>
                <a:rPr lang="en-US" sz="2200" dirty="0"/>
                <a:t>)</a:t>
              </a:r>
            </a:p>
          </p:txBody>
        </p:sp>
        <p:sp>
          <p:nvSpPr>
            <p:cNvPr id="37" name="Rectangle 20"/>
            <p:cNvSpPr>
              <a:spLocks noChangeArrowheads="1"/>
            </p:cNvSpPr>
            <p:nvPr/>
          </p:nvSpPr>
          <p:spPr bwMode="auto">
            <a:xfrm>
              <a:off x="2743200" y="3810000"/>
              <a:ext cx="45720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sz="2200" dirty="0" err="1"/>
                <a:t>getWidth</a:t>
              </a:r>
              <a:r>
                <a:rPr lang="en-US" sz="2200" dirty="0"/>
                <a:t>()   </a:t>
              </a:r>
              <a:r>
                <a:rPr lang="en-US" sz="2200" dirty="0" err="1"/>
                <a:t>getHeight</a:t>
              </a:r>
              <a:r>
                <a:rPr lang="en-US" sz="2200" dirty="0"/>
                <a:t>()   </a:t>
              </a:r>
              <a:r>
                <a:rPr lang="en-US" sz="2200" dirty="0" err="1"/>
                <a:t>setSize</a:t>
              </a:r>
              <a:r>
                <a:rPr lang="en-US" sz="2200" dirty="0"/>
                <a:t>(</a:t>
              </a:r>
              <a:r>
                <a:rPr lang="en-US" sz="2200" dirty="0" err="1"/>
                <a:t>int,int</a:t>
              </a:r>
              <a:r>
                <a:rPr lang="en-US" sz="2200" dirty="0"/>
                <a:t>)</a:t>
              </a:r>
            </a:p>
            <a:p>
              <a:r>
                <a:rPr lang="en-US" sz="2200" dirty="0"/>
                <a:t>… </a:t>
              </a:r>
            </a:p>
          </p:txBody>
        </p:sp>
        <p:sp>
          <p:nvSpPr>
            <p:cNvPr id="38" name="Rectangle 4"/>
            <p:cNvSpPr>
              <a:spLocks noChangeArrowheads="1"/>
            </p:cNvSpPr>
            <p:nvPr/>
          </p:nvSpPr>
          <p:spPr bwMode="auto">
            <a:xfrm>
              <a:off x="5943600" y="2667000"/>
              <a:ext cx="15240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/>
                <a:t>JFrame</a:t>
              </a:r>
              <a:endParaRPr lang="en-US" sz="2400" dirty="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533400" y="3191807"/>
            <a:ext cx="69342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If evaluation creates this object, value of expression is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     </a:t>
            </a:r>
            <a:r>
              <a:rPr lang="en-US" sz="2400" dirty="0">
                <a:solidFill>
                  <a:srgbClr val="8B008C"/>
                </a:solidFill>
              </a:rPr>
              <a:t>JFrame@25c7</a:t>
            </a:r>
          </a:p>
          <a:p>
            <a:r>
              <a:rPr lang="en-US" sz="24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2971800" y="1676400"/>
            <a:ext cx="20044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8B008C"/>
                </a:solidFill>
              </a:rPr>
              <a:t>JFrame@25c7</a:t>
            </a:r>
            <a:endParaRPr lang="en-US" sz="2400" dirty="0"/>
          </a:p>
        </p:txBody>
      </p:sp>
      <p:grpSp>
        <p:nvGrpSpPr>
          <p:cNvPr id="9" name="Group 8"/>
          <p:cNvGrpSpPr/>
          <p:nvPr/>
        </p:nvGrpSpPr>
        <p:grpSpPr>
          <a:xfrm>
            <a:off x="685800" y="4876800"/>
            <a:ext cx="1444326" cy="918865"/>
            <a:chOff x="685800" y="4876800"/>
            <a:chExt cx="1444326" cy="918865"/>
          </a:xfrm>
        </p:grpSpPr>
        <p:sp>
          <p:nvSpPr>
            <p:cNvPr id="6" name="TextBox 5"/>
            <p:cNvSpPr txBox="1"/>
            <p:nvPr/>
          </p:nvSpPr>
          <p:spPr>
            <a:xfrm>
              <a:off x="685800" y="5334000"/>
              <a:ext cx="14443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2 + 3 + 4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371600" y="4876800"/>
              <a:ext cx="354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8100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A class variable contains the name of an object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457200" y="1600200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Type </a:t>
            </a:r>
            <a:r>
              <a:rPr lang="en-US" sz="2400" dirty="0" err="1"/>
              <a:t>JFrame</a:t>
            </a:r>
            <a:r>
              <a:rPr lang="en-US" sz="2400" dirty="0"/>
              <a:t>:  Names of objects of class </a:t>
            </a:r>
            <a:r>
              <a:rPr lang="en-US" sz="2400" dirty="0" err="1"/>
              <a:t>JFrame</a:t>
            </a:r>
            <a:r>
              <a:rPr lang="en-US" sz="2400" dirty="0"/>
              <a:t>  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3733800" y="4114800"/>
            <a:ext cx="4876800" cy="2438400"/>
            <a:chOff x="2590800" y="2133600"/>
            <a:chExt cx="4876800" cy="2438400"/>
          </a:xfrm>
        </p:grpSpPr>
        <p:sp>
          <p:nvSpPr>
            <p:cNvPr id="30" name="Rectangle 2"/>
            <p:cNvSpPr>
              <a:spLocks noChangeArrowheads="1"/>
            </p:cNvSpPr>
            <p:nvPr/>
          </p:nvSpPr>
          <p:spPr bwMode="auto">
            <a:xfrm>
              <a:off x="2590800" y="2667000"/>
              <a:ext cx="4876800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3"/>
            <p:cNvSpPr>
              <a:spLocks noChangeArrowheads="1"/>
            </p:cNvSpPr>
            <p:nvPr/>
          </p:nvSpPr>
          <p:spPr bwMode="auto">
            <a:xfrm>
              <a:off x="2590800" y="2133600"/>
              <a:ext cx="2667000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>
                  <a:solidFill>
                    <a:srgbClr val="8B008C"/>
                  </a:solidFill>
                </a:rPr>
                <a:t>JFrame@25c7</a:t>
              </a:r>
              <a:endParaRPr lang="en-US" sz="2400" dirty="0"/>
            </a:p>
          </p:txBody>
        </p:sp>
        <p:sp>
          <p:nvSpPr>
            <p:cNvPr id="32" name="Rectangle 11"/>
            <p:cNvSpPr>
              <a:spLocks noChangeArrowheads="1"/>
            </p:cNvSpPr>
            <p:nvPr/>
          </p:nvSpPr>
          <p:spPr bwMode="auto">
            <a:xfrm>
              <a:off x="2743200" y="2743200"/>
              <a:ext cx="3352800" cy="6858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200" dirty="0"/>
                <a:t>hide()   show() </a:t>
              </a:r>
            </a:p>
            <a:p>
              <a:r>
                <a:rPr lang="en-US" sz="2200" dirty="0" err="1"/>
                <a:t>setTitle</a:t>
              </a:r>
              <a:r>
                <a:rPr lang="en-US" sz="2200" dirty="0"/>
                <a:t>(String)  </a:t>
              </a:r>
              <a:r>
                <a:rPr lang="en-US" sz="2200" dirty="0" err="1"/>
                <a:t>getTitle</a:t>
              </a:r>
              <a:r>
                <a:rPr lang="en-US" sz="2200" dirty="0"/>
                <a:t>()   </a:t>
              </a:r>
            </a:p>
          </p:txBody>
        </p:sp>
        <p:sp>
          <p:nvSpPr>
            <p:cNvPr id="35" name="Rectangle 12"/>
            <p:cNvSpPr>
              <a:spLocks noChangeArrowheads="1"/>
            </p:cNvSpPr>
            <p:nvPr/>
          </p:nvSpPr>
          <p:spPr bwMode="auto">
            <a:xfrm>
              <a:off x="2743200" y="3352800"/>
              <a:ext cx="44958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200" dirty="0" err="1"/>
                <a:t>getX</a:t>
              </a:r>
              <a:r>
                <a:rPr lang="en-US" sz="2200" dirty="0"/>
                <a:t>()   </a:t>
              </a:r>
              <a:r>
                <a:rPr lang="en-US" sz="2200" dirty="0" err="1"/>
                <a:t>getY</a:t>
              </a:r>
              <a:r>
                <a:rPr lang="en-US" sz="2200" dirty="0"/>
                <a:t>()   </a:t>
              </a:r>
              <a:r>
                <a:rPr lang="en-US" sz="2200" dirty="0" err="1"/>
                <a:t>setLocation</a:t>
              </a:r>
              <a:r>
                <a:rPr lang="en-US" sz="2200" dirty="0"/>
                <a:t>(</a:t>
              </a:r>
              <a:r>
                <a:rPr lang="en-US" sz="2200" dirty="0" err="1"/>
                <a:t>int</a:t>
              </a:r>
              <a:r>
                <a:rPr lang="en-US" sz="2200" dirty="0"/>
                <a:t>, </a:t>
              </a:r>
              <a:r>
                <a:rPr lang="en-US" sz="2200" dirty="0" err="1"/>
                <a:t>int</a:t>
              </a:r>
              <a:r>
                <a:rPr lang="en-US" sz="2200" dirty="0"/>
                <a:t>)</a:t>
              </a:r>
            </a:p>
          </p:txBody>
        </p:sp>
        <p:sp>
          <p:nvSpPr>
            <p:cNvPr id="37" name="Rectangle 20"/>
            <p:cNvSpPr>
              <a:spLocks noChangeArrowheads="1"/>
            </p:cNvSpPr>
            <p:nvPr/>
          </p:nvSpPr>
          <p:spPr bwMode="auto">
            <a:xfrm>
              <a:off x="2743200" y="3810000"/>
              <a:ext cx="45720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en-US" sz="2200" dirty="0" err="1"/>
                <a:t>getWidth</a:t>
              </a:r>
              <a:r>
                <a:rPr lang="en-US" sz="2200" dirty="0"/>
                <a:t>()   </a:t>
              </a:r>
              <a:r>
                <a:rPr lang="en-US" sz="2200" dirty="0" err="1"/>
                <a:t>getHeight</a:t>
              </a:r>
              <a:r>
                <a:rPr lang="en-US" sz="2200" dirty="0"/>
                <a:t>()   </a:t>
              </a:r>
              <a:r>
                <a:rPr lang="en-US" sz="2200" dirty="0" err="1"/>
                <a:t>setSize</a:t>
              </a:r>
              <a:r>
                <a:rPr lang="en-US" sz="2200" dirty="0"/>
                <a:t>(</a:t>
              </a:r>
              <a:r>
                <a:rPr lang="en-US" sz="2200" dirty="0" err="1"/>
                <a:t>int,int</a:t>
              </a:r>
              <a:r>
                <a:rPr lang="en-US" sz="2200" dirty="0"/>
                <a:t>)</a:t>
              </a:r>
            </a:p>
            <a:p>
              <a:r>
                <a:rPr lang="en-US" sz="2200" dirty="0"/>
                <a:t>… </a:t>
              </a:r>
            </a:p>
          </p:txBody>
        </p:sp>
        <p:sp>
          <p:nvSpPr>
            <p:cNvPr id="38" name="Rectangle 4"/>
            <p:cNvSpPr>
              <a:spLocks noChangeArrowheads="1"/>
            </p:cNvSpPr>
            <p:nvPr/>
          </p:nvSpPr>
          <p:spPr bwMode="auto">
            <a:xfrm>
              <a:off x="5943600" y="2667000"/>
              <a:ext cx="15240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/>
                <a:t>JFrame</a:t>
              </a:r>
              <a:endParaRPr lang="en-US" sz="24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81000" y="5253335"/>
            <a:ext cx="3126924" cy="918865"/>
            <a:chOff x="381000" y="5253335"/>
            <a:chExt cx="3126924" cy="918865"/>
          </a:xfrm>
        </p:grpSpPr>
        <p:sp>
          <p:nvSpPr>
            <p:cNvPr id="6" name="TextBox 5"/>
            <p:cNvSpPr txBox="1"/>
            <p:nvPr/>
          </p:nvSpPr>
          <p:spPr>
            <a:xfrm>
              <a:off x="381000" y="5253335"/>
              <a:ext cx="3194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h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85800" y="5257800"/>
              <a:ext cx="2004459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        ?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438400" y="5710535"/>
              <a:ext cx="10695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JFrame</a:t>
              </a:r>
              <a:endParaRPr lang="en-US" sz="2400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990600" y="2209800"/>
            <a:ext cx="39520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800000"/>
                </a:solidFill>
              </a:rPr>
              <a:t>javax.swing.JFrame</a:t>
            </a:r>
            <a:r>
              <a:rPr lang="en-US" sz="2400" dirty="0">
                <a:solidFill>
                  <a:srgbClr val="800000"/>
                </a:solidFill>
              </a:rPr>
              <a:t> h;</a:t>
            </a:r>
          </a:p>
          <a:p>
            <a:r>
              <a:rPr lang="en-US" sz="2400" dirty="0">
                <a:solidFill>
                  <a:srgbClr val="800000"/>
                </a:solidFill>
              </a:rPr>
              <a:t>h= 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javax.swing.JFrame</a:t>
            </a:r>
            <a:r>
              <a:rPr lang="en-US" sz="2400" dirty="0">
                <a:solidFill>
                  <a:srgbClr val="800000"/>
                </a:solidFill>
              </a:rPr>
              <a:t>();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3400" y="3219272"/>
            <a:ext cx="4343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If evaluation of new-</a:t>
            </a:r>
            <a:r>
              <a:rPr lang="en-US" sz="2400" dirty="0" err="1"/>
              <a:t>exp</a:t>
            </a:r>
            <a:r>
              <a:rPr lang="en-US" sz="2400" dirty="0"/>
              <a:t> creates the object shown, name of object is stored in h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5257800"/>
            <a:ext cx="2004459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8B008C"/>
                </a:solidFill>
              </a:rPr>
              <a:t>JFrame@25c7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4876800" y="2057400"/>
            <a:ext cx="3894599" cy="1938992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Consequence: a class variable contains not an object but name of an object, pointer to it. Objects are referenced indirectly.</a:t>
            </a:r>
          </a:p>
        </p:txBody>
      </p:sp>
    </p:spTree>
    <p:extLst>
      <p:ext uri="{BB962C8B-B14F-4D97-AF65-F5344CB8AC3E}">
        <p14:creationId xmlns:p14="http://schemas.microsoft.com/office/powerpoint/2010/main" val="3544345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15100</TotalTime>
  <Words>1851</Words>
  <Application>Microsoft Macintosh PowerPoint</Application>
  <PresentationFormat>On-screen Show (4:3)</PresentationFormat>
  <Paragraphs>360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ＭＳ Ｐゴシック</vt:lpstr>
      <vt:lpstr>Calibri</vt:lpstr>
      <vt:lpstr>Times</vt:lpstr>
      <vt:lpstr>Times New Roman</vt:lpstr>
      <vt:lpstr>Tw Cen MT</vt:lpstr>
      <vt:lpstr>Wingdings</vt:lpstr>
      <vt:lpstr>Wingdings 2</vt:lpstr>
      <vt:lpstr>Median</vt:lpstr>
      <vt:lpstr>CS/ENGRD 2110 Spring 2018</vt:lpstr>
      <vt:lpstr>Homework HW1</vt:lpstr>
      <vt:lpstr>CMS VideoNote.com, PPT slides, JavaHyperText.</vt:lpstr>
      <vt:lpstr>Java OO (Object Orientation)</vt:lpstr>
      <vt:lpstr>Homework</vt:lpstr>
      <vt:lpstr>Java OO</vt:lpstr>
      <vt:lpstr>Drawing an object of class javax.swing.JFrame</vt:lpstr>
      <vt:lpstr>Evaluation of new-expression creates an object</vt:lpstr>
      <vt:lpstr>A class variable contains the name of an object</vt:lpstr>
      <vt:lpstr>A class variable contains the name of an object</vt:lpstr>
      <vt:lpstr>Class definition: a blueprint for objects of the class</vt:lpstr>
      <vt:lpstr>First class definition</vt:lpstr>
      <vt:lpstr>Class extends (is a subclass of) JFrame</vt:lpstr>
      <vt:lpstr>Class definition with a function definition</vt:lpstr>
      <vt:lpstr>Inside-out rule for finding declaration</vt:lpstr>
      <vt:lpstr>Inside-out rule for finding declaration</vt:lpstr>
      <vt:lpstr>Class definition with a procedure definition</vt:lpstr>
      <vt:lpstr>Using an object of class Date</vt:lpstr>
      <vt:lpstr>About null</vt:lpstr>
      <vt:lpstr>Intro to Exceptions</vt:lpstr>
      <vt:lpstr>Intro to Exceptions</vt:lpstr>
      <vt:lpstr>Intro to Exceptions</vt:lpstr>
    </vt:vector>
  </TitlesOfParts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CS/ENGRD 2110 (formerly CS 211) Fall 2009</dc:title>
  <dc:creator>Ken</dc:creator>
  <cp:lastModifiedBy>Microsoft Office User</cp:lastModifiedBy>
  <cp:revision>323</cp:revision>
  <cp:lastPrinted>2017-08-24T12:57:44Z</cp:lastPrinted>
  <dcterms:created xsi:type="dcterms:W3CDTF">2006-08-16T00:00:00Z</dcterms:created>
  <dcterms:modified xsi:type="dcterms:W3CDTF">2018-01-31T21:23:41Z</dcterms:modified>
</cp:coreProperties>
</file>