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83" r:id="rId3"/>
    <p:sldId id="259" r:id="rId4"/>
    <p:sldId id="282" r:id="rId5"/>
    <p:sldId id="281" r:id="rId6"/>
    <p:sldId id="260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embeddedFontLst>
    <p:embeddedFont>
      <p:font typeface="Avenir Roman" panose="02000503020000020003" pitchFamily="2" charset="0"/>
      <p:regular r:id="rId28"/>
      <p:bold r:id="rId29"/>
      <p:italic r:id="rId30"/>
      <p:boldItalic r:id="rId31"/>
    </p:embeddedFont>
    <p:embeddedFont>
      <p:font typeface="Lato" panose="020F0502020204030203" pitchFamily="34" charset="77"/>
      <p:regular r:id="rId32"/>
      <p:bold r:id="rId33"/>
      <p:italic r:id="rId34"/>
      <p:boldItalic r:id="rId35"/>
    </p:embeddedFont>
    <p:embeddedFont>
      <p:font typeface="Proxima Nova" panose="02000506030000020004" pitchFamily="2" charset="0"/>
      <p:regular r:id="rId36"/>
      <p:bold r:id="rId37"/>
      <p:italic r:id="rId38"/>
      <p:boldItalic r:id="rId39"/>
    </p:embeddedFont>
    <p:embeddedFont>
      <p:font typeface="Raleway" panose="020B0503030101060003" pitchFamily="34" charset="77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64386F-81DE-4DB0-861B-B5F37D1C4377}">
  <a:tblStyle styleId="{2664386F-81DE-4DB0-861B-B5F37D1C43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8"/>
    <p:restoredTop sz="94728"/>
  </p:normalViewPr>
  <p:slideViewPr>
    <p:cSldViewPr snapToGrid="0">
      <p:cViewPr varScale="1">
        <p:scale>
          <a:sx n="104" d="100"/>
          <a:sy n="104" d="100"/>
        </p:scale>
        <p:origin x="208" y="1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215fe48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215fe488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215fe48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215fe488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166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215fe488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215fe488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215fe488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215fe488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15fe488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15fe488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215fe488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215fe488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215fe488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215fe488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15fe488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15fe488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15fe488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15fe488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215fe488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215fe488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15fe488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15fe488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676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215fe4880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215fe4880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215fe488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215fe488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215fe488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215fe4880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215fe488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215fe488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215fe488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215fe4880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215fe488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215fe488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15fe488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15fe488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15fe488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15fe488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94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15fe488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15fe488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46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15fe488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15fe488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15fe488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215fe488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15fe488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15fe488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215fe488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215fe488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Recitation 6:</a:t>
            </a:r>
            <a:endParaRPr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Enums</a:t>
            </a:r>
            <a:r>
              <a:rPr lang="en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 and Collections</a:t>
            </a:r>
            <a:endParaRPr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Roman" panose="02000503020000020003" pitchFamily="2" charset="0"/>
              </a:rPr>
              <a:t>Recitation TA Names Here</a:t>
            </a:r>
            <a:endParaRPr dirty="0"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29450" y="66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Aside: </a:t>
            </a: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ArrayLists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 vs. Arrays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615150" y="1244250"/>
            <a:ext cx="7688700" cy="353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Both are indexed and ordered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Syntax differences: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list.get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(2)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vs.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[2]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when getting an element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list.add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(element)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vs.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[index] = element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for adding an element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Dynamic Memory Allocation: arrays have 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fixed amount of space</a:t>
            </a:r>
            <a:endParaRPr sz="2000" b="1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Know the max number of elements in the list? Use an array.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Otherwise, use an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29450" y="670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Aside: </a:t>
            </a: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ArrayLists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 vs. Arrays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593092" y="1211583"/>
            <a:ext cx="3913988" cy="3708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If you want to maintain a list of values in an array, you need </a:t>
            </a: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TWO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variables: </a:t>
            </a: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1.) the array and 2.) its size</a:t>
            </a: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b= …;     </a:t>
            </a: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numEles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 </a:t>
            </a: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b[0..numEles-1] = 0</a:t>
            </a: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 5 to the list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b[n]= 5;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numEles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b[0..numEles-1] = 1</a:t>
            </a:r>
            <a:endParaRPr sz="2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Google Shape;141;p21">
            <a:extLst>
              <a:ext uri="{FF2B5EF4-FFF2-40B4-BE49-F238E27FC236}">
                <a16:creationId xmlns:a16="http://schemas.microsoft.com/office/drawing/2014/main" id="{8F256077-C56A-634A-B0F8-157C1BDB7055}"/>
              </a:ext>
            </a:extLst>
          </p:cNvPr>
          <p:cNvSpPr txBox="1">
            <a:spLocks/>
          </p:cNvSpPr>
          <p:nvPr/>
        </p:nvSpPr>
        <p:spPr>
          <a:xfrm>
            <a:off x="4643438" y="1240674"/>
            <a:ext cx="3913988" cy="367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Clr>
                <a:srgbClr val="666666"/>
              </a:buClr>
              <a:buSzPts val="1400"/>
              <a:buFont typeface="Lato"/>
              <a:buNone/>
            </a:pP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An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ArrayList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maintains the size for you</a:t>
            </a:r>
          </a:p>
          <a:p>
            <a:pPr marL="139700" indent="0">
              <a:buClr>
                <a:srgbClr val="666666"/>
              </a:buClr>
              <a:buSzPts val="1400"/>
              <a:buFont typeface="Lato"/>
              <a:buNone/>
            </a:pP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9700" indent="0">
              <a:buClr>
                <a:srgbClr val="666666"/>
              </a:buClr>
              <a:buSzPts val="1400"/>
              <a:buFont typeface="Lato"/>
              <a:buNone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b= …;</a:t>
            </a:r>
          </a:p>
          <a:p>
            <a:pPr marL="139700" indent="0">
              <a:buClr>
                <a:srgbClr val="666666"/>
              </a:buClr>
              <a:buSzPts val="1400"/>
              <a:buNone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elements in list     </a:t>
            </a:r>
          </a:p>
          <a:p>
            <a:pPr marL="139700" indent="0">
              <a:buClr>
                <a:srgbClr val="666666"/>
              </a:buClr>
              <a:buSzPts val="1400"/>
              <a:buFont typeface="Lato"/>
              <a:buNone/>
            </a:pP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b.size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139700" indent="0">
              <a:buClr>
                <a:srgbClr val="666666"/>
              </a:buClr>
              <a:buSzPts val="1400"/>
              <a:buFont typeface="Lato"/>
              <a:buNone/>
            </a:pP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Lato"/>
              <a:buNone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//Add 5.0 to the list</a:t>
            </a:r>
          </a:p>
          <a:p>
            <a:pPr marL="0" indent="0">
              <a:buFont typeface="Lato"/>
              <a:buNone/>
            </a:pP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b.add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(5.0)</a:t>
            </a:r>
          </a:p>
        </p:txBody>
      </p:sp>
    </p:spTree>
    <p:extLst>
      <p:ext uri="{BB962C8B-B14F-4D97-AF65-F5344CB8AC3E}">
        <p14:creationId xmlns:p14="http://schemas.microsoft.com/office/powerpoint/2010/main" val="398615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729450" y="66254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Collections: </a:t>
            </a: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HashSets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609134" y="1237853"/>
            <a:ext cx="7809016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Unordered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and 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unindexed</a:t>
            </a:r>
            <a:endParaRPr sz="2000" b="1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  <a:ea typeface="Courier New"/>
              <a:cs typeface="Courier New"/>
              <a:sym typeface="Courier New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No duplicate elements</a:t>
            </a:r>
          </a:p>
          <a:p>
            <a:pPr lvl="1" indent="-317500">
              <a:spcBef>
                <a:spcPts val="0"/>
              </a:spcBef>
              <a:buClr>
                <a:srgbClr val="666666"/>
              </a:buClr>
              <a:buSzPts val="1400"/>
              <a:buChar char="●"/>
            </a:pPr>
            <a:r>
              <a:rPr lang="en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Adding duplicates to a set does nothing</a:t>
            </a:r>
            <a:endParaRPr sz="18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Very fast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for adding, removing, and contains operations!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  <p:graphicFrame>
        <p:nvGraphicFramePr>
          <p:cNvPr id="148" name="Google Shape;148;p22"/>
          <p:cNvGraphicFramePr/>
          <p:nvPr>
            <p:extLst>
              <p:ext uri="{D42A27DB-BD31-4B8C-83A1-F6EECF244321}">
                <p14:modId xmlns:p14="http://schemas.microsoft.com/office/powerpoint/2010/main" val="594027749"/>
              </p:ext>
            </p:extLst>
          </p:nvPr>
        </p:nvGraphicFramePr>
        <p:xfrm>
          <a:off x="729450" y="3065862"/>
          <a:ext cx="7688700" cy="1462950"/>
        </p:xfrm>
        <a:graphic>
          <a:graphicData uri="http://schemas.openxmlformats.org/drawingml/2006/table">
            <a:tbl>
              <a:tblPr>
                <a:noFill/>
                <a:tableStyleId>{2664386F-81DE-4DB0-861B-B5F37D1C4377}</a:tableStyleId>
              </a:tblPr>
              <a:tblGrid>
                <a:gridCol w="38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Useful Methods to Know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.add(element)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6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.contains(element)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.remove(element)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.size()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r>
                        <a:rPr lang="en" sz="2000" dirty="0" err="1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isEmpty</a:t>
                      </a: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D0C4AF-B32B-FC49-8FFD-B8ABDB2A24E9}"/>
              </a:ext>
            </a:extLst>
          </p:cNvPr>
          <p:cNvSpPr txBox="1"/>
          <p:nvPr/>
        </p:nvSpPr>
        <p:spPr>
          <a:xfrm>
            <a:off x="5860688" y="930148"/>
            <a:ext cx="255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venir Roman" panose="02000503020000020003" pitchFamily="2" charset="0"/>
              </a:rPr>
              <a:t>You will learn all about hash sets later in the course! For now, just use </a:t>
            </a:r>
            <a:r>
              <a:rPr lang="en-US" dirty="0" err="1">
                <a:solidFill>
                  <a:srgbClr val="C00000"/>
                </a:solidFill>
                <a:latin typeface="Avenir Roman" panose="02000503020000020003" pitchFamily="2" charset="0"/>
              </a:rPr>
              <a:t>HashSet</a:t>
            </a:r>
            <a:r>
              <a:rPr lang="en-US" dirty="0">
                <a:solidFill>
                  <a:srgbClr val="C00000"/>
                </a:solidFill>
                <a:latin typeface="Avenir Roman" panose="02000503020000020003" pitchFamily="2" charset="0"/>
              </a:rPr>
              <a:t> as a nice implementation of a set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729450" y="65671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Collections: </a:t>
            </a: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LinkedLists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617156" y="1286566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Ordered,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but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not quite indexed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like an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Start at the head or tail and traverse through the List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You implement this in A3!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  <p:graphicFrame>
        <p:nvGraphicFramePr>
          <p:cNvPr id="155" name="Google Shape;155;p23"/>
          <p:cNvGraphicFramePr/>
          <p:nvPr>
            <p:extLst>
              <p:ext uri="{D42A27DB-BD31-4B8C-83A1-F6EECF244321}">
                <p14:modId xmlns:p14="http://schemas.microsoft.com/office/powerpoint/2010/main" val="4071075039"/>
              </p:ext>
            </p:extLst>
          </p:nvPr>
        </p:nvGraphicFramePr>
        <p:xfrm>
          <a:off x="729450" y="2993673"/>
          <a:ext cx="7688700" cy="1462950"/>
        </p:xfrm>
        <a:graphic>
          <a:graphicData uri="http://schemas.openxmlformats.org/drawingml/2006/table">
            <a:tbl>
              <a:tblPr>
                <a:noFill/>
                <a:tableStyleId>{2664386F-81DE-4DB0-861B-B5F37D1C4377}</a:tableStyleId>
              </a:tblPr>
              <a:tblGrid>
                <a:gridCol w="38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Useful Methods to Know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.add(element)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.get(index)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.remove()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.size()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.prepend(element)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137" y="562065"/>
            <a:ext cx="3457149" cy="7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729450" y="66226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Collections: Stacks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609134" y="12295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Ordered,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but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not indexed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Last in, first out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ordering (LIFO)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Add to the top, remove from the top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  <p:graphicFrame>
        <p:nvGraphicFramePr>
          <p:cNvPr id="163" name="Google Shape;163;p24"/>
          <p:cNvGraphicFramePr/>
          <p:nvPr>
            <p:extLst>
              <p:ext uri="{D42A27DB-BD31-4B8C-83A1-F6EECF244321}">
                <p14:modId xmlns:p14="http://schemas.microsoft.com/office/powerpoint/2010/main" val="3164421214"/>
              </p:ext>
            </p:extLst>
          </p:nvPr>
        </p:nvGraphicFramePr>
        <p:xfrm>
          <a:off x="729450" y="3242325"/>
          <a:ext cx="7688700" cy="1462950"/>
        </p:xfrm>
        <a:graphic>
          <a:graphicData uri="http://schemas.openxmlformats.org/drawingml/2006/table">
            <a:tbl>
              <a:tblPr>
                <a:noFill/>
                <a:tableStyleId>{2664386F-81DE-4DB0-861B-B5F37D1C4377}</a:tableStyleId>
              </a:tblPr>
              <a:tblGrid>
                <a:gridCol w="38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Useful Methods to Know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.push(element)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.pop()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.empty()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.peek()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00" y="839650"/>
            <a:ext cx="2124950" cy="21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729450" y="66072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Collections: Queues</a:t>
            </a:r>
            <a:endParaRPr sz="32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617155" y="1260094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Ordered,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but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not indexed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First in, first out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ordering (FIFO)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Add to the top, remove from the bottom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  <p:graphicFrame>
        <p:nvGraphicFramePr>
          <p:cNvPr id="171" name="Google Shape;171;p25"/>
          <p:cNvGraphicFramePr/>
          <p:nvPr>
            <p:extLst>
              <p:ext uri="{D42A27DB-BD31-4B8C-83A1-F6EECF244321}">
                <p14:modId xmlns:p14="http://schemas.microsoft.com/office/powerpoint/2010/main" val="3149569030"/>
              </p:ext>
            </p:extLst>
          </p:nvPr>
        </p:nvGraphicFramePr>
        <p:xfrm>
          <a:off x="729450" y="3242325"/>
          <a:ext cx="7688700" cy="1462950"/>
        </p:xfrm>
        <a:graphic>
          <a:graphicData uri="http://schemas.openxmlformats.org/drawingml/2006/table">
            <a:tbl>
              <a:tblPr>
                <a:noFill/>
                <a:tableStyleId>{2664386F-81DE-4DB0-861B-B5F37D1C4377}</a:tableStyleId>
              </a:tblPr>
              <a:tblGrid>
                <a:gridCol w="38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Useful Methods to Know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.add(element)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.poll()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.isEmpty()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.peek()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273" y="-12722"/>
            <a:ext cx="3459727" cy="188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9450" y="66226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Collections: HashMap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609135" y="1205487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Indexed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by 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keys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, ordering depends on implementation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Key-value pairs (in dictionary: word-meaning pairs)</a:t>
            </a:r>
            <a:endParaRPr sz="2000" b="1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Like a 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dictionary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in Python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  <p:graphicFrame>
        <p:nvGraphicFramePr>
          <p:cNvPr id="179" name="Google Shape;179;p26"/>
          <p:cNvGraphicFramePr/>
          <p:nvPr>
            <p:extLst>
              <p:ext uri="{D42A27DB-BD31-4B8C-83A1-F6EECF244321}">
                <p14:modId xmlns:p14="http://schemas.microsoft.com/office/powerpoint/2010/main" val="1917367938"/>
              </p:ext>
            </p:extLst>
          </p:nvPr>
        </p:nvGraphicFramePr>
        <p:xfrm>
          <a:off x="729450" y="3242325"/>
          <a:ext cx="7688700" cy="1462950"/>
        </p:xfrm>
        <a:graphic>
          <a:graphicData uri="http://schemas.openxmlformats.org/drawingml/2006/table">
            <a:tbl>
              <a:tblPr>
                <a:noFill/>
                <a:tableStyleId>{2664386F-81DE-4DB0-861B-B5F37D1C4377}</a:tableStyleId>
              </a:tblPr>
              <a:tblGrid>
                <a:gridCol w="38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Useful Methods to Know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.put(key, value)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.get(key)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.containsKey(key)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r>
                        <a:rPr lang="en" sz="2000" dirty="0" err="1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keySet</a:t>
                      </a: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.remove(key)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768" y="0"/>
            <a:ext cx="1612232" cy="120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3664885" y="4078489"/>
            <a:ext cx="2320800" cy="6678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729450" y="63130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Important Interfaces &amp; Classes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208652" y="1559566"/>
            <a:ext cx="3091950" cy="2312141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244714" y="1564105"/>
            <a:ext cx="3091975" cy="214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urier New"/>
                <a:ea typeface="Courier New"/>
                <a:cs typeface="Courier New"/>
                <a:sym typeface="Courier New"/>
              </a:rPr>
              <a:t>Collection&lt;E&gt;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.add(E)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.contains(Object)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</a:t>
            </a:r>
            <a:r>
              <a:rPr lang="en" sz="2000" dirty="0" err="1">
                <a:latin typeface="Courier New"/>
                <a:ea typeface="Courier New"/>
                <a:cs typeface="Courier New"/>
                <a:sym typeface="Courier New"/>
              </a:rPr>
              <a:t>isEmpty</a:t>
            </a: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.remove(Object)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.size()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3649373" y="1612969"/>
            <a:ext cx="2423093" cy="1603675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3678738" y="1559566"/>
            <a:ext cx="242979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urier New"/>
                <a:ea typeface="Courier New"/>
                <a:cs typeface="Courier New"/>
                <a:sym typeface="Courier New"/>
              </a:rPr>
              <a:t>List&lt;E&gt;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.get(</a:t>
            </a:r>
            <a:r>
              <a:rPr lang="en" sz="20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</a:t>
            </a:r>
            <a:r>
              <a:rPr lang="en" sz="2000" dirty="0" err="1">
                <a:latin typeface="Courier New"/>
                <a:ea typeface="Courier New"/>
                <a:cs typeface="Courier New"/>
                <a:sym typeface="Courier New"/>
              </a:rPr>
              <a:t>indexOf</a:t>
            </a: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(E)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.add(</a:t>
            </a:r>
            <a:r>
              <a:rPr lang="en" sz="20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, E)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3658188" y="4150449"/>
            <a:ext cx="2279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urier New"/>
                <a:ea typeface="Courier New"/>
                <a:cs typeface="Courier New"/>
                <a:sym typeface="Courier New"/>
              </a:rPr>
              <a:t>Set&lt;E&gt;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6385150" y="2000725"/>
            <a:ext cx="2450340" cy="121591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6405700" y="2000725"/>
            <a:ext cx="242979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urier New"/>
                <a:ea typeface="Courier New"/>
                <a:cs typeface="Courier New"/>
                <a:sym typeface="Courier New"/>
              </a:rPr>
              <a:t>Map&lt;K, V&gt;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.put(K, V)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  .get(Object)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6385150" y="3744147"/>
            <a:ext cx="2447370" cy="101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venir Roman" panose="02000503020000020003" pitchFamily="2" charset="0"/>
                <a:ea typeface="Lato"/>
                <a:cs typeface="Lato"/>
                <a:sym typeface="Lato"/>
              </a:rPr>
              <a:t>No new methods in Set&lt;E&gt;, just changes specifications</a:t>
            </a:r>
            <a:endParaRPr sz="1800" dirty="0">
              <a:latin typeface="Avenir Roman" panose="02000503020000020003" pitchFamily="2" charset="0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27"/>
          <p:cNvCxnSpPr>
            <a:cxnSpLocks/>
            <a:stCxn id="188" idx="3"/>
            <a:endCxn id="190" idx="1"/>
          </p:cNvCxnSpPr>
          <p:nvPr/>
        </p:nvCxnSpPr>
        <p:spPr>
          <a:xfrm flipV="1">
            <a:off x="3336689" y="2203966"/>
            <a:ext cx="342049" cy="430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7"/>
          <p:cNvCxnSpPr>
            <a:cxnSpLocks/>
            <a:stCxn id="188" idx="3"/>
            <a:endCxn id="191" idx="1"/>
          </p:cNvCxnSpPr>
          <p:nvPr/>
        </p:nvCxnSpPr>
        <p:spPr>
          <a:xfrm>
            <a:off x="3336689" y="2634388"/>
            <a:ext cx="321499" cy="178366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786075" y="62884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Important </a:t>
            </a:r>
            <a:r>
              <a:rPr lang="en" sz="3200" dirty="0">
                <a:solidFill>
                  <a:srgbClr val="FF0000"/>
                </a:solidFill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Interfaces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 &amp; </a:t>
            </a:r>
            <a:r>
              <a:rPr lang="en" sz="3200" dirty="0">
                <a:solidFill>
                  <a:srgbClr val="3C78D8"/>
                </a:solidFill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Classes</a:t>
            </a:r>
            <a:endParaRPr sz="3200" dirty="0">
              <a:solidFill>
                <a:srgbClr val="3C78D8"/>
              </a:solidFill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FF0000"/>
              </a:solidFill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1404156" y="1613364"/>
            <a:ext cx="2476747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Collection&lt;E&gt;</a:t>
            </a:r>
            <a:endParaRPr sz="20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3594703" y="2417476"/>
            <a:ext cx="1600677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List&lt;E&gt;</a:t>
            </a:r>
            <a:endParaRPr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4099179" y="4138126"/>
            <a:ext cx="2159624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ArrayList</a:t>
            </a:r>
            <a:r>
              <a:rPr lang="en" sz="2000" b="1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&lt;E&gt;</a:t>
            </a:r>
            <a:endParaRPr sz="2000" b="1" dirty="0">
              <a:solidFill>
                <a:srgbClr val="3C78D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518728" y="2417476"/>
            <a:ext cx="1600677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Set&lt;E&gt;</a:t>
            </a:r>
            <a:endParaRPr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239254" y="4138126"/>
            <a:ext cx="2159624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HashSet</a:t>
            </a:r>
            <a:r>
              <a:rPr lang="en" sz="2000" b="1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&lt;E&gt;</a:t>
            </a:r>
            <a:endParaRPr sz="2000" b="1" dirty="0">
              <a:solidFill>
                <a:srgbClr val="3C78D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2264804" y="3731601"/>
            <a:ext cx="2303771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LinkedList&lt;E&gt;</a:t>
            </a:r>
            <a:endParaRPr sz="2000" b="1" dirty="0">
              <a:solidFill>
                <a:srgbClr val="3C78D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08" name="Google Shape;208;p28"/>
          <p:cNvCxnSpPr>
            <a:stCxn id="203" idx="2"/>
            <a:endCxn id="207" idx="0"/>
          </p:cNvCxnSpPr>
          <p:nvPr/>
        </p:nvCxnSpPr>
        <p:spPr>
          <a:xfrm flipH="1">
            <a:off x="3416690" y="2758876"/>
            <a:ext cx="978352" cy="97272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8"/>
          <p:cNvCxnSpPr>
            <a:stCxn id="203" idx="2"/>
            <a:endCxn id="204" idx="0"/>
          </p:cNvCxnSpPr>
          <p:nvPr/>
        </p:nvCxnSpPr>
        <p:spPr>
          <a:xfrm>
            <a:off x="4395042" y="2758876"/>
            <a:ext cx="783949" cy="13792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8"/>
          <p:cNvCxnSpPr>
            <a:stCxn id="205" idx="2"/>
            <a:endCxn id="206" idx="0"/>
          </p:cNvCxnSpPr>
          <p:nvPr/>
        </p:nvCxnSpPr>
        <p:spPr>
          <a:xfrm flipH="1">
            <a:off x="1319066" y="2758876"/>
            <a:ext cx="1" cy="13792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>
            <a:stCxn id="202" idx="2"/>
            <a:endCxn id="205" idx="0"/>
          </p:cNvCxnSpPr>
          <p:nvPr/>
        </p:nvCxnSpPr>
        <p:spPr>
          <a:xfrm flipH="1">
            <a:off x="1319067" y="1994064"/>
            <a:ext cx="1323463" cy="42341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>
            <a:stCxn id="202" idx="2"/>
            <a:endCxn id="203" idx="0"/>
          </p:cNvCxnSpPr>
          <p:nvPr/>
        </p:nvCxnSpPr>
        <p:spPr>
          <a:xfrm>
            <a:off x="2642530" y="1994064"/>
            <a:ext cx="1752512" cy="42341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8"/>
          <p:cNvSpPr txBox="1"/>
          <p:nvPr/>
        </p:nvSpPr>
        <p:spPr>
          <a:xfrm>
            <a:off x="5998028" y="1994064"/>
            <a:ext cx="2476747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Map&lt;K, V&gt;</a:t>
            </a:r>
            <a:endParaRPr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6078170" y="3350851"/>
            <a:ext cx="231797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HashMap&lt;K, V&gt;</a:t>
            </a:r>
            <a:endParaRPr sz="2000" b="1">
              <a:solidFill>
                <a:srgbClr val="3C78D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15" name="Google Shape;215;p28"/>
          <p:cNvCxnSpPr>
            <a:stCxn id="213" idx="2"/>
            <a:endCxn id="214" idx="0"/>
          </p:cNvCxnSpPr>
          <p:nvPr/>
        </p:nvCxnSpPr>
        <p:spPr>
          <a:xfrm>
            <a:off x="7236402" y="2374764"/>
            <a:ext cx="753" cy="9760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8"/>
          <p:cNvSpPr txBox="1"/>
          <p:nvPr/>
        </p:nvSpPr>
        <p:spPr>
          <a:xfrm>
            <a:off x="1842191" y="2417439"/>
            <a:ext cx="1600677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Queue&lt;E&gt;</a:t>
            </a:r>
            <a:endParaRPr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842203" y="3074514"/>
            <a:ext cx="1600677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Deque&lt;E&gt;</a:t>
            </a:r>
            <a:endParaRPr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18" name="Google Shape;218;p28"/>
          <p:cNvCxnSpPr>
            <a:stCxn id="202" idx="2"/>
            <a:endCxn id="216" idx="0"/>
          </p:cNvCxnSpPr>
          <p:nvPr/>
        </p:nvCxnSpPr>
        <p:spPr>
          <a:xfrm>
            <a:off x="2642530" y="1994064"/>
            <a:ext cx="0" cy="4233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8"/>
          <p:cNvCxnSpPr>
            <a:stCxn id="216" idx="2"/>
            <a:endCxn id="217" idx="0"/>
          </p:cNvCxnSpPr>
          <p:nvPr/>
        </p:nvCxnSpPr>
        <p:spPr>
          <a:xfrm>
            <a:off x="2642530" y="2758839"/>
            <a:ext cx="12" cy="3156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8"/>
          <p:cNvCxnSpPr>
            <a:stCxn id="217" idx="2"/>
            <a:endCxn id="207" idx="0"/>
          </p:cNvCxnSpPr>
          <p:nvPr/>
        </p:nvCxnSpPr>
        <p:spPr>
          <a:xfrm>
            <a:off x="2642542" y="3415914"/>
            <a:ext cx="774148" cy="3156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729450" y="644881"/>
            <a:ext cx="7949329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Iterating Without Indices: For-each Loop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729450" y="1292811"/>
            <a:ext cx="7740782" cy="340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HashSet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&lt;E&gt; set= </a:t>
            </a:r>
            <a:r>
              <a:rPr lang="en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HashSet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&lt;E&gt;();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.. store values in the set ..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for (</a:t>
            </a:r>
            <a:r>
              <a:rPr lang="en" sz="2000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EleType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varName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: Collection) { ... }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(E element : set) {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	// process each element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2000" dirty="0" err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2000" dirty="0" err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2000" dirty="0" err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2000" dirty="0" err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2000" dirty="0" err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(element);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2;p14">
            <a:extLst>
              <a:ext uri="{FF2B5EF4-FFF2-40B4-BE49-F238E27FC236}">
                <a16:creationId xmlns:a16="http://schemas.microsoft.com/office/drawing/2014/main" id="{8D752FED-F9E3-B845-8821-F0D539A7DDF2}"/>
              </a:ext>
            </a:extLst>
          </p:cNvPr>
          <p:cNvSpPr txBox="1">
            <a:spLocks/>
          </p:cNvSpPr>
          <p:nvPr/>
        </p:nvSpPr>
        <p:spPr>
          <a:xfrm>
            <a:off x="729450" y="613468"/>
            <a:ext cx="7316000" cy="63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600" dirty="0">
                <a:latin typeface="Avenir Roman" panose="02000503020000020003" pitchFamily="2" charset="0"/>
              </a:rPr>
              <a:t>Old-fashioned, error prone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9CD0EB-E65E-514D-94F2-3C49F70B6F3C}"/>
              </a:ext>
            </a:extLst>
          </p:cNvPr>
          <p:cNvSpPr/>
          <p:nvPr/>
        </p:nvSpPr>
        <p:spPr>
          <a:xfrm>
            <a:off x="729450" y="1252337"/>
            <a:ext cx="7688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PlayingCard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1 Hearts, 2 Spades, 3 Clubs, 4 Diamonds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suit;  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1 Ace, 2, …, 10, 11 Jack, 12 Queen, 13 King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value; </a:t>
            </a: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1A9D-4197-E448-998A-D186EE108090}"/>
              </a:ext>
            </a:extLst>
          </p:cNvPr>
          <p:cNvSpPr txBox="1"/>
          <p:nvPr/>
        </p:nvSpPr>
        <p:spPr>
          <a:xfrm>
            <a:off x="642450" y="3806882"/>
            <a:ext cx="786210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Roman" panose="02000503020000020003" pitchFamily="2" charset="0"/>
              </a:rPr>
              <a:t>Don’t program like this! </a:t>
            </a:r>
            <a:r>
              <a:rPr lang="en-US" sz="2000" dirty="0" err="1">
                <a:latin typeface="Avenir Roman" panose="02000503020000020003" pitchFamily="2" charset="0"/>
              </a:rPr>
              <a:t>Frought</a:t>
            </a:r>
            <a:r>
              <a:rPr lang="en-US" sz="2000" dirty="0">
                <a:latin typeface="Avenir Roman" panose="02000503020000020003" pitchFamily="2" charset="0"/>
              </a:rPr>
              <a:t> with danger. Have to use integers, e.g. 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c.suit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1) // …</a:t>
            </a:r>
          </a:p>
          <a:p>
            <a:r>
              <a:rPr lang="en-US" sz="2000" dirty="0">
                <a:solidFill>
                  <a:schemeClr val="bg2"/>
                </a:solidFill>
                <a:latin typeface="Avenir Roman" panose="02000503020000020003" pitchFamily="2" charset="0"/>
              </a:rPr>
              <a:t>User may forget what 1 means and make a mistake.</a:t>
            </a:r>
          </a:p>
        </p:txBody>
      </p:sp>
    </p:spTree>
    <p:extLst>
      <p:ext uri="{BB962C8B-B14F-4D97-AF65-F5344CB8AC3E}">
        <p14:creationId xmlns:p14="http://schemas.microsoft.com/office/powerpoint/2010/main" val="3860406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29450" y="66092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 Problems &amp; Practice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729450" y="1252707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Remove duplicates from an array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Find all negative numbers in an array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Create a random note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Implement a Stack with a max API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Braces parsing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729450" y="652902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Remove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Duplicates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729450" y="1276769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[</a:t>
            </a:r>
            <a:r>
              <a:rPr lang="en" sz="2000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removeDups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] removes all duplicates from  </a:t>
            </a:r>
          </a:p>
          <a:p>
            <a:pPr mar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an array of 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integers. 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2000" dirty="0" err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 static Integer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removeDups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 err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[]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	// TODO: Implement me!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729450" y="66894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Find Negative Numbers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729450" y="1308854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[</a:t>
            </a:r>
            <a:r>
              <a:rPr lang="en" sz="2000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findNegNums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] finds all negative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numbers</a:t>
            </a:r>
            <a:endParaRPr lang="en"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in an array and 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returns those integers 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2000" dirty="0" err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 static Integer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[]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findNegNums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 err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[]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	// TODO: Implement me!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729450" y="652902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Create Ransom Note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Google Shape;250;p33"/>
          <p:cNvSpPr txBox="1">
            <a:spLocks noGrp="1"/>
          </p:cNvSpPr>
          <p:nvPr>
            <p:ph type="body" idx="1"/>
          </p:nvPr>
        </p:nvSpPr>
        <p:spPr>
          <a:xfrm>
            <a:off x="729450" y="1292811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[</a:t>
            </a:r>
            <a:r>
              <a:rPr lang="en" sz="2000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isRansomNote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] is true if you can use the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letters in the magazine to create a ransom</a:t>
            </a:r>
          </a:p>
          <a:p>
            <a:pPr mar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note.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2000" dirty="0" err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" sz="2000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 static </a:t>
            </a:r>
            <a:r>
              <a:rPr lang="en" sz="2000" dirty="0" err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isRansomNote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note, </a:t>
            </a:r>
            <a:r>
              <a:rPr lang="en" sz="2000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magazine) {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	// TODO: Implement me!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729450" y="66894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Stack with Max() function in O(1) time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34"/>
          <p:cNvSpPr txBox="1">
            <a:spLocks noGrp="1"/>
          </p:cNvSpPr>
          <p:nvPr>
            <p:ph type="body" idx="1"/>
          </p:nvPr>
        </p:nvSpPr>
        <p:spPr>
          <a:xfrm>
            <a:off x="729450" y="128479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" sz="2000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MaxStack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has normal Stack functionality, but</a:t>
            </a:r>
          </a:p>
          <a:p>
            <a:pPr mar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also includes a 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.max() function that returns</a:t>
            </a:r>
          </a:p>
          <a:p>
            <a:pPr mar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the max value in the stack 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in constant time.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MaxStack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	// TODO: Implement me!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729450" y="66092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Braces Parsing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729450" y="1252707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[</a:t>
            </a:r>
            <a:r>
              <a:rPr lang="en" sz="2000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isValidParen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] is true the format of square </a:t>
            </a:r>
          </a:p>
          <a:p>
            <a:pPr marL="0" indent="0"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and parenthesis are 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oriented correctly.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Ex: “(())” -&gt; true, “([)]” -&gt; false,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 	 “(()” -&gt; false</a:t>
            </a:r>
            <a:r>
              <a:rPr lang="en-US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“)(“ -&gt; false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2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</a:t>
            </a:r>
            <a:r>
              <a:rPr lang="en" sz="2000" dirty="0" err="1">
                <a:solidFill>
                  <a:schemeClr val="accent2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isValidParen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chemeClr val="accent2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	// TODO: Implement me!</a:t>
            </a:r>
            <a:endParaRPr sz="2000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2;p14">
            <a:extLst>
              <a:ext uri="{FF2B5EF4-FFF2-40B4-BE49-F238E27FC236}">
                <a16:creationId xmlns:a16="http://schemas.microsoft.com/office/drawing/2014/main" id="{8491773C-40E0-424C-B7EB-4BB811E63013}"/>
              </a:ext>
            </a:extLst>
          </p:cNvPr>
          <p:cNvSpPr txBox="1">
            <a:spLocks/>
          </p:cNvSpPr>
          <p:nvPr/>
        </p:nvSpPr>
        <p:spPr>
          <a:xfrm>
            <a:off x="707148" y="620925"/>
            <a:ext cx="7390174" cy="71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600">
                <a:latin typeface="Avenir Roman" panose="02000503020000020003" pitchFamily="2" charset="0"/>
              </a:rPr>
              <a:t>Better, but still problematic</a:t>
            </a:r>
            <a:endParaRPr lang="en-US" sz="3600" dirty="0">
              <a:latin typeface="Avenir Roman" panose="0200050302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36804E-4BA8-B94C-9F83-A5C22D1918F3}"/>
              </a:ext>
            </a:extLst>
          </p:cNvPr>
          <p:cNvSpPr/>
          <p:nvPr/>
        </p:nvSpPr>
        <p:spPr>
          <a:xfrm>
            <a:off x="707148" y="1333444"/>
            <a:ext cx="7688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PlayingCard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final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Hearts=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final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Spades= 2;</a:t>
            </a: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suit;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value; </a:t>
            </a: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CC880-9D87-5048-9D2D-8649D0AE5E33}"/>
              </a:ext>
            </a:extLst>
          </p:cNvPr>
          <p:cNvSpPr txBox="1"/>
          <p:nvPr/>
        </p:nvSpPr>
        <p:spPr>
          <a:xfrm>
            <a:off x="707148" y="3900801"/>
            <a:ext cx="769094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Roman" panose="02000503020000020003" pitchFamily="2" charset="0"/>
              </a:rPr>
              <a:t>Well, still relying on integers, and user isn’t forced to use names, can still use integers. (Professionals won’t, beginners will)</a:t>
            </a:r>
            <a:endParaRPr lang="en-US" sz="2000" dirty="0">
              <a:solidFill>
                <a:schemeClr val="bg2"/>
              </a:solidFill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15399" y="652440"/>
            <a:ext cx="808785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Declare 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an </a:t>
            </a: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enum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, in a new file </a:t>
            </a: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Suit.java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: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15399" y="1187640"/>
            <a:ext cx="7688700" cy="1831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8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enum</a:t>
            </a:r>
            <a:r>
              <a:rPr lang="en" sz="18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 {SPADES, CLUBS, DIAMONDS, HEARTS};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New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enum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keyword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Can use any access modifier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Enumerate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over all possible values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enum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is a subclass of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java.lang.Enum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0F316BDB-5BF0-9743-945A-67DD4AA2FA01}"/>
              </a:ext>
            </a:extLst>
          </p:cNvPr>
          <p:cNvSpPr txBox="1">
            <a:spLocks/>
          </p:cNvSpPr>
          <p:nvPr/>
        </p:nvSpPr>
        <p:spPr>
          <a:xfrm>
            <a:off x="715399" y="3435153"/>
            <a:ext cx="3031320" cy="11790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Card {</a:t>
            </a:r>
          </a:p>
          <a:p>
            <a:pPr marL="0" indent="0">
              <a:buFont typeface="Lato"/>
              <a:buNone/>
            </a:pP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Suit suit;</a:t>
            </a:r>
          </a:p>
          <a:p>
            <a:pPr marL="0" indent="0">
              <a:buFont typeface="Lato"/>
              <a:buNone/>
            </a:pP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</a:p>
        </p:txBody>
      </p:sp>
      <p:sp>
        <p:nvSpPr>
          <p:cNvPr id="6" name="Google Shape;106;p16">
            <a:extLst>
              <a:ext uri="{FF2B5EF4-FFF2-40B4-BE49-F238E27FC236}">
                <a16:creationId xmlns:a16="http://schemas.microsoft.com/office/drawing/2014/main" id="{5F74E360-4998-2A46-9D46-F7187F31F721}"/>
              </a:ext>
            </a:extLst>
          </p:cNvPr>
          <p:cNvSpPr txBox="1">
            <a:spLocks/>
          </p:cNvSpPr>
          <p:nvPr/>
        </p:nvSpPr>
        <p:spPr>
          <a:xfrm>
            <a:off x="4244285" y="3435153"/>
            <a:ext cx="4159814" cy="11790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Then, user writes:</a:t>
            </a:r>
          </a:p>
          <a:p>
            <a:pPr marL="0" indent="0">
              <a:buFont typeface="Lato"/>
              <a:buNone/>
            </a:pPr>
            <a:endParaRPr lang="en-US" sz="18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Font typeface="Lato"/>
              <a:buNone/>
            </a:pP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c.suit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Suit.SPADES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9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6564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Enums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: Tidbits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08800" y="12424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An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enum’s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constructor is </a:t>
            </a: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private</a:t>
            </a:r>
            <a:endParaRPr sz="2000" b="1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  <a:ea typeface="Courier New"/>
                <a:cs typeface="Courier New"/>
                <a:sym typeface="Courier New"/>
              </a:rPr>
              <a:t>The ONLY objects of class Suit that can be created are:</a:t>
            </a: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</a:pP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Suit.SPADES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Suit.CLUBS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Suit.DIAMONDS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, and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Suit.HEARTS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4F476DD1-9923-3048-8123-6810D7A33271}"/>
              </a:ext>
            </a:extLst>
          </p:cNvPr>
          <p:cNvSpPr txBox="1">
            <a:spLocks/>
          </p:cNvSpPr>
          <p:nvPr/>
        </p:nvSpPr>
        <p:spPr>
          <a:xfrm>
            <a:off x="608800" y="3819652"/>
            <a:ext cx="7809350" cy="6907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US" sz="18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enum</a:t>
            </a:r>
            <a:r>
              <a:rPr lang="en-US" sz="18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 {SPADES, CLUBS, DIAMONDS, HEARTS};</a:t>
            </a:r>
          </a:p>
        </p:txBody>
      </p:sp>
    </p:spTree>
    <p:extLst>
      <p:ext uri="{BB962C8B-B14F-4D97-AF65-F5344CB8AC3E}">
        <p14:creationId xmlns:p14="http://schemas.microsoft.com/office/powerpoint/2010/main" val="119831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6582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Enums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: Tidbits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08800" y="12442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buClr>
                <a:srgbClr val="666666"/>
              </a:buClr>
              <a:buSzPts val="1400"/>
            </a:pP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Suit.values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returns a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Suit[]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of the possible constants</a:t>
            </a:r>
            <a:endParaRPr lang="en"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  <a:cs typeface="Courier New"/>
              <a:sym typeface="Courier New"/>
            </a:endParaRPr>
          </a:p>
          <a:p>
            <a:pPr marL="425450" indent="-285750">
              <a:buClr>
                <a:srgbClr val="666666"/>
              </a:buClr>
              <a:buSzPts val="1400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.ordinal()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returns the position in the list of constants (i.e. the order declared)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Implement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using the declaration order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toString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returns the name of the constant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9450" y="6546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Enums</a:t>
            </a: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: Switch Statement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9450" y="1310524"/>
            <a:ext cx="7688700" cy="260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 s= </a:t>
            </a:r>
            <a:r>
              <a:rPr lang="en" sz="20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Suit.</a:t>
            </a:r>
            <a:r>
              <a:rPr lang="en" sz="2000" dirty="0" err="1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SPADES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switch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(s) {</a:t>
            </a:r>
            <a:endParaRPr sz="2000"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SPADES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CLUBS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	color= “black”;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break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HEARTS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lang="en" sz="20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DIAMONDS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	color= “red”;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break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576924" y="2781974"/>
            <a:ext cx="2900325" cy="64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Cases </a:t>
            </a: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fall-through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 until reach a break statement!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0" name="Google Shape;120;p18"/>
          <p:cNvCxnSpPr>
            <a:cxnSpLocks/>
            <a:stCxn id="119" idx="1"/>
          </p:cNvCxnSpPr>
          <p:nvPr/>
        </p:nvCxnSpPr>
        <p:spPr>
          <a:xfrm flipH="1" flipV="1">
            <a:off x="3517900" y="2286674"/>
            <a:ext cx="2059024" cy="8156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8"/>
          <p:cNvCxnSpPr>
            <a:cxnSpLocks/>
            <a:stCxn id="119" idx="1"/>
          </p:cNvCxnSpPr>
          <p:nvPr/>
        </p:nvCxnSpPr>
        <p:spPr>
          <a:xfrm flipH="1">
            <a:off x="3517900" y="3102312"/>
            <a:ext cx="2059024" cy="60608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9450" y="662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Collections: Overview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02450" y="12295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Different implementations to do (generally) the same thing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Store data about a group of information</a:t>
            </a:r>
          </a:p>
          <a:p>
            <a:pPr marL="425450" indent="-285750">
              <a:buClr>
                <a:srgbClr val="666666"/>
              </a:buClr>
              <a:buSzPts val="1400"/>
            </a:pP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Each has benefits and drawbacks for each use case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</p:txBody>
      </p:sp>
      <p:graphicFrame>
        <p:nvGraphicFramePr>
          <p:cNvPr id="128" name="Google Shape;128;p19"/>
          <p:cNvGraphicFramePr/>
          <p:nvPr>
            <p:extLst>
              <p:ext uri="{D42A27DB-BD31-4B8C-83A1-F6EECF244321}">
                <p14:modId xmlns:p14="http://schemas.microsoft.com/office/powerpoint/2010/main" val="1239725932"/>
              </p:ext>
            </p:extLst>
          </p:nvPr>
        </p:nvGraphicFramePr>
        <p:xfrm>
          <a:off x="729450" y="2861250"/>
          <a:ext cx="7688700" cy="1767750"/>
        </p:xfrm>
        <a:graphic>
          <a:graphicData uri="http://schemas.openxmlformats.org/drawingml/2006/table">
            <a:tbl>
              <a:tblPr>
                <a:noFill/>
                <a:tableStyleId>{2664386F-81DE-4DB0-861B-B5F37D1C4377}</a:tableStyleId>
              </a:tblPr>
              <a:tblGrid>
                <a:gridCol w="392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Lists (</a:t>
                      </a:r>
                      <a:r>
                        <a:rPr lang="en" sz="2000" dirty="0" err="1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ArrayList</a:t>
                      </a: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, LinkedList, …)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Stacks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Sets (and sorted sets)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Queues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Bags (multi-set: sets with repeated values)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Maps (and sorted maps)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[like dictionaries]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29450" y="662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Collections: </a:t>
            </a:r>
            <a:r>
              <a:rPr lang="en" sz="3200" dirty="0" err="1">
                <a:latin typeface="Avenir Roman" panose="02000503020000020003" pitchFamily="2" charset="0"/>
                <a:ea typeface="Proxima Nova"/>
                <a:cs typeface="Proxima Nova"/>
                <a:sym typeface="Proxima Nova"/>
              </a:rPr>
              <a:t>ArrayLists</a:t>
            </a:r>
            <a:endParaRPr sz="3200" dirty="0">
              <a:latin typeface="Avenir Roman" panose="02000503020000020003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621500" y="11978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Indexed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: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identify each element by a number 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0..list.size() - 1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Ordered</a:t>
            </a:r>
            <a:r>
              <a:rPr lang="en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(due to indexing)</a:t>
            </a:r>
            <a:endParaRPr sz="2000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Dynamic Memory Allocation</a:t>
            </a:r>
            <a:endParaRPr lang="en" sz="1600" b="1" dirty="0">
              <a:solidFill>
                <a:schemeClr val="bg2">
                  <a:lumMod val="90000"/>
                  <a:lumOff val="10000"/>
                </a:schemeClr>
              </a:solidFill>
              <a:latin typeface="Avenir Roman" panose="02000503020000020003" pitchFamily="2" charset="0"/>
            </a:endParaRPr>
          </a:p>
          <a:p>
            <a:pPr lvl="1" indent="-317500">
              <a:spcBef>
                <a:spcPts val="0"/>
              </a:spcBef>
              <a:buClr>
                <a:srgbClr val="666666"/>
              </a:buClr>
              <a:buSzPts val="1400"/>
              <a:buChar char="●"/>
            </a:pPr>
            <a:r>
              <a:rPr lang="en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An </a:t>
            </a:r>
            <a:r>
              <a:rPr lang="en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ArrayList</a:t>
            </a:r>
            <a:r>
              <a:rPr lang="en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Avenir Roman" panose="02000503020000020003" pitchFamily="2" charset="0"/>
              </a:rPr>
              <a:t> doubles in size if it gets too big</a:t>
            </a:r>
          </a:p>
        </p:txBody>
      </p:sp>
      <p:graphicFrame>
        <p:nvGraphicFramePr>
          <p:cNvPr id="135" name="Google Shape;135;p20"/>
          <p:cNvGraphicFramePr/>
          <p:nvPr>
            <p:extLst>
              <p:ext uri="{D42A27DB-BD31-4B8C-83A1-F6EECF244321}">
                <p14:modId xmlns:p14="http://schemas.microsoft.com/office/powerpoint/2010/main" val="3899953704"/>
              </p:ext>
            </p:extLst>
          </p:nvPr>
        </p:nvGraphicFramePr>
        <p:xfrm>
          <a:off x="729450" y="3242325"/>
          <a:ext cx="7688700" cy="1462950"/>
        </p:xfrm>
        <a:graphic>
          <a:graphicData uri="http://schemas.openxmlformats.org/drawingml/2006/table">
            <a:tbl>
              <a:tblPr>
                <a:noFill/>
                <a:tableStyleId>{2664386F-81DE-4DB0-861B-B5F37D1C4377}</a:tableStyleId>
              </a:tblPr>
              <a:tblGrid>
                <a:gridCol w="38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Avenir Roman" panose="02000503020000020003" pitchFamily="2" charset="0"/>
                          <a:ea typeface="Lato"/>
                          <a:cs typeface="Lato"/>
                          <a:sym typeface="Lato"/>
                        </a:rPr>
                        <a:t>Useful Methods to Know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Avenir Roman" panose="02000503020000020003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.add(element)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.get(index)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.contains(element)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.remove(index)</a:t>
                      </a:r>
                      <a:endParaRPr sz="200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.size()</a:t>
                      </a:r>
                      <a:endParaRPr sz="20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1380</Words>
  <Application>Microsoft Macintosh PowerPoint</Application>
  <PresentationFormat>On-screen Show (16:9)</PresentationFormat>
  <Paragraphs>245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Raleway</vt:lpstr>
      <vt:lpstr>Arial</vt:lpstr>
      <vt:lpstr>Courier New</vt:lpstr>
      <vt:lpstr>Avenir Roman</vt:lpstr>
      <vt:lpstr>Proxima Nova</vt:lpstr>
      <vt:lpstr>Lato</vt:lpstr>
      <vt:lpstr>Streamline</vt:lpstr>
      <vt:lpstr>Recitation 6: Enums and Collections</vt:lpstr>
      <vt:lpstr>PowerPoint Presentation</vt:lpstr>
      <vt:lpstr>PowerPoint Presentation</vt:lpstr>
      <vt:lpstr>Declare an enum, in a new file Suit.java:</vt:lpstr>
      <vt:lpstr>Enums: Tidbits</vt:lpstr>
      <vt:lpstr>Enums: Tidbits</vt:lpstr>
      <vt:lpstr>Enums: Switch Statement</vt:lpstr>
      <vt:lpstr>Collections: Overview</vt:lpstr>
      <vt:lpstr>Collections: ArrayLists</vt:lpstr>
      <vt:lpstr>Aside: ArrayLists vs. Arrays</vt:lpstr>
      <vt:lpstr>Aside: ArrayLists vs. Arrays</vt:lpstr>
      <vt:lpstr>Collections: HashSets</vt:lpstr>
      <vt:lpstr>Collections: LinkedLists</vt:lpstr>
      <vt:lpstr>Collections: Stacks</vt:lpstr>
      <vt:lpstr>Collections: Queues</vt:lpstr>
      <vt:lpstr>Collections: HashMap</vt:lpstr>
      <vt:lpstr>Important Interfaces &amp; Classes</vt:lpstr>
      <vt:lpstr>Important Interfaces &amp; Classes </vt:lpstr>
      <vt:lpstr>Iterating Without Indices: For-each Loop</vt:lpstr>
      <vt:lpstr>Collection Problems &amp; Practice</vt:lpstr>
      <vt:lpstr>Remove Duplicates</vt:lpstr>
      <vt:lpstr>Find Negative Numbers</vt:lpstr>
      <vt:lpstr>Create Ransom Note</vt:lpstr>
      <vt:lpstr>Stack with Max() function in O(1) time</vt:lpstr>
      <vt:lpstr>Braces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6: Enums and Collections</dc:title>
  <cp:lastModifiedBy>Christopher Dean Sciavolino</cp:lastModifiedBy>
  <cp:revision>14</cp:revision>
  <dcterms:modified xsi:type="dcterms:W3CDTF">2018-09-30T19:44:32Z</dcterms:modified>
</cp:coreProperties>
</file>