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8"/>
  </p:notesMasterIdLst>
  <p:handoutMasterIdLst>
    <p:handoutMasterId r:id="rId19"/>
  </p:handoutMasterIdLst>
  <p:sldIdLst>
    <p:sldId id="325" r:id="rId2"/>
    <p:sldId id="364" r:id="rId3"/>
    <p:sldId id="392" r:id="rId4"/>
    <p:sldId id="393" r:id="rId5"/>
    <p:sldId id="394" r:id="rId6"/>
    <p:sldId id="349" r:id="rId7"/>
    <p:sldId id="388" r:id="rId8"/>
    <p:sldId id="396" r:id="rId9"/>
    <p:sldId id="397" r:id="rId10"/>
    <p:sldId id="398" r:id="rId11"/>
    <p:sldId id="389" r:id="rId12"/>
    <p:sldId id="391" r:id="rId13"/>
    <p:sldId id="399" r:id="rId14"/>
    <p:sldId id="402" r:id="rId15"/>
    <p:sldId id="401" r:id="rId16"/>
    <p:sldId id="403" r:id="rId17"/>
  </p:sldIdLst>
  <p:sldSz cx="9144000" cy="6858000" type="screen4x3"/>
  <p:notesSz cx="7315200" cy="96012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3552">
          <p15:clr>
            <a:srgbClr val="A4A3A4"/>
          </p15:clr>
        </p15:guide>
        <p15:guide id="2" pos="13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9C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355"/>
    <p:restoredTop sz="86827" autoAdjust="0"/>
  </p:normalViewPr>
  <p:slideViewPr>
    <p:cSldViewPr>
      <p:cViewPr varScale="1">
        <p:scale>
          <a:sx n="92" d="100"/>
          <a:sy n="92" d="100"/>
        </p:scale>
        <p:origin x="192" y="376"/>
      </p:cViewPr>
      <p:guideLst>
        <p:guide orient="horz" pos="3552"/>
        <p:guide pos="1344"/>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2F2D9135-2111-4F55-9086-7BA8D930CBD0}" type="datetimeFigureOut">
              <a:rPr lang="en-US"/>
              <a:pPr>
                <a:defRPr/>
              </a:pPr>
              <a:t>11/19/18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95F9F88B-20E3-4DCF-9B9D-0BA167D084AF}" type="slidenum">
              <a:rPr lang="en-US"/>
              <a:pPr>
                <a:defRPr/>
              </a:pPr>
              <a:t>‹#›</a:t>
            </a:fld>
            <a:endParaRPr lang="en-US"/>
          </a:p>
        </p:txBody>
      </p:sp>
    </p:spTree>
    <p:extLst>
      <p:ext uri="{BB962C8B-B14F-4D97-AF65-F5344CB8AC3E}">
        <p14:creationId xmlns:p14="http://schemas.microsoft.com/office/powerpoint/2010/main" val="60472925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1-17T01:50:45.797"/>
    </inkml:context>
    <inkml:brush xml:id="br0">
      <inkml:brushProperty name="width" value="0.1" units="cm"/>
      <inkml:brushProperty name="height" value="0.1" units="cm"/>
      <inkml:brushProperty name="color" value="#FFFFFF"/>
    </inkml:brush>
    <inkml:brush xml:id="br1">
      <inkml:brushProperty name="width" value="0.35" units="cm"/>
      <inkml:brushProperty name="height" value="0.35" units="cm"/>
      <inkml:brushProperty name="color" value="#FFFFFF"/>
    </inkml:brush>
  </inkml:definitions>
  <inkml:trace contextRef="#ctx0" brushRef="#br0">3661 644 24575,'0'-39'0,"0"3"0,0-24 0,0 7 0,0-9 0,0 9 0,-13-7 0,3 16 0,-24-1 0,17 12 0,-15 17 0,12-1 0,-6 15 0,0-4 0,6 6 0,-4 0 0,4 0 0,0 0 0,1 12 0,0 10 0,4 13 0,0 16 0,9 1 0,6 10 0,0 9 0,0 3 0,0-1 0,0 9 0,0-8 0,0 0 0,0-3 0,7-9 0,1-9 0,14 7 0,0-16 0,14 1 0,-8-12 0,6-12 0,-9 4 0,-5-11 0,-2 4 0,-6-12 0,-1-1 0,1-5 0,-5-15 0,-2-27 0,-5-20 0,0-32 0,-7 17-310,-5 19 1,-4 1 309,-19-15 0,5 18 0,-3 2 0,-27-18 0,27 32 0,-2 1 0,-32-31 0,2 17 0,8-3 0,5 29 0,15 3 0,4 10 0,13 10 0,2-4 0,6 6 0,5 0 0,2 0 0</inkml:trace>
  <inkml:trace contextRef="#ctx0" brushRef="#br1" timeOffset="11988">3954 496 24575,'-39'6'0,"-1"-1"0,-3-5 0,-8 0 0,6 0 0,-15 0 0,7 0 0,-19 0 0,8 0 0,12 0 0,0 0 0,-10 0 0,7 1 0,-3-2 0,-27-6 0,27 3 0,-1-1 0,-29-10 0,9 6 0,36 2 0,0 7 0,0 0 0,1 0 0,-1 0 0,8 0 0,-5 0 0,5 0 0,-1 0 0,3 0 0,7 0 0,0 0 0,6 0 0,2 0 0,0 0 0,5 0 0,-5 0 0,6 0 0,-6 0 0,4 0 0,-10 0 0,11 0 0,-12 0 0,12 0 0,-11 0 0,10 0 0,-4 0 0,0 0 0,5 0 0,-6 0 0,8 0 0,-1 0 0,-6 0 0,4 0 0,-4 0 0,6 0 0,0 0 0,1 0 0,-1 0 0,-6 0 0,4 0 0,-4 5 0,0-3 0,-2 3 0,1-5 0,-6 6 0,6-5 0,-7 5 0,0-6 0,-1 6 0,8-5 0,-6 5 0,6-6 0,-1 0 0,-4 0 0,4 6 0,-6-5 0,6 5 0,-11-6 0,9 0 0,-11 0 0,7 0 0,-8 0 0,6 0 0,-5 5 0,7-3 0,-5 3 0,10-5 0,-2 0 0,5 0 0,4 0 0,-10 0 0,10 0 0,-10 0 0,4 0 0,0 0 0,-4 0 0,11 0 0,-12 0 0,12 0 0,-5 0 0,0 0 0,4 0 0,-10 0 0,11 0 0,-12 0 0,6 0 0,-1 0 0,2 0 0,0 0 0,4 0 0,-4 0 0,0 0 0,5 0 0,-12 0 0,12 0 0,-12 0 0,12 0 0,-11 0 0,10 0 0,-3 0 0,-2 0 0,6 0 0,-5 0 0,0 0 0,5 0 0,-6 0 0,7 0 0,1 0 0,-1 0 0,-5 0 0,4 0 0,-4 0 0,5 0 0,0 0 0,1 0 0,-1 0 0,1 0 0,-1 0 0,1 0 0,-1 0 0,1 0 0,0 0 0,-1 0 0,1 0 0,4-5 0,-3 4 0,4-4 0,-5-5 0,0 2 0,-1-3 0,6 1 0,-4 8 0,4-8 0,-6 4 0,1-5 0,5 0 0,-4 5 0,9-4 0,-9 4 0,8-6 0,-8 6 0,9-4 0,-10 9 0,5-14 0,-5 7 0,-1-3 0,1 6 0,0 5 0,0 0 0,5-6 0,-4 5 0,4-4 0,-6 5 0,1-5 0,1 4 0,-1-9 0,0 4 0,5-5 0,1 1 0,5-1 0,0 0 0,0-1 0,0 1 0,0-1 0,0 0 0,0-6 0,0 4 0,0-10 0,0 11 0,0-6 0,6 8 0,-5-1 0,9 0 0,-3 0 0,-1 0 0,5 0 0,-5 0 0,6 1 0,-6-1 0,5 5 0,-5-3 0,6 8 0,-1-3 0,0 5 0,0 0 0,1 0 0,-1 0 0,1 0 0,-1 5 0,1 2 0,-1 4 0,1 1 0,0 0 0,-6-1 0,4 1 0,-3 0 0,-1-1 0,0 1 0,-1 0 0,1-1 0,5 0 0,1-5 0,-6 5 0,4-10 0,-4 4 0,5-5 0,0 0 0,1 0 0,-1 0 0,1 0 0,6 0 0,9 0 0,0 0 0,7 0 0,-15 0 0,5 0 0,-4 0 0,-1 0 0,-1 0 0,0 0 0,-5 0 0,5 0 0,0 0 0,-5 0 0,12 0 0,2 0 0,0 0 0,6 0 0,0 0 0,-5 0 0,5 0 0,-7 0 0,0 0 0,7 0 0,-5 0 0,5 0 0,1 0 0,-7 0 0,7 0 0,-1 0 0,2 0 0,7 0 0,-7 0 0,5 0 0,-12 0 0,13 0 0,-13 0 0,5 0 0,-14 0 0,6 0 0,-12 0 0,11 0 0,-4 0 0,6 0 0,0 0 0,-1 0 0,1 0 0,0 0 0,0 0 0,7 0 0,-5 0 0,5 0 0,-7 0 0,7 0 0,-5 0 0,12 0 0,-4 0 0,25 0 0,-15 0 0,16 0 0,-20 0 0,0 0 0,1 0 0,-1 0 0,1 0 0,-1 0 0,0 0 0,1 0 0,0 0 0,-1 0 0,1 0 0,8 0 0,-7 0 0,7 0 0,0 0 0,-7-6 0,7 4 0,-8-4 0,0 6 0,-1 0 0,0 0 0,1-7 0,8 6 0,-6-6 0,14 0 0,-5 6 0,7-6 0,1 7 0,-1-7 0,-8 5 0,-2-4 0,11 6 0,-14 0 0,14 0 0,-26 0 0,4 0 0,-12 0 0,13 0 0,-14 0 0,14 0 0,-13 0 0,12 6 0,-12-5 0,5 11 0,-7-4 0,0 5 0,0-6 0,7 5 0,-5-11 0,5 11 0,0-10 0,-5 9 0,12-9 0,-12 9 0,13-9 0,-14 9 0,7-9 0,-8 3 0,-7-5 0,-1 6 0,-6-5 0,-1 4 0,1 0 0,-5 1 0,-2 6 0,-5-1 0,0 0 0,0 0 0,0 7 0,-12 1 0,-2 7 0,-12 0 0,-1 7 0,-7-4 0,-2 6 0,-7-7 0,8-1 0,-6 1 0,6-7 0,0-1 0,1-1 0,9-5 0,-1 5 0,11-7 0,-8 1 0,15-1 0,-5-1 0,8 1 0,5-1 0,0 0 0,0 1 0,0 0 0,0 0 0,0-1 0,5 1 0,2-1 0,5 7 0,0-5 0,1 12 0,-2-12 0,2 5 0,-2-6 0,1-1 0,-6 1 0,5-1 0,-10 1 0,9 0 0,-8-1 0,8 1 0,-9 0 0,10-1 0,-10 1 0,4 0 0,0-1 0,-3 1 0,3-1 0,-5 0 0,-12 1 0,-10 0 0,-21 3 0,-11-7 0,-7 5 0,-1-11 0,-9 12 0,7-12 0,-17 5 0,16-7 0,-16 0 0,9 0 0,-12 0 0,2 0 0,-1 0 0,0 0 0,-1 0 0,-10 0 0,18 0 0,-15 0 0,27 0 0,-8 0 0,10 0 0,0 0 0,9 0 0,2 0 0,0 0 0,7 0 0,-15 0 0,14 0 0,-15 7 0,15-6 0,-15 6 0,7-7 0,0 0 0,2 0 0,0 0 0,7 0 0,-7 0 0,8 0 0,1 0 0,-1 0 0,1 6 0,7-4 0,-5 4 0,12-6 0,-13 0 0,13 0 0,-5 0 0,7 0 0,6 0 0,-4 0 0,-1 5 0,4 2 0,-16 6 0,15-7 0,-11 6 0,0-4 0,5 5 0,-12-5 0,12 3 0,-5-9 0,0 3 0,5-5 0,-13 7 0,13-6 0,-5 6 0,0-7 0,11 0 0,-9 0 0,17 0 0,-4 0 0,6 0 0,5 4 0,32 8 0,20 2 0,32 14 0,6-10-755,12 15 755,-48-19 0,3-1 0,10 6 0,0-1 0,30 9 0,-14-7 0,2-1-492,-24-9 0,-1 0 15,11 4 1,1 0 476,-8-5 0,-2 0-460,32 7 460,-33-6 0,0-2 0,43 2 0,-2 6 0,-12-15 0,-9 14 0,-3-14 0,-9 13 663,-8-12-663,-11 5 983,-2-1-6,-13-4-448,5 4-529,-8-6 0,1 0 0,7 0 0,-5 0 0,12 0 0,-5 0 0,17 0 0,-8 0 0,16 0 0,2 0 0,1 0 0,8 0 0,-9 0 0,9 0 0,-7 0 0,17 0 0,-7 0 0,0 0 0,7 0 0,-17 0 0,7 0 0,0 0 0,-7 0 0,-1 0 0,-4 0 0,-6 7 0,0-6 0,7 6 0,-16-1 0,-1-4 0,-10 4 0,-7-6 0,-6 0 0,-3 0 0,-10-19 0,-2-34 0,-5 22 0,0-17 0</inkml:trace>
  <inkml:trace contextRef="#ctx0" brushRef="#br1" timeOffset="28315">4475 864 24575,'-58'0'0,"-9"0"0,-7 0 0,-10 0-984,-10 0 734,-4 0 250,39 0 0,-1 0 0,6 0 0,-2 0-492,-8 0 0,-3 0 332,1 0 0,-2 0 160,-7 0 0,-1 0 0,0 0 0,1 0 0,2 0 0,-1 0 0,-8 0 0,1 0 0,17 0 0,-1 0 0,-20 0 0,-2 0 0,18 0 0,0 0 0,-5 0 0,-1 0 0,1 0 0,1 0 0,5 0 0,3 0 0,8 0 0,1 0-74,-9 0 0,1 0 74,13 0 0,2 0-139,-50 0 139,7 0 0,27 0 557,2 0-557,19 0 983,11 0-682,14 0 523,15 0-824,29 0 160,29 0-160,30 0 0,-31 0 0,3 0-409,12 0 0,0 0 409,-11 0 0,1 0 0,14 0 0,-2 0 0,30 0 0,-40 0 0,0 0 0,27 0 0,-5 0 0,-29 0 0,-9 0 0,-18 0 0,-8 0 0,-6 0 0,-48 0 0,-5 8 0,-38 0-50,22-3 1,-2-1 49,-35 3 0,22-7 0,-1 0 0,-27 0 0,41 0 0,1 0 0,-39 0 0,44 0 0,-2 0 0,1 0 0,1 0 0,-43 0 0,12 0 0,22 0 0,11 0 0,15 0 0,9 0 0,9 0 0,6 0 917,1 0-917,-1 0 0,1 0 0,-1 0 0,0 0 0,1 0 0,-1 0 0,1-5 0,5-1 0,-11-6 0,9 0 0,-16-7 0,11 6 0,-11-11 0,4 4 0,-6-6 0,0 0 0,0 0 0,0 6 0,0-5 0,0 10 0,5-9 0,-3 9 0,10-3 0,-10 0 0,10 4 0,-4-4 0,6 6 0,0-6 0,0 4 0,-1-4 0,2 6 0,4 1 0,-3-1 0,3 0 0,0 0 0,-3 0 0,3-6 0,0 5 0,-4-5 0,4 6 0,-5-6 0,5 5 0,-4-12 0,4 12 0,0-5 0,-4 0 0,10 4 0,-10-4 0,4 7 0,1-1 0,-5 0 0,10 0 0,-10-6 0,4 5 0,0-6 0,-4 8 0,5-1 0,-1 0 0,-3 0 0,8 0 0,-8 0 0,3 6 0,-5-5 0,1 10 0,-1-4 0,1 5 0,0 0 0,0 0 0,-1 0 0,0 0 0,-6 0 0,5 5 0,0 1 0,2 1 0,4 3 0,1-4 0,1 6 0,5-1 0,0 1 0,0 6 0,0 9 0,0 0 0,0 7 0,0-1 0,0-6 0,0 6 0,0 0 0,0-5 0,0 5 0,0-7 0,0 7 0,0-5 0,0 5 0,0-7 0,0 0 0,0-6 0,0-2 0,0-7 0,0 1 0,0 0 0,0-54 0,0 16 0,0-45 0,0 28 0,0 0 0,0-8 0,0 14 0,0-12 0,0 27 0,0-9 0,0 17 0,0-4 0,0 52 0,0-10 0,0 39 0,0-20 0,0-1 0,0 1 0,0-1 0,0-7 0,0 5 0,0-5 0,0 0 0,0 6 0,0-13 0,0-1 0,0-3 0,0-11 0,0 5 0,0-6 0,0-53 0,-7 15 0,6-54 0,-12 28 0,4-10 0,1 1 0,-6-1 0,12 0 0,-12 0 0,12 9 0,-5 1 0,1 10 0,-1-9 0,-1 30 0,3 7 0,11 49 0,-5-11 0,10 10 0,-10-22 0,4 0 0,-5-1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98B8D577-9FD3-48D6-B978-5231E26B6A5E}" type="datetimeFigureOut">
              <a:rPr lang="en-US"/>
              <a:pPr>
                <a:defRPr/>
              </a:pPr>
              <a:t>11/19/18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C95AFA65-F997-42B6-9C12-7D4FF87D1D8A}" type="slidenum">
              <a:rPr lang="en-US"/>
              <a:pPr>
                <a:defRPr/>
              </a:pPr>
              <a:t>‹#›</a:t>
            </a:fld>
            <a:endParaRPr lang="en-US"/>
          </a:p>
        </p:txBody>
      </p:sp>
    </p:spTree>
    <p:extLst>
      <p:ext uri="{BB962C8B-B14F-4D97-AF65-F5344CB8AC3E}">
        <p14:creationId xmlns:p14="http://schemas.microsoft.com/office/powerpoint/2010/main" val="644582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95AFA65-F997-42B6-9C12-7D4FF87D1D8A}" type="slidenum">
              <a:rPr lang="en-US" smtClean="0"/>
              <a:pPr>
                <a:defRPr/>
              </a:pPr>
              <a:t>1</a:t>
            </a:fld>
            <a:endParaRPr lang="en-US"/>
          </a:p>
        </p:txBody>
      </p:sp>
    </p:spTree>
    <p:extLst>
      <p:ext uri="{BB962C8B-B14F-4D97-AF65-F5344CB8AC3E}">
        <p14:creationId xmlns:p14="http://schemas.microsoft.com/office/powerpoint/2010/main" val="399647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95AFA65-F997-42B6-9C12-7D4FF87D1D8A}" type="slidenum">
              <a:rPr lang="en-US" smtClean="0"/>
              <a:pPr>
                <a:defRPr/>
              </a:pPr>
              <a:t>5</a:t>
            </a:fld>
            <a:endParaRPr lang="en-US"/>
          </a:p>
        </p:txBody>
      </p:sp>
    </p:spTree>
    <p:extLst>
      <p:ext uri="{BB962C8B-B14F-4D97-AF65-F5344CB8AC3E}">
        <p14:creationId xmlns:p14="http://schemas.microsoft.com/office/powerpoint/2010/main" val="2886867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thenextweb.com</a:t>
            </a:r>
            <a:r>
              <a:rPr lang="en-US" dirty="0"/>
              <a:t>/shareables/2013/09/18/the-very-first-computer-bug/</a:t>
            </a:r>
          </a:p>
        </p:txBody>
      </p:sp>
      <p:sp>
        <p:nvSpPr>
          <p:cNvPr id="4" name="Slide Number Placeholder 3"/>
          <p:cNvSpPr>
            <a:spLocks noGrp="1"/>
          </p:cNvSpPr>
          <p:nvPr>
            <p:ph type="sldNum" sz="quarter" idx="5"/>
          </p:nvPr>
        </p:nvSpPr>
        <p:spPr/>
        <p:txBody>
          <a:bodyPr/>
          <a:lstStyle/>
          <a:p>
            <a:pPr>
              <a:defRPr/>
            </a:pPr>
            <a:fld id="{C95AFA65-F997-42B6-9C12-7D4FF87D1D8A}" type="slidenum">
              <a:rPr lang="en-US" smtClean="0"/>
              <a:pPr>
                <a:defRPr/>
              </a:pPr>
              <a:t>6</a:t>
            </a:fld>
            <a:endParaRPr lang="en-US"/>
          </a:p>
        </p:txBody>
      </p:sp>
    </p:spTree>
    <p:extLst>
      <p:ext uri="{BB962C8B-B14F-4D97-AF65-F5344CB8AC3E}">
        <p14:creationId xmlns:p14="http://schemas.microsoft.com/office/powerpoint/2010/main" val="512351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en-US"/>
              <a:t>10/20/2009</a:t>
            </a:r>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56A8D91C-2D8E-426A-B1FC-9948B96C1BF3}" type="slidenum">
              <a:rPr lang="en-US"/>
              <a:pPr>
                <a:defRPr/>
              </a:pPr>
              <a:t>‹#›</a:t>
            </a:fld>
            <a:endParaRPr lang="en-US" dirty="0"/>
          </a:p>
        </p:txBody>
      </p:sp>
    </p:spTree>
    <p:extLst>
      <p:ext uri="{BB962C8B-B14F-4D97-AF65-F5344CB8AC3E}">
        <p14:creationId xmlns:p14="http://schemas.microsoft.com/office/powerpoint/2010/main" val="32897804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7768917-8B8E-42C2-BDE3-38D81296270B}" type="slidenum">
              <a:rPr lang="en-US"/>
              <a:pPr>
                <a:defRPr/>
              </a:pPr>
              <a:t>‹#›</a:t>
            </a:fld>
            <a:endParaRPr lang="en-US" dirty="0"/>
          </a:p>
        </p:txBody>
      </p:sp>
    </p:spTree>
    <p:extLst>
      <p:ext uri="{BB962C8B-B14F-4D97-AF65-F5344CB8AC3E}">
        <p14:creationId xmlns:p14="http://schemas.microsoft.com/office/powerpoint/2010/main" val="397017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r>
              <a:rPr lang="en-US"/>
              <a:t>10/20/2009</a:t>
            </a:r>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CAA4A0E6-1200-411F-93A6-8E70DA23B2E2}" type="slidenum">
              <a:rPr lang="en-US"/>
              <a:pPr>
                <a:defRPr/>
              </a:pPr>
              <a:t>‹#›</a:t>
            </a:fld>
            <a:endParaRPr lang="en-US" dirty="0"/>
          </a:p>
        </p:txBody>
      </p:sp>
    </p:spTree>
    <p:extLst>
      <p:ext uri="{BB962C8B-B14F-4D97-AF65-F5344CB8AC3E}">
        <p14:creationId xmlns:p14="http://schemas.microsoft.com/office/powerpoint/2010/main" val="23671878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8368C94-F10D-4FE3-9244-F21A09968782}" type="slidenum">
              <a:rPr lang="en-US"/>
              <a:pPr>
                <a:defRPr/>
              </a:pPr>
              <a:t>‹#›</a:t>
            </a:fld>
            <a:endParaRPr lang="en-US" dirty="0"/>
          </a:p>
        </p:txBody>
      </p:sp>
    </p:spTree>
    <p:extLst>
      <p:ext uri="{BB962C8B-B14F-4D97-AF65-F5344CB8AC3E}">
        <p14:creationId xmlns:p14="http://schemas.microsoft.com/office/powerpoint/2010/main" val="389620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r>
              <a:rPr lang="en-US"/>
              <a:t>10/20/2009</a:t>
            </a: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01C3A305-BAF1-4E4C-98F8-3816292B6BF7}"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785066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r>
              <a:rPr lang="en-US"/>
              <a:t>10/20/2009</a:t>
            </a:r>
          </a:p>
        </p:txBody>
      </p:sp>
      <p:sp>
        <p:nvSpPr>
          <p:cNvPr id="6" name="Slide Number Placeholder 9"/>
          <p:cNvSpPr>
            <a:spLocks noGrp="1"/>
          </p:cNvSpPr>
          <p:nvPr>
            <p:ph type="sldNum" sz="quarter" idx="11"/>
          </p:nvPr>
        </p:nvSpPr>
        <p:spPr/>
        <p:txBody>
          <a:bodyPr rtlCol="0"/>
          <a:lstStyle>
            <a:lvl1pPr>
              <a:defRPr/>
            </a:lvl1pPr>
          </a:lstStyle>
          <a:p>
            <a:pPr>
              <a:defRPr/>
            </a:pPr>
            <a:fld id="{4F1681EA-561D-43A3-ABE9-0A51E29EF3E8}"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11714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r>
              <a:rPr lang="en-US"/>
              <a:t>10/20/2009</a:t>
            </a:r>
          </a:p>
        </p:txBody>
      </p:sp>
      <p:sp>
        <p:nvSpPr>
          <p:cNvPr id="8" name="Slide Number Placeholder 11"/>
          <p:cNvSpPr>
            <a:spLocks noGrp="1"/>
          </p:cNvSpPr>
          <p:nvPr>
            <p:ph type="sldNum" sz="quarter" idx="11"/>
          </p:nvPr>
        </p:nvSpPr>
        <p:spPr/>
        <p:txBody>
          <a:bodyPr rtlCol="0"/>
          <a:lstStyle>
            <a:lvl1pPr>
              <a:defRPr/>
            </a:lvl1pPr>
          </a:lstStyle>
          <a:p>
            <a:pPr>
              <a:defRPr/>
            </a:pPr>
            <a:fld id="{6E254BD5-3FE5-4C4E-AF0E-74EE63B2DF49}"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24036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DD0A59F-0B18-423F-A6F2-5852E47C3441}" type="slidenum">
              <a:rPr lang="en-US"/>
              <a:pPr>
                <a:defRPr/>
              </a:pPr>
              <a:t>‹#›</a:t>
            </a:fld>
            <a:endParaRPr lang="en-US" dirty="0"/>
          </a:p>
        </p:txBody>
      </p:sp>
    </p:spTree>
    <p:extLst>
      <p:ext uri="{BB962C8B-B14F-4D97-AF65-F5344CB8AC3E}">
        <p14:creationId xmlns:p14="http://schemas.microsoft.com/office/powerpoint/2010/main" val="319243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10/20/2009</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22273A41-0B89-41E7-BCFF-711FF0CB90DA}" type="slidenum">
              <a:rPr lang="en-US"/>
              <a:pPr>
                <a:defRPr/>
              </a:pPr>
              <a:t>‹#›</a:t>
            </a:fld>
            <a:endParaRPr lang="en-US" dirty="0"/>
          </a:p>
        </p:txBody>
      </p:sp>
    </p:spTree>
    <p:extLst>
      <p:ext uri="{BB962C8B-B14F-4D97-AF65-F5344CB8AC3E}">
        <p14:creationId xmlns:p14="http://schemas.microsoft.com/office/powerpoint/2010/main" val="107286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E946D8E-231D-40EA-8A89-BEA9EE75B800}" type="slidenum">
              <a:rPr lang="en-US"/>
              <a:pPr>
                <a:defRPr/>
              </a:pPr>
              <a:t>‹#›</a:t>
            </a:fld>
            <a:endParaRPr lang="en-US" dirty="0"/>
          </a:p>
        </p:txBody>
      </p:sp>
    </p:spTree>
    <p:extLst>
      <p:ext uri="{BB962C8B-B14F-4D97-AF65-F5344CB8AC3E}">
        <p14:creationId xmlns:p14="http://schemas.microsoft.com/office/powerpoint/2010/main" val="143998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r>
              <a:rPr lang="en-US"/>
              <a:t>10/20/2009</a:t>
            </a: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2F5633D5-481F-4511-87D4-BA62B086C503}"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17275226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en-US"/>
              <a:t>10/20/2009</a:t>
            </a:r>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5F1C7CDF-EC74-4153-8F18-FD2598589DD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3" r:id="rId2"/>
    <p:sldLayoutId id="2147483738" r:id="rId3"/>
    <p:sldLayoutId id="2147483739" r:id="rId4"/>
    <p:sldLayoutId id="2147483740" r:id="rId5"/>
    <p:sldLayoutId id="2147483734" r:id="rId6"/>
    <p:sldLayoutId id="2147483741" r:id="rId7"/>
    <p:sldLayoutId id="2147483735" r:id="rId8"/>
    <p:sldLayoutId id="2147483742" r:id="rId9"/>
    <p:sldLayoutId id="2147483736" r:id="rId10"/>
    <p:sldLayoutId id="2147483743"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elp.eclipse.org/photon/index.jsp?topic=%2Forg.eclipse.cdt.doc.user%2Ftasks%2Fcdt_o_brkpnts_watch.htm" TargetMode="External"/><Relationship Id="rId2" Type="http://schemas.openxmlformats.org/officeDocument/2006/relationships/hyperlink" Target="https://help.eclipse.org/neon/index.jsp?topic=%2Forg.eclipse.jdt.doc.user%2Ftasks%2Ftask-add_line_breakpoints.htm"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ioccc.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37227" y="6107112"/>
            <a:ext cx="1295400" cy="609600"/>
          </a:xfrm>
        </p:spPr>
        <p:txBody>
          <a:bodyPr>
            <a:normAutofit/>
          </a:bodyPr>
          <a:lstStyle/>
          <a:p>
            <a:pPr algn="r"/>
            <a:r>
              <a:rPr lang="en-US" dirty="0">
                <a:solidFill>
                  <a:srgbClr val="002060"/>
                </a:solidFill>
              </a:rPr>
              <a:t>CS2110</a:t>
            </a:r>
          </a:p>
        </p:txBody>
      </p:sp>
      <p:sp>
        <p:nvSpPr>
          <p:cNvPr id="2" name="Title 1"/>
          <p:cNvSpPr>
            <a:spLocks noGrp="1"/>
          </p:cNvSpPr>
          <p:nvPr>
            <p:ph type="title"/>
          </p:nvPr>
        </p:nvSpPr>
        <p:spPr>
          <a:xfrm>
            <a:off x="2438400" y="6096000"/>
            <a:ext cx="7848600" cy="631825"/>
          </a:xfrm>
        </p:spPr>
        <p:txBody>
          <a:bodyPr>
            <a:normAutofit fontScale="90000"/>
          </a:bodyPr>
          <a:lstStyle/>
          <a:p>
            <a:r>
              <a:rPr lang="en-US" sz="4000" dirty="0">
                <a:solidFill>
                  <a:srgbClr val="002060"/>
                </a:solidFill>
              </a:rPr>
              <a:t>DEBUGGING</a:t>
            </a:r>
          </a:p>
        </p:txBody>
      </p:sp>
      <p:sp>
        <p:nvSpPr>
          <p:cNvPr id="4" name="Title 1"/>
          <p:cNvSpPr txBox="1">
            <a:spLocks/>
          </p:cNvSpPr>
          <p:nvPr/>
        </p:nvSpPr>
        <p:spPr>
          <a:xfrm>
            <a:off x="685800" y="4643181"/>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pic>
        <p:nvPicPr>
          <p:cNvPr id="8" name="Picture 7">
            <a:extLst>
              <a:ext uri="{FF2B5EF4-FFF2-40B4-BE49-F238E27FC236}">
                <a16:creationId xmlns:a16="http://schemas.microsoft.com/office/drawing/2014/main" id="{5C0D5CB1-E1EE-A042-8373-E211D16C4B83}"/>
              </a:ext>
            </a:extLst>
          </p:cNvPr>
          <p:cNvPicPr>
            <a:picLocks noChangeAspect="1"/>
          </p:cNvPicPr>
          <p:nvPr/>
        </p:nvPicPr>
        <p:blipFill>
          <a:blip r:embed="rId3"/>
          <a:stretch>
            <a:fillRect/>
          </a:stretch>
        </p:blipFill>
        <p:spPr>
          <a:xfrm>
            <a:off x="1701800" y="163256"/>
            <a:ext cx="5740400" cy="5630008"/>
          </a:xfrm>
          <a:prstGeom prst="rect">
            <a:avLst/>
          </a:prstGeom>
        </p:spPr>
      </p:pic>
    </p:spTree>
    <p:extLst>
      <p:ext uri="{BB962C8B-B14F-4D97-AF65-F5344CB8AC3E}">
        <p14:creationId xmlns:p14="http://schemas.microsoft.com/office/powerpoint/2010/main" val="147553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61C6-1DC8-1E43-B2BA-0F723DF43485}"/>
              </a:ext>
            </a:extLst>
          </p:cNvPr>
          <p:cNvSpPr>
            <a:spLocks noGrp="1"/>
          </p:cNvSpPr>
          <p:nvPr>
            <p:ph type="title"/>
          </p:nvPr>
        </p:nvSpPr>
        <p:spPr/>
        <p:txBody>
          <a:bodyPr/>
          <a:lstStyle/>
          <a:p>
            <a:r>
              <a:rPr lang="en-US" dirty="0"/>
              <a:t>Step through your code</a:t>
            </a:r>
          </a:p>
        </p:txBody>
      </p:sp>
      <p:sp>
        <p:nvSpPr>
          <p:cNvPr id="3" name="Content Placeholder 2">
            <a:extLst>
              <a:ext uri="{FF2B5EF4-FFF2-40B4-BE49-F238E27FC236}">
                <a16:creationId xmlns:a16="http://schemas.microsoft.com/office/drawing/2014/main" id="{D358BABF-42A7-C24D-9764-70CF0113E5E8}"/>
              </a:ext>
            </a:extLst>
          </p:cNvPr>
          <p:cNvSpPr>
            <a:spLocks noGrp="1"/>
          </p:cNvSpPr>
          <p:nvPr>
            <p:ph sz="quarter" idx="1"/>
          </p:nvPr>
        </p:nvSpPr>
        <p:spPr/>
        <p:txBody>
          <a:bodyPr/>
          <a:lstStyle/>
          <a:p>
            <a:r>
              <a:rPr lang="en-US" dirty="0"/>
              <a:t>Print statements</a:t>
            </a:r>
          </a:p>
          <a:p>
            <a:r>
              <a:rPr lang="en-US" dirty="0"/>
              <a:t>Use a debugger!</a:t>
            </a:r>
          </a:p>
        </p:txBody>
      </p:sp>
      <p:sp>
        <p:nvSpPr>
          <p:cNvPr id="4" name="Slide Number Placeholder 3">
            <a:extLst>
              <a:ext uri="{FF2B5EF4-FFF2-40B4-BE49-F238E27FC236}">
                <a16:creationId xmlns:a16="http://schemas.microsoft.com/office/drawing/2014/main" id="{4EAF72B8-16DB-C242-A71E-A7C5904F7086}"/>
              </a:ext>
            </a:extLst>
          </p:cNvPr>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10</a:t>
            </a:fld>
            <a:endParaRPr lang="en-US" dirty="0"/>
          </a:p>
        </p:txBody>
      </p:sp>
    </p:spTree>
    <p:extLst>
      <p:ext uri="{BB962C8B-B14F-4D97-AF65-F5344CB8AC3E}">
        <p14:creationId xmlns:p14="http://schemas.microsoft.com/office/powerpoint/2010/main" val="1404987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5D10B7-A73C-344B-AEF0-1ABE16DF24DE}"/>
              </a:ext>
            </a:extLst>
          </p:cNvPr>
          <p:cNvSpPr>
            <a:spLocks noGrp="1"/>
          </p:cNvSpPr>
          <p:nvPr>
            <p:ph type="title"/>
          </p:nvPr>
        </p:nvSpPr>
        <p:spPr/>
        <p:txBody>
          <a:bodyPr/>
          <a:lstStyle/>
          <a:p>
            <a:r>
              <a:rPr lang="en-US" dirty="0"/>
              <a:t>How to start the Eclipse debugger </a:t>
            </a:r>
          </a:p>
        </p:txBody>
      </p:sp>
      <p:pic>
        <p:nvPicPr>
          <p:cNvPr id="10" name="Content Placeholder 9">
            <a:extLst>
              <a:ext uri="{FF2B5EF4-FFF2-40B4-BE49-F238E27FC236}">
                <a16:creationId xmlns:a16="http://schemas.microsoft.com/office/drawing/2014/main" id="{7CB1D2EB-CFDD-CA43-88D3-1846CE5BB969}"/>
              </a:ext>
            </a:extLst>
          </p:cNvPr>
          <p:cNvPicPr>
            <a:picLocks noGrp="1" noChangeAspect="1"/>
          </p:cNvPicPr>
          <p:nvPr>
            <p:ph sz="quarter" idx="1"/>
          </p:nvPr>
        </p:nvPicPr>
        <p:blipFill>
          <a:blip r:embed="rId2"/>
          <a:stretch>
            <a:fillRect/>
          </a:stretch>
        </p:blipFill>
        <p:spPr>
          <a:xfrm>
            <a:off x="1905000" y="2895600"/>
            <a:ext cx="7061200" cy="3505200"/>
          </a:xfrm>
          <a:prstGeom prst="rect">
            <a:avLst/>
          </a:prstGeom>
        </p:spPr>
      </p:pic>
      <p:sp>
        <p:nvSpPr>
          <p:cNvPr id="2" name="Slide Number Placeholder 1">
            <a:extLst>
              <a:ext uri="{FF2B5EF4-FFF2-40B4-BE49-F238E27FC236}">
                <a16:creationId xmlns:a16="http://schemas.microsoft.com/office/drawing/2014/main" id="{76001BA4-1835-2347-BA32-4188063CC1D2}"/>
              </a:ext>
            </a:extLst>
          </p:cNvPr>
          <p:cNvSpPr>
            <a:spLocks noGrp="1"/>
          </p:cNvSpPr>
          <p:nvPr>
            <p:ph type="sldNum" sz="quarter" idx="12"/>
          </p:nvPr>
        </p:nvSpPr>
        <p:spPr/>
        <p:txBody>
          <a:bodyPr>
            <a:normAutofit fontScale="85000" lnSpcReduction="20000"/>
          </a:bodyPr>
          <a:lstStyle/>
          <a:p>
            <a:pPr>
              <a:defRPr/>
            </a:pPr>
            <a:fld id="{22273A41-0B89-41E7-BCFF-711FF0CB90DA}" type="slidenum">
              <a:rPr lang="en-US" smtClean="0"/>
              <a:pPr>
                <a:defRPr/>
              </a:pPr>
              <a:t>11</a:t>
            </a:fld>
            <a:endParaRPr lang="en-US" dirty="0"/>
          </a:p>
        </p:txBody>
      </p:sp>
      <p:pic>
        <p:nvPicPr>
          <p:cNvPr id="3" name="Picture 2">
            <a:extLst>
              <a:ext uri="{FF2B5EF4-FFF2-40B4-BE49-F238E27FC236}">
                <a16:creationId xmlns:a16="http://schemas.microsoft.com/office/drawing/2014/main" id="{8332ACB8-9363-8048-B70B-6B9838157965}"/>
              </a:ext>
            </a:extLst>
          </p:cNvPr>
          <p:cNvPicPr>
            <a:picLocks noChangeAspect="1"/>
          </p:cNvPicPr>
          <p:nvPr/>
        </p:nvPicPr>
        <p:blipFill>
          <a:blip r:embed="rId3"/>
          <a:stretch>
            <a:fillRect/>
          </a:stretch>
        </p:blipFill>
        <p:spPr>
          <a:xfrm>
            <a:off x="76200" y="1587500"/>
            <a:ext cx="5334000" cy="469900"/>
          </a:xfrm>
          <a:prstGeom prst="rect">
            <a:avLst/>
          </a:prstGeom>
        </p:spPr>
      </p:pic>
      <p:cxnSp>
        <p:nvCxnSpPr>
          <p:cNvPr id="7" name="Straight Arrow Connector 6">
            <a:extLst>
              <a:ext uri="{FF2B5EF4-FFF2-40B4-BE49-F238E27FC236}">
                <a16:creationId xmlns:a16="http://schemas.microsoft.com/office/drawing/2014/main" id="{1CCAFC33-0481-3140-AA81-A020E3137839}"/>
              </a:ext>
            </a:extLst>
          </p:cNvPr>
          <p:cNvCxnSpPr/>
          <p:nvPr/>
        </p:nvCxnSpPr>
        <p:spPr>
          <a:xfrm flipV="1">
            <a:off x="2057400" y="1905000"/>
            <a:ext cx="0" cy="609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01E0B01-2436-CA46-9D84-EC08A0A1B2C1}"/>
              </a:ext>
            </a:extLst>
          </p:cNvPr>
          <p:cNvCxnSpPr>
            <a:cxnSpLocks/>
          </p:cNvCxnSpPr>
          <p:nvPr/>
        </p:nvCxnSpPr>
        <p:spPr>
          <a:xfrm>
            <a:off x="914400" y="5486400"/>
            <a:ext cx="1143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5FE3531-F306-1F41-99D1-86CA1991E10B}"/>
              </a:ext>
            </a:extLst>
          </p:cNvPr>
          <p:cNvSpPr/>
          <p:nvPr/>
        </p:nvSpPr>
        <p:spPr>
          <a:xfrm>
            <a:off x="484229" y="3541067"/>
            <a:ext cx="566181" cy="461665"/>
          </a:xfrm>
          <a:prstGeom prst="rect">
            <a:avLst/>
          </a:prstGeom>
        </p:spPr>
        <p:txBody>
          <a:bodyPr wrap="none">
            <a:spAutoFit/>
          </a:bodyPr>
          <a:lstStyle/>
          <a:p>
            <a:r>
              <a:rPr lang="en-US" b="1" dirty="0">
                <a:solidFill>
                  <a:srgbClr val="333333"/>
                </a:solidFill>
                <a:latin typeface="Open Sans"/>
              </a:rPr>
              <a:t>OR</a:t>
            </a:r>
            <a:endParaRPr lang="en-US" dirty="0"/>
          </a:p>
        </p:txBody>
      </p:sp>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6F653E0F-9004-C740-9274-4DD95589A1E0}"/>
                  </a:ext>
                </a:extLst>
              </p14:cNvPr>
              <p14:cNvContentPartPr/>
              <p14:nvPr/>
            </p14:nvContentPartPr>
            <p14:xfrm>
              <a:off x="5757146" y="6056280"/>
              <a:ext cx="1684800" cy="627480"/>
            </p14:xfrm>
          </p:contentPart>
        </mc:Choice>
        <mc:Fallback xmlns="">
          <p:pic>
            <p:nvPicPr>
              <p:cNvPr id="22" name="Ink 21">
                <a:extLst>
                  <a:ext uri="{FF2B5EF4-FFF2-40B4-BE49-F238E27FC236}">
                    <a16:creationId xmlns:a16="http://schemas.microsoft.com/office/drawing/2014/main" id="{6F653E0F-9004-C740-9274-4DD95589A1E0}"/>
                  </a:ext>
                </a:extLst>
              </p:cNvPr>
              <p:cNvPicPr/>
              <p:nvPr/>
            </p:nvPicPr>
            <p:blipFill>
              <a:blip r:embed="rId5"/>
              <a:stretch>
                <a:fillRect/>
              </a:stretch>
            </p:blipFill>
            <p:spPr>
              <a:xfrm>
                <a:off x="5694146" y="5993640"/>
                <a:ext cx="1810440" cy="753120"/>
              </a:xfrm>
              <a:prstGeom prst="rect">
                <a:avLst/>
              </a:prstGeom>
            </p:spPr>
          </p:pic>
        </mc:Fallback>
      </mc:AlternateContent>
    </p:spTree>
    <p:extLst>
      <p:ext uri="{BB962C8B-B14F-4D97-AF65-F5344CB8AC3E}">
        <p14:creationId xmlns:p14="http://schemas.microsoft.com/office/powerpoint/2010/main" val="92809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A54B-B935-384F-A85F-1764E9A3743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CEA8211-5924-724D-8CD7-93333A8624CE}"/>
              </a:ext>
            </a:extLst>
          </p:cNvPr>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12</a:t>
            </a:fld>
            <a:endParaRPr lang="en-US" dirty="0"/>
          </a:p>
        </p:txBody>
      </p:sp>
      <p:pic>
        <p:nvPicPr>
          <p:cNvPr id="5" name="Picture 4">
            <a:extLst>
              <a:ext uri="{FF2B5EF4-FFF2-40B4-BE49-F238E27FC236}">
                <a16:creationId xmlns:a16="http://schemas.microsoft.com/office/drawing/2014/main" id="{95EE757F-1D2E-374C-AD79-0B9BECCE9DE4}"/>
              </a:ext>
            </a:extLst>
          </p:cNvPr>
          <p:cNvPicPr>
            <a:picLocks noChangeAspect="1"/>
          </p:cNvPicPr>
          <p:nvPr/>
        </p:nvPicPr>
        <p:blipFill>
          <a:blip r:embed="rId2"/>
          <a:stretch>
            <a:fillRect/>
          </a:stretch>
        </p:blipFill>
        <p:spPr>
          <a:xfrm>
            <a:off x="1374648" y="2133600"/>
            <a:ext cx="6629400" cy="2895600"/>
          </a:xfrm>
          <a:prstGeom prst="rect">
            <a:avLst/>
          </a:prstGeom>
        </p:spPr>
      </p:pic>
      <p:cxnSp>
        <p:nvCxnSpPr>
          <p:cNvPr id="6" name="Straight Arrow Connector 5">
            <a:extLst>
              <a:ext uri="{FF2B5EF4-FFF2-40B4-BE49-F238E27FC236}">
                <a16:creationId xmlns:a16="http://schemas.microsoft.com/office/drawing/2014/main" id="{77E74472-E7C1-7640-96E5-E5E66C107667}"/>
              </a:ext>
            </a:extLst>
          </p:cNvPr>
          <p:cNvCxnSpPr/>
          <p:nvPr/>
        </p:nvCxnSpPr>
        <p:spPr>
          <a:xfrm flipV="1">
            <a:off x="6858000" y="4615543"/>
            <a:ext cx="0" cy="609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378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4F186-DBDE-CD47-895B-3C664687ECF3}"/>
              </a:ext>
            </a:extLst>
          </p:cNvPr>
          <p:cNvSpPr>
            <a:spLocks noGrp="1"/>
          </p:cNvSpPr>
          <p:nvPr>
            <p:ph type="title"/>
          </p:nvPr>
        </p:nvSpPr>
        <p:spPr/>
        <p:txBody>
          <a:bodyPr/>
          <a:lstStyle/>
          <a:p>
            <a:r>
              <a:rPr lang="en-US" dirty="0"/>
              <a:t>Under the Run Menu</a:t>
            </a:r>
          </a:p>
        </p:txBody>
      </p:sp>
      <p:sp>
        <p:nvSpPr>
          <p:cNvPr id="4" name="Slide Number Placeholder 3">
            <a:extLst>
              <a:ext uri="{FF2B5EF4-FFF2-40B4-BE49-F238E27FC236}">
                <a16:creationId xmlns:a16="http://schemas.microsoft.com/office/drawing/2014/main" id="{C6E8CA45-1DBE-4B45-AE09-B8D1E0AD9408}"/>
              </a:ext>
            </a:extLst>
          </p:cNvPr>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13</a:t>
            </a:fld>
            <a:endParaRPr lang="en-US" dirty="0"/>
          </a:p>
        </p:txBody>
      </p:sp>
      <p:pic>
        <p:nvPicPr>
          <p:cNvPr id="5" name="Picture 4">
            <a:extLst>
              <a:ext uri="{FF2B5EF4-FFF2-40B4-BE49-F238E27FC236}">
                <a16:creationId xmlns:a16="http://schemas.microsoft.com/office/drawing/2014/main" id="{6BBA9291-E477-1643-BB50-996AB4DC357D}"/>
              </a:ext>
            </a:extLst>
          </p:cNvPr>
          <p:cNvPicPr>
            <a:picLocks noChangeAspect="1"/>
          </p:cNvPicPr>
          <p:nvPr/>
        </p:nvPicPr>
        <p:blipFill>
          <a:blip r:embed="rId2"/>
          <a:stretch>
            <a:fillRect/>
          </a:stretch>
        </p:blipFill>
        <p:spPr>
          <a:xfrm>
            <a:off x="6423471" y="0"/>
            <a:ext cx="2720529" cy="6858000"/>
          </a:xfrm>
          <a:prstGeom prst="rect">
            <a:avLst/>
          </a:prstGeom>
        </p:spPr>
      </p:pic>
      <p:sp>
        <p:nvSpPr>
          <p:cNvPr id="3" name="Left Brace 2">
            <a:extLst>
              <a:ext uri="{FF2B5EF4-FFF2-40B4-BE49-F238E27FC236}">
                <a16:creationId xmlns:a16="http://schemas.microsoft.com/office/drawing/2014/main" id="{74D5DCE7-F76B-D146-A35B-49724CF56B0F}"/>
              </a:ext>
            </a:extLst>
          </p:cNvPr>
          <p:cNvSpPr/>
          <p:nvPr/>
        </p:nvSpPr>
        <p:spPr>
          <a:xfrm>
            <a:off x="6019800" y="228600"/>
            <a:ext cx="304800" cy="1981200"/>
          </a:xfrm>
          <a:prstGeom prst="leftBrace">
            <a:avLst>
              <a:gd name="adj1" fmla="val 56333"/>
              <a:gd name="adj2" fmla="val 74615"/>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94537C39-ED88-554C-8AF0-F49920838099}"/>
              </a:ext>
            </a:extLst>
          </p:cNvPr>
          <p:cNvSpPr/>
          <p:nvPr/>
        </p:nvSpPr>
        <p:spPr>
          <a:xfrm>
            <a:off x="1676400" y="1447800"/>
            <a:ext cx="4495800" cy="1569660"/>
          </a:xfrm>
          <a:prstGeom prst="rect">
            <a:avLst/>
          </a:prstGeom>
        </p:spPr>
        <p:txBody>
          <a:bodyPr wrap="square">
            <a:spAutoFit/>
          </a:bodyPr>
          <a:lstStyle/>
          <a:p>
            <a:pPr marL="0" indent="0">
              <a:buNone/>
            </a:pPr>
            <a:r>
              <a:rPr lang="en-US" dirty="0">
                <a:solidFill>
                  <a:srgbClr val="FF0000"/>
                </a:solidFill>
              </a:rPr>
              <a:t>The controls of your debugger</a:t>
            </a:r>
          </a:p>
          <a:p>
            <a:pPr marL="0" indent="0">
              <a:buNone/>
            </a:pPr>
            <a:r>
              <a:rPr lang="en-US" dirty="0">
                <a:solidFill>
                  <a:srgbClr val="FF0000"/>
                </a:solidFill>
              </a:rPr>
              <a:t>How you navigate through the execution of your code in debug mode.</a:t>
            </a:r>
          </a:p>
        </p:txBody>
      </p:sp>
      <p:sp>
        <p:nvSpPr>
          <p:cNvPr id="8" name="Left Brace 7">
            <a:extLst>
              <a:ext uri="{FF2B5EF4-FFF2-40B4-BE49-F238E27FC236}">
                <a16:creationId xmlns:a16="http://schemas.microsoft.com/office/drawing/2014/main" id="{86F0DFD8-6FF0-2C4E-9C4F-B3B72CE9CD15}"/>
              </a:ext>
            </a:extLst>
          </p:cNvPr>
          <p:cNvSpPr/>
          <p:nvPr/>
        </p:nvSpPr>
        <p:spPr>
          <a:xfrm>
            <a:off x="6019800" y="5105400"/>
            <a:ext cx="304800" cy="1690914"/>
          </a:xfrm>
          <a:prstGeom prst="leftBrace">
            <a:avLst>
              <a:gd name="adj1" fmla="val 56333"/>
              <a:gd name="adj2" fmla="val 33263"/>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ectangle 8">
            <a:extLst>
              <a:ext uri="{FF2B5EF4-FFF2-40B4-BE49-F238E27FC236}">
                <a16:creationId xmlns:a16="http://schemas.microsoft.com/office/drawing/2014/main" id="{07417B65-8766-E847-AE30-C68936E1FA91}"/>
              </a:ext>
            </a:extLst>
          </p:cNvPr>
          <p:cNvSpPr/>
          <p:nvPr/>
        </p:nvSpPr>
        <p:spPr>
          <a:xfrm>
            <a:off x="1828800" y="5455024"/>
            <a:ext cx="4495800" cy="461665"/>
          </a:xfrm>
          <a:prstGeom prst="rect">
            <a:avLst/>
          </a:prstGeom>
        </p:spPr>
        <p:txBody>
          <a:bodyPr wrap="square">
            <a:spAutoFit/>
          </a:bodyPr>
          <a:lstStyle/>
          <a:p>
            <a:pPr marL="0" indent="0">
              <a:buNone/>
            </a:pPr>
            <a:r>
              <a:rPr lang="en-US" dirty="0">
                <a:solidFill>
                  <a:srgbClr val="0070C0"/>
                </a:solidFill>
              </a:rPr>
              <a:t>Lines or variables of interest</a:t>
            </a:r>
          </a:p>
        </p:txBody>
      </p:sp>
    </p:spTree>
    <p:extLst>
      <p:ext uri="{BB962C8B-B14F-4D97-AF65-F5344CB8AC3E}">
        <p14:creationId xmlns:p14="http://schemas.microsoft.com/office/powerpoint/2010/main" val="24376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471A6E-D7CD-A142-9F73-3E41E80F59A7}"/>
              </a:ext>
            </a:extLst>
          </p:cNvPr>
          <p:cNvSpPr>
            <a:spLocks noGrp="1"/>
          </p:cNvSpPr>
          <p:nvPr>
            <p:ph type="title"/>
          </p:nvPr>
        </p:nvSpPr>
        <p:spPr/>
        <p:txBody>
          <a:bodyPr/>
          <a:lstStyle/>
          <a:p>
            <a:r>
              <a:rPr lang="en-US" dirty="0"/>
              <a:t>2 days ago on piazza</a:t>
            </a:r>
          </a:p>
        </p:txBody>
      </p:sp>
      <p:pic>
        <p:nvPicPr>
          <p:cNvPr id="5" name="Content Placeholder 4">
            <a:extLst>
              <a:ext uri="{FF2B5EF4-FFF2-40B4-BE49-F238E27FC236}">
                <a16:creationId xmlns:a16="http://schemas.microsoft.com/office/drawing/2014/main" id="{7EA42EF3-7A61-3143-A417-575893EE27D1}"/>
              </a:ext>
            </a:extLst>
          </p:cNvPr>
          <p:cNvPicPr>
            <a:picLocks noGrp="1" noChangeAspect="1"/>
          </p:cNvPicPr>
          <p:nvPr>
            <p:ph sz="quarter" idx="1"/>
          </p:nvPr>
        </p:nvPicPr>
        <p:blipFill>
          <a:blip r:embed="rId2"/>
          <a:stretch>
            <a:fillRect/>
          </a:stretch>
        </p:blipFill>
        <p:spPr>
          <a:xfrm>
            <a:off x="1012825" y="2552700"/>
            <a:ext cx="7353300" cy="2590800"/>
          </a:xfrm>
          <a:prstGeom prst="rect">
            <a:avLst/>
          </a:prstGeom>
          <a:ln>
            <a:solidFill>
              <a:schemeClr val="accent6"/>
            </a:solidFill>
          </a:ln>
        </p:spPr>
      </p:pic>
      <p:sp>
        <p:nvSpPr>
          <p:cNvPr id="4" name="Slide Number Placeholder 3">
            <a:extLst>
              <a:ext uri="{FF2B5EF4-FFF2-40B4-BE49-F238E27FC236}">
                <a16:creationId xmlns:a16="http://schemas.microsoft.com/office/drawing/2014/main" id="{FF969EF0-E8AA-674F-A44A-70994E3AC7D4}"/>
              </a:ext>
            </a:extLst>
          </p:cNvPr>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14</a:t>
            </a:fld>
            <a:endParaRPr lang="en-US" dirty="0"/>
          </a:p>
        </p:txBody>
      </p:sp>
    </p:spTree>
    <p:extLst>
      <p:ext uri="{BB962C8B-B14F-4D97-AF65-F5344CB8AC3E}">
        <p14:creationId xmlns:p14="http://schemas.microsoft.com/office/powerpoint/2010/main" val="185601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394F-CE4A-1246-9657-44A00A9CE240}"/>
              </a:ext>
            </a:extLst>
          </p:cNvPr>
          <p:cNvSpPr>
            <a:spLocks noGrp="1"/>
          </p:cNvSpPr>
          <p:nvPr>
            <p:ph type="title"/>
          </p:nvPr>
        </p:nvSpPr>
        <p:spPr/>
        <p:txBody>
          <a:bodyPr/>
          <a:lstStyle/>
          <a:p>
            <a:r>
              <a:rPr lang="en-US" dirty="0"/>
              <a:t>Breakpoints, Watchpoints, etc.</a:t>
            </a:r>
          </a:p>
        </p:txBody>
      </p:sp>
      <p:sp>
        <p:nvSpPr>
          <p:cNvPr id="3" name="Content Placeholder 2">
            <a:extLst>
              <a:ext uri="{FF2B5EF4-FFF2-40B4-BE49-F238E27FC236}">
                <a16:creationId xmlns:a16="http://schemas.microsoft.com/office/drawing/2014/main" id="{714BF366-1F2E-3549-8DF5-ECBFF7E3EA54}"/>
              </a:ext>
            </a:extLst>
          </p:cNvPr>
          <p:cNvSpPr>
            <a:spLocks noGrp="1"/>
          </p:cNvSpPr>
          <p:nvPr>
            <p:ph sz="quarter" idx="1"/>
          </p:nvPr>
        </p:nvSpPr>
        <p:spPr/>
        <p:txBody>
          <a:bodyPr/>
          <a:lstStyle/>
          <a:p>
            <a:pPr marL="0" indent="0">
              <a:buNone/>
            </a:pPr>
            <a:r>
              <a:rPr lang="en-US" dirty="0"/>
              <a:t>Some basic functionality common to all debuggers</a:t>
            </a:r>
          </a:p>
          <a:p>
            <a:r>
              <a:rPr lang="en-US" dirty="0"/>
              <a:t>Breakpoint</a:t>
            </a:r>
          </a:p>
          <a:p>
            <a:pPr lvl="1"/>
            <a:r>
              <a:rPr lang="en-US" dirty="0"/>
              <a:t>a line you want to see get executed</a:t>
            </a:r>
          </a:p>
          <a:p>
            <a:r>
              <a:rPr lang="en-US" dirty="0"/>
              <a:t>Conditional Breakpoint</a:t>
            </a:r>
          </a:p>
          <a:p>
            <a:pPr lvl="1"/>
            <a:r>
              <a:rPr lang="en-US" dirty="0"/>
              <a:t>a line you </a:t>
            </a:r>
            <a:r>
              <a:rPr lang="en-US" i="1" dirty="0"/>
              <a:t>sometimes </a:t>
            </a:r>
            <a:r>
              <a:rPr lang="en-US" dirty="0"/>
              <a:t>want to see get executed</a:t>
            </a:r>
          </a:p>
          <a:p>
            <a:pPr lvl="1"/>
            <a:r>
              <a:rPr lang="en-US" b="1" i="1" dirty="0"/>
              <a:t>Warning: </a:t>
            </a:r>
            <a:r>
              <a:rPr lang="en-US" dirty="0"/>
              <a:t>can make your code super slow</a:t>
            </a:r>
          </a:p>
          <a:p>
            <a:r>
              <a:rPr lang="en-US" dirty="0"/>
              <a:t>Watchpoint</a:t>
            </a:r>
          </a:p>
          <a:p>
            <a:pPr lvl="1"/>
            <a:r>
              <a:rPr lang="en-US" dirty="0"/>
              <a:t>a global variable you want to track</a:t>
            </a:r>
          </a:p>
          <a:p>
            <a:pPr lvl="2"/>
            <a:r>
              <a:rPr lang="en-US" dirty="0"/>
              <a:t>When read</a:t>
            </a:r>
          </a:p>
          <a:p>
            <a:pPr lvl="2"/>
            <a:r>
              <a:rPr lang="en-US" dirty="0"/>
              <a:t>When written to</a:t>
            </a:r>
          </a:p>
        </p:txBody>
      </p:sp>
      <p:sp>
        <p:nvSpPr>
          <p:cNvPr id="4" name="Slide Number Placeholder 3">
            <a:extLst>
              <a:ext uri="{FF2B5EF4-FFF2-40B4-BE49-F238E27FC236}">
                <a16:creationId xmlns:a16="http://schemas.microsoft.com/office/drawing/2014/main" id="{AC855826-5710-894A-92C9-922BFC90B00A}"/>
              </a:ext>
            </a:extLst>
          </p:cNvPr>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15</a:t>
            </a:fld>
            <a:endParaRPr lang="en-US" dirty="0"/>
          </a:p>
        </p:txBody>
      </p:sp>
    </p:spTree>
    <p:extLst>
      <p:ext uri="{BB962C8B-B14F-4D97-AF65-F5344CB8AC3E}">
        <p14:creationId xmlns:p14="http://schemas.microsoft.com/office/powerpoint/2010/main" val="1216856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E3DD1-662E-FC4E-8387-75F916196B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0D47D8-77E8-BB4D-9048-084B39AA3235}"/>
              </a:ext>
            </a:extLst>
          </p:cNvPr>
          <p:cNvSpPr>
            <a:spLocks noGrp="1"/>
          </p:cNvSpPr>
          <p:nvPr>
            <p:ph sz="quarter" idx="1"/>
          </p:nvPr>
        </p:nvSpPr>
        <p:spPr>
          <a:xfrm>
            <a:off x="612648" y="4114800"/>
            <a:ext cx="8153400" cy="1981200"/>
          </a:xfrm>
        </p:spPr>
        <p:txBody>
          <a:bodyPr/>
          <a:lstStyle/>
          <a:p>
            <a:pPr marL="0" indent="0">
              <a:buNone/>
            </a:pPr>
            <a:r>
              <a:rPr lang="en-US" dirty="0"/>
              <a:t>Breakpoints &amp; Watchpoints:</a:t>
            </a:r>
            <a:endParaRPr lang="en-US" dirty="0">
              <a:hlinkClick r:id="rId2"/>
            </a:endParaRPr>
          </a:p>
          <a:p>
            <a:pPr marL="0" indent="0">
              <a:buNone/>
            </a:pPr>
            <a:r>
              <a:rPr lang="en-US" dirty="0">
                <a:hlinkClick r:id="rId3"/>
              </a:rPr>
              <a:t>https://help.eclipse.org/photon/index.jsp?topic=%2Forg.eclipse.cdt.doc.user%2Ftasks%2Fcdt_o_brkpnts_watch.htm</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B1099298-EBA3-3241-8256-B0A5DE197626}"/>
              </a:ext>
            </a:extLst>
          </p:cNvPr>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16</a:t>
            </a:fld>
            <a:endParaRPr lang="en-US" dirty="0"/>
          </a:p>
        </p:txBody>
      </p:sp>
      <p:pic>
        <p:nvPicPr>
          <p:cNvPr id="8" name="Picture 7">
            <a:extLst>
              <a:ext uri="{FF2B5EF4-FFF2-40B4-BE49-F238E27FC236}">
                <a16:creationId xmlns:a16="http://schemas.microsoft.com/office/drawing/2014/main" id="{0FA7AA84-69B1-5C43-8584-7CA58960A869}"/>
              </a:ext>
            </a:extLst>
          </p:cNvPr>
          <p:cNvPicPr>
            <a:picLocks noChangeAspect="1"/>
          </p:cNvPicPr>
          <p:nvPr/>
        </p:nvPicPr>
        <p:blipFill>
          <a:blip r:embed="rId4"/>
          <a:stretch>
            <a:fillRect/>
          </a:stretch>
        </p:blipFill>
        <p:spPr>
          <a:xfrm>
            <a:off x="475341" y="1619850"/>
            <a:ext cx="8381996" cy="1237650"/>
          </a:xfrm>
          <a:prstGeom prst="rect">
            <a:avLst/>
          </a:prstGeom>
        </p:spPr>
      </p:pic>
      <p:cxnSp>
        <p:nvCxnSpPr>
          <p:cNvPr id="7" name="Straight Arrow Connector 6">
            <a:extLst>
              <a:ext uri="{FF2B5EF4-FFF2-40B4-BE49-F238E27FC236}">
                <a16:creationId xmlns:a16="http://schemas.microsoft.com/office/drawing/2014/main" id="{1C9A0EB2-5FEE-044D-AB11-5D3564204A4C}"/>
              </a:ext>
            </a:extLst>
          </p:cNvPr>
          <p:cNvCxnSpPr/>
          <p:nvPr/>
        </p:nvCxnSpPr>
        <p:spPr>
          <a:xfrm flipV="1">
            <a:off x="8458200" y="1905000"/>
            <a:ext cx="0" cy="609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7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sz="quarter" idx="1"/>
          </p:nvPr>
        </p:nvSpPr>
        <p:spPr/>
        <p:txBody>
          <a:bodyPr/>
          <a:lstStyle/>
          <a:p>
            <a:r>
              <a:rPr lang="en-US" dirty="0"/>
              <a:t>Lunch with Professors – sign up, including today!</a:t>
            </a:r>
          </a:p>
          <a:p>
            <a:r>
              <a:rPr lang="en-US" dirty="0"/>
              <a:t>Prelim 2 Regrade Requests due tonight at 11:59PM</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2</a:t>
            </a:fld>
            <a:endParaRPr lang="en-US" dirty="0"/>
          </a:p>
        </p:txBody>
      </p:sp>
    </p:spTree>
    <p:extLst>
      <p:ext uri="{BB962C8B-B14F-4D97-AF65-F5344CB8AC3E}">
        <p14:creationId xmlns:p14="http://schemas.microsoft.com/office/powerpoint/2010/main" val="170780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DA43-1636-6D4F-A7F7-B6BF85A35572}"/>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8A5BDE8D-7513-EF4B-90BD-9B39B1E5BC4D}"/>
              </a:ext>
            </a:extLst>
          </p:cNvPr>
          <p:cNvSpPr>
            <a:spLocks noGrp="1"/>
          </p:cNvSpPr>
          <p:nvPr>
            <p:ph sz="quarter" idx="1"/>
          </p:nvPr>
        </p:nvSpPr>
        <p:spPr/>
        <p:txBody>
          <a:bodyPr/>
          <a:lstStyle/>
          <a:p>
            <a:r>
              <a:rPr lang="en-US" dirty="0"/>
              <a:t>2110 teaches you how to write code with care. Use:</a:t>
            </a:r>
          </a:p>
          <a:p>
            <a:pPr lvl="1"/>
            <a:r>
              <a:rPr lang="en-US" dirty="0"/>
              <a:t>meaningful comments</a:t>
            </a:r>
          </a:p>
          <a:p>
            <a:pPr lvl="1"/>
            <a:r>
              <a:rPr lang="en-US" dirty="0"/>
              <a:t>meaningful variable names</a:t>
            </a:r>
          </a:p>
          <a:p>
            <a:pPr lvl="1"/>
            <a:r>
              <a:rPr lang="en-US" dirty="0"/>
              <a:t>loop invariants</a:t>
            </a:r>
          </a:p>
          <a:p>
            <a:pPr lvl="1"/>
            <a:r>
              <a:rPr lang="en-US" dirty="0"/>
              <a:t>preconditions</a:t>
            </a:r>
          </a:p>
          <a:p>
            <a:pPr lvl="1"/>
            <a:r>
              <a:rPr lang="en-US" dirty="0"/>
              <a:t>asserts</a:t>
            </a:r>
          </a:p>
          <a:p>
            <a:pPr lvl="1"/>
            <a:r>
              <a:rPr lang="en-US" dirty="0"/>
              <a:t>testing (</a:t>
            </a:r>
            <a:r>
              <a:rPr lang="en-US" b="1" dirty="0"/>
              <a:t>lots and lots</a:t>
            </a:r>
            <a:r>
              <a:rPr lang="en-US" dirty="0"/>
              <a:t> of testing!)</a:t>
            </a:r>
          </a:p>
          <a:p>
            <a:pPr lvl="1"/>
            <a:r>
              <a:rPr lang="en-US" dirty="0"/>
              <a:t>clean style</a:t>
            </a:r>
          </a:p>
          <a:p>
            <a:pPr lvl="1"/>
            <a:r>
              <a:rPr lang="en-US" dirty="0"/>
              <a:t>a structure that is easy to reason about</a:t>
            </a:r>
          </a:p>
        </p:txBody>
      </p:sp>
      <p:sp>
        <p:nvSpPr>
          <p:cNvPr id="4" name="Slide Number Placeholder 3">
            <a:extLst>
              <a:ext uri="{FF2B5EF4-FFF2-40B4-BE49-F238E27FC236}">
                <a16:creationId xmlns:a16="http://schemas.microsoft.com/office/drawing/2014/main" id="{B082BAA1-122A-5E4E-976B-40C99A813740}"/>
              </a:ext>
            </a:extLst>
          </p:cNvPr>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3</a:t>
            </a:fld>
            <a:endParaRPr lang="en-US" dirty="0"/>
          </a:p>
        </p:txBody>
      </p:sp>
      <p:sp>
        <p:nvSpPr>
          <p:cNvPr id="5" name="Rectangle 4">
            <a:extLst>
              <a:ext uri="{FF2B5EF4-FFF2-40B4-BE49-F238E27FC236}">
                <a16:creationId xmlns:a16="http://schemas.microsoft.com/office/drawing/2014/main" id="{2F31BAA4-E9CD-9143-B8F3-88824B9CC379}"/>
              </a:ext>
            </a:extLst>
          </p:cNvPr>
          <p:cNvSpPr/>
          <p:nvPr/>
        </p:nvSpPr>
        <p:spPr>
          <a:xfrm>
            <a:off x="36286" y="6389078"/>
            <a:ext cx="5330947" cy="461665"/>
          </a:xfrm>
          <a:prstGeom prst="rect">
            <a:avLst/>
          </a:prstGeom>
        </p:spPr>
        <p:txBody>
          <a:bodyPr wrap="none">
            <a:spAutoFit/>
          </a:bodyPr>
          <a:lstStyle/>
          <a:p>
            <a:r>
              <a:rPr lang="en-US" dirty="0"/>
              <a:t>What </a:t>
            </a:r>
            <a:r>
              <a:rPr lang="en-US" i="1" dirty="0"/>
              <a:t>not</a:t>
            </a:r>
            <a:r>
              <a:rPr lang="en-US" dirty="0"/>
              <a:t> to do: </a:t>
            </a:r>
            <a:r>
              <a:rPr lang="en-US" dirty="0">
                <a:hlinkClick r:id="rId2"/>
              </a:rPr>
              <a:t>https://www.ioccc.org</a:t>
            </a:r>
            <a:r>
              <a:rPr lang="en-US" dirty="0"/>
              <a:t> </a:t>
            </a:r>
          </a:p>
        </p:txBody>
      </p:sp>
    </p:spTree>
    <p:extLst>
      <p:ext uri="{BB962C8B-B14F-4D97-AF65-F5344CB8AC3E}">
        <p14:creationId xmlns:p14="http://schemas.microsoft.com/office/powerpoint/2010/main" val="4117394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5B3F-18A2-6445-9B25-4F76793FC5B3}"/>
              </a:ext>
            </a:extLst>
          </p:cNvPr>
          <p:cNvSpPr>
            <a:spLocks noGrp="1"/>
          </p:cNvSpPr>
          <p:nvPr>
            <p:ph type="title"/>
          </p:nvPr>
        </p:nvSpPr>
        <p:spPr/>
        <p:txBody>
          <a:bodyPr/>
          <a:lstStyle/>
          <a:p>
            <a:r>
              <a:rPr lang="en-US" sz="3800" dirty="0"/>
              <a:t>Correctness first, </a:t>
            </a:r>
            <a:r>
              <a:rPr lang="en-US" sz="3800" i="1" dirty="0"/>
              <a:t>then Performance</a:t>
            </a:r>
          </a:p>
        </p:txBody>
      </p:sp>
      <p:sp>
        <p:nvSpPr>
          <p:cNvPr id="3" name="Content Placeholder 2">
            <a:extLst>
              <a:ext uri="{FF2B5EF4-FFF2-40B4-BE49-F238E27FC236}">
                <a16:creationId xmlns:a16="http://schemas.microsoft.com/office/drawing/2014/main" id="{564C4F68-EEDE-3A44-8B65-63C6FAA198B5}"/>
              </a:ext>
            </a:extLst>
          </p:cNvPr>
          <p:cNvSpPr>
            <a:spLocks noGrp="1"/>
          </p:cNvSpPr>
          <p:nvPr>
            <p:ph sz="quarter" idx="1"/>
          </p:nvPr>
        </p:nvSpPr>
        <p:spPr>
          <a:xfrm>
            <a:off x="152400" y="1600200"/>
            <a:ext cx="8915400" cy="5257800"/>
          </a:xfrm>
        </p:spPr>
        <p:txBody>
          <a:bodyPr/>
          <a:lstStyle/>
          <a:p>
            <a:pPr>
              <a:buNone/>
            </a:pPr>
            <a:r>
              <a:rPr lang="en-US" dirty="0"/>
              <a:t>"Programmers waste enormous amounts of time thinking about, or worrying about, the speed of noncritical parts of their programs, and these attempts at efficiency actually have a strong negative impact when debugging and maintenance are considered. We should forget about small efficiencies, say about 97% of the time: </a:t>
            </a:r>
            <a:r>
              <a:rPr lang="en-US" b="1" dirty="0">
                <a:solidFill>
                  <a:srgbClr val="0070C0"/>
                </a:solidFill>
              </a:rPr>
              <a:t>premature optimization is the root of all evil</a:t>
            </a:r>
            <a:r>
              <a:rPr lang="en-US" dirty="0"/>
              <a:t>. Yet we should not pass up our opportunities in that critical 3%.” </a:t>
            </a:r>
          </a:p>
          <a:p>
            <a:pPr algn="r">
              <a:buNone/>
            </a:pPr>
            <a:r>
              <a:rPr lang="en-US" dirty="0"/>
              <a:t>—Donald Knuth</a:t>
            </a:r>
          </a:p>
          <a:p>
            <a:pPr>
              <a:buNone/>
            </a:pPr>
            <a:r>
              <a:rPr lang="en-US" dirty="0"/>
              <a:t>Correctness first, then speed.</a:t>
            </a:r>
          </a:p>
          <a:p>
            <a:pPr>
              <a:buNone/>
            </a:pPr>
            <a:r>
              <a:rPr lang="en-US" dirty="0"/>
              <a:t>If speed </a:t>
            </a:r>
            <a:r>
              <a:rPr lang="en-US" i="1" dirty="0"/>
              <a:t>really </a:t>
            </a:r>
            <a:r>
              <a:rPr lang="en-US" dirty="0"/>
              <a:t>matters, use a profiler.</a:t>
            </a:r>
          </a:p>
        </p:txBody>
      </p:sp>
      <p:sp>
        <p:nvSpPr>
          <p:cNvPr id="4" name="Slide Number Placeholder 3">
            <a:extLst>
              <a:ext uri="{FF2B5EF4-FFF2-40B4-BE49-F238E27FC236}">
                <a16:creationId xmlns:a16="http://schemas.microsoft.com/office/drawing/2014/main" id="{53E2804B-841A-464C-A222-DE3CC8C5BB8C}"/>
              </a:ext>
            </a:extLst>
          </p:cNvPr>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4</a:t>
            </a:fld>
            <a:endParaRPr lang="en-US" dirty="0"/>
          </a:p>
        </p:txBody>
      </p:sp>
    </p:spTree>
    <p:extLst>
      <p:ext uri="{BB962C8B-B14F-4D97-AF65-F5344CB8AC3E}">
        <p14:creationId xmlns:p14="http://schemas.microsoft.com/office/powerpoint/2010/main" val="355382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B7ABC-74E0-7C4C-ABC8-F06FB0A19044}"/>
              </a:ext>
            </a:extLst>
          </p:cNvPr>
          <p:cNvSpPr>
            <a:spLocks noGrp="1"/>
          </p:cNvSpPr>
          <p:nvPr>
            <p:ph type="title"/>
          </p:nvPr>
        </p:nvSpPr>
        <p:spPr/>
        <p:txBody>
          <a:bodyPr/>
          <a:lstStyle/>
          <a:p>
            <a:r>
              <a:rPr lang="en-US" dirty="0"/>
              <a:t>Sometimes…</a:t>
            </a:r>
          </a:p>
        </p:txBody>
      </p:sp>
      <p:sp>
        <p:nvSpPr>
          <p:cNvPr id="3" name="Content Placeholder 2">
            <a:extLst>
              <a:ext uri="{FF2B5EF4-FFF2-40B4-BE49-F238E27FC236}">
                <a16:creationId xmlns:a16="http://schemas.microsoft.com/office/drawing/2014/main" id="{28252BCE-5BC2-F04A-848E-F1A6A5A2C659}"/>
              </a:ext>
            </a:extLst>
          </p:cNvPr>
          <p:cNvSpPr>
            <a:spLocks noGrp="1"/>
          </p:cNvSpPr>
          <p:nvPr>
            <p:ph sz="quarter" idx="1"/>
          </p:nvPr>
        </p:nvSpPr>
        <p:spPr>
          <a:xfrm>
            <a:off x="612648" y="1600200"/>
            <a:ext cx="8153400" cy="4495800"/>
          </a:xfrm>
        </p:spPr>
        <p:txBody>
          <a:bodyPr/>
          <a:lstStyle/>
          <a:p>
            <a:pPr marL="0" indent="0">
              <a:buNone/>
            </a:pPr>
            <a:r>
              <a:rPr lang="en-US" dirty="0"/>
              <a:t>…despite your best efforts, your code will not work</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Now what?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16D3A25-DFAA-4A48-9BBC-46F2033F13CE}"/>
              </a:ext>
            </a:extLst>
          </p:cNvPr>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5</a:t>
            </a:fld>
            <a:endParaRPr lang="en-US" dirty="0"/>
          </a:p>
        </p:txBody>
      </p:sp>
      <p:pic>
        <p:nvPicPr>
          <p:cNvPr id="5" name="Picture 4">
            <a:extLst>
              <a:ext uri="{FF2B5EF4-FFF2-40B4-BE49-F238E27FC236}">
                <a16:creationId xmlns:a16="http://schemas.microsoft.com/office/drawing/2014/main" id="{2FCCF8EB-9133-5540-A9CD-2DB63B0AA1FC}"/>
              </a:ext>
            </a:extLst>
          </p:cNvPr>
          <p:cNvPicPr>
            <a:picLocks noChangeAspect="1"/>
          </p:cNvPicPr>
          <p:nvPr/>
        </p:nvPicPr>
        <p:blipFill>
          <a:blip r:embed="rId3"/>
          <a:stretch>
            <a:fillRect/>
          </a:stretch>
        </p:blipFill>
        <p:spPr>
          <a:xfrm>
            <a:off x="3167850" y="2236680"/>
            <a:ext cx="3042995" cy="3860800"/>
          </a:xfrm>
          <a:prstGeom prst="rect">
            <a:avLst/>
          </a:prstGeom>
        </p:spPr>
      </p:pic>
    </p:spTree>
    <p:extLst>
      <p:ext uri="{BB962C8B-B14F-4D97-AF65-F5344CB8AC3E}">
        <p14:creationId xmlns:p14="http://schemas.microsoft.com/office/powerpoint/2010/main" val="384835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pPr>
              <a:defRPr/>
            </a:pPr>
            <a:fld id="{4F1681EA-561D-43A3-ABE9-0A51E29EF3E8}" type="slidenum">
              <a:rPr lang="en-US" smtClean="0"/>
              <a:pPr>
                <a:defRPr/>
              </a:pPr>
              <a:t>6</a:t>
            </a:fld>
            <a:endParaRPr lang="en-US"/>
          </a:p>
        </p:txBody>
      </p:sp>
      <p:sp>
        <p:nvSpPr>
          <p:cNvPr id="2" name="Title 1"/>
          <p:cNvSpPr>
            <a:spLocks noGrp="1"/>
          </p:cNvSpPr>
          <p:nvPr>
            <p:ph type="title" idx="4294967295"/>
          </p:nvPr>
        </p:nvSpPr>
        <p:spPr>
          <a:xfrm>
            <a:off x="12700" y="59110"/>
            <a:ext cx="2959101" cy="990600"/>
          </a:xfrm>
        </p:spPr>
        <p:txBody>
          <a:bodyPr/>
          <a:lstStyle/>
          <a:p>
            <a:r>
              <a:rPr lang="en-US" dirty="0"/>
              <a:t>The 1st Bug</a:t>
            </a:r>
          </a:p>
        </p:txBody>
      </p:sp>
      <p:pic>
        <p:nvPicPr>
          <p:cNvPr id="4" name="Content Placeholder 3">
            <a:extLst>
              <a:ext uri="{FF2B5EF4-FFF2-40B4-BE49-F238E27FC236}">
                <a16:creationId xmlns:a16="http://schemas.microsoft.com/office/drawing/2014/main" id="{4217A86B-D61D-9C4D-8D1F-00DF389C99AA}"/>
              </a:ext>
            </a:extLst>
          </p:cNvPr>
          <p:cNvPicPr>
            <a:picLocks noGrp="1" noChangeAspect="1"/>
          </p:cNvPicPr>
          <p:nvPr>
            <p:ph sz="quarter" idx="4294967295"/>
          </p:nvPr>
        </p:nvPicPr>
        <p:blipFill>
          <a:blip r:embed="rId3"/>
          <a:stretch>
            <a:fillRect/>
          </a:stretch>
        </p:blipFill>
        <p:spPr>
          <a:xfrm>
            <a:off x="0" y="2262187"/>
            <a:ext cx="7062788" cy="4519613"/>
          </a:xfrm>
        </p:spPr>
      </p:pic>
      <p:sp>
        <p:nvSpPr>
          <p:cNvPr id="35" name="Rectangle 34">
            <a:extLst>
              <a:ext uri="{FF2B5EF4-FFF2-40B4-BE49-F238E27FC236}">
                <a16:creationId xmlns:a16="http://schemas.microsoft.com/office/drawing/2014/main" id="{A99D97E2-3D51-7142-8A09-B0DD28186A91}"/>
              </a:ext>
            </a:extLst>
          </p:cNvPr>
          <p:cNvSpPr/>
          <p:nvPr/>
        </p:nvSpPr>
        <p:spPr>
          <a:xfrm>
            <a:off x="2971801" y="95071"/>
            <a:ext cx="6172200" cy="1200329"/>
          </a:xfrm>
          <a:prstGeom prst="rect">
            <a:avLst/>
          </a:prstGeom>
        </p:spPr>
        <p:txBody>
          <a:bodyPr wrap="square">
            <a:spAutoFit/>
          </a:bodyPr>
          <a:lstStyle/>
          <a:p>
            <a:r>
              <a:rPr lang="en-US" dirty="0">
                <a:solidFill>
                  <a:srgbClr val="555555"/>
                </a:solidFill>
                <a:latin typeface="ARS Maquette"/>
              </a:rPr>
              <a:t>On September 9, 1947, U.S. Navy officers found a moth between the relays on the Harvard Mark II computer they were working on. In those days </a:t>
            </a:r>
            <a:endParaRPr lang="en-US" dirty="0"/>
          </a:p>
        </p:txBody>
      </p:sp>
      <p:sp>
        <p:nvSpPr>
          <p:cNvPr id="41" name="Rectangle 40">
            <a:extLst>
              <a:ext uri="{FF2B5EF4-FFF2-40B4-BE49-F238E27FC236}">
                <a16:creationId xmlns:a16="http://schemas.microsoft.com/office/drawing/2014/main" id="{D823EF91-D548-0E44-B653-E0411A3A949A}"/>
              </a:ext>
            </a:extLst>
          </p:cNvPr>
          <p:cNvSpPr/>
          <p:nvPr/>
        </p:nvSpPr>
        <p:spPr>
          <a:xfrm>
            <a:off x="12699" y="1161871"/>
            <a:ext cx="9131301" cy="1200329"/>
          </a:xfrm>
          <a:prstGeom prst="rect">
            <a:avLst/>
          </a:prstGeom>
        </p:spPr>
        <p:txBody>
          <a:bodyPr wrap="square">
            <a:spAutoFit/>
          </a:bodyPr>
          <a:lstStyle/>
          <a:p>
            <a:r>
              <a:rPr lang="en-US" dirty="0">
                <a:solidFill>
                  <a:srgbClr val="555555"/>
                </a:solidFill>
                <a:latin typeface="ARS Maquette"/>
              </a:rPr>
              <a:t>computers filled rooms and the warmth of the internal components attracted moths, flies and other flying creatures. Those creatures then shortened circuits and caused the computer to malfunction.</a:t>
            </a:r>
            <a:endParaRPr lang="en-US" dirty="0"/>
          </a:p>
        </p:txBody>
      </p:sp>
      <p:pic>
        <p:nvPicPr>
          <p:cNvPr id="38" name="Picture 37">
            <a:extLst>
              <a:ext uri="{FF2B5EF4-FFF2-40B4-BE49-F238E27FC236}">
                <a16:creationId xmlns:a16="http://schemas.microsoft.com/office/drawing/2014/main" id="{2C969C90-9BC8-514B-84E7-F6AD6C6D9343}"/>
              </a:ext>
            </a:extLst>
          </p:cNvPr>
          <p:cNvPicPr>
            <a:picLocks noChangeAspect="1"/>
          </p:cNvPicPr>
          <p:nvPr/>
        </p:nvPicPr>
        <p:blipFill>
          <a:blip r:embed="rId4"/>
          <a:stretch>
            <a:fillRect/>
          </a:stretch>
        </p:blipFill>
        <p:spPr>
          <a:xfrm>
            <a:off x="6846348" y="3163316"/>
            <a:ext cx="2247900" cy="3656584"/>
          </a:xfrm>
          <a:prstGeom prst="rect">
            <a:avLst/>
          </a:prstGeom>
        </p:spPr>
      </p:pic>
      <p:sp>
        <p:nvSpPr>
          <p:cNvPr id="39" name="Rectangle 38">
            <a:extLst>
              <a:ext uri="{FF2B5EF4-FFF2-40B4-BE49-F238E27FC236}">
                <a16:creationId xmlns:a16="http://schemas.microsoft.com/office/drawing/2014/main" id="{6D06FDFB-8E30-0B4D-9A0F-7A48BA659603}"/>
              </a:ext>
            </a:extLst>
          </p:cNvPr>
          <p:cNvSpPr/>
          <p:nvPr/>
        </p:nvSpPr>
        <p:spPr>
          <a:xfrm>
            <a:off x="0" y="6596212"/>
            <a:ext cx="6629400" cy="276999"/>
          </a:xfrm>
          <a:prstGeom prst="rect">
            <a:avLst/>
          </a:prstGeom>
        </p:spPr>
        <p:txBody>
          <a:bodyPr wrap="square">
            <a:spAutoFit/>
          </a:bodyPr>
          <a:lstStyle/>
          <a:p>
            <a:r>
              <a:rPr lang="en-US" sz="1200" b="1" dirty="0">
                <a:latin typeface="Consolas" panose="020B0609020204030204" pitchFamily="49" charset="0"/>
                <a:cs typeface="Consolas" panose="020B0609020204030204" pitchFamily="49" charset="0"/>
              </a:rPr>
              <a:t>https://</a:t>
            </a:r>
            <a:r>
              <a:rPr lang="en-US" sz="1200" b="1" dirty="0" err="1">
                <a:latin typeface="Consolas" panose="020B0609020204030204" pitchFamily="49" charset="0"/>
                <a:cs typeface="Consolas" panose="020B0609020204030204" pitchFamily="49" charset="0"/>
              </a:rPr>
              <a:t>thenextweb.com</a:t>
            </a:r>
            <a:r>
              <a:rPr lang="en-US" sz="1200" b="1" dirty="0">
                <a:latin typeface="Consolas" panose="020B0609020204030204" pitchFamily="49" charset="0"/>
                <a:cs typeface="Consolas" panose="020B0609020204030204" pitchFamily="49" charset="0"/>
              </a:rPr>
              <a:t>/shareables/2013/09/18/the-very-first-computer-bug/</a:t>
            </a:r>
          </a:p>
        </p:txBody>
      </p:sp>
    </p:spTree>
    <p:extLst>
      <p:ext uri="{BB962C8B-B14F-4D97-AF65-F5344CB8AC3E}">
        <p14:creationId xmlns:p14="http://schemas.microsoft.com/office/powerpoint/2010/main" val="1770872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C91B63-B10C-494F-8CA3-2EEC83713A6C}"/>
              </a:ext>
            </a:extLst>
          </p:cNvPr>
          <p:cNvSpPr>
            <a:spLocks noGrp="1"/>
          </p:cNvSpPr>
          <p:nvPr>
            <p:ph type="sldNum" sz="quarter" idx="12"/>
          </p:nvPr>
        </p:nvSpPr>
        <p:spPr/>
        <p:txBody>
          <a:bodyPr>
            <a:normAutofit/>
          </a:bodyPr>
          <a:lstStyle/>
          <a:p>
            <a:pPr>
              <a:defRPr/>
            </a:pPr>
            <a:fld id="{C8368C94-F10D-4FE3-9244-F21A09968782}" type="slidenum">
              <a:rPr lang="en-US" smtClean="0"/>
              <a:pPr>
                <a:defRPr/>
              </a:pPr>
              <a:t>7</a:t>
            </a:fld>
            <a:endParaRPr lang="en-US" dirty="0"/>
          </a:p>
        </p:txBody>
      </p:sp>
      <p:sp>
        <p:nvSpPr>
          <p:cNvPr id="5" name="Rectangle 4">
            <a:extLst>
              <a:ext uri="{FF2B5EF4-FFF2-40B4-BE49-F238E27FC236}">
                <a16:creationId xmlns:a16="http://schemas.microsoft.com/office/drawing/2014/main" id="{1C495CEF-D641-C746-866F-F3B587A43F84}"/>
              </a:ext>
            </a:extLst>
          </p:cNvPr>
          <p:cNvSpPr/>
          <p:nvPr/>
        </p:nvSpPr>
        <p:spPr>
          <a:xfrm>
            <a:off x="266700" y="228600"/>
            <a:ext cx="4572000" cy="2308324"/>
          </a:xfrm>
          <a:prstGeom prst="rect">
            <a:avLst/>
          </a:prstGeom>
          <a:ln w="28575">
            <a:solidFill>
              <a:schemeClr val="accent2"/>
            </a:solidFill>
          </a:ln>
        </p:spPr>
        <p:txBody>
          <a:bodyPr>
            <a:spAutoFit/>
          </a:bodyPr>
          <a:lstStyle/>
          <a:p>
            <a:r>
              <a:rPr lang="en-US" b="1" dirty="0">
                <a:solidFill>
                  <a:srgbClr val="333333"/>
                </a:solidFill>
                <a:latin typeface="Open Sans"/>
              </a:rPr>
              <a:t>Debugging is twice as hard as writing the code in the first place. Therefore, if you write the code as cleverly as possible, you are, by definition, not smart enough to debug it.       —BRIAN KERNIGHAN</a:t>
            </a:r>
            <a:endParaRPr lang="en-US" dirty="0"/>
          </a:p>
        </p:txBody>
      </p:sp>
      <p:sp>
        <p:nvSpPr>
          <p:cNvPr id="6" name="Rectangle 5">
            <a:extLst>
              <a:ext uri="{FF2B5EF4-FFF2-40B4-BE49-F238E27FC236}">
                <a16:creationId xmlns:a16="http://schemas.microsoft.com/office/drawing/2014/main" id="{7E0FAB5D-6AB0-0749-AB39-A84F96A57116}"/>
              </a:ext>
            </a:extLst>
          </p:cNvPr>
          <p:cNvSpPr/>
          <p:nvPr/>
        </p:nvSpPr>
        <p:spPr>
          <a:xfrm>
            <a:off x="3467100" y="3048000"/>
            <a:ext cx="4800600" cy="1569660"/>
          </a:xfrm>
          <a:prstGeom prst="rect">
            <a:avLst/>
          </a:prstGeom>
          <a:ln w="28575">
            <a:solidFill>
              <a:schemeClr val="accent2"/>
            </a:solidFill>
          </a:ln>
        </p:spPr>
        <p:txBody>
          <a:bodyPr wrap="square">
            <a:spAutoFit/>
          </a:bodyPr>
          <a:lstStyle/>
          <a:p>
            <a:r>
              <a:rPr lang="en-US" b="1" dirty="0">
                <a:solidFill>
                  <a:srgbClr val="333333"/>
                </a:solidFill>
                <a:latin typeface="Open Sans"/>
              </a:rPr>
              <a:t>If debugging is the process of removing software bugs, then programming must be the process of putting them in. —E. W. DIJKSTRA</a:t>
            </a:r>
            <a:endParaRPr lang="en-US" dirty="0"/>
          </a:p>
        </p:txBody>
      </p:sp>
      <p:sp>
        <p:nvSpPr>
          <p:cNvPr id="7" name="Rectangle 6">
            <a:extLst>
              <a:ext uri="{FF2B5EF4-FFF2-40B4-BE49-F238E27FC236}">
                <a16:creationId xmlns:a16="http://schemas.microsoft.com/office/drawing/2014/main" id="{F47EA770-B4BB-764E-9C0B-965302E3E995}"/>
              </a:ext>
            </a:extLst>
          </p:cNvPr>
          <p:cNvSpPr/>
          <p:nvPr/>
        </p:nvSpPr>
        <p:spPr>
          <a:xfrm>
            <a:off x="1371600" y="5564663"/>
            <a:ext cx="4191000" cy="830997"/>
          </a:xfrm>
          <a:prstGeom prst="rect">
            <a:avLst/>
          </a:prstGeom>
          <a:ln w="28575">
            <a:solidFill>
              <a:schemeClr val="accent2"/>
            </a:solidFill>
          </a:ln>
        </p:spPr>
        <p:txBody>
          <a:bodyPr wrap="square">
            <a:spAutoFit/>
          </a:bodyPr>
          <a:lstStyle/>
          <a:p>
            <a:r>
              <a:rPr lang="en-US" b="1" dirty="0">
                <a:solidFill>
                  <a:srgbClr val="333333"/>
                </a:solidFill>
                <a:latin typeface="Open Sans"/>
              </a:rPr>
              <a:t>Deleted code is debugged code.</a:t>
            </a:r>
          </a:p>
          <a:p>
            <a:r>
              <a:rPr lang="en-US" b="1" dirty="0">
                <a:solidFill>
                  <a:srgbClr val="333333"/>
                </a:solidFill>
                <a:latin typeface="Open Sans"/>
              </a:rPr>
              <a:t>	—JEFF SICKEL</a:t>
            </a:r>
            <a:endParaRPr lang="en-US" dirty="0"/>
          </a:p>
        </p:txBody>
      </p:sp>
    </p:spTree>
    <p:extLst>
      <p:ext uri="{BB962C8B-B14F-4D97-AF65-F5344CB8AC3E}">
        <p14:creationId xmlns:p14="http://schemas.microsoft.com/office/powerpoint/2010/main" val="3438612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0F3409-596D-0744-8D12-F67716FEEED0}"/>
              </a:ext>
            </a:extLst>
          </p:cNvPr>
          <p:cNvSpPr>
            <a:spLocks noGrp="1"/>
          </p:cNvSpPr>
          <p:nvPr>
            <p:ph type="title"/>
          </p:nvPr>
        </p:nvSpPr>
        <p:spPr/>
        <p:txBody>
          <a:bodyPr/>
          <a:lstStyle/>
          <a:p>
            <a:r>
              <a:rPr lang="en-US" dirty="0"/>
              <a:t>Debugging 101</a:t>
            </a:r>
          </a:p>
        </p:txBody>
      </p:sp>
      <p:sp>
        <p:nvSpPr>
          <p:cNvPr id="4" name="Content Placeholder 3">
            <a:extLst>
              <a:ext uri="{FF2B5EF4-FFF2-40B4-BE49-F238E27FC236}">
                <a16:creationId xmlns:a16="http://schemas.microsoft.com/office/drawing/2014/main" id="{256B1134-1E8A-D040-B985-9C3C386DEBAB}"/>
              </a:ext>
            </a:extLst>
          </p:cNvPr>
          <p:cNvSpPr>
            <a:spLocks noGrp="1"/>
          </p:cNvSpPr>
          <p:nvPr>
            <p:ph sz="quarter" idx="1"/>
          </p:nvPr>
        </p:nvSpPr>
        <p:spPr/>
        <p:txBody>
          <a:bodyPr/>
          <a:lstStyle/>
          <a:p>
            <a:pPr marL="0" indent="0">
              <a:buNone/>
            </a:pPr>
            <a:r>
              <a:rPr lang="en-US" b="1" dirty="0"/>
              <a:t>Step 1:</a:t>
            </a:r>
            <a:r>
              <a:rPr lang="en-US" dirty="0"/>
              <a:t> know what the correct behavior is</a:t>
            </a:r>
          </a:p>
          <a:p>
            <a:pPr marL="0" indent="0">
              <a:buNone/>
            </a:pPr>
            <a:r>
              <a:rPr lang="en-US" b="1" dirty="0"/>
              <a:t>Step 2: </a:t>
            </a:r>
            <a:r>
              <a:rPr lang="en-US" dirty="0"/>
              <a:t>find a single, reproducible* case where your code is incorrect</a:t>
            </a:r>
          </a:p>
          <a:p>
            <a:pPr marL="0" indent="0">
              <a:buNone/>
            </a:pPr>
            <a:r>
              <a:rPr lang="en-US" b="1" dirty="0"/>
              <a:t>Step 3: </a:t>
            </a:r>
            <a:r>
              <a:rPr lang="en-US" dirty="0"/>
              <a:t>figure out </a:t>
            </a:r>
            <a:r>
              <a:rPr lang="en-US" b="1" dirty="0">
                <a:solidFill>
                  <a:srgbClr val="0070C0"/>
                </a:solidFill>
              </a:rPr>
              <a:t>what your code is doing</a:t>
            </a:r>
            <a:endParaRPr lang="en-US" dirty="0">
              <a:solidFill>
                <a:srgbClr val="0070C0"/>
              </a:solidFill>
            </a:endParaRPr>
          </a:p>
          <a:p>
            <a:pPr marL="366713" lvl="1" indent="0">
              <a:buNone/>
            </a:pPr>
            <a:r>
              <a:rPr lang="en-US" b="1" dirty="0">
                <a:solidFill>
                  <a:srgbClr val="FF0000"/>
                </a:solidFill>
              </a:rPr>
              <a:t>NOT: why your code </a:t>
            </a:r>
            <a:r>
              <a:rPr lang="en-US" b="1" i="1" dirty="0">
                <a:solidFill>
                  <a:srgbClr val="FF0000"/>
                </a:solidFill>
              </a:rPr>
              <a:t>isn’t</a:t>
            </a:r>
            <a:r>
              <a:rPr lang="en-US" b="1" dirty="0">
                <a:solidFill>
                  <a:srgbClr val="FF0000"/>
                </a:solidFill>
              </a:rPr>
              <a:t> doing what it should</a:t>
            </a:r>
          </a:p>
          <a:p>
            <a:pPr marL="366713" lvl="1" indent="0">
              <a:buNone/>
            </a:pPr>
            <a:r>
              <a:rPr lang="en-US" i="1" dirty="0"/>
              <a:t>(your code is doing exactly what you told it to)</a:t>
            </a:r>
          </a:p>
          <a:p>
            <a:pPr marL="0" indent="0">
              <a:buNone/>
            </a:pPr>
            <a:endParaRPr lang="en-US" dirty="0"/>
          </a:p>
          <a:p>
            <a:pPr marL="0" indent="0">
              <a:buNone/>
            </a:pPr>
            <a:endParaRPr lang="en-US" dirty="0"/>
          </a:p>
          <a:p>
            <a:pPr marL="0" indent="0">
              <a:buNone/>
            </a:pPr>
            <a:r>
              <a:rPr lang="en-US" dirty="0"/>
              <a:t>*if your code (or code you call) generates a random # anywhere you need to stop (or seed) that</a:t>
            </a:r>
          </a:p>
        </p:txBody>
      </p:sp>
      <p:sp>
        <p:nvSpPr>
          <p:cNvPr id="2" name="Slide Number Placeholder 1">
            <a:extLst>
              <a:ext uri="{FF2B5EF4-FFF2-40B4-BE49-F238E27FC236}">
                <a16:creationId xmlns:a16="http://schemas.microsoft.com/office/drawing/2014/main" id="{8DEFE64E-D44D-584E-9C6A-AD5D4DAEFA25}"/>
              </a:ext>
            </a:extLst>
          </p:cNvPr>
          <p:cNvSpPr>
            <a:spLocks noGrp="1"/>
          </p:cNvSpPr>
          <p:nvPr>
            <p:ph type="sldNum" sz="quarter" idx="12"/>
          </p:nvPr>
        </p:nvSpPr>
        <p:spPr/>
        <p:txBody>
          <a:bodyPr>
            <a:normAutofit fontScale="85000" lnSpcReduction="20000"/>
          </a:bodyPr>
          <a:lstStyle/>
          <a:p>
            <a:pPr>
              <a:defRPr/>
            </a:pPr>
            <a:fld id="{22273A41-0B89-41E7-BCFF-711FF0CB90DA}" type="slidenum">
              <a:rPr lang="en-US" smtClean="0"/>
              <a:pPr>
                <a:defRPr/>
              </a:pPr>
              <a:t>8</a:t>
            </a:fld>
            <a:endParaRPr lang="en-US" dirty="0"/>
          </a:p>
        </p:txBody>
      </p:sp>
    </p:spTree>
    <p:extLst>
      <p:ext uri="{BB962C8B-B14F-4D97-AF65-F5344CB8AC3E}">
        <p14:creationId xmlns:p14="http://schemas.microsoft.com/office/powerpoint/2010/main" val="196528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0CD1-6CF7-A643-99AE-5E2398EE90C1}"/>
              </a:ext>
            </a:extLst>
          </p:cNvPr>
          <p:cNvSpPr>
            <a:spLocks noGrp="1"/>
          </p:cNvSpPr>
          <p:nvPr>
            <p:ph type="title"/>
          </p:nvPr>
        </p:nvSpPr>
        <p:spPr/>
        <p:txBody>
          <a:bodyPr/>
          <a:lstStyle/>
          <a:p>
            <a:r>
              <a:rPr lang="en-US" dirty="0"/>
              <a:t>Inspecting your code… </a:t>
            </a:r>
          </a:p>
        </p:txBody>
      </p:sp>
      <p:sp>
        <p:nvSpPr>
          <p:cNvPr id="3" name="Content Placeholder 2">
            <a:extLst>
              <a:ext uri="{FF2B5EF4-FFF2-40B4-BE49-F238E27FC236}">
                <a16:creationId xmlns:a16="http://schemas.microsoft.com/office/drawing/2014/main" id="{83076663-23B0-4D41-ABF3-E025E8DD9B93}"/>
              </a:ext>
            </a:extLst>
          </p:cNvPr>
          <p:cNvSpPr>
            <a:spLocks noGrp="1"/>
          </p:cNvSpPr>
          <p:nvPr>
            <p:ph sz="quarter" idx="1"/>
          </p:nvPr>
        </p:nvSpPr>
        <p:spPr/>
        <p:txBody>
          <a:bodyPr/>
          <a:lstStyle/>
          <a:p>
            <a:pPr marL="0" indent="0">
              <a:buNone/>
            </a:pPr>
            <a:r>
              <a:rPr lang="en-US" dirty="0"/>
              <a:t>Several approaches. Look at:</a:t>
            </a:r>
          </a:p>
          <a:p>
            <a:pPr marL="0" indent="0">
              <a:buNone/>
            </a:pPr>
            <a:r>
              <a:rPr lang="en-US" dirty="0"/>
              <a:t>+ the last thing you touched</a:t>
            </a:r>
          </a:p>
          <a:p>
            <a:pPr marL="0" indent="0">
              <a:buNone/>
            </a:pPr>
            <a:r>
              <a:rPr lang="en-US" dirty="0"/>
              <a:t>+ the part you feel the least sure of</a:t>
            </a:r>
          </a:p>
          <a:p>
            <a:pPr marL="0" indent="0">
              <a:buNone/>
            </a:pPr>
            <a:r>
              <a:rPr lang="en-US" dirty="0"/>
              <a:t>+ the code most associated with the error you’re </a:t>
            </a:r>
          </a:p>
          <a:p>
            <a:pPr marL="0" indent="0">
              <a:buNone/>
            </a:pPr>
            <a:r>
              <a:rPr lang="en-US" dirty="0"/>
              <a:t>    observing</a:t>
            </a:r>
          </a:p>
          <a:p>
            <a:pPr marL="0" indent="0">
              <a:buNone/>
            </a:pPr>
            <a:endParaRPr lang="en-US" dirty="0"/>
          </a:p>
          <a:p>
            <a:pPr marL="0" indent="0">
              <a:buNone/>
            </a:pPr>
            <a:r>
              <a:rPr lang="en-US" dirty="0"/>
              <a:t>– every single line of code</a:t>
            </a:r>
          </a:p>
        </p:txBody>
      </p:sp>
      <p:sp>
        <p:nvSpPr>
          <p:cNvPr id="4" name="Slide Number Placeholder 3">
            <a:extLst>
              <a:ext uri="{FF2B5EF4-FFF2-40B4-BE49-F238E27FC236}">
                <a16:creationId xmlns:a16="http://schemas.microsoft.com/office/drawing/2014/main" id="{C109E4C9-BFC0-EF47-BDED-D0C68F53F15C}"/>
              </a:ext>
            </a:extLst>
          </p:cNvPr>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9</a:t>
            </a:fld>
            <a:endParaRPr lang="en-US" dirty="0"/>
          </a:p>
        </p:txBody>
      </p:sp>
    </p:spTree>
    <p:extLst>
      <p:ext uri="{BB962C8B-B14F-4D97-AF65-F5344CB8AC3E}">
        <p14:creationId xmlns:p14="http://schemas.microsoft.com/office/powerpoint/2010/main" val="1005104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18871</TotalTime>
  <Pages>0</Pages>
  <Words>641</Words>
  <Characters>0</Characters>
  <Application>Microsoft Macintosh PowerPoint</Application>
  <PresentationFormat>On-screen Show (4:3)</PresentationFormat>
  <Lines>0</Lines>
  <Paragraphs>98</Paragraphs>
  <Slides>16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ARS Maquette</vt:lpstr>
      <vt:lpstr>Calibri</vt:lpstr>
      <vt:lpstr>Consolas</vt:lpstr>
      <vt:lpstr>Open Sans</vt:lpstr>
      <vt:lpstr>Tw Cen MT</vt:lpstr>
      <vt:lpstr>Wingdings</vt:lpstr>
      <vt:lpstr>Wingdings 2</vt:lpstr>
      <vt:lpstr>Median</vt:lpstr>
      <vt:lpstr>DEBUGGING</vt:lpstr>
      <vt:lpstr>Announcements</vt:lpstr>
      <vt:lpstr>Context</vt:lpstr>
      <vt:lpstr>Correctness first, then Performance</vt:lpstr>
      <vt:lpstr>Sometimes…</vt:lpstr>
      <vt:lpstr>The 1st Bug</vt:lpstr>
      <vt:lpstr>PowerPoint Presentation</vt:lpstr>
      <vt:lpstr>Debugging 101</vt:lpstr>
      <vt:lpstr>Inspecting your code… </vt:lpstr>
      <vt:lpstr>Step through your code</vt:lpstr>
      <vt:lpstr>How to start the Eclipse debugger </vt:lpstr>
      <vt:lpstr>PowerPoint Presentation</vt:lpstr>
      <vt:lpstr>Under the Run Menu</vt:lpstr>
      <vt:lpstr>2 days ago on piazza</vt:lpstr>
      <vt:lpstr>Breakpoints, Watchpoints, etc.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Queue</dc:title>
  <dc:creator>Dexter Kozen</dc:creator>
  <cp:lastModifiedBy>Anne Bracy</cp:lastModifiedBy>
  <cp:revision>468</cp:revision>
  <cp:lastPrinted>2018-11-20T15:05:07Z</cp:lastPrinted>
  <dcterms:modified xsi:type="dcterms:W3CDTF">2018-11-20T15:05:23Z</dcterms:modified>
</cp:coreProperties>
</file>