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48"/>
  </p:notesMasterIdLst>
  <p:handoutMasterIdLst>
    <p:handoutMasterId r:id="rId49"/>
  </p:handoutMasterIdLst>
  <p:sldIdLst>
    <p:sldId id="256" r:id="rId2"/>
    <p:sldId id="334" r:id="rId3"/>
    <p:sldId id="294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3" r:id="rId14"/>
    <p:sldId id="322" r:id="rId15"/>
    <p:sldId id="324" r:id="rId16"/>
    <p:sldId id="325" r:id="rId17"/>
    <p:sldId id="308" r:id="rId18"/>
    <p:sldId id="335" r:id="rId19"/>
    <p:sldId id="336" r:id="rId20"/>
    <p:sldId id="337" r:id="rId21"/>
    <p:sldId id="312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260" r:id="rId30"/>
    <p:sldId id="333" r:id="rId31"/>
    <p:sldId id="261" r:id="rId32"/>
    <p:sldId id="262" r:id="rId33"/>
    <p:sldId id="263" r:id="rId34"/>
    <p:sldId id="281" r:id="rId35"/>
    <p:sldId id="264" r:id="rId36"/>
    <p:sldId id="265" r:id="rId37"/>
    <p:sldId id="304" r:id="rId38"/>
    <p:sldId id="266" r:id="rId39"/>
    <p:sldId id="288" r:id="rId40"/>
    <p:sldId id="311" r:id="rId41"/>
    <p:sldId id="284" r:id="rId42"/>
    <p:sldId id="292" r:id="rId43"/>
    <p:sldId id="286" r:id="rId44"/>
    <p:sldId id="290" r:id="rId45"/>
    <p:sldId id="293" r:id="rId46"/>
    <p:sldId id="275" r:id="rId4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264"/>
    <p:restoredTop sz="94498"/>
  </p:normalViewPr>
  <p:slideViewPr>
    <p:cSldViewPr>
      <p:cViewPr varScale="1">
        <p:scale>
          <a:sx n="100" d="100"/>
          <a:sy n="100" d="100"/>
        </p:scale>
        <p:origin x="160" y="1000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A89092C-4F8F-4C5C-B6B1-682D9F7513E1}" type="datetimeFigureOut">
              <a:rPr lang="en-US" smtClean="0"/>
              <a:pPr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F7FCB9A-9E1A-45F7-8069-00E0BA6501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97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93746A92-2587-4FAB-85F8-A44A91DC3C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53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could be extended to other</a:t>
            </a:r>
            <a:r>
              <a:rPr lang="en-US" baseline="0" dirty="0"/>
              <a:t> Java syntax—like classes and methods!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96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While infix notation is the most</a:t>
            </a:r>
            <a:r>
              <a:rPr lang="en-US" baseline="0" dirty="0"/>
              <a:t> “human,” it’s also the most problematic! It leads to ambiguity that has to be solved with parentheses. The other two styles don’t have this problem.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13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16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43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46A92-2587-4FAB-85F8-A44A91DC3CA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40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08F7C-E35A-4B9F-9D8C-14B99C261637}" type="slidenum">
              <a:rPr lang="en-US"/>
              <a:pPr/>
              <a:t>31</a:t>
            </a:fld>
            <a:endParaRPr lang="en-US"/>
          </a:p>
        </p:txBody>
      </p:sp>
      <p:sp>
        <p:nvSpPr>
          <p:cNvPr id="921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6661" tIns="48331" rIns="96661" bIns="48331"/>
          <a:lstStyle/>
          <a:p>
            <a:pPr marL="41954">
              <a:spcBef>
                <a:spcPts val="476"/>
              </a:spcBef>
            </a:pP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25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C9441F9E-892C-41A0-85CE-F236047AEF0B}" type="datetime1">
              <a:rPr lang="en-US" smtClean="0"/>
              <a:t>10/11/18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1D8BF5-2253-45DA-9A8D-003781E4F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883B3-D36A-4D6E-86CA-FDDEA77A07DA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434B9-6AFC-412C-95BB-6D0C899C1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B954B1-D22E-4103-A10E-492104DC1449}" type="datetime1">
              <a:rPr lang="en-US" smtClean="0"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70A0770-378F-4068-91AF-15B16220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D16F1-E64E-40DF-AAFA-E70EDE44AA62}" type="datetime1">
              <a:rPr lang="en-US" smtClean="0"/>
              <a:t>10/11/18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77090D-FD0B-4089-9E6D-697387D6EAC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5B636-3E37-4943-A2E7-2E6FB379B09E}" type="datetime1">
              <a:rPr lang="en-US" smtClean="0"/>
              <a:t>10/11/18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E25738D-5B5D-4D2B-B901-CAC1BD3E5B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2BC2C4F-616B-4A6B-9B45-E73A4BBA2DBA}" type="datetime1">
              <a:rPr lang="en-US" smtClean="0"/>
              <a:t>10/11/18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7D846F3-87B3-464C-B2EE-A990EDAEC1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01C35EB-9FC7-4B06-8902-EA469108FA23}" type="datetime1">
              <a:rPr lang="en-US" smtClean="0"/>
              <a:t>10/11/18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F61E2B-FDBA-4F4A-9707-B3FB6F48C0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F3004-1A18-48A2-BA86-CA7EE5FDE762}" type="datetime1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3B9BCE-93D2-45E6-86A9-310AF39BC2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BD782-D96D-4985-887E-2EACC82D1F8C}" type="datetime1">
              <a:rPr lang="en-US" smtClean="0"/>
              <a:t>10/11/18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3E7D87-47C3-4941-81C7-74E6DEAF57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DE16-B9FC-47FC-B30C-E4E9D50C69DB}" type="datetime1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B18A9C-139A-400A-8D4B-9FEB8743C0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1E4C609-6188-4B82-BF5C-48CB6FA26074}" type="datetime1">
              <a:rPr lang="en-US" smtClean="0"/>
              <a:t>10/11/18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25CCF66-75A5-47B0-A16A-10074746871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7D5363-3FC4-4F39-8443-1FC8076B1178}" type="datetime1">
              <a:rPr lang="en-US" smtClean="0"/>
              <a:t>10/11/18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48252E8-FB35-402E-B4D7-54F75EF62B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specs/jls/se8/html/jls-19.html" TargetMode="External"/><Relationship Id="rId2" Type="http://schemas.openxmlformats.org/officeDocument/2006/relationships/hyperlink" Target="http://docs.oracle.com/javase/specs/jls/se8/html/jls-2.html#jls-2.3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3733800" cy="419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4038600"/>
            <a:ext cx="6934200" cy="1828800"/>
          </a:xfrm>
          <a:ln/>
        </p:spPr>
        <p:txBody>
          <a:bodyPr rIns="132080"/>
          <a:lstStyle/>
          <a:p>
            <a:r>
              <a:rPr lang="en-US"/>
              <a:t>ASTs, </a:t>
            </a:r>
            <a:r>
              <a:rPr lang="en-US" dirty="0"/>
              <a:t>Grammars, Parsing, Tree traversals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14</a:t>
            </a:r>
          </a:p>
          <a:p>
            <a:r>
              <a:rPr lang="en-US" dirty="0"/>
              <a:t>CS2110 – Fall 2018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8BF5-2253-45DA-9A8D-003781E4FA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8465" y="4572000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* 1 0 + *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2570" y="55245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D438166-6447-1147-919C-C03583A69D8C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2D47F23-5207-6D40-9F5B-836A9063AB61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6D1A997-7712-0B4F-B256-3828573A44E5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22D85C3-3B3F-E64B-8FF4-22F6E4286DE6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CA5C0C2-0E46-7B45-AD30-35699D94D737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D7CB96D-53FC-494C-BD8F-3C1B45668D2A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253EB7A-E758-8747-A190-EFF83985D5CC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9429973-A11D-D847-B2F6-5D9963F68FF0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049493C-8E5A-364B-937A-482C8C736BC9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D633FD7-938D-6B46-8C8F-F6E237B971B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AF785A8-C051-1B48-8D1B-AF993ADA8982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8847129-39DC-D944-9795-F1EF48EB692E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0B44856-F8AB-E24D-8CF0-A2649B1875BE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82C135-4177-2440-9C1E-8F61F592BE1A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10258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9297" y="4572000"/>
            <a:ext cx="10502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1 0 + *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3506CAA-A175-3846-B253-3CAE6268F296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BB2AF98-A737-2447-B1BF-BAFE28D7578F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C3CCC49-7375-E44E-9BE3-A6FA190CF381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FBF2DC3-9DC7-0440-B0F7-92B080F9A6B1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2E96433-28C3-C143-A1CD-7F068BFE8C2E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7596C35-390A-C84D-92FE-628645B2B299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BD5E23C-9927-0F40-83D0-899FD1AA56AD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C8F42BF-F8AF-334E-B518-D2E0FFD9AEA2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90C381E-805B-0C40-AE54-8CE747979102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154A7C4-EE78-9D41-AA23-325180700F05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D84367D-AC10-3E40-8703-2C03FFE18987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0C7DECB-9E0F-C84A-B345-36AE8311DEB6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0A7AFF4-84AA-4D45-8E72-2044D6DEE0FA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B4278F2-AAAD-8940-ACB1-F7242536E3E4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1683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30962" y="4572000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+ *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2570" y="55245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4202570" y="5088235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0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E1491FA-B508-2D40-842B-28B3E5DA7430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297E647-6ABE-CE47-AE86-93A1EE2EC555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8CCC91E-3803-0345-9B20-228CA186FE1D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83B0072-0D8A-504A-B382-F5611ED8EDDA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CE74952-8B3E-484E-9346-00122DE1E297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F717117-8937-3D45-A146-EAA6A349A8E9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C0D96F4-CD40-784D-B7EC-B8F3BD5313BC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5F6565B-754E-274D-A4F0-7B8CF05799C3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3C2B94B-45A2-8845-986F-5599ABD8370B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051515A-7D3A-8E43-B3DA-41E09A9F1AC9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BDCAD1E-9FFB-F34A-A663-1A43BC3EAAB7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0C9A56D-F397-3F4F-BBFB-1289C5F530AF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6851F46-2BB0-FA4E-8BFA-3E58663900D4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21A7081-AF73-5D48-A961-74BEB8DB37BF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1450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81031" y="4572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*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2570" y="552450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ED43A9F-24E8-C840-82FC-14B364FAD83A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F034E1A-E21C-7D44-932D-A4873BA96EB5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5D1135B-ED46-2141-891C-12FC3C391677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0693623-710E-0749-A564-7E661B47B56F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17066C3-9830-8245-B9C8-7DCD26052770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91FFE43-2562-BF41-AC32-266115B554E4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E169031-8D21-0C4D-A73A-FEA666C4BF0E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62FE67B-7FD3-B640-9342-167E957EE686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BA1BB23-ACE7-2844-B6EA-F3F8253FCB18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28719BA-4EEB-C148-A01B-45150C4EAA7C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FD92BFC-3F19-824D-BAB4-0BEE035B2D58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8E50FE5-7D5F-B443-B9D4-20D1A2A595ED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58E2516-1A69-C648-B8C9-97461B182AE9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DC46650-AF32-184F-8827-1D11621FDA82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815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9E86B3B-CD73-8B4F-A760-F2503E0782C3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B1F2007-7CF3-A64F-8ADC-AF07696453EA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A656E81-1CF3-CB4F-B838-3A2C244E868C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4E88078-D868-F645-8E4B-FFBA30A6905C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76C93C-6C93-254E-8937-8D41885DCE18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A53FD2C-8713-7D4F-A8E9-A81C64D3DB8F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4A1D372-B1F5-CA48-B39B-7B0430DE46A2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E2D27EB-9FC9-3845-918A-DC4B560950FC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FC4452A-A909-DD41-A2CE-A14C586B7BC1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E29ACF4D-5FB5-7D45-9736-BCF6032AFC9F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B370786-E33E-4C46-BF3F-0ABB840E3935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22D22523-A541-F54C-9F00-49D791CA29E8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7E20683-5696-2B4D-B964-D7D02BBAFA3F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4AD26AB-9151-224F-AE64-9D0505D35550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0811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4555004"/>
            <a:ext cx="3429000" cy="193899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 about 1974, Gries paid $300 for an HP calculator, which had some memory and </a:t>
            </a:r>
            <a:r>
              <a:rPr lang="en-US" dirty="0">
                <a:solidFill>
                  <a:srgbClr val="FF0000"/>
                </a:solidFill>
              </a:rPr>
              <a:t>used postfix notation</a:t>
            </a:r>
            <a:r>
              <a:rPr lang="en-US" dirty="0"/>
              <a:t>!</a:t>
            </a:r>
          </a:p>
          <a:p>
            <a:r>
              <a:rPr lang="en-US" dirty="0"/>
              <a:t>Still works.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4267200"/>
            <a:ext cx="1317171" cy="241841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13391" y="6174432"/>
            <a:ext cx="39940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a.k.a. </a:t>
            </a:r>
            <a:r>
              <a:rPr lang="en-US" dirty="0">
                <a:solidFill>
                  <a:srgbClr val="FF0000"/>
                </a:solidFill>
              </a:rPr>
              <a:t>“reverse Polish notation”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947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Prefix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057400"/>
          </a:xfrm>
        </p:spPr>
        <p:txBody>
          <a:bodyPr/>
          <a:lstStyle/>
          <a:p>
            <a:r>
              <a:rPr lang="en-US" dirty="0"/>
              <a:t>Function calls in most programming languages use prefix notation: like add(37, 5).</a:t>
            </a:r>
          </a:p>
          <a:p>
            <a:r>
              <a:rPr lang="en-US" dirty="0"/>
              <a:t>Some languages (Lisp, Scheme, Racket) use prefix notation for </a:t>
            </a:r>
            <a:r>
              <a:rPr lang="en-US" i="1" dirty="0"/>
              <a:t>everything</a:t>
            </a:r>
            <a:r>
              <a:rPr lang="en-US" dirty="0"/>
              <a:t> to make the syntax simpler.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68567" y="4419600"/>
            <a:ext cx="664156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 charset="0"/>
              </a:rPr>
              <a:t>(define (fib n)</a:t>
            </a:r>
          </a:p>
          <a:p>
            <a:r>
              <a:rPr lang="en-US" dirty="0">
                <a:latin typeface="Consolas" charset="0"/>
              </a:rPr>
              <a:t>  (if (&lt;= n 2)</a:t>
            </a:r>
          </a:p>
          <a:p>
            <a:r>
              <a:rPr lang="en-US" dirty="0">
                <a:latin typeface="Consolas" charset="0"/>
              </a:rPr>
              <a:t>      1</a:t>
            </a:r>
          </a:p>
          <a:p>
            <a:r>
              <a:rPr lang="en-US" dirty="0">
                <a:latin typeface="Consolas" charset="0"/>
              </a:rPr>
              <a:t>      (+ (fib (- n 1) (fib (- n 2)))))</a:t>
            </a:r>
          </a:p>
        </p:txBody>
      </p:sp>
    </p:spTree>
    <p:extLst>
      <p:ext uri="{BB962C8B-B14F-4D97-AF65-F5344CB8AC3E}">
        <p14:creationId xmlns:p14="http://schemas.microsoft.com/office/powerpoint/2010/main" val="1244811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>
            <a:normAutofit/>
          </a:bodyPr>
          <a:lstStyle/>
          <a:p>
            <a:pPr marL="0" indent="0" algn="ctr"/>
            <a:r>
              <a:rPr lang="en-US" sz="3200" dirty="0"/>
              <a:t>Prefix and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586422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89000" y="4419602"/>
            <a:ext cx="168187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(5 + 3) * 4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5 + (3 * 4)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1+2+3*4-7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" y="1767870"/>
            <a:ext cx="8496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Not as strange as it looks!</a:t>
            </a:r>
          </a:p>
          <a:p>
            <a:r>
              <a:rPr lang="en-US" dirty="0">
                <a:latin typeface="+mn-lt"/>
              </a:rPr>
              <a:t>   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add(a, b) </a:t>
            </a:r>
            <a:r>
              <a:rPr lang="en-US" dirty="0">
                <a:latin typeface="+mn-lt"/>
              </a:rPr>
              <a:t>is prefix notation for the binary add operator!</a:t>
            </a:r>
          </a:p>
          <a:p>
            <a:r>
              <a:rPr lang="en-US" dirty="0">
                <a:latin typeface="+mn-lt"/>
              </a:rPr>
              <a:t>	(in some languages, this is simply written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add a b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</a:t>
            </a:r>
            <a:br>
              <a:rPr lang="en-US" dirty="0">
                <a:solidFill>
                  <a:srgbClr val="FF0000"/>
                </a:solidFill>
                <a:latin typeface="+mn-lt"/>
              </a:rPr>
            </a:br>
            <a:r>
              <a:rPr lang="en-US" dirty="0">
                <a:latin typeface="+mn-lt"/>
              </a:rPr>
              <a:t>    </a:t>
            </a:r>
            <a:r>
              <a:rPr lang="en-US" dirty="0">
                <a:solidFill>
                  <a:srgbClr val="FF0000"/>
                </a:solidFill>
                <a:latin typeface="+mn-lt"/>
              </a:rPr>
              <a:t>n!</a:t>
            </a:r>
            <a:r>
              <a:rPr lang="en-US" dirty="0">
                <a:latin typeface="+mn-lt"/>
              </a:rPr>
              <a:t> is a postfix application of the factorial operator!</a:t>
            </a:r>
          </a:p>
        </p:txBody>
      </p:sp>
      <p:sp>
        <p:nvSpPr>
          <p:cNvPr id="8" name="Rectangle 7"/>
          <p:cNvSpPr/>
          <p:nvPr/>
        </p:nvSpPr>
        <p:spPr>
          <a:xfrm>
            <a:off x="889000" y="3886202"/>
            <a:ext cx="7104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latin typeface="+mn-lt"/>
              </a:rPr>
              <a:t>Infix</a:t>
            </a:r>
            <a:endParaRPr lang="en-US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352800" y="3886201"/>
            <a:ext cx="918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>
                <a:latin typeface="+mn-lt"/>
              </a:rPr>
              <a:t>Prefix</a:t>
            </a:r>
            <a:endParaRPr lang="en-US" dirty="0"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482190" y="3886200"/>
            <a:ext cx="9871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latin typeface="+mn-lt"/>
              </a:rPr>
              <a:t>Postfix</a:t>
            </a:r>
            <a:endParaRPr lang="en-US" dirty="0">
              <a:latin typeface="+mn-lt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65500" y="4419602"/>
            <a:ext cx="236154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* + 5 3 4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+ 5 * 3 4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+ 1 + 2 - * 3 4 7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72200" y="4419602"/>
            <a:ext cx="2667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</a:rPr>
              <a:t>5 3 + 4 *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5 3 4 * +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1 2 + 3 4 * + 7 -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78184" y="3352798"/>
            <a:ext cx="3122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No parentheses needed!</a:t>
            </a:r>
          </a:p>
        </p:txBody>
      </p:sp>
    </p:spTree>
    <p:extLst>
      <p:ext uri="{BB962C8B-B14F-4D97-AF65-F5344CB8AC3E}">
        <p14:creationId xmlns:p14="http://schemas.microsoft.com/office/powerpoint/2010/main" val="155064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tree from preorder and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postorder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is   </a:t>
            </a:r>
            <a:r>
              <a:rPr lang="en-US" dirty="0">
                <a:solidFill>
                  <a:srgbClr val="C00000"/>
                </a:solidFill>
              </a:rPr>
              <a:t>B C A E D</a:t>
            </a:r>
          </a:p>
          <a:p>
            <a:pPr marL="0" indent="0">
              <a:buNone/>
            </a:pPr>
            <a:r>
              <a:rPr lang="en-US" dirty="0"/>
              <a:t>             preorder is </a:t>
            </a:r>
            <a:r>
              <a:rPr lang="en-US" dirty="0">
                <a:solidFill>
                  <a:srgbClr val="C00000"/>
                </a:solidFill>
              </a:rPr>
              <a:t>A B C D E</a:t>
            </a:r>
          </a:p>
          <a:p>
            <a:pPr marL="0" indent="0">
              <a:buNone/>
            </a:pPr>
            <a:r>
              <a:rPr lang="en-US" dirty="0"/>
              <a:t>Can we determine the tree uniquely?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39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tree from preorder and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postorder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048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Suppose </a:t>
            </a:r>
            <a:r>
              <a:rPr lang="en-US" dirty="0" err="1"/>
              <a:t>inorder</a:t>
            </a:r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is   B C A E D</a:t>
            </a:r>
          </a:p>
          <a:p>
            <a:pPr marL="0" indent="0">
              <a:buNone/>
            </a:pPr>
            <a:r>
              <a:rPr lang="en-US" dirty="0"/>
              <a:t>             preorder is </a:t>
            </a:r>
            <a:r>
              <a:rPr lang="en-US" dirty="0">
                <a:solidFill>
                  <a:srgbClr val="C00000"/>
                </a:solidFill>
              </a:rPr>
              <a:t>A B C D E</a:t>
            </a:r>
          </a:p>
          <a:p>
            <a:pPr marL="0" indent="0">
              <a:buNone/>
            </a:pPr>
            <a:r>
              <a:rPr lang="en-US" dirty="0"/>
              <a:t>Can we determine the tree uniquely?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root?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6779D0-2F66-0144-8030-02A3798681F5}"/>
              </a:ext>
            </a:extLst>
          </p:cNvPr>
          <p:cNvSpPr txBox="1"/>
          <p:nvPr/>
        </p:nvSpPr>
        <p:spPr>
          <a:xfrm>
            <a:off x="3733800" y="3733800"/>
            <a:ext cx="2533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preorder tells us: </a:t>
            </a:r>
            <a:r>
              <a:rPr lang="en-US" dirty="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CEFBC1-4DC7-794F-90D2-0B76EFC0E2FB}"/>
              </a:ext>
            </a:extLst>
          </p:cNvPr>
          <p:cNvSpPr txBox="1"/>
          <p:nvPr/>
        </p:nvSpPr>
        <p:spPr>
          <a:xfrm>
            <a:off x="533400" y="4648217"/>
            <a:ext cx="42136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comes before/after root </a:t>
            </a:r>
            <a:r>
              <a:rPr lang="en-US" dirty="0">
                <a:solidFill>
                  <a:srgbClr val="C00000"/>
                </a:solidFill>
              </a:rPr>
              <a:t>A</a:t>
            </a:r>
            <a:r>
              <a:rPr lang="en-US" dirty="0"/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8A12E7-26E1-C840-8564-C4228AE8B2FF}"/>
              </a:ext>
            </a:extLst>
          </p:cNvPr>
          <p:cNvSpPr txBox="1"/>
          <p:nvPr/>
        </p:nvSpPr>
        <p:spPr>
          <a:xfrm>
            <a:off x="4969277" y="4643718"/>
            <a:ext cx="21146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Inorder</a:t>
            </a:r>
            <a:r>
              <a:rPr lang="en-US" dirty="0"/>
              <a:t> tells us:</a:t>
            </a:r>
          </a:p>
          <a:p>
            <a:r>
              <a:rPr lang="en-US" dirty="0"/>
              <a:t>    Before : </a:t>
            </a:r>
            <a:r>
              <a:rPr lang="en-US" dirty="0">
                <a:solidFill>
                  <a:srgbClr val="C00000"/>
                </a:solidFill>
              </a:rPr>
              <a:t>B C</a:t>
            </a:r>
          </a:p>
          <a:p>
            <a:r>
              <a:rPr lang="en-US" dirty="0">
                <a:solidFill>
                  <a:srgbClr val="C00000"/>
                </a:solidFill>
              </a:rPr>
              <a:t>    </a:t>
            </a:r>
            <a:r>
              <a:rPr lang="en-US" dirty="0">
                <a:solidFill>
                  <a:schemeClr val="tx1"/>
                </a:solidFill>
              </a:rPr>
              <a:t>After:  </a:t>
            </a:r>
            <a:r>
              <a:rPr lang="en-US" dirty="0">
                <a:solidFill>
                  <a:srgbClr val="C00000"/>
                </a:solidFill>
              </a:rPr>
              <a:t>E D</a:t>
            </a:r>
          </a:p>
        </p:txBody>
      </p:sp>
    </p:spTree>
    <p:extLst>
      <p:ext uri="{BB962C8B-B14F-4D97-AF65-F5344CB8AC3E}">
        <p14:creationId xmlns:p14="http://schemas.microsoft.com/office/powerpoint/2010/main" val="1869037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A96FA-42B1-F740-8ADE-287592C4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Announcements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FB7144-2B0C-034C-85F1-1D63B788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37339-903C-8143-B16B-885AE795F34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Today: The last day to request prelim regrades</a:t>
            </a:r>
          </a:p>
          <a:p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Assignment A4 due next Thursday night. Please work on it early and steadily. Watch the two videos on recursion on trees before working on A4!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week’s recitation. Learn about interfaces Iterator and </a:t>
            </a:r>
            <a:r>
              <a:rPr lang="en-US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Iterable</a:t>
            </a:r>
            <a:r>
              <a:rPr 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There will be 15 minutes of videos to watch. Then, in recitation, you will fix your A3 so that a foreach loop can be used on it.</a:t>
            </a:r>
          </a:p>
          <a:p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DLL&lt;Integer&gt; d= new DLL&lt;Integer&gt;();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…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for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(Integer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d) { … }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92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03328-F641-EB43-B9F5-441ED29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tree from preorder and </a:t>
            </a:r>
            <a:r>
              <a:rPr 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postorder</a:t>
            </a:r>
            <a:endParaRPr 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B6B646-4BD5-E34E-8712-88E7A22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11F0B-444D-E74D-BE2A-51DC3B58F24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04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</a:t>
            </a:r>
            <a:r>
              <a:rPr lang="en-US" sz="2400" dirty="0" err="1"/>
              <a:t>inorder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is   B C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E D</a:t>
            </a:r>
          </a:p>
          <a:p>
            <a:pPr marL="0" indent="0">
              <a:buNone/>
            </a:pPr>
            <a:r>
              <a:rPr lang="en-US" sz="2400" dirty="0"/>
              <a:t>             preorder is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dirty="0">
                <a:solidFill>
                  <a:srgbClr val="C00000"/>
                </a:solidFill>
              </a:rPr>
              <a:t> B C D E</a:t>
            </a:r>
          </a:p>
          <a:p>
            <a:pPr marL="0" indent="0">
              <a:buNone/>
            </a:pPr>
            <a:r>
              <a:rPr lang="en-US" sz="2400" dirty="0"/>
              <a:t>The root is </a:t>
            </a:r>
            <a:r>
              <a:rPr lang="en-US" sz="2400" dirty="0">
                <a:solidFill>
                  <a:srgbClr val="0070C0"/>
                </a:solidFill>
              </a:rPr>
              <a:t>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Left subtree contains </a:t>
            </a:r>
            <a:r>
              <a:rPr lang="en-US" sz="2400" dirty="0">
                <a:solidFill>
                  <a:srgbClr val="C00000"/>
                </a:solidFill>
              </a:rPr>
              <a:t>B C      </a:t>
            </a:r>
            <a:r>
              <a:rPr lang="en-US" sz="2400" dirty="0"/>
              <a:t>Right subtree contains </a:t>
            </a:r>
            <a:r>
              <a:rPr lang="en-US" sz="2400" dirty="0">
                <a:solidFill>
                  <a:srgbClr val="C00000"/>
                </a:solidFill>
              </a:rPr>
              <a:t>E D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CEFBC1-4DC7-794F-90D2-0B76EFC0E2FB}"/>
              </a:ext>
            </a:extLst>
          </p:cNvPr>
          <p:cNvSpPr txBox="1"/>
          <p:nvPr/>
        </p:nvSpPr>
        <p:spPr>
          <a:xfrm>
            <a:off x="612648" y="3531258"/>
            <a:ext cx="735008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 figure out left, right subtrees </a:t>
            </a:r>
            <a:r>
              <a:rPr lang="en-US" i="1" dirty="0"/>
              <a:t>using the same method</a:t>
            </a:r>
            <a:r>
              <a:rPr lang="en-US" dirty="0"/>
              <a:t>.</a:t>
            </a:r>
          </a:p>
          <a:p>
            <a:r>
              <a:rPr lang="en-US" dirty="0"/>
              <a:t>From the above:</a:t>
            </a:r>
          </a:p>
          <a:p>
            <a:r>
              <a:rPr lang="en-US" dirty="0"/>
              <a:t>For left subtree                           For right subtree:</a:t>
            </a:r>
          </a:p>
          <a:p>
            <a:r>
              <a:rPr lang="en-US" dirty="0"/>
              <a:t>        </a:t>
            </a:r>
            <a:r>
              <a:rPr lang="en-US" dirty="0" err="1"/>
              <a:t>inorder</a:t>
            </a:r>
            <a:r>
              <a:rPr lang="en-US" dirty="0"/>
              <a:t> is:   </a:t>
            </a:r>
            <a:r>
              <a:rPr lang="en-US" dirty="0">
                <a:solidFill>
                  <a:srgbClr val="C00000"/>
                </a:solidFill>
              </a:rPr>
              <a:t>B C</a:t>
            </a:r>
            <a:r>
              <a:rPr lang="en-US" dirty="0"/>
              <a:t>                       </a:t>
            </a:r>
            <a:r>
              <a:rPr lang="en-US" dirty="0" err="1"/>
              <a:t>inorder</a:t>
            </a:r>
            <a:r>
              <a:rPr lang="en-US" dirty="0"/>
              <a:t> is:    </a:t>
            </a:r>
            <a:r>
              <a:rPr lang="en-US" dirty="0">
                <a:solidFill>
                  <a:srgbClr val="C00000"/>
                </a:solidFill>
              </a:rPr>
              <a:t>E D</a:t>
            </a:r>
          </a:p>
          <a:p>
            <a:r>
              <a:rPr lang="en-US" dirty="0"/>
              <a:t>        preorder is: </a:t>
            </a:r>
            <a:r>
              <a:rPr lang="en-US" dirty="0">
                <a:solidFill>
                  <a:srgbClr val="C00000"/>
                </a:solidFill>
              </a:rPr>
              <a:t>B C</a:t>
            </a:r>
            <a:r>
              <a:rPr lang="en-US" dirty="0"/>
              <a:t>                       preorder is:  </a:t>
            </a:r>
            <a:r>
              <a:rPr lang="en-US" dirty="0">
                <a:solidFill>
                  <a:srgbClr val="C00000"/>
                </a:solidFill>
              </a:rPr>
              <a:t>D E</a:t>
            </a:r>
          </a:p>
          <a:p>
            <a:r>
              <a:rPr lang="en-US" dirty="0">
                <a:solidFill>
                  <a:srgbClr val="C00000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root is: </a:t>
            </a:r>
            <a:r>
              <a:rPr lang="en-US" dirty="0">
                <a:solidFill>
                  <a:srgbClr val="C00000"/>
                </a:solidFill>
              </a:rPr>
              <a:t>B                                  </a:t>
            </a:r>
            <a:r>
              <a:rPr lang="en-US" dirty="0">
                <a:solidFill>
                  <a:schemeClr val="tx1"/>
                </a:solidFill>
              </a:rPr>
              <a:t>root is: </a:t>
            </a:r>
            <a:r>
              <a:rPr lang="en-US" dirty="0">
                <a:solidFill>
                  <a:srgbClr val="C00000"/>
                </a:solidFill>
              </a:rPr>
              <a:t>D</a:t>
            </a:r>
          </a:p>
          <a:p>
            <a:r>
              <a:rPr lang="en-US" dirty="0">
                <a:solidFill>
                  <a:srgbClr val="C00000"/>
                </a:solidFill>
              </a:rPr>
              <a:t>        </a:t>
            </a:r>
            <a:r>
              <a:rPr lang="en-US" dirty="0">
                <a:solidFill>
                  <a:schemeClr val="tx1"/>
                </a:solidFill>
              </a:rPr>
              <a:t>Right subtree: </a:t>
            </a:r>
            <a:r>
              <a:rPr lang="en-US" dirty="0">
                <a:solidFill>
                  <a:srgbClr val="C00000"/>
                </a:solidFill>
              </a:rPr>
              <a:t>C                       </a:t>
            </a:r>
            <a:r>
              <a:rPr lang="en-US" dirty="0">
                <a:solidFill>
                  <a:schemeClr val="tx1"/>
                </a:solidFill>
              </a:rPr>
              <a:t>left subtree: </a:t>
            </a:r>
            <a:r>
              <a:rPr lang="en-US" dirty="0">
                <a:solidFill>
                  <a:srgbClr val="C0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73082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trees: in code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52400" y="3581400"/>
            <a:ext cx="4191000" cy="3048000"/>
          </a:xfrm>
          <a:ln>
            <a:solidFill>
              <a:srgbClr val="800000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public class </a:t>
            </a:r>
            <a:r>
              <a:rPr lang="en-US" sz="2400" dirty="0" err="1"/>
              <a:t>int</a:t>
            </a:r>
            <a:r>
              <a:rPr lang="en-US" sz="2400" dirty="0"/>
              <a:t> implements Expr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private </a:t>
            </a:r>
            <a:r>
              <a:rPr lang="en-US" sz="2400" dirty="0" err="1"/>
              <a:t>int</a:t>
            </a:r>
            <a:r>
              <a:rPr lang="en-US" sz="2400" dirty="0"/>
              <a:t> v;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 return v;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public String </a:t>
            </a:r>
            <a:r>
              <a:rPr lang="en-US" sz="2400" dirty="0" err="1"/>
              <a:t>inorder</a:t>
            </a:r>
            <a:r>
              <a:rPr lang="en-US" sz="2400" dirty="0"/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  return " " + v + " 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}</a:t>
            </a:r>
          </a:p>
        </p:txBody>
      </p:sp>
      <p:sp>
        <p:nvSpPr>
          <p:cNvPr id="21" name="Content Placeholder 3"/>
          <p:cNvSpPr txBox="1">
            <a:spLocks/>
          </p:cNvSpPr>
          <p:nvPr/>
        </p:nvSpPr>
        <p:spPr>
          <a:xfrm>
            <a:off x="4343400" y="3581400"/>
            <a:ext cx="4800600" cy="3124200"/>
          </a:xfrm>
          <a:prstGeom prst="rect">
            <a:avLst/>
          </a:prstGeom>
          <a:ln>
            <a:solidFill>
              <a:srgbClr val="800000"/>
            </a:solidFill>
          </a:ln>
        </p:spPr>
        <p:txBody>
          <a:bodyPr vert="horz">
            <a:normAutofit fontScale="92500" lnSpcReduction="1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public class Sum implements Expr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private Expr left, right;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public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eval</a:t>
            </a:r>
            <a:r>
              <a:rPr lang="en-US" sz="2400" dirty="0"/>
              <a:t>() {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  return </a:t>
            </a:r>
            <a:r>
              <a:rPr lang="en-US" sz="2400" dirty="0" err="1"/>
              <a:t>left.eval</a:t>
            </a:r>
            <a:r>
              <a:rPr lang="en-US" sz="2400" dirty="0"/>
              <a:t>() + </a:t>
            </a:r>
            <a:r>
              <a:rPr lang="en-US" sz="2400" dirty="0" err="1"/>
              <a:t>right.eval</a:t>
            </a:r>
            <a:r>
              <a:rPr lang="en-US" sz="2400" dirty="0"/>
              <a:t>();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public String </a:t>
            </a:r>
            <a:r>
              <a:rPr lang="en-US" sz="2400" dirty="0" err="1"/>
              <a:t>infinorder</a:t>
            </a:r>
            <a:r>
              <a:rPr lang="en-US" sz="2400" dirty="0"/>
              <a:t>()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  return "(" + </a:t>
            </a:r>
            <a:r>
              <a:rPr lang="en-US" sz="2400" dirty="0" err="1"/>
              <a:t>left.infix</a:t>
            </a:r>
            <a:r>
              <a:rPr lang="en-US" sz="2400" dirty="0"/>
              <a:t>() +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	"+" + </a:t>
            </a:r>
            <a:r>
              <a:rPr lang="en-US" sz="2400" dirty="0" err="1"/>
              <a:t>right.infix</a:t>
            </a:r>
            <a:r>
              <a:rPr lang="en-US" sz="2400" dirty="0"/>
              <a:t>() + ")";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/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/>
              <a:t>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2400" y="1828800"/>
            <a:ext cx="8001000" cy="1569660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interface Expr {</a:t>
            </a:r>
          </a:p>
          <a:p>
            <a:r>
              <a:rPr lang="en-US" dirty="0">
                <a:latin typeface="Tw Cen MT"/>
                <a:cs typeface="Tw Cen MT"/>
              </a:rPr>
              <a:t>    String </a:t>
            </a:r>
            <a:r>
              <a:rPr lang="en-US" dirty="0" err="1">
                <a:latin typeface="Tw Cen MT"/>
                <a:cs typeface="Tw Cen MT"/>
              </a:rPr>
              <a:t>inorder</a:t>
            </a:r>
            <a:r>
              <a:rPr lang="en-US" dirty="0">
                <a:latin typeface="Tw Cen MT"/>
                <a:cs typeface="Tw Cen MT"/>
              </a:rPr>
              <a:t>(); // returns an </a:t>
            </a:r>
            <a:r>
              <a:rPr lang="en-US" dirty="0" err="1">
                <a:latin typeface="Tw Cen MT"/>
                <a:cs typeface="Tw Cen MT"/>
              </a:rPr>
              <a:t>inorder</a:t>
            </a:r>
            <a:r>
              <a:rPr lang="en-US" dirty="0">
                <a:latin typeface="Tw Cen MT"/>
                <a:cs typeface="Tw Cen MT"/>
              </a:rPr>
              <a:t> representation</a:t>
            </a:r>
          </a:p>
          <a:p>
            <a:r>
              <a:rPr lang="en-US" dirty="0">
                <a:latin typeface="Tw Cen MT"/>
                <a:cs typeface="Tw Cen MT"/>
              </a:rPr>
              <a:t>    </a:t>
            </a:r>
            <a:r>
              <a:rPr lang="en-US" dirty="0" err="1">
                <a:latin typeface="Tw Cen MT"/>
                <a:cs typeface="Tw Cen MT"/>
              </a:rPr>
              <a:t>int</a:t>
            </a:r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>
                <a:latin typeface="Tw Cen MT"/>
                <a:cs typeface="Tw Cen MT"/>
              </a:rPr>
              <a:t>(); // returns the value of the expression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6545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4191000"/>
            <a:ext cx="8153400" cy="2514600"/>
          </a:xfrm>
        </p:spPr>
        <p:txBody>
          <a:bodyPr>
            <a:normAutofit fontScale="92500"/>
          </a:bodyPr>
          <a:lstStyle/>
          <a:p>
            <a:r>
              <a:rPr lang="en-US" dirty="0"/>
              <a:t>Not all sequences of words are sentences:</a:t>
            </a:r>
            <a:br>
              <a:rPr lang="en-US" dirty="0"/>
            </a:br>
            <a:r>
              <a:rPr lang="en-US" dirty="0">
                <a:solidFill>
                  <a:srgbClr val="7030A0"/>
                </a:solidFill>
                <a:latin typeface="Times New Roman" charset="0"/>
              </a:rPr>
              <a:t>The ate cat rat the</a:t>
            </a:r>
          </a:p>
          <a:p>
            <a:r>
              <a:rPr lang="en-US" dirty="0"/>
              <a:t>How many legal sentences are there?</a:t>
            </a:r>
          </a:p>
          <a:p>
            <a:r>
              <a:rPr lang="en-US" dirty="0"/>
              <a:t>How many legal Java programs are there?</a:t>
            </a:r>
          </a:p>
          <a:p>
            <a:r>
              <a:rPr lang="en-US" dirty="0"/>
              <a:t>How can we check whether a string is a Java program?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00" y="1699687"/>
            <a:ext cx="5943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The cat ate the rat.</a:t>
            </a:r>
          </a:p>
          <a:p>
            <a:r>
              <a:rPr lang="en-US" dirty="0">
                <a:solidFill>
                  <a:srgbClr val="7030A0"/>
                </a:solidFill>
              </a:rPr>
              <a:t>The cat ate the rat slowly.</a:t>
            </a:r>
          </a:p>
          <a:p>
            <a:r>
              <a:rPr lang="en-US" dirty="0">
                <a:solidFill>
                  <a:srgbClr val="7030A0"/>
                </a:solidFill>
              </a:rPr>
              <a:t>The small cat ate the big rat slowly.</a:t>
            </a:r>
          </a:p>
          <a:p>
            <a:r>
              <a:rPr lang="en-US" dirty="0">
                <a:solidFill>
                  <a:srgbClr val="7030A0"/>
                </a:solidFill>
              </a:rPr>
              <a:t>The small cat ate the big rat on the mat slowly.</a:t>
            </a:r>
          </a:p>
          <a:p>
            <a:r>
              <a:rPr lang="en-US" dirty="0">
                <a:solidFill>
                  <a:srgbClr val="7030A0"/>
                </a:solidFill>
              </a:rPr>
              <a:t>The small cat that sat in the hat ate the big rat on the mat slowly, then got sick.</a:t>
            </a:r>
          </a:p>
        </p:txBody>
      </p:sp>
    </p:spTree>
    <p:extLst>
      <p:ext uri="{BB962C8B-B14F-4D97-AF65-F5344CB8AC3E}">
        <p14:creationId xmlns:p14="http://schemas.microsoft.com/office/powerpoint/2010/main" val="161983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9633E6-CB4E-E248-8EE4-0AB290EB636B}"/>
              </a:ext>
            </a:extLst>
          </p:cNvPr>
          <p:cNvSpPr txBox="1"/>
          <p:nvPr/>
        </p:nvSpPr>
        <p:spPr>
          <a:xfrm>
            <a:off x="5867400" y="2470716"/>
            <a:ext cx="2667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 </a:t>
            </a:r>
            <a:r>
              <a:rPr lang="en-US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dirty="0"/>
              <a:t>  as “may be composed of” </a:t>
            </a:r>
          </a:p>
        </p:txBody>
      </p:sp>
    </p:spTree>
    <p:extLst>
      <p:ext uri="{BB962C8B-B14F-4D97-AF65-F5344CB8AC3E}">
        <p14:creationId xmlns:p14="http://schemas.microsoft.com/office/powerpoint/2010/main" val="6763001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Sentence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Verb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Verb 	</a:t>
            </a:r>
            <a:r>
              <a:rPr lang="en-US" sz="2400">
                <a:solidFill>
                  <a:srgbClr val="008000"/>
                </a:solidFill>
              </a:rPr>
              <a:t>  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see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3200" y="3884016"/>
            <a:ext cx="12939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Sentence</a:t>
            </a:r>
          </a:p>
        </p:txBody>
      </p:sp>
    </p:spTree>
    <p:extLst>
      <p:ext uri="{BB962C8B-B14F-4D97-AF65-F5344CB8AC3E}">
        <p14:creationId xmlns:p14="http://schemas.microsoft.com/office/powerpoint/2010/main" val="9837640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Sentence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Noun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Verb</a:t>
            </a:r>
            <a:r>
              <a:rPr lang="en-US" sz="2400">
                <a:solidFill>
                  <a:srgbClr val="009900"/>
                </a:solidFill>
              </a:rPr>
              <a:t>	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>
                <a:solidFill>
                  <a:srgbClr val="FF0000"/>
                </a:solidFill>
              </a:rPr>
              <a:t>Verb 	</a:t>
            </a:r>
            <a:r>
              <a:rPr lang="en-US" sz="2400">
                <a:solidFill>
                  <a:srgbClr val="008000"/>
                </a:solidFill>
              </a:rPr>
              <a:t>  	</a:t>
            </a:r>
            <a:r>
              <a:rPr lang="en-US" sz="240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>
                <a:solidFill>
                  <a:srgbClr val="009900"/>
                </a:solidFill>
              </a:rPr>
              <a:t>	</a:t>
            </a:r>
            <a:r>
              <a:rPr lang="en-US" sz="2400">
                <a:solidFill>
                  <a:srgbClr val="FF9900"/>
                </a:solidFill>
              </a:rPr>
              <a:t>see</a:t>
            </a:r>
            <a:endParaRPr lang="en-US" sz="2400" dirty="0">
              <a:solidFill>
                <a:srgbClr val="FF99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3884016"/>
            <a:ext cx="2283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Noun Verb Noun</a:t>
            </a:r>
          </a:p>
        </p:txBody>
      </p:sp>
    </p:spTree>
    <p:extLst>
      <p:ext uri="{BB962C8B-B14F-4D97-AF65-F5344CB8AC3E}">
        <p14:creationId xmlns:p14="http://schemas.microsoft.com/office/powerpoint/2010/main" val="11171081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67400" y="3884016"/>
            <a:ext cx="2556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bunnies </a:t>
            </a:r>
            <a:r>
              <a:rPr lang="en-US" dirty="0">
                <a:solidFill>
                  <a:srgbClr val="FF0000"/>
                </a:solidFill>
              </a:rPr>
              <a:t>Verb Noun</a:t>
            </a:r>
          </a:p>
        </p:txBody>
      </p:sp>
    </p:spTree>
    <p:extLst>
      <p:ext uri="{BB962C8B-B14F-4D97-AF65-F5344CB8AC3E}">
        <p14:creationId xmlns:p14="http://schemas.microsoft.com/office/powerpoint/2010/main" val="20631821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65708" y="3884016"/>
            <a:ext cx="2440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bunnies like </a:t>
            </a:r>
            <a:r>
              <a:rPr lang="en-US" dirty="0">
                <a:solidFill>
                  <a:srgbClr val="FF0000"/>
                </a:solidFill>
              </a:rPr>
              <a:t>Noun</a:t>
            </a:r>
          </a:p>
        </p:txBody>
      </p:sp>
    </p:spTree>
    <p:extLst>
      <p:ext uri="{BB962C8B-B14F-4D97-AF65-F5344CB8AC3E}">
        <p14:creationId xmlns:p14="http://schemas.microsoft.com/office/powerpoint/2010/main" val="14007430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3884016"/>
            <a:ext cx="3276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bunnies like astrophysics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3322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Grammar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89567"/>
            <a:ext cx="5029200" cy="2982433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>
              <a:lnSpc>
                <a:spcPct val="90000"/>
              </a:lnSpc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372A639-019F-4050-A41F-9FD174F1BDC9}" type="slidenum">
              <a:rPr lang="en-US"/>
              <a:pPr/>
              <a:t>29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62000" y="4495800"/>
            <a:ext cx="7772400" cy="17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Our sample grammar has these rules: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 </a:t>
            </a:r>
            <a:r>
              <a:rPr lang="en-US" dirty="0">
                <a:solidFill>
                  <a:srgbClr val="008000"/>
                </a:solidFill>
              </a:rPr>
              <a:t>can be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followed by 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followed</a:t>
            </a:r>
            <a:br>
              <a:rPr lang="en-US" dirty="0"/>
            </a:br>
            <a:r>
              <a:rPr lang="en-US" dirty="0"/>
              <a:t>          by 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</a:t>
            </a:r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/>
              <a:t>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>
                <a:solidFill>
                  <a:srgbClr val="FF6600"/>
                </a:solidFill>
              </a:rPr>
              <a:t>goats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astrophysics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bunnies</a:t>
            </a:r>
            <a:endParaRPr lang="en-US" dirty="0"/>
          </a:p>
          <a:p>
            <a:pPr marL="209550" indent="-169863">
              <a:lnSpc>
                <a:spcPct val="90000"/>
              </a:lnSpc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/>
              <a:t>    </a:t>
            </a:r>
            <a:r>
              <a:rPr lang="en-US" dirty="0">
                <a:solidFill>
                  <a:srgbClr val="008000"/>
                </a:solidFill>
              </a:rPr>
              <a:t>can be  </a:t>
            </a:r>
            <a:r>
              <a:rPr lang="en-US" dirty="0">
                <a:solidFill>
                  <a:srgbClr val="FF6600"/>
                </a:solidFill>
              </a:rPr>
              <a:t>like </a:t>
            </a:r>
            <a:r>
              <a:rPr lang="en-US" dirty="0"/>
              <a:t> or  </a:t>
            </a:r>
            <a:r>
              <a:rPr lang="en-US" dirty="0">
                <a:solidFill>
                  <a:srgbClr val="FF6600"/>
                </a:solidFill>
              </a:rPr>
              <a:t>see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81600" y="2257335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exactly 18 valid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s according to this grammar.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497558"/>
            <a:ext cx="8153400" cy="986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can draw a </a:t>
            </a:r>
            <a:r>
              <a:rPr lang="en-US" b="1" dirty="0"/>
              <a:t>syntax tree </a:t>
            </a:r>
            <a:r>
              <a:rPr lang="en-US" dirty="0"/>
              <a:t>for the</a:t>
            </a:r>
            <a:br>
              <a:rPr lang="en-US" dirty="0"/>
            </a:br>
            <a:r>
              <a:rPr lang="en-US" dirty="0"/>
              <a:t>Java expression 2 * 1 – (1 + 0).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2586335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70759" y="30435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3576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0" y="357247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57800" y="3119735"/>
            <a:ext cx="3582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4400" y="3576935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19800" y="35769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3429000" y="2967335"/>
            <a:ext cx="7620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572000" y="2967335"/>
            <a:ext cx="609600" cy="304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12" idx="1"/>
          </p:cNvCxnSpPr>
          <p:nvPr/>
        </p:nvCxnSpPr>
        <p:spPr>
          <a:xfrm>
            <a:off x="5562600" y="3500735"/>
            <a:ext cx="457200" cy="3070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5029200" y="3500735"/>
            <a:ext cx="228600" cy="152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352800" y="3424535"/>
            <a:ext cx="3048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95600" y="3424535"/>
            <a:ext cx="228600" cy="228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7990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6292" y="1752600"/>
            <a:ext cx="55711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</a:t>
            </a:r>
            <a:r>
              <a:rPr lang="en-US" b="1" dirty="0"/>
              <a:t>grammar</a:t>
            </a:r>
            <a:r>
              <a:rPr lang="en-US" dirty="0"/>
              <a:t> is a set of rules for generating the valid strings of a language.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96292" y="2819499"/>
            <a:ext cx="4199508" cy="2590701"/>
          </a:xfrm>
          <a:prstGeom prst="rect">
            <a:avLst/>
          </a:prstGeom>
          <a:ln/>
        </p:spPr>
        <p:txBody>
          <a:bodyPr rIns="132080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Verb Noun 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39687" indent="0" fontAlgn="auto">
              <a:lnSpc>
                <a:spcPct val="90000"/>
              </a:lnSpc>
              <a:spcAft>
                <a:spcPts val="0"/>
              </a:spcAft>
              <a:buFont typeface="Wingdings"/>
              <a:buNone/>
              <a:tabLst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  <a:tab pos="1866900" algn="l"/>
                <a:tab pos="1066800" algn="l"/>
                <a:tab pos="14605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 	</a:t>
            </a:r>
            <a:r>
              <a:rPr lang="en-US" sz="2400" dirty="0">
                <a:solidFill>
                  <a:srgbClr val="008000"/>
                </a:solidFill>
              </a:rPr>
              <a:t> 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3884016"/>
            <a:ext cx="327685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bunnies like astrophysics</a:t>
            </a:r>
          </a:p>
          <a:p>
            <a:r>
              <a:rPr lang="en-US" dirty="0">
                <a:solidFill>
                  <a:srgbClr val="FF9900"/>
                </a:solidFill>
              </a:rPr>
              <a:t>goats see bunnies</a:t>
            </a:r>
          </a:p>
          <a:p>
            <a:r>
              <a:rPr lang="en-US" dirty="0">
                <a:solidFill>
                  <a:schemeClr val="tx1"/>
                </a:solidFill>
              </a:rPr>
              <a:t>… (18 sentences total)</a:t>
            </a:r>
          </a:p>
        </p:txBody>
      </p:sp>
      <p:sp>
        <p:nvSpPr>
          <p:cNvPr id="7" name="Rectangle 6"/>
          <p:cNvSpPr/>
          <p:nvPr/>
        </p:nvSpPr>
        <p:spPr>
          <a:xfrm>
            <a:off x="235628" y="5502663"/>
            <a:ext cx="8527372" cy="1362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goats, astrophysics, bunnies, like, see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are called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tokens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or </a:t>
            </a:r>
            <a:r>
              <a:rPr lang="en-US" i="1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terminals</a:t>
            </a:r>
          </a:p>
          <a:p>
            <a:pPr marL="209550" indent="-169863">
              <a:lnSpc>
                <a:spcPct val="110000"/>
              </a:lnSpc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The words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Noun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Verb</a:t>
            </a:r>
            <a:r>
              <a:rPr lang="en-US" dirty="0">
                <a:solidFill>
                  <a:srgbClr val="0099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are called </a:t>
            </a:r>
            <a:r>
              <a:rPr lang="en-US" i="1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nonterminals</a:t>
            </a:r>
            <a:endParaRPr lang="en-US" i="1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335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 recursive grammar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E25F59-6245-41D9-A682-237F8879F0C1}" type="slidenum">
              <a:rPr lang="en-US"/>
              <a:pPr/>
              <a:t>31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5330952" cy="38100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Noun  Verb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endParaRPr lang="en-US" sz="2400" dirty="0">
              <a:solidFill>
                <a:srgbClr val="009900"/>
              </a:solidFill>
            </a:endParaRP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>
                <a:solidFill>
                  <a:srgbClr val="008000"/>
                </a:solidFill>
              </a:rPr>
              <a:t>  |</a:t>
            </a:r>
            <a:r>
              <a:rPr lang="en-US" sz="2400" dirty="0">
                <a:solidFill>
                  <a:srgbClr val="009900"/>
                </a:solidFill>
              </a:rPr>
              <a:t>	 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  <a:p>
            <a:pPr marL="0" indent="0">
              <a:buNone/>
              <a:tabLst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  <a:tab pos="1066800" algn="l"/>
                <a:tab pos="1409700" algn="l"/>
                <a:tab pos="1866900" algn="l"/>
              </a:tabLst>
            </a:pP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4207484"/>
            <a:ext cx="51555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9900"/>
                </a:solidFill>
              </a:rPr>
              <a:t>bunnies like astrophysics</a:t>
            </a:r>
          </a:p>
          <a:p>
            <a:r>
              <a:rPr lang="en-US" dirty="0">
                <a:solidFill>
                  <a:srgbClr val="FF9900"/>
                </a:solidFill>
              </a:rPr>
              <a:t>goats see bunnies</a:t>
            </a:r>
          </a:p>
          <a:p>
            <a:r>
              <a:rPr lang="en-US" dirty="0">
                <a:solidFill>
                  <a:srgbClr val="FF9900"/>
                </a:solidFill>
              </a:rPr>
              <a:t>bunnies like goats and goats see bunnies</a:t>
            </a:r>
          </a:p>
          <a:p>
            <a:r>
              <a:rPr lang="en-US" dirty="0">
                <a:solidFill>
                  <a:schemeClr val="tx1"/>
                </a:solidFill>
              </a:rPr>
              <a:t>… (infinite possibilities!)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6096000"/>
            <a:ext cx="8190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recursive definition of </a:t>
            </a:r>
            <a:r>
              <a:rPr lang="en-US" dirty="0">
                <a:solidFill>
                  <a:srgbClr val="FF0000"/>
                </a:solidFill>
              </a:rPr>
              <a:t>Sentence</a:t>
            </a:r>
            <a:r>
              <a:rPr lang="en-US" dirty="0"/>
              <a:t> makes this grammar infinite.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Aside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E2533F6-7F65-4054-9FF8-6FA30B62B3C5}" type="slidenum">
              <a:rPr lang="en-US"/>
              <a:pPr/>
              <a:t>32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226552" cy="44958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What if we want to add a period at the end of every sentence?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9900"/>
                </a:solidFill>
              </a:rPr>
              <a:t>…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Does this work?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No!  This produces sentences like:</a:t>
            </a:r>
          </a:p>
          <a:p>
            <a:pPr marL="454343" lvl="1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/>
              <a:t>goats like bunnies. and bunnies like astrophysics. .</a:t>
            </a:r>
          </a:p>
        </p:txBody>
      </p:sp>
      <p:sp>
        <p:nvSpPr>
          <p:cNvPr id="10243" name="AutoShape 3"/>
          <p:cNvSpPr>
            <a:spLocks/>
          </p:cNvSpPr>
          <p:nvPr/>
        </p:nvSpPr>
        <p:spPr bwMode="auto">
          <a:xfrm rot="5400000" flipH="1">
            <a:off x="5117305" y="3645692"/>
            <a:ext cx="280987" cy="3352801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 rot="5400000" flipH="1">
            <a:off x="2152651" y="4171950"/>
            <a:ext cx="204787" cy="2224088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  <p:sp>
        <p:nvSpPr>
          <p:cNvPr id="10245" name="Rectangle 5"/>
          <p:cNvSpPr>
            <a:spLocks/>
          </p:cNvSpPr>
          <p:nvPr/>
        </p:nvSpPr>
        <p:spPr bwMode="auto">
          <a:xfrm>
            <a:off x="1776430" y="5410200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6" name="Rectangle 6"/>
          <p:cNvSpPr>
            <a:spLocks/>
          </p:cNvSpPr>
          <p:nvPr/>
        </p:nvSpPr>
        <p:spPr bwMode="auto">
          <a:xfrm>
            <a:off x="4672030" y="5483423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7" name="Rectangle 7"/>
          <p:cNvSpPr>
            <a:spLocks/>
          </p:cNvSpPr>
          <p:nvPr/>
        </p:nvSpPr>
        <p:spPr bwMode="auto">
          <a:xfrm>
            <a:off x="3657600" y="6172200"/>
            <a:ext cx="966770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900"/>
              </a:spcBef>
            </a:pPr>
            <a:r>
              <a:rPr lang="en-US" sz="2000" dirty="0">
                <a:solidFill>
                  <a:srgbClr val="FF0000"/>
                </a:solidFill>
              </a:rPr>
              <a:t>Sentence</a:t>
            </a:r>
            <a:endParaRPr lang="en-US" sz="2000" b="1" dirty="0">
              <a:solidFill>
                <a:srgbClr val="0099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0248" name="AutoShape 8"/>
          <p:cNvSpPr>
            <a:spLocks/>
          </p:cNvSpPr>
          <p:nvPr/>
        </p:nvSpPr>
        <p:spPr bwMode="auto">
          <a:xfrm rot="5400000" flipH="1">
            <a:off x="3989387" y="2868613"/>
            <a:ext cx="327025" cy="61722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25400">
            <a:solidFill>
              <a:srgbClr val="0099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Sentences with periods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E018A8-DCA5-4F7B-8244-B2987076ED9F}" type="slidenum">
              <a:rPr lang="en-US"/>
              <a:pPr/>
              <a:t>33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04800" y="1600200"/>
            <a:ext cx="49499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 err="1">
                <a:solidFill>
                  <a:srgbClr val="FF0000"/>
                </a:solidFill>
              </a:rPr>
              <a:t>PunctuatedSentence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800" dirty="0">
                <a:solidFill>
                  <a:srgbClr val="FF6600"/>
                </a:solidFill>
              </a:rPr>
              <a:t>.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and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or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Sentence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Verb Noun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9900"/>
                </a:solidFill>
              </a:rPr>
              <a:t>goats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astrophysics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Noun</a:t>
            </a:r>
            <a:r>
              <a:rPr lang="en-US" sz="2400" dirty="0">
                <a:solidFill>
                  <a:srgbClr val="009900"/>
                </a:solidFill>
              </a:rPr>
              <a:t> 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</a:rPr>
              <a:t>	 </a:t>
            </a:r>
            <a:r>
              <a:rPr lang="en-US" sz="2400" dirty="0">
                <a:solidFill>
                  <a:srgbClr val="FF9900"/>
                </a:solidFill>
              </a:rPr>
              <a:t>bunnies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like</a:t>
            </a:r>
          </a:p>
          <a:p>
            <a:pPr marL="0" indent="0">
              <a:buNone/>
              <a:tabLst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  <a:tab pos="1193800" algn="l"/>
                <a:tab pos="1524000" algn="l"/>
                <a:tab pos="1866900" algn="l"/>
              </a:tabLst>
            </a:pPr>
            <a:r>
              <a:rPr lang="en-US" sz="2400" dirty="0">
                <a:solidFill>
                  <a:srgbClr val="FF0000"/>
                </a:solidFill>
              </a:rPr>
              <a:t>Verb</a:t>
            </a:r>
            <a:r>
              <a:rPr lang="en-US" sz="2400" dirty="0">
                <a:solidFill>
                  <a:srgbClr val="009900"/>
                </a:solidFill>
              </a:rPr>
              <a:t>	</a:t>
            </a:r>
            <a:r>
              <a:rPr lang="en-US" sz="2400" dirty="0">
                <a:solidFill>
                  <a:srgbClr val="009900"/>
                </a:solidFill>
                <a:latin typeface="Symbol" charset="2"/>
                <a:sym typeface="Symbol" charset="2"/>
              </a:rPr>
              <a:t> </a:t>
            </a:r>
            <a:r>
              <a:rPr lang="en-US" sz="2400" dirty="0">
                <a:solidFill>
                  <a:srgbClr val="009900"/>
                </a:solidFill>
                <a:sym typeface="Symbol" charset="2"/>
              </a:rPr>
              <a:t> </a:t>
            </a:r>
            <a:r>
              <a:rPr lang="en-US" sz="2400" dirty="0">
                <a:solidFill>
                  <a:srgbClr val="FF9900"/>
                </a:solidFill>
              </a:rPr>
              <a:t>see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343400" y="2971800"/>
            <a:ext cx="4800600" cy="350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New rule adds a period only at end of sentence.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Tokens are the 7 words plus the period (.)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Grammar is ambiguous: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    goats like bunnies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    and bunnies like goats</a:t>
            </a:r>
          </a:p>
          <a:p>
            <a:pPr marL="269875" indent="-230188">
              <a:spcBef>
                <a:spcPts val="450"/>
              </a:spcBef>
            </a:pPr>
            <a:r>
              <a:rPr lang="en-US" b="1" dirty="0">
                <a:solidFill>
                  <a:srgbClr val="42AE6B"/>
                </a:solidFill>
                <a:latin typeface="Arial" charset="0"/>
                <a:cs typeface="Arial" charset="0"/>
                <a:sym typeface="Arial" charset="0"/>
              </a:rPr>
              <a:t>	    or bunnies like astrophysics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Grammars for programming languages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04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grammar describes every possible legal program.</a:t>
            </a:r>
          </a:p>
          <a:p>
            <a:pPr marL="365760" lvl="1" indent="0">
              <a:buNone/>
            </a:pPr>
            <a:r>
              <a:rPr lang="en-US" sz="2400" dirty="0"/>
              <a:t>You could use the grammar for Java to list every possible Java program.  (It would take forever.)</a:t>
            </a:r>
          </a:p>
          <a:p>
            <a:pPr marL="365760" lvl="1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 grammar also describes how to “parse” legal programs.</a:t>
            </a:r>
          </a:p>
          <a:p>
            <a:pPr marL="365760" lvl="1" indent="0">
              <a:buNone/>
            </a:pPr>
            <a:r>
              <a:rPr lang="en-US" sz="2400" dirty="0"/>
              <a:t>The Java compiler uses a grammar to translate your text file into a syntax tree—and to decide whether a program is legal.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4876800"/>
            <a:ext cx="769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00"/>
                </a:solidFill>
                <a:hlinkClick r:id="rId2"/>
              </a:rPr>
              <a:t>docs.oracle.com/</a:t>
            </a:r>
            <a:r>
              <a:rPr lang="en-US" dirty="0" err="1">
                <a:solidFill>
                  <a:srgbClr val="800000"/>
                </a:solidFill>
                <a:hlinkClick r:id="rId2"/>
              </a:rPr>
              <a:t>javase</a:t>
            </a:r>
            <a:r>
              <a:rPr lang="en-US" dirty="0">
                <a:solidFill>
                  <a:srgbClr val="800000"/>
                </a:solidFill>
                <a:hlinkClick r:id="rId2"/>
              </a:rPr>
              <a:t>/specs/</a:t>
            </a:r>
            <a:r>
              <a:rPr lang="en-US" dirty="0" err="1">
                <a:solidFill>
                  <a:srgbClr val="800000"/>
                </a:solidFill>
                <a:hlinkClick r:id="rId2"/>
              </a:rPr>
              <a:t>jls</a:t>
            </a:r>
            <a:r>
              <a:rPr lang="en-US" dirty="0">
                <a:solidFill>
                  <a:srgbClr val="800000"/>
                </a:solidFill>
                <a:hlinkClick r:id="rId2"/>
              </a:rPr>
              <a:t>/se8/html/jls-2.html#jls-2.3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6" name="Rectangle 5">
            <a:hlinkClick r:id="rId3"/>
          </p:cNvPr>
          <p:cNvSpPr/>
          <p:nvPr/>
        </p:nvSpPr>
        <p:spPr>
          <a:xfrm>
            <a:off x="833651" y="5486400"/>
            <a:ext cx="6781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hlinkClick r:id="rId3"/>
              </a:rPr>
              <a:t>docs.oracle.com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javase</a:t>
            </a:r>
            <a:r>
              <a:rPr lang="en-US" dirty="0">
                <a:hlinkClick r:id="rId3"/>
              </a:rPr>
              <a:t>/specs/</a:t>
            </a:r>
            <a:r>
              <a:rPr lang="en-US" dirty="0" err="1">
                <a:hlinkClick r:id="rId3"/>
              </a:rPr>
              <a:t>jls</a:t>
            </a:r>
            <a:r>
              <a:rPr lang="en-US" dirty="0">
                <a:hlinkClick r:id="rId3"/>
              </a:rPr>
              <a:t>/se8/html/jls-19.html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2322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Grammar for simple expressions (not the best)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380C8B2-0D03-48D3-9AC7-BE9885DAE98D}" type="slidenum">
              <a:rPr lang="en-US"/>
              <a:pPr/>
              <a:t>35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492752" cy="4495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0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Simple expressions: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an integer.</a:t>
            </a:r>
          </a:p>
          <a:p>
            <a:pPr marL="408623"/>
            <a:r>
              <a:rPr lang="en-US" sz="2000" dirty="0">
                <a:latin typeface="Times New Roman"/>
                <a:cs typeface="Times New Roman"/>
              </a:rPr>
              <a:t>An E can be ‘(’ followed by an E followed by ‘+’ followed by an E followed by ‘)’</a:t>
            </a:r>
          </a:p>
          <a:p>
            <a:endParaRPr lang="en-US" sz="20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sz="2000" dirty="0">
                <a:latin typeface="Times New Roman"/>
                <a:cs typeface="Times New Roman"/>
              </a:rPr>
              <a:t>Set of expressions defined by this grammar is a recursively-defined set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Is language finite or infinite?</a:t>
            </a:r>
          </a:p>
          <a:p>
            <a:pPr marL="408623"/>
            <a:r>
              <a:rPr lang="en-US" sz="2300" dirty="0">
                <a:latin typeface="Times New Roman"/>
                <a:cs typeface="Times New Roman"/>
              </a:rPr>
              <a:t>Do recursive grammars always yield infinite languages?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5257800" y="1676400"/>
            <a:ext cx="3429000" cy="448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2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+ 34)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((4+23) + 89)</a:t>
            </a: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rgbClr val="0033CC"/>
              </a:solidFill>
              <a:latin typeface="Times New Roman"/>
              <a:cs typeface="Times New Roman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Some illegal expressions: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(3 </a:t>
            </a:r>
          </a:p>
          <a:p>
            <a:pPr marL="269875" indent="-230188">
              <a:spcBef>
                <a:spcPts val="350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9900CC"/>
                </a:solidFill>
                <a:latin typeface="Times New Roman"/>
                <a:cs typeface="Times New Roman"/>
                <a:sym typeface="Arial" charset="0"/>
              </a:rPr>
              <a:t>3 + 4</a:t>
            </a:r>
          </a:p>
          <a:p>
            <a:pPr marL="269875" indent="-230188">
              <a:spcBef>
                <a:spcPts val="413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9687">
              <a:spcBef>
                <a:spcPts val="413"/>
              </a:spcBef>
              <a:buClr>
                <a:srgbClr val="0033CC"/>
              </a:buClr>
              <a:buSzPct val="100000"/>
            </a:pP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Tokens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of this grammar: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(  +  )   </a:t>
            </a: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and any 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  <a:sym typeface="Arial" charset="0"/>
              </a:rPr>
              <a:t>integer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36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Use a grammar in two ways: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defines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(i.e. the set of properly structured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sentences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408623"/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A grammar can be used to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parse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a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(thus, checking if a string </a:t>
            </a:r>
            <a:r>
              <a:rPr lang="en-US" sz="2400">
                <a:solidFill>
                  <a:srgbClr val="800000"/>
                </a:solidFill>
                <a:latin typeface="Times New Roman"/>
                <a:cs typeface="Times New Roman"/>
              </a:rPr>
              <a:t>is a </a:t>
            </a:r>
            <a:r>
              <a:rPr lang="en-US" sz="2400" i="1">
                <a:solidFill>
                  <a:srgbClr val="800000"/>
                </a:solidFill>
                <a:latin typeface="Times New Roman"/>
                <a:cs typeface="Times New Roman"/>
              </a:rPr>
              <a:t>sentence</a:t>
            </a:r>
            <a:r>
              <a:rPr lang="en-US" sz="240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is in the </a:t>
            </a:r>
            <a:r>
              <a:rPr lang="en-US" sz="2400" i="1" dirty="0">
                <a:solidFill>
                  <a:srgbClr val="800000"/>
                </a:solidFill>
                <a:latin typeface="Times New Roman"/>
                <a:cs typeface="Times New Roman"/>
              </a:rPr>
              <a:t>language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To </a:t>
            </a:r>
            <a:r>
              <a:rPr lang="en-US" sz="2400" i="1" dirty="0">
                <a:latin typeface="Times New Roman"/>
                <a:cs typeface="Times New Roman"/>
              </a:rPr>
              <a:t>parse</a:t>
            </a:r>
            <a:r>
              <a:rPr lang="en-US" sz="2400" dirty="0">
                <a:latin typeface="Times New Roman"/>
                <a:cs typeface="Times New Roman"/>
              </a:rPr>
              <a:t> a sentence is to build a </a:t>
            </a:r>
            <a:r>
              <a:rPr lang="en-US" sz="2400" i="1" dirty="0">
                <a:latin typeface="Times New Roman"/>
                <a:cs typeface="Times New Roman"/>
              </a:rPr>
              <a:t>parse tree</a:t>
            </a:r>
            <a:r>
              <a:rPr lang="en-US" sz="2400" dirty="0">
                <a:latin typeface="Times New Roman"/>
                <a:cs typeface="Times New Roman"/>
              </a:rPr>
              <a:t>: much like diagramming a sentence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876800" y="1981200"/>
            <a:ext cx="3810000" cy="1257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Example: Show that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     ((4+23) + 89) </a:t>
            </a:r>
            <a:b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</a:br>
            <a:r>
              <a:rPr lang="en-US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is a valid expression E by building a </a:t>
            </a:r>
            <a:r>
              <a:rPr lang="en-US" i="1" dirty="0">
                <a:solidFill>
                  <a:srgbClr val="0033CC"/>
                </a:solidFill>
                <a:latin typeface="Times New Roman"/>
                <a:cs typeface="Times New Roman"/>
                <a:sym typeface="Arial" charset="0"/>
              </a:rPr>
              <a:t>parse tree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150226" y="3554968"/>
            <a:ext cx="3209420" cy="2922032"/>
            <a:chOff x="5150226" y="3554968"/>
            <a:chExt cx="3209420" cy="29220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399432" y="3554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 flipH="1">
              <a:off x="5683626" y="43566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2121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19" name="Rectangle 7"/>
            <p:cNvSpPr>
              <a:spLocks/>
            </p:cNvSpPr>
            <p:nvPr/>
          </p:nvSpPr>
          <p:spPr bwMode="auto">
            <a:xfrm flipH="1">
              <a:off x="7588576" y="43566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660310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2" name="Rectangle 10"/>
            <p:cNvSpPr>
              <a:spLocks/>
            </p:cNvSpPr>
            <p:nvPr/>
          </p:nvSpPr>
          <p:spPr bwMode="auto">
            <a:xfrm flipH="1">
              <a:off x="7565011" y="4999593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89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 flipH="1">
              <a:off x="5150226" y="5271055"/>
              <a:ext cx="327202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(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56787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5" name="Rectangle 13"/>
            <p:cNvSpPr>
              <a:spLocks/>
            </p:cNvSpPr>
            <p:nvPr/>
          </p:nvSpPr>
          <p:spPr bwMode="auto">
            <a:xfrm flipH="1">
              <a:off x="7055176" y="5271055"/>
              <a:ext cx="32697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6593107" y="52694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6126910" y="52694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5728140" y="6093380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4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477000" y="61076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23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867400" y="3962400"/>
            <a:ext cx="1752600" cy="457200"/>
            <a:chOff x="5562600" y="3352800"/>
            <a:chExt cx="1752600" cy="457200"/>
          </a:xfrm>
        </p:grpSpPr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 flipH="1">
              <a:off x="55626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 flipH="1">
              <a:off x="6096000" y="3352800"/>
              <a:ext cx="1524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6248400" y="3352800"/>
              <a:ext cx="304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6248400" y="3352800"/>
              <a:ext cx="685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6248400" y="3352800"/>
              <a:ext cx="1066800" cy="457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7543800" y="47244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486400" y="4724400"/>
            <a:ext cx="1676400" cy="609600"/>
            <a:chOff x="5181600" y="4114800"/>
            <a:chExt cx="1676400" cy="609600"/>
          </a:xfrm>
        </p:grpSpPr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 flipH="1">
              <a:off x="5181600" y="4114800"/>
              <a:ext cx="9144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flipH="1">
              <a:off x="5638800" y="4114800"/>
              <a:ext cx="457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8" name="Line 26"/>
            <p:cNvSpPr>
              <a:spLocks noChangeShapeType="1"/>
            </p:cNvSpPr>
            <p:nvPr/>
          </p:nvSpPr>
          <p:spPr bwMode="auto">
            <a:xfrm flipH="1">
              <a:off x="6019800" y="4114800"/>
              <a:ext cx="762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39" name="Line 27"/>
            <p:cNvSpPr>
              <a:spLocks noChangeShapeType="1"/>
            </p:cNvSpPr>
            <p:nvPr/>
          </p:nvSpPr>
          <p:spPr bwMode="auto">
            <a:xfrm>
              <a:off x="6096000" y="4114800"/>
              <a:ext cx="3048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13340" name="Line 28"/>
            <p:cNvSpPr>
              <a:spLocks noChangeShapeType="1"/>
            </p:cNvSpPr>
            <p:nvPr/>
          </p:nvSpPr>
          <p:spPr bwMode="auto">
            <a:xfrm>
              <a:off x="6096000" y="4114800"/>
              <a:ext cx="76200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</p:grp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59436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6858000" y="5638800"/>
            <a:ext cx="1588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762000"/>
            <a:ext cx="1892615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Ambiguity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AA5353F-73C0-49A8-A5DC-C7B49EF3BFEA}" type="slidenum">
              <a:rPr lang="en-US"/>
              <a:pPr/>
              <a:t>37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4187952" cy="4876800"/>
          </a:xfrm>
          <a:ln/>
        </p:spPr>
        <p:txBody>
          <a:bodyPr rIns="132080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Grammar is ambiguous if it allows two parse trees for a sentence. The grammar below, using no parentheses, is ambiguous. The two parse trees to right show this. We don’t know which + to evaluate first in the expression 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1 + 2 + 3</a:t>
            </a:r>
            <a:endParaRPr lang="en-US" sz="2400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96000" y="1524000"/>
            <a:ext cx="2045776" cy="2198132"/>
            <a:chOff x="6048083" y="3707368"/>
            <a:chExt cx="2045776" cy="2198132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 flipH="1">
              <a:off x="6429083" y="37073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13318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 flipH="1">
              <a:off x="7126507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1" name="Rectangle 9"/>
            <p:cNvSpPr>
              <a:spLocks/>
            </p:cNvSpPr>
            <p:nvPr/>
          </p:nvSpPr>
          <p:spPr bwMode="auto">
            <a:xfrm flipH="1">
              <a:off x="6521826" y="43550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13324" name="Rectangle 12"/>
            <p:cNvSpPr>
              <a:spLocks/>
            </p:cNvSpPr>
            <p:nvPr/>
          </p:nvSpPr>
          <p:spPr bwMode="auto">
            <a:xfrm flipH="1">
              <a:off x="6669307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 flipH="1">
              <a:off x="7572083" y="50027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13327" name="Rectangle 15"/>
            <p:cNvSpPr>
              <a:spLocks/>
            </p:cNvSpPr>
            <p:nvPr/>
          </p:nvSpPr>
          <p:spPr bwMode="auto">
            <a:xfrm flipH="1">
              <a:off x="7145794" y="50027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13328" name="Rectangle 16"/>
            <p:cNvSpPr>
              <a:spLocks/>
            </p:cNvSpPr>
            <p:nvPr/>
          </p:nvSpPr>
          <p:spPr bwMode="auto">
            <a:xfrm flipH="1">
              <a:off x="6048083" y="55361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 flipH="1">
              <a:off x="6581483" y="55361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6934200" y="19050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6781800" y="1905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7391400" y="2590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4953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 flipH="1">
            <a:off x="6400800" y="19050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Line 26"/>
          <p:cNvSpPr>
            <a:spLocks noChangeShapeType="1"/>
          </p:cNvSpPr>
          <p:nvPr/>
        </p:nvSpPr>
        <p:spPr bwMode="auto">
          <a:xfrm flipH="1">
            <a:off x="6324600" y="2590800"/>
            <a:ext cx="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H="1">
            <a:off x="7086600" y="2514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19"/>
          <p:cNvSpPr>
            <a:spLocks noChangeShapeType="1"/>
          </p:cNvSpPr>
          <p:nvPr/>
        </p:nvSpPr>
        <p:spPr bwMode="auto">
          <a:xfrm>
            <a:off x="7543800" y="2514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1" name="Rectangle 17"/>
          <p:cNvSpPr>
            <a:spLocks/>
          </p:cNvSpPr>
          <p:nvPr/>
        </p:nvSpPr>
        <p:spPr bwMode="auto">
          <a:xfrm flipH="1">
            <a:off x="7543800" y="33528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42" name="Line 26"/>
          <p:cNvSpPr>
            <a:spLocks noChangeShapeType="1"/>
          </p:cNvSpPr>
          <p:nvPr/>
        </p:nvSpPr>
        <p:spPr bwMode="auto">
          <a:xfrm flipH="1">
            <a:off x="70104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7924800" y="3200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5" name="Slide Number Placeholder 3"/>
          <p:cNvSpPr txBox="1">
            <a:spLocks/>
          </p:cNvSpPr>
          <p:nvPr/>
        </p:nvSpPr>
        <p:spPr>
          <a:xfrm>
            <a:off x="0" y="386302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1" kern="1200">
                <a:solidFill>
                  <a:srgbClr val="FFFFFF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9pPr>
          </a:lstStyle>
          <a:p>
            <a:fld id="{3AA5353F-73C0-49A8-A5DC-C7B49EF3BFEA}" type="slidenum">
              <a:rPr lang="en-US" smtClean="0"/>
              <a:pPr/>
              <a:t>37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5638800" y="4202668"/>
            <a:ext cx="2426776" cy="2262664"/>
            <a:chOff x="5590883" y="3795236"/>
            <a:chExt cx="2426776" cy="2262664"/>
          </a:xfrm>
        </p:grpSpPr>
        <p:sp>
          <p:nvSpPr>
            <p:cNvPr id="48" name="Rectangle 4"/>
            <p:cNvSpPr>
              <a:spLocks/>
            </p:cNvSpPr>
            <p:nvPr/>
          </p:nvSpPr>
          <p:spPr bwMode="auto">
            <a:xfrm flipH="1">
              <a:off x="6429083" y="3795236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 </a:t>
              </a:r>
            </a:p>
          </p:txBody>
        </p:sp>
        <p:sp>
          <p:nvSpPr>
            <p:cNvPr id="49" name="Rectangle 6"/>
            <p:cNvSpPr>
              <a:spLocks/>
            </p:cNvSpPr>
            <p:nvPr/>
          </p:nvSpPr>
          <p:spPr bwMode="auto">
            <a:xfrm flipH="1">
              <a:off x="6048083" y="43550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0" name="Rectangle 8"/>
            <p:cNvSpPr>
              <a:spLocks/>
            </p:cNvSpPr>
            <p:nvPr/>
          </p:nvSpPr>
          <p:spPr bwMode="auto">
            <a:xfrm flipH="1">
              <a:off x="7495883" y="43931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1" name="Rectangle 9"/>
            <p:cNvSpPr>
              <a:spLocks/>
            </p:cNvSpPr>
            <p:nvPr/>
          </p:nvSpPr>
          <p:spPr bwMode="auto">
            <a:xfrm flipH="1">
              <a:off x="60480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 </a:t>
              </a:r>
            </a:p>
          </p:txBody>
        </p:sp>
        <p:sp>
          <p:nvSpPr>
            <p:cNvPr id="52" name="Rectangle 12"/>
            <p:cNvSpPr>
              <a:spLocks/>
            </p:cNvSpPr>
            <p:nvPr/>
          </p:nvSpPr>
          <p:spPr bwMode="auto">
            <a:xfrm flipH="1">
              <a:off x="55908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3" name="Rectangle 14"/>
            <p:cNvSpPr>
              <a:spLocks/>
            </p:cNvSpPr>
            <p:nvPr/>
          </p:nvSpPr>
          <p:spPr bwMode="auto">
            <a:xfrm flipH="1">
              <a:off x="6505283" y="5078968"/>
              <a:ext cx="521776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dirty="0">
                  <a:solidFill>
                    <a:schemeClr val="tx1"/>
                  </a:solidFill>
                  <a:latin typeface="Times New Roman"/>
                  <a:cs typeface="Times New Roman"/>
                  <a:sym typeface="Arial" charset="0"/>
                </a:rPr>
                <a:t>E</a:t>
              </a:r>
            </a:p>
          </p:txBody>
        </p:sp>
        <p:sp>
          <p:nvSpPr>
            <p:cNvPr id="54" name="Rectangle 15"/>
            <p:cNvSpPr>
              <a:spLocks/>
            </p:cNvSpPr>
            <p:nvPr/>
          </p:nvSpPr>
          <p:spPr bwMode="auto">
            <a:xfrm flipH="1">
              <a:off x="7038683" y="5155168"/>
              <a:ext cx="502489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+</a:t>
              </a:r>
            </a:p>
          </p:txBody>
        </p:sp>
        <p:sp>
          <p:nvSpPr>
            <p:cNvPr id="55" name="Rectangle 16"/>
            <p:cNvSpPr>
              <a:spLocks/>
            </p:cNvSpPr>
            <p:nvPr/>
          </p:nvSpPr>
          <p:spPr bwMode="auto">
            <a:xfrm flipH="1">
              <a:off x="5590883" y="5688568"/>
              <a:ext cx="444060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1</a:t>
              </a:r>
            </a:p>
          </p:txBody>
        </p:sp>
        <p:sp>
          <p:nvSpPr>
            <p:cNvPr id="56" name="Rectangle 17"/>
            <p:cNvSpPr>
              <a:spLocks/>
            </p:cNvSpPr>
            <p:nvPr/>
          </p:nvSpPr>
          <p:spPr bwMode="auto">
            <a:xfrm flipH="1">
              <a:off x="6352883" y="5688568"/>
              <a:ext cx="79463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0" tIns="0" rIns="40639" bIns="0">
              <a:spAutoFit/>
            </a:bodyPr>
            <a:lstStyle/>
            <a:p>
              <a:pPr marL="39688" algn="ctr"/>
              <a:r>
                <a:rPr lang="en-US" b="1" dirty="0">
                  <a:solidFill>
                    <a:srgbClr val="C00000"/>
                  </a:solidFill>
                  <a:latin typeface="Times New Roman"/>
                  <a:cs typeface="Times New Roman"/>
                  <a:sym typeface="Arial" charset="0"/>
                </a:rPr>
                <a:t>2</a:t>
              </a:r>
            </a:p>
          </p:txBody>
        </p:sp>
      </p:grpSp>
      <p:sp>
        <p:nvSpPr>
          <p:cNvPr id="57" name="Line 19"/>
          <p:cNvSpPr>
            <a:spLocks noChangeShapeType="1"/>
          </p:cNvSpPr>
          <p:nvPr/>
        </p:nvSpPr>
        <p:spPr bwMode="auto">
          <a:xfrm>
            <a:off x="6934200" y="4495800"/>
            <a:ext cx="685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8" name="Line 23"/>
          <p:cNvSpPr>
            <a:spLocks noChangeShapeType="1"/>
          </p:cNvSpPr>
          <p:nvPr/>
        </p:nvSpPr>
        <p:spPr bwMode="auto">
          <a:xfrm>
            <a:off x="6781800" y="4572000"/>
            <a:ext cx="4572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59" name="Line 30"/>
          <p:cNvSpPr>
            <a:spLocks noChangeShapeType="1"/>
          </p:cNvSpPr>
          <p:nvPr/>
        </p:nvSpPr>
        <p:spPr bwMode="auto">
          <a:xfrm>
            <a:off x="6324600" y="51816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66800" y="7239000"/>
            <a:ext cx="1685077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 E + E </a:t>
            </a:r>
          </a:p>
        </p:txBody>
      </p:sp>
      <p:sp>
        <p:nvSpPr>
          <p:cNvPr id="61" name="Line 26"/>
          <p:cNvSpPr>
            <a:spLocks noChangeShapeType="1"/>
          </p:cNvSpPr>
          <p:nvPr/>
        </p:nvSpPr>
        <p:spPr bwMode="auto">
          <a:xfrm flipH="1">
            <a:off x="6400800" y="4572000"/>
            <a:ext cx="2286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2" name="Line 26"/>
          <p:cNvSpPr>
            <a:spLocks noChangeShapeType="1"/>
          </p:cNvSpPr>
          <p:nvPr/>
        </p:nvSpPr>
        <p:spPr bwMode="auto">
          <a:xfrm flipH="1">
            <a:off x="58674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3" name="Line 26"/>
          <p:cNvSpPr>
            <a:spLocks noChangeShapeType="1"/>
          </p:cNvSpPr>
          <p:nvPr/>
        </p:nvSpPr>
        <p:spPr bwMode="auto">
          <a:xfrm flipH="1">
            <a:off x="5943600" y="5181600"/>
            <a:ext cx="228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4" name="Line 19"/>
          <p:cNvSpPr>
            <a:spLocks noChangeShapeType="1"/>
          </p:cNvSpPr>
          <p:nvPr/>
        </p:nvSpPr>
        <p:spPr bwMode="auto">
          <a:xfrm>
            <a:off x="6477000" y="5181600"/>
            <a:ext cx="304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5" name="Rectangle 17"/>
          <p:cNvSpPr>
            <a:spLocks/>
          </p:cNvSpPr>
          <p:nvPr/>
        </p:nvSpPr>
        <p:spPr bwMode="auto">
          <a:xfrm flipH="1">
            <a:off x="7391400" y="6096000"/>
            <a:ext cx="79463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 algn="ctr"/>
            <a:r>
              <a:rPr lang="en-US" b="1" dirty="0">
                <a:solidFill>
                  <a:srgbClr val="C00000"/>
                </a:solidFill>
                <a:latin typeface="Times New Roman"/>
                <a:cs typeface="Times New Roman"/>
                <a:sym typeface="Arial" charset="0"/>
              </a:rPr>
              <a:t>3</a:t>
            </a:r>
          </a:p>
        </p:txBody>
      </p:sp>
      <p:sp>
        <p:nvSpPr>
          <p:cNvPr id="66" name="Line 26"/>
          <p:cNvSpPr>
            <a:spLocks noChangeShapeType="1"/>
          </p:cNvSpPr>
          <p:nvPr/>
        </p:nvSpPr>
        <p:spPr bwMode="auto">
          <a:xfrm flipH="1">
            <a:off x="6781800" y="5867400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67" name="Line 26"/>
          <p:cNvSpPr>
            <a:spLocks noChangeShapeType="1"/>
          </p:cNvSpPr>
          <p:nvPr/>
        </p:nvSpPr>
        <p:spPr bwMode="auto">
          <a:xfrm flipV="1">
            <a:off x="7772400" y="5181600"/>
            <a:ext cx="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24572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Recursive descent </a:t>
            </a:r>
            <a:r>
              <a:rPr lang="en-US" sz="3200" dirty="0">
                <a:solidFill>
                  <a:srgbClr val="800000"/>
                </a:solidFill>
              </a:rPr>
              <a:t>parsing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38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Write a set of mutually </a:t>
            </a:r>
            <a:r>
              <a:rPr lang="en-US" sz="2400" i="1" dirty="0"/>
              <a:t>recursive methods </a:t>
            </a:r>
            <a:r>
              <a:rPr lang="en-US" sz="2400" dirty="0"/>
              <a:t>to check if a sentence is in the language (show how to generate parse tree later).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r>
              <a:rPr lang="en-US" sz="2400" dirty="0"/>
              <a:t>One method for each nonterminal of the grammar. The method is completely determined by the rules for that nonterminal. On the next pages, we give a high-level version of the method for nonterminal </a:t>
            </a:r>
            <a:r>
              <a:rPr lang="en-US" sz="2400" dirty="0">
                <a:solidFill>
                  <a:srgbClr val="008000"/>
                </a:solidFill>
              </a:rPr>
              <a:t>E:</a:t>
            </a:r>
          </a:p>
          <a:p>
            <a:pPr marL="0" indent="0">
              <a:buNone/>
            </a:pPr>
            <a:r>
              <a:rPr lang="en-US" sz="2400" dirty="0"/>
              <a:t> 	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	E 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  <a:p>
            <a:pPr marL="39687" indent="0">
              <a:buNone/>
            </a:pPr>
            <a:endParaRPr lang="en-US" sz="2400" dirty="0"/>
          </a:p>
          <a:p>
            <a:pPr marL="39687" indent="0">
              <a:buNone/>
            </a:pPr>
            <a:endParaRPr lang="en-US" sz="2400" dirty="0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Parsing an E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39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23622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/**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Unprocessed input starts an E. Recognize that E, throwing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away each piece from the input as it is recognized.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Return false if error is detected and true if no errors.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     Upon return, processed tokens have been removed from input.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*/</a:t>
            </a: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endParaRPr lang="en-US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6400800" y="6858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09600" y="3810000"/>
            <a:ext cx="7416841" cy="1066800"/>
            <a:chOff x="609600" y="3810000"/>
            <a:chExt cx="7416841" cy="1066800"/>
          </a:xfrm>
        </p:grpSpPr>
        <p:sp>
          <p:nvSpPr>
            <p:cNvPr id="3" name="TextBox 2"/>
            <p:cNvSpPr txBox="1"/>
            <p:nvPr/>
          </p:nvSpPr>
          <p:spPr>
            <a:xfrm>
              <a:off x="3500843" y="4415135"/>
              <a:ext cx="45255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</a:rPr>
                <a:t>(   2   +   </a:t>
              </a:r>
              <a:r>
                <a:rPr lang="en-US" dirty="0">
                  <a:solidFill>
                    <a:srgbClr val="FF0000"/>
                  </a:solidFill>
                </a:rPr>
                <a:t>(   4    +    8    ) )   +    9   )</a:t>
              </a:r>
            </a:p>
          </p:txBody>
        </p:sp>
        <p:sp>
          <p:nvSpPr>
            <p:cNvPr id="7" name="Line 29"/>
            <p:cNvSpPr>
              <a:spLocks noChangeShapeType="1"/>
            </p:cNvSpPr>
            <p:nvPr/>
          </p:nvSpPr>
          <p:spPr bwMode="auto">
            <a:xfrm>
              <a:off x="3577043" y="4343400"/>
              <a:ext cx="914400" cy="0"/>
            </a:xfrm>
            <a:prstGeom prst="line">
              <a:avLst/>
            </a:prstGeom>
            <a:noFill/>
            <a:ln w="4127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8" name="Line 29"/>
            <p:cNvSpPr>
              <a:spLocks noChangeShapeType="1"/>
            </p:cNvSpPr>
            <p:nvPr/>
          </p:nvSpPr>
          <p:spPr bwMode="auto">
            <a:xfrm>
              <a:off x="4724400" y="4343400"/>
              <a:ext cx="3043643" cy="0"/>
            </a:xfrm>
            <a:prstGeom prst="line">
              <a:avLst/>
            </a:prstGeom>
            <a:noFill/>
            <a:ln w="444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C00000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09600" y="3810000"/>
              <a:ext cx="7315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tx1"/>
                  </a:solidFill>
                </a:rPr>
                <a:t>before call:   </a:t>
              </a:r>
              <a:r>
                <a:rPr lang="en-US" dirty="0">
                  <a:solidFill>
                    <a:srgbClr val="0000FF"/>
                  </a:solidFill>
                </a:rPr>
                <a:t>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33400" y="5181600"/>
            <a:ext cx="8229600" cy="1066800"/>
            <a:chOff x="533400" y="5181600"/>
            <a:chExt cx="8229600" cy="1066800"/>
          </a:xfrm>
        </p:grpSpPr>
        <p:grpSp>
          <p:nvGrpSpPr>
            <p:cNvPr id="11" name="Group 10"/>
            <p:cNvGrpSpPr/>
            <p:nvPr/>
          </p:nvGrpSpPr>
          <p:grpSpPr>
            <a:xfrm>
              <a:off x="609600" y="5181600"/>
              <a:ext cx="8153400" cy="1066800"/>
              <a:chOff x="609600" y="3810000"/>
              <a:chExt cx="8153400" cy="1066800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3500843" y="4415135"/>
                <a:ext cx="45255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</a:t>
                </a:r>
                <a:r>
                  <a:rPr lang="en-US" dirty="0">
                    <a:solidFill>
                      <a:srgbClr val="FF0000"/>
                    </a:solidFill>
                  </a:rPr>
                  <a:t>)</a:t>
                </a:r>
                <a:r>
                  <a:rPr lang="en-US" dirty="0">
                    <a:solidFill>
                      <a:srgbClr val="008000"/>
                    </a:solidFill>
                  </a:rPr>
                  <a:t>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3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4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09600" y="3810000"/>
                <a:ext cx="815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after call:                                </a:t>
                </a:r>
                <a:r>
                  <a:rPr lang="en-US" dirty="0">
                    <a:solidFill>
                      <a:srgbClr val="0000FF"/>
                    </a:solidFill>
                  </a:rPr>
                  <a:t>already processed</a:t>
                </a:r>
                <a:r>
                  <a:rPr lang="en-US" dirty="0"/>
                  <a:t>    </a:t>
                </a:r>
                <a:r>
                  <a:rPr lang="en-US" dirty="0">
                    <a:solidFill>
                      <a:srgbClr val="FF0000"/>
                    </a:solidFill>
                  </a:rPr>
                  <a:t>unprocessed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533400" y="5562600"/>
              <a:ext cx="23209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(call returns true)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39895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Pre-order, Post-order, and In-order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590800" y="1447800"/>
            <a:ext cx="3767554" cy="1452265"/>
            <a:chOff x="2590800" y="2586335"/>
            <a:chExt cx="3767554" cy="1452265"/>
          </a:xfrm>
        </p:grpSpPr>
        <p:sp>
          <p:nvSpPr>
            <p:cNvPr id="4" name="TextBox 3"/>
            <p:cNvSpPr txBox="1"/>
            <p:nvPr/>
          </p:nvSpPr>
          <p:spPr>
            <a:xfrm>
              <a:off x="4191000" y="2586335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57800" y="3119735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9800" y="35769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35189" y="4127310"/>
            <a:ext cx="48710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Pre-order traversal: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 (in pre-order)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8427" y="484959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0664" y="487680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5581" y="487680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8515" y="487680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+ 1 0</a:t>
            </a:r>
          </a:p>
        </p:txBody>
      </p:sp>
    </p:spTree>
    <p:extLst>
      <p:ext uri="{BB962C8B-B14F-4D97-AF65-F5344CB8AC3E}">
        <p14:creationId xmlns:p14="http://schemas.microsoft.com/office/powerpoint/2010/main" val="179577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Expression trees: Class Hierarchy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177090D-FD0B-4089-9E6D-697387D6EACF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86200" y="1676401"/>
            <a:ext cx="8382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Tw Cen MT"/>
                <a:cs typeface="Tw Cen MT"/>
              </a:rPr>
              <a:t>Expr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904698" y="2514009"/>
            <a:ext cx="6858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Tw Cen MT"/>
                <a:cs typeface="Tw Cen MT"/>
              </a:rPr>
              <a:t>Int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0278" y="3348335"/>
            <a:ext cx="6858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Tw Cen MT"/>
                <a:cs typeface="Tw Cen MT"/>
              </a:rPr>
              <a:t>Sum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4400" y="2514009"/>
            <a:ext cx="1517744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Tw Cen MT"/>
                <a:cs typeface="Tw Cen MT"/>
              </a:rPr>
              <a:t>Negation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229100" y="2514010"/>
            <a:ext cx="22479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 err="1">
                <a:latin typeface="Tw Cen MT"/>
                <a:cs typeface="Tw Cen MT"/>
              </a:rPr>
              <a:t>BinaryExpression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127578" y="3348334"/>
            <a:ext cx="1158922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>
                <a:latin typeface="Tw Cen MT"/>
                <a:cs typeface="Tw Cen MT"/>
              </a:rPr>
              <a:t>Product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743700" y="3348334"/>
            <a:ext cx="1295400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Tw Cen MT"/>
                <a:cs typeface="Tw Cen MT"/>
              </a:rPr>
              <a:t>Quotient</a:t>
            </a:r>
            <a:endParaRPr lang="en-US" dirty="0"/>
          </a:p>
        </p:txBody>
      </p:sp>
      <p:cxnSp>
        <p:nvCxnSpPr>
          <p:cNvPr id="7" name="Straight Connector 6"/>
          <p:cNvCxnSpPr>
            <a:stCxn id="12" idx="2"/>
            <a:endCxn id="14" idx="0"/>
          </p:cNvCxnSpPr>
          <p:nvPr/>
        </p:nvCxnSpPr>
        <p:spPr>
          <a:xfrm>
            <a:off x="5353050" y="2975675"/>
            <a:ext cx="2038350" cy="3726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2"/>
            <a:endCxn id="13" idx="0"/>
          </p:cNvCxnSpPr>
          <p:nvPr/>
        </p:nvCxnSpPr>
        <p:spPr>
          <a:xfrm>
            <a:off x="5353050" y="2975675"/>
            <a:ext cx="353989" cy="3726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2"/>
            <a:endCxn id="10" idx="0"/>
          </p:cNvCxnSpPr>
          <p:nvPr/>
        </p:nvCxnSpPr>
        <p:spPr>
          <a:xfrm flipH="1">
            <a:off x="4213178" y="2975675"/>
            <a:ext cx="1139872" cy="37266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8" idx="2"/>
            <a:endCxn id="12" idx="0"/>
          </p:cNvCxnSpPr>
          <p:nvPr/>
        </p:nvCxnSpPr>
        <p:spPr>
          <a:xfrm>
            <a:off x="4305300" y="2138066"/>
            <a:ext cx="1047750" cy="37594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8" idx="2"/>
            <a:endCxn id="9" idx="0"/>
          </p:cNvCxnSpPr>
          <p:nvPr/>
        </p:nvCxnSpPr>
        <p:spPr>
          <a:xfrm flipH="1">
            <a:off x="3247598" y="2138066"/>
            <a:ext cx="1057702" cy="3759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8" idx="2"/>
            <a:endCxn id="11" idx="0"/>
          </p:cNvCxnSpPr>
          <p:nvPr/>
        </p:nvCxnSpPr>
        <p:spPr>
          <a:xfrm flipH="1">
            <a:off x="1673272" y="2138066"/>
            <a:ext cx="2632028" cy="37594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32144" y="1633540"/>
            <a:ext cx="1463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00B050"/>
                </a:solidFill>
              </a:rPr>
              <a:t>(interface)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442982" y="2499688"/>
            <a:ext cx="1345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(abstract)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2614" y="4182658"/>
            <a:ext cx="8001000" cy="193899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Tw Cen MT"/>
                <a:cs typeface="Tw Cen MT"/>
              </a:rPr>
              <a:t>public interface Expr {</a:t>
            </a:r>
          </a:p>
          <a:p>
            <a:r>
              <a:rPr lang="en-US" dirty="0">
                <a:latin typeface="Tw Cen MT"/>
                <a:cs typeface="Tw Cen MT"/>
              </a:rPr>
              <a:t>    String infix(); // returns an infix representation</a:t>
            </a:r>
          </a:p>
          <a:p>
            <a:r>
              <a:rPr lang="en-US" dirty="0">
                <a:latin typeface="Tw Cen MT"/>
                <a:cs typeface="Tw Cen MT"/>
              </a:rPr>
              <a:t>    </a:t>
            </a:r>
            <a:r>
              <a:rPr lang="en-US" dirty="0" err="1">
                <a:latin typeface="Tw Cen MT"/>
                <a:cs typeface="Tw Cen MT"/>
              </a:rPr>
              <a:t>int</a:t>
            </a:r>
            <a:r>
              <a:rPr lang="en-US" dirty="0">
                <a:latin typeface="Tw Cen MT"/>
                <a:cs typeface="Tw Cen MT"/>
              </a:rPr>
              <a:t> </a:t>
            </a:r>
            <a:r>
              <a:rPr lang="en-US" dirty="0" err="1">
                <a:latin typeface="Tw Cen MT"/>
                <a:cs typeface="Tw Cen MT"/>
              </a:rPr>
              <a:t>eval</a:t>
            </a:r>
            <a:r>
              <a:rPr lang="en-US" dirty="0">
                <a:latin typeface="Tw Cen MT"/>
                <a:cs typeface="Tw Cen MT"/>
              </a:rPr>
              <a:t>(); // returns the value of the expression</a:t>
            </a:r>
          </a:p>
          <a:p>
            <a:r>
              <a:rPr lang="en-US" dirty="0">
                <a:latin typeface="Tw Cen MT"/>
                <a:cs typeface="Tw Cen MT"/>
              </a:rPr>
              <a:t>    // could easily also include prefix, postfix</a:t>
            </a:r>
          </a:p>
          <a:p>
            <a:r>
              <a:rPr lang="en-US" dirty="0">
                <a:latin typeface="Tw Cen MT"/>
                <a:cs typeface="Tw Cen MT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62250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2400" dirty="0"/>
              <a:t>Specification: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Unprocessed input starts an E. …*/</a:t>
            </a:r>
            <a:b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</a:b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41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537448" cy="44958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boolean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an integer) remove it from input and return true;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‘(‘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‘+‘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remove it from input;</a:t>
            </a:r>
            <a:endParaRPr lang="en-US" sz="2400" b="1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(!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()) return false;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(first token is not  ‘)‘ ) return false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 from input;</a:t>
            </a:r>
          </a:p>
          <a:p>
            <a:pPr marL="0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return true;</a:t>
            </a:r>
          </a:p>
          <a:p>
            <a:pPr marL="39687" indent="0" defTabSz="457200">
              <a:spcBef>
                <a:spcPts val="30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</p:spTree>
    <p:extLst>
      <p:ext uri="{BB962C8B-B14F-4D97-AF65-F5344CB8AC3E}">
        <p14:creationId xmlns:p14="http://schemas.microsoft.com/office/powerpoint/2010/main" val="2164907141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Illustration of parsing to check syntax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42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05600" y="1524000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sp>
        <p:nvSpPr>
          <p:cNvPr id="2" name="Rectangle 1"/>
          <p:cNvSpPr/>
          <p:nvPr/>
        </p:nvSpPr>
        <p:spPr>
          <a:xfrm>
            <a:off x="2133600" y="5791200"/>
            <a:ext cx="53644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9687" indent="0">
              <a:buNone/>
            </a:pPr>
            <a:r>
              <a:rPr lang="en-US" dirty="0"/>
              <a:t>	(       1    +     (    2     +     4     )   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9800" y="19050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276600" y="2362200"/>
            <a:ext cx="2667000" cy="35052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4952994" y="2362200"/>
            <a:ext cx="1143004" cy="1680865"/>
            <a:chOff x="5223164" y="2501725"/>
            <a:chExt cx="415638" cy="1483795"/>
          </a:xfrm>
        </p:grpSpPr>
        <p:sp>
          <p:nvSpPr>
            <p:cNvPr id="11" name="TextBox 10"/>
            <p:cNvSpPr txBox="1"/>
            <p:nvPr/>
          </p:nvSpPr>
          <p:spPr>
            <a:xfrm>
              <a:off x="5223164" y="3523855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13" name="Straight Connector 12"/>
            <p:cNvCxnSpPr>
              <a:endCxn id="11" idx="0"/>
            </p:cNvCxnSpPr>
            <p:nvPr/>
          </p:nvCxnSpPr>
          <p:spPr>
            <a:xfrm flipH="1">
              <a:off x="5375564" y="2501725"/>
              <a:ext cx="263238" cy="102213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/>
        </p:nvCxnSpPr>
        <p:spPr>
          <a:xfrm flipH="1">
            <a:off x="3886200" y="3962400"/>
            <a:ext cx="1143000" cy="18288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" idx="2"/>
          </p:cNvCxnSpPr>
          <p:nvPr/>
        </p:nvCxnSpPr>
        <p:spPr>
          <a:xfrm flipH="1">
            <a:off x="4419600" y="2366665"/>
            <a:ext cx="1786534" cy="3424535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5943600" y="2438399"/>
            <a:ext cx="304805" cy="1637198"/>
            <a:chOff x="5223164" y="2501725"/>
            <a:chExt cx="415640" cy="1325104"/>
          </a:xfrm>
        </p:grpSpPr>
        <p:sp>
          <p:nvSpPr>
            <p:cNvPr id="36" name="TextBox 35"/>
            <p:cNvSpPr txBox="1"/>
            <p:nvPr/>
          </p:nvSpPr>
          <p:spPr>
            <a:xfrm>
              <a:off x="5223164" y="3365164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cxnSp>
          <p:nvCxnSpPr>
            <p:cNvPr id="37" name="Straight Connector 36"/>
            <p:cNvCxnSpPr/>
            <p:nvPr/>
          </p:nvCxnSpPr>
          <p:spPr>
            <a:xfrm flipH="1">
              <a:off x="5430986" y="2501725"/>
              <a:ext cx="207818" cy="863439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44" name="Group 14343"/>
          <p:cNvGrpSpPr/>
          <p:nvPr/>
        </p:nvGrpSpPr>
        <p:grpSpPr>
          <a:xfrm>
            <a:off x="4953000" y="3962400"/>
            <a:ext cx="1828800" cy="1828800"/>
            <a:chOff x="4953000" y="3962400"/>
            <a:chExt cx="1828800" cy="1828800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4953000" y="3962400"/>
              <a:ext cx="11430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6172200" y="3962400"/>
              <a:ext cx="609600" cy="1828800"/>
            </a:xfrm>
            <a:prstGeom prst="line">
              <a:avLst/>
            </a:prstGeom>
            <a:ln w="31750"/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Straight Connector 46"/>
          <p:cNvCxnSpPr/>
          <p:nvPr/>
        </p:nvCxnSpPr>
        <p:spPr>
          <a:xfrm>
            <a:off x="6324600" y="2362200"/>
            <a:ext cx="914400" cy="3429000"/>
          </a:xfrm>
          <a:prstGeom prst="line">
            <a:avLst/>
          </a:prstGeom>
          <a:ln w="3175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1332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The scanner constructs tokens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43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886200"/>
          </a:xfrm>
          <a:ln/>
        </p:spPr>
        <p:txBody>
          <a:bodyPr rIns="132080">
            <a:normAutofit/>
          </a:bodyPr>
          <a:lstStyle/>
          <a:p>
            <a:pPr marL="39687" indent="0">
              <a:buNone/>
            </a:pPr>
            <a:r>
              <a:rPr lang="en-US" sz="2400" dirty="0"/>
              <a:t>An object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of class </a:t>
            </a:r>
            <a:r>
              <a:rPr lang="en-US" sz="2400" dirty="0">
                <a:solidFill>
                  <a:srgbClr val="FF0000"/>
                </a:solidFill>
              </a:rPr>
              <a:t>Scanner</a:t>
            </a:r>
            <a:r>
              <a:rPr lang="en-US" sz="2400" dirty="0"/>
              <a:t> is in charge of the input String. It constructs the tokens from the String as necessary.</a:t>
            </a:r>
          </a:p>
          <a:p>
            <a:pPr marL="39687" indent="0">
              <a:buNone/>
            </a:pPr>
            <a:r>
              <a:rPr lang="en-US" sz="2400" dirty="0"/>
              <a:t>e.g. from the string “1464+634” build the token “1464”, the token “+”, and the token “634”.</a:t>
            </a:r>
          </a:p>
          <a:p>
            <a:pPr marL="39687" indent="0">
              <a:buNone/>
            </a:pPr>
            <a:r>
              <a:rPr lang="en-US" sz="2400" dirty="0"/>
              <a:t>It is ready to work with the part of the input string that has not yet been processed and has thrown away the part that is already processed, in left-to-right fashion.</a:t>
            </a:r>
          </a:p>
          <a:p>
            <a:pPr marL="39687" indent="0">
              <a:buNone/>
            </a:pP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609600" y="5181600"/>
            <a:ext cx="8153400" cy="1066800"/>
            <a:chOff x="609600" y="5181600"/>
            <a:chExt cx="8153400" cy="1066800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5181600"/>
              <a:ext cx="8153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                                               already processed</a:t>
              </a:r>
              <a:r>
                <a:rPr lang="en-US" dirty="0"/>
                <a:t>    </a:t>
              </a:r>
              <a:r>
                <a:rPr lang="en-US" dirty="0">
                  <a:solidFill>
                    <a:srgbClr val="FF0000"/>
                  </a:solidFill>
                </a:rPr>
                <a:t>unprocessed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3500843" y="5715000"/>
              <a:ext cx="4728756" cy="533400"/>
              <a:chOff x="3500843" y="4343400"/>
              <a:chExt cx="4728756" cy="533400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3500843" y="4415135"/>
                <a:ext cx="44239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srgbClr val="008000"/>
                    </a:solidFill>
                  </a:rPr>
                  <a:t>(   2   +   (   4    +    8    )    </a:t>
                </a:r>
                <a:r>
                  <a:rPr lang="en-US" dirty="0">
                    <a:solidFill>
                      <a:srgbClr val="FF0000"/>
                    </a:solidFill>
                  </a:rPr>
                  <a:t>+    9   )</a:t>
                </a:r>
              </a:p>
            </p:txBody>
          </p:sp>
          <p:sp>
            <p:nvSpPr>
              <p:cNvPr id="11" name="Line 29"/>
              <p:cNvSpPr>
                <a:spLocks noChangeShapeType="1"/>
              </p:cNvSpPr>
              <p:nvPr/>
            </p:nvSpPr>
            <p:spPr bwMode="auto">
              <a:xfrm>
                <a:off x="3577042" y="4343400"/>
                <a:ext cx="2899957" cy="0"/>
              </a:xfrm>
              <a:prstGeom prst="line">
                <a:avLst/>
              </a:prstGeom>
              <a:noFill/>
              <a:ln w="4127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  <p:sp>
            <p:nvSpPr>
              <p:cNvPr id="12" name="Line 29"/>
              <p:cNvSpPr>
                <a:spLocks noChangeShapeType="1"/>
              </p:cNvSpPr>
              <p:nvPr/>
            </p:nvSpPr>
            <p:spPr bwMode="auto">
              <a:xfrm>
                <a:off x="6858000" y="4343400"/>
                <a:ext cx="1371599" cy="0"/>
              </a:xfrm>
              <a:prstGeom prst="line">
                <a:avLst/>
              </a:prstGeom>
              <a:noFill/>
              <a:ln w="444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b="1">
                  <a:solidFill>
                    <a:srgbClr val="C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8263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Change parser to generate a tree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33666BE-4212-4F93-AE03-88708D069C0D}" type="slidenum">
              <a:rPr lang="en-US"/>
              <a:pPr/>
              <a:t>44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234855" y="838200"/>
            <a:ext cx="8537448" cy="5943600"/>
          </a:xfrm>
          <a:ln/>
        </p:spPr>
        <p:txBody>
          <a:bodyPr rIns="132080">
            <a:noAutofit/>
          </a:bodyPr>
          <a:lstStyle/>
          <a:p>
            <a:pPr marL="39687" indent="0">
              <a:spcBef>
                <a:spcPts val="35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  <a:sym typeface="Courier New" charset="0"/>
              </a:rPr>
              <a:t>/** … Return an Expr for an E , or null if the string is illegal */</a:t>
            </a:r>
          </a:p>
          <a:p>
            <a:pPr marL="39687" indent="0">
              <a:spcBef>
                <a:spcPts val="350"/>
              </a:spcBef>
              <a:buNone/>
            </a:pPr>
            <a:endParaRPr lang="en-US" sz="1000" dirty="0">
              <a:solidFill>
                <a:srgbClr val="008000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>
              <a:spcBef>
                <a:spcPts val="350"/>
              </a:spcBef>
              <a:buNone/>
            </a:pP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public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/>
                <a:cs typeface="Times New Roman"/>
                <a:sym typeface="Courier New" charset="0"/>
              </a:rPr>
              <a:t>Expr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integer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 {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	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val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= 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the value of the token;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	remove the token from the input;</a:t>
            </a:r>
            <a:endParaRPr lang="en-US" sz="2400" dirty="0">
              <a:solidFill>
                <a:srgbClr val="0E002D"/>
              </a:solidFill>
              <a:latin typeface="Times New Roman"/>
              <a:cs typeface="Times New Roman"/>
              <a:sym typeface="Courier New" charset="0"/>
            </a:endParaRP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Int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val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    }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(next token is ‘(‘) 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it;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 return null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Expr e1 =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‘+’) 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Expr e2 = </a:t>
            </a:r>
            <a:r>
              <a:rPr lang="en-US" sz="2400" dirty="0" err="1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parseE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();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if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(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next token is 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‘)’) </a:t>
            </a:r>
            <a:r>
              <a:rPr lang="en-US" sz="2400" i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remove it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else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null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;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	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return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</a:t>
            </a:r>
            <a:r>
              <a:rPr lang="en-US" sz="2400" b="1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new</a:t>
            </a: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 Sum(e1, e2);	</a:t>
            </a:r>
          </a:p>
          <a:p>
            <a:pPr marL="39687" indent="0" defTabSz="457200">
              <a:spcBef>
                <a:spcPts val="350"/>
              </a:spcBef>
              <a:buNone/>
            </a:pPr>
            <a:r>
              <a:rPr lang="en-US" sz="2400" dirty="0">
                <a:solidFill>
                  <a:srgbClr val="0E002D"/>
                </a:solidFill>
                <a:latin typeface="Times New Roman"/>
                <a:cs typeface="Times New Roman"/>
                <a:sym typeface="Courier New" charset="0"/>
              </a:rPr>
              <a:t>}</a:t>
            </a:r>
          </a:p>
          <a:p>
            <a:pPr marL="39687" indent="0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234325" y="3394501"/>
            <a:ext cx="1892615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integer</a:t>
            </a:r>
          </a:p>
          <a:p>
            <a:pPr marL="0" indent="0">
              <a:buNone/>
            </a:pP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E 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dirty="0">
                <a:solidFill>
                  <a:srgbClr val="009900"/>
                </a:solidFill>
                <a:latin typeface="Times New Roman"/>
                <a:cs typeface="Times New Roman"/>
              </a:rPr>
              <a:t> ( E + E )</a:t>
            </a:r>
          </a:p>
        </p:txBody>
      </p:sp>
      <p:sp>
        <p:nvSpPr>
          <p:cNvPr id="2" name="Right Brace 1"/>
          <p:cNvSpPr/>
          <p:nvPr/>
        </p:nvSpPr>
        <p:spPr>
          <a:xfrm>
            <a:off x="6781800" y="1981200"/>
            <a:ext cx="304800" cy="15621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6781800" y="4038600"/>
            <a:ext cx="304800" cy="24384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7086600" y="2743200"/>
            <a:ext cx="609600" cy="8001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086601" y="4152900"/>
            <a:ext cx="609599" cy="11049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93793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Autofit/>
          </a:bodyPr>
          <a:lstStyle/>
          <a:p>
            <a:pPr algn="ctr"/>
            <a:r>
              <a:rPr lang="en-US" sz="2800" dirty="0">
                <a:solidFill>
                  <a:srgbClr val="800000"/>
                </a:solidFill>
              </a:rPr>
              <a:t>Grammar that gives precedence to * over +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0445D9A-206B-4C44-82A5-B10A1574EA43}" type="slidenum">
              <a:rPr lang="en-US"/>
              <a:pPr/>
              <a:t>45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762000" y="1524000"/>
            <a:ext cx="7620000" cy="2819400"/>
          </a:xfrm>
          <a:ln/>
        </p:spPr>
        <p:txBody>
          <a:bodyPr rIns="132080">
            <a:noAutofit/>
          </a:bodyPr>
          <a:lstStyle/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E -&gt;  T  { + T }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T -&gt; F { * F }    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integer</a:t>
            </a:r>
          </a:p>
          <a:p>
            <a:pPr marL="39687" indent="0">
              <a:lnSpc>
                <a:spcPct val="90000"/>
              </a:lnSpc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F -&gt; (  E  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486400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+     3       *      4</a:t>
            </a:r>
          </a:p>
          <a:p>
            <a:r>
              <a:rPr lang="en-US" dirty="0"/>
              <a:t>   </a:t>
            </a:r>
            <a:r>
              <a:rPr lang="en-US" dirty="0">
                <a:solidFill>
                  <a:srgbClr val="008000"/>
                </a:solidFill>
              </a:rPr>
              <a:t>says do *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7800" y="33528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9600" y="1600200"/>
            <a:ext cx="4267200" cy="1569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Notation: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{  xxx } means</a:t>
            </a:r>
          </a:p>
          <a:p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  0 or more occurrences of xxx.</a:t>
            </a:r>
          </a:p>
          <a:p>
            <a:r>
              <a:rPr lang="en-US" b="1" dirty="0">
                <a:solidFill>
                  <a:schemeClr val="tx1"/>
                </a:solidFill>
                <a:latin typeface="Times New Roman"/>
                <a:cs typeface="Times New Roman"/>
              </a:rPr>
              <a:t>E: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Expression              </a:t>
            </a:r>
            <a:r>
              <a:rPr lang="en-US" b="1" dirty="0">
                <a:latin typeface="Times New Roman"/>
                <a:cs typeface="Times New Roman"/>
              </a:rPr>
              <a:t>T: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Term</a:t>
            </a:r>
          </a:p>
          <a:p>
            <a:r>
              <a:rPr lang="en-US" b="1" dirty="0">
                <a:latin typeface="Times New Roman"/>
                <a:cs typeface="Times New Roman"/>
              </a:rPr>
              <a:t>F: </a:t>
            </a:r>
            <a:r>
              <a:rPr lang="en-US" dirty="0">
                <a:solidFill>
                  <a:srgbClr val="800000"/>
                </a:solidFill>
                <a:latin typeface="Times New Roman"/>
                <a:cs typeface="Times New Roman"/>
              </a:rPr>
              <a:t>Factor</a:t>
            </a:r>
            <a:r>
              <a:rPr lang="en-US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Line 24"/>
          <p:cNvSpPr>
            <a:spLocks noChangeShapeType="1"/>
          </p:cNvSpPr>
          <p:nvPr/>
        </p:nvSpPr>
        <p:spPr bwMode="auto">
          <a:xfrm flipH="1">
            <a:off x="990600" y="43434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2" name="Line 24"/>
          <p:cNvSpPr>
            <a:spLocks noChangeShapeType="1"/>
          </p:cNvSpPr>
          <p:nvPr/>
        </p:nvSpPr>
        <p:spPr bwMode="auto">
          <a:xfrm flipH="1">
            <a:off x="990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H="1">
            <a:off x="1143000" y="38100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>
            <a:off x="1600200" y="3810000"/>
            <a:ext cx="0" cy="1752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5" name="Line 24"/>
          <p:cNvSpPr>
            <a:spLocks noChangeShapeType="1"/>
          </p:cNvSpPr>
          <p:nvPr/>
        </p:nvSpPr>
        <p:spPr bwMode="auto">
          <a:xfrm>
            <a:off x="1752600" y="3810000"/>
            <a:ext cx="762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14600" y="3962400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812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 flipH="1">
            <a:off x="22098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19" name="Line 24"/>
          <p:cNvSpPr>
            <a:spLocks noChangeShapeType="1"/>
          </p:cNvSpPr>
          <p:nvPr/>
        </p:nvSpPr>
        <p:spPr bwMode="auto">
          <a:xfrm flipH="1">
            <a:off x="2743200" y="4343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H="1">
            <a:off x="21336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0400" y="46437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2819400" y="4343400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3352800" y="50292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95492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56732" y="3124200"/>
            <a:ext cx="37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1816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flipH="1">
            <a:off x="53340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3340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486400" y="3581400"/>
            <a:ext cx="838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1" name="Line 24"/>
          <p:cNvSpPr>
            <a:spLocks noChangeShapeType="1"/>
          </p:cNvSpPr>
          <p:nvPr/>
        </p:nvSpPr>
        <p:spPr bwMode="auto">
          <a:xfrm flipH="1">
            <a:off x="5943600" y="3581400"/>
            <a:ext cx="457200" cy="1905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2" name="Line 24"/>
          <p:cNvSpPr>
            <a:spLocks noChangeShapeType="1"/>
          </p:cNvSpPr>
          <p:nvPr/>
        </p:nvSpPr>
        <p:spPr bwMode="auto">
          <a:xfrm>
            <a:off x="6553200" y="3581400"/>
            <a:ext cx="609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400800" y="4034135"/>
            <a:ext cx="367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00800" y="4796135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5" name="Line 24"/>
          <p:cNvSpPr>
            <a:spLocks noChangeShapeType="1"/>
          </p:cNvSpPr>
          <p:nvPr/>
        </p:nvSpPr>
        <p:spPr bwMode="auto">
          <a:xfrm flipH="1">
            <a:off x="6553200" y="4495800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7" name="Line 24"/>
          <p:cNvSpPr>
            <a:spLocks noChangeShapeType="1"/>
          </p:cNvSpPr>
          <p:nvPr/>
        </p:nvSpPr>
        <p:spPr bwMode="auto">
          <a:xfrm flipH="1">
            <a:off x="65532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696200" y="48006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9" name="Line 24"/>
          <p:cNvSpPr>
            <a:spLocks noChangeShapeType="1"/>
          </p:cNvSpPr>
          <p:nvPr/>
        </p:nvSpPr>
        <p:spPr bwMode="auto">
          <a:xfrm>
            <a:off x="6477000" y="3581400"/>
            <a:ext cx="76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 flipH="1">
            <a:off x="7848600" y="5181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81600" y="5486400"/>
            <a:ext cx="2890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lain" startAt="2"/>
            </a:pPr>
            <a:r>
              <a:rPr lang="en-US" dirty="0"/>
              <a:t>  +      3       *      4</a:t>
            </a:r>
          </a:p>
        </p:txBody>
      </p:sp>
      <p:sp>
        <p:nvSpPr>
          <p:cNvPr id="7" name="Rectangle 6"/>
          <p:cNvSpPr/>
          <p:nvPr/>
        </p:nvSpPr>
        <p:spPr>
          <a:xfrm>
            <a:off x="4191000" y="5862935"/>
            <a:ext cx="4785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Try to do + first, can’t complete tree</a:t>
            </a:r>
          </a:p>
        </p:txBody>
      </p:sp>
    </p:spTree>
    <p:extLst>
      <p:ext uri="{BB962C8B-B14F-4D97-AF65-F5344CB8AC3E}">
        <p14:creationId xmlns:p14="http://schemas.microsoft.com/office/powerpoint/2010/main" val="923975244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pPr algn="ctr"/>
            <a:r>
              <a:rPr lang="en-US" sz="3200" dirty="0">
                <a:solidFill>
                  <a:srgbClr val="800000"/>
                </a:solidFill>
              </a:rPr>
              <a:t>Does recursive descent always work?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27A55A-33E8-4A5A-AF91-871C8EB22AE0}" type="slidenum">
              <a:rPr lang="en-US"/>
              <a:pPr/>
              <a:t>46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  <a:ln/>
        </p:spPr>
        <p:txBody>
          <a:bodyPr rIns="132080">
            <a:noAutofit/>
          </a:bodyPr>
          <a:lstStyle/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Some grammars cannot be used for recursive descent</a:t>
            </a:r>
          </a:p>
          <a:p>
            <a:pPr marL="381000" lvl="1" indent="0">
              <a:buNone/>
            </a:pPr>
            <a:r>
              <a:rPr lang="en-US" sz="2400" dirty="0">
                <a:solidFill>
                  <a:srgbClr val="0000FF"/>
                </a:solidFill>
                <a:latin typeface="Times New Roman"/>
                <a:cs typeface="Times New Roman"/>
              </a:rPr>
              <a:t>Trivial example (causes infinite recursion):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Sa</a:t>
            </a:r>
          </a:p>
          <a:p>
            <a:pPr marL="209550" indent="-169863"/>
            <a:endParaRPr lang="en-US" sz="2400" dirty="0">
              <a:latin typeface="Times New Roman"/>
              <a:cs typeface="Times New Roman"/>
            </a:endParaRPr>
          </a:p>
          <a:p>
            <a:pPr marL="39687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Can rewrite grammar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b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S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bA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a</a:t>
            </a:r>
          </a:p>
          <a:p>
            <a:pPr marL="730250" lvl="2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A 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  <a:sym typeface="Symbol" charset="2"/>
              </a:rPr>
              <a:t></a:t>
            </a:r>
            <a:r>
              <a:rPr lang="en-US" sz="240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/>
                <a:cs typeface="Times New Roman"/>
              </a:rPr>
              <a:t>aA</a:t>
            </a:r>
            <a:endParaRPr lang="en-US" sz="24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23555" name="Rectangle 3"/>
          <p:cNvSpPr>
            <a:spLocks/>
          </p:cNvSpPr>
          <p:nvPr/>
        </p:nvSpPr>
        <p:spPr bwMode="auto">
          <a:xfrm>
            <a:off x="4267200" y="3200400"/>
            <a:ext cx="4114800" cy="2438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For some constructs, recur-</a:t>
            </a:r>
            <a:r>
              <a:rPr lang="en-US" dirty="0" err="1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sive</a:t>
            </a:r>
            <a:r>
              <a:rPr lang="en-US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 descent is hard to use</a:t>
            </a:r>
          </a:p>
          <a:p>
            <a:pPr marL="39687">
              <a:spcBef>
                <a:spcPts val="450"/>
              </a:spcBef>
              <a:buClr>
                <a:srgbClr val="0033CC"/>
              </a:buClr>
              <a:buSzPct val="100000"/>
            </a:pPr>
            <a:endParaRPr lang="en-US" dirty="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7">
              <a:spcBef>
                <a:spcPts val="413"/>
              </a:spcBef>
              <a:buClr>
                <a:srgbClr val="9900CC"/>
              </a:buClr>
              <a:buSzPct val="100000"/>
            </a:pPr>
            <a:r>
              <a:rPr lang="en-US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Other parsing techniques exist – take the compiler writing course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Pre-order, Post-order, and In-order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590800" y="1447800"/>
            <a:ext cx="3767554" cy="1452265"/>
            <a:chOff x="2590800" y="2586335"/>
            <a:chExt cx="3767554" cy="1452265"/>
          </a:xfrm>
        </p:grpSpPr>
        <p:sp>
          <p:nvSpPr>
            <p:cNvPr id="4" name="TextBox 3"/>
            <p:cNvSpPr txBox="1"/>
            <p:nvPr/>
          </p:nvSpPr>
          <p:spPr>
            <a:xfrm>
              <a:off x="4191000" y="2586335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57800" y="3119735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9800" y="35769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35189" y="4127310"/>
            <a:ext cx="499123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Post-order traversal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 (in post-order)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0664" y="3608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5581" y="360861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8515" y="360861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+ 1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2481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Pre-order traversal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19800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90846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95646" y="4110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00446" y="411480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 0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96200" y="41148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54685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Pre-order, Post-order, and In-order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590800" y="1447800"/>
            <a:ext cx="3767554" cy="1452265"/>
            <a:chOff x="2590800" y="2586335"/>
            <a:chExt cx="3767554" cy="1452265"/>
          </a:xfrm>
        </p:grpSpPr>
        <p:sp>
          <p:nvSpPr>
            <p:cNvPr id="4" name="TextBox 3"/>
            <p:cNvSpPr txBox="1"/>
            <p:nvPr/>
          </p:nvSpPr>
          <p:spPr>
            <a:xfrm>
              <a:off x="4191000" y="2586335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57800" y="3119735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9800" y="35769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35189" y="4127310"/>
            <a:ext cx="260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Post-order traversal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0664" y="3608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5581" y="360861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8515" y="360861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+ 1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2481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Pre-order traversal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19800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90846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95646" y="4110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00446" y="411480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 0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96200" y="41148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5189" y="4670287"/>
            <a:ext cx="44013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In-order traversal</a:t>
            </a:r>
          </a:p>
          <a:p>
            <a:pPr marL="457200" indent="-457200">
              <a:buAutoNum type="arabicPeriod"/>
            </a:pPr>
            <a:r>
              <a:rPr lang="en-US" dirty="0"/>
              <a:t>Visit the left subtree (in-order)</a:t>
            </a:r>
          </a:p>
          <a:p>
            <a:pPr marL="457200" indent="-45720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Visit the root</a:t>
            </a:r>
          </a:p>
          <a:p>
            <a:pPr marL="457200" indent="-457200">
              <a:buAutoNum type="arabicPeriod"/>
            </a:pPr>
            <a:r>
              <a:rPr lang="en-US" dirty="0"/>
              <a:t>Visit the right subtree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9800" y="4643735"/>
            <a:ext cx="169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 * 1 - 1 + 0</a:t>
            </a:r>
          </a:p>
        </p:txBody>
      </p:sp>
    </p:spTree>
    <p:extLst>
      <p:ext uri="{BB962C8B-B14F-4D97-AF65-F5344CB8AC3E}">
        <p14:creationId xmlns:p14="http://schemas.microsoft.com/office/powerpoint/2010/main" val="203854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Pre-order, Post-order, and In-order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590800" y="1447800"/>
            <a:ext cx="3767554" cy="1452265"/>
            <a:chOff x="2590800" y="2586335"/>
            <a:chExt cx="3767554" cy="1452265"/>
          </a:xfrm>
        </p:grpSpPr>
        <p:sp>
          <p:nvSpPr>
            <p:cNvPr id="4" name="TextBox 3"/>
            <p:cNvSpPr txBox="1"/>
            <p:nvPr/>
          </p:nvSpPr>
          <p:spPr>
            <a:xfrm>
              <a:off x="4191000" y="2586335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57800" y="3119735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244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9800" y="35769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572000" y="2967335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1"/>
            </p:cNvCxnSpPr>
            <p:nvPr/>
          </p:nvCxnSpPr>
          <p:spPr>
            <a:xfrm>
              <a:off x="5562600" y="3500735"/>
              <a:ext cx="457200" cy="30703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5029200" y="3500735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435189" y="4127310"/>
            <a:ext cx="2601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Post-order traversal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08427" y="35814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70664" y="360861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5581" y="3608610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2 1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48515" y="360861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+ 1 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935" y="3581400"/>
            <a:ext cx="2481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Pre-order traversal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19800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90846" y="41148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595646" y="4110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00446" y="4114800"/>
            <a:ext cx="821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1 0 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696200" y="4114800"/>
            <a:ext cx="2872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-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5189" y="4670287"/>
            <a:ext cx="23278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In-order traversal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19800" y="4643735"/>
            <a:ext cx="2103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(2 * 1) - (1 + 0)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6238" y="5288507"/>
            <a:ext cx="5759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avoid ambiguity, add parentheses around </a:t>
            </a:r>
            <a:r>
              <a:rPr lang="en-US"/>
              <a:t>subtrees that contain operators.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8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30688" y="4572000"/>
            <a:ext cx="2436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2 1 * 1 0 + * 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AD38B35-44DD-EB47-97C3-973876280EEA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A1636BE-82D9-DD45-AFF1-BDA7427F7263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EDA66D6-BD39-0F44-B4E9-BE6614A23877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3CF52DA-CB00-EA4B-ADCA-7FE84B2BC67F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EB2C40C-191B-A840-966F-80A7881A57FF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882E8C6-A95E-BE40-ADCE-2BD4D13D2B61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BCB968D-5DE7-FC44-949F-78CEC4BC4F33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13242DA-B3FA-4B4B-9E2C-8F6132D8E9A5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46F342D-8300-6043-8B58-BED9F3A5BAF4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F283FD2-DAAF-A94D-9321-08B47357377A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B3A8498-0155-4840-8CC5-7ACC545A9171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9C7AB4C-7A95-BF4A-9D31-3515ACA88195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C54E774-B8DA-2349-A5B7-46C459B49841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F6A898B-73FE-E648-B49F-CC9B28D7A16E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89062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Defense of Postfix Notation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3B9BCE-93D2-45E6-86A9-310AF39BC2B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14600"/>
          </a:xfrm>
        </p:spPr>
        <p:txBody>
          <a:bodyPr/>
          <a:lstStyle/>
          <a:p>
            <a:r>
              <a:rPr lang="en-US" dirty="0"/>
              <a:t>Execute expressions in postfix notation by reading from left to right.</a:t>
            </a:r>
          </a:p>
          <a:p>
            <a:r>
              <a:rPr lang="en-US" dirty="0"/>
              <a:t>Numbers: push onto the stack.</a:t>
            </a:r>
          </a:p>
          <a:p>
            <a:r>
              <a:rPr lang="en-US" dirty="0"/>
              <a:t>Operators: pop the operands off the stack, do the operation, and push the result onto the stack.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58928" y="4572000"/>
            <a:ext cx="2003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1 * 1 0 + *</a:t>
            </a:r>
          </a:p>
        </p:txBody>
      </p:sp>
      <p:sp>
        <p:nvSpPr>
          <p:cNvPr id="6" name="Rectangle 5"/>
          <p:cNvSpPr/>
          <p:nvPr/>
        </p:nvSpPr>
        <p:spPr>
          <a:xfrm>
            <a:off x="4028947" y="4572000"/>
            <a:ext cx="685801" cy="1905000"/>
          </a:xfrm>
          <a:prstGeom prst="rect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02570" y="59436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A390AEA-35C3-E54C-B462-BA1983859E0A}"/>
              </a:ext>
            </a:extLst>
          </p:cNvPr>
          <p:cNvGrpSpPr/>
          <p:nvPr/>
        </p:nvGrpSpPr>
        <p:grpSpPr>
          <a:xfrm>
            <a:off x="272276" y="4491335"/>
            <a:ext cx="3321918" cy="1415786"/>
            <a:chOff x="2590800" y="2658070"/>
            <a:chExt cx="3321918" cy="141578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ECF280-67E2-DA48-99EA-1B9FE18E414A}"/>
                </a:ext>
              </a:extLst>
            </p:cNvPr>
            <p:cNvSpPr txBox="1"/>
            <p:nvPr/>
          </p:nvSpPr>
          <p:spPr>
            <a:xfrm>
              <a:off x="4191000" y="265807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99313B8-848B-8547-8A8C-7BDBE3DCF708}"/>
                </a:ext>
              </a:extLst>
            </p:cNvPr>
            <p:cNvSpPr txBox="1"/>
            <p:nvPr/>
          </p:nvSpPr>
          <p:spPr>
            <a:xfrm>
              <a:off x="3070759" y="3043535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*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28E1F1F-A7A7-E447-B3DF-3C296AC806F3}"/>
                </a:ext>
              </a:extLst>
            </p:cNvPr>
            <p:cNvSpPr txBox="1"/>
            <p:nvPr/>
          </p:nvSpPr>
          <p:spPr>
            <a:xfrm>
              <a:off x="2590800" y="3576935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9BAF3C1-4DC8-104A-9445-34AEC4F30623}"/>
                </a:ext>
              </a:extLst>
            </p:cNvPr>
            <p:cNvSpPr txBox="1"/>
            <p:nvPr/>
          </p:nvSpPr>
          <p:spPr>
            <a:xfrm>
              <a:off x="3657600" y="3572470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E694CFF-99A4-2C4A-9E9C-E4EC0675D5F6}"/>
                </a:ext>
              </a:extLst>
            </p:cNvPr>
            <p:cNvSpPr txBox="1"/>
            <p:nvPr/>
          </p:nvSpPr>
          <p:spPr>
            <a:xfrm>
              <a:off x="4946566" y="3117866"/>
              <a:ext cx="3582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A27BFB0-137E-D546-8D31-A9D3215654BB}"/>
                </a:ext>
              </a:extLst>
            </p:cNvPr>
            <p:cNvSpPr txBox="1"/>
            <p:nvPr/>
          </p:nvSpPr>
          <p:spPr>
            <a:xfrm>
              <a:off x="4491010" y="3612191"/>
              <a:ext cx="457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787FC3A-22F9-9B4E-B57C-C5034D6E7713}"/>
                </a:ext>
              </a:extLst>
            </p:cNvPr>
            <p:cNvSpPr txBox="1"/>
            <p:nvPr/>
          </p:nvSpPr>
          <p:spPr>
            <a:xfrm>
              <a:off x="5574164" y="3578691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B4C33C5-F28E-6E41-B76D-B913F35C69F9}"/>
                </a:ext>
              </a:extLst>
            </p:cNvPr>
            <p:cNvCxnSpPr/>
            <p:nvPr/>
          </p:nvCxnSpPr>
          <p:spPr>
            <a:xfrm flipH="1">
              <a:off x="3429000" y="2967335"/>
              <a:ext cx="7620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369B8689-CC21-6444-ADB2-1C91DFC64C19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967335"/>
              <a:ext cx="392435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83D4BA0-9AB1-BB43-B097-BB455DFCA96B}"/>
                </a:ext>
              </a:extLst>
            </p:cNvPr>
            <p:cNvCxnSpPr>
              <a:cxnSpLocks/>
            </p:cNvCxnSpPr>
            <p:nvPr/>
          </p:nvCxnSpPr>
          <p:spPr>
            <a:xfrm>
              <a:off x="5294791" y="3493663"/>
              <a:ext cx="290680" cy="19757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2953C03-6513-9B4F-B22D-D5D620937CA0}"/>
                </a:ext>
              </a:extLst>
            </p:cNvPr>
            <p:cNvCxnSpPr/>
            <p:nvPr/>
          </p:nvCxnSpPr>
          <p:spPr>
            <a:xfrm flipH="1">
              <a:off x="4806950" y="3516249"/>
              <a:ext cx="228600" cy="1524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2162366-86C1-C545-B2A4-889CA2B28065}"/>
                </a:ext>
              </a:extLst>
            </p:cNvPr>
            <p:cNvCxnSpPr/>
            <p:nvPr/>
          </p:nvCxnSpPr>
          <p:spPr>
            <a:xfrm>
              <a:off x="3352800" y="3424535"/>
              <a:ext cx="3048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2E9749C-3975-974D-BCB4-020BA1B44707}"/>
                </a:ext>
              </a:extLst>
            </p:cNvPr>
            <p:cNvCxnSpPr/>
            <p:nvPr/>
          </p:nvCxnSpPr>
          <p:spPr>
            <a:xfrm flipH="1">
              <a:off x="2895600" y="3424535"/>
              <a:ext cx="228600" cy="2286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13141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9589</TotalTime>
  <Pages>0</Pages>
  <Words>2697</Words>
  <Characters>0</Characters>
  <Application>Microsoft Macintosh PowerPoint</Application>
  <PresentationFormat>On-screen Show (4:3)</PresentationFormat>
  <Lines>0</Lines>
  <Paragraphs>662</Paragraphs>
  <Slides>46</Slides>
  <Notes>6</Notes>
  <HiddenSlides>15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Consolas</vt:lpstr>
      <vt:lpstr>Courier New</vt:lpstr>
      <vt:lpstr>Symbol</vt:lpstr>
      <vt:lpstr>Times New Roman</vt:lpstr>
      <vt:lpstr>Tw Cen MT</vt:lpstr>
      <vt:lpstr>Wingdings</vt:lpstr>
      <vt:lpstr>Wingdings 2</vt:lpstr>
      <vt:lpstr>Median</vt:lpstr>
      <vt:lpstr>ASTs, Grammars, Parsing, Tree traversals</vt:lpstr>
      <vt:lpstr>Announcements</vt:lpstr>
      <vt:lpstr>Expression Trees</vt:lpstr>
      <vt:lpstr>Pre-order, Post-order, and In-order</vt:lpstr>
      <vt:lpstr>Pre-order, Post-order, and In-order</vt:lpstr>
      <vt:lpstr>Pre-order, Post-order, and In-order</vt:lpstr>
      <vt:lpstr>Pre-order, Post-order, and In-order</vt:lpstr>
      <vt:lpstr>In Defense of Postfix Notation</vt:lpstr>
      <vt:lpstr>In Defense of Postfix Notation</vt:lpstr>
      <vt:lpstr>In Defense of Postfix Notation</vt:lpstr>
      <vt:lpstr>In Defense of Postfix Notation</vt:lpstr>
      <vt:lpstr>In Defense of Postfix Notation</vt:lpstr>
      <vt:lpstr>In Defense of Postfix Notation</vt:lpstr>
      <vt:lpstr>In Defense of Postfix Notation</vt:lpstr>
      <vt:lpstr>In Defense of Postfix Notation</vt:lpstr>
      <vt:lpstr>In Defense of Prefix Notation</vt:lpstr>
      <vt:lpstr>Prefix and Postfix Notation</vt:lpstr>
      <vt:lpstr>Determine tree from preorder and postorder</vt:lpstr>
      <vt:lpstr>Determine tree from preorder and postorder</vt:lpstr>
      <vt:lpstr>Determine tree from preorder and postorder</vt:lpstr>
      <vt:lpstr>Expression trees: in code</vt:lpstr>
      <vt:lpstr>Grammars</vt:lpstr>
      <vt:lpstr>Grammars</vt:lpstr>
      <vt:lpstr>Grammars</vt:lpstr>
      <vt:lpstr>Grammars</vt:lpstr>
      <vt:lpstr>Grammars</vt:lpstr>
      <vt:lpstr>Grammars</vt:lpstr>
      <vt:lpstr>Grammars</vt:lpstr>
      <vt:lpstr>A Grammar</vt:lpstr>
      <vt:lpstr>Grammars</vt:lpstr>
      <vt:lpstr>A recursive grammar</vt:lpstr>
      <vt:lpstr>Aside</vt:lpstr>
      <vt:lpstr>Sentences with periods</vt:lpstr>
      <vt:lpstr>Grammars for programming languages</vt:lpstr>
      <vt:lpstr>Grammar for simple expressions (not the best)</vt:lpstr>
      <vt:lpstr>Parsing</vt:lpstr>
      <vt:lpstr>Ambiguity</vt:lpstr>
      <vt:lpstr>Recursive descent parsing</vt:lpstr>
      <vt:lpstr>Parsing an E </vt:lpstr>
      <vt:lpstr>Expression trees: Class Hierarchy</vt:lpstr>
      <vt:lpstr>Specification: /** Unprocessed input starts an E. …*/ </vt:lpstr>
      <vt:lpstr>Illustration of parsing to check syntax</vt:lpstr>
      <vt:lpstr>The scanner constructs tokens</vt:lpstr>
      <vt:lpstr>Change parser to generate a tree</vt:lpstr>
      <vt:lpstr>Grammar that gives precedence to * over +</vt:lpstr>
      <vt:lpstr>Does recursive descent always work?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David Joseph Gries</cp:lastModifiedBy>
  <cp:revision>220</cp:revision>
  <cp:lastPrinted>2018-10-10T20:58:25Z</cp:lastPrinted>
  <dcterms:modified xsi:type="dcterms:W3CDTF">2018-10-12T00:23:03Z</dcterms:modified>
</cp:coreProperties>
</file>