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317" r:id="rId2"/>
    <p:sldId id="312" r:id="rId3"/>
    <p:sldId id="359" r:id="rId4"/>
    <p:sldId id="369" r:id="rId5"/>
    <p:sldId id="362" r:id="rId6"/>
    <p:sldId id="307" r:id="rId7"/>
    <p:sldId id="328" r:id="rId8"/>
    <p:sldId id="368" r:id="rId9"/>
    <p:sldId id="329" r:id="rId10"/>
    <p:sldId id="331" r:id="rId11"/>
    <p:sldId id="332" r:id="rId12"/>
    <p:sldId id="293" r:id="rId13"/>
    <p:sldId id="313" r:id="rId14"/>
    <p:sldId id="327" r:id="rId15"/>
    <p:sldId id="290" r:id="rId16"/>
    <p:sldId id="275" r:id="rId17"/>
    <p:sldId id="260" r:id="rId18"/>
    <p:sldId id="286" r:id="rId19"/>
    <p:sldId id="333" r:id="rId20"/>
    <p:sldId id="320" r:id="rId21"/>
    <p:sldId id="336" r:id="rId22"/>
    <p:sldId id="321" r:id="rId23"/>
    <p:sldId id="337" r:id="rId24"/>
    <p:sldId id="334" r:id="rId25"/>
    <p:sldId id="370" r:id="rId26"/>
    <p:sldId id="319" r:id="rId27"/>
    <p:sldId id="363" r:id="rId28"/>
    <p:sldId id="324" r:id="rId29"/>
    <p:sldId id="338" r:id="rId30"/>
    <p:sldId id="339" r:id="rId31"/>
    <p:sldId id="341" r:id="rId32"/>
    <p:sldId id="344" r:id="rId33"/>
    <p:sldId id="346" r:id="rId34"/>
    <p:sldId id="350" r:id="rId35"/>
    <p:sldId id="365" r:id="rId36"/>
    <p:sldId id="366" r:id="rId37"/>
    <p:sldId id="367" r:id="rId38"/>
    <p:sldId id="364" r:id="rId39"/>
    <p:sldId id="352" r:id="rId40"/>
    <p:sldId id="354" r:id="rId41"/>
    <p:sldId id="355" r:id="rId42"/>
    <p:sldId id="357" r:id="rId43"/>
    <p:sldId id="277" r:id="rId4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9437FF"/>
    <a:srgbClr val="ECFF6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4"/>
    <p:restoredTop sz="86538"/>
  </p:normalViewPr>
  <p:slideViewPr>
    <p:cSldViewPr>
      <p:cViewPr varScale="1">
        <p:scale>
          <a:sx n="104" d="100"/>
          <a:sy n="104" d="100"/>
        </p:scale>
        <p:origin x="1912" y="208"/>
      </p:cViewPr>
      <p:guideLst>
        <p:guide orient="horz" pos="254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EAF79A8-D334-EE4F-9231-8A408E868272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F706F38-9CA1-364A-BBC7-8787D289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7361A6-A118-624F-9CFE-05DD1A8B55E3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B495F-33B8-8944-B002-184FF88630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If you draw a bunch of circles and arrows, and you want to know whether you have drawn a tree…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E3842C0-355B-4A44-A1C7-888EE792308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show code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4CF4CD22-0CFB-9B43-8086-7984845508B6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72022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Here's the thing: if the tree is perfectly balanced, so there's the same amount of stuff on either side of any node, then this is *asymptotically* very fast. The height of the tree is log_2 n. And you only have to traverse *at most* the height of the tree! So searching is O(log n) if the tree is balanced.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8E1A4FE-563E-7C46-B3AF-C8B046FDAB73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389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B495F-33B8-8944-B002-184FF886307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0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Binary trees are a special case of general trees, but they are *so common* that we will sometimes just say “tree” when we really mean “binary tree.”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9876AF1-0EB1-1A47-AE0C-FD58F71B8EE7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112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8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2385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679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410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594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5361A-F06D-0B4A-B0D1-B83CDECA71A0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4A390-9921-AB41-8F93-2A3D568B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4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97A0-1807-A74F-B025-5C28A9ECD47E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C68-316D-994D-A3B7-6892D3B69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57A3-D036-5B49-B0DA-73A942E87D52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45AF-99E8-6F4E-AE58-61D9BB292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E959-629B-CA41-8557-4260C8E758C0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C79F-2BFC-E647-80D3-437715712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4FCF-D5F7-8540-AED0-7C7F61B779F1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FA572E6-BB89-A742-885A-B6CF2B61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D92A-BBDE-E547-B692-C5C93BC21FAF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A324-3BD0-7041-88AE-118981992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81D-A0DB-2A4B-BBDE-E557A4555ABA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1751-41DC-9C43-8C09-97E29B01E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3112-0F97-6142-B111-9DBE14F01B03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FAD-4F74-034B-BB66-906A6CD88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F0-C347-6145-BCFF-DAFB6B1A4B56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3EF15-522E-074B-B355-61FEBF9A2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A01C-BC5E-C043-B5AC-67C80899EA3D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E710-DD1E-AA4E-81AD-042D218CE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1730-FAC6-C646-B1B9-F1F0E234BEAB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03EB43-AE26-2040-AC0B-F5694CFAB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313DB-34A8-B44A-98C0-CD00C91B6AEE}" type="datetimeFigureOut">
              <a:rPr lang="en-US" altLang="en-US"/>
              <a:pPr>
                <a:defRPr/>
              </a:pPr>
              <a:t>11/1/18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B2011-CBFA-954D-AE82-D34B96E56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3" r:id="rId2"/>
    <p:sldLayoutId id="2147484160" r:id="rId3"/>
    <p:sldLayoutId id="2147484154" r:id="rId4"/>
    <p:sldLayoutId id="2147484155" r:id="rId5"/>
    <p:sldLayoutId id="2147484156" r:id="rId6"/>
    <p:sldLayoutId id="2147484161" r:id="rId7"/>
    <p:sldLayoutId id="2147484157" r:id="rId8"/>
    <p:sldLayoutId id="2147484162" r:id="rId9"/>
    <p:sldLayoutId id="2147484158" r:id="rId10"/>
    <p:sldLayoutId id="21474841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Lecture 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ea typeface="MS PGothic" charset="-128"/>
              </a:rPr>
              <a:t>CS2110 – Fall 2018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95777"/>
            <a:ext cx="41290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DAA992B9-B60D-DD42-ADB2-26A1113B9519}"/>
              </a:ext>
            </a:extLst>
          </p:cNvPr>
          <p:cNvSpPr/>
          <p:nvPr/>
        </p:nvSpPr>
        <p:spPr>
          <a:xfrm>
            <a:off x="2743201" y="3885022"/>
            <a:ext cx="1993900" cy="2530905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3C2403-2CFE-E84D-9911-97391F3A6C46}"/>
              </a:ext>
            </a:extLst>
          </p:cNvPr>
          <p:cNvSpPr/>
          <p:nvPr/>
        </p:nvSpPr>
        <p:spPr>
          <a:xfrm>
            <a:off x="4800600" y="5677702"/>
            <a:ext cx="517231" cy="622298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051E5C-7AF5-374A-9538-E327412D182B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6628" name="TextBox 102"/>
          <p:cNvSpPr txBox="1">
            <a:spLocks noChangeArrowheads="1"/>
          </p:cNvSpPr>
          <p:nvPr/>
        </p:nvSpPr>
        <p:spPr bwMode="auto">
          <a:xfrm>
            <a:off x="266700" y="1600200"/>
            <a:ext cx="7428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A node’s </a:t>
            </a:r>
            <a:r>
              <a:rPr lang="en-US" altLang="en-US" sz="2800" b="1" i="1" dirty="0">
                <a:solidFill>
                  <a:srgbClr val="0070C0"/>
                </a:solidFill>
                <a:latin typeface="+mn-lt"/>
              </a:rPr>
              <a:t>depth</a:t>
            </a:r>
            <a:r>
              <a:rPr lang="en-US" altLang="en-US" sz="2800" dirty="0">
                <a:latin typeface="+mn-lt"/>
              </a:rPr>
              <a:t> is the length of the path to the root.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266700" y="2116138"/>
            <a:ext cx="8343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  <a:cs typeface="Consolas" panose="020B0609020204030204" pitchFamily="49" charset="0"/>
              </a:rPr>
              <a:t>A tree’s (or subtree’s)</a:t>
            </a:r>
            <a:r>
              <a:rPr lang="en-US" altLang="en-US" sz="2800" i="1" dirty="0">
                <a:latin typeface="+mn-lt"/>
                <a:cs typeface="Consolas" panose="020B0609020204030204" pitchFamily="49" charset="0"/>
              </a:rPr>
              <a:t> </a:t>
            </a:r>
            <a:r>
              <a:rPr lang="en-US" altLang="en-US" sz="2800" b="1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height</a:t>
            </a:r>
            <a:r>
              <a:rPr lang="en-US" altLang="en-US" sz="2800" dirty="0">
                <a:latin typeface="+mn-lt"/>
                <a:cs typeface="Consolas" panose="020B0609020204030204" pitchFamily="49" charset="0"/>
              </a:rPr>
              <a:t> is the length of the longest path from the root to a leaf.</a:t>
            </a:r>
            <a:endParaRPr lang="en-US" altLang="en-US" sz="2800" i="1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18879" y="5752254"/>
            <a:ext cx="13740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 3</a:t>
            </a:r>
          </a:p>
        </p:txBody>
      </p:sp>
      <p:grpSp>
        <p:nvGrpSpPr>
          <p:cNvPr id="49" name="Group 42">
            <a:extLst>
              <a:ext uri="{FF2B5EF4-FFF2-40B4-BE49-F238E27FC236}">
                <a16:creationId xmlns:a16="http://schemas.microsoft.com/office/drawing/2014/main" id="{5C5CDA9F-B8CD-494B-A6FD-EDA937D54C7B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318284"/>
            <a:ext cx="3134021" cy="2895635"/>
            <a:chOff x="2911475" y="2666999"/>
            <a:chExt cx="3134020" cy="2895635"/>
          </a:xfrm>
        </p:grpSpPr>
        <p:sp>
          <p:nvSpPr>
            <p:cNvPr id="50" name="Oval 4">
              <a:extLst>
                <a:ext uri="{FF2B5EF4-FFF2-40B4-BE49-F238E27FC236}">
                  <a16:creationId xmlns:a16="http://schemas.microsoft.com/office/drawing/2014/main" id="{6424E337-EB92-4948-920F-070EA3C81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E338B40B-138C-0C41-AAA3-4C8C439CA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B06F092D-8F6C-574B-B8B8-D6C198AF6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B0F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6463BBFC-9283-FC46-B2CD-5966021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54" name="Oval 16">
              <a:extLst>
                <a:ext uri="{FF2B5EF4-FFF2-40B4-BE49-F238E27FC236}">
                  <a16:creationId xmlns:a16="http://schemas.microsoft.com/office/drawing/2014/main" id="{BFE04099-1842-384A-8B39-D84CA55D9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55" name="Oval 19">
              <a:extLst>
                <a:ext uri="{FF2B5EF4-FFF2-40B4-BE49-F238E27FC236}">
                  <a16:creationId xmlns:a16="http://schemas.microsoft.com/office/drawing/2014/main" id="{76E81EBF-18CE-7B43-AAF6-5D9F4F03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56" name="Oval 22">
              <a:extLst>
                <a:ext uri="{FF2B5EF4-FFF2-40B4-BE49-F238E27FC236}">
                  <a16:creationId xmlns:a16="http://schemas.microsoft.com/office/drawing/2014/main" id="{15463A4D-C359-1F45-90CA-53E232EBB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57" name="Oval 25">
              <a:extLst>
                <a:ext uri="{FF2B5EF4-FFF2-40B4-BE49-F238E27FC236}">
                  <a16:creationId xmlns:a16="http://schemas.microsoft.com/office/drawing/2014/main" id="{2CA96342-8C01-004A-99F1-15DE14D4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8" name="Oval 28">
              <a:extLst>
                <a:ext uri="{FF2B5EF4-FFF2-40B4-BE49-F238E27FC236}">
                  <a16:creationId xmlns:a16="http://schemas.microsoft.com/office/drawing/2014/main" id="{0E4F3DA3-D5A1-EF4F-8752-3B90CDAB7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9" name="Oval 31">
              <a:extLst>
                <a:ext uri="{FF2B5EF4-FFF2-40B4-BE49-F238E27FC236}">
                  <a16:creationId xmlns:a16="http://schemas.microsoft.com/office/drawing/2014/main" id="{EB123FD1-B8CD-FD41-88BE-35A7A39A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60" name="Line 33">
              <a:extLst>
                <a:ext uri="{FF2B5EF4-FFF2-40B4-BE49-F238E27FC236}">
                  <a16:creationId xmlns:a16="http://schemas.microsoft.com/office/drawing/2014/main" id="{FA7D649C-EE30-C448-B1CC-6D2575B07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4">
              <a:extLst>
                <a:ext uri="{FF2B5EF4-FFF2-40B4-BE49-F238E27FC236}">
                  <a16:creationId xmlns:a16="http://schemas.microsoft.com/office/drawing/2014/main" id="{A9AC0FA9-DA65-184F-B1FC-E8887BEA8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id="{6BD3E517-76F2-4C4C-8A70-06E99D64F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id="{D551015C-A565-5948-BE9F-97BE18EAC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91A59F5D-934D-474B-ACB0-03005CE05A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8">
              <a:extLst>
                <a:ext uri="{FF2B5EF4-FFF2-40B4-BE49-F238E27FC236}">
                  <a16:creationId xmlns:a16="http://schemas.microsoft.com/office/drawing/2014/main" id="{413E83F1-4069-744F-9DEF-5B652517D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39">
              <a:extLst>
                <a:ext uri="{FF2B5EF4-FFF2-40B4-BE49-F238E27FC236}">
                  <a16:creationId xmlns:a16="http://schemas.microsoft.com/office/drawing/2014/main" id="{5A83F6F2-9768-F64A-94AC-C24CD2BE3E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0">
              <a:extLst>
                <a:ext uri="{FF2B5EF4-FFF2-40B4-BE49-F238E27FC236}">
                  <a16:creationId xmlns:a16="http://schemas.microsoft.com/office/drawing/2014/main" id="{A0A53093-A052-EE48-A4AA-E9164B3A0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1">
              <a:extLst>
                <a:ext uri="{FF2B5EF4-FFF2-40B4-BE49-F238E27FC236}">
                  <a16:creationId xmlns:a16="http://schemas.microsoft.com/office/drawing/2014/main" id="{0EDCDA38-4979-944A-B6A8-F98B82D4F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277011A-0B80-F344-9BC3-9BAECA89CBA3}"/>
              </a:ext>
            </a:extLst>
          </p:cNvPr>
          <p:cNvSpPr txBox="1"/>
          <p:nvPr/>
        </p:nvSpPr>
        <p:spPr>
          <a:xfrm>
            <a:off x="5491504" y="3905640"/>
            <a:ext cx="13740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depth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548769-67BC-7140-B757-051F0D94DE13}"/>
              </a:ext>
            </a:extLst>
          </p:cNvPr>
          <p:cNvSpPr txBox="1"/>
          <p:nvPr/>
        </p:nvSpPr>
        <p:spPr>
          <a:xfrm>
            <a:off x="4816476" y="6337274"/>
            <a:ext cx="1544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height 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CDD45E-5F52-1941-88C4-000AB3B76607}"/>
              </a:ext>
            </a:extLst>
          </p:cNvPr>
          <p:cNvSpPr txBox="1"/>
          <p:nvPr/>
        </p:nvSpPr>
        <p:spPr>
          <a:xfrm>
            <a:off x="1075363" y="4844534"/>
            <a:ext cx="15440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height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8" grpId="0" animBg="1"/>
      <p:bldP spid="26629" grpId="0"/>
      <p:bldP spid="76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613ADB-B242-0A4F-B4A5-DB89D94A91F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7652" name="TextBox 48"/>
          <p:cNvSpPr txBox="1">
            <a:spLocks noChangeArrowheads="1"/>
          </p:cNvSpPr>
          <p:nvPr/>
        </p:nvSpPr>
        <p:spPr bwMode="auto">
          <a:xfrm>
            <a:off x="533400" y="1836738"/>
            <a:ext cx="2206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Multiple trees:</a:t>
            </a:r>
            <a:endParaRPr lang="en-US" altLang="en-US" sz="2800" i="1" dirty="0">
              <a:latin typeface="+mn-lt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14266" y="1836738"/>
            <a:ext cx="1247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latin typeface="+mn-lt"/>
              </a:rPr>
              <a:t>a </a:t>
            </a:r>
            <a:r>
              <a:rPr lang="en-US" altLang="en-US" sz="2800" b="1" i="1" dirty="0">
                <a:latin typeface="+mn-lt"/>
              </a:rPr>
              <a:t>forest</a:t>
            </a:r>
            <a:endParaRPr lang="en-US" altLang="en-US" sz="2800" i="1" dirty="0">
              <a:latin typeface="+mn-lt"/>
            </a:endParaRPr>
          </a:p>
        </p:txBody>
      </p:sp>
      <p:grpSp>
        <p:nvGrpSpPr>
          <p:cNvPr id="41" name="Group 42">
            <a:extLst>
              <a:ext uri="{FF2B5EF4-FFF2-40B4-BE49-F238E27FC236}">
                <a16:creationId xmlns:a16="http://schemas.microsoft.com/office/drawing/2014/main" id="{44437A00-BFB4-284B-859D-2A0FCA9357D2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352799"/>
            <a:ext cx="3641725" cy="2209835"/>
            <a:chOff x="2911475" y="3352799"/>
            <a:chExt cx="3641724" cy="2209835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B9125643-FCDF-CD48-B278-E11634FE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5DFB70A7-25AD-4E4D-8B75-9D855FC6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029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45" name="Oval 13">
              <a:extLst>
                <a:ext uri="{FF2B5EF4-FFF2-40B4-BE49-F238E27FC236}">
                  <a16:creationId xmlns:a16="http://schemas.microsoft.com/office/drawing/2014/main" id="{C43409D9-310C-E642-8D04-C5AD7A54D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641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8CD63845-3D6B-9E46-9618-D9A54FDC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47" name="Oval 19">
              <a:extLst>
                <a:ext uri="{FF2B5EF4-FFF2-40B4-BE49-F238E27FC236}">
                  <a16:creationId xmlns:a16="http://schemas.microsoft.com/office/drawing/2014/main" id="{904F739D-EEB4-5F48-8590-04413494E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31F8DBC-D1CB-944A-90C6-AF567682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999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49" name="Oval 25">
              <a:extLst>
                <a:ext uri="{FF2B5EF4-FFF2-40B4-BE49-F238E27FC236}">
                  <a16:creationId xmlns:a16="http://schemas.microsoft.com/office/drawing/2014/main" id="{DD7AAA97-F37B-FA47-B85F-AB3B1EC3B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1" name="Oval 28">
              <a:extLst>
                <a:ext uri="{FF2B5EF4-FFF2-40B4-BE49-F238E27FC236}">
                  <a16:creationId xmlns:a16="http://schemas.microsoft.com/office/drawing/2014/main" id="{1852CCA3-D671-C648-A6E2-5C13C100E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id="{F6842FC3-779B-C84E-ADED-195F23982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704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55" name="Line 35">
              <a:extLst>
                <a:ext uri="{FF2B5EF4-FFF2-40B4-BE49-F238E27FC236}">
                  <a16:creationId xmlns:a16="http://schemas.microsoft.com/office/drawing/2014/main" id="{EA608C75-20D7-9742-8C40-2688F55EA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4CD4863E-06EB-2D44-8C5C-5F197C9F4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7">
              <a:extLst>
                <a:ext uri="{FF2B5EF4-FFF2-40B4-BE49-F238E27FC236}">
                  <a16:creationId xmlns:a16="http://schemas.microsoft.com/office/drawing/2014/main" id="{61C25174-D013-4F42-A7FF-8591DDF1F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21029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8">
              <a:extLst>
                <a:ext uri="{FF2B5EF4-FFF2-40B4-BE49-F238E27FC236}">
                  <a16:creationId xmlns:a16="http://schemas.microsoft.com/office/drawing/2014/main" id="{490CD02D-7461-DD45-8DAA-C43442642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98E27776-CCB6-D142-BAB4-7BEEA906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A2EA6E49-02C8-074E-86EA-F8CE5DE20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30849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631AB9AD-1E02-EB4D-898E-29AA8B412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029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7BD0F44-0F82-7345-AA53-53BA2F6E636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7162800" cy="2438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class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24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GTreeNode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{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private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T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value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private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List&lt;</a:t>
            </a:r>
            <a:r>
              <a:rPr lang="en-US" altLang="en-US" sz="24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GTreeNode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&lt;T&gt;&gt;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children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3F7F5F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3F7F5F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//setters, etc.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}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</p:txBody>
      </p:sp>
      <p:sp>
        <p:nvSpPr>
          <p:cNvPr id="28705" name="Rectangle 61"/>
          <p:cNvSpPr>
            <a:spLocks/>
          </p:cNvSpPr>
          <p:nvPr/>
        </p:nvSpPr>
        <p:spPr bwMode="auto">
          <a:xfrm>
            <a:off x="7803855" y="5202221"/>
            <a:ext cx="124648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sp>
        <p:nvSpPr>
          <p:cNvPr id="28706" name="Rectangle 63"/>
          <p:cNvSpPr>
            <a:spLocks/>
          </p:cNvSpPr>
          <p:nvPr/>
        </p:nvSpPr>
        <p:spPr bwMode="auto">
          <a:xfrm>
            <a:off x="287807" y="4334183"/>
            <a:ext cx="547658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 sz="2800" dirty="0">
                <a:solidFill>
                  <a:srgbClr val="0033CC"/>
                </a:solidFill>
                <a:latin typeface="+mn-lt"/>
                <a:sym typeface="Arial" charset="0"/>
              </a:rPr>
              <a:t>&lt;T&gt; means user picks a type when they create one (later lecture)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endParaRPr lang="en-US" altLang="en-US" sz="2800" dirty="0">
              <a:solidFill>
                <a:srgbClr val="0033CC"/>
              </a:solidFill>
              <a:latin typeface="+mn-lt"/>
              <a:sym typeface="Arial" charset="0"/>
            </a:endParaRP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 sz="2800" dirty="0">
                <a:solidFill>
                  <a:srgbClr val="0033CC"/>
                </a:solidFill>
                <a:latin typeface="+mn-lt"/>
                <a:sym typeface="Arial" charset="0"/>
              </a:rPr>
              <a:t>Parent contains a list of its children</a:t>
            </a:r>
          </a:p>
        </p:txBody>
      </p:sp>
      <p:grpSp>
        <p:nvGrpSpPr>
          <p:cNvPr id="36" name="Group 42">
            <a:extLst>
              <a:ext uri="{FF2B5EF4-FFF2-40B4-BE49-F238E27FC236}">
                <a16:creationId xmlns:a16="http://schemas.microsoft.com/office/drawing/2014/main" id="{31171C18-C162-7F41-A8DB-F2CBFB39839C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92532"/>
            <a:ext cx="3505200" cy="2895635"/>
            <a:chOff x="2540296" y="2666999"/>
            <a:chExt cx="3505199" cy="2895635"/>
          </a:xfrm>
        </p:grpSpPr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1D3C487B-4ED7-4142-8EE9-0B3AB4AAF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1E74F1B7-36CC-0E4B-8E75-633DBAEBA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39" name="Oval 10">
              <a:extLst>
                <a:ext uri="{FF2B5EF4-FFF2-40B4-BE49-F238E27FC236}">
                  <a16:creationId xmlns:a16="http://schemas.microsoft.com/office/drawing/2014/main" id="{486CA5FB-ED4B-6946-8AF5-20E5C008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1F954916-30C3-5243-B765-FFDD4FDDE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41" name="Oval 16">
              <a:extLst>
                <a:ext uri="{FF2B5EF4-FFF2-40B4-BE49-F238E27FC236}">
                  <a16:creationId xmlns:a16="http://schemas.microsoft.com/office/drawing/2014/main" id="{9EE9AA0A-27EB-004C-A56F-F9B27DAC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2" name="Oval 19">
              <a:extLst>
                <a:ext uri="{FF2B5EF4-FFF2-40B4-BE49-F238E27FC236}">
                  <a16:creationId xmlns:a16="http://schemas.microsoft.com/office/drawing/2014/main" id="{FA6F584A-480E-2443-9F85-8E0E1F7E5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3" name="Oval 22">
              <a:extLst>
                <a:ext uri="{FF2B5EF4-FFF2-40B4-BE49-F238E27FC236}">
                  <a16:creationId xmlns:a16="http://schemas.microsoft.com/office/drawing/2014/main" id="{06DFBB60-37ED-DF48-9766-E7F2A508D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721" y="5096148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44" name="Oval 25">
              <a:extLst>
                <a:ext uri="{FF2B5EF4-FFF2-40B4-BE49-F238E27FC236}">
                  <a16:creationId xmlns:a16="http://schemas.microsoft.com/office/drawing/2014/main" id="{6D599D98-05A4-D643-98D3-2D9A078BF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5" name="Oval 28">
              <a:extLst>
                <a:ext uri="{FF2B5EF4-FFF2-40B4-BE49-F238E27FC236}">
                  <a16:creationId xmlns:a16="http://schemas.microsoft.com/office/drawing/2014/main" id="{AA343BFE-9D8C-C64D-9BC6-A18D35E9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296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6" name="Oval 31">
              <a:extLst>
                <a:ext uri="{FF2B5EF4-FFF2-40B4-BE49-F238E27FC236}">
                  <a16:creationId xmlns:a16="http://schemas.microsoft.com/office/drawing/2014/main" id="{6C8DAA85-E1B2-434E-BE9C-4E0321E1F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1BEFB65A-9B68-644D-AC0A-251C9B62F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7AC9CDD1-927D-5D43-80D5-0D8CE4DB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087C06E7-5164-8A41-B366-5C58FF84F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26E2CB64-6990-8B43-B8C4-594359762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ABDC502B-2A04-6C4E-9B25-F12A255AB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FBF48ED3-302C-8747-B0DF-15EC0C2F3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8582" y="4714875"/>
              <a:ext cx="647405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791AA799-CDB3-434F-B730-83B93687B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CC6DC319-8CED-A348-A8B6-02B61114A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571" y="4705623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7183B5BC-F08A-5C4A-8E73-E3AEB0D1D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">
            <a:extLst>
              <a:ext uri="{FF2B5EF4-FFF2-40B4-BE49-F238E27FC236}">
                <a16:creationId xmlns:a16="http://schemas.microsoft.com/office/drawing/2014/main" id="{A224EEB3-DA22-0D4B-96A5-1DF0FA96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162800" cy="24384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class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24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GTreeNode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{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private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T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value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private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List&lt;</a:t>
            </a:r>
            <a:r>
              <a:rPr lang="en-US" altLang="en-US" sz="24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GTreeNode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&lt;T&gt;&gt; </a:t>
            </a:r>
            <a:r>
              <a:rPr lang="en-US" altLang="en-US" sz="24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children</a:t>
            </a: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3F7F5F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dirty="0">
                <a:solidFill>
                  <a:srgbClr val="3F7F5F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//setters, etc.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}</a:t>
            </a:r>
            <a:endParaRPr lang="en-US" altLang="en-US" sz="24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B61BD44-D0F1-6E43-AFEF-14253FFE911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9730" name="Rectangle 63"/>
          <p:cNvSpPr>
            <a:spLocks/>
          </p:cNvSpPr>
          <p:nvPr/>
        </p:nvSpPr>
        <p:spPr bwMode="auto">
          <a:xfrm>
            <a:off x="501650" y="4191000"/>
            <a:ext cx="475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 dirty="0" err="1">
                <a:solidFill>
                  <a:srgbClr val="0033CC"/>
                </a:solidFill>
                <a:sym typeface="Arial" charset="0"/>
              </a:rPr>
              <a:t>Java.util.List</a:t>
            </a: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 is an interface!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It defines the methods that all implementations must implement.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Whoever writes this class gets to decide what implementation to use —</a:t>
            </a:r>
            <a:r>
              <a:rPr lang="en-US" altLang="en-US" dirty="0" err="1">
                <a:solidFill>
                  <a:srgbClr val="0033CC"/>
                </a:solidFill>
                <a:sym typeface="Arial" charset="0"/>
              </a:rPr>
              <a:t>ArrayList</a:t>
            </a: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? LinkedList? Etc.?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90D29B63-89D5-0642-961C-BB2BAA9E9CFE}"/>
              </a:ext>
            </a:extLst>
          </p:cNvPr>
          <p:cNvSpPr>
            <a:spLocks/>
          </p:cNvSpPr>
          <p:nvPr/>
        </p:nvSpPr>
        <p:spPr bwMode="auto">
          <a:xfrm>
            <a:off x="7803855" y="5202221"/>
            <a:ext cx="124648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BF56DC49-F93F-564B-889E-CDDB330FB77D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3892532"/>
            <a:ext cx="3505200" cy="2895635"/>
            <a:chOff x="2540296" y="2666999"/>
            <a:chExt cx="3505199" cy="2895635"/>
          </a:xfrm>
        </p:grpSpPr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E8279AA8-C288-B345-8A30-4408877BC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833E64F-BFA7-0A43-9D68-7E32591A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856EF425-5AD2-DB4B-909C-6EBD0D26D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32" name="Oval 13">
              <a:extLst>
                <a:ext uri="{FF2B5EF4-FFF2-40B4-BE49-F238E27FC236}">
                  <a16:creationId xmlns:a16="http://schemas.microsoft.com/office/drawing/2014/main" id="{56BBFEA6-4A67-FF46-AB62-F783B3AC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7F050423-B4E4-4047-86E5-6F1FFBCE5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9085793A-0B29-F84E-9B51-0B7623E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709D5042-92A7-1043-9DD5-AC4693A4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721" y="5096148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58" name="Oval 25">
              <a:extLst>
                <a:ext uri="{FF2B5EF4-FFF2-40B4-BE49-F238E27FC236}">
                  <a16:creationId xmlns:a16="http://schemas.microsoft.com/office/drawing/2014/main" id="{38F13E20-3926-E84B-9DF8-A8D205432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59" name="Oval 28">
              <a:extLst>
                <a:ext uri="{FF2B5EF4-FFF2-40B4-BE49-F238E27FC236}">
                  <a16:creationId xmlns:a16="http://schemas.microsoft.com/office/drawing/2014/main" id="{F5C66A84-A801-B445-8FD3-96AFF4F1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296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0" name="Oval 31">
              <a:extLst>
                <a:ext uri="{FF2B5EF4-FFF2-40B4-BE49-F238E27FC236}">
                  <a16:creationId xmlns:a16="http://schemas.microsoft.com/office/drawing/2014/main" id="{91C0F0AD-2689-3247-B4CA-35E27C6A9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61" name="Line 33">
              <a:extLst>
                <a:ext uri="{FF2B5EF4-FFF2-40B4-BE49-F238E27FC236}">
                  <a16:creationId xmlns:a16="http://schemas.microsoft.com/office/drawing/2014/main" id="{776E5CC8-7A57-7444-A503-6F98D9A4C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0962C4CE-D424-9340-8B25-1E19C8232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5">
              <a:extLst>
                <a:ext uri="{FF2B5EF4-FFF2-40B4-BE49-F238E27FC236}">
                  <a16:creationId xmlns:a16="http://schemas.microsoft.com/office/drawing/2014/main" id="{CE0C9DA5-2E68-6B4B-8921-1137F65D88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36">
              <a:extLst>
                <a:ext uri="{FF2B5EF4-FFF2-40B4-BE49-F238E27FC236}">
                  <a16:creationId xmlns:a16="http://schemas.microsoft.com/office/drawing/2014/main" id="{BCA972E8-9053-F349-959E-CE3B65DB3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7">
              <a:extLst>
                <a:ext uri="{FF2B5EF4-FFF2-40B4-BE49-F238E27FC236}">
                  <a16:creationId xmlns:a16="http://schemas.microsoft.com/office/drawing/2014/main" id="{5CB2AFB2-E667-274D-8141-10B6CBCAF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38">
              <a:extLst>
                <a:ext uri="{FF2B5EF4-FFF2-40B4-BE49-F238E27FC236}">
                  <a16:creationId xmlns:a16="http://schemas.microsoft.com/office/drawing/2014/main" id="{4E2CE312-C158-314F-A17B-B693FCB70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8582" y="4714875"/>
              <a:ext cx="647405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39">
              <a:extLst>
                <a:ext uri="{FF2B5EF4-FFF2-40B4-BE49-F238E27FC236}">
                  <a16:creationId xmlns:a16="http://schemas.microsoft.com/office/drawing/2014/main" id="{C18A34B5-4F5F-C041-A5D8-735AA1B0D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7B15ABCF-31FD-B84C-B3BD-73491B61C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7571" y="4705623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89570247-6417-2F49-A552-1596ADDB9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B969D9-FE51-F044-A900-34C380043A15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304800" y="1809750"/>
            <a:ext cx="4114800" cy="485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000" dirty="0"/>
              <a:t>A </a:t>
            </a:r>
            <a:r>
              <a:rPr lang="en-US" altLang="en-US" sz="3000" i="1" dirty="0"/>
              <a:t>binary tree</a:t>
            </a:r>
            <a:r>
              <a:rPr lang="en-US" altLang="en-US" sz="3000" dirty="0"/>
              <a:t> is a particularly important kind of tree in which every node as at most two children.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3000" dirty="0"/>
              <a:t>In a binary tree, the two children are called the </a:t>
            </a:r>
            <a:r>
              <a:rPr lang="en-US" altLang="en-US" sz="3000" i="1" dirty="0"/>
              <a:t>left</a:t>
            </a:r>
            <a:r>
              <a:rPr lang="en-US" altLang="en-US" sz="3000" dirty="0"/>
              <a:t> and </a:t>
            </a:r>
            <a:r>
              <a:rPr lang="en-US" altLang="en-US" sz="3000" i="1" dirty="0"/>
              <a:t>right</a:t>
            </a:r>
            <a:r>
              <a:rPr lang="en-US" altLang="en-US" sz="3000" dirty="0"/>
              <a:t> children.</a:t>
            </a:r>
          </a:p>
        </p:txBody>
      </p:sp>
      <p:sp>
        <p:nvSpPr>
          <p:cNvPr id="21532" name="Rectangle 22"/>
          <p:cNvSpPr>
            <a:spLocks/>
          </p:cNvSpPr>
          <p:nvPr/>
        </p:nvSpPr>
        <p:spPr bwMode="auto">
          <a:xfrm>
            <a:off x="4616450" y="4899025"/>
            <a:ext cx="1787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Not a binary tree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(a </a:t>
            </a:r>
            <a:r>
              <a:rPr lang="en-US" altLang="en-US" sz="1800" i="1">
                <a:solidFill>
                  <a:schemeClr val="tx1"/>
                </a:solidFill>
                <a:latin typeface="Arial" charset="0"/>
                <a:sym typeface="Arial" charset="0"/>
              </a:rPr>
              <a:t>general</a:t>
            </a:r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 tree)</a:t>
            </a:r>
          </a:p>
        </p:txBody>
      </p:sp>
      <p:sp>
        <p:nvSpPr>
          <p:cNvPr id="21524" name="Rectangle 38"/>
          <p:cNvSpPr>
            <a:spLocks/>
          </p:cNvSpPr>
          <p:nvPr/>
        </p:nvSpPr>
        <p:spPr bwMode="auto">
          <a:xfrm>
            <a:off x="7405688" y="5083175"/>
            <a:ext cx="12588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Binary tree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44193E-FF9C-9643-9ACD-1DD853C69F0A}"/>
              </a:ext>
            </a:extLst>
          </p:cNvPr>
          <p:cNvGrpSpPr/>
          <p:nvPr/>
        </p:nvGrpSpPr>
        <p:grpSpPr>
          <a:xfrm>
            <a:off x="4663280" y="3052762"/>
            <a:ext cx="1737520" cy="1644651"/>
            <a:chOff x="4702175" y="1577975"/>
            <a:chExt cx="1737520" cy="1644651"/>
          </a:xfrm>
        </p:grpSpPr>
        <p:sp>
          <p:nvSpPr>
            <p:cNvPr id="42" name="Oval 5">
              <a:extLst>
                <a:ext uri="{FF2B5EF4-FFF2-40B4-BE49-F238E27FC236}">
                  <a16:creationId xmlns:a16="http://schemas.microsoft.com/office/drawing/2014/main" id="{E4D87E36-03B5-0646-B9D3-A592968C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695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43" name="Oval 6">
              <a:extLst>
                <a:ext uri="{FF2B5EF4-FFF2-40B4-BE49-F238E27FC236}">
                  <a16:creationId xmlns:a16="http://schemas.microsoft.com/office/drawing/2014/main" id="{2556C4B9-F4A5-5744-9614-5687F0F4C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49FEB9BA-3B90-8646-B5F7-91E3E0F0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445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5" name="Oval 8">
              <a:extLst>
                <a:ext uri="{FF2B5EF4-FFF2-40B4-BE49-F238E27FC236}">
                  <a16:creationId xmlns:a16="http://schemas.microsoft.com/office/drawing/2014/main" id="{A6B77954-642C-CB43-9919-0A9CA1942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38F4596B-403E-424D-903F-8C76BF44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7" name="Oval 10">
              <a:extLst>
                <a:ext uri="{FF2B5EF4-FFF2-40B4-BE49-F238E27FC236}">
                  <a16:creationId xmlns:a16="http://schemas.microsoft.com/office/drawing/2014/main" id="{3D3F0B30-6740-5940-9724-3D560D9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42E99FC-93D3-1345-A94A-F4E00D09AD3C}"/>
                </a:ext>
              </a:extLst>
            </p:cNvPr>
            <p:cNvCxnSpPr>
              <a:cxnSpLocks/>
              <a:stCxn id="42" idx="3"/>
              <a:endCxn id="43" idx="0"/>
            </p:cNvCxnSpPr>
            <p:nvPr/>
          </p:nvCxnSpPr>
          <p:spPr>
            <a:xfrm flipH="1">
              <a:off x="5376070" y="1865238"/>
              <a:ext cx="352539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AA05B5B-33CB-A543-A616-B60101B888D5}"/>
                </a:ext>
              </a:extLst>
            </p:cNvPr>
            <p:cNvCxnSpPr>
              <a:cxnSpLocks/>
              <a:stCxn id="42" idx="5"/>
              <a:endCxn id="44" idx="0"/>
            </p:cNvCxnSpPr>
            <p:nvPr/>
          </p:nvCxnSpPr>
          <p:spPr>
            <a:xfrm>
              <a:off x="5974444" y="1865238"/>
              <a:ext cx="290626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9D1533-FA0D-8441-9460-610E7CE2DD61}"/>
                </a:ext>
              </a:extLst>
            </p:cNvPr>
            <p:cNvCxnSpPr>
              <a:cxnSpLocks/>
              <a:stCxn id="43" idx="3"/>
              <a:endCxn id="45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4C0324A-60C5-7B47-BA18-DAE8107FC7FE}"/>
                </a:ext>
              </a:extLst>
            </p:cNvPr>
            <p:cNvCxnSpPr>
              <a:cxnSpLocks/>
              <a:stCxn id="43" idx="4"/>
              <a:endCxn id="46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4479571-311F-E245-B34C-D640191CC01C}"/>
                </a:ext>
              </a:extLst>
            </p:cNvPr>
            <p:cNvCxnSpPr>
              <a:cxnSpLocks/>
              <a:stCxn id="43" idx="5"/>
              <a:endCxn id="47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840B31-2450-2240-91CA-A346FE173D0C}"/>
              </a:ext>
            </a:extLst>
          </p:cNvPr>
          <p:cNvGrpSpPr/>
          <p:nvPr/>
        </p:nvGrpSpPr>
        <p:grpSpPr>
          <a:xfrm>
            <a:off x="7076280" y="3052762"/>
            <a:ext cx="1762920" cy="1644651"/>
            <a:chOff x="4702175" y="1577975"/>
            <a:chExt cx="1762920" cy="1644651"/>
          </a:xfrm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0C581990-F6D7-0B48-8793-C5F1ABBC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982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A77BD996-8DAB-8B4F-97CB-254B2585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82505CCD-BDD9-CA41-8429-BE1E1DB4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5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491BE726-1B2A-5747-A4F1-2E4C2965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591C405E-6C12-B641-BAA1-F8A60E56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41EE97-5093-9041-8ABC-FE1DE004E841}"/>
                </a:ext>
              </a:extLst>
            </p:cNvPr>
            <p:cNvCxnSpPr>
              <a:cxnSpLocks/>
              <a:stCxn id="54" idx="3"/>
              <a:endCxn id="55" idx="0"/>
            </p:cNvCxnSpPr>
            <p:nvPr/>
          </p:nvCxnSpPr>
          <p:spPr>
            <a:xfrm flipH="1">
              <a:off x="5376070" y="1865238"/>
              <a:ext cx="366826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632D81B-2AB1-3E45-9374-665DD7A70A73}"/>
                </a:ext>
              </a:extLst>
            </p:cNvPr>
            <p:cNvCxnSpPr>
              <a:cxnSpLocks/>
              <a:stCxn id="54" idx="5"/>
              <a:endCxn id="56" idx="0"/>
            </p:cNvCxnSpPr>
            <p:nvPr/>
          </p:nvCxnSpPr>
          <p:spPr>
            <a:xfrm>
              <a:off x="5988731" y="1865238"/>
              <a:ext cx="301739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45DF766-DC0F-C648-942C-59156E1FD861}"/>
                </a:ext>
              </a:extLst>
            </p:cNvPr>
            <p:cNvCxnSpPr>
              <a:cxnSpLocks/>
              <a:stCxn id="55" idx="3"/>
              <a:endCxn id="57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F9F2D30-BABC-A346-A1FD-FAD85603B140}"/>
                </a:ext>
              </a:extLst>
            </p:cNvPr>
            <p:cNvCxnSpPr>
              <a:cxnSpLocks/>
              <a:stCxn id="55" idx="5"/>
              <a:endCxn id="59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trees were in A1!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09738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You have seen a binary tree in A1.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A PhD object has one or two advisors. 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(Note: the advisors are the “children”.)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890144F1-F59D-5D4C-8A82-7694C0AEC8D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33800" y="3789710"/>
            <a:ext cx="0" cy="40129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9375" y="4526570"/>
            <a:ext cx="990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9" idx="0"/>
          </p:cNvCxnSpPr>
          <p:nvPr/>
        </p:nvCxnSpPr>
        <p:spPr>
          <a:xfrm>
            <a:off x="5459374" y="5428759"/>
            <a:ext cx="1700973" cy="6168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680334" y="4526570"/>
            <a:ext cx="824866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3083794" y="3328045"/>
            <a:ext cx="1454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David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Gries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2717800" y="4097957"/>
            <a:ext cx="18261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Friedrich Bauer 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191000" y="4967094"/>
            <a:ext cx="1800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Georg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Aumann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1986185" y="5026918"/>
            <a:ext cx="13003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Fritz Bopp 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304800" y="6045620"/>
            <a:ext cx="14414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Fritz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Sauter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062434" y="6045620"/>
            <a:ext cx="14029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Erwin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Fues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733800" y="6045619"/>
            <a:ext cx="1778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Heinrich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Tietze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817671" y="6045619"/>
            <a:ext cx="26853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Constantin </a:t>
            </a:r>
            <a:r>
              <a:rPr lang="en-US" sz="22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Carathodory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cxnSp>
        <p:nvCxnSpPr>
          <p:cNvPr id="21" name="Straight Connector 20"/>
          <p:cNvCxnSpPr>
            <a:endCxn id="18" idx="0"/>
          </p:cNvCxnSpPr>
          <p:nvPr/>
        </p:nvCxnSpPr>
        <p:spPr>
          <a:xfrm flipH="1">
            <a:off x="4623114" y="5428758"/>
            <a:ext cx="294328" cy="6168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539" idx="2"/>
            <a:endCxn id="17" idx="0"/>
          </p:cNvCxnSpPr>
          <p:nvPr/>
        </p:nvCxnSpPr>
        <p:spPr>
          <a:xfrm>
            <a:off x="2636363" y="5457805"/>
            <a:ext cx="127545" cy="58781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2540" idx="0"/>
          </p:cNvCxnSpPr>
          <p:nvPr/>
        </p:nvCxnSpPr>
        <p:spPr>
          <a:xfrm flipH="1">
            <a:off x="1025510" y="5477902"/>
            <a:ext cx="1490259" cy="5677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Useful facts about binary trees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2C675A51-BADB-3046-9E65-2C40584EB9C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8106" y="4084638"/>
            <a:ext cx="4343400" cy="2620962"/>
          </a:xfrm>
        </p:spPr>
        <p:txBody>
          <a:bodyPr rIns="132080"/>
          <a:lstStyle/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Max # of nodes at depth d:</a:t>
            </a: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 2</a:t>
            </a:r>
            <a:r>
              <a:rPr lang="en-US" altLang="en-US" sz="2400" baseline="30000" dirty="0">
                <a:solidFill>
                  <a:srgbClr val="008000"/>
                </a:solidFill>
                <a:ea typeface="MS PGothic" charset="-128"/>
              </a:rPr>
              <a:t>d</a:t>
            </a:r>
            <a:endParaRPr lang="en-US" altLang="en-US" sz="2400" dirty="0">
              <a:solidFill>
                <a:srgbClr val="008000"/>
              </a:solidFill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 dirty="0"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If height of tree is h: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ea typeface="MS PGothic" charset="-128"/>
              </a:rPr>
              <a:t>min # of nodes: 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h + 1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ea typeface="MS PGothic" charset="-128"/>
              </a:rPr>
              <a:t>max #of nodes:</a:t>
            </a:r>
          </a:p>
          <a:p>
            <a:pPr marL="325438" lvl="1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0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+ … + 2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h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 =  2</a:t>
            </a:r>
            <a:r>
              <a:rPr lang="en-US" altLang="en-US" sz="2400" baseline="30000" dirty="0">
                <a:solidFill>
                  <a:srgbClr val="009900"/>
                </a:solidFill>
                <a:ea typeface="MS PGothic" charset="-128"/>
              </a:rPr>
              <a:t>h+1</a:t>
            </a:r>
            <a:r>
              <a:rPr lang="en-US" altLang="en-US" sz="2400" dirty="0">
                <a:solidFill>
                  <a:srgbClr val="009900"/>
                </a:solidFill>
                <a:ea typeface="MS PGothic" charset="-128"/>
              </a:rPr>
              <a:t> – 1</a:t>
            </a:r>
            <a:r>
              <a:rPr lang="en-US" altLang="en-US" sz="2400" dirty="0">
                <a:ea typeface="MS PGothic" charset="-128"/>
              </a:rPr>
              <a:t> </a:t>
            </a:r>
          </a:p>
        </p:txBody>
      </p:sp>
      <p:sp>
        <p:nvSpPr>
          <p:cNvPr id="56346" name="Line 24"/>
          <p:cNvSpPr>
            <a:spLocks noChangeShapeType="1"/>
          </p:cNvSpPr>
          <p:nvPr/>
        </p:nvSpPr>
        <p:spPr bwMode="auto">
          <a:xfrm>
            <a:off x="5940561" y="23617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5"/>
          <p:cNvSpPr>
            <a:spLocks noChangeShapeType="1"/>
          </p:cNvSpPr>
          <p:nvPr/>
        </p:nvSpPr>
        <p:spPr bwMode="auto">
          <a:xfrm>
            <a:off x="5940561" y="28951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6"/>
          <p:cNvSpPr>
            <a:spLocks noChangeShapeType="1"/>
          </p:cNvSpPr>
          <p:nvPr/>
        </p:nvSpPr>
        <p:spPr bwMode="auto">
          <a:xfrm>
            <a:off x="5940561" y="3580937"/>
            <a:ext cx="5828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Rectangle 27"/>
          <p:cNvSpPr>
            <a:spLocks/>
          </p:cNvSpPr>
          <p:nvPr/>
        </p:nvSpPr>
        <p:spPr bwMode="auto">
          <a:xfrm>
            <a:off x="5634029" y="1712449"/>
            <a:ext cx="727419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depth</a:t>
            </a:r>
          </a:p>
        </p:txBody>
      </p:sp>
      <p:sp>
        <p:nvSpPr>
          <p:cNvPr id="56350" name="Rectangle 28"/>
          <p:cNvSpPr>
            <a:spLocks/>
          </p:cNvSpPr>
          <p:nvPr/>
        </p:nvSpPr>
        <p:spPr bwMode="auto">
          <a:xfrm>
            <a:off x="5634029" y="20934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56351" name="Rectangle 29"/>
          <p:cNvSpPr>
            <a:spLocks/>
          </p:cNvSpPr>
          <p:nvPr/>
        </p:nvSpPr>
        <p:spPr bwMode="auto">
          <a:xfrm>
            <a:off x="5634029" y="27030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56352" name="Rectangle 30"/>
          <p:cNvSpPr>
            <a:spLocks/>
          </p:cNvSpPr>
          <p:nvPr/>
        </p:nvSpPr>
        <p:spPr bwMode="auto">
          <a:xfrm>
            <a:off x="5634029" y="3388849"/>
            <a:ext cx="281121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56361" name="Rectangle 39"/>
          <p:cNvSpPr>
            <a:spLocks/>
          </p:cNvSpPr>
          <p:nvPr/>
        </p:nvSpPr>
        <p:spPr bwMode="auto">
          <a:xfrm>
            <a:off x="741593" y="3222625"/>
            <a:ext cx="286203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Height 2, 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minimum number of nodes</a:t>
            </a:r>
          </a:p>
        </p:txBody>
      </p:sp>
      <p:sp>
        <p:nvSpPr>
          <p:cNvPr id="56362" name="Rectangle 40"/>
          <p:cNvSpPr>
            <a:spLocks/>
          </p:cNvSpPr>
          <p:nvPr/>
        </p:nvSpPr>
        <p:spPr bwMode="auto">
          <a:xfrm>
            <a:off x="5794442" y="3922249"/>
            <a:ext cx="292556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Height 2, 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maximum number of nodes</a:t>
            </a:r>
          </a:p>
        </p:txBody>
      </p:sp>
      <p:sp>
        <p:nvSpPr>
          <p:cNvPr id="56363" name="Rectangle 41"/>
          <p:cNvSpPr>
            <a:spLocks/>
          </p:cNvSpPr>
          <p:nvPr/>
        </p:nvSpPr>
        <p:spPr bwMode="auto">
          <a:xfrm>
            <a:off x="5503792" y="1636249"/>
            <a:ext cx="3354388" cy="29114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56364" name="Rectangle 42"/>
          <p:cNvSpPr>
            <a:spLocks/>
          </p:cNvSpPr>
          <p:nvPr/>
        </p:nvSpPr>
        <p:spPr bwMode="auto">
          <a:xfrm>
            <a:off x="450943" y="1587500"/>
            <a:ext cx="3346447" cy="2246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6B325-9363-604B-92C9-117D059E6AF5}"/>
              </a:ext>
            </a:extLst>
          </p:cNvPr>
          <p:cNvGrpSpPr/>
          <p:nvPr/>
        </p:nvGrpSpPr>
        <p:grpSpPr>
          <a:xfrm>
            <a:off x="6719817" y="2137898"/>
            <a:ext cx="1558873" cy="1644651"/>
            <a:chOff x="5302249" y="1577975"/>
            <a:chExt cx="1558873" cy="1644651"/>
          </a:xfrm>
        </p:grpSpPr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E0222A9E-E525-074E-9340-0CA4B0E7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8" name="Oval 6">
              <a:extLst>
                <a:ext uri="{FF2B5EF4-FFF2-40B4-BE49-F238E27FC236}">
                  <a16:creationId xmlns:a16="http://schemas.microsoft.com/office/drawing/2014/main" id="{4B0B866E-C700-C646-8D45-286492D1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DC945E02-B6C5-DF4B-A63D-D8D5BBEC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872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90449F62-FD10-4E43-9816-B254A8CA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49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51" name="Oval 10">
              <a:extLst>
                <a:ext uri="{FF2B5EF4-FFF2-40B4-BE49-F238E27FC236}">
                  <a16:creationId xmlns:a16="http://schemas.microsoft.com/office/drawing/2014/main" id="{CFD4A450-0E08-5944-8274-6C3EA198E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312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26D9B76-A268-4F45-86EE-A9AF061358C8}"/>
                </a:ext>
              </a:extLst>
            </p:cNvPr>
            <p:cNvCxnSpPr>
              <a:cxnSpLocks/>
              <a:stCxn id="47" idx="3"/>
              <a:endCxn id="48" idx="0"/>
            </p:cNvCxnSpPr>
            <p:nvPr/>
          </p:nvCxnSpPr>
          <p:spPr>
            <a:xfrm flipH="1">
              <a:off x="5714207" y="1865238"/>
              <a:ext cx="331504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1CBB282-67EB-B141-AA14-796A7033ECD1}"/>
                </a:ext>
              </a:extLst>
            </p:cNvPr>
            <p:cNvCxnSpPr>
              <a:cxnSpLocks/>
              <a:stCxn id="47" idx="5"/>
              <a:endCxn id="49" idx="0"/>
            </p:cNvCxnSpPr>
            <p:nvPr/>
          </p:nvCxnSpPr>
          <p:spPr>
            <a:xfrm>
              <a:off x="6291546" y="1865238"/>
              <a:ext cx="394951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5E42D82-69A0-3C45-BDB8-7B833A97029C}"/>
                </a:ext>
              </a:extLst>
            </p:cNvPr>
            <p:cNvCxnSpPr>
              <a:cxnSpLocks/>
              <a:stCxn id="48" idx="3"/>
              <a:endCxn id="50" idx="0"/>
            </p:cNvCxnSpPr>
            <p:nvPr/>
          </p:nvCxnSpPr>
          <p:spPr>
            <a:xfrm flipH="1">
              <a:off x="5476081" y="2465082"/>
              <a:ext cx="115208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3857DFB-202D-A34B-8D0F-3C7A84FFA312}"/>
                </a:ext>
              </a:extLst>
            </p:cNvPr>
            <p:cNvCxnSpPr>
              <a:cxnSpLocks/>
              <a:stCxn id="48" idx="5"/>
              <a:endCxn id="51" idx="0"/>
            </p:cNvCxnSpPr>
            <p:nvPr/>
          </p:nvCxnSpPr>
          <p:spPr>
            <a:xfrm>
              <a:off x="5837124" y="2465082"/>
              <a:ext cx="139020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8">
              <a:extLst>
                <a:ext uri="{FF2B5EF4-FFF2-40B4-BE49-F238E27FC236}">
                  <a16:creationId xmlns:a16="http://schemas.microsoft.com/office/drawing/2014/main" id="{140886B2-9869-4342-9687-4E5E2A17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826D974-8F65-854B-A0B5-306A1837A5EC}"/>
                </a:ext>
              </a:extLst>
            </p:cNvPr>
            <p:cNvCxnSpPr>
              <a:cxnSpLocks/>
              <a:stCxn id="49" idx="3"/>
              <a:endCxn id="56" idx="0"/>
            </p:cNvCxnSpPr>
            <p:nvPr/>
          </p:nvCxnSpPr>
          <p:spPr>
            <a:xfrm flipH="1">
              <a:off x="6476207" y="2463494"/>
              <a:ext cx="86811" cy="4209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5">
            <a:extLst>
              <a:ext uri="{FF2B5EF4-FFF2-40B4-BE49-F238E27FC236}">
                <a16:creationId xmlns:a16="http://schemas.microsoft.com/office/drawing/2014/main" id="{6D8F16F9-AB2C-FD41-9F63-2EFA25CC4E2C}"/>
              </a:ext>
            </a:extLst>
          </p:cNvPr>
          <p:cNvSpPr>
            <a:spLocks/>
          </p:cNvSpPr>
          <p:nvPr/>
        </p:nvSpPr>
        <p:spPr bwMode="auto">
          <a:xfrm>
            <a:off x="1878106" y="1747043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63" name="Oval 7">
            <a:extLst>
              <a:ext uri="{FF2B5EF4-FFF2-40B4-BE49-F238E27FC236}">
                <a16:creationId xmlns:a16="http://schemas.microsoft.com/office/drawing/2014/main" id="{C7491295-A2FE-B748-A8E1-D680AA026BE4}"/>
              </a:ext>
            </a:extLst>
          </p:cNvPr>
          <p:cNvSpPr>
            <a:spLocks/>
          </p:cNvSpPr>
          <p:nvPr/>
        </p:nvSpPr>
        <p:spPr bwMode="auto">
          <a:xfrm>
            <a:off x="2395181" y="2343943"/>
            <a:ext cx="349250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4" name="Oval 8">
            <a:extLst>
              <a:ext uri="{FF2B5EF4-FFF2-40B4-BE49-F238E27FC236}">
                <a16:creationId xmlns:a16="http://schemas.microsoft.com/office/drawing/2014/main" id="{6B964699-9989-E245-AE63-D5A428991192}"/>
              </a:ext>
            </a:extLst>
          </p:cNvPr>
          <p:cNvSpPr>
            <a:spLocks/>
          </p:cNvSpPr>
          <p:nvPr/>
        </p:nvSpPr>
        <p:spPr bwMode="auto">
          <a:xfrm>
            <a:off x="2185684" y="3053556"/>
            <a:ext cx="347663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fr-FR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7B42DD-898A-1044-BD09-17CCC0B85C06}"/>
              </a:ext>
            </a:extLst>
          </p:cNvPr>
          <p:cNvCxnSpPr>
            <a:cxnSpLocks/>
            <a:stCxn id="62" idx="5"/>
            <a:endCxn id="63" idx="0"/>
          </p:cNvCxnSpPr>
          <p:nvPr/>
        </p:nvCxnSpPr>
        <p:spPr>
          <a:xfrm>
            <a:off x="2174855" y="2034306"/>
            <a:ext cx="394951" cy="3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C32CE32-80C8-5F45-9286-A0B37C0C42F5}"/>
              </a:ext>
            </a:extLst>
          </p:cNvPr>
          <p:cNvCxnSpPr>
            <a:cxnSpLocks/>
            <a:stCxn id="63" idx="3"/>
            <a:endCxn id="64" idx="0"/>
          </p:cNvCxnSpPr>
          <p:nvPr/>
        </p:nvCxnSpPr>
        <p:spPr>
          <a:xfrm flipH="1">
            <a:off x="2359516" y="2632562"/>
            <a:ext cx="86811" cy="420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>
            <a:extLst>
              <a:ext uri="{FF2B5EF4-FFF2-40B4-BE49-F238E27FC236}">
                <a16:creationId xmlns:a16="http://schemas.microsoft.com/office/drawing/2014/main" id="{49D570FE-E63D-7F4B-AE4D-477F1047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792" y="4678396"/>
            <a:ext cx="3411608" cy="18748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Complete binary tree</a:t>
            </a:r>
          </a:p>
          <a:p>
            <a:pPr marL="325438" lvl="1" indent="0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400" dirty="0">
                <a:ea typeface="MS PGothic" charset="-128"/>
              </a:rPr>
              <a:t>Every level, except last, is completely filled, nodes on bottom level as far left as possible. </a:t>
            </a:r>
            <a:r>
              <a:rPr lang="en-US" altLang="en-US" sz="2400" dirty="0">
                <a:solidFill>
                  <a:srgbClr val="008F00"/>
                </a:solidFill>
                <a:ea typeface="MS PGothic" charset="-128"/>
              </a:rPr>
              <a:t>No holes</a:t>
            </a:r>
            <a:r>
              <a:rPr lang="en-US" altLang="en-US" sz="2400" dirty="0">
                <a:ea typeface="MS PGothic" charset="-128"/>
              </a:rPr>
              <a:t>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Class for binary tree node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6F845023-265C-484E-9F5B-F7C4A5E8A9E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610600" cy="4648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class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{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private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T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datum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private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left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,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right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/** Constructor: one-node tree with datum d *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/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public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(T d) {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datum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= d; left= null; right= null;}</a:t>
            </a: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/**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Constr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: Tree with root datum d, left tree l, right tree r */</a:t>
            </a:r>
            <a:b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</a:b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public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(T d,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l,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r) {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   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datum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= d;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left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= l;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>
                <a:solidFill>
                  <a:srgbClr val="0000C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right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= r;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}</a:t>
            </a:r>
          </a:p>
          <a:p>
            <a:pPr marL="0" indent="0" eaLnBrk="1" hangingPunct="1">
              <a:spcBef>
                <a:spcPts val="100"/>
              </a:spcBef>
              <a:buNone/>
            </a:pPr>
            <a:endParaRPr lang="en-US" altLang="en-US" sz="1800" dirty="0">
              <a:latin typeface="Consolas" panose="020B0609020204030204" pitchFamily="49" charset="0"/>
              <a:ea typeface="MS PGothic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None/>
            </a:pP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// more methods: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getValue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,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setValue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,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getLeft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,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setLeft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, etc.</a:t>
            </a:r>
            <a:endParaRPr lang="en-US" altLang="en-US" sz="1800" dirty="0">
              <a:latin typeface="Consolas" panose="020B0609020204030204" pitchFamily="49" charset="0"/>
              <a:ea typeface="MS PGothic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endParaRPr lang="en-US" altLang="en-US" sz="1800" dirty="0">
              <a:latin typeface="Consolas" panose="020B0609020204030204" pitchFamily="49" charset="0"/>
              <a:ea typeface="MS PGothic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}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474043" y="1676400"/>
            <a:ext cx="2819400" cy="765175"/>
          </a:xfrm>
          <a:prstGeom prst="borderCallout1">
            <a:avLst>
              <a:gd name="adj1" fmla="val 27244"/>
              <a:gd name="adj2" fmla="val -474"/>
              <a:gd name="adj3" fmla="val 80168"/>
              <a:gd name="adj4" fmla="val -20172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Either might be null if the subtree is empty.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800000"/>
                </a:solidFill>
                <a:ea typeface="MS PGothic" charset="-128"/>
              </a:rPr>
              <a:t>Binary versus general tree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binary tree, each node has up to two pointers: to the left subtree and to the right subtree:</a:t>
            </a:r>
          </a:p>
          <a:p>
            <a:pPr lvl="1"/>
            <a:r>
              <a:rPr lang="en-US" altLang="en-US" sz="2400">
                <a:ea typeface="MS PGothic" charset="-128"/>
              </a:rPr>
              <a:t>One or both could be </a:t>
            </a:r>
            <a:r>
              <a:rPr lang="en-US" altLang="en-US" sz="2400" b="1">
                <a:ea typeface="MS PGothic" charset="-128"/>
              </a:rPr>
              <a:t>null</a:t>
            </a:r>
            <a:r>
              <a:rPr lang="en-US" altLang="en-US" sz="2400">
                <a:ea typeface="MS PGothic" charset="-128"/>
              </a:rPr>
              <a:t>, meaning the subtree is empty</a:t>
            </a:r>
            <a:br>
              <a:rPr lang="en-US" altLang="en-US" sz="2400">
                <a:ea typeface="MS PGothic" charset="-128"/>
              </a:rPr>
            </a:br>
            <a:r>
              <a:rPr lang="en-US" altLang="en-US" sz="2400">
                <a:ea typeface="MS PGothic" charset="-128"/>
              </a:rPr>
              <a:t>(</a:t>
            </a:r>
            <a:r>
              <a:rPr lang="en-US" altLang="en-US" sz="2400">
                <a:solidFill>
                  <a:srgbClr val="3366FF"/>
                </a:solidFill>
                <a:ea typeface="MS PGothic" charset="-128"/>
              </a:rPr>
              <a:t>remember, a tree is a set of nodes</a:t>
            </a:r>
            <a:r>
              <a:rPr lang="en-US" altLang="en-US" sz="2400">
                <a:ea typeface="MS PGothic" charset="-128"/>
              </a:rPr>
              <a:t>)</a:t>
            </a:r>
          </a:p>
          <a:p>
            <a:pPr marL="0" indent="0"/>
            <a:endParaRPr lang="en-US" altLang="en-US" sz="2400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general tree, a node can have any number of child nodes (and they need not be ordered)</a:t>
            </a:r>
          </a:p>
          <a:p>
            <a:pPr lvl="1"/>
            <a:r>
              <a:rPr lang="en-US" altLang="en-US" sz="2400">
                <a:ea typeface="MS PGothic" charset="-128"/>
              </a:rPr>
              <a:t>Very useful in some situations ...</a:t>
            </a:r>
          </a:p>
          <a:p>
            <a:pPr lvl="1"/>
            <a:r>
              <a:rPr lang="en-US" altLang="en-US" sz="2400">
                <a:ea typeface="MS PGothic" charset="-128"/>
              </a:rPr>
              <a:t>... one of which may be in an assignment!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A2173248-5096-B441-8B76-6704BEB08DD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A Tree is a Recursive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005ED6-34C6-6246-94F7-15F21B6CC7AA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 is either </a:t>
            </a:r>
            <a:r>
              <a:rPr lang="en-US" altLang="en-US">
                <a:latin typeface="Courier" charset="0"/>
              </a:rPr>
              <a:t>null</a:t>
            </a:r>
            <a:r>
              <a:rPr lang="en-US" altLang="en-US"/>
              <a:t> or an object consisting of a value, a left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, and a right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Prelim Updates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/>
              <a:t>Regrades are live until next Thursday @ 11:59PM</a:t>
            </a:r>
          </a:p>
          <a:p>
            <a:r>
              <a:rPr lang="en-US" dirty="0"/>
              <a:t>A few rubric changes are happening</a:t>
            </a:r>
          </a:p>
          <a:p>
            <a:pPr lvl="1"/>
            <a:r>
              <a:rPr lang="en-US" dirty="0"/>
              <a:t>Recursion question: -0pts if you continued to print</a:t>
            </a:r>
          </a:p>
          <a:p>
            <a:pPr lvl="1"/>
            <a:r>
              <a:rPr lang="en-US" dirty="0"/>
              <a:t>Exception handling “write the output of execution of that statement” – rubrics change in place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F141B8B-933A-B640-A53D-8CD809E65D7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30731" name="Rectangle 61"/>
          <p:cNvSpPr>
            <a:spLocks/>
          </p:cNvSpPr>
          <p:nvPr/>
        </p:nvSpPr>
        <p:spPr bwMode="auto">
          <a:xfrm>
            <a:off x="3659015" y="1676400"/>
            <a:ext cx="189939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9900"/>
                </a:solidFill>
                <a:latin typeface="Arial" charset="0"/>
                <a:sym typeface="Arial" charset="0"/>
              </a:rPr>
              <a:t>Binary Tree</a:t>
            </a:r>
          </a:p>
        </p:txBody>
      </p:sp>
      <p:sp>
        <p:nvSpPr>
          <p:cNvPr id="25" name="Rectangle 61"/>
          <p:cNvSpPr>
            <a:spLocks/>
          </p:cNvSpPr>
          <p:nvPr/>
        </p:nvSpPr>
        <p:spPr bwMode="auto">
          <a:xfrm>
            <a:off x="495404" y="3322636"/>
            <a:ext cx="2854325" cy="12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Left subtree,</a:t>
            </a:r>
          </a:p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which is also a binary tree</a:t>
            </a:r>
          </a:p>
        </p:txBody>
      </p:sp>
      <p:sp>
        <p:nvSpPr>
          <p:cNvPr id="26" name="Rectangle 61"/>
          <p:cNvSpPr>
            <a:spLocks/>
          </p:cNvSpPr>
          <p:nvPr/>
        </p:nvSpPr>
        <p:spPr bwMode="auto">
          <a:xfrm>
            <a:off x="6230342" y="2849669"/>
            <a:ext cx="285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Right subtree</a:t>
            </a:r>
          </a:p>
          <a:p>
            <a:pPr eaLnBrk="1" hangingPunct="1"/>
            <a:r>
              <a:rPr lang="en-US" altLang="en-US" dirty="0">
                <a:solidFill>
                  <a:srgbClr val="009900"/>
                </a:solidFill>
                <a:latin typeface="Arial" charset="0"/>
                <a:sym typeface="Arial" charset="0"/>
              </a:rPr>
              <a:t>(also a binary tree)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BA2553-6203-4541-8377-B6E39ACAF24E}"/>
              </a:ext>
            </a:extLst>
          </p:cNvPr>
          <p:cNvGrpSpPr/>
          <p:nvPr/>
        </p:nvGrpSpPr>
        <p:grpSpPr>
          <a:xfrm>
            <a:off x="3142257" y="2674143"/>
            <a:ext cx="3088085" cy="1644651"/>
            <a:chOff x="4702175" y="1577975"/>
            <a:chExt cx="3088085" cy="1644651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6CACC7FB-8E2E-CE4D-8067-8B155CB5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6E31BD0E-DDE0-F844-AC68-15FFBCE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175AD91B-C889-6D40-870E-71CC7C29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B22340DC-279D-D842-9139-E57C65193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D8CB1C6-F703-EA4A-8B45-7F0CFD99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31FA220-8CFF-BA42-AA84-5B8538A8A4E9}"/>
                </a:ext>
              </a:extLst>
            </p:cNvPr>
            <p:cNvCxnSpPr>
              <a:cxnSpLocks/>
              <a:stCxn id="28" idx="3"/>
              <a:endCxn id="29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CD2BA4-319F-2A4D-B4CC-A6A0C662475C}"/>
                </a:ext>
              </a:extLst>
            </p:cNvPr>
            <p:cNvCxnSpPr>
              <a:cxnSpLocks/>
              <a:stCxn id="28" idx="5"/>
              <a:endCxn id="30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D2506F9-6808-1643-8DD2-0E4D91CF2B71}"/>
                </a:ext>
              </a:extLst>
            </p:cNvPr>
            <p:cNvCxnSpPr>
              <a:cxnSpLocks/>
              <a:stCxn id="29" idx="3"/>
              <a:endCxn id="31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8147202-D4D8-4742-B621-C69884C1D087}"/>
                </a:ext>
              </a:extLst>
            </p:cNvPr>
            <p:cNvCxnSpPr>
              <a:cxnSpLocks/>
              <a:stCxn id="29" idx="5"/>
              <a:endCxn id="32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0BECADCE-EA43-E143-87F2-30DEACDED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E299764A-BF52-E846-9CAA-D30D139E1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21A5756-D286-6A45-A89E-1828351303A1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508536F-41D5-FD4A-BF7C-A5E0C15F47B7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26" name="Triangle 25"/>
          <p:cNvSpPr/>
          <p:nvPr/>
        </p:nvSpPr>
        <p:spPr>
          <a:xfrm>
            <a:off x="2133600" y="1905000"/>
            <a:ext cx="4737100" cy="4191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Rectangle 21"/>
          <p:cNvSpPr>
            <a:spLocks/>
          </p:cNvSpPr>
          <p:nvPr/>
        </p:nvSpPr>
        <p:spPr bwMode="auto">
          <a:xfrm>
            <a:off x="3733800" y="4495800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a binary tree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0962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0963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sp>
        <p:nvSpPr>
          <p:cNvPr id="2" name="Triangle 1"/>
          <p:cNvSpPr/>
          <p:nvPr/>
        </p:nvSpPr>
        <p:spPr>
          <a:xfrm>
            <a:off x="2057400" y="3670300"/>
            <a:ext cx="2319338" cy="24257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6" name="Triangle 25"/>
          <p:cNvSpPr/>
          <p:nvPr/>
        </p:nvSpPr>
        <p:spPr>
          <a:xfrm>
            <a:off x="4495800" y="3622675"/>
            <a:ext cx="2374900" cy="24733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0968" name="Rectangle 21"/>
          <p:cNvSpPr>
            <a:spLocks/>
          </p:cNvSpPr>
          <p:nvPr/>
        </p:nvSpPr>
        <p:spPr bwMode="auto">
          <a:xfrm>
            <a:off x="2824163" y="4959350"/>
            <a:ext cx="85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left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  <p:sp>
        <p:nvSpPr>
          <p:cNvPr id="40969" name="Rectangle 21"/>
          <p:cNvSpPr>
            <a:spLocks/>
          </p:cNvSpPr>
          <p:nvPr/>
        </p:nvSpPr>
        <p:spPr bwMode="auto">
          <a:xfrm>
            <a:off x="5257800" y="4859338"/>
            <a:ext cx="850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right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1986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1987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grpSp>
        <p:nvGrpSpPr>
          <p:cNvPr id="41990" name="Group 2"/>
          <p:cNvGrpSpPr>
            <a:grpSpLocks/>
          </p:cNvGrpSpPr>
          <p:nvPr/>
        </p:nvGrpSpPr>
        <p:grpSpPr bwMode="auto">
          <a:xfrm>
            <a:off x="2238375" y="3838575"/>
            <a:ext cx="2128838" cy="2012950"/>
            <a:chOff x="2209800" y="2362200"/>
            <a:chExt cx="4813300" cy="3886200"/>
          </a:xfrm>
        </p:grpSpPr>
        <p:sp>
          <p:nvSpPr>
            <p:cNvPr id="42000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03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>
              <a:off x="2209800" y="3824123"/>
              <a:ext cx="231871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>
              <a:off x="4646960" y="3775086"/>
              <a:ext cx="237614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2006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41991" name="Group 19"/>
          <p:cNvGrpSpPr>
            <a:grpSpLocks/>
          </p:cNvGrpSpPr>
          <p:nvPr/>
        </p:nvGrpSpPr>
        <p:grpSpPr bwMode="auto">
          <a:xfrm>
            <a:off x="4803775" y="3854450"/>
            <a:ext cx="2130425" cy="2012950"/>
            <a:chOff x="2209800" y="2362200"/>
            <a:chExt cx="4813300" cy="3886200"/>
          </a:xfrm>
        </p:grpSpPr>
        <p:sp>
          <p:nvSpPr>
            <p:cNvPr id="41992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1993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2209800" y="3824123"/>
              <a:ext cx="232057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27" name="Triangle 26"/>
            <p:cNvSpPr/>
            <p:nvPr/>
          </p:nvSpPr>
          <p:spPr>
            <a:xfrm>
              <a:off x="4648730" y="3775086"/>
              <a:ext cx="237437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1998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1999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If the input is “easy,” just solve the problem directly.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Get a smaller part of the input (or several parts).</a:t>
            </a:r>
          </a:p>
          <a:p>
            <a:r>
              <a:rPr lang="en-US" altLang="en-US"/>
              <a:t>	Call the function on the smaller value(s).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00FCC0-2049-044F-A7E5-3452367F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A Recipe for Recursive Functions</a:t>
            </a:r>
            <a:endParaRPr lang="en-US" altLang="en-US" sz="3600" dirty="0">
              <a:solidFill>
                <a:srgbClr val="0070C0"/>
              </a:solidFill>
              <a:ea typeface="MS PGothic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A Recipe for Recursive Functions </a:t>
            </a:r>
            <a:r>
              <a:rPr lang="en-US" altLang="en-US" sz="3600" dirty="0">
                <a:solidFill>
                  <a:srgbClr val="0070C0"/>
                </a:solidFill>
                <a:ea typeface="MS PGothic" charset="-128"/>
              </a:rPr>
              <a:t>on 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dirty="0"/>
              <a:t>Base case:</a:t>
            </a:r>
          </a:p>
          <a:p>
            <a:r>
              <a:rPr lang="en-US" altLang="en-US" dirty="0"/>
              <a:t>	If the input is “easy,” just solve the problem directly.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Recursive case:</a:t>
            </a:r>
          </a:p>
          <a:p>
            <a:r>
              <a:rPr lang="en-US" altLang="en-US" dirty="0"/>
              <a:t>	Get a smaller part of the input (or several parts).</a:t>
            </a:r>
          </a:p>
          <a:p>
            <a:r>
              <a:rPr lang="en-US" altLang="en-US" dirty="0"/>
              <a:t>	Call the function on the smaller value(s).</a:t>
            </a:r>
          </a:p>
          <a:p>
            <a:r>
              <a:rPr lang="en-US" altLang="en-US" dirty="0"/>
              <a:t>	Use the recursive result to build a solution for the full input.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03F588-883A-1341-8935-EF905418C116}"/>
              </a:ext>
            </a:extLst>
          </p:cNvPr>
          <p:cNvCxnSpPr>
            <a:cxnSpLocks/>
          </p:cNvCxnSpPr>
          <p:nvPr/>
        </p:nvCxnSpPr>
        <p:spPr>
          <a:xfrm>
            <a:off x="3048000" y="3048000"/>
            <a:ext cx="685800" cy="381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C69F19-350E-794C-A5AA-67A705D2E482}"/>
              </a:ext>
            </a:extLst>
          </p:cNvPr>
          <p:cNvCxnSpPr>
            <a:cxnSpLocks/>
          </p:cNvCxnSpPr>
          <p:nvPr/>
        </p:nvCxnSpPr>
        <p:spPr>
          <a:xfrm flipV="1">
            <a:off x="3048000" y="3048000"/>
            <a:ext cx="685800" cy="4572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DC7C4-92CD-9C46-AE4B-DBDDF63649C0}"/>
              </a:ext>
            </a:extLst>
          </p:cNvPr>
          <p:cNvSpPr/>
          <p:nvPr/>
        </p:nvSpPr>
        <p:spPr>
          <a:xfrm>
            <a:off x="2514600" y="2515029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  <a:ea typeface="MS PGothic" charset="-128"/>
              </a:rPr>
              <a:t>an empty tree (null), or possibly a leaf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6BE3BF-6B71-C14C-81C3-EDDC77D6A7A3}"/>
              </a:ext>
            </a:extLst>
          </p:cNvPr>
          <p:cNvCxnSpPr>
            <a:cxnSpLocks/>
          </p:cNvCxnSpPr>
          <p:nvPr/>
        </p:nvCxnSpPr>
        <p:spPr>
          <a:xfrm>
            <a:off x="1295400" y="4724400"/>
            <a:ext cx="6019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35866B-9CC8-D042-A796-F26E3DA1DC06}"/>
              </a:ext>
            </a:extLst>
          </p:cNvPr>
          <p:cNvCxnSpPr>
            <a:cxnSpLocks/>
          </p:cNvCxnSpPr>
          <p:nvPr/>
        </p:nvCxnSpPr>
        <p:spPr>
          <a:xfrm>
            <a:off x="3810000" y="5152238"/>
            <a:ext cx="25146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8029AD9-E8F8-CB43-84A3-E6B7C14A9A31}"/>
              </a:ext>
            </a:extLst>
          </p:cNvPr>
          <p:cNvSpPr/>
          <p:nvPr/>
        </p:nvSpPr>
        <p:spPr>
          <a:xfrm>
            <a:off x="6394460" y="4876372"/>
            <a:ext cx="1759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70C0"/>
                </a:solidFill>
                <a:latin typeface="+mn-lt"/>
                <a:ea typeface="MS PGothic" charset="-128"/>
              </a:rPr>
              <a:t>each subtree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5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Searching in a Binary Tree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FF791ACC-448B-1E47-A0F6-B599844D569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077200" cy="2187575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/** Return true </a:t>
            </a:r>
            <a:r>
              <a:rPr lang="en-US" altLang="en-US" sz="1800" dirty="0" err="1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iff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x is the datum in a node of tree  t*/</a:t>
            </a:r>
            <a:b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</a:b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public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static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boolean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treeSearch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(T x,</a:t>
            </a:r>
            <a:r>
              <a:rPr lang="en-US" altLang="en-US" sz="1800" dirty="0">
                <a:latin typeface="Consolas" panose="020B0609020204030204" pitchFamily="49" charset="0"/>
                <a:ea typeface="ヒラギノ角ゴ ProN W6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&lt;T&gt; t) {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if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(t ==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null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)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return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false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if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(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x.equals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(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t.datum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))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return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true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;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1800" dirty="0">
                <a:solidFill>
                  <a:srgbClr val="7F0055"/>
                </a:solidFill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return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treeSearch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(x,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t.left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) ||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treeSearch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(x, </a:t>
            </a:r>
            <a:r>
              <a:rPr lang="en-US" altLang="en-US" sz="1800" dirty="0" err="1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t.right</a:t>
            </a: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);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1800" dirty="0">
                <a:latin typeface="Consolas" panose="020B0609020204030204" pitchFamily="49" charset="0"/>
                <a:ea typeface="MS PGothic" charset="-128"/>
                <a:cs typeface="Consolas" panose="020B0609020204030204" pitchFamily="49" charset="0"/>
                <a:sym typeface="Courier New" charset="0"/>
              </a:rPr>
              <a:t>}</a:t>
            </a:r>
            <a:endParaRPr lang="en-US" altLang="en-US" sz="1800" dirty="0">
              <a:latin typeface="Consolas" panose="020B0609020204030204" pitchFamily="49" charset="0"/>
              <a:ea typeface="ヒラギノ角ゴ ProN W6" charset="-128"/>
              <a:cs typeface="Consolas" panose="020B0609020204030204" pitchFamily="49" charset="0"/>
              <a:sym typeface="Courier New" charset="0"/>
            </a:endParaRPr>
          </a:p>
        </p:txBody>
      </p:sp>
      <p:sp>
        <p:nvSpPr>
          <p:cNvPr id="45080" name="Rectangle 23"/>
          <p:cNvSpPr>
            <a:spLocks/>
          </p:cNvSpPr>
          <p:nvPr/>
        </p:nvSpPr>
        <p:spPr bwMode="auto">
          <a:xfrm>
            <a:off x="244688" y="4114800"/>
            <a:ext cx="65371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dirty="0">
                <a:solidFill>
                  <a:srgbClr val="0033CC"/>
                </a:solidFill>
                <a:latin typeface="Arial" charset="0"/>
                <a:sym typeface="Arial" charset="0"/>
              </a:rPr>
              <a:t>Analog of linear search in lists: given tree and an object, find out if object is stored in tree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dirty="0">
                <a:solidFill>
                  <a:srgbClr val="0033CC"/>
                </a:solidFill>
                <a:latin typeface="Arial" charset="0"/>
                <a:sym typeface="Arial" charset="0"/>
              </a:rPr>
              <a:t>Easy to write recursively, harder to write iteratively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53D3AA-EC16-9342-9380-4E32DDE519F4}"/>
              </a:ext>
            </a:extLst>
          </p:cNvPr>
          <p:cNvGrpSpPr/>
          <p:nvPr/>
        </p:nvGrpSpPr>
        <p:grpSpPr>
          <a:xfrm>
            <a:off x="5762411" y="4724400"/>
            <a:ext cx="3088085" cy="1644651"/>
            <a:chOff x="4702175" y="1577975"/>
            <a:chExt cx="3088085" cy="1644651"/>
          </a:xfrm>
        </p:grpSpPr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08BDAF2E-9F98-2546-912A-7C67B8CB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34905BD1-8F5C-9142-B992-84658793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40266D55-DF04-ED46-8EC7-CE67317D8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1632C130-2348-2C40-ADEC-44C5A56F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E01F2E06-811B-4549-8A1E-CFDAB2EF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4C34AD6-07C6-C94A-AB4A-E25A16C67D9E}"/>
                </a:ext>
              </a:extLst>
            </p:cNvPr>
            <p:cNvCxnSpPr>
              <a:cxnSpLocks/>
              <a:stCxn id="27" idx="3"/>
              <a:endCxn id="28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B038BB-AD06-DB47-AD9A-BD21BD09B7CE}"/>
                </a:ext>
              </a:extLst>
            </p:cNvPr>
            <p:cNvCxnSpPr>
              <a:cxnSpLocks/>
              <a:stCxn id="27" idx="5"/>
              <a:endCxn id="29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F69D07D-AC7E-4C47-9597-58359955CB7B}"/>
                </a:ext>
              </a:extLst>
            </p:cNvPr>
            <p:cNvCxnSpPr>
              <a:cxnSpLocks/>
              <a:stCxn id="28" idx="3"/>
              <a:endCxn id="30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5F74307-A30C-E542-9E8C-4EAC0885020E}"/>
                </a:ext>
              </a:extLst>
            </p:cNvPr>
            <p:cNvCxnSpPr>
              <a:cxnSpLocks/>
              <a:stCxn id="28" idx="5"/>
              <a:endCxn id="31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F5D9ED8A-E5DE-694E-9862-0381A4C03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7" name="Oval 10">
              <a:extLst>
                <a:ext uri="{FF2B5EF4-FFF2-40B4-BE49-F238E27FC236}">
                  <a16:creationId xmlns:a16="http://schemas.microsoft.com/office/drawing/2014/main" id="{425647DC-F668-EA46-9F95-5F18204C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6233639-BB1F-8E4A-B2AC-202AD264338F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04B1BB7-A6C3-A749-A766-B596B8254185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3">
            <a:extLst>
              <a:ext uri="{FF2B5EF4-FFF2-40B4-BE49-F238E27FC236}">
                <a16:creationId xmlns:a16="http://schemas.microsoft.com/office/drawing/2014/main" id="{44A92482-C36D-BB41-BDA8-CA81E244DDEA}"/>
              </a:ext>
            </a:extLst>
          </p:cNvPr>
          <p:cNvSpPr>
            <a:spLocks/>
          </p:cNvSpPr>
          <p:nvPr/>
        </p:nvSpPr>
        <p:spPr bwMode="auto">
          <a:xfrm>
            <a:off x="147394" y="5972176"/>
            <a:ext cx="6115080" cy="84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 sz="2200" dirty="0">
                <a:solidFill>
                  <a:schemeClr val="tx1"/>
                </a:solidFill>
                <a:latin typeface="Arial" charset="0"/>
                <a:sym typeface="Arial" charset="0"/>
              </a:rPr>
              <a:t>We sometimes talk of the root of the tree, </a:t>
            </a:r>
            <a:r>
              <a:rPr lang="en-US" altLang="en-US" sz="22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 charset="0"/>
              </a:rPr>
              <a:t>t</a:t>
            </a:r>
            <a:r>
              <a:rPr lang="en-US" altLang="en-US" sz="2200" dirty="0">
                <a:solidFill>
                  <a:schemeClr val="tx1"/>
                </a:solidFill>
                <a:latin typeface="Arial" charset="0"/>
                <a:sym typeface="Arial" charset="0"/>
              </a:rPr>
              <a:t>.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 sz="2200" dirty="0">
                <a:solidFill>
                  <a:schemeClr val="tx1"/>
                </a:solidFill>
                <a:latin typeface="Arial" charset="0"/>
                <a:sym typeface="Arial" charset="0"/>
              </a:rPr>
              <a:t>But we also use </a:t>
            </a:r>
            <a:r>
              <a:rPr lang="en-US" altLang="en-US" sz="22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Arial" charset="0"/>
              </a:rPr>
              <a:t>t</a:t>
            </a:r>
            <a:r>
              <a:rPr lang="en-US" altLang="en-US" sz="2200" dirty="0">
                <a:solidFill>
                  <a:schemeClr val="tx1"/>
                </a:solidFill>
                <a:latin typeface="Arial" charset="0"/>
                <a:sym typeface="Arial" charset="0"/>
              </a:rPr>
              <a:t> to denote the whole tree.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90521"/>
              </p:ext>
            </p:extLst>
          </p:nvPr>
        </p:nvGraphicFramePr>
        <p:xfrm>
          <a:off x="1133591" y="2819400"/>
          <a:ext cx="6920047" cy="127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25">
                <a:tc>
                  <a:txBody>
                    <a:bodyPr/>
                    <a:lstStyle/>
                    <a:p>
                      <a:r>
                        <a:rPr lang="en-US" b="1" dirty="0"/>
                        <a:t>Binary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Data Structures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4939422"/>
              </p:ext>
            </p:extLst>
          </p:nvPr>
        </p:nvGraphicFramePr>
        <p:xfrm>
          <a:off x="1143000" y="16764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(int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27876" y="23394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2352" y="29910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28204" y="21547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4" y="21547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9087" y="21547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87" y="21547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206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19700" y="27905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27905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34039" y="27723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9" y="27723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89412"/>
              </p:ext>
            </p:extLst>
          </p:nvPr>
        </p:nvGraphicFramePr>
        <p:xfrm>
          <a:off x="6411007" y="1676400"/>
          <a:ext cx="1642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1478" y="21506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78" y="2150663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8436" y="27954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2795431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43807" y="3429000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40139" y="3429000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39" y="3429000"/>
                <a:ext cx="719236" cy="369332"/>
              </a:xfrm>
              <a:prstGeom prst="rect">
                <a:avLst/>
              </a:prstGeom>
              <a:blipFill>
                <a:blip r:embed="rId8"/>
                <a:stretch>
                  <a:fillRect l="-8772" r="-140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22901" y="342900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01" y="3429000"/>
                <a:ext cx="730906" cy="369332"/>
              </a:xfrm>
              <a:prstGeom prst="rect">
                <a:avLst/>
              </a:prstGeom>
              <a:blipFill>
                <a:blip r:embed="rId9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78436" y="3425190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425190"/>
                <a:ext cx="730906" cy="369332"/>
              </a:xfrm>
              <a:prstGeom prst="rect">
                <a:avLst/>
              </a:prstGeom>
              <a:blipFill>
                <a:blip r:embed="rId10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C2EDA-4287-9D4C-88F0-6DC01E9DAB71}"/>
              </a:ext>
            </a:extLst>
          </p:cNvPr>
          <p:cNvGrpSpPr/>
          <p:nvPr/>
        </p:nvGrpSpPr>
        <p:grpSpPr>
          <a:xfrm>
            <a:off x="2232579" y="3899932"/>
            <a:ext cx="4300113" cy="1976060"/>
            <a:chOff x="2143807" y="3809914"/>
            <a:chExt cx="4300113" cy="19760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0236B21-39A3-AA4E-B0CB-DF3C690249F9}"/>
                </a:ext>
              </a:extLst>
            </p:cNvPr>
            <p:cNvSpPr/>
            <p:nvPr/>
          </p:nvSpPr>
          <p:spPr>
            <a:xfrm>
              <a:off x="2143807" y="4216314"/>
              <a:ext cx="430011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70C0"/>
                  </a:solidFill>
                  <a:latin typeface="+mn-lt"/>
                  <a:ea typeface="MS PGothic" charset="-128"/>
                </a:rPr>
                <a:t>Index set by pre-determined traversal order (see slide 36);</a:t>
              </a:r>
            </a:p>
            <a:p>
              <a:pPr algn="ctr"/>
              <a:r>
                <a:rPr lang="en-US" altLang="en-US" dirty="0">
                  <a:solidFill>
                    <a:srgbClr val="0070C0"/>
                  </a:solidFill>
                  <a:latin typeface="+mn-lt"/>
                  <a:ea typeface="MS PGothic" charset="-128"/>
                </a:rPr>
                <a:t>have to go through the whole tree</a:t>
              </a:r>
            </a:p>
            <a:p>
              <a:pPr algn="ctr"/>
              <a:r>
                <a:rPr lang="en-US" altLang="en-US" dirty="0">
                  <a:solidFill>
                    <a:srgbClr val="0070C0"/>
                  </a:solidFill>
                  <a:latin typeface="+mn-lt"/>
                  <a:ea typeface="MS PGothic" charset="-128"/>
                </a:rPr>
                <a:t>(no short cut like array indexing)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E02B8E-929D-1949-93B9-527B5DE00056}"/>
                </a:ext>
              </a:extLst>
            </p:cNvPr>
            <p:cNvCxnSpPr>
              <a:cxnSpLocks/>
              <a:endCxn id="48" idx="0"/>
            </p:cNvCxnSpPr>
            <p:nvPr/>
          </p:nvCxnSpPr>
          <p:spPr>
            <a:xfrm flipH="1">
              <a:off x="4293864" y="3809914"/>
              <a:ext cx="1040138" cy="4064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A5E87E-39EC-C04B-A29B-06B98D83FA3C}"/>
              </a:ext>
            </a:extLst>
          </p:cNvPr>
          <p:cNvGrpSpPr/>
          <p:nvPr/>
        </p:nvGrpSpPr>
        <p:grpSpPr>
          <a:xfrm>
            <a:off x="6555680" y="3809914"/>
            <a:ext cx="2508174" cy="2451433"/>
            <a:chOff x="3799180" y="2697308"/>
            <a:chExt cx="2508174" cy="24514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AC9C1F5-A050-9344-94E5-A4122A99A9E7}"/>
                </a:ext>
              </a:extLst>
            </p:cNvPr>
            <p:cNvSpPr/>
            <p:nvPr/>
          </p:nvSpPr>
          <p:spPr>
            <a:xfrm>
              <a:off x="3799180" y="3209749"/>
              <a:ext cx="250817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Node you seek could be </a:t>
              </a:r>
              <a:r>
                <a:rPr lang="en-US" altLang="en-US" i="1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anywhere</a:t>
              </a:r>
              <a:r>
                <a:rPr lang="en-US" altLang="en-US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 in the tree;</a:t>
              </a:r>
            </a:p>
            <a:p>
              <a:pPr algn="ctr"/>
              <a:r>
                <a:rPr lang="en-US" altLang="en-US" dirty="0">
                  <a:solidFill>
                    <a:schemeClr val="accent2"/>
                  </a:solidFill>
                  <a:latin typeface="+mn-lt"/>
                  <a:ea typeface="MS PGothic" charset="-128"/>
                </a:rPr>
                <a:t>have to search the whole thing.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2798A9-4221-FC4A-9989-8ACD27FC96AD}"/>
                </a:ext>
              </a:extLst>
            </p:cNvPr>
            <p:cNvCxnSpPr>
              <a:cxnSpLocks/>
            </p:cNvCxnSpPr>
            <p:nvPr/>
          </p:nvCxnSpPr>
          <p:spPr>
            <a:xfrm>
              <a:off x="4330100" y="2697308"/>
              <a:ext cx="522142" cy="631437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2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44191" y="4479448"/>
            <a:ext cx="1674813" cy="1296519"/>
            <a:chOff x="4394200" y="4150167"/>
            <a:chExt cx="1674066" cy="1297044"/>
          </a:xfrm>
        </p:grpSpPr>
        <p:sp>
          <p:nvSpPr>
            <p:cNvPr id="30" name="Rounded Rectangle 29"/>
            <p:cNvSpPr/>
            <p:nvPr/>
          </p:nvSpPr>
          <p:spPr>
            <a:xfrm>
              <a:off x="4394200" y="4165579"/>
              <a:ext cx="1674066" cy="128163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3" name="TextBox 27"/>
            <p:cNvSpPr txBox="1">
              <a:spLocks noChangeArrowheads="1"/>
            </p:cNvSpPr>
            <p:nvPr/>
          </p:nvSpPr>
          <p:spPr bwMode="auto">
            <a:xfrm>
              <a:off x="5529597" y="4150167"/>
              <a:ext cx="524269" cy="4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2838" y="4510036"/>
            <a:ext cx="1674812" cy="1290637"/>
            <a:chOff x="2669278" y="4185720"/>
            <a:chExt cx="1674122" cy="1291105"/>
          </a:xfrm>
        </p:grpSpPr>
        <p:sp>
          <p:nvSpPr>
            <p:cNvPr id="3" name="Rounded Rectangle 2"/>
            <p:cNvSpPr/>
            <p:nvPr/>
          </p:nvSpPr>
          <p:spPr>
            <a:xfrm>
              <a:off x="2669278" y="4195248"/>
              <a:ext cx="1674122" cy="1281577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1" name="TextBox 1"/>
            <p:cNvSpPr txBox="1">
              <a:spLocks noChangeArrowheads="1"/>
            </p:cNvSpPr>
            <p:nvPr/>
          </p:nvSpPr>
          <p:spPr bwMode="auto">
            <a:xfrm>
              <a:off x="2669278" y="4185720"/>
              <a:ext cx="524287" cy="46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&lt;5</a:t>
              </a:r>
            </a:p>
          </p:txBody>
        </p:sp>
      </p:grp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Binary Search Tree (BST)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EF8BA64D-7F5B-B843-A352-82B29D8275C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610600" cy="19939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2400" dirty="0">
                <a:ea typeface="MS PGothic" charset="-128"/>
              </a:rPr>
              <a:t>A </a:t>
            </a:r>
            <a:r>
              <a:rPr lang="en-US" altLang="en-US" sz="2400" i="1" dirty="0">
                <a:ea typeface="MS PGothic" charset="-128"/>
              </a:rPr>
              <a:t>binary search tree</a:t>
            </a:r>
            <a:r>
              <a:rPr lang="en-US" altLang="en-US" sz="2400" dirty="0">
                <a:ea typeface="MS PGothic" charset="-128"/>
              </a:rPr>
              <a:t> is a binary tree that is </a:t>
            </a:r>
            <a:r>
              <a:rPr lang="en-US" altLang="en-US" sz="2400" b="1" dirty="0">
                <a:ea typeface="MS PGothic" charset="-128"/>
              </a:rPr>
              <a:t>ordered</a:t>
            </a:r>
            <a:r>
              <a:rPr lang="en-US" altLang="en-US" sz="2400" dirty="0">
                <a:ea typeface="MS PGothic" charset="-128"/>
              </a:rPr>
              <a:t> and </a:t>
            </a:r>
            <a:r>
              <a:rPr lang="en-US" altLang="en-US" sz="2400" b="1" dirty="0">
                <a:ea typeface="MS PGothic" charset="-128"/>
              </a:rPr>
              <a:t>has no duplicate values</a:t>
            </a:r>
            <a:r>
              <a:rPr lang="en-US" altLang="en-US" sz="2400" dirty="0">
                <a:ea typeface="MS PGothic" charset="-128"/>
              </a:rPr>
              <a:t>. In other words, for </a:t>
            </a:r>
            <a:r>
              <a:rPr lang="en-US" altLang="en-US" sz="2400" i="1" dirty="0">
                <a:ea typeface="MS PGothic" charset="-128"/>
              </a:rPr>
              <a:t>every</a:t>
            </a:r>
            <a:r>
              <a:rPr lang="en-US" altLang="en-US" sz="2400" dirty="0">
                <a:ea typeface="MS PGothic" charset="-128"/>
              </a:rPr>
              <a:t> node: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charset="-128"/>
              </a:rPr>
              <a:t>All nodes in the </a:t>
            </a:r>
            <a:r>
              <a:rPr lang="en-US" altLang="en-US" sz="2400" dirty="0">
                <a:solidFill>
                  <a:srgbClr val="00B050"/>
                </a:solidFill>
                <a:ea typeface="MS PGothic" charset="-128"/>
              </a:rPr>
              <a:t>left</a:t>
            </a:r>
            <a:r>
              <a:rPr lang="en-US" altLang="en-US" sz="2400" dirty="0">
                <a:ea typeface="MS PGothic" charset="-128"/>
              </a:rPr>
              <a:t> subtree have values that are </a:t>
            </a:r>
            <a:r>
              <a:rPr lang="en-US" altLang="en-US" sz="2400" dirty="0">
                <a:solidFill>
                  <a:srgbClr val="00B050"/>
                </a:solidFill>
                <a:ea typeface="MS PGothic" charset="-128"/>
              </a:rPr>
              <a:t>less</a:t>
            </a:r>
            <a:r>
              <a:rPr lang="en-US" altLang="en-US" sz="2400" dirty="0">
                <a:ea typeface="MS PGothic" charset="-128"/>
              </a:rPr>
              <a:t> than the value in that node, and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charset="-128"/>
              </a:rPr>
              <a:t>All values in the </a:t>
            </a:r>
            <a:r>
              <a:rPr lang="en-US" altLang="en-US" sz="2400" dirty="0">
                <a:solidFill>
                  <a:srgbClr val="0070C0"/>
                </a:solidFill>
                <a:ea typeface="MS PGothic" charset="-128"/>
              </a:rPr>
              <a:t>right</a:t>
            </a:r>
            <a:r>
              <a:rPr lang="en-US" altLang="en-US" sz="2400" dirty="0">
                <a:ea typeface="MS PGothic" charset="-128"/>
              </a:rPr>
              <a:t> subtree are </a:t>
            </a:r>
            <a:r>
              <a:rPr lang="en-US" altLang="en-US" sz="2400" dirty="0">
                <a:solidFill>
                  <a:srgbClr val="0070C0"/>
                </a:solidFill>
                <a:ea typeface="MS PGothic" charset="-128"/>
              </a:rPr>
              <a:t>greater</a:t>
            </a:r>
            <a:r>
              <a:rPr lang="en-US" altLang="en-US" sz="2400" dirty="0">
                <a:ea typeface="MS PGothic" charset="-128"/>
              </a:rPr>
              <a:t>.</a:t>
            </a:r>
          </a:p>
        </p:txBody>
      </p:sp>
      <p:sp>
        <p:nvSpPr>
          <p:cNvPr id="49159" name="Rectangle 2"/>
          <p:cNvSpPr txBox="1">
            <a:spLocks noChangeArrowheads="1"/>
          </p:cNvSpPr>
          <p:nvPr/>
        </p:nvSpPr>
        <p:spPr bwMode="auto">
          <a:xfrm>
            <a:off x="109538" y="61325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A BST is the key to making search way faster.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C7B2FD-C13A-4D4B-B412-C2A5D4F8BEE1}"/>
              </a:ext>
            </a:extLst>
          </p:cNvPr>
          <p:cNvGrpSpPr/>
          <p:nvPr/>
        </p:nvGrpSpPr>
        <p:grpSpPr>
          <a:xfrm>
            <a:off x="3124200" y="4038600"/>
            <a:ext cx="3088085" cy="1644651"/>
            <a:chOff x="4702175" y="1577975"/>
            <a:chExt cx="3088085" cy="1644651"/>
          </a:xfrm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2F90BC7F-523D-C347-849A-F3F62B78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81DDB407-E418-F54F-A15C-86A8AA15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A5406D5F-D560-094D-9927-77CBF396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404BC47B-ECE7-6648-886E-60C8E8EFC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CFB95895-013E-FD41-B1FE-66892CA7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55CC7F6-A967-D145-9B9B-CEF22475E178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348E8F5-E06E-6941-B1A2-6FD16A3A7020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218F73A-D759-B44A-88C4-FDC69BA580FB}"/>
                </a:ext>
              </a:extLst>
            </p:cNvPr>
            <p:cNvCxnSpPr>
              <a:cxnSpLocks/>
              <a:stCxn id="35" idx="3"/>
              <a:endCxn id="37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47C5964-0479-D14B-9107-D264069E3CF8}"/>
                </a:ext>
              </a:extLst>
            </p:cNvPr>
            <p:cNvCxnSpPr>
              <a:cxnSpLocks/>
              <a:stCxn id="35" idx="5"/>
              <a:endCxn id="38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BCB2EE6D-3DF8-A142-A4AA-A75F9761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47CB2500-D348-CC42-A090-AEBA7D58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BF8F70-A28A-3B40-B6C8-C5CF881E7061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3A683D-0AE1-AC4F-BD8A-CDC2813576B7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382000" cy="2286000"/>
          </a:xfrm>
        </p:spPr>
        <p:txBody>
          <a:bodyPr rIns="132080"/>
          <a:lstStyle/>
          <a:p>
            <a:pPr marL="0" indent="0" eaLnBrk="1" hangingPunct="1">
              <a:buNone/>
            </a:pPr>
            <a:r>
              <a:rPr lang="en-US" altLang="en-US" sz="3000" dirty="0">
                <a:ea typeface="MS PGothic" charset="-128"/>
              </a:rPr>
              <a:t>To insert a new item:</a:t>
            </a:r>
          </a:p>
          <a:p>
            <a:pPr marL="728663" lvl="1" eaLnBrk="1" hangingPunct="1"/>
            <a:r>
              <a:rPr lang="en-US" altLang="en-US" sz="3000" dirty="0">
                <a:ea typeface="MS PGothic" charset="-128"/>
              </a:rPr>
              <a:t> Pretend to look for the item</a:t>
            </a:r>
          </a:p>
          <a:p>
            <a:pPr marL="728663" lvl="1" eaLnBrk="1" hangingPunct="1"/>
            <a:r>
              <a:rPr lang="en-US" altLang="en-US" sz="3000" dirty="0">
                <a:ea typeface="MS PGothic" charset="-128"/>
              </a:rPr>
              <a:t> Put the new node in the place</a:t>
            </a:r>
            <a:br>
              <a:rPr lang="en-US" altLang="en-US" sz="3000" dirty="0">
                <a:ea typeface="MS PGothic" charset="-128"/>
              </a:rPr>
            </a:br>
            <a:r>
              <a:rPr lang="en-US" altLang="en-US" sz="3000" dirty="0">
                <a:ea typeface="MS PGothic" charset="-128"/>
              </a:rPr>
              <a:t> where you fall off the tree</a:t>
            </a:r>
            <a:endParaRPr lang="en-US" altLang="en-US" sz="3000" i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074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There are different ways of storing data, called </a:t>
            </a:r>
            <a:r>
              <a:rPr lang="en-US" b="1" dirty="0"/>
              <a:t>data structures</a:t>
            </a:r>
          </a:p>
          <a:p>
            <a:r>
              <a:rPr lang="en-US" dirty="0"/>
              <a:t>Each data structure has operations that it is good at and operations that it is bad at</a:t>
            </a:r>
          </a:p>
          <a:p>
            <a:r>
              <a:rPr lang="en-US" dirty="0"/>
              <a:t>For any application, you want to choose a data structure that is good at the things you do often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94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 dirty="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65F1295-E77C-074C-8158-355EA1DF60FA}"/>
              </a:ext>
            </a:extLst>
          </p:cNvPr>
          <p:cNvSpPr/>
          <p:nvPr/>
        </p:nvSpPr>
        <p:spPr>
          <a:xfrm>
            <a:off x="142851" y="1722437"/>
            <a:ext cx="226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January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B1E8A-57FE-1B4D-8E0E-5688479BA5BF}"/>
              </a:ext>
            </a:extLst>
          </p:cNvPr>
          <p:cNvSpPr/>
          <p:nvPr/>
        </p:nvSpPr>
        <p:spPr>
          <a:xfrm>
            <a:off x="114300" y="5252643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  <a:ea typeface="MS PGothic" charset="-128"/>
              </a:rPr>
              <a:t>Note: </a:t>
            </a:r>
            <a:r>
              <a:rPr lang="en-US" altLang="en-US" sz="2800" dirty="0">
                <a:latin typeface="+mn-lt"/>
                <a:ea typeface="MS PGothic" charset="-128"/>
              </a:rPr>
              <a:t>Inserting them </a:t>
            </a:r>
            <a:r>
              <a:rPr lang="en-US" altLang="en-US" sz="2800" i="1" dirty="0">
                <a:latin typeface="+mn-lt"/>
                <a:ea typeface="MS PGothic" charset="-128"/>
              </a:rPr>
              <a:t>chronologically</a:t>
            </a:r>
            <a:r>
              <a:rPr lang="en-US" altLang="en-US" sz="2800" dirty="0">
                <a:latin typeface="+mn-lt"/>
                <a:ea typeface="MS PGothic" charset="-128"/>
              </a:rPr>
              <a:t>, (January, then February…) but the BST places them alphabetically (Feb comes </a:t>
            </a:r>
            <a:r>
              <a:rPr lang="en-US" altLang="en-US" sz="2800" i="1" dirty="0">
                <a:latin typeface="+mn-lt"/>
                <a:ea typeface="MS PGothic" charset="-128"/>
              </a:rPr>
              <a:t>before</a:t>
            </a:r>
            <a:r>
              <a:rPr lang="en-US" altLang="en-US" sz="2800" dirty="0">
                <a:latin typeface="+mn-lt"/>
                <a:ea typeface="MS PGothic" charset="-128"/>
              </a:rPr>
              <a:t> Jan, etc.)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28380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17F41FE-89AA-D040-B4BE-9EFEB9B769FC}"/>
              </a:ext>
            </a:extLst>
          </p:cNvPr>
          <p:cNvSpPr/>
          <p:nvPr/>
        </p:nvSpPr>
        <p:spPr>
          <a:xfrm>
            <a:off x="142851" y="1722437"/>
            <a:ext cx="2437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February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3746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2B47E-D28F-9941-B676-63785849755F}"/>
              </a:ext>
            </a:extLst>
          </p:cNvPr>
          <p:cNvSpPr/>
          <p:nvPr/>
        </p:nvSpPr>
        <p:spPr>
          <a:xfrm>
            <a:off x="142851" y="1722437"/>
            <a:ext cx="202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March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94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A15E144-5D5F-A543-95E0-3241ABB74D48}"/>
              </a:ext>
            </a:extLst>
          </p:cNvPr>
          <p:cNvSpPr/>
          <p:nvPr/>
        </p:nvSpPr>
        <p:spPr>
          <a:xfrm>
            <a:off x="142851" y="1722437"/>
            <a:ext cx="181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+mn-lt"/>
                <a:ea typeface="MS PGothic" charset="-128"/>
              </a:rPr>
              <a:t>insert: April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10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9904" y="4037534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may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68767" y="4043712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june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57415" y="4901877"/>
            <a:ext cx="66236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july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4388596" y="4513127"/>
            <a:ext cx="456315" cy="38875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34720" y="4900153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3209978" y="4441249"/>
            <a:ext cx="118628" cy="4589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7502" y="4900153"/>
            <a:ext cx="144783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september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38590" y="4513127"/>
            <a:ext cx="614610" cy="3870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4278" y="574317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october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64278" y="6226621"/>
            <a:ext cx="267774" cy="1858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88203" y="6388947"/>
            <a:ext cx="141417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november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324600" y="5361818"/>
            <a:ext cx="346071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8157" y="5759859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2" idx="2"/>
            <a:endCxn id="31" idx="0"/>
          </p:cNvCxnSpPr>
          <p:nvPr/>
        </p:nvCxnSpPr>
        <p:spPr>
          <a:xfrm>
            <a:off x="3328606" y="5361818"/>
            <a:ext cx="109003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137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800000"/>
                </a:solidFill>
                <a:ea typeface="MS PGothic" charset="-128"/>
              </a:rPr>
              <a:t>Printing contents of BST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320D246-7C67-2E4D-8F27-077189569C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55292"/>
            <a:ext cx="9144000" cy="2255108"/>
          </a:xfrm>
        </p:spPr>
        <p:txBody>
          <a:bodyPr rIns="132080"/>
          <a:lstStyle/>
          <a:p>
            <a:pPr marL="39688" indent="0" eaLnBrk="1" hangingPunct="1">
              <a:buFont typeface="Wingdings" charset="2"/>
              <a:buNone/>
            </a:pPr>
            <a:r>
              <a:rPr lang="en-US" altLang="en-US" sz="2800" dirty="0">
                <a:ea typeface="MS PGothic" charset="-128"/>
              </a:rPr>
              <a:t>Because of ordering rules for BST, easy to print alphabetically</a:t>
            </a:r>
          </a:p>
          <a:p>
            <a:pPr marL="209550" indent="-171450" eaLnBrk="1" hangingPunct="1"/>
            <a:r>
              <a:rPr lang="en-US" altLang="en-US" sz="2400" dirty="0">
                <a:ea typeface="MS PGothic" charset="-128"/>
              </a:rPr>
              <a:t> Recursively print left subtree</a:t>
            </a:r>
          </a:p>
          <a:p>
            <a:pPr marL="209550" indent="-171450" eaLnBrk="1" hangingPunct="1"/>
            <a:r>
              <a:rPr lang="en-US" altLang="en-US" sz="2400" dirty="0">
                <a:ea typeface="MS PGothic" charset="-128"/>
              </a:rPr>
              <a:t> Print the root</a:t>
            </a:r>
          </a:p>
          <a:p>
            <a:pPr marL="209550" indent="-171450" eaLnBrk="1" hangingPunct="1"/>
            <a:r>
              <a:rPr lang="en-US" altLang="en-US" sz="2400" dirty="0">
                <a:ea typeface="MS PGothic" charset="-128"/>
              </a:rPr>
              <a:t> Recursively print right subtree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1600200" y="1600200"/>
            <a:ext cx="5715000" cy="3048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/** Print BST t in alpha order */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private static void print(</a:t>
            </a:r>
            <a:r>
              <a:rPr lang="en-US" altLang="en-US" sz="2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TreeNode</a:t>
            </a: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&lt;T&gt; t) {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   if (t == null) return;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   print(</a:t>
            </a:r>
            <a:r>
              <a:rPr lang="en-US" altLang="en-US" sz="2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t.left</a:t>
            </a: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   </a:t>
            </a:r>
            <a:r>
              <a:rPr lang="en-US" altLang="en-US" sz="2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System.out.print</a:t>
            </a: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(</a:t>
            </a:r>
            <a:r>
              <a:rPr lang="en-US" altLang="en-US" sz="2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t.value</a:t>
            </a: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   print(</a:t>
            </a:r>
            <a:r>
              <a:rPr lang="en-US" altLang="en-US" sz="2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t.right</a:t>
            </a: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 sz="2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617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Tree traversals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89088"/>
            <a:ext cx="4038600" cy="4572000"/>
          </a:xfrm>
        </p:spPr>
        <p:txBody>
          <a:bodyPr rIns="132080"/>
          <a:lstStyle/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ja-JP" altLang="en-US" sz="2400" dirty="0">
                <a:ea typeface="MS PGothic" charset="-128"/>
              </a:rPr>
              <a:t>“</a:t>
            </a:r>
            <a:r>
              <a:rPr lang="en-US" altLang="ja-JP" sz="2400" dirty="0">
                <a:ea typeface="MS PGothic" charset="-128"/>
              </a:rPr>
              <a:t>Walking</a:t>
            </a:r>
            <a:r>
              <a:rPr lang="ja-JP" altLang="en-US" sz="2400" dirty="0">
                <a:ea typeface="MS PGothic" charset="-128"/>
              </a:rPr>
              <a:t>”</a:t>
            </a:r>
            <a:r>
              <a:rPr lang="en-US" altLang="ja-JP" sz="2400" dirty="0">
                <a:ea typeface="MS PGothic" charset="-128"/>
              </a:rPr>
              <a:t> over the whole tree is a </a:t>
            </a:r>
            <a:r>
              <a:rPr lang="en-US" altLang="ja-JP" sz="2400" dirty="0">
                <a:solidFill>
                  <a:srgbClr val="FF0000"/>
                </a:solidFill>
                <a:ea typeface="MS PGothic" charset="-128"/>
              </a:rPr>
              <a:t>tree traversal</a:t>
            </a:r>
          </a:p>
          <a:p>
            <a:pPr marL="530225" lvl="1" indent="-171450" eaLnBrk="1" hangingPunct="1">
              <a:spcBef>
                <a:spcPts val="600"/>
              </a:spcBef>
            </a:pPr>
            <a:r>
              <a:rPr lang="en-US" altLang="en-US" sz="2400" dirty="0">
                <a:ea typeface="MS PGothic" charset="-128"/>
              </a:rPr>
              <a:t> Done often enough that there are standard names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 Previous example:</a:t>
            </a:r>
            <a:br>
              <a:rPr lang="en-US" altLang="en-US" sz="2400" dirty="0">
                <a:ea typeface="MS PGothic" charset="-128"/>
              </a:rPr>
            </a:br>
            <a:r>
              <a:rPr lang="en-US" altLang="en-US" sz="2400" dirty="0">
                <a:ea typeface="MS PGothic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in-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left subtree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Process root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right subtree</a:t>
            </a:r>
          </a:p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Note: Can do other processing besides printing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447800"/>
            <a:ext cx="4343400" cy="4953000"/>
          </a:xfrm>
        </p:spPr>
        <p:txBody>
          <a:bodyPr/>
          <a:lstStyle/>
          <a:p>
            <a:pPr marL="39688" indent="0"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Other standard kinds of traversals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pre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  <a:endParaRPr lang="en-US" altLang="en-US" sz="2400" dirty="0">
              <a:solidFill>
                <a:srgbClr val="9900CC"/>
              </a:solidFill>
              <a:latin typeface="Times New Roman" charset="0"/>
              <a:ea typeface="MS PGothic" charset="-128"/>
              <a:sym typeface="Arial" charset="0"/>
            </a:endParaRP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post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Arial" charset="0"/>
              </a:rPr>
              <a:t>order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level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-order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Not recursive: uses a queue</a:t>
            </a:r>
            <a:b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</a:b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(we’</a:t>
            </a:r>
            <a:r>
              <a:rPr lang="en-US" altLang="ja-JP" sz="2400" dirty="0">
                <a:latin typeface="Times New Roman" charset="0"/>
                <a:ea typeface="MS PGothic" charset="-128"/>
                <a:sym typeface="Arial" charset="0"/>
              </a:rPr>
              <a:t>ll cover this later)</a:t>
            </a:r>
            <a:endParaRPr lang="en-US" altLang="en-US" sz="2400" dirty="0">
              <a:latin typeface="Times New Roman" charset="0"/>
              <a:ea typeface="MS PGothic" charset="-128"/>
              <a:sym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1BFF53ED-F7FC-624E-94CA-9A9D8C6DD91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5301" name="Rectangle 3"/>
          <p:cNvSpPr>
            <a:spLocks/>
          </p:cNvSpPr>
          <p:nvPr/>
        </p:nvSpPr>
        <p:spPr bwMode="auto">
          <a:xfrm>
            <a:off x="4648200" y="1287463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1138" indent="-1714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endParaRPr lang="fr-FR" altLang="en-US" sz="1600">
              <a:solidFill>
                <a:srgbClr val="0099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359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Binary Search Tree (BST)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74B16307-9552-0A45-BDCD-EA73D55016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0180" name="Rectangle 24"/>
          <p:cNvSpPr>
            <a:spLocks/>
          </p:cNvSpPr>
          <p:nvPr/>
        </p:nvSpPr>
        <p:spPr bwMode="auto">
          <a:xfrm>
            <a:off x="4492625" y="3968750"/>
            <a:ext cx="4591050" cy="238283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searchBST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if n == 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if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n.v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if v &lt;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n.v</a:t>
            </a:r>
            <a:endParaRPr lang="en-US" altLang="en-US" sz="1800" dirty="0">
              <a:solidFill>
                <a:schemeClr val="tx1"/>
              </a:solidFill>
              <a:latin typeface="Courier New" charset="0"/>
              <a:sym typeface="Courier New" charset="0"/>
            </a:endParaRP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searchBST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n.left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else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searchBST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n.right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, v)</a:t>
            </a:r>
          </a:p>
        </p:txBody>
      </p:sp>
      <p:sp>
        <p:nvSpPr>
          <p:cNvPr id="50181" name="Rectangle 24"/>
          <p:cNvSpPr>
            <a:spLocks/>
          </p:cNvSpPr>
          <p:nvPr/>
        </p:nvSpPr>
        <p:spPr bwMode="auto">
          <a:xfrm>
            <a:off x="88900" y="3962400"/>
            <a:ext cx="4330700" cy="23891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if n == 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if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n.v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return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n.left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      ||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searchBT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(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  <a:sym typeface="Courier New" charset="0"/>
              </a:rPr>
              <a:t>n.right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  <a:sym typeface="Courier New" charset="0"/>
              </a:rPr>
              <a:t>, v)</a:t>
            </a:r>
          </a:p>
        </p:txBody>
      </p:sp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123825" y="3489325"/>
            <a:ext cx="53736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Compare binary tree to binary search tree:</a:t>
            </a:r>
          </a:p>
        </p:txBody>
      </p:sp>
      <p:sp>
        <p:nvSpPr>
          <p:cNvPr id="50183" name="Rectangle 29"/>
          <p:cNvSpPr>
            <a:spLocks noChangeArrowheads="1"/>
          </p:cNvSpPr>
          <p:nvPr/>
        </p:nvSpPr>
        <p:spPr bwMode="auto">
          <a:xfrm>
            <a:off x="914400" y="6430963"/>
            <a:ext cx="2114938" cy="36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 dirty="0">
                <a:latin typeface="+mn-lt"/>
                <a:ea typeface="MS PGothic" charset="-128"/>
              </a:rPr>
              <a:t>2 recursive calls</a:t>
            </a:r>
          </a:p>
        </p:txBody>
      </p:sp>
      <p:sp>
        <p:nvSpPr>
          <p:cNvPr id="50184" name="Rectangle 30"/>
          <p:cNvSpPr>
            <a:spLocks noChangeArrowheads="1"/>
          </p:cNvSpPr>
          <p:nvPr/>
        </p:nvSpPr>
        <p:spPr bwMode="auto">
          <a:xfrm>
            <a:off x="5387975" y="6477000"/>
            <a:ext cx="2012346" cy="36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 dirty="0">
                <a:latin typeface="+mn-lt"/>
                <a:ea typeface="MS PGothic" charset="-128"/>
              </a:rPr>
              <a:t>1 recursive call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9A1E47-10AC-D84C-BEDF-0667927B1C16}"/>
              </a:ext>
            </a:extLst>
          </p:cNvPr>
          <p:cNvGrpSpPr/>
          <p:nvPr/>
        </p:nvGrpSpPr>
        <p:grpSpPr>
          <a:xfrm>
            <a:off x="2875557" y="1548736"/>
            <a:ext cx="3088085" cy="1644651"/>
            <a:chOff x="4702175" y="1577975"/>
            <a:chExt cx="3088085" cy="1644651"/>
          </a:xfrm>
        </p:grpSpPr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90770608-3730-5F46-9815-04D353FC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9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46" name="Oval 6">
              <a:extLst>
                <a:ext uri="{FF2B5EF4-FFF2-40B4-BE49-F238E27FC236}">
                  <a16:creationId xmlns:a16="http://schemas.microsoft.com/office/drawing/2014/main" id="{EF18E411-A61A-9F4B-B551-C14A5DD9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921EEC49-4F02-2742-B129-FA1312FED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09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48" name="Oval 8">
              <a:extLst>
                <a:ext uri="{FF2B5EF4-FFF2-40B4-BE49-F238E27FC236}">
                  <a16:creationId xmlns:a16="http://schemas.microsoft.com/office/drawing/2014/main" id="{F70A61AB-C78B-7345-8303-402DC0D56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A413DEA1-52C3-F341-A407-151E4B9E3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C66BFE5-109A-1A45-BFC2-5E8D90A31F6C}"/>
                </a:ext>
              </a:extLst>
            </p:cNvPr>
            <p:cNvCxnSpPr>
              <a:cxnSpLocks/>
              <a:stCxn id="45" idx="3"/>
              <a:endCxn id="46" idx="0"/>
            </p:cNvCxnSpPr>
            <p:nvPr/>
          </p:nvCxnSpPr>
          <p:spPr>
            <a:xfrm flipH="1">
              <a:off x="5376070" y="1865238"/>
              <a:ext cx="66964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5299613-6A05-CD48-A726-38D5788D5378}"/>
                </a:ext>
              </a:extLst>
            </p:cNvPr>
            <p:cNvCxnSpPr>
              <a:cxnSpLocks/>
              <a:stCxn id="45" idx="5"/>
              <a:endCxn id="47" idx="0"/>
            </p:cNvCxnSpPr>
            <p:nvPr/>
          </p:nvCxnSpPr>
          <p:spPr>
            <a:xfrm>
              <a:off x="6291546" y="1865238"/>
              <a:ext cx="8092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226645E-0316-5E49-A929-EAEF72781FDB}"/>
                </a:ext>
              </a:extLst>
            </p:cNvPr>
            <p:cNvCxnSpPr>
              <a:cxnSpLocks/>
              <a:stCxn id="46" idx="3"/>
              <a:endCxn id="48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369A142-D9E9-A344-B393-3B4103892135}"/>
                </a:ext>
              </a:extLst>
            </p:cNvPr>
            <p:cNvCxnSpPr>
              <a:cxnSpLocks/>
              <a:stCxn id="46" idx="5"/>
              <a:endCxn id="49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8">
              <a:extLst>
                <a:ext uri="{FF2B5EF4-FFF2-40B4-BE49-F238E27FC236}">
                  <a16:creationId xmlns:a16="http://schemas.microsoft.com/office/drawing/2014/main" id="{87A73FD7-456D-4245-BE8F-E8A77E197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96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55" name="Oval 10">
              <a:extLst>
                <a:ext uri="{FF2B5EF4-FFF2-40B4-BE49-F238E27FC236}">
                  <a16:creationId xmlns:a16="http://schemas.microsoft.com/office/drawing/2014/main" id="{672411EF-E283-E343-B23F-8AA683D7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597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88F7C89-6BDA-EE4D-A15B-FB9A332FC9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 flipH="1">
              <a:off x="6613128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6E81C95-5BCE-6040-9A8D-CB2E000CBD49}"/>
                </a:ext>
              </a:extLst>
            </p:cNvPr>
            <p:cNvCxnSpPr>
              <a:cxnSpLocks/>
              <a:endCxn id="55" idx="0"/>
            </p:cNvCxnSpPr>
            <p:nvPr/>
          </p:nvCxnSpPr>
          <p:spPr>
            <a:xfrm>
              <a:off x="7236108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463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48168"/>
              </p:ext>
            </p:extLst>
          </p:nvPr>
        </p:nvGraphicFramePr>
        <p:xfrm>
          <a:off x="1133591" y="3148331"/>
          <a:ext cx="6979979" cy="203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7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83">
                <a:tc>
                  <a:txBody>
                    <a:bodyPr/>
                    <a:lstStyle/>
                    <a:p>
                      <a:r>
                        <a:rPr lang="en-US" b="1" dirty="0"/>
                        <a:t>Binary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83">
                <a:tc>
                  <a:txBody>
                    <a:bodyPr/>
                    <a:lstStyle/>
                    <a:p>
                      <a:r>
                        <a:rPr lang="en-US" b="1" dirty="0"/>
                        <a:t>BST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Data Structures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15887859"/>
              </p:ext>
            </p:extLst>
          </p:nvPr>
        </p:nvGraphicFramePr>
        <p:xfrm>
          <a:off x="1143000" y="19812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(int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27876" y="2644200"/>
            <a:ext cx="1092593" cy="281880"/>
            <a:chOff x="838201" y="4796557"/>
            <a:chExt cx="1092593" cy="281880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599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796557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92352" y="32958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28204" y="24595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04" y="24595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9087" y="24595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87" y="24595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206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19700" y="3095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30953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34039" y="30771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039" y="30771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43671"/>
              </p:ext>
            </p:extLst>
          </p:nvPr>
        </p:nvGraphicFramePr>
        <p:xfrm>
          <a:off x="6411006" y="1981200"/>
          <a:ext cx="17025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1478" y="2455463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478" y="2455463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8436" y="3100231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100231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143807" y="3775075"/>
            <a:ext cx="1167194" cy="568325"/>
            <a:chOff x="1743059" y="5381857"/>
            <a:chExt cx="1167194" cy="568325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67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46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49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50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1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640139" y="3821668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39" y="3821668"/>
                <a:ext cx="719236" cy="369332"/>
              </a:xfrm>
              <a:prstGeom prst="rect">
                <a:avLst/>
              </a:prstGeom>
              <a:blipFill>
                <a:blip r:embed="rId8"/>
                <a:stretch>
                  <a:fillRect l="-8772" r="-140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22901" y="3821668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901" y="3821668"/>
                <a:ext cx="730906" cy="369332"/>
              </a:xfrm>
              <a:prstGeom prst="rect">
                <a:avLst/>
              </a:prstGeom>
              <a:blipFill>
                <a:blip r:embed="rId9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678436" y="3817858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36" y="3817858"/>
                <a:ext cx="730906" cy="369332"/>
              </a:xfrm>
              <a:prstGeom prst="rect">
                <a:avLst/>
              </a:prstGeom>
              <a:blipFill>
                <a:blip r:embed="rId10"/>
                <a:stretch>
                  <a:fillRect l="-8621" r="-1379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143807" y="4537075"/>
            <a:ext cx="1167194" cy="568325"/>
            <a:chOff x="1743059" y="5381857"/>
            <a:chExt cx="1167194" cy="568325"/>
          </a:xfrm>
        </p:grpSpPr>
        <p:sp>
          <p:nvSpPr>
            <p:cNvPr id="54" name="Oval 4"/>
            <p:cNvSpPr>
              <a:spLocks/>
            </p:cNvSpPr>
            <p:nvPr/>
          </p:nvSpPr>
          <p:spPr bwMode="auto">
            <a:xfrm>
              <a:off x="1743059" y="564538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5" name="Oval 4"/>
            <p:cNvSpPr>
              <a:spLocks/>
            </p:cNvSpPr>
            <p:nvPr/>
          </p:nvSpPr>
          <p:spPr bwMode="auto">
            <a:xfrm>
              <a:off x="2576878" y="5645322"/>
              <a:ext cx="309563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1808528" y="5381857"/>
              <a:ext cx="1101725" cy="561975"/>
              <a:chOff x="80" y="433"/>
              <a:chExt cx="694" cy="354"/>
            </a:xfrm>
          </p:grpSpPr>
          <p:sp>
            <p:nvSpPr>
              <p:cNvPr id="57" name="Oval 4"/>
              <p:cNvSpPr>
                <a:spLocks/>
              </p:cNvSpPr>
              <p:nvPr/>
            </p:nvSpPr>
            <p:spPr bwMode="auto">
              <a:xfrm>
                <a:off x="285" y="433"/>
                <a:ext cx="195" cy="19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58" name="Rectangle 7"/>
              <p:cNvSpPr>
                <a:spLocks/>
              </p:cNvSpPr>
              <p:nvPr/>
            </p:nvSpPr>
            <p:spPr bwMode="auto">
              <a:xfrm>
                <a:off x="324" y="441"/>
                <a:ext cx="177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  <p:sp>
            <p:nvSpPr>
              <p:cNvPr id="59" name="Rectangle 8"/>
              <p:cNvSpPr>
                <a:spLocks/>
              </p:cNvSpPr>
              <p:nvPr/>
            </p:nvSpPr>
            <p:spPr bwMode="auto">
              <a:xfrm>
                <a:off x="80" y="613"/>
                <a:ext cx="13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  <p:sp>
            <p:nvSpPr>
              <p:cNvPr id="60" name="Rectangle 9"/>
              <p:cNvSpPr>
                <a:spLocks/>
              </p:cNvSpPr>
              <p:nvPr/>
            </p:nvSpPr>
            <p:spPr bwMode="auto">
              <a:xfrm>
                <a:off x="598" y="606"/>
                <a:ext cx="17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3</a:t>
                </a:r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H="1">
                <a:off x="218" y="597"/>
                <a:ext cx="10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56" y="597"/>
                <a:ext cx="117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439207" y="4583668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07" y="4583668"/>
                <a:ext cx="1349665" cy="369332"/>
              </a:xfrm>
              <a:prstGeom prst="rect">
                <a:avLst/>
              </a:prstGeom>
              <a:blipFill>
                <a:blip r:embed="rId11"/>
                <a:stretch>
                  <a:fillRect l="-4673" r="-6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90326" y="4580802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326" y="4580802"/>
                <a:ext cx="1349665" cy="369332"/>
              </a:xfrm>
              <a:prstGeom prst="rect">
                <a:avLst/>
              </a:prstGeom>
              <a:blipFill>
                <a:blip r:embed="rId12"/>
                <a:stretch>
                  <a:fillRect l="-3738" r="-747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55745" y="4562405"/>
                <a:ext cx="1349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𝑑𝑒𝑝𝑡h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745" y="4562405"/>
                <a:ext cx="1349665" cy="369332"/>
              </a:xfrm>
              <a:prstGeom prst="rect">
                <a:avLst/>
              </a:prstGeom>
              <a:blipFill>
                <a:blip r:embed="rId13"/>
                <a:stretch>
                  <a:fillRect l="-3704" r="-64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2" grpId="0"/>
      <p:bldP spid="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8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Example Data Structures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4524525"/>
              </p:ext>
            </p:extLst>
          </p:nvPr>
        </p:nvGraphicFramePr>
        <p:xfrm>
          <a:off x="384048" y="1600200"/>
          <a:ext cx="52547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get</a:t>
                      </a:r>
                      <a:r>
                        <a:rPr lang="en-US" dirty="0"/>
                        <a:t>(int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Array</a:t>
                      </a:r>
                    </a:p>
                    <a:p>
                      <a:endParaRPr lang="en-US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Linked List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68924" y="2267243"/>
            <a:ext cx="1092593" cy="277837"/>
            <a:chOff x="838201" y="4800600"/>
            <a:chExt cx="1092593" cy="277837"/>
          </a:xfrm>
        </p:grpSpPr>
        <p:sp>
          <p:nvSpPr>
            <p:cNvPr id="28" name="Rectangle 27"/>
            <p:cNvSpPr/>
            <p:nvPr/>
          </p:nvSpPr>
          <p:spPr>
            <a:xfrm>
              <a:off x="838201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1350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84498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57646" y="4800600"/>
              <a:ext cx="273148" cy="2778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" y="2914882"/>
            <a:ext cx="1904999" cy="285518"/>
            <a:chOff x="838201" y="4092663"/>
            <a:chExt cx="1904999" cy="285518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838201" y="4092663"/>
              <a:ext cx="1904999" cy="285518"/>
              <a:chOff x="1600200" y="1447795"/>
              <a:chExt cx="4325051" cy="645093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600200" y="1447795"/>
                <a:ext cx="632604" cy="609605"/>
                <a:chOff x="1600200" y="1752595"/>
                <a:chExt cx="632604" cy="609605"/>
              </a:xfrm>
            </p:grpSpPr>
            <p:sp>
              <p:nvSpPr>
                <p:cNvPr id="26" name="Oval 54"/>
                <p:cNvSpPr>
                  <a:spLocks/>
                </p:cNvSpPr>
                <p:nvPr/>
              </p:nvSpPr>
              <p:spPr bwMode="auto">
                <a:xfrm>
                  <a:off x="1600200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7" name="Rectangle 59"/>
                <p:cNvSpPr>
                  <a:spLocks/>
                </p:cNvSpPr>
                <p:nvPr/>
              </p:nvSpPr>
              <p:spPr bwMode="auto">
                <a:xfrm>
                  <a:off x="1687936" y="1752595"/>
                  <a:ext cx="209673" cy="276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837203" y="1447795"/>
                <a:ext cx="632604" cy="645093"/>
                <a:chOff x="1313203" y="1752595"/>
                <a:chExt cx="632604" cy="645093"/>
              </a:xfrm>
            </p:grpSpPr>
            <p:sp>
              <p:nvSpPr>
                <p:cNvPr id="24" name="Oval 54"/>
                <p:cNvSpPr>
                  <a:spLocks/>
                </p:cNvSpPr>
                <p:nvPr/>
              </p:nvSpPr>
              <p:spPr bwMode="auto">
                <a:xfrm>
                  <a:off x="1313203" y="1788088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5" name="Rectangle 59"/>
                <p:cNvSpPr>
                  <a:spLocks/>
                </p:cNvSpPr>
                <p:nvPr/>
              </p:nvSpPr>
              <p:spPr bwMode="auto">
                <a:xfrm>
                  <a:off x="1423545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4081632" y="1447795"/>
                <a:ext cx="632604" cy="625845"/>
                <a:chOff x="1033632" y="1752595"/>
                <a:chExt cx="632604" cy="625845"/>
              </a:xfrm>
            </p:grpSpPr>
            <p:sp>
              <p:nvSpPr>
                <p:cNvPr id="22" name="Oval 54"/>
                <p:cNvSpPr>
                  <a:spLocks/>
                </p:cNvSpPr>
                <p:nvPr/>
              </p:nvSpPr>
              <p:spPr bwMode="auto">
                <a:xfrm>
                  <a:off x="1033632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3" name="Rectangle 59"/>
                <p:cNvSpPr>
                  <a:spLocks/>
                </p:cNvSpPr>
                <p:nvPr/>
              </p:nvSpPr>
              <p:spPr bwMode="auto">
                <a:xfrm>
                  <a:off x="1147230" y="1752595"/>
                  <a:ext cx="476033" cy="625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3</a:t>
                  </a:r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92647" y="1459294"/>
                <a:ext cx="632604" cy="609605"/>
                <a:chOff x="572995" y="1752595"/>
                <a:chExt cx="632604" cy="609605"/>
              </a:xfrm>
            </p:grpSpPr>
            <p:sp>
              <p:nvSpPr>
                <p:cNvPr id="20" name="Oval 54"/>
                <p:cNvSpPr>
                  <a:spLocks/>
                </p:cNvSpPr>
                <p:nvPr/>
              </p:nvSpPr>
              <p:spPr bwMode="auto">
                <a:xfrm>
                  <a:off x="572995" y="1752600"/>
                  <a:ext cx="632604" cy="6096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endParaRPr lang="fr-FR" altLang="en-US"/>
                </a:p>
              </p:txBody>
            </p:sp>
            <p:sp>
              <p:nvSpPr>
                <p:cNvPr id="21" name="Rectangle 59"/>
                <p:cNvSpPr>
                  <a:spLocks/>
                </p:cNvSpPr>
                <p:nvPr/>
              </p:nvSpPr>
              <p:spPr bwMode="auto">
                <a:xfrm>
                  <a:off x="660731" y="1752595"/>
                  <a:ext cx="209673" cy="277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>
                  <a:lvl1pPr marL="39688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0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232809" y="1752598"/>
                <a:ext cx="607689" cy="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 bwMode="auto">
            <a:xfrm flipV="1">
              <a:off x="1663133" y="4229760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2204127" y="4236442"/>
              <a:ext cx="267661" cy="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69252" y="2078534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252" y="2078534"/>
                <a:ext cx="730906" cy="369332"/>
              </a:xfrm>
              <a:prstGeom prst="rect">
                <a:avLst/>
              </a:prstGeom>
              <a:blipFill>
                <a:blip r:embed="rId2"/>
                <a:stretch>
                  <a:fillRect l="-8621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50135" y="2078534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35" y="2078534"/>
                <a:ext cx="719236" cy="369332"/>
              </a:xfrm>
              <a:prstGeom prst="rect">
                <a:avLst/>
              </a:prstGeom>
              <a:blipFill>
                <a:blip r:embed="rId3"/>
                <a:stretch>
                  <a:fillRect l="-6897" r="-1379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60748" y="2714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8" y="2714316"/>
                <a:ext cx="730906" cy="369332"/>
              </a:xfrm>
              <a:prstGeom prst="rect">
                <a:avLst/>
              </a:prstGeom>
              <a:blipFill>
                <a:blip r:embed="rId4"/>
                <a:stretch>
                  <a:fillRect l="-6780" r="-118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75087" y="2696163"/>
                <a:ext cx="7192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087" y="2696163"/>
                <a:ext cx="719236" cy="369332"/>
              </a:xfrm>
              <a:prstGeom prst="rect">
                <a:avLst/>
              </a:prstGeom>
              <a:blipFill>
                <a:blip r:embed="rId5"/>
                <a:stretch>
                  <a:fillRect l="-6897" r="-120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3353F52-7FEB-5046-97AC-C73C2183A628}"/>
              </a:ext>
            </a:extLst>
          </p:cNvPr>
          <p:cNvSpPr txBox="1">
            <a:spLocks/>
          </p:cNvSpPr>
          <p:nvPr/>
        </p:nvSpPr>
        <p:spPr bwMode="auto">
          <a:xfrm>
            <a:off x="363929" y="3762548"/>
            <a:ext cx="8613648" cy="25076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(v): append v to this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(i): return element at position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in this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(v): return true if this list contains v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600" dirty="0">
                <a:cs typeface="Consolas" panose="020B0609020204030204" pitchFamily="49" charset="0"/>
              </a:rPr>
              <a:t>AKA add, lookup, search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7BCE5E3-BAD0-AD4D-92DB-B109130FF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27247"/>
              </p:ext>
            </p:extLst>
          </p:nvPr>
        </p:nvGraphicFramePr>
        <p:xfrm>
          <a:off x="5652055" y="1605280"/>
          <a:ext cx="16426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contains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val</a:t>
                      </a:r>
                      <a:r>
                        <a:rPr lang="en-US" dirty="0"/>
                        <a:t> 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8EEE3E-A665-B846-AF4C-BBA65910BB34}"/>
                  </a:ext>
                </a:extLst>
              </p:cNvPr>
              <p:cNvSpPr txBox="1"/>
              <p:nvPr/>
            </p:nvSpPr>
            <p:spPr>
              <a:xfrm>
                <a:off x="6049006" y="2069548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8EEE3E-A665-B846-AF4C-BBA65910B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06" y="2069548"/>
                <a:ext cx="730906" cy="369332"/>
              </a:xfrm>
              <a:prstGeom prst="rect">
                <a:avLst/>
              </a:prstGeom>
              <a:blipFill>
                <a:blip r:embed="rId6"/>
                <a:stretch>
                  <a:fillRect l="-6780" r="-118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943D7-EF24-9243-B290-34F5C2DCBB84}"/>
                  </a:ext>
                </a:extLst>
              </p:cNvPr>
              <p:cNvSpPr txBox="1"/>
              <p:nvPr/>
            </p:nvSpPr>
            <p:spPr>
              <a:xfrm>
                <a:off x="6045964" y="2714316"/>
                <a:ext cx="7309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A943D7-EF24-9243-B290-34F5C2DCB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64" y="2714316"/>
                <a:ext cx="730906" cy="369332"/>
              </a:xfrm>
              <a:prstGeom prst="rect">
                <a:avLst/>
              </a:prstGeom>
              <a:blipFill>
                <a:blip r:embed="rId7"/>
                <a:stretch>
                  <a:fillRect l="-8475" r="-1186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5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69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in Alphabetical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60137" y="5063615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9637" y="460641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49589" y="598248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089" y="552528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644414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46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Order Matters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balanced</a:t>
            </a:r>
            <a:r>
              <a:rPr lang="en-US" dirty="0"/>
              <a:t> binary tree is one where the two subtrees of any node are about the same size.</a:t>
            </a:r>
          </a:p>
          <a:p>
            <a:r>
              <a:rPr lang="en-US" dirty="0"/>
              <a:t>Searching a binary search tree takes O(h) time, where h is the height of the tree.</a:t>
            </a:r>
          </a:p>
          <a:p>
            <a:r>
              <a:rPr lang="en-US" dirty="0"/>
              <a:t>In a balanced binary search tree, this is O(log n).</a:t>
            </a:r>
          </a:p>
          <a:p>
            <a:r>
              <a:rPr lang="en-US" dirty="0"/>
              <a:t>But if you insert data in sorted order, the tree becomes imbalanced, so searching is O(n).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2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Things to think about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D008298-F777-DF45-AC9A-C5D1669A4A3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571625"/>
            <a:ext cx="4772025" cy="44958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What if we want to </a:t>
            </a:r>
            <a:r>
              <a:rPr lang="en-US" altLang="en-US" i="1" dirty="0">
                <a:ea typeface="MS PGothic" charset="-128"/>
              </a:rPr>
              <a:t>delete</a:t>
            </a:r>
            <a:r>
              <a:rPr lang="en-US" altLang="en-US" dirty="0">
                <a:ea typeface="MS PGothic" charset="-128"/>
              </a:rPr>
              <a:t> data from a BST?</a:t>
            </a:r>
          </a:p>
          <a:p>
            <a:pPr marL="0" indent="0" eaLnBrk="1" hangingPunct="1"/>
            <a:endParaRPr lang="en-US" altLang="en-US" dirty="0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A BST works great as long as it’s </a:t>
            </a:r>
            <a:r>
              <a:rPr lang="en-US" altLang="en-US" i="1" dirty="0">
                <a:ea typeface="MS PGothic" charset="-128"/>
              </a:rPr>
              <a:t>balanced</a:t>
            </a:r>
            <a:r>
              <a:rPr lang="en-US" altLang="en-US" dirty="0">
                <a:ea typeface="MS PGothic" charset="-128"/>
              </a:rPr>
              <a:t>.</a:t>
            </a:r>
            <a:endParaRPr lang="en-US" altLang="en-US" i="1" dirty="0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dirty="0">
                <a:ea typeface="MS PGothic" charset="-128"/>
              </a:rPr>
              <a:t>There are kinds of trees that can </a:t>
            </a:r>
            <a:r>
              <a:rPr lang="en-US" altLang="en-US" i="1" dirty="0">
                <a:ea typeface="MS PGothic" charset="-128"/>
              </a:rPr>
              <a:t>automatically</a:t>
            </a:r>
            <a:r>
              <a:rPr lang="en-US" altLang="en-US" dirty="0">
                <a:ea typeface="MS PGothic" charset="-128"/>
              </a:rPr>
              <a:t> keep themselves balanced as things are inserted!</a:t>
            </a:r>
            <a:endParaRPr lang="en-US" altLang="en-US" sz="1800" i="1" dirty="0">
              <a:solidFill>
                <a:srgbClr val="C00000"/>
              </a:solidFill>
              <a:ea typeface="MS PGothic" charset="-128"/>
            </a:endParaRPr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6343650" y="2195512"/>
            <a:ext cx="609600" cy="354013"/>
            <a:chOff x="0" y="-15"/>
            <a:chExt cx="384" cy="223"/>
          </a:xfrm>
        </p:grpSpPr>
        <p:sp>
          <p:nvSpPr>
            <p:cNvPr id="57373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74" name="Rectangle 5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jan</a:t>
              </a:r>
            </a:p>
          </p:txBody>
        </p:sp>
      </p:grpSp>
      <p:grpSp>
        <p:nvGrpSpPr>
          <p:cNvPr id="57349" name="Group 6"/>
          <p:cNvGrpSpPr>
            <a:grpSpLocks/>
          </p:cNvGrpSpPr>
          <p:nvPr/>
        </p:nvGrpSpPr>
        <p:grpSpPr bwMode="auto">
          <a:xfrm>
            <a:off x="5734050" y="2881312"/>
            <a:ext cx="609600" cy="354013"/>
            <a:chOff x="0" y="-15"/>
            <a:chExt cx="384" cy="223"/>
          </a:xfrm>
        </p:grpSpPr>
        <p:sp>
          <p:nvSpPr>
            <p:cNvPr id="57371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72" name="Rectangle 8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feb</a:t>
              </a:r>
            </a:p>
          </p:txBody>
        </p:sp>
      </p:grpSp>
      <p:grpSp>
        <p:nvGrpSpPr>
          <p:cNvPr id="57350" name="Group 9"/>
          <p:cNvGrpSpPr>
            <a:grpSpLocks/>
          </p:cNvGrpSpPr>
          <p:nvPr/>
        </p:nvGrpSpPr>
        <p:grpSpPr bwMode="auto">
          <a:xfrm>
            <a:off x="6953250" y="2881312"/>
            <a:ext cx="609600" cy="354013"/>
            <a:chOff x="0" y="-15"/>
            <a:chExt cx="384" cy="223"/>
          </a:xfrm>
        </p:grpSpPr>
        <p:sp>
          <p:nvSpPr>
            <p:cNvPr id="57369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70" name="Rectangle 11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mar</a:t>
              </a:r>
            </a:p>
          </p:txBody>
        </p:sp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5124450" y="3643312"/>
            <a:ext cx="609600" cy="354013"/>
            <a:chOff x="0" y="-15"/>
            <a:chExt cx="384" cy="223"/>
          </a:xfrm>
        </p:grpSpPr>
        <p:sp>
          <p:nvSpPr>
            <p:cNvPr id="57367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68" name="Rectangle 14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apr</a:t>
              </a:r>
            </a:p>
          </p:txBody>
        </p:sp>
      </p:grp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7562850" y="3643312"/>
            <a:ext cx="609600" cy="354013"/>
            <a:chOff x="0" y="-15"/>
            <a:chExt cx="384" cy="223"/>
          </a:xfrm>
        </p:grpSpPr>
        <p:sp>
          <p:nvSpPr>
            <p:cNvPr id="57365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66" name="Rectangle 17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may</a:t>
              </a:r>
            </a:p>
          </p:txBody>
        </p:sp>
      </p:grpSp>
      <p:grpSp>
        <p:nvGrpSpPr>
          <p:cNvPr id="57353" name="Group 18"/>
          <p:cNvGrpSpPr>
            <a:grpSpLocks/>
          </p:cNvGrpSpPr>
          <p:nvPr/>
        </p:nvGrpSpPr>
        <p:grpSpPr bwMode="auto">
          <a:xfrm>
            <a:off x="6496050" y="3643312"/>
            <a:ext cx="609600" cy="354013"/>
            <a:chOff x="0" y="-15"/>
            <a:chExt cx="384" cy="223"/>
          </a:xfrm>
        </p:grpSpPr>
        <p:sp>
          <p:nvSpPr>
            <p:cNvPr id="57363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jun</a:t>
              </a:r>
            </a:p>
          </p:txBody>
        </p:sp>
      </p:grpSp>
      <p:grpSp>
        <p:nvGrpSpPr>
          <p:cNvPr id="57354" name="Group 21"/>
          <p:cNvGrpSpPr>
            <a:grpSpLocks/>
          </p:cNvGrpSpPr>
          <p:nvPr/>
        </p:nvGrpSpPr>
        <p:grpSpPr bwMode="auto">
          <a:xfrm>
            <a:off x="6038850" y="4405312"/>
            <a:ext cx="609600" cy="354013"/>
            <a:chOff x="0" y="-15"/>
            <a:chExt cx="384" cy="223"/>
          </a:xfrm>
        </p:grpSpPr>
        <p:sp>
          <p:nvSpPr>
            <p:cNvPr id="57361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7362" name="Rectangle 23"/>
            <p:cNvSpPr>
              <a:spLocks/>
            </p:cNvSpPr>
            <p:nvPr/>
          </p:nvSpPr>
          <p:spPr bwMode="auto">
            <a:xfrm>
              <a:off x="27" y="-15"/>
              <a:ext cx="32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jul</a:t>
              </a:r>
            </a:p>
          </p:txBody>
        </p:sp>
      </p:grpSp>
      <p:sp>
        <p:nvSpPr>
          <p:cNvPr id="57355" name="AutoShape 24"/>
          <p:cNvSpPr>
            <a:spLocks/>
          </p:cNvSpPr>
          <p:nvPr/>
        </p:nvSpPr>
        <p:spPr bwMode="auto">
          <a:xfrm flipH="1">
            <a:off x="60388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6" name="AutoShape 25"/>
          <p:cNvSpPr>
            <a:spLocks/>
          </p:cNvSpPr>
          <p:nvPr/>
        </p:nvSpPr>
        <p:spPr bwMode="auto">
          <a:xfrm>
            <a:off x="66484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7" name="AutoShape 26"/>
          <p:cNvSpPr>
            <a:spLocks/>
          </p:cNvSpPr>
          <p:nvPr/>
        </p:nvSpPr>
        <p:spPr bwMode="auto">
          <a:xfrm flipH="1">
            <a:off x="54292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8" name="AutoShape 27"/>
          <p:cNvSpPr>
            <a:spLocks/>
          </p:cNvSpPr>
          <p:nvPr/>
        </p:nvSpPr>
        <p:spPr bwMode="auto">
          <a:xfrm>
            <a:off x="72580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59" name="AutoShape 28"/>
          <p:cNvSpPr>
            <a:spLocks/>
          </p:cNvSpPr>
          <p:nvPr/>
        </p:nvSpPr>
        <p:spPr bwMode="auto">
          <a:xfrm flipH="1">
            <a:off x="6800850" y="3209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7360" name="AutoShape 29"/>
          <p:cNvSpPr>
            <a:spLocks/>
          </p:cNvSpPr>
          <p:nvPr/>
        </p:nvSpPr>
        <p:spPr bwMode="auto">
          <a:xfrm flipH="1">
            <a:off x="6343650" y="3971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095C79F-2BFC-E647-80D3-4377157121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120" y="1587631"/>
            <a:ext cx="288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3200" dirty="0">
                <a:latin typeface="+mn-lt"/>
              </a:rPr>
              <a:t>Singly linked list: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19836" y="2203450"/>
            <a:ext cx="6466764" cy="1690458"/>
            <a:chOff x="485678" y="1447800"/>
            <a:chExt cx="6466778" cy="1690800"/>
          </a:xfrm>
        </p:grpSpPr>
        <p:sp>
          <p:nvSpPr>
            <p:cNvPr id="27" name="Oval 54"/>
            <p:cNvSpPr>
              <a:spLocks/>
            </p:cNvSpPr>
            <p:nvPr/>
          </p:nvSpPr>
          <p:spPr bwMode="auto">
            <a:xfrm>
              <a:off x="1600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25" name="Oval 54"/>
            <p:cNvSpPr>
              <a:spLocks/>
            </p:cNvSpPr>
            <p:nvPr/>
          </p:nvSpPr>
          <p:spPr bwMode="auto">
            <a:xfrm>
              <a:off x="3124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3" name="Oval 54"/>
            <p:cNvSpPr>
              <a:spLocks/>
            </p:cNvSpPr>
            <p:nvPr/>
          </p:nvSpPr>
          <p:spPr bwMode="auto">
            <a:xfrm>
              <a:off x="4648200" y="14478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21" name="Oval 54"/>
            <p:cNvSpPr>
              <a:spLocks/>
            </p:cNvSpPr>
            <p:nvPr/>
          </p:nvSpPr>
          <p:spPr bwMode="auto">
            <a:xfrm>
              <a:off x="6319852" y="1459299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32808" y="1752662"/>
              <a:ext cx="8921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756811" y="1752662"/>
              <a:ext cx="892177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280814" y="1752662"/>
              <a:ext cx="1039815" cy="111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5678" y="1718754"/>
              <a:ext cx="1003914" cy="831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i="1" dirty="0">
                  <a:solidFill>
                    <a:srgbClr val="0070C0"/>
                  </a:solidFill>
                  <a:latin typeface="+mn-lt"/>
                </a:rPr>
                <a:t>Node object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3585" y="2503702"/>
              <a:ext cx="1108077" cy="460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7030A0"/>
                  </a:solidFill>
                  <a:latin typeface="+mn-lt"/>
                </a:rPr>
                <a:t>pointer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9311" y="2676545"/>
              <a:ext cx="1303340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  <a:latin typeface="+mn-lt"/>
                </a:rPr>
                <a:t>int value</a:t>
              </a:r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 flipV="1">
              <a:off x="2039132" y="1825701"/>
              <a:ext cx="341849" cy="827896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1928" y="4604391"/>
            <a:ext cx="2272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3200" dirty="0">
                <a:latin typeface="+mn-lt"/>
              </a:rPr>
              <a:t>Today: trees!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722438" y="3632200"/>
            <a:ext cx="5370512" cy="3040063"/>
            <a:chOff x="1723035" y="3631505"/>
            <a:chExt cx="5369390" cy="3040227"/>
          </a:xfrm>
        </p:grpSpPr>
        <p:sp>
          <p:nvSpPr>
            <p:cNvPr id="60" name="Oval 54"/>
            <p:cNvSpPr>
              <a:spLocks/>
            </p:cNvSpPr>
            <p:nvPr/>
          </p:nvSpPr>
          <p:spPr bwMode="auto">
            <a:xfrm>
              <a:off x="6442687" y="3631505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sp>
          <p:nvSpPr>
            <p:cNvPr id="58" name="Oval 57"/>
            <p:cNvSpPr>
              <a:spLocks/>
            </p:cNvSpPr>
            <p:nvPr/>
          </p:nvSpPr>
          <p:spPr bwMode="auto">
            <a:xfrm>
              <a:off x="1723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56" name="Oval 54"/>
            <p:cNvSpPr>
              <a:spLocks/>
            </p:cNvSpPr>
            <p:nvPr/>
          </p:nvSpPr>
          <p:spPr bwMode="auto">
            <a:xfrm>
              <a:off x="3247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4" name="Oval 54"/>
            <p:cNvSpPr>
              <a:spLocks/>
            </p:cNvSpPr>
            <p:nvPr/>
          </p:nvSpPr>
          <p:spPr bwMode="auto">
            <a:xfrm>
              <a:off x="4771035" y="519070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52" name="Oval 54"/>
            <p:cNvSpPr>
              <a:spLocks/>
            </p:cNvSpPr>
            <p:nvPr/>
          </p:nvSpPr>
          <p:spPr bwMode="auto">
            <a:xfrm>
              <a:off x="6442687" y="5202199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356315" y="5495331"/>
              <a:ext cx="890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879996" y="5495331"/>
              <a:ext cx="8904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03678" y="5495331"/>
              <a:ext cx="1039596" cy="111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54"/>
            <p:cNvSpPr>
              <a:spLocks/>
            </p:cNvSpPr>
            <p:nvPr/>
          </p:nvSpPr>
          <p:spPr bwMode="auto">
            <a:xfrm>
              <a:off x="4775742" y="4317780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48" name="Oval 54"/>
            <p:cNvSpPr>
              <a:spLocks/>
            </p:cNvSpPr>
            <p:nvPr/>
          </p:nvSpPr>
          <p:spPr bwMode="auto">
            <a:xfrm>
              <a:off x="4785256" y="6062132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sp>
          <p:nvSpPr>
            <p:cNvPr id="46" name="Oval 54"/>
            <p:cNvSpPr>
              <a:spLocks/>
            </p:cNvSpPr>
            <p:nvPr/>
          </p:nvSpPr>
          <p:spPr bwMode="auto">
            <a:xfrm>
              <a:off x="6459821" y="4423073"/>
              <a:ext cx="632604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879996" y="5495331"/>
              <a:ext cx="904686" cy="871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879996" y="4622158"/>
              <a:ext cx="895163" cy="873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408440" y="3936321"/>
              <a:ext cx="1034834" cy="6858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408440" y="4622158"/>
              <a:ext cx="1050705" cy="1063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Left Brace 2">
            <a:extLst>
              <a:ext uri="{FF2B5EF4-FFF2-40B4-BE49-F238E27FC236}">
                <a16:creationId xmlns:a16="http://schemas.microsoft.com/office/drawing/2014/main" id="{AA018943-EC4B-474D-AE00-40482F1E6AC8}"/>
              </a:ext>
            </a:extLst>
          </p:cNvPr>
          <p:cNvSpPr/>
          <p:nvPr/>
        </p:nvSpPr>
        <p:spPr>
          <a:xfrm rot="20098159">
            <a:off x="1487857" y="2363972"/>
            <a:ext cx="271783" cy="707875"/>
          </a:xfrm>
          <a:prstGeom prst="leftBrace">
            <a:avLst>
              <a:gd name="adj1" fmla="val 29230"/>
              <a:gd name="adj2" fmla="val 50000"/>
            </a:avLst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7DA4612-4662-0D47-9C6D-7D64153CEB2F}"/>
              </a:ext>
            </a:extLst>
          </p:cNvPr>
          <p:cNvCxnSpPr>
            <a:cxnSpLocks/>
          </p:cNvCxnSpPr>
          <p:nvPr/>
        </p:nvCxnSpPr>
        <p:spPr bwMode="auto">
          <a:xfrm flipV="1">
            <a:off x="3976135" y="2531193"/>
            <a:ext cx="349009" cy="847610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Overview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D36EE6F-3C5F-AF4C-BEEB-F4AC24ADCC8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42022"/>
            <a:ext cx="4141789" cy="5019128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800" i="1" dirty="0">
                <a:ea typeface="MS PGothic" charset="-128"/>
              </a:rPr>
              <a:t>Tree</a:t>
            </a:r>
            <a:r>
              <a:rPr lang="en-US" altLang="en-US" sz="2800" dirty="0">
                <a:ea typeface="MS PGothic" charset="-128"/>
              </a:rPr>
              <a:t>: data structure with nodes, similar to linked list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Each node may have zero or more </a:t>
            </a:r>
            <a:r>
              <a:rPr lang="en-US" altLang="en-US" sz="2400" i="1" dirty="0">
                <a:ea typeface="MS PGothic" charset="-128"/>
              </a:rPr>
              <a:t>successors</a:t>
            </a:r>
            <a:r>
              <a:rPr lang="en-US" altLang="en-US" sz="2400" dirty="0">
                <a:ea typeface="MS PGothic" charset="-128"/>
              </a:rPr>
              <a:t> (children)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Each node has exactly one </a:t>
            </a:r>
            <a:r>
              <a:rPr lang="en-US" altLang="en-US" sz="2400" i="1" dirty="0">
                <a:ea typeface="MS PGothic" charset="-128"/>
              </a:rPr>
              <a:t>predecessor</a:t>
            </a:r>
            <a:r>
              <a:rPr lang="en-US" altLang="en-US" sz="2400" dirty="0">
                <a:ea typeface="MS PGothic" charset="-128"/>
              </a:rPr>
              <a:t> (parent) except the </a:t>
            </a:r>
            <a:r>
              <a:rPr lang="en-US" altLang="en-US" sz="2400" i="1" dirty="0">
                <a:ea typeface="MS PGothic" charset="-128"/>
              </a:rPr>
              <a:t>root</a:t>
            </a:r>
            <a:r>
              <a:rPr lang="en-US" altLang="en-US" sz="2400" dirty="0">
                <a:ea typeface="MS PGothic" charset="-128"/>
              </a:rPr>
              <a:t>, which has none</a:t>
            </a:r>
          </a:p>
          <a:p>
            <a:pPr marL="401638" lvl="1" indent="-263525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All nodes are reachable from </a:t>
            </a:r>
            <a:r>
              <a:rPr lang="en-US" altLang="en-US" sz="2400" i="1" dirty="0">
                <a:ea typeface="MS PGothic" charset="-128"/>
              </a:rPr>
              <a:t>root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68" name="Rectangle 22"/>
          <p:cNvSpPr>
            <a:spLocks/>
          </p:cNvSpPr>
          <p:nvPr/>
        </p:nvSpPr>
        <p:spPr bwMode="auto">
          <a:xfrm>
            <a:off x="4865688" y="4268013"/>
            <a:ext cx="684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A tree</a:t>
            </a:r>
          </a:p>
        </p:txBody>
      </p:sp>
      <p:sp>
        <p:nvSpPr>
          <p:cNvPr id="69" name="Rectangle 38"/>
          <p:cNvSpPr>
            <a:spLocks/>
          </p:cNvSpPr>
          <p:nvPr/>
        </p:nvSpPr>
        <p:spPr bwMode="auto">
          <a:xfrm>
            <a:off x="7127875" y="4268013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sp>
        <p:nvSpPr>
          <p:cNvPr id="83" name="Rectangle 52"/>
          <p:cNvSpPr>
            <a:spLocks/>
          </p:cNvSpPr>
          <p:nvPr/>
        </p:nvSpPr>
        <p:spPr bwMode="auto">
          <a:xfrm>
            <a:off x="4962525" y="6428601"/>
            <a:ext cx="10945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sp>
        <p:nvSpPr>
          <p:cNvPr id="84" name="Rectangle 62"/>
          <p:cNvSpPr>
            <a:spLocks/>
          </p:cNvSpPr>
          <p:nvPr/>
        </p:nvSpPr>
        <p:spPr bwMode="auto">
          <a:xfrm>
            <a:off x="7606014" y="6428601"/>
            <a:ext cx="684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  <a:latin typeface="Arial" charset="0"/>
                <a:sym typeface="Arial" charset="0"/>
              </a:rPr>
              <a:t>A tree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E643E3-5741-0040-B109-1C70C27BE11C}"/>
              </a:ext>
            </a:extLst>
          </p:cNvPr>
          <p:cNvGrpSpPr/>
          <p:nvPr/>
        </p:nvGrpSpPr>
        <p:grpSpPr>
          <a:xfrm>
            <a:off x="4733925" y="2394763"/>
            <a:ext cx="1698625" cy="1644651"/>
            <a:chOff x="4702175" y="1577975"/>
            <a:chExt cx="1698625" cy="1644651"/>
          </a:xfrm>
        </p:grpSpPr>
        <p:sp>
          <p:nvSpPr>
            <p:cNvPr id="19512" name="Oval 5"/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9513" name="Oval 6"/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9514" name="Oval 7"/>
            <p:cNvSpPr>
              <a:spLocks/>
            </p:cNvSpPr>
            <p:nvPr/>
          </p:nvSpPr>
          <p:spPr bwMode="auto">
            <a:xfrm>
              <a:off x="6051550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19515" name="Oval 8"/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9516" name="Oval 9"/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9517" name="Oval 10"/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43809D-03B6-AB45-8F71-C2216733B935}"/>
                </a:ext>
              </a:extLst>
            </p:cNvPr>
            <p:cNvCxnSpPr>
              <a:cxnSpLocks/>
              <a:stCxn id="19512" idx="3"/>
              <a:endCxn id="19513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999A5BE-72A4-6945-AC74-C1F974208EE1}"/>
                </a:ext>
              </a:extLst>
            </p:cNvPr>
            <p:cNvCxnSpPr>
              <a:cxnSpLocks/>
              <a:stCxn id="19512" idx="5"/>
              <a:endCxn id="19514" idx="0"/>
            </p:cNvCxnSpPr>
            <p:nvPr/>
          </p:nvCxnSpPr>
          <p:spPr>
            <a:xfrm>
              <a:off x="5924436" y="1865238"/>
              <a:ext cx="301739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C55DDDE-07DA-9446-ABE0-A2E436AA2425}"/>
                </a:ext>
              </a:extLst>
            </p:cNvPr>
            <p:cNvCxnSpPr>
              <a:cxnSpLocks/>
              <a:stCxn id="19513" idx="3"/>
              <a:endCxn id="19515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8B5FBB7-BE1C-A645-9353-7ED459C60DEA}"/>
                </a:ext>
              </a:extLst>
            </p:cNvPr>
            <p:cNvCxnSpPr>
              <a:cxnSpLocks/>
              <a:stCxn id="19513" idx="4"/>
              <a:endCxn id="19516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63D0884-0F66-BA4A-9CED-CEF9F5A39047}"/>
                </a:ext>
              </a:extLst>
            </p:cNvPr>
            <p:cNvCxnSpPr>
              <a:cxnSpLocks/>
              <a:stCxn id="19513" idx="5"/>
              <a:endCxn id="19517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AFE944B-91B9-8049-BE8C-E7E77B980258}"/>
              </a:ext>
            </a:extLst>
          </p:cNvPr>
          <p:cNvGrpSpPr/>
          <p:nvPr/>
        </p:nvGrpSpPr>
        <p:grpSpPr>
          <a:xfrm>
            <a:off x="6994525" y="2394763"/>
            <a:ext cx="1616075" cy="1644651"/>
            <a:chOff x="4702175" y="1577975"/>
            <a:chExt cx="1616075" cy="1644651"/>
          </a:xfrm>
        </p:grpSpPr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74C2163-6697-194A-85BA-B9B2F429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97" name="Oval 6">
              <a:extLst>
                <a:ext uri="{FF2B5EF4-FFF2-40B4-BE49-F238E27FC236}">
                  <a16:creationId xmlns:a16="http://schemas.microsoft.com/office/drawing/2014/main" id="{D066BC26-6540-6240-9142-736D0E366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8" name="Oval 7">
              <a:extLst>
                <a:ext uri="{FF2B5EF4-FFF2-40B4-BE49-F238E27FC236}">
                  <a16:creationId xmlns:a16="http://schemas.microsoft.com/office/drawing/2014/main" id="{26374960-F7B8-2642-B7FA-F3639279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00" y="2174875"/>
              <a:ext cx="349250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99" name="Oval 8">
              <a:extLst>
                <a:ext uri="{FF2B5EF4-FFF2-40B4-BE49-F238E27FC236}">
                  <a16:creationId xmlns:a16="http://schemas.microsoft.com/office/drawing/2014/main" id="{A6521F46-BAF3-5745-959A-FBA948E5C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id="{F3EC0E1B-2004-4B47-8B66-AB907565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70B8CDF-B86D-604A-B5F8-3E4B20790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476" y="2884488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0FF71E-0D12-B04D-BCD7-FFD25F510285}"/>
                </a:ext>
              </a:extLst>
            </p:cNvPr>
            <p:cNvCxnSpPr>
              <a:cxnSpLocks/>
              <a:stCxn id="96" idx="5"/>
              <a:endCxn id="98" idx="0"/>
            </p:cNvCxnSpPr>
            <p:nvPr/>
          </p:nvCxnSpPr>
          <p:spPr>
            <a:xfrm>
              <a:off x="5848237" y="1865238"/>
              <a:ext cx="295388" cy="3096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01A7C89-4783-5746-9783-79577D036A49}"/>
                </a:ext>
              </a:extLst>
            </p:cNvPr>
            <p:cNvCxnSpPr>
              <a:cxnSpLocks/>
              <a:stCxn id="97" idx="3"/>
              <a:endCxn id="99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5EE358F-D969-8C41-9A8D-62AC3F1B0B97}"/>
                </a:ext>
              </a:extLst>
            </p:cNvPr>
            <p:cNvCxnSpPr>
              <a:cxnSpLocks/>
              <a:stCxn id="97" idx="4"/>
              <a:endCxn id="100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1BB2052B-882A-034A-8315-55542E145A50}"/>
                </a:ext>
              </a:extLst>
            </p:cNvPr>
            <p:cNvCxnSpPr>
              <a:cxnSpLocks/>
              <a:stCxn id="97" idx="5"/>
              <a:endCxn id="101" idx="0"/>
            </p:cNvCxnSpPr>
            <p:nvPr/>
          </p:nvCxnSpPr>
          <p:spPr>
            <a:xfrm>
              <a:off x="5498987" y="2465082"/>
              <a:ext cx="380321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B979DE-0F37-FB43-9C09-6C42633CDFB6}"/>
              </a:ext>
            </a:extLst>
          </p:cNvPr>
          <p:cNvGrpSpPr/>
          <p:nvPr/>
        </p:nvGrpSpPr>
        <p:grpSpPr>
          <a:xfrm>
            <a:off x="7122999" y="4631766"/>
            <a:ext cx="1273175" cy="1644651"/>
            <a:chOff x="4702175" y="1577975"/>
            <a:chExt cx="1273175" cy="1644651"/>
          </a:xfrm>
        </p:grpSpPr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F5374B96-5826-914C-9FFF-23415C7F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DF056B93-B1DD-B740-942B-A6F0DA269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32662169-52E4-0445-A0D8-6A8C579B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E6C29C7-F768-4B45-9D7C-C06D5ED50F14}"/>
                </a:ext>
              </a:extLst>
            </p:cNvPr>
            <p:cNvCxnSpPr>
              <a:cxnSpLocks/>
              <a:stCxn id="55" idx="3"/>
              <a:endCxn id="56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2CE58DA-794B-CF4E-A611-B7E8AA73219D}"/>
                </a:ext>
              </a:extLst>
            </p:cNvPr>
            <p:cNvCxnSpPr>
              <a:cxnSpLocks/>
              <a:stCxn id="56" idx="3"/>
              <a:endCxn id="58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AE5B6D8-88E7-4F43-B903-3356BF0F9F20}"/>
              </a:ext>
            </a:extLst>
          </p:cNvPr>
          <p:cNvGrpSpPr/>
          <p:nvPr/>
        </p:nvGrpSpPr>
        <p:grpSpPr>
          <a:xfrm>
            <a:off x="4851430" y="4674654"/>
            <a:ext cx="1273175" cy="1644651"/>
            <a:chOff x="4702175" y="1577975"/>
            <a:chExt cx="1273175" cy="1644651"/>
          </a:xfrm>
        </p:grpSpPr>
        <p:sp>
          <p:nvSpPr>
            <p:cNvPr id="67" name="Oval 5">
              <a:extLst>
                <a:ext uri="{FF2B5EF4-FFF2-40B4-BE49-F238E27FC236}">
                  <a16:creationId xmlns:a16="http://schemas.microsoft.com/office/drawing/2014/main" id="{2D3F6CFE-70E8-5E40-B26C-6FC1264F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7" y="1577975"/>
              <a:ext cx="347663" cy="3365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0" name="Oval 6">
              <a:extLst>
                <a:ext uri="{FF2B5EF4-FFF2-40B4-BE49-F238E27FC236}">
                  <a16:creationId xmlns:a16="http://schemas.microsoft.com/office/drawing/2014/main" id="{3C1716E4-B770-D848-A0C8-500A8678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217646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72" name="Oval 8">
              <a:extLst>
                <a:ext uri="{FF2B5EF4-FFF2-40B4-BE49-F238E27FC236}">
                  <a16:creationId xmlns:a16="http://schemas.microsoft.com/office/drawing/2014/main" id="{FDE062E3-9A41-584B-8C23-39428121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5" y="2884488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C9A895BB-B5A5-584E-A8AA-902BE073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2881313"/>
              <a:ext cx="347663" cy="33813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064C1CE-1763-854F-AE6B-6ACB89BF3B2E}"/>
                </a:ext>
              </a:extLst>
            </p:cNvPr>
            <p:cNvCxnSpPr>
              <a:cxnSpLocks/>
              <a:stCxn id="67" idx="3"/>
              <a:endCxn id="70" idx="0"/>
            </p:cNvCxnSpPr>
            <p:nvPr/>
          </p:nvCxnSpPr>
          <p:spPr>
            <a:xfrm flipH="1">
              <a:off x="5376070" y="1865238"/>
              <a:ext cx="302531" cy="311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F28DDFB-2140-6145-8C40-97FE7F3776E5}"/>
                </a:ext>
              </a:extLst>
            </p:cNvPr>
            <p:cNvCxnSpPr>
              <a:cxnSpLocks/>
              <a:stCxn id="70" idx="3"/>
              <a:endCxn id="72" idx="0"/>
            </p:cNvCxnSpPr>
            <p:nvPr/>
          </p:nvCxnSpPr>
          <p:spPr>
            <a:xfrm flipH="1">
              <a:off x="4876007" y="2465082"/>
              <a:ext cx="377145" cy="419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322D4F9-E2BE-8D4A-A528-35612FEC58C5}"/>
                </a:ext>
              </a:extLst>
            </p:cNvPr>
            <p:cNvCxnSpPr>
              <a:cxnSpLocks/>
              <a:stCxn id="70" idx="4"/>
              <a:endCxn id="73" idx="0"/>
            </p:cNvCxnSpPr>
            <p:nvPr/>
          </p:nvCxnSpPr>
          <p:spPr>
            <a:xfrm>
              <a:off x="5376070" y="2514601"/>
              <a:ext cx="3175" cy="3667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4C32D7A8-B11D-D34B-956F-3AD5FAEE0066}"/>
              </a:ext>
            </a:extLst>
          </p:cNvPr>
          <p:cNvSpPr/>
          <p:nvPr/>
        </p:nvSpPr>
        <p:spPr>
          <a:xfrm>
            <a:off x="5696527" y="5011204"/>
            <a:ext cx="449666" cy="1042416"/>
          </a:xfrm>
          <a:custGeom>
            <a:avLst/>
            <a:gdLst>
              <a:gd name="connsiteX0" fmla="*/ 338328 w 449666"/>
              <a:gd name="connsiteY0" fmla="*/ 0 h 1042416"/>
              <a:gd name="connsiteX1" fmla="*/ 429768 w 449666"/>
              <a:gd name="connsiteY1" fmla="*/ 630936 h 1042416"/>
              <a:gd name="connsiteX2" fmla="*/ 0 w 449666"/>
              <a:gd name="connsiteY2" fmla="*/ 1042416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666" h="1042416">
                <a:moveTo>
                  <a:pt x="338328" y="0"/>
                </a:moveTo>
                <a:cubicBezTo>
                  <a:pt x="412242" y="228600"/>
                  <a:pt x="486156" y="457200"/>
                  <a:pt x="429768" y="630936"/>
                </a:cubicBezTo>
                <a:cubicBezTo>
                  <a:pt x="373380" y="804672"/>
                  <a:pt x="186690" y="923544"/>
                  <a:pt x="0" y="1042416"/>
                </a:cubicBezTo>
              </a:path>
            </a:pathLst>
          </a:custGeom>
          <a:noFill/>
          <a:ln w="10033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55AC6963-1FB7-C94C-A076-6F89BCE24FC9}"/>
              </a:ext>
            </a:extLst>
          </p:cNvPr>
          <p:cNvSpPr>
            <a:spLocks/>
          </p:cNvSpPr>
          <p:nvPr/>
        </p:nvSpPr>
        <p:spPr bwMode="auto">
          <a:xfrm>
            <a:off x="5068888" y="1642022"/>
            <a:ext cx="3479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chemeClr val="tx1"/>
                </a:solidFill>
                <a:latin typeface="Arial" charset="0"/>
                <a:sym typeface="Arial" charset="0"/>
              </a:rPr>
              <a:t>A tree or not a tree?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3" grpId="0"/>
      <p:bldP spid="84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23605" name="Oval 4"/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23603" name="Oval 7"/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23601" name="Oval 10"/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23599" name="Oval 13"/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23597" name="Oval 16"/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23595" name="Oval 19"/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23593" name="Oval 22"/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23591" name="Oval 25"/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23589" name="Oval 28"/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23587" name="Oval 31"/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rgbClr val="9437FF">
                <a:alpha val="23137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43"/>
          <p:cNvSpPr txBox="1">
            <a:spLocks noChangeArrowheads="1"/>
          </p:cNvSpPr>
          <p:nvPr/>
        </p:nvSpPr>
        <p:spPr bwMode="auto">
          <a:xfrm>
            <a:off x="691188" y="1923246"/>
            <a:ext cx="289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the </a:t>
            </a:r>
            <a:r>
              <a:rPr lang="en-US" altLang="en-US" sz="2800" b="1" i="1" dirty="0">
                <a:solidFill>
                  <a:srgbClr val="0070C0"/>
                </a:solidFill>
                <a:latin typeface="+mn-lt"/>
              </a:rPr>
              <a:t>root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 of the tree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(no parents)</a:t>
            </a:r>
          </a:p>
        </p:txBody>
      </p:sp>
      <p:cxnSp>
        <p:nvCxnSpPr>
          <p:cNvPr id="46" name="Straight Arrow Connector 45"/>
          <p:cNvCxnSpPr>
            <a:stCxn id="23556" idx="3"/>
            <a:endCxn id="23605" idx="1"/>
          </p:cNvCxnSpPr>
          <p:nvPr/>
        </p:nvCxnSpPr>
        <p:spPr>
          <a:xfrm>
            <a:off x="3589546" y="2400300"/>
            <a:ext cx="820809" cy="333654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5749926" y="5675294"/>
            <a:ext cx="3191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the </a:t>
            </a:r>
            <a:r>
              <a:rPr lang="en-US" altLang="en-US" sz="2800" i="1" dirty="0">
                <a:solidFill>
                  <a:srgbClr val="7030A0"/>
                </a:solidFill>
                <a:latin typeface="+mn-lt"/>
              </a:rPr>
              <a:t>leaves 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of the tree</a:t>
            </a:r>
          </a:p>
          <a:p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(no children)</a:t>
            </a:r>
          </a:p>
        </p:txBody>
      </p: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1609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child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 of M</a:t>
            </a:r>
            <a:endParaRPr lang="en-US" altLang="en-US" sz="2800" i="1" dirty="0">
              <a:solidFill>
                <a:srgbClr val="00B050"/>
              </a:solidFill>
              <a:latin typeface="+mn-lt"/>
              <a:cs typeface="Consolas" panose="020B0609020204030204" pitchFamily="49" charset="0"/>
            </a:endParaRPr>
          </a:p>
        </p:txBody>
      </p:sp>
      <p:cxnSp>
        <p:nvCxnSpPr>
          <p:cNvPr id="65" name="Straight Arrow Connector 64"/>
          <p:cNvCxnSpPr>
            <a:cxnSpLocks/>
            <a:stCxn id="23564" idx="3"/>
            <a:endCxn id="23603" idx="2"/>
          </p:cNvCxnSpPr>
          <p:nvPr/>
        </p:nvCxnSpPr>
        <p:spPr>
          <a:xfrm flipV="1">
            <a:off x="2060843" y="3581399"/>
            <a:ext cx="1604694" cy="1584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65"/>
          <p:cNvSpPr txBox="1">
            <a:spLocks noChangeArrowheads="1"/>
          </p:cNvSpPr>
          <p:nvPr/>
        </p:nvSpPr>
        <p:spPr bwMode="auto">
          <a:xfrm>
            <a:off x="6172200" y="3278188"/>
            <a:ext cx="1609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</a:rPr>
              <a:t>child</a:t>
            </a:r>
            <a:r>
              <a:rPr lang="en-US" altLang="en-US" sz="2800" dirty="0">
                <a:solidFill>
                  <a:srgbClr val="00B050"/>
                </a:solidFill>
                <a:latin typeface="+mn-lt"/>
              </a:rPr>
              <a:t> of M</a:t>
            </a:r>
            <a:endParaRPr lang="en-US" altLang="en-US" sz="2800" i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0" name="Straight Arrow Connector 69"/>
          <p:cNvCxnSpPr>
            <a:stCxn id="23566" idx="1"/>
            <a:endCxn id="23601" idx="6"/>
          </p:cNvCxnSpPr>
          <p:nvPr/>
        </p:nvCxnSpPr>
        <p:spPr>
          <a:xfrm flipH="1">
            <a:off x="5470526" y="3539798"/>
            <a:ext cx="701674" cy="4160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23605" name="Oval 4"/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23603" name="Oval 7"/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23601" name="Oval 10"/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23599" name="Oval 13"/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23597" name="Oval 16"/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23595" name="Oval 19"/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rgbClr val="008F00">
                <a:alpha val="25098"/>
              </a:srgbClr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23593" name="Oval 22"/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23591" name="Oval 25"/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23589" name="Oval 28"/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23587" name="Oval 31"/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rgbClr val="9437FF">
                <a:alpha val="25098"/>
              </a:srgbClr>
            </a:solidFill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6359821" y="4151293"/>
            <a:ext cx="20224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/>
            <a:r>
              <a:rPr lang="en-US" altLang="en-US" sz="2800" i="1" dirty="0">
                <a:solidFill>
                  <a:srgbClr val="7030A0"/>
                </a:solidFill>
                <a:latin typeface="+mn-lt"/>
              </a:rPr>
              <a:t>descendants 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of W</a:t>
            </a:r>
          </a:p>
        </p:txBody>
      </p: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2129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ancestors 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Consolas" panose="020B0609020204030204" pitchFamily="49" charset="0"/>
              </a:rPr>
              <a:t>of B</a:t>
            </a:r>
            <a:endParaRPr lang="en-US" altLang="en-US" sz="2800" i="1" dirty="0">
              <a:solidFill>
                <a:srgbClr val="00B050"/>
              </a:solidFill>
              <a:latin typeface="+mn-lt"/>
              <a:cs typeface="Consolas" panose="020B0609020204030204" pitchFamily="49" charset="0"/>
            </a:endParaRPr>
          </a:p>
        </p:txBody>
      </p:sp>
      <p:cxnSp>
        <p:nvCxnSpPr>
          <p:cNvPr id="65" name="Straight Arrow Connector 64"/>
          <p:cNvCxnSpPr>
            <a:cxnSpLocks/>
            <a:stCxn id="23564" idx="3"/>
            <a:endCxn id="23603" idx="2"/>
          </p:cNvCxnSpPr>
          <p:nvPr/>
        </p:nvCxnSpPr>
        <p:spPr>
          <a:xfrm flipV="1">
            <a:off x="2580536" y="3581399"/>
            <a:ext cx="1085001" cy="1584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1E3D4C-7A63-F343-B039-75409DD75A8B}"/>
              </a:ext>
            </a:extLst>
          </p:cNvPr>
          <p:cNvCxnSpPr>
            <a:cxnSpLocks/>
            <a:stCxn id="23564" idx="3"/>
            <a:endCxn id="23605" idx="2"/>
          </p:cNvCxnSpPr>
          <p:nvPr/>
        </p:nvCxnSpPr>
        <p:spPr>
          <a:xfrm flipV="1">
            <a:off x="2580536" y="2895599"/>
            <a:ext cx="1762864" cy="844224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EFC68C-E675-FA44-AA54-C7BAC89ACAE0}"/>
              </a:ext>
            </a:extLst>
          </p:cNvPr>
          <p:cNvCxnSpPr>
            <a:cxnSpLocks/>
            <a:stCxn id="23564" idx="3"/>
            <a:endCxn id="23595" idx="1"/>
          </p:cNvCxnSpPr>
          <p:nvPr/>
        </p:nvCxnSpPr>
        <p:spPr>
          <a:xfrm>
            <a:off x="2580536" y="3739823"/>
            <a:ext cx="778893" cy="59433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8DD3E4-5172-4548-B340-69EDAB2E8BCC}"/>
              </a:ext>
            </a:extLst>
          </p:cNvPr>
          <p:cNvCxnSpPr>
            <a:cxnSpLocks/>
            <a:stCxn id="23599" idx="6"/>
          </p:cNvCxnSpPr>
          <p:nvPr/>
        </p:nvCxnSpPr>
        <p:spPr>
          <a:xfrm>
            <a:off x="5291434" y="4495817"/>
            <a:ext cx="1337966" cy="161908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71FF1E-CF6D-D54E-A363-53E963114339}"/>
              </a:ext>
            </a:extLst>
          </p:cNvPr>
          <p:cNvCxnSpPr>
            <a:cxnSpLocks/>
            <a:stCxn id="23593" idx="7"/>
          </p:cNvCxnSpPr>
          <p:nvPr/>
        </p:nvCxnSpPr>
        <p:spPr>
          <a:xfrm flipV="1">
            <a:off x="5206721" y="4648166"/>
            <a:ext cx="1422679" cy="524194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9EBF78F-4E47-BA43-AE96-87B0DAAD481C}"/>
              </a:ext>
            </a:extLst>
          </p:cNvPr>
          <p:cNvCxnSpPr>
            <a:cxnSpLocks/>
            <a:stCxn id="23587" idx="7"/>
          </p:cNvCxnSpPr>
          <p:nvPr/>
        </p:nvCxnSpPr>
        <p:spPr>
          <a:xfrm flipV="1">
            <a:off x="5978497" y="4657726"/>
            <a:ext cx="650903" cy="514634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3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  <a:ea typeface="MS PGothic" charset="-128"/>
              </a:rPr>
              <a:t>Tree Terminology (3)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424468-897E-6D44-B47F-D202825DD36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5" name="Rectangle 44"/>
          <p:cNvSpPr/>
          <p:nvPr/>
        </p:nvSpPr>
        <p:spPr>
          <a:xfrm>
            <a:off x="2841626" y="3259136"/>
            <a:ext cx="1882774" cy="2544762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TextBox 102"/>
          <p:cNvSpPr txBox="1">
            <a:spLocks noChangeArrowheads="1"/>
          </p:cNvSpPr>
          <p:nvPr/>
        </p:nvSpPr>
        <p:spPr bwMode="auto">
          <a:xfrm>
            <a:off x="609600" y="2916235"/>
            <a:ext cx="1960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sz="2800" i="1" dirty="0">
                <a:solidFill>
                  <a:srgbClr val="0070C0"/>
                </a:solidFill>
                <a:latin typeface="+mn-lt"/>
              </a:rPr>
              <a:t>subtree </a:t>
            </a:r>
            <a:r>
              <a:rPr lang="en-US" altLang="en-US" sz="2800" dirty="0">
                <a:solidFill>
                  <a:srgbClr val="0070C0"/>
                </a:solidFill>
                <a:latin typeface="+mn-lt"/>
              </a:rPr>
              <a:t>of M</a:t>
            </a:r>
            <a:endParaRPr lang="en-US" altLang="en-US" sz="2800" i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6" name="Group 42">
            <a:extLst>
              <a:ext uri="{FF2B5EF4-FFF2-40B4-BE49-F238E27FC236}">
                <a16:creationId xmlns:a16="http://schemas.microsoft.com/office/drawing/2014/main" id="{A33B3C81-EB9F-9B4E-ADC5-F5769C0649B4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2666999"/>
            <a:ext cx="3134021" cy="2895635"/>
            <a:chOff x="2911475" y="2666999"/>
            <a:chExt cx="3134020" cy="2895635"/>
          </a:xfrm>
        </p:grpSpPr>
        <p:sp>
          <p:nvSpPr>
            <p:cNvPr id="47" name="Oval 4">
              <a:extLst>
                <a:ext uri="{FF2B5EF4-FFF2-40B4-BE49-F238E27FC236}">
                  <a16:creationId xmlns:a16="http://schemas.microsoft.com/office/drawing/2014/main" id="{D1CFF9F5-21FA-ED4C-A448-36FC5105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26669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</a:t>
              </a:r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A4B745C4-2727-3E41-9AF9-4A3B02BA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7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</a:t>
              </a:r>
            </a:p>
          </p:txBody>
        </p:sp>
        <p:sp>
          <p:nvSpPr>
            <p:cNvPr id="49" name="Oval 10">
              <a:extLst>
                <a:ext uri="{FF2B5EF4-FFF2-40B4-BE49-F238E27FC236}">
                  <a16:creationId xmlns:a16="http://schemas.microsoft.com/office/drawing/2014/main" id="{AFA55B72-3D69-F74A-BA92-DC9A020D6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5" y="33527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W</a:t>
              </a:r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446E5F9A-9A54-3442-B3E9-29D82BF58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7" y="4267200"/>
              <a:ext cx="457496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</a:t>
              </a:r>
            </a:p>
          </p:txBody>
        </p:sp>
        <p:sp>
          <p:nvSpPr>
            <p:cNvPr id="51" name="Oval 16">
              <a:extLst>
                <a:ext uri="{FF2B5EF4-FFF2-40B4-BE49-F238E27FC236}">
                  <a16:creationId xmlns:a16="http://schemas.microsoft.com/office/drawing/2014/main" id="{321F3CA5-484D-FE47-B34A-A339B198E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J</a:t>
              </a:r>
            </a:p>
          </p:txBody>
        </p:sp>
        <p:sp>
          <p:nvSpPr>
            <p:cNvPr id="52" name="Oval 19">
              <a:extLst>
                <a:ext uri="{FF2B5EF4-FFF2-40B4-BE49-F238E27FC236}">
                  <a16:creationId xmlns:a16="http://schemas.microsoft.com/office/drawing/2014/main" id="{2E9B269D-8D85-8948-913A-3C5AF3B6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4" y="4267199"/>
              <a:ext cx="457200" cy="457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</a:p>
          </p:txBody>
        </p:sp>
        <p:sp>
          <p:nvSpPr>
            <p:cNvPr id="53" name="Oval 22">
              <a:extLst>
                <a:ext uri="{FF2B5EF4-FFF2-40B4-BE49-F238E27FC236}">
                  <a16:creationId xmlns:a16="http://schemas.microsoft.com/office/drawing/2014/main" id="{1F32DCFC-E605-9445-A36B-31EC634DD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</a:t>
              </a:r>
            </a:p>
          </p:txBody>
        </p:sp>
        <p:sp>
          <p:nvSpPr>
            <p:cNvPr id="54" name="Oval 25">
              <a:extLst>
                <a:ext uri="{FF2B5EF4-FFF2-40B4-BE49-F238E27FC236}">
                  <a16:creationId xmlns:a16="http://schemas.microsoft.com/office/drawing/2014/main" id="{3667A9C0-0F13-D041-B642-775E3C1DD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H</a:t>
              </a:r>
            </a:p>
          </p:txBody>
        </p:sp>
        <p:sp>
          <p:nvSpPr>
            <p:cNvPr id="55" name="Oval 28">
              <a:extLst>
                <a:ext uri="{FF2B5EF4-FFF2-40B4-BE49-F238E27FC236}">
                  <a16:creationId xmlns:a16="http://schemas.microsoft.com/office/drawing/2014/main" id="{447A82DD-65F6-9945-8302-2F435332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475" y="5105400"/>
              <a:ext cx="457200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</a:t>
              </a:r>
            </a:p>
          </p:txBody>
        </p:sp>
        <p:sp>
          <p:nvSpPr>
            <p:cNvPr id="56" name="Oval 31">
              <a:extLst>
                <a:ext uri="{FF2B5EF4-FFF2-40B4-BE49-F238E27FC236}">
                  <a16:creationId xmlns:a16="http://schemas.microsoft.com/office/drawing/2014/main" id="{61A27277-8CB8-4440-A8B0-CBC4C8D2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0" y="5105400"/>
              <a:ext cx="457495" cy="45723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fr-FR" alt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</a:t>
              </a:r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DB194274-575E-934E-A108-239DFEE1A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4">
              <a:extLst>
                <a:ext uri="{FF2B5EF4-FFF2-40B4-BE49-F238E27FC236}">
                  <a16:creationId xmlns:a16="http://schemas.microsoft.com/office/drawing/2014/main" id="{3B696DCE-8C4C-124B-ADCB-55B56E028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5">
              <a:extLst>
                <a:ext uri="{FF2B5EF4-FFF2-40B4-BE49-F238E27FC236}">
                  <a16:creationId xmlns:a16="http://schemas.microsoft.com/office/drawing/2014/main" id="{BE129075-C98A-9F45-924D-C07108923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6">
              <a:extLst>
                <a:ext uri="{FF2B5EF4-FFF2-40B4-BE49-F238E27FC236}">
                  <a16:creationId xmlns:a16="http://schemas.microsoft.com/office/drawing/2014/main" id="{C106A986-B3F9-4A41-A80C-510CB39C5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7">
              <a:extLst>
                <a:ext uri="{FF2B5EF4-FFF2-40B4-BE49-F238E27FC236}">
                  <a16:creationId xmlns:a16="http://schemas.microsoft.com/office/drawing/2014/main" id="{67F5A85F-9E1F-D045-A915-0ED255787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8">
              <a:extLst>
                <a:ext uri="{FF2B5EF4-FFF2-40B4-BE49-F238E27FC236}">
                  <a16:creationId xmlns:a16="http://schemas.microsoft.com/office/drawing/2014/main" id="{E672550A-623D-7E46-9783-D0DC6FF22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9">
              <a:extLst>
                <a:ext uri="{FF2B5EF4-FFF2-40B4-BE49-F238E27FC236}">
                  <a16:creationId xmlns:a16="http://schemas.microsoft.com/office/drawing/2014/main" id="{06A0B365-29FF-7849-9D9B-7D39F1B48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0">
              <a:extLst>
                <a:ext uri="{FF2B5EF4-FFF2-40B4-BE49-F238E27FC236}">
                  <a16:creationId xmlns:a16="http://schemas.microsoft.com/office/drawing/2014/main" id="{5DBC39EC-5628-BF4F-8419-6E8067D71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1">
              <a:extLst>
                <a:ext uri="{FF2B5EF4-FFF2-40B4-BE49-F238E27FC236}">
                  <a16:creationId xmlns:a16="http://schemas.microsoft.com/office/drawing/2014/main" id="{4B27F2D6-2894-A143-B55B-14BBEDC3B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6742</TotalTime>
  <Pages>0</Pages>
  <Words>2122</Words>
  <Characters>0</Characters>
  <Application>Microsoft Macintosh PowerPoint</Application>
  <PresentationFormat>On-screen Show (4:3)</PresentationFormat>
  <Lines>0</Lines>
  <Paragraphs>587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MS PGothic</vt:lpstr>
      <vt:lpstr>ヒラギノ明朝 ProN W3</vt:lpstr>
      <vt:lpstr>ヒラギノ角ゴ ProN W6</vt:lpstr>
      <vt:lpstr>Arial</vt:lpstr>
      <vt:lpstr>Arial Narrow</vt:lpstr>
      <vt:lpstr>Calibri</vt:lpstr>
      <vt:lpstr>Cambria Math</vt:lpstr>
      <vt:lpstr>Consolas</vt:lpstr>
      <vt:lpstr>Courier</vt:lpstr>
      <vt:lpstr>Courier New</vt:lpstr>
      <vt:lpstr>Times New Roman</vt:lpstr>
      <vt:lpstr>Tw Cen MT</vt:lpstr>
      <vt:lpstr>Wingdings</vt:lpstr>
      <vt:lpstr>Wingdings 2</vt:lpstr>
      <vt:lpstr>Median</vt:lpstr>
      <vt:lpstr>Trees</vt:lpstr>
      <vt:lpstr>Prelim Updates</vt:lpstr>
      <vt:lpstr>Data Structures</vt:lpstr>
      <vt:lpstr>Example Data Structures</vt:lpstr>
      <vt:lpstr>Tree</vt:lpstr>
      <vt:lpstr>Tree Overview</vt:lpstr>
      <vt:lpstr>Tree Terminology (1)</vt:lpstr>
      <vt:lpstr>Tree Terminology (2)</vt:lpstr>
      <vt:lpstr>Tree Terminology (3)</vt:lpstr>
      <vt:lpstr>Tree Terminology (4)</vt:lpstr>
      <vt:lpstr>Tree Terminology (5)</vt:lpstr>
      <vt:lpstr>Class for general tree nodes</vt:lpstr>
      <vt:lpstr>Class for general tree nodes</vt:lpstr>
      <vt:lpstr>Binary Trees</vt:lpstr>
      <vt:lpstr>Binary trees were in A1!</vt:lpstr>
      <vt:lpstr>Useful facts about binary trees</vt:lpstr>
      <vt:lpstr>Class for binary tree node</vt:lpstr>
      <vt:lpstr>Binary versus general tree</vt:lpstr>
      <vt:lpstr>A Tree is a Recursive Thing</vt:lpstr>
      <vt:lpstr>Looking at trees recursively</vt:lpstr>
      <vt:lpstr>Looking at trees recursively</vt:lpstr>
      <vt:lpstr>Looking at trees recursively</vt:lpstr>
      <vt:lpstr>Looking at trees recursively</vt:lpstr>
      <vt:lpstr>A Recipe for Recursive Functions</vt:lpstr>
      <vt:lpstr>A Recipe for Recursive Functions on Binary Trees</vt:lpstr>
      <vt:lpstr>Searching in a Binary Tree</vt:lpstr>
      <vt:lpstr>Comparing Data Structures</vt:lpstr>
      <vt:lpstr>Binary Search Tree (BST)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Printing contents of BST</vt:lpstr>
      <vt:lpstr>Tree traversals</vt:lpstr>
      <vt:lpstr>Binary Search Tree (BST)</vt:lpstr>
      <vt:lpstr>Comparing Data Structures</vt:lpstr>
      <vt:lpstr>Inserting in Alphabetical Order</vt:lpstr>
      <vt:lpstr>Inserting in Alphabetical Order</vt:lpstr>
      <vt:lpstr>Inserting in Alphabetical Order</vt:lpstr>
      <vt:lpstr>Insertion Order Matters</vt:lpstr>
      <vt:lpstr>Things to think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Anne Bracy</cp:lastModifiedBy>
  <cp:revision>391</cp:revision>
  <cp:lastPrinted>2018-10-02T13:19:56Z</cp:lastPrinted>
  <dcterms:modified xsi:type="dcterms:W3CDTF">2018-11-01T15:14:56Z</dcterms:modified>
</cp:coreProperties>
</file>