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</p:sldMasterIdLst>
  <p:notesMasterIdLst>
    <p:notesMasterId r:id="rId26"/>
  </p:notesMasterIdLst>
  <p:handoutMasterIdLst>
    <p:handoutMasterId r:id="rId27"/>
  </p:handoutMasterIdLst>
  <p:sldIdLst>
    <p:sldId id="257" r:id="rId3"/>
    <p:sldId id="387" r:id="rId4"/>
    <p:sldId id="390" r:id="rId5"/>
    <p:sldId id="391" r:id="rId6"/>
    <p:sldId id="389" r:id="rId7"/>
    <p:sldId id="388" r:id="rId8"/>
    <p:sldId id="361" r:id="rId9"/>
    <p:sldId id="384" r:id="rId10"/>
    <p:sldId id="271" r:id="rId11"/>
    <p:sldId id="272" r:id="rId12"/>
    <p:sldId id="366" r:id="rId13"/>
    <p:sldId id="375" r:id="rId14"/>
    <p:sldId id="376" r:id="rId15"/>
    <p:sldId id="386" r:id="rId16"/>
    <p:sldId id="356" r:id="rId17"/>
    <p:sldId id="357" r:id="rId18"/>
    <p:sldId id="358" r:id="rId19"/>
    <p:sldId id="359" r:id="rId20"/>
    <p:sldId id="360" r:id="rId21"/>
    <p:sldId id="279" r:id="rId22"/>
    <p:sldId id="368" r:id="rId23"/>
    <p:sldId id="380" r:id="rId24"/>
    <p:sldId id="36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016">
          <p15:clr>
            <a:srgbClr val="A4A3A4"/>
          </p15:clr>
        </p15:guide>
        <p15:guide id="3" orient="horz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CC"/>
    <a:srgbClr val="FF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74"/>
    <p:restoredTop sz="94677"/>
  </p:normalViewPr>
  <p:slideViewPr>
    <p:cSldViewPr>
      <p:cViewPr varScale="1">
        <p:scale>
          <a:sx n="73" d="100"/>
          <a:sy n="73" d="100"/>
        </p:scale>
        <p:origin x="192" y="1600"/>
      </p:cViewPr>
      <p:guideLst>
        <p:guide orient="horz" pos="1152"/>
        <p:guide pos="2016"/>
        <p:guide orient="horz"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4318BD-C299-44E9-88D1-C6CC9E233D26}" type="datetimeFigureOut">
              <a:rPr lang="fr-FR" smtClean="0"/>
              <a:pPr/>
              <a:t>19/09/2018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05F905-2C5C-4864-A355-6EC3CB3AE8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4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579695-C23E-4FFE-ABC5-539166CA7C48}" type="datetimeFigureOut">
              <a:rPr lang="fr-FR" smtClean="0"/>
              <a:pPr/>
              <a:t>19/09/2018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3DDF71-1BD4-4DB5-A775-C070775D01D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6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bat.com/java/Recursion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bat.com/java/Recursion-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002"/>
            <a:ext cx="9550088" cy="5968805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rIns="132080"/>
          <a:lstStyle/>
          <a:p>
            <a:pPr algn="r"/>
            <a:r>
              <a:rPr lang="en-US" sz="3600" dirty="0"/>
              <a:t>Recursion</a:t>
            </a:r>
            <a:br>
              <a:rPr lang="en-US" sz="3600" dirty="0"/>
            </a:br>
            <a:r>
              <a:rPr lang="en-US" sz="3600" dirty="0"/>
              <a:t> (Continued)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rIns="132080" anchor="ctr">
            <a:normAutofit fontScale="92500" lnSpcReduction="10000"/>
          </a:bodyPr>
          <a:lstStyle/>
          <a:p>
            <a:pPr marL="39688" indent="0" algn="ctr">
              <a:spcBef>
                <a:spcPct val="0"/>
              </a:spcBef>
              <a:buFont typeface="Wingdings" charset="2"/>
              <a:buNone/>
            </a:pPr>
            <a:r>
              <a:rPr lang="en-US" sz="2000" dirty="0"/>
              <a:t>Lecture 9</a:t>
            </a:r>
          </a:p>
          <a:p>
            <a:pPr marL="39688" indent="0" algn="ctr">
              <a:spcBef>
                <a:spcPts val="500"/>
              </a:spcBef>
              <a:buFont typeface="Wingdings" charset="2"/>
              <a:buNone/>
            </a:pPr>
            <a:r>
              <a:rPr lang="en-US" sz="2000" dirty="0"/>
              <a:t>CS2110 – Spring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32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/>
              <a:t>0</a:t>
            </a:r>
            <a:r>
              <a:rPr lang="en-US" sz="2400" dirty="0"/>
              <a:t> = 1</a:t>
            </a:r>
          </a:p>
          <a:p>
            <a:pPr lvl="1"/>
            <a:r>
              <a:rPr lang="en-US" sz="2400" dirty="0"/>
              <a:t>If n != 0,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b b</a:t>
            </a:r>
            <a:r>
              <a:rPr lang="en-US" sz="3200" baseline="30000" dirty="0"/>
              <a:t>n-1</a:t>
            </a:r>
            <a:endParaRPr lang="en-US" sz="3200" dirty="0"/>
          </a:p>
          <a:p>
            <a:pPr lvl="1"/>
            <a:r>
              <a:rPr lang="en-US" sz="2400" dirty="0"/>
              <a:t>If n != 0 and even,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(b*b)</a:t>
            </a:r>
            <a:r>
              <a:rPr lang="en-US" sz="3200" baseline="30000" dirty="0"/>
              <a:t>n/2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n = 16</a:t>
            </a:r>
          </a:p>
          <a:p>
            <a:r>
              <a:rPr lang="en-US" dirty="0"/>
              <a:t>Next recursive call: 8</a:t>
            </a:r>
          </a:p>
          <a:p>
            <a:r>
              <a:rPr lang="en-US" dirty="0"/>
              <a:t>Next recursive call: 4</a:t>
            </a:r>
          </a:p>
          <a:p>
            <a:r>
              <a:rPr lang="en-US" dirty="0"/>
              <a:t>Next recursive call: 2</a:t>
            </a:r>
          </a:p>
          <a:p>
            <a:r>
              <a:rPr lang="en-US" dirty="0"/>
              <a:t>Next recursive call: 1</a:t>
            </a:r>
          </a:p>
          <a:p>
            <a:r>
              <a:rPr lang="en-US" dirty="0"/>
              <a:t>Then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= 2**4</a:t>
            </a:r>
          </a:p>
          <a:p>
            <a:r>
              <a:rPr lang="en-US" dirty="0"/>
              <a:t>Suppose n = 2**k</a:t>
            </a:r>
          </a:p>
          <a:p>
            <a:r>
              <a:rPr lang="en-US" dirty="0"/>
              <a:t>Will make k + 2 calls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32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n = 16</a:t>
            </a:r>
          </a:p>
          <a:p>
            <a:r>
              <a:rPr lang="en-US" dirty="0"/>
              <a:t>Next recursive call: 8</a:t>
            </a:r>
          </a:p>
          <a:p>
            <a:r>
              <a:rPr lang="en-US" dirty="0"/>
              <a:t>Next recursive call: 4</a:t>
            </a:r>
          </a:p>
          <a:p>
            <a:r>
              <a:rPr lang="en-US" dirty="0"/>
              <a:t>Next recursive call: 2</a:t>
            </a:r>
          </a:p>
          <a:p>
            <a:r>
              <a:rPr lang="en-US" dirty="0"/>
              <a:t>Next recursive call: 1</a:t>
            </a:r>
          </a:p>
          <a:p>
            <a:r>
              <a:rPr lang="en-US" dirty="0"/>
              <a:t>Then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= 2**4</a:t>
            </a:r>
          </a:p>
          <a:p>
            <a:r>
              <a:rPr lang="en-US" dirty="0"/>
              <a:t>Suppose n = 2**k</a:t>
            </a:r>
          </a:p>
          <a:p>
            <a:r>
              <a:rPr lang="en-US"/>
              <a:t>Will make k + 2 </a:t>
            </a:r>
            <a:r>
              <a:rPr lang="en-US" dirty="0"/>
              <a:t>calls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11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3399"/>
                </a:solidFill>
              </a:rPr>
              <a:t>If  n = 2**k</a:t>
            </a:r>
          </a:p>
          <a:p>
            <a:r>
              <a:rPr lang="en-US" dirty="0">
                <a:solidFill>
                  <a:srgbClr val="CC3399"/>
                </a:solidFill>
              </a:rPr>
              <a:t>k  is called the logarithm (to base 2)</a:t>
            </a:r>
          </a:p>
          <a:p>
            <a:r>
              <a:rPr lang="en-US" dirty="0">
                <a:solidFill>
                  <a:srgbClr val="CC3399"/>
                </a:solidFill>
              </a:rPr>
              <a:t>of  n:   </a:t>
            </a:r>
            <a:r>
              <a:rPr lang="en-US" dirty="0">
                <a:solidFill>
                  <a:srgbClr val="FF0000"/>
                </a:solidFill>
              </a:rPr>
              <a:t>k = log n  </a:t>
            </a:r>
            <a:r>
              <a:rPr lang="en-US" dirty="0">
                <a:solidFill>
                  <a:srgbClr val="CC3399"/>
                </a:solidFill>
              </a:rPr>
              <a:t>or  </a:t>
            </a:r>
            <a:r>
              <a:rPr lang="en-US" dirty="0">
                <a:solidFill>
                  <a:srgbClr val="FF0000"/>
                </a:solidFill>
              </a:rPr>
              <a:t>k = log(n)</a:t>
            </a:r>
          </a:p>
        </p:txBody>
      </p:sp>
    </p:spTree>
    <p:extLst>
      <p:ext uri="{BB962C8B-B14F-4D97-AF65-F5344CB8AC3E}">
        <p14:creationId xmlns:p14="http://schemas.microsoft.com/office/powerpoint/2010/main" val="2456444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Difference between linear and log solutions?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539931" y="38862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n/2);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539931" y="1524000"/>
            <a:ext cx="4724370" cy="22057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6002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recursive calls is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0480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recursive calls is ~ log 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39624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To show difference, we run linear version with bigger n until out of stack space. Then run log one on that n. See demo.</a:t>
            </a:r>
          </a:p>
        </p:txBody>
      </p:sp>
    </p:spTree>
    <p:extLst>
      <p:ext uri="{BB962C8B-B14F-4D97-AF65-F5344CB8AC3E}">
        <p14:creationId xmlns:p14="http://schemas.microsoft.com/office/powerpoint/2010/main" val="3416656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Table of log to the base 2</a:t>
            </a:r>
            <a:br>
              <a:rPr lang="en-US" sz="3200" dirty="0">
                <a:solidFill>
                  <a:srgbClr val="800000"/>
                </a:solidFill>
              </a:rPr>
            </a:b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1371600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k	n = 2^k	log n (= k)</a:t>
            </a:r>
          </a:p>
          <a:p>
            <a:r>
              <a:rPr lang="en-US" dirty="0">
                <a:latin typeface="Courier New"/>
                <a:cs typeface="Courier New"/>
              </a:rPr>
              <a:t> 0      1   	 	 0</a:t>
            </a:r>
          </a:p>
          <a:p>
            <a:r>
              <a:rPr lang="en-US" dirty="0">
                <a:latin typeface="Courier New"/>
                <a:cs typeface="Courier New"/>
              </a:rPr>
              <a:t> 1	   2			 1</a:t>
            </a:r>
          </a:p>
          <a:p>
            <a:r>
              <a:rPr lang="en-US" dirty="0">
                <a:latin typeface="Courier New"/>
                <a:cs typeface="Courier New"/>
              </a:rPr>
              <a:t> 2	   4			 2</a:t>
            </a:r>
          </a:p>
          <a:p>
            <a:r>
              <a:rPr lang="en-US" dirty="0">
                <a:latin typeface="Courier New"/>
                <a:cs typeface="Courier New"/>
              </a:rPr>
              <a:t> 3	   8			 3</a:t>
            </a:r>
          </a:p>
          <a:p>
            <a:r>
              <a:rPr lang="en-US" dirty="0">
                <a:latin typeface="Courier New"/>
                <a:cs typeface="Courier New"/>
              </a:rPr>
              <a:t> 4	  16			 4</a:t>
            </a:r>
          </a:p>
          <a:p>
            <a:r>
              <a:rPr lang="en-US" dirty="0">
                <a:latin typeface="Courier New"/>
                <a:cs typeface="Courier New"/>
              </a:rPr>
              <a:t> 5	  32			 5</a:t>
            </a:r>
          </a:p>
          <a:p>
            <a:r>
              <a:rPr lang="en-US" dirty="0">
                <a:latin typeface="Courier New"/>
                <a:cs typeface="Courier New"/>
              </a:rPr>
              <a:t> 6	  64			 6</a:t>
            </a:r>
          </a:p>
          <a:p>
            <a:r>
              <a:rPr lang="en-US" dirty="0">
                <a:latin typeface="Courier New"/>
                <a:cs typeface="Courier New"/>
              </a:rPr>
              <a:t> 7	 128			 7</a:t>
            </a:r>
          </a:p>
          <a:p>
            <a:r>
              <a:rPr lang="en-US" dirty="0">
                <a:latin typeface="Courier New"/>
                <a:cs typeface="Courier New"/>
              </a:rPr>
              <a:t> 8	 256			 8</a:t>
            </a:r>
          </a:p>
          <a:p>
            <a:r>
              <a:rPr lang="en-US" dirty="0">
                <a:latin typeface="Courier New"/>
                <a:cs typeface="Courier New"/>
              </a:rPr>
              <a:t> 9	 512			 9</a:t>
            </a:r>
          </a:p>
          <a:p>
            <a:pPr marL="457200" indent="-457200">
              <a:buAutoNum type="arabicPlain" startAt="10"/>
            </a:pPr>
            <a:r>
              <a:rPr lang="en-US" dirty="0">
                <a:latin typeface="Courier New"/>
                <a:cs typeface="Courier New"/>
              </a:rPr>
              <a:t>   1024			10</a:t>
            </a:r>
          </a:p>
          <a:p>
            <a:pPr marL="457200" indent="-457200">
              <a:buAutoNum type="arabicPlain" startAt="10"/>
            </a:pPr>
            <a:r>
              <a:rPr lang="en-US" dirty="0">
                <a:latin typeface="Courier New"/>
                <a:cs typeface="Courier New"/>
              </a:rPr>
              <a:t>   2148			11</a:t>
            </a:r>
          </a:p>
          <a:p>
            <a:r>
              <a:rPr lang="en-US" dirty="0">
                <a:latin typeface="Courier New"/>
                <a:cs typeface="Courier New"/>
              </a:rPr>
              <a:t>15   32768			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480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Permutations of a String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perms(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):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acb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bac,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bca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cab,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cba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5471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cb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ac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ca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ab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886200"/>
            <a:ext cx="81534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Recursive definition:</a:t>
            </a:r>
          </a:p>
          <a:p>
            <a:pPr marL="0" indent="0">
              <a:buFont typeface="Wingdings"/>
              <a:buNone/>
            </a:pPr>
            <a:r>
              <a:rPr lang="en-US" sz="2400" dirty="0"/>
              <a:t>	Each possible first letter, followed by </a:t>
            </a:r>
            <a:r>
              <a:rPr lang="en-US" sz="2400" dirty="0">
                <a:solidFill>
                  <a:srgbClr val="FF0000"/>
                </a:solidFill>
              </a:rPr>
              <a:t>all permutations of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the remaining characters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23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 rIns="132080"/>
          <a:lstStyle/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Kitchen in </a:t>
            </a:r>
            <a:r>
              <a:rPr lang="en-US" sz="2400" dirty="0" err="1">
                <a:latin typeface="Tw Cen MT" charset="0"/>
                <a:ea typeface="MS PGothic" charset="0"/>
              </a:rPr>
              <a:t>Gries’s</a:t>
            </a:r>
            <a:r>
              <a:rPr lang="en-US" sz="2400" dirty="0">
                <a:latin typeface="Tw Cen MT" charset="0"/>
                <a:ea typeface="MS PGothic" charset="0"/>
              </a:rPr>
              <a:t> house: 8 x 8. Fridge sits on one of 1x1 squares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His wife, Elaine, wants kitchen tiled with el-shaped tiles –every square except where the refrigerator sits should be tiled.</a:t>
            </a: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4648200" y="57912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18125" y="33528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054" y="3449209"/>
            <a:ext cx="430334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FF0000"/>
                </a:solidFill>
              </a:rPr>
              <a:t>We abstract away keeping track of where the filled square is, etc.</a:t>
            </a:r>
          </a:p>
        </p:txBody>
      </p:sp>
    </p:spTree>
    <p:extLst>
      <p:ext uri="{BB962C8B-B14F-4D97-AF65-F5344CB8AC3E}">
        <p14:creationId xmlns:p14="http://schemas.microsoft.com/office/powerpoint/2010/main" val="97648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8006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FF0000"/>
                </a:solidFill>
              </a:rPr>
              <a:t>We generalize to a</a:t>
            </a:r>
            <a:r>
              <a:rPr lang="en-US" dirty="0">
                <a:solidFill>
                  <a:srgbClr val="0009CC"/>
                </a:solidFill>
              </a:rPr>
              <a:t>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kitchen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7027" y="5012200"/>
            <a:ext cx="15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 case?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258" y="31242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</p:spTree>
    <p:extLst>
      <p:ext uri="{BB962C8B-B14F-4D97-AF65-F5344CB8AC3E}">
        <p14:creationId xmlns:p14="http://schemas.microsoft.com/office/powerpoint/2010/main" val="156883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638800"/>
            <a:ext cx="737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 &gt; 0. What can we do to get kitchens of size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by 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257800" y="2895600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1290935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0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953000"/>
            <a:ext cx="8018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tile the upper-right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by 2</a:t>
            </a:r>
            <a:r>
              <a:rPr lang="en-US" sz="3200" baseline="30000" dirty="0">
                <a:solidFill>
                  <a:srgbClr val="FF0000"/>
                </a:solidFill>
              </a:rPr>
              <a:t>n-1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kitchen recursively.</a:t>
            </a:r>
          </a:p>
          <a:p>
            <a:r>
              <a:rPr lang="en-US" dirty="0">
                <a:solidFill>
                  <a:srgbClr val="FF0000"/>
                </a:solidFill>
              </a:rPr>
              <a:t>But we can’t tile the other three because they don’t have a filled square.</a:t>
            </a:r>
          </a:p>
          <a:p>
            <a:r>
              <a:rPr lang="en-US" dirty="0">
                <a:solidFill>
                  <a:srgbClr val="3366FF"/>
                </a:solidFill>
              </a:rPr>
              <a:t>What can we do? Remember, the idea is to tile the kitchen!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(n == 0) return;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6753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750067"/>
            <a:ext cx="4495800" cy="448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(n == 0) return;</a:t>
            </a:r>
          </a:p>
          <a:p>
            <a:r>
              <a:rPr lang="en-US" dirty="0"/>
              <a:t>Place one tile so that each kitchen has one square filled;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 flipH="1" flipV="1">
            <a:off x="6876288" y="2852928"/>
            <a:ext cx="609600" cy="609600"/>
            <a:chOff x="7315200" y="4114800"/>
            <a:chExt cx="609600" cy="609600"/>
          </a:xfrm>
          <a:scene3d>
            <a:camera prst="orthographicFront"/>
            <a:lightRig rig="threePt" dir="t"/>
          </a:scene3d>
        </p:grpSpPr>
        <p:sp>
          <p:nvSpPr>
            <p:cNvPr id="41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2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3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4267200"/>
            <a:ext cx="4617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upper left kitchen recursively;</a:t>
            </a:r>
          </a:p>
          <a:p>
            <a:r>
              <a:rPr lang="en-US" dirty="0"/>
              <a:t>Tile upper right kitchen recursively;</a:t>
            </a:r>
          </a:p>
          <a:p>
            <a:r>
              <a:rPr lang="en-US" dirty="0"/>
              <a:t>Tile lower left kitchen recursively;</a:t>
            </a:r>
          </a:p>
          <a:p>
            <a:r>
              <a:rPr lang="en-US" dirty="0"/>
              <a:t>Tile lower right kitchen recursively;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72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155" y="735771"/>
            <a:ext cx="788004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mes new roman"/>
                <a:ea typeface="Courier" charset="0"/>
                <a:cs typeface="Tmes new roman"/>
              </a:rPr>
              <a:t>Prelim one week from today: 27 September.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solidFill>
                  <a:srgbClr val="800000"/>
                </a:solidFill>
                <a:latin typeface="Tmes new roman"/>
                <a:ea typeface="Courier" charset="0"/>
                <a:cs typeface="Tmes new roman"/>
              </a:rPr>
              <a:t>Visit Exams page of course website, check what time your prelim is, complete assignment P1Conflict ONLY if necessary. DUE TONIGHT!!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solidFill>
                  <a:schemeClr val="tx1"/>
                </a:solidFill>
                <a:latin typeface="Tmes new roman"/>
                <a:ea typeface="Courier" charset="0"/>
                <a:cs typeface="Tmes new roman"/>
              </a:rPr>
              <a:t>Review session Sunday, 23 September, 1-3PM.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A3 is due after the prelim, but start on it NOW.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>
                <a:solidFill>
                  <a:srgbClr val="FF0000"/>
                </a:solidFill>
                <a:latin typeface="Tmes new roman"/>
                <a:cs typeface="Tmes new roman"/>
              </a:rPr>
              <a:t>If appropriate, please check </a:t>
            </a:r>
            <a:r>
              <a:rPr lang="en-US" dirty="0" err="1">
                <a:solidFill>
                  <a:srgbClr val="FF0000"/>
                </a:solidFill>
                <a:latin typeface="Tmes new roman"/>
                <a:cs typeface="Tmes new roman"/>
              </a:rPr>
              <a:t>JavaHyperText</a:t>
            </a:r>
            <a:r>
              <a:rPr lang="en-US" dirty="0">
                <a:solidFill>
                  <a:srgbClr val="FF0000"/>
                </a:solidFill>
                <a:latin typeface="Tmes new roman"/>
                <a:cs typeface="Tmes new roman"/>
              </a:rPr>
              <a:t> before posting a question on the Piazza. Get your answer instantaneously rather than have to wait for a Piazza answer. </a:t>
            </a:r>
          </a:p>
          <a:p>
            <a:pPr>
              <a:spcBef>
                <a:spcPts val="1200"/>
              </a:spcBef>
            </a:pPr>
            <a:br>
              <a:rPr lang="en-US" dirty="0">
                <a:solidFill>
                  <a:srgbClr val="FF0000"/>
                </a:solidFill>
                <a:latin typeface="Tmes new roman"/>
                <a:cs typeface="Tmes new roman"/>
              </a:rPr>
            </a:br>
            <a:r>
              <a:rPr lang="en-US" dirty="0">
                <a:solidFill>
                  <a:srgbClr val="FF0000"/>
                </a:solidFill>
                <a:latin typeface="Tmes new roman"/>
                <a:cs typeface="Tmes new roman"/>
              </a:rPr>
              <a:t>Examples: </a:t>
            </a: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“default”, “access”, “modifier”, “private” </a:t>
            </a:r>
            <a:b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</a:b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are well-explained </a:t>
            </a:r>
            <a:r>
              <a:rPr lang="en-US" dirty="0" err="1">
                <a:solidFill>
                  <a:srgbClr val="0000FF"/>
                </a:solidFill>
                <a:latin typeface="Tmes new roman"/>
                <a:cs typeface="Tmes new roman"/>
              </a:rPr>
              <a:t>JavaHyperText</a:t>
            </a: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07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0" y="3962400"/>
            <a:ext cx="5714999" cy="2362200"/>
            <a:chOff x="2667000" y="3962400"/>
            <a:chExt cx="5714999" cy="23622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962400"/>
              <a:ext cx="3886199" cy="120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</a:t>
              </a:r>
              <a:r>
                <a:rPr lang="en-US" dirty="0"/>
                <a:t> triangle of depth 2:  3 S triangles of depth 1 drawn at the 3 vertices of the triangle </a:t>
              </a:r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269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triangle of depth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7800" y="2438400"/>
            <a:ext cx="7010399" cy="1905000"/>
            <a:chOff x="1676400" y="2286000"/>
            <a:chExt cx="7010399" cy="1905000"/>
          </a:xfrm>
        </p:grpSpPr>
        <p:pic>
          <p:nvPicPr>
            <p:cNvPr id="5" name="Picture 4" descr="sier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286000"/>
              <a:ext cx="2010833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800" y="2438400"/>
              <a:ext cx="533399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</a:t>
              </a:r>
              <a:r>
                <a:rPr lang="en-US" dirty="0"/>
                <a:t> triangle of depth 1:  3 S triangles of depth 0 drawn at the 3 vertices of the triangle </a:t>
              </a:r>
            </a:p>
          </p:txBody>
        </p:sp>
      </p:grpSp>
      <p:pic>
        <p:nvPicPr>
          <p:cNvPr id="2" name="Picture 1" descr="sier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680633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10830" y="2667000"/>
            <a:ext cx="5823569" cy="3200400"/>
            <a:chOff x="2939430" y="3124200"/>
            <a:chExt cx="5823569" cy="32004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43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6400" y="3124200"/>
              <a:ext cx="3276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S</a:t>
              </a:r>
              <a:r>
                <a:rPr lang="en-US" dirty="0"/>
                <a:t> triangle of depth d at points p1, p2, p3:</a:t>
              </a:r>
              <a:br>
                <a:rPr lang="en-US" dirty="0"/>
              </a:br>
              <a:r>
                <a:rPr lang="en-US" dirty="0">
                  <a:solidFill>
                    <a:srgbClr val="0000FF"/>
                  </a:solidFill>
                </a:rPr>
                <a:t>3 S triangles of depth d-1 drawn at at p1, p2, p3</a:t>
              </a:r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447800"/>
            <a:ext cx="533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triangle of depth 0:  </a:t>
            </a:r>
            <a:r>
              <a:rPr lang="en-US" dirty="0">
                <a:solidFill>
                  <a:srgbClr val="0000FF"/>
                </a:solidFill>
              </a:rPr>
              <a:t>the triangle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3415093" y="36576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8603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9271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50757" y="5638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3957" y="5562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8557" y="3124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117" y="4025972"/>
            <a:ext cx="15698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Sierpinski</a:t>
            </a:r>
            <a:r>
              <a:rPr lang="en-US" dirty="0">
                <a:solidFill>
                  <a:srgbClr val="0000FF"/>
                </a:solidFill>
              </a:rPr>
              <a:t> triangles of depth d-1</a:t>
            </a: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>
          <a:xfrm>
            <a:off x="2286000" y="4572000"/>
            <a:ext cx="914400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</p:cNvCxnSpPr>
          <p:nvPr/>
        </p:nvCxnSpPr>
        <p:spPr>
          <a:xfrm>
            <a:off x="2286000" y="4626136"/>
            <a:ext cx="2133600" cy="707864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2286000" y="4267200"/>
            <a:ext cx="1600200" cy="358936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ier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16806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41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Sierpinski</a:t>
            </a:r>
            <a:r>
              <a:rPr lang="en-US" sz="3600" dirty="0">
                <a:solidFill>
                  <a:srgbClr val="800000"/>
                </a:solidFill>
              </a:rPr>
              <a:t>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Triangle 1"/>
          <p:cNvSpPr/>
          <p:nvPr/>
        </p:nvSpPr>
        <p:spPr>
          <a:xfrm>
            <a:off x="2097024" y="1752600"/>
            <a:ext cx="4949952" cy="42672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1"/>
            <a:endCxn id="2" idx="5"/>
          </p:cNvCxnSpPr>
          <p:nvPr/>
        </p:nvCxnSpPr>
        <p:spPr>
          <a:xfrm>
            <a:off x="3334512" y="3886200"/>
            <a:ext cx="247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7" name="Straight Connector 27936"/>
          <p:cNvCxnSpPr>
            <a:stCxn id="2" idx="1"/>
            <a:endCxn id="2" idx="3"/>
          </p:cNvCxnSpPr>
          <p:nvPr/>
        </p:nvCxnSpPr>
        <p:spPr>
          <a:xfrm>
            <a:off x="3334512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9" name="Straight Connector 27938"/>
          <p:cNvCxnSpPr>
            <a:stCxn id="2" idx="5"/>
            <a:endCxn id="2" idx="3"/>
          </p:cNvCxnSpPr>
          <p:nvPr/>
        </p:nvCxnSpPr>
        <p:spPr>
          <a:xfrm flipH="1">
            <a:off x="4572000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41" name="Straight Connector 27940"/>
          <p:cNvCxnSpPr>
            <a:stCxn id="2" idx="0"/>
          </p:cNvCxnSpPr>
          <p:nvPr/>
        </p:nvCxnSpPr>
        <p:spPr>
          <a:xfrm>
            <a:off x="4572000" y="17526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42" name="TextBox 27941"/>
          <p:cNvSpPr txBox="1"/>
          <p:nvPr/>
        </p:nvSpPr>
        <p:spPr>
          <a:xfrm rot="18350328">
            <a:off x="2784936" y="33348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59" name="TextBox 358"/>
          <p:cNvSpPr txBox="1"/>
          <p:nvPr/>
        </p:nvSpPr>
        <p:spPr>
          <a:xfrm rot="3238031">
            <a:off x="5099126" y="2766698"/>
            <a:ext cx="104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s/2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3723848" y="3490041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s/4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blipFill rotWithShape="0">
                <a:blip r:embed="rId2"/>
                <a:stretch>
                  <a:fillRect l="-8163" t="-2410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944" name="Straight Arrow Connector 27943"/>
          <p:cNvCxnSpPr/>
          <p:nvPr/>
        </p:nvCxnSpPr>
        <p:spPr>
          <a:xfrm>
            <a:off x="838200" y="2057400"/>
            <a:ext cx="0" cy="150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>
            <a:off x="838200" y="205740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1447800" y="1600200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533400" y="2409504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7948" name="Triangle 27947"/>
          <p:cNvSpPr/>
          <p:nvPr/>
        </p:nvSpPr>
        <p:spPr>
          <a:xfrm>
            <a:off x="4419600" y="1752600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47" name="Oval 27946"/>
          <p:cNvSpPr/>
          <p:nvPr/>
        </p:nvSpPr>
        <p:spPr>
          <a:xfrm>
            <a:off x="4419600" y="160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riangle 373"/>
          <p:cNvSpPr/>
          <p:nvPr/>
        </p:nvSpPr>
        <p:spPr>
          <a:xfrm>
            <a:off x="3182113" y="3921019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riangle 374"/>
          <p:cNvSpPr/>
          <p:nvPr/>
        </p:nvSpPr>
        <p:spPr>
          <a:xfrm>
            <a:off x="5657087" y="3923174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3190448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657087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/>
          <a:lstStyle/>
          <a:p>
            <a:r>
              <a:rPr lang="en-US" dirty="0">
                <a:solidFill>
                  <a:srgbClr val="800000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16063"/>
            <a:ext cx="7772400" cy="5037137"/>
          </a:xfrm>
          <a:ln/>
        </p:spPr>
        <p:txBody>
          <a:bodyPr rIns="13208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Recursion is a convenient and powerful way to define functions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Problems that seem insurmountable can often be solved in a “divide-and-conquer” fashion: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Reduce a big problem to smaller problems of the same kind, solve the smaller problems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Recombine the solutions to smaller problems to form solution for big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562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http://codingbat.com/java/Recursion-1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321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953000"/>
            <a:ext cx="7880045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/** Constructor: instance with name n, year y, and month m. </a:t>
            </a:r>
          </a:p>
          <a:p>
            <a:r>
              <a:rPr lang="en-US" dirty="0"/>
              <a:t>     * Advisors are unknown, has no advisees.</a:t>
            </a:r>
          </a:p>
          <a:p>
            <a:r>
              <a:rPr lang="en-US" dirty="0"/>
              <a:t>     * </a:t>
            </a:r>
            <a:r>
              <a:rPr lang="en-US" dirty="0">
                <a:solidFill>
                  <a:srgbClr val="00B050"/>
                </a:solidFill>
              </a:rPr>
              <a:t>Precondition: n has at least 2 chars, m is in 1..12. </a:t>
            </a:r>
            <a:r>
              <a:rPr lang="en-US" dirty="0"/>
              <a:t>*/</a:t>
            </a:r>
          </a:p>
          <a:p>
            <a:r>
              <a:rPr lang="en-US" dirty="0"/>
              <a:t>    public PhD(String n, </a:t>
            </a:r>
            <a:r>
              <a:rPr lang="en-US" dirty="0" err="1"/>
              <a:t>int</a:t>
            </a:r>
            <a:r>
              <a:rPr lang="en-US" dirty="0"/>
              <a:t> y, </a:t>
            </a:r>
            <a:r>
              <a:rPr lang="en-US" dirty="0" err="1"/>
              <a:t>int</a:t>
            </a:r>
            <a:r>
              <a:rPr lang="en-US" dirty="0"/>
              <a:t> 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F0945-12EA-FF4A-AE40-9B2DE31A0767}"/>
              </a:ext>
            </a:extLst>
          </p:cNvPr>
          <p:cNvSpPr txBox="1"/>
          <p:nvPr/>
        </p:nvSpPr>
        <p:spPr>
          <a:xfrm>
            <a:off x="562708" y="228600"/>
            <a:ext cx="7927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mes new roman"/>
                <a:ea typeface="Courier" charset="0"/>
                <a:cs typeface="Tmes new roman"/>
              </a:rPr>
              <a:t>How do we write the second PhD constructor?</a:t>
            </a: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26B9F-6BA1-BC47-99B0-0C38083AE166}"/>
              </a:ext>
            </a:extLst>
          </p:cNvPr>
          <p:cNvSpPr/>
          <p:nvPr/>
        </p:nvSpPr>
        <p:spPr>
          <a:xfrm>
            <a:off x="381000" y="990600"/>
            <a:ext cx="80324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76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/** Constructor: name n, year y, month m,</a:t>
            </a:r>
          </a:p>
          <a:p>
            <a:r>
              <a:rPr lang="en-US" dirty="0">
                <a:solidFill>
                  <a:srgbClr val="4F76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* first advisor adv1, no second advisor.</a:t>
            </a:r>
          </a:p>
          <a:p>
            <a:r>
              <a:rPr lang="en-US" dirty="0">
                <a:solidFill>
                  <a:srgbClr val="4F76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* Pre: n has &gt;=2 chars, m in 1..12, adv1 is not null. */</a:t>
            </a:r>
          </a:p>
          <a:p>
            <a:r>
              <a:rPr lang="en-US" dirty="0">
                <a:solidFill>
                  <a:srgbClr val="931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PhD(String </a:t>
            </a:r>
            <a:r>
              <a:rPr lang="en-US" dirty="0">
                <a:solidFill>
                  <a:srgbClr val="7E50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931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E50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931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E50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73A58-38F6-E544-94F3-776A72D0A8C8}"/>
              </a:ext>
            </a:extLst>
          </p:cNvPr>
          <p:cNvSpPr txBox="1"/>
          <p:nvPr/>
        </p:nvSpPr>
        <p:spPr>
          <a:xfrm>
            <a:off x="533400" y="3600271"/>
            <a:ext cx="788004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/** Add p as first advisor of this PhD.</a:t>
            </a:r>
          </a:p>
          <a:p>
            <a:r>
              <a:rPr lang="en-US" dirty="0"/>
              <a:t>     * </a:t>
            </a:r>
            <a:r>
              <a:rPr lang="en-US" dirty="0" err="1"/>
              <a:t>Prec</a:t>
            </a:r>
            <a:r>
              <a:rPr lang="en-US" dirty="0"/>
              <a:t>: first advisor is unknown, p is not null. */</a:t>
            </a:r>
          </a:p>
          <a:p>
            <a:r>
              <a:rPr lang="en-US" dirty="0"/>
              <a:t>    public void addAdvisor1(PhD p)</a:t>
            </a:r>
          </a:p>
        </p:txBody>
      </p:sp>
    </p:spTree>
    <p:extLst>
      <p:ext uri="{BB962C8B-B14F-4D97-AF65-F5344CB8AC3E}">
        <p14:creationId xmlns:p14="http://schemas.microsoft.com/office/powerpoint/2010/main" val="43023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4F0945-12EA-FF4A-AE40-9B2DE31A0767}"/>
              </a:ext>
            </a:extLst>
          </p:cNvPr>
          <p:cNvSpPr txBox="1"/>
          <p:nvPr/>
        </p:nvSpPr>
        <p:spPr>
          <a:xfrm>
            <a:off x="574431" y="250741"/>
            <a:ext cx="7166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mes new roman"/>
                <a:ea typeface="Courier" charset="0"/>
                <a:cs typeface="Tmes new roman"/>
              </a:rPr>
              <a:t>What’s wrong with this return statement?</a:t>
            </a: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73A58-38F6-E544-94F3-776A72D0A8C8}"/>
              </a:ext>
            </a:extLst>
          </p:cNvPr>
          <p:cNvSpPr txBox="1"/>
          <p:nvPr/>
        </p:nvSpPr>
        <p:spPr>
          <a:xfrm>
            <a:off x="228600" y="990600"/>
            <a:ext cx="86868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public boolean </a:t>
            </a:r>
            <a:r>
              <a:rPr lang="en-US" sz="2000" dirty="0" err="1"/>
              <a:t>isSiblingOf</a:t>
            </a:r>
            <a:r>
              <a:rPr lang="en-US" sz="2000" dirty="0"/>
              <a:t>(PhD p) {</a:t>
            </a:r>
          </a:p>
          <a:p>
            <a:r>
              <a:rPr lang="en-US" sz="2000" dirty="0"/>
              <a:t>    assert p != null; </a:t>
            </a:r>
          </a:p>
          <a:p>
            <a:r>
              <a:rPr lang="en-US" sz="2000" dirty="0"/>
              <a:t>    return ((this!=p) &amp;&amp; ((this.advisor1() != null &amp;&amp; (this.advisor1()==p.advisor1() </a:t>
            </a:r>
          </a:p>
          <a:p>
            <a:r>
              <a:rPr lang="en-US" sz="2000" dirty="0"/>
              <a:t>  || this.advisor1() == p.advisor2()) || (this.advisor2() != null &amp;&amp; (this.advisor2() == p.advisor1())) </a:t>
            </a:r>
          </a:p>
          <a:p>
            <a:r>
              <a:rPr lang="en-US" sz="2000" dirty="0"/>
              <a:t>	|| this.advisor1()==p.advisor2())));</a:t>
            </a:r>
          </a:p>
          <a:p>
            <a:r>
              <a:rPr lang="en-US" sz="2000" dirty="0"/>
              <a:t>	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745F2-D86C-D449-AA95-9431E039D89C}"/>
              </a:ext>
            </a:extLst>
          </p:cNvPr>
          <p:cNvSpPr txBox="1"/>
          <p:nvPr/>
        </p:nvSpPr>
        <p:spPr>
          <a:xfrm>
            <a:off x="580293" y="3505200"/>
            <a:ext cx="67601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Present the expression so that its structure is clear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Avoid unnecessary use of “this.”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Void unnecessary parentheses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Spaces around operators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In this class, use fields, rather than function calls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91751-3E96-3D48-8784-3E1D413D498B}"/>
              </a:ext>
            </a:extLst>
          </p:cNvPr>
          <p:cNvSpPr txBox="1"/>
          <p:nvPr/>
        </p:nvSpPr>
        <p:spPr>
          <a:xfrm>
            <a:off x="6426446" y="2799150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2018fa_a1Student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148F-0586-BC42-8A76-A283A2FBEB5B}"/>
              </a:ext>
            </a:extLst>
          </p:cNvPr>
          <p:cNvSpPr txBox="1"/>
          <p:nvPr/>
        </p:nvSpPr>
        <p:spPr>
          <a:xfrm>
            <a:off x="574431" y="5712023"/>
            <a:ext cx="7545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Main reason to do this. It helps YOU make fewer mistakes</a:t>
            </a:r>
          </a:p>
        </p:txBody>
      </p:sp>
    </p:spTree>
    <p:extLst>
      <p:ext uri="{BB962C8B-B14F-4D97-AF65-F5344CB8AC3E}">
        <p14:creationId xmlns:p14="http://schemas.microsoft.com/office/powerpoint/2010/main" val="9638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0281" y="1479507"/>
            <a:ext cx="5681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Why is the product of an empty bag of values 1?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74" y="191039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Suppose bag b contains 2, 2, 5 and p is its product: 20.</a:t>
            </a:r>
          </a:p>
          <a:p>
            <a:r>
              <a:rPr lang="en-US" sz="2200" dirty="0">
                <a:latin typeface="Times New Roman"/>
                <a:cs typeface="Times New Roman"/>
              </a:rPr>
              <a:t>Suppose we want to add 4 to the bag and keep p the product. We do: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       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put 4 into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        p= 4 * p;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774" y="386537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Suppose bag b is empty and p is its product: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what value?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cs typeface="Times New Roman"/>
              </a:rPr>
              <a:t>Suppose we want to add 4 to the bag and keep p the product. We do the same thing: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       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put 4 into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        p= 4 * p;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774" y="5748800"/>
            <a:ext cx="726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For this to work, the product of the empty bag has to be 1, since 4 = 1 * 4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155" y="735771"/>
            <a:ext cx="751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// invariant: p = product of c[0..k-1]</a:t>
            </a:r>
          </a:p>
          <a:p>
            <a:r>
              <a:rPr lang="en-US" dirty="0">
                <a:latin typeface="arial" charset="0"/>
              </a:rPr>
              <a:t>	what’s the product when k == 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7278" y="794965"/>
            <a:ext cx="67909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Times New Roman"/>
                <a:cs typeface="Times New Roman"/>
              </a:rPr>
              <a:t>0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+ because 			0 +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1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* because 			1 *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false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||  because    		false ||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true is the 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>
                <a:latin typeface="Times New Roman"/>
                <a:cs typeface="Times New Roman"/>
              </a:rPr>
              <a:t> of &amp;&amp; because		true &amp;&amp;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1 is the identity of </a:t>
            </a:r>
            <a:r>
              <a:rPr lang="en-US" sz="2200" dirty="0" err="1">
                <a:latin typeface="Times New Roman"/>
                <a:cs typeface="Times New Roman"/>
              </a:rPr>
              <a:t>gcd</a:t>
            </a:r>
            <a:r>
              <a:rPr lang="en-US" sz="2200" dirty="0">
                <a:latin typeface="Times New Roman"/>
                <a:cs typeface="Times New Roman"/>
              </a:rPr>
              <a:t> because			</a:t>
            </a:r>
            <a:r>
              <a:rPr lang="en-US" sz="2200" dirty="0" err="1">
                <a:latin typeface="Times New Roman"/>
                <a:cs typeface="Times New Roman"/>
              </a:rPr>
              <a:t>gcd</a:t>
            </a:r>
            <a:r>
              <a:rPr lang="en-US" sz="2200" dirty="0">
                <a:latin typeface="Times New Roman"/>
                <a:cs typeface="Times New Roman"/>
              </a:rPr>
              <a:t>({1, x}) = x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For any such operator </a:t>
            </a: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, that has an identity,</a:t>
            </a:r>
            <a:b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 of the empty bag is the identity of </a:t>
            </a:r>
            <a:r>
              <a:rPr lang="en-US" sz="2200" b="1" dirty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Sum of the empty bag = 0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Product of the empty bag = 1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OR (||) of the empty bag = false.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err="1">
                <a:solidFill>
                  <a:srgbClr val="FF0000"/>
                </a:solidFill>
                <a:latin typeface="Times New Roman"/>
                <a:cs typeface="Times New Roman"/>
              </a:rPr>
              <a:t>gcd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 of the empty bag = 1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278" y="5628968"/>
            <a:ext cx="709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gcd</a:t>
            </a:r>
            <a:r>
              <a:rPr lang="en-US" sz="2400" dirty="0">
                <a:latin typeface="Times New Roman"/>
                <a:cs typeface="Times New Roman"/>
              </a:rPr>
              <a:t>: greatest common divisor of the elements of the bag</a:t>
            </a:r>
          </a:p>
        </p:txBody>
      </p:sp>
    </p:spTree>
    <p:extLst>
      <p:ext uri="{BB962C8B-B14F-4D97-AF65-F5344CB8AC3E}">
        <p14:creationId xmlns:p14="http://schemas.microsoft.com/office/powerpoint/2010/main" val="142736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Recap: </a:t>
            </a:r>
            <a:r>
              <a:rPr lang="en-US" sz="3600" b="1" dirty="0">
                <a:solidFill>
                  <a:srgbClr val="800000"/>
                </a:solidFill>
              </a:rPr>
              <a:t>Understanding</a:t>
            </a:r>
            <a:r>
              <a:rPr lang="en-US" sz="3600" dirty="0">
                <a:solidFill>
                  <a:srgbClr val="800000"/>
                </a:solidFill>
              </a:rPr>
              <a:t> Recursive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/>
              <a:t>Have a precise </a:t>
            </a:r>
            <a:r>
              <a:rPr lang="en-US" b="1" dirty="0">
                <a:solidFill>
                  <a:srgbClr val="00B050"/>
                </a:solidFill>
              </a:rPr>
              <a:t>specification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Check that the method works in 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the base case(s)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r>
              <a:rPr lang="en-US" dirty="0">
                <a:latin typeface="Times New Roman"/>
                <a:cs typeface="Times New Roman"/>
              </a:rPr>
              <a:t>3. Look at the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recursive case(s)</a:t>
            </a:r>
            <a:r>
              <a:rPr lang="en-US" dirty="0">
                <a:latin typeface="Times New Roman"/>
                <a:cs typeface="Times New Roman"/>
              </a:rPr>
              <a:t>. In your mind, replace each recursive call by what it does according to the spec and verify correctness.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 New Roman"/>
                <a:cs typeface="Times New Roman"/>
              </a:rPr>
              <a:t>4. (No infinite recursion) Make sure that the </a:t>
            </a:r>
            <a:r>
              <a:rPr lang="en-US" dirty="0" err="1">
                <a:latin typeface="Times New Roman"/>
                <a:cs typeface="Times New Roman"/>
              </a:rPr>
              <a:t>args</a:t>
            </a:r>
            <a:r>
              <a:rPr lang="en-US" dirty="0">
                <a:latin typeface="Times New Roman"/>
                <a:cs typeface="Times New Roman"/>
              </a:rPr>
              <a:t> of recursive calls are in some sense smaller than the pars of the method.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CF569-3A95-E344-B037-834CFE3CDC8C}"/>
              </a:ext>
            </a:extLst>
          </p:cNvPr>
          <p:cNvSpPr/>
          <p:nvPr/>
        </p:nvSpPr>
        <p:spPr>
          <a:xfrm>
            <a:off x="1295400" y="5562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http://codingbat.com/java/Recursion-1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4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Problems with recursive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Code will be available on the course webpage.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exp</a:t>
            </a:r>
            <a:r>
              <a:rPr lang="en-US" dirty="0">
                <a:latin typeface="Times New Roman"/>
                <a:cs typeface="Times New Roman"/>
              </a:rPr>
              <a:t> - exponentiation, the slow way and the fast way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perms – list all permutations of a string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tile-a-kitchen – place L-shaped tiles on a kitchen floor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drawSierpinski</a:t>
            </a:r>
            <a:r>
              <a:rPr lang="en-US" dirty="0">
                <a:latin typeface="Times New Roman"/>
                <a:cs typeface="Times New Roman"/>
              </a:rPr>
              <a:t> – drawing the </a:t>
            </a:r>
            <a:r>
              <a:rPr lang="en-US" dirty="0" err="1">
                <a:latin typeface="Times New Roman"/>
                <a:cs typeface="Times New Roman"/>
              </a:rPr>
              <a:t>Sierpinski</a:t>
            </a:r>
            <a:r>
              <a:rPr lang="en-US" dirty="0">
                <a:latin typeface="Times New Roman"/>
                <a:cs typeface="Times New Roman"/>
              </a:rPr>
              <a:t> Triangle</a:t>
            </a:r>
          </a:p>
          <a:p>
            <a:pPr marL="457200" indent="-4572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>
                <a:solidFill>
                  <a:srgbClr val="800000"/>
                </a:solidFill>
              </a:rPr>
              <a:t>b</a:t>
            </a:r>
            <a:r>
              <a:rPr lang="en-US" sz="4000" baseline="30000" dirty="0" err="1">
                <a:solidFill>
                  <a:srgbClr val="800000"/>
                </a:solidFill>
              </a:rPr>
              <a:t>n</a:t>
            </a:r>
            <a:r>
              <a:rPr lang="en-US" sz="3200" dirty="0">
                <a:solidFill>
                  <a:srgbClr val="800000"/>
                </a:solidFill>
              </a:rPr>
              <a:t> for n &gt;=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E6C706-42C8-4184-8300-7301804EC3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/>
              <a:t>0</a:t>
            </a:r>
            <a:r>
              <a:rPr lang="en-US" sz="2400" dirty="0"/>
              <a:t> = 1</a:t>
            </a:r>
          </a:p>
          <a:p>
            <a:pPr lvl="1"/>
            <a:r>
              <a:rPr lang="en-US" sz="2400" dirty="0"/>
              <a:t>If n != 0,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b * b</a:t>
            </a:r>
            <a:r>
              <a:rPr lang="en-US" sz="3200" baseline="30000" dirty="0"/>
              <a:t>n-1</a:t>
            </a:r>
            <a:endParaRPr lang="en-US" sz="3200" dirty="0"/>
          </a:p>
          <a:p>
            <a:pPr lvl="1"/>
            <a:r>
              <a:rPr lang="en-US" sz="2400" dirty="0"/>
              <a:t>If n != 0 and even, </a:t>
            </a:r>
            <a:r>
              <a:rPr lang="en-US" sz="2400" dirty="0" err="1"/>
              <a:t>b</a:t>
            </a:r>
            <a:r>
              <a:rPr lang="en-US" sz="3200" baseline="30000" dirty="0" err="1"/>
              <a:t>n</a:t>
            </a:r>
            <a:r>
              <a:rPr lang="en-US" sz="2400" dirty="0"/>
              <a:t> = (b*b)</a:t>
            </a:r>
            <a:r>
              <a:rPr lang="en-US" sz="3200" baseline="30000" dirty="0"/>
              <a:t>n/2</a:t>
            </a:r>
          </a:p>
          <a:p>
            <a:pPr marL="36576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Judicious use of the third property gives far better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76800"/>
            <a:ext cx="716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Example: 3</a:t>
            </a:r>
            <a:r>
              <a:rPr lang="en-US" sz="3200" baseline="30000" dirty="0">
                <a:solidFill>
                  <a:srgbClr val="800000"/>
                </a:solidFill>
              </a:rPr>
              <a:t>8</a:t>
            </a:r>
            <a:r>
              <a:rPr lang="en-US" dirty="0">
                <a:solidFill>
                  <a:srgbClr val="800000"/>
                </a:solidFill>
              </a:rPr>
              <a:t>  =  (3*3) * (3*3) * (3*3) * (3*3)  =  (3*3) </a:t>
            </a:r>
            <a:r>
              <a:rPr lang="en-US" sz="3200" baseline="30000" dirty="0">
                <a:solidFill>
                  <a:srgbClr val="800000"/>
                </a:solidFill>
              </a:rPr>
              <a:t>4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18042</TotalTime>
  <Pages>0</Pages>
  <Words>1541</Words>
  <Characters>0</Characters>
  <Application>Microsoft Macintosh PowerPoint</Application>
  <PresentationFormat>On-screen Show (4:3)</PresentationFormat>
  <Lines>0</Lines>
  <Paragraphs>262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MS PGothic</vt:lpstr>
      <vt:lpstr>ヒラギノ明朝 ProN W3</vt:lpstr>
      <vt:lpstr>Arial</vt:lpstr>
      <vt:lpstr>Arial</vt:lpstr>
      <vt:lpstr>Calibri</vt:lpstr>
      <vt:lpstr>Calibri Light</vt:lpstr>
      <vt:lpstr>Cambria Math</vt:lpstr>
      <vt:lpstr>Courier</vt:lpstr>
      <vt:lpstr>Courier New</vt:lpstr>
      <vt:lpstr>Times New Roman</vt:lpstr>
      <vt:lpstr>Tmes new roman</vt:lpstr>
      <vt:lpstr>Tw Cen MT</vt:lpstr>
      <vt:lpstr>Wingdings</vt:lpstr>
      <vt:lpstr>Wingdings 2</vt:lpstr>
      <vt:lpstr>Median</vt:lpstr>
      <vt:lpstr>Office Theme</vt:lpstr>
      <vt:lpstr>Recursion 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Recap: Understanding Recursive Methods</vt:lpstr>
      <vt:lpstr>Problems with recursive structure</vt:lpstr>
      <vt:lpstr>Computing bn for n &gt;= 0</vt:lpstr>
      <vt:lpstr>Computing bn for n &gt;= 0</vt:lpstr>
      <vt:lpstr>Computing bn for n &gt;= 0</vt:lpstr>
      <vt:lpstr>Difference between linear and log solutions?</vt:lpstr>
      <vt:lpstr>Table of log to the base 2 </vt:lpstr>
      <vt:lpstr>Permutations of a String</vt:lpstr>
      <vt:lpstr>Tiling Elaine’s kitchen</vt:lpstr>
      <vt:lpstr>Tiling Elaine’s kitchen</vt:lpstr>
      <vt:lpstr>Tiling Elaine’s kitchen</vt:lpstr>
      <vt:lpstr>Tiling Elaine’s kitchen</vt:lpstr>
      <vt:lpstr>Tiling Elaine’s kitchen</vt:lpstr>
      <vt:lpstr>Sierpinski triangles</vt:lpstr>
      <vt:lpstr>Sierpinski triangles</vt:lpstr>
      <vt:lpstr>Sierpinski triangles</vt:lpstr>
      <vt:lpstr>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Joseph Gries</cp:lastModifiedBy>
  <cp:revision>248</cp:revision>
  <cp:lastPrinted>2018-02-26T15:35:42Z</cp:lastPrinted>
  <dcterms:modified xsi:type="dcterms:W3CDTF">2018-09-19T18:35:58Z</dcterms:modified>
</cp:coreProperties>
</file>