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56" r:id="rId2"/>
    <p:sldId id="433" r:id="rId3"/>
    <p:sldId id="435" r:id="rId4"/>
    <p:sldId id="434" r:id="rId5"/>
    <p:sldId id="430" r:id="rId6"/>
    <p:sldId id="425" r:id="rId7"/>
    <p:sldId id="380" r:id="rId8"/>
    <p:sldId id="404" r:id="rId9"/>
    <p:sldId id="381" r:id="rId10"/>
    <p:sldId id="432" r:id="rId11"/>
    <p:sldId id="382" r:id="rId12"/>
    <p:sldId id="405" r:id="rId13"/>
    <p:sldId id="387" r:id="rId14"/>
    <p:sldId id="406" r:id="rId15"/>
    <p:sldId id="407" r:id="rId16"/>
    <p:sldId id="408" r:id="rId17"/>
    <p:sldId id="409" r:id="rId18"/>
    <p:sldId id="436" r:id="rId19"/>
    <p:sldId id="413" r:id="rId20"/>
    <p:sldId id="388" r:id="rId21"/>
    <p:sldId id="411" r:id="rId22"/>
    <p:sldId id="414" r:id="rId23"/>
    <p:sldId id="415" r:id="rId24"/>
    <p:sldId id="416" r:id="rId25"/>
    <p:sldId id="417" r:id="rId26"/>
    <p:sldId id="419" r:id="rId27"/>
    <p:sldId id="420" r:id="rId28"/>
    <p:sldId id="423" r:id="rId29"/>
    <p:sldId id="421" r:id="rId30"/>
    <p:sldId id="422" r:id="rId31"/>
    <p:sldId id="424" r:id="rId32"/>
    <p:sldId id="403"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guide id="3" orient="horz" pos="3360">
          <p15:clr>
            <a:srgbClr val="A4A3A4"/>
          </p15:clr>
        </p15:guide>
        <p15:guide id="4" pos="22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Chahin"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9900"/>
    <a:srgbClr val="FF3300"/>
    <a:srgbClr val="CB3D3D"/>
    <a:srgbClr val="800000"/>
    <a:srgbClr val="E4DFFF"/>
    <a:srgbClr val="FFF7F3"/>
    <a:srgbClr val="F8DFF0"/>
    <a:srgbClr val="FFFF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8"/>
    <p:restoredTop sz="69677" autoAdjust="0"/>
  </p:normalViewPr>
  <p:slideViewPr>
    <p:cSldViewPr>
      <p:cViewPr varScale="1">
        <p:scale>
          <a:sx n="87" d="100"/>
          <a:sy n="87" d="100"/>
        </p:scale>
        <p:origin x="208" y="472"/>
      </p:cViewPr>
      <p:guideLst>
        <p:guide orient="horz" pos="2160"/>
        <p:guide pos="2832"/>
        <p:guide orient="horz" pos="3360"/>
        <p:guide pos="2256"/>
      </p:guideLst>
    </p:cSldViewPr>
  </p:slideViewPr>
  <p:outlineViewPr>
    <p:cViewPr>
      <p:scale>
        <a:sx n="33" d="100"/>
        <a:sy n="33" d="100"/>
      </p:scale>
      <p:origin x="0" y="537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903F6D4-391E-4FD1-832D-082385455723}" type="datetimeFigureOut">
              <a:rPr lang="fr-FR" smtClean="0"/>
              <a:pPr/>
              <a:t>26/09/2018</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41A836A-809C-4B6B-8F3B-106C7434EABB}" type="slidenum">
              <a:rPr lang="fr-BE" smtClean="0"/>
              <a:pPr/>
              <a:t>‹#›</a:t>
            </a:fld>
            <a:endParaRPr lang="fr-BE"/>
          </a:p>
        </p:txBody>
      </p:sp>
    </p:spTree>
    <p:extLst>
      <p:ext uri="{BB962C8B-B14F-4D97-AF65-F5344CB8AC3E}">
        <p14:creationId xmlns:p14="http://schemas.microsoft.com/office/powerpoint/2010/main" val="29586295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6AE02B9-FBD2-43C6-9215-2B8038F192E1}" type="datetimeFigureOut">
              <a:rPr lang="fr-FR" smtClean="0"/>
              <a:pPr/>
              <a:t>26/09/2018</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3D8F2BC-EAAB-4030-AE40-C7E2573B34D6}" type="slidenum">
              <a:rPr lang="fr-BE" smtClean="0"/>
              <a:pPr/>
              <a:t>‹#›</a:t>
            </a:fld>
            <a:endParaRPr lang="fr-BE"/>
          </a:p>
        </p:txBody>
      </p:sp>
    </p:spTree>
    <p:extLst>
      <p:ext uri="{BB962C8B-B14F-4D97-AF65-F5344CB8AC3E}">
        <p14:creationId xmlns:p14="http://schemas.microsoft.com/office/powerpoint/2010/main" val="5178755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1</a:t>
            </a:fld>
            <a:endParaRPr lang="fr-BE"/>
          </a:p>
        </p:txBody>
      </p:sp>
    </p:spTree>
    <p:extLst>
      <p:ext uri="{BB962C8B-B14F-4D97-AF65-F5344CB8AC3E}">
        <p14:creationId xmlns:p14="http://schemas.microsoft.com/office/powerpoint/2010/main" val="1985462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Why? Java requires this so that the following doesn’t happen.</a:t>
            </a:r>
          </a:p>
          <a:p>
            <a:pPr marL="457200" lvl="0" indent="-317500" rtl="0">
              <a:spcBef>
                <a:spcPts val="0"/>
              </a:spcBef>
              <a:buClr>
                <a:srgbClr val="000000"/>
              </a:buClr>
              <a:buSzPct val="127272"/>
              <a:buFont typeface="Arial"/>
              <a:buAutoNum type="arabicPeriod"/>
            </a:pPr>
            <a:r>
              <a:rPr lang="en" dirty="0"/>
              <a:t>If subclasses didn’t override the abstract method, we could have a situation where the method gets called but it has no implementation to use</a:t>
            </a:r>
          </a:p>
          <a:p>
            <a:pPr marL="457200" lvl="0" indent="-317500" rtl="0">
              <a:spcBef>
                <a:spcPts val="0"/>
              </a:spcBef>
              <a:buClr>
                <a:srgbClr val="000000"/>
              </a:buClr>
              <a:buSzPct val="127272"/>
              <a:buFont typeface="Arial"/>
              <a:buAutoNum type="arabicPeriod"/>
            </a:pPr>
            <a:r>
              <a:rPr lang="en" dirty="0"/>
              <a:t>If we could instantiate an object of an abstract class and tried to call one of the abstract methods, it would have no implementation to use</a:t>
            </a:r>
          </a:p>
        </p:txBody>
      </p:sp>
    </p:spTree>
    <p:extLst>
      <p:ext uri="{BB962C8B-B14F-4D97-AF65-F5344CB8AC3E}">
        <p14:creationId xmlns:p14="http://schemas.microsoft.com/office/powerpoint/2010/main" val="733338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992176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8152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D8F2BC-EAAB-4030-AE40-C7E2573B34D6}" type="slidenum">
              <a:rPr lang="fr-BE" smtClean="0"/>
              <a:pPr/>
              <a:t>27</a:t>
            </a:fld>
            <a:endParaRPr lang="fr-BE"/>
          </a:p>
        </p:txBody>
      </p:sp>
    </p:spTree>
    <p:extLst>
      <p:ext uri="{BB962C8B-B14F-4D97-AF65-F5344CB8AC3E}">
        <p14:creationId xmlns:p14="http://schemas.microsoft.com/office/powerpoint/2010/main" val="1873873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lang="en" sz="1200" dirty="0">
              <a:solidFill>
                <a:schemeClr val="dk1"/>
              </a:solidFill>
            </a:endParaRPr>
          </a:p>
        </p:txBody>
      </p:sp>
    </p:spTree>
    <p:extLst>
      <p:ext uri="{BB962C8B-B14F-4D97-AF65-F5344CB8AC3E}">
        <p14:creationId xmlns:p14="http://schemas.microsoft.com/office/powerpoint/2010/main" val="24571936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lang="en" sz="1200" dirty="0">
              <a:solidFill>
                <a:schemeClr val="dk1"/>
              </a:solidFill>
            </a:endParaRPr>
          </a:p>
        </p:txBody>
      </p:sp>
    </p:spTree>
    <p:extLst>
      <p:ext uri="{BB962C8B-B14F-4D97-AF65-F5344CB8AC3E}">
        <p14:creationId xmlns:p14="http://schemas.microsoft.com/office/powerpoint/2010/main" val="1387465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D8F2BC-EAAB-4030-AE40-C7E2573B34D6}" type="slidenum">
              <a:rPr lang="fr-BE" smtClean="0"/>
              <a:pPr/>
              <a:t>6</a:t>
            </a:fld>
            <a:endParaRPr lang="fr-BE"/>
          </a:p>
        </p:txBody>
      </p:sp>
    </p:spTree>
    <p:extLst>
      <p:ext uri="{BB962C8B-B14F-4D97-AF65-F5344CB8AC3E}">
        <p14:creationId xmlns:p14="http://schemas.microsoft.com/office/powerpoint/2010/main" val="256538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00000"/>
              <a:buFont typeface="Arial"/>
              <a:buChar char="●"/>
            </a:pPr>
            <a:r>
              <a:rPr lang="en" sz="1400" dirty="0"/>
              <a:t>Encourage the students to download the code for this online</a:t>
            </a:r>
          </a:p>
          <a:p>
            <a:pPr marL="457200" lvl="0" indent="-317500" rtl="0">
              <a:spcBef>
                <a:spcPts val="0"/>
              </a:spcBef>
              <a:buClr>
                <a:srgbClr val="000000"/>
              </a:buClr>
              <a:buSzPct val="100000"/>
              <a:buFont typeface="Arial"/>
              <a:buChar char="●"/>
            </a:pPr>
            <a:r>
              <a:rPr lang="en" sz="1400" dirty="0"/>
              <a:t>The goal is to incorporate an area method for all shapes</a:t>
            </a:r>
            <a:endParaRPr lang="en-US" sz="1400" dirty="0"/>
          </a:p>
          <a:p>
            <a:pPr marL="457200" lvl="0" indent="-317500" rtl="0">
              <a:spcBef>
                <a:spcPts val="0"/>
              </a:spcBef>
              <a:buClr>
                <a:srgbClr val="000000"/>
              </a:buClr>
              <a:buSzPct val="100000"/>
              <a:buFont typeface="Arial"/>
              <a:buChar char="●"/>
            </a:pPr>
            <a:r>
              <a:rPr lang="en-US" sz="1400" dirty="0"/>
              <a:t>Note that</a:t>
            </a:r>
            <a:r>
              <a:rPr lang="en-US" sz="1400" baseline="0" dirty="0"/>
              <a:t> on this slide (and others), to simplify formatting, we show a variable as its name following by underlining, and we may put the value in the underline place (as done in one case here)</a:t>
            </a:r>
            <a:endParaRPr lang="en" sz="1400" dirty="0"/>
          </a:p>
          <a:p>
            <a:pPr marL="457200" lvl="0" indent="-317500" rtl="0">
              <a:spcBef>
                <a:spcPts val="0"/>
              </a:spcBef>
              <a:buClr>
                <a:srgbClr val="000000"/>
              </a:buClr>
              <a:buSzPct val="100000"/>
              <a:buFont typeface="Arial"/>
              <a:buChar char="●"/>
            </a:pPr>
            <a:r>
              <a:rPr lang="en" sz="1400" dirty="0"/>
              <a:t>x,y are coordinates that are for all shapes. Each subclass has its own relevant fields.</a:t>
            </a:r>
          </a:p>
          <a:p>
            <a:pPr marL="457200" lvl="0" indent="-317500" rtl="0">
              <a:spcBef>
                <a:spcPts val="0"/>
              </a:spcBef>
              <a:buClr>
                <a:srgbClr val="000000"/>
              </a:buClr>
              <a:buSzPct val="100000"/>
              <a:buFont typeface="Arial"/>
              <a:buChar char="●"/>
            </a:pPr>
            <a:r>
              <a:rPr lang="en" sz="1400" dirty="0"/>
              <a:t>Explain that Circle, Square, and Triangle all have different area() </a:t>
            </a:r>
            <a:r>
              <a:rPr lang="en-US" sz="1400" dirty="0"/>
              <a:t>functions</a:t>
            </a:r>
            <a:endParaRPr lang="en" sz="1400" dirty="0"/>
          </a:p>
          <a:p>
            <a:pPr marL="914400" lvl="1" indent="-317500" rtl="0">
              <a:spcBef>
                <a:spcPts val="0"/>
              </a:spcBef>
              <a:buClr>
                <a:srgbClr val="000000"/>
              </a:buClr>
              <a:buSzPct val="100000"/>
              <a:buFont typeface="Courier New"/>
              <a:buChar char="o"/>
            </a:pPr>
            <a:r>
              <a:rPr lang="en" sz="1400" dirty="0"/>
              <a:t>but Shape does not have one</a:t>
            </a:r>
          </a:p>
        </p:txBody>
      </p:sp>
    </p:spTree>
    <p:extLst>
      <p:ext uri="{BB962C8B-B14F-4D97-AF65-F5344CB8AC3E}">
        <p14:creationId xmlns:p14="http://schemas.microsoft.com/office/powerpoint/2010/main" val="3623655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39700" lvl="0" indent="0" rtl="0">
              <a:spcBef>
                <a:spcPts val="0"/>
              </a:spcBef>
              <a:buClr>
                <a:srgbClr val="000000"/>
              </a:buClr>
              <a:buSzPct val="100000"/>
              <a:buFont typeface="Arial"/>
              <a:buNone/>
            </a:pPr>
            <a:endParaRPr lang="en" sz="1400" dirty="0"/>
          </a:p>
        </p:txBody>
      </p:sp>
    </p:spTree>
    <p:extLst>
      <p:ext uri="{BB962C8B-B14F-4D97-AF65-F5344CB8AC3E}">
        <p14:creationId xmlns:p14="http://schemas.microsoft.com/office/powerpoint/2010/main" val="362365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0"/>
              </a:spcBef>
              <a:buClr>
                <a:srgbClr val="000000"/>
              </a:buClr>
              <a:buSzPct val="100000"/>
              <a:buFont typeface="Arial"/>
              <a:buChar char="●"/>
            </a:pPr>
            <a:r>
              <a:rPr lang="en" sz="1200" dirty="0"/>
              <a:t>Show them the code and how each of the subclasses have a</a:t>
            </a:r>
            <a:r>
              <a:rPr lang="en-US" sz="1200" baseline="0" dirty="0"/>
              <a:t> function</a:t>
            </a:r>
            <a:r>
              <a:rPr lang="en" sz="1200" dirty="0"/>
              <a:t> </a:t>
            </a:r>
            <a:r>
              <a:rPr lang="en" sz="1200" b="1" dirty="0">
                <a:solidFill>
                  <a:srgbClr val="1155CC"/>
                </a:solidFill>
                <a:latin typeface="Courier New"/>
                <a:ea typeface="Courier New"/>
                <a:cs typeface="Courier New"/>
                <a:sym typeface="Courier New"/>
              </a:rPr>
              <a:t>area</a:t>
            </a:r>
            <a:endParaRPr lang="en" sz="1200" dirty="0"/>
          </a:p>
          <a:p>
            <a:pPr marL="609600" lvl="1" indent="0" rtl="0">
              <a:spcBef>
                <a:spcPts val="0"/>
              </a:spcBef>
              <a:buClr>
                <a:srgbClr val="000000"/>
              </a:buClr>
              <a:buSzPct val="100000"/>
              <a:buFont typeface="Courier New"/>
              <a:buNone/>
            </a:pPr>
            <a:r>
              <a:rPr lang="en" sz="1200" dirty="0"/>
              <a:t>but not in superclass Shape. Doesn’t work. Try writing it as below.</a:t>
            </a:r>
          </a:p>
          <a:p>
            <a:pPr marL="457200" lvl="0" indent="-304800" rtl="0">
              <a:spcBef>
                <a:spcPts val="0"/>
              </a:spcBef>
              <a:buClr>
                <a:srgbClr val="000000"/>
              </a:buClr>
              <a:buSzPct val="100000"/>
              <a:buFont typeface="Arial"/>
              <a:buChar char="●"/>
            </a:pPr>
            <a:r>
              <a:rPr lang="en" sz="1200" dirty="0"/>
              <a:t>Point out how ugly the casting makes the function</a:t>
            </a:r>
          </a:p>
          <a:p>
            <a:pPr rtl="0">
              <a:spcBef>
                <a:spcPts val="0"/>
              </a:spcBef>
              <a:buNone/>
            </a:pPr>
            <a:endParaRPr sz="1200" dirty="0"/>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private static double sumAreas(Shape[]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int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0;</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for (int i = 0; i &lt; s.length; i++)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Square)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((Square)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Triangle)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((Triangle)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Circle)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((Circle)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return total;</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None/>
            </a:pPr>
            <a:endParaRPr sz="1200" dirty="0"/>
          </a:p>
          <a:p>
            <a:pPr rtl="0">
              <a:spcBef>
                <a:spcPts val="0"/>
              </a:spcBef>
              <a:buNone/>
            </a:pPr>
            <a:endParaRPr sz="1400" dirty="0"/>
          </a:p>
          <a:p>
            <a:pPr rtl="0">
              <a:spcBef>
                <a:spcPts val="0"/>
              </a:spcBef>
              <a:buNone/>
            </a:pPr>
            <a:r>
              <a:rPr lang="en" sz="1400" dirty="0"/>
              <a:t>Discussion notes regarding the function:</a:t>
            </a:r>
          </a:p>
          <a:p>
            <a:pPr marL="457200" lvl="0" indent="-304800" rtl="0">
              <a:spcBef>
                <a:spcPts val="0"/>
              </a:spcBef>
              <a:buClr>
                <a:schemeClr val="dk1"/>
              </a:buClr>
              <a:buSzPct val="100000"/>
              <a:buFont typeface="Arial"/>
              <a:buChar char="●"/>
            </a:pPr>
            <a:r>
              <a:rPr lang="en" sz="1200" dirty="0">
                <a:solidFill>
                  <a:schemeClr val="dk1"/>
                </a:solidFill>
              </a:rPr>
              <a:t>Not very extensible: if you try to add another subclass</a:t>
            </a:r>
          </a:p>
          <a:p>
            <a:pPr marL="914400" lvl="1" indent="-304800" rtl="0">
              <a:spcBef>
                <a:spcPts val="0"/>
              </a:spcBef>
              <a:buClr>
                <a:schemeClr val="dk1"/>
              </a:buClr>
              <a:buSzPct val="100000"/>
              <a:buFont typeface="Arial"/>
              <a:buChar char="○"/>
            </a:pPr>
            <a:r>
              <a:rPr lang="en" sz="1200" dirty="0">
                <a:solidFill>
                  <a:schemeClr val="dk1"/>
                </a:solidFill>
              </a:rPr>
              <a:t>All methods using Shapes need to change</a:t>
            </a:r>
          </a:p>
          <a:p>
            <a:pPr marL="914400" lvl="1" indent="-304800" rtl="0">
              <a:spcBef>
                <a:spcPts val="0"/>
              </a:spcBef>
              <a:buClr>
                <a:schemeClr val="dk1"/>
              </a:buClr>
              <a:buSzPct val="100000"/>
              <a:buFont typeface="Arial"/>
              <a:buChar char="○"/>
            </a:pPr>
            <a:r>
              <a:rPr lang="en" sz="1200" dirty="0">
                <a:solidFill>
                  <a:schemeClr val="dk1"/>
                </a:solidFill>
              </a:rPr>
              <a:t>Bugs appear if more subclasses are added and methods aren’t fixed</a:t>
            </a:r>
          </a:p>
          <a:p>
            <a:pPr marL="457200" lvl="0" indent="-304800" rtl="0">
              <a:spcBef>
                <a:spcPts val="0"/>
              </a:spcBef>
              <a:buClr>
                <a:schemeClr val="dk1"/>
              </a:buClr>
              <a:buSzPct val="100000"/>
              <a:buFont typeface="Arial"/>
              <a:buChar char="●"/>
            </a:pPr>
            <a:r>
              <a:rPr lang="en" sz="1200" dirty="0">
                <a:solidFill>
                  <a:schemeClr val="dk1"/>
                </a:solidFill>
              </a:rPr>
              <a:t>Casting is ugly, verbose, and has potential for runtime errors</a:t>
            </a:r>
          </a:p>
          <a:p>
            <a:pPr marL="457200" lvl="0" indent="-304800" rtl="0">
              <a:spcBef>
                <a:spcPts val="0"/>
              </a:spcBef>
              <a:buClr>
                <a:schemeClr val="dk1"/>
              </a:buClr>
              <a:buSzPct val="100000"/>
              <a:buFont typeface="Arial"/>
              <a:buChar char="●"/>
            </a:pPr>
            <a:r>
              <a:rPr lang="en" sz="1200" dirty="0">
                <a:solidFill>
                  <a:schemeClr val="dk1"/>
                </a:solidFill>
              </a:rPr>
              <a:t>Also! All different types of shapes have area, but superclass Shape doesn’t have a</a:t>
            </a:r>
            <a:r>
              <a:rPr lang="en-US" sz="1200" baseline="0" dirty="0">
                <a:solidFill>
                  <a:schemeClr val="dk1"/>
                </a:solidFill>
              </a:rPr>
              <a:t> function</a:t>
            </a:r>
            <a:r>
              <a:rPr lang="en" sz="1200" dirty="0">
                <a:solidFill>
                  <a:schemeClr val="dk1"/>
                </a:solidFill>
              </a:rPr>
              <a:t> area - a bit strange</a:t>
            </a:r>
          </a:p>
        </p:txBody>
      </p:sp>
    </p:spTree>
    <p:extLst>
      <p:ext uri="{BB962C8B-B14F-4D97-AF65-F5344CB8AC3E}">
        <p14:creationId xmlns:p14="http://schemas.microsoft.com/office/powerpoint/2010/main" val="1370392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0"/>
              </a:spcBef>
              <a:buClr>
                <a:srgbClr val="000000"/>
              </a:buClr>
              <a:buSzPct val="100000"/>
              <a:buFont typeface="Arial"/>
              <a:buChar char="●"/>
            </a:pPr>
            <a:r>
              <a:rPr lang="en" sz="1200" dirty="0"/>
              <a:t>Show them the code and how each of the subclasses have a</a:t>
            </a:r>
            <a:r>
              <a:rPr lang="en-US" sz="1200" baseline="0" dirty="0"/>
              <a:t> function</a:t>
            </a:r>
            <a:r>
              <a:rPr lang="en" sz="1200" dirty="0"/>
              <a:t> </a:t>
            </a:r>
            <a:r>
              <a:rPr lang="en" sz="1200" b="1" dirty="0">
                <a:solidFill>
                  <a:srgbClr val="1155CC"/>
                </a:solidFill>
                <a:latin typeface="Courier New"/>
                <a:ea typeface="Courier New"/>
                <a:cs typeface="Courier New"/>
                <a:sym typeface="Courier New"/>
              </a:rPr>
              <a:t>area</a:t>
            </a:r>
            <a:endParaRPr lang="en" sz="1200" dirty="0"/>
          </a:p>
          <a:p>
            <a:pPr marL="914400" lvl="1" indent="-304800" rtl="0">
              <a:spcBef>
                <a:spcPts val="0"/>
              </a:spcBef>
              <a:buClr>
                <a:srgbClr val="000000"/>
              </a:buClr>
              <a:buSzPct val="100000"/>
              <a:buFont typeface="Courier New"/>
              <a:buChar char="o"/>
            </a:pPr>
            <a:r>
              <a:rPr lang="en" sz="1200" dirty="0"/>
              <a:t>but not in superclass Shape</a:t>
            </a:r>
          </a:p>
          <a:p>
            <a:pPr marL="457200" lvl="0" indent="-304800" rtl="0">
              <a:spcBef>
                <a:spcPts val="0"/>
              </a:spcBef>
              <a:buClr>
                <a:srgbClr val="000000"/>
              </a:buClr>
              <a:buSzPct val="100000"/>
              <a:buFont typeface="Arial"/>
              <a:buChar char="●"/>
            </a:pPr>
            <a:r>
              <a:rPr lang="en" sz="1200" dirty="0"/>
              <a:t>Point out how ugly the casting makes the function</a:t>
            </a:r>
          </a:p>
          <a:p>
            <a:pPr rtl="0">
              <a:spcBef>
                <a:spcPts val="0"/>
              </a:spcBef>
              <a:buNone/>
            </a:pPr>
            <a:endParaRPr sz="1200" dirty="0"/>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private static double sumAreas(Shape[]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int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0;</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for (int i = 0; i &lt; s.length; i++)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Square)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((Square)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Triangle)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((Triangle)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Circle)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((Circle)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return total;</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None/>
            </a:pPr>
            <a:endParaRPr sz="1200" dirty="0"/>
          </a:p>
          <a:p>
            <a:pPr rtl="0">
              <a:spcBef>
                <a:spcPts val="0"/>
              </a:spcBef>
              <a:buNone/>
            </a:pPr>
            <a:endParaRPr sz="1400" dirty="0"/>
          </a:p>
          <a:p>
            <a:pPr rtl="0">
              <a:spcBef>
                <a:spcPts val="0"/>
              </a:spcBef>
              <a:buNone/>
            </a:pPr>
            <a:r>
              <a:rPr lang="en" sz="1400" dirty="0"/>
              <a:t>Discussion notes regarding the function:</a:t>
            </a:r>
          </a:p>
          <a:p>
            <a:pPr marL="457200" lvl="0" indent="-304800" rtl="0">
              <a:spcBef>
                <a:spcPts val="0"/>
              </a:spcBef>
              <a:buClr>
                <a:schemeClr val="dk1"/>
              </a:buClr>
              <a:buSzPct val="100000"/>
              <a:buFont typeface="Arial"/>
              <a:buChar char="●"/>
            </a:pPr>
            <a:r>
              <a:rPr lang="en" sz="1200" dirty="0">
                <a:solidFill>
                  <a:schemeClr val="dk1"/>
                </a:solidFill>
              </a:rPr>
              <a:t>Not very extensible: if you try to add another subclass</a:t>
            </a:r>
          </a:p>
          <a:p>
            <a:pPr marL="914400" lvl="1" indent="-304800" rtl="0">
              <a:spcBef>
                <a:spcPts val="0"/>
              </a:spcBef>
              <a:buClr>
                <a:schemeClr val="dk1"/>
              </a:buClr>
              <a:buSzPct val="100000"/>
              <a:buFont typeface="Arial"/>
              <a:buChar char="○"/>
            </a:pPr>
            <a:r>
              <a:rPr lang="en" sz="1200" dirty="0">
                <a:solidFill>
                  <a:schemeClr val="dk1"/>
                </a:solidFill>
              </a:rPr>
              <a:t>All methods using Shapes need to change</a:t>
            </a:r>
          </a:p>
          <a:p>
            <a:pPr marL="914400" lvl="1" indent="-304800" rtl="0">
              <a:spcBef>
                <a:spcPts val="0"/>
              </a:spcBef>
              <a:buClr>
                <a:schemeClr val="dk1"/>
              </a:buClr>
              <a:buSzPct val="100000"/>
              <a:buFont typeface="Arial"/>
              <a:buChar char="○"/>
            </a:pPr>
            <a:r>
              <a:rPr lang="en" sz="1200" dirty="0">
                <a:solidFill>
                  <a:schemeClr val="dk1"/>
                </a:solidFill>
              </a:rPr>
              <a:t>Bugs appear if more subclasses are added and methods aren’t fixed</a:t>
            </a:r>
          </a:p>
          <a:p>
            <a:pPr marL="457200" lvl="0" indent="-304800" rtl="0">
              <a:spcBef>
                <a:spcPts val="0"/>
              </a:spcBef>
              <a:buClr>
                <a:schemeClr val="dk1"/>
              </a:buClr>
              <a:buSzPct val="100000"/>
              <a:buFont typeface="Arial"/>
              <a:buChar char="●"/>
            </a:pPr>
            <a:r>
              <a:rPr lang="en" sz="1200" dirty="0">
                <a:solidFill>
                  <a:schemeClr val="dk1"/>
                </a:solidFill>
              </a:rPr>
              <a:t>Casting is ugly, verbose, and has potential for runtime errors</a:t>
            </a:r>
          </a:p>
          <a:p>
            <a:pPr marL="457200" lvl="0" indent="-304800" rtl="0">
              <a:spcBef>
                <a:spcPts val="0"/>
              </a:spcBef>
              <a:buClr>
                <a:schemeClr val="dk1"/>
              </a:buClr>
              <a:buSzPct val="100000"/>
              <a:buFont typeface="Arial"/>
              <a:buChar char="●"/>
            </a:pPr>
            <a:r>
              <a:rPr lang="en" sz="1200" dirty="0">
                <a:solidFill>
                  <a:schemeClr val="dk1"/>
                </a:solidFill>
              </a:rPr>
              <a:t>Also! All different types of shapes have area, but superclass Shape doesn’t have a</a:t>
            </a:r>
            <a:r>
              <a:rPr lang="en-US" sz="1200" baseline="0" dirty="0">
                <a:solidFill>
                  <a:schemeClr val="dk1"/>
                </a:solidFill>
              </a:rPr>
              <a:t> function</a:t>
            </a:r>
            <a:r>
              <a:rPr lang="en" sz="1200" dirty="0">
                <a:solidFill>
                  <a:schemeClr val="dk1"/>
                </a:solidFill>
              </a:rPr>
              <a:t> area - a bit strange</a:t>
            </a:r>
          </a:p>
        </p:txBody>
      </p:sp>
    </p:spTree>
    <p:extLst>
      <p:ext uri="{BB962C8B-B14F-4D97-AF65-F5344CB8AC3E}">
        <p14:creationId xmlns:p14="http://schemas.microsoft.com/office/powerpoint/2010/main" val="1370392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91666"/>
              <a:buFont typeface="Arial"/>
              <a:buNone/>
            </a:pPr>
            <a:r>
              <a:rPr lang="en-US" sz="1200" dirty="0">
                <a:solidFill>
                  <a:schemeClr val="dk1"/>
                </a:solidFill>
              </a:rPr>
              <a:t>T</a:t>
            </a:r>
            <a:r>
              <a:rPr lang="en" sz="1200" dirty="0">
                <a:solidFill>
                  <a:schemeClr val="dk1"/>
                </a:solidFill>
              </a:rPr>
              <a:t>ry to solve the casting problem: Ask for ideas.</a:t>
            </a:r>
          </a:p>
          <a:p>
            <a:pPr lvl="0" rtl="0">
              <a:spcBef>
                <a:spcPts val="600"/>
              </a:spcBef>
              <a:buClr>
                <a:schemeClr val="dk1"/>
              </a:buClr>
              <a:buFont typeface="Arial"/>
              <a:buNone/>
            </a:pPr>
            <a:endParaRPr sz="1200" dirty="0">
              <a:solidFill>
                <a:schemeClr val="dk1"/>
              </a:solidFill>
            </a:endParaRPr>
          </a:p>
          <a:p>
            <a:pPr lvl="0" rtl="0">
              <a:spcBef>
                <a:spcPts val="600"/>
              </a:spcBef>
              <a:buClr>
                <a:schemeClr val="dk1"/>
              </a:buClr>
              <a:buSzPct val="91666"/>
              <a:buFont typeface="Arial"/>
              <a:buNone/>
            </a:pPr>
            <a:r>
              <a:rPr lang="en" sz="1200" dirty="0">
                <a:solidFill>
                  <a:schemeClr val="dk1"/>
                </a:solidFill>
              </a:rPr>
              <a:t>Solve our earlier problem - makes sumAreas(..) simple and clean, but has its own host of issues:</a:t>
            </a:r>
          </a:p>
          <a:p>
            <a:pPr marL="457200" lvl="0" indent="-304800" rtl="0">
              <a:spcBef>
                <a:spcPts val="600"/>
              </a:spcBef>
              <a:buClr>
                <a:schemeClr val="dk1"/>
              </a:buClr>
              <a:buSzPct val="100000"/>
              <a:buFont typeface="Arial"/>
              <a:buChar char="●"/>
            </a:pPr>
            <a:r>
              <a:rPr lang="en" sz="1200" dirty="0">
                <a:solidFill>
                  <a:schemeClr val="dk1"/>
                </a:solidFill>
              </a:rPr>
              <a:t>Subclasses 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Shapes that aren’t subclasses have 0 area, which would normally be incorrect</a:t>
            </a:r>
          </a:p>
          <a:p>
            <a:pPr rtl="0">
              <a:spcBef>
                <a:spcPts val="0"/>
              </a:spcBef>
              <a:buNone/>
            </a:pPr>
            <a:endParaRPr sz="1200" dirty="0"/>
          </a:p>
          <a:p>
            <a:pPr rtl="0">
              <a:spcBef>
                <a:spcPts val="0"/>
              </a:spcBef>
              <a:buNone/>
            </a:pPr>
            <a:r>
              <a:rPr lang="en" sz="1200" dirty="0"/>
              <a:t>Now add the RuntimeException:</a:t>
            </a:r>
          </a:p>
          <a:p>
            <a:pPr lvl="0" rtl="0">
              <a:spcBef>
                <a:spcPts val="600"/>
              </a:spcBef>
              <a:buClr>
                <a:schemeClr val="dk1"/>
              </a:buClr>
              <a:buSzPct val="91666"/>
              <a:buFont typeface="Arial"/>
              <a:buNone/>
            </a:pPr>
            <a:r>
              <a:rPr lang="en" sz="1200" dirty="0">
                <a:solidFill>
                  <a:schemeClr val="dk1"/>
                </a:solidFill>
              </a:rPr>
              <a:t>Gets even closer. Now we can’t call getArea on Shapes that aren’t subclasses.</a:t>
            </a:r>
          </a:p>
          <a:p>
            <a:pPr marL="457200" lvl="0" indent="-304800" rtl="0">
              <a:spcBef>
                <a:spcPts val="600"/>
              </a:spcBef>
              <a:buClr>
                <a:schemeClr val="dk1"/>
              </a:buClr>
              <a:buSzPct val="100000"/>
              <a:buFont typeface="Arial"/>
              <a:buChar char="●"/>
            </a:pPr>
            <a:r>
              <a:rPr lang="en" sz="1200" dirty="0">
                <a:solidFill>
                  <a:schemeClr val="dk1"/>
                </a:solidFill>
              </a:rPr>
              <a:t>Still, </a:t>
            </a:r>
            <a:r>
              <a:rPr lang="en-US" sz="1200" dirty="0">
                <a:solidFill>
                  <a:schemeClr val="dk1"/>
                </a:solidFill>
              </a:rPr>
              <a:t>s</a:t>
            </a:r>
            <a:r>
              <a:rPr lang="en" sz="1200" dirty="0">
                <a:solidFill>
                  <a:schemeClr val="dk1"/>
                </a:solidFill>
              </a:rPr>
              <a:t>ubclasses 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Makes a lot more </a:t>
            </a:r>
            <a:r>
              <a:rPr lang="en-US" sz="1200" dirty="0">
                <a:solidFill>
                  <a:schemeClr val="dk1"/>
                </a:solidFill>
              </a:rPr>
              <a:t>r</a:t>
            </a:r>
            <a:r>
              <a:rPr lang="en" sz="1200" dirty="0">
                <a:solidFill>
                  <a:schemeClr val="dk1"/>
                </a:solidFill>
              </a:rPr>
              <a:t>untime </a:t>
            </a:r>
            <a:r>
              <a:rPr lang="en-US" sz="1200" dirty="0">
                <a:solidFill>
                  <a:schemeClr val="dk1"/>
                </a:solidFill>
              </a:rPr>
              <a:t>e</a:t>
            </a:r>
            <a:r>
              <a:rPr lang="en" sz="1200" dirty="0">
                <a:solidFill>
                  <a:schemeClr val="dk1"/>
                </a:solidFill>
              </a:rPr>
              <a:t>rrors – </a:t>
            </a:r>
            <a:r>
              <a:rPr lang="en-US" sz="1200" dirty="0">
                <a:solidFill>
                  <a:schemeClr val="dk1"/>
                </a:solidFill>
              </a:rPr>
              <a:t>c</a:t>
            </a:r>
            <a:r>
              <a:rPr lang="en" sz="1200" dirty="0">
                <a:solidFill>
                  <a:schemeClr val="dk1"/>
                </a:solidFill>
              </a:rPr>
              <a:t>ompile </a:t>
            </a:r>
            <a:r>
              <a:rPr lang="en-US" sz="1200" dirty="0">
                <a:solidFill>
                  <a:schemeClr val="dk1"/>
                </a:solidFill>
              </a:rPr>
              <a:t>t</a:t>
            </a:r>
            <a:r>
              <a:rPr lang="en" sz="1200" dirty="0">
                <a:solidFill>
                  <a:schemeClr val="dk1"/>
                </a:solidFill>
              </a:rPr>
              <a:t>ime </a:t>
            </a:r>
            <a:r>
              <a:rPr lang="en-US" sz="1200" dirty="0">
                <a:solidFill>
                  <a:schemeClr val="dk1"/>
                </a:solidFill>
              </a:rPr>
              <a:t>(syntax) errors </a:t>
            </a:r>
            <a:r>
              <a:rPr lang="en" sz="1200" dirty="0">
                <a:solidFill>
                  <a:schemeClr val="dk1"/>
                </a:solidFill>
              </a:rPr>
              <a:t>are easier to catch and fix</a:t>
            </a:r>
          </a:p>
        </p:txBody>
      </p:sp>
    </p:spTree>
    <p:extLst>
      <p:ext uri="{BB962C8B-B14F-4D97-AF65-F5344CB8AC3E}">
        <p14:creationId xmlns:p14="http://schemas.microsoft.com/office/powerpoint/2010/main" val="2147209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91666"/>
              <a:buFont typeface="Arial"/>
              <a:buNone/>
            </a:pPr>
            <a:endParaRPr lang="en" sz="1200" dirty="0">
              <a:solidFill>
                <a:schemeClr val="dk1"/>
              </a:solidFill>
            </a:endParaRPr>
          </a:p>
        </p:txBody>
      </p:sp>
    </p:spTree>
    <p:extLst>
      <p:ext uri="{BB962C8B-B14F-4D97-AF65-F5344CB8AC3E}">
        <p14:creationId xmlns:p14="http://schemas.microsoft.com/office/powerpoint/2010/main" val="2147209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65927E9-F29A-554C-A63F-3C68011227E4}" type="datetime1">
              <a:rPr lang="en-US" smtClean="0"/>
              <a:t>9/26/18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C4F7A8-F6B6-C243-8CDC-976D3D3A141A}" type="datetime1">
              <a:rPr lang="en-US" smtClean="0"/>
              <a:t>9/26/18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BA773AA-5FA9-4C46-9F00-FB057E93DCBF}" type="datetime1">
              <a:rPr lang="en-US" smtClean="0"/>
              <a:t>9/26/18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fld id="{00000000-1234-1234-1234-123412341234}" type="slidenum">
              <a:rPr lang="en" smtClean="0"/>
              <a:pPr/>
              <a:t>‹#›</a:t>
            </a:fld>
            <a:endParaRPr lang="en"/>
          </a:p>
        </p:txBody>
      </p:sp>
    </p:spTree>
    <p:extLst>
      <p:ext uri="{BB962C8B-B14F-4D97-AF65-F5344CB8AC3E}">
        <p14:creationId xmlns:p14="http://schemas.microsoft.com/office/powerpoint/2010/main" val="32765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C7099B4-F180-294D-B164-1F36F72EB214}" type="datetime1">
              <a:rPr lang="en-US" smtClean="0"/>
              <a:t>9/26/18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50E642B-64E1-DE4B-A0A2-917379A45AA2}" type="datetime1">
              <a:rPr lang="en-US" smtClean="0"/>
              <a:t>9/26/18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48A3EB7-1C2D-C64B-B8BF-BA243F8268AE}" type="datetime1">
              <a:rPr lang="en-US" smtClean="0"/>
              <a:t>9/26/18</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E804DA6-8C8A-C84E-A7AF-F30FEC955C29}" type="datetime1">
              <a:rPr lang="en-US" smtClean="0"/>
              <a:t>9/26/18</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97DD28E-ED06-1F4F-998F-755D6D2A1028}" type="datetime1">
              <a:rPr lang="en-US" smtClean="0"/>
              <a:t>9/26/18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C9EB-E017-FE4B-B587-241A32FF268D}" type="datetime1">
              <a:rPr lang="en-US" smtClean="0"/>
              <a:t>9/26/18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E3066797-4F9A-FB4E-9521-8A51CBE878E7}" type="datetime1">
              <a:rPr lang="en-US" smtClean="0"/>
              <a:t>9/26/18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CFE7591-CC1B-FA47-B21C-AEAC6149CAB8}" type="datetime1">
              <a:rPr lang="en-US" smtClean="0"/>
              <a:t>9/26/18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7C8AC04-BA26-8B4E-9E36-1A4145DCAA44}" type="datetime1">
              <a:rPr lang="en-US" smtClean="0"/>
              <a:t>9/26/18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cs.cornell.edu/courses/cs2110/2018fa/exams.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BE" dirty="0"/>
              <a:t>CS/ENGRD 2110</a:t>
            </a:r>
            <a:br>
              <a:rPr lang="fr-BE" dirty="0"/>
            </a:br>
            <a:r>
              <a:rPr lang="fr-BE" dirty="0"/>
              <a:t>fall 2017</a:t>
            </a:r>
          </a:p>
        </p:txBody>
      </p:sp>
      <p:sp>
        <p:nvSpPr>
          <p:cNvPr id="3" name="Subtitle 2"/>
          <p:cNvSpPr>
            <a:spLocks noGrp="1"/>
          </p:cNvSpPr>
          <p:nvPr>
            <p:ph type="subTitle" idx="1"/>
          </p:nvPr>
        </p:nvSpPr>
        <p:spPr/>
        <p:txBody>
          <a:bodyPr>
            <a:normAutofit fontScale="77500" lnSpcReduction="20000"/>
          </a:bodyPr>
          <a:lstStyle/>
          <a:p>
            <a:r>
              <a:rPr lang="fr-BE" dirty="0"/>
              <a:t>Lecture 7: Interfaces and Abstract Classes</a:t>
            </a:r>
          </a:p>
          <a:p>
            <a:r>
              <a:rPr lang="fr-BE" dirty="0"/>
              <a:t>http://courses.cs.cornell.edu/cs2110</a:t>
            </a:r>
          </a:p>
        </p:txBody>
      </p:sp>
      <p:sp>
        <p:nvSpPr>
          <p:cNvPr id="4" name="Slide Number Placeholder 3"/>
          <p:cNvSpPr>
            <a:spLocks noGrp="1"/>
          </p:cNvSpPr>
          <p:nvPr>
            <p:ph type="sldNum" sz="quarter" idx="12"/>
          </p:nvPr>
        </p:nvSpPr>
        <p:spPr>
          <a:xfrm>
            <a:off x="7772400" y="6172200"/>
            <a:ext cx="838200" cy="381000"/>
          </a:xfrm>
        </p:spPr>
        <p:txBody>
          <a:bodyPr/>
          <a:lstStyle/>
          <a:p>
            <a:fld id="{B6F15528-21DE-4FAA-801E-634DDDAF4B2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381000"/>
            <a:ext cx="8382000" cy="639763"/>
          </a:xfrm>
          <a:prstGeom prst="rect">
            <a:avLst/>
          </a:prstGeom>
        </p:spPr>
        <p:txBody>
          <a:bodyPr vert="horz" lIns="91425" tIns="91425" rIns="91425" bIns="91425" anchor="b" anchorCtr="0">
            <a:noAutofit/>
          </a:bodyPr>
          <a:lstStyle/>
          <a:p>
            <a:r>
              <a:rPr lang="en-US" sz="4000" dirty="0">
                <a:solidFill>
                  <a:srgbClr val="1155CC"/>
                </a:solidFill>
              </a:rPr>
              <a:t>Approach 1: Cast down to make the call</a:t>
            </a:r>
            <a:endParaRPr lang="en" sz="4000" dirty="0">
              <a:solidFill>
                <a:srgbClr val="800000"/>
              </a:solidFill>
            </a:endParaRPr>
          </a:p>
        </p:txBody>
      </p:sp>
      <p:sp>
        <p:nvSpPr>
          <p:cNvPr id="60" name="Shape 6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2" name="TextBox 1"/>
          <p:cNvSpPr txBox="1"/>
          <p:nvPr/>
        </p:nvSpPr>
        <p:spPr>
          <a:xfrm>
            <a:off x="457200" y="1676400"/>
            <a:ext cx="8382000" cy="2554545"/>
          </a:xfrm>
          <a:prstGeom prst="rect">
            <a:avLst/>
          </a:prstGeom>
          <a:noFill/>
        </p:spPr>
        <p:txBody>
          <a:bodyPr wrap="square" rtlCol="0">
            <a:spAutoFit/>
          </a:bodyPr>
          <a:lstStyle/>
          <a:p>
            <a:r>
              <a:rPr lang="en-US" sz="2000" b="1" dirty="0">
                <a:latin typeface="Consolas" panose="020B0609020204030204" pitchFamily="49" charset="0"/>
                <a:cs typeface="Consolas" panose="020B0609020204030204" pitchFamily="49" charset="0"/>
              </a:rPr>
              <a:t>double</a:t>
            </a:r>
            <a:r>
              <a:rPr lang="en-US" sz="2000" dirty="0">
                <a:latin typeface="Consolas" panose="020B0609020204030204" pitchFamily="49" charset="0"/>
                <a:cs typeface="Consolas" panose="020B0609020204030204" pitchFamily="49" charset="0"/>
              </a:rPr>
              <a:t> sum= 0;</a:t>
            </a:r>
          </a:p>
          <a:p>
            <a:r>
              <a:rPr lang="en-US" sz="2000" b="1" dirty="0">
                <a:latin typeface="Consolas" panose="020B0609020204030204" pitchFamily="49" charset="0"/>
                <a:cs typeface="Consolas" panose="020B0609020204030204" pitchFamily="49" charset="0"/>
              </a:rPr>
              <a:t>for</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k= 0; k &lt; </a:t>
            </a:r>
            <a:r>
              <a:rPr lang="en-US" sz="2000" dirty="0" err="1">
                <a:latin typeface="Consolas" panose="020B0609020204030204" pitchFamily="49" charset="0"/>
                <a:cs typeface="Consolas" panose="020B0609020204030204" pitchFamily="49" charset="0"/>
              </a:rPr>
              <a:t>s.length</a:t>
            </a:r>
            <a:r>
              <a:rPr lang="en-US" sz="2000" dirty="0">
                <a:latin typeface="Consolas" panose="020B0609020204030204" pitchFamily="49" charset="0"/>
                <a:cs typeface="Consolas" panose="020B0609020204030204" pitchFamily="49" charset="0"/>
              </a:rPr>
              <a:t>; k= k+1)  {   </a:t>
            </a:r>
            <a:br>
              <a:rPr lang="en-US" sz="2000" dirty="0">
                <a:latin typeface="Consolas" panose="020B0609020204030204" pitchFamily="49" charset="0"/>
                <a:cs typeface="Consolas" panose="020B0609020204030204" pitchFamily="49" charset="0"/>
              </a:rPr>
            </a:br>
            <a:r>
              <a:rPr lang="en-US" sz="2000" dirty="0">
                <a:latin typeface="Consolas" panose="020B0609020204030204" pitchFamily="49" charset="0"/>
                <a:cs typeface="Consolas" panose="020B0609020204030204" pitchFamily="49" charset="0"/>
              </a:rPr>
              <a:t>     </a:t>
            </a:r>
            <a:r>
              <a:rPr lang="mr-IN" sz="2000" b="1" dirty="0">
                <a:latin typeface="Consolas" panose="020B0609020204030204" pitchFamily="49" charset="0"/>
                <a:cs typeface="Times New Roman"/>
              </a:rPr>
              <a:t>if</a:t>
            </a:r>
            <a:r>
              <a:rPr lang="mr-IN" sz="2000" dirty="0">
                <a:latin typeface="Consolas" panose="020B0609020204030204" pitchFamily="49" charset="0"/>
                <a:cs typeface="Times New Roman"/>
              </a:rPr>
              <a:t> (sh[k]</a:t>
            </a:r>
            <a:r>
              <a:rPr lang="en-US" sz="2000" dirty="0">
                <a:latin typeface="Consolas" panose="020B0609020204030204" pitchFamily="49" charset="0"/>
                <a:cs typeface="Consolas" panose="020B0609020204030204" pitchFamily="49" charset="0"/>
              </a:rPr>
              <a:t> </a:t>
            </a:r>
            <a:r>
              <a:rPr lang="mr-IN" sz="2000" dirty="0" err="1">
                <a:latin typeface="Consolas" panose="020B0609020204030204" pitchFamily="49" charset="0"/>
                <a:cs typeface="Times New Roman"/>
              </a:rPr>
              <a:t>instanceof</a:t>
            </a:r>
            <a:r>
              <a:rPr lang="en-US" sz="2000" dirty="0">
                <a:latin typeface="Consolas" panose="020B0609020204030204" pitchFamily="49" charset="0"/>
                <a:cs typeface="Consolas" panose="020B0609020204030204" pitchFamily="49" charset="0"/>
              </a:rPr>
              <a:t> </a:t>
            </a:r>
            <a:r>
              <a:rPr lang="mr-IN" sz="2000" dirty="0" err="1">
                <a:latin typeface="Consolas" panose="020B0609020204030204" pitchFamily="49" charset="0"/>
                <a:cs typeface="Times New Roman"/>
              </a:rPr>
              <a:t>Circle</a:t>
            </a:r>
            <a:r>
              <a:rPr lang="mr-IN" sz="2000" dirty="0">
                <a:latin typeface="Consolas" panose="020B0609020204030204" pitchFamily="49" charset="0"/>
                <a:cs typeface="Times New Roman"/>
              </a:rPr>
              <a:t>)</a:t>
            </a:r>
          </a:p>
          <a:p>
            <a:r>
              <a:rPr lang="mr-IN" sz="2000" dirty="0">
                <a:latin typeface="Consolas" panose="020B0609020204030204" pitchFamily="49" charset="0"/>
                <a:cs typeface="Times New Roman"/>
              </a:rPr>
              <a:t>                sum= sum + ((Circle) sh[k]).area();</a:t>
            </a:r>
          </a:p>
          <a:p>
            <a:r>
              <a:rPr lang="mr-IN" sz="2000" dirty="0">
                <a:latin typeface="Consolas" panose="020B0609020204030204" pitchFamily="49" charset="0"/>
                <a:cs typeface="Times New Roman"/>
              </a:rPr>
              <a:t>      </a:t>
            </a:r>
            <a:r>
              <a:rPr lang="en-US" sz="2000" dirty="0">
                <a:latin typeface="Consolas" panose="020B0609020204030204" pitchFamily="49" charset="0"/>
                <a:cs typeface="Consolas" panose="020B0609020204030204" pitchFamily="49" charset="0"/>
              </a:rPr>
              <a:t>  </a:t>
            </a:r>
            <a:r>
              <a:rPr lang="mr-IN" sz="2000" b="1" dirty="0" err="1">
                <a:latin typeface="Consolas" panose="020B0609020204030204" pitchFamily="49" charset="0"/>
                <a:cs typeface="Times New Roman"/>
              </a:rPr>
              <a:t>else</a:t>
            </a:r>
            <a:r>
              <a:rPr lang="mr-IN" sz="2000" dirty="0">
                <a:latin typeface="Consolas" panose="020B0609020204030204" pitchFamily="49" charset="0"/>
                <a:cs typeface="Times New Roman"/>
              </a:rPr>
              <a:t> if (sh[k]</a:t>
            </a:r>
            <a:r>
              <a:rPr lang="en-US" sz="2000" dirty="0">
                <a:latin typeface="Consolas" panose="020B0609020204030204" pitchFamily="49" charset="0"/>
                <a:cs typeface="Consolas" panose="020B0609020204030204" pitchFamily="49" charset="0"/>
              </a:rPr>
              <a:t> </a:t>
            </a:r>
            <a:r>
              <a:rPr lang="mr-IN" sz="2000" b="1" dirty="0" err="1">
                <a:latin typeface="Consolas" panose="020B0609020204030204" pitchFamily="49" charset="0"/>
                <a:cs typeface="Times New Roman"/>
              </a:rPr>
              <a:t>instanceof</a:t>
            </a:r>
            <a:r>
              <a:rPr lang="en-US" sz="2000" dirty="0">
                <a:latin typeface="Consolas" panose="020B0609020204030204" pitchFamily="49" charset="0"/>
                <a:cs typeface="Consolas" panose="020B0609020204030204" pitchFamily="49" charset="0"/>
              </a:rPr>
              <a:t> </a:t>
            </a:r>
            <a:r>
              <a:rPr lang="mr-IN" sz="2000" dirty="0">
                <a:latin typeface="Consolas" panose="020B0609020204030204" pitchFamily="49" charset="0"/>
                <a:cs typeface="Times New Roman"/>
              </a:rPr>
              <a:t> Rectangle)</a:t>
            </a:r>
          </a:p>
          <a:p>
            <a:r>
              <a:rPr lang="mr-IN" sz="2000" dirty="0">
                <a:latin typeface="Consolas" panose="020B0609020204030204" pitchFamily="49" charset="0"/>
                <a:cs typeface="Times New Roman"/>
              </a:rPr>
              <a:t>                sum= sum + ((Rectangle) sh[k]).area();</a:t>
            </a:r>
          </a:p>
          <a:p>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a:p>
            <a:r>
              <a:rPr lang="en-US" sz="2000" b="1" dirty="0">
                <a:latin typeface="Consolas" panose="020B0609020204030204" pitchFamily="49" charset="0"/>
                <a:cs typeface="Consolas" panose="020B0609020204030204" pitchFamily="49" charset="0"/>
              </a:rPr>
              <a:t>return</a:t>
            </a:r>
            <a:r>
              <a:rPr lang="en-US" sz="2000" dirty="0">
                <a:latin typeface="Consolas" panose="020B0609020204030204" pitchFamily="49" charset="0"/>
                <a:cs typeface="Consolas" panose="020B0609020204030204" pitchFamily="49" charset="0"/>
              </a:rPr>
              <a:t> sum;</a:t>
            </a:r>
          </a:p>
        </p:txBody>
      </p:sp>
      <p:sp>
        <p:nvSpPr>
          <p:cNvPr id="5" name="Slide Number Placeholder 4"/>
          <p:cNvSpPr>
            <a:spLocks noGrp="1"/>
          </p:cNvSpPr>
          <p:nvPr>
            <p:ph type="sldNum" idx="12"/>
          </p:nvPr>
        </p:nvSpPr>
        <p:spPr/>
        <p:txBody>
          <a:bodyPr/>
          <a:lstStyle/>
          <a:p>
            <a:fld id="{00000000-1234-1234-1234-123412341234}" type="slidenum">
              <a:rPr lang="en" smtClean="0"/>
              <a:pPr/>
              <a:t>10</a:t>
            </a:fld>
            <a:endParaRPr lang="en"/>
          </a:p>
        </p:txBody>
      </p:sp>
      <p:sp>
        <p:nvSpPr>
          <p:cNvPr id="10" name="TextBox 9"/>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10</a:t>
            </a:fld>
            <a:endParaRPr lang="en-US" dirty="0"/>
          </a:p>
        </p:txBody>
      </p:sp>
      <p:sp>
        <p:nvSpPr>
          <p:cNvPr id="7" name="TextBox 6"/>
          <p:cNvSpPr txBox="1"/>
          <p:nvPr/>
        </p:nvSpPr>
        <p:spPr>
          <a:xfrm>
            <a:off x="3124939" y="4287209"/>
            <a:ext cx="4026423" cy="1015663"/>
          </a:xfrm>
          <a:prstGeom prst="rect">
            <a:avLst/>
          </a:prstGeom>
          <a:noFill/>
        </p:spPr>
        <p:txBody>
          <a:bodyPr wrap="none" rtlCol="0">
            <a:spAutoFit/>
          </a:bodyPr>
          <a:lstStyle/>
          <a:p>
            <a:r>
              <a:rPr lang="en-US" sz="3000" dirty="0"/>
              <a:t>1. Code is ugly</a:t>
            </a:r>
          </a:p>
          <a:p>
            <a:r>
              <a:rPr lang="en-US" sz="3000" dirty="0"/>
              <a:t>2. Code doesn’t age well</a:t>
            </a:r>
          </a:p>
        </p:txBody>
      </p:sp>
      <p:sp>
        <p:nvSpPr>
          <p:cNvPr id="8" name="TextBox 7">
            <a:extLst>
              <a:ext uri="{FF2B5EF4-FFF2-40B4-BE49-F238E27FC236}">
                <a16:creationId xmlns:a16="http://schemas.microsoft.com/office/drawing/2014/main" id="{FD134BDE-C283-FF4E-BB6A-06216773EF3E}"/>
              </a:ext>
            </a:extLst>
          </p:cNvPr>
          <p:cNvSpPr txBox="1"/>
          <p:nvPr/>
        </p:nvSpPr>
        <p:spPr>
          <a:xfrm>
            <a:off x="492071" y="4267836"/>
            <a:ext cx="1447800" cy="461665"/>
          </a:xfrm>
          <a:prstGeom prst="rect">
            <a:avLst/>
          </a:prstGeom>
          <a:solidFill>
            <a:srgbClr val="F8DFF0"/>
          </a:solidFill>
          <a:ln>
            <a:solidFill>
              <a:srgbClr val="0070C0"/>
            </a:solidFill>
          </a:ln>
        </p:spPr>
        <p:txBody>
          <a:bodyPr wrap="square" rtlCol="0">
            <a:spAutoFit/>
          </a:bodyPr>
          <a:lstStyle/>
          <a:p>
            <a:r>
              <a:rPr lang="en-US" sz="2400" dirty="0"/>
              <a:t>👍🏽 or 👎 ?</a:t>
            </a:r>
          </a:p>
        </p:txBody>
      </p:sp>
    </p:spTree>
    <p:extLst>
      <p:ext uri="{BB962C8B-B14F-4D97-AF65-F5344CB8AC3E}">
        <p14:creationId xmlns:p14="http://schemas.microsoft.com/office/powerpoint/2010/main" val="219608629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76200"/>
            <a:ext cx="8229600" cy="1143200"/>
          </a:xfrm>
          <a:prstGeom prst="rect">
            <a:avLst/>
          </a:prstGeom>
        </p:spPr>
        <p:txBody>
          <a:bodyPr vert="horz" lIns="91425" tIns="91425" rIns="91425" bIns="91425" anchor="ctr" anchorCtr="0">
            <a:noAutofit/>
          </a:bodyPr>
          <a:lstStyle/>
          <a:p>
            <a:r>
              <a:rPr lang="en-US" sz="4000" dirty="0">
                <a:solidFill>
                  <a:srgbClr val="1155CC"/>
                </a:solidFill>
              </a:rPr>
              <a:t>Approach 2: define area in Shape</a:t>
            </a:r>
            <a:endParaRPr lang="en" sz="4000" dirty="0">
              <a:solidFill>
                <a:srgbClr val="CC0202"/>
              </a:solidFill>
            </a:endParaRPr>
          </a:p>
        </p:txBody>
      </p:sp>
      <p:sp>
        <p:nvSpPr>
          <p:cNvPr id="66" name="Shape 66"/>
          <p:cNvSpPr txBox="1">
            <a:spLocks noGrp="1"/>
          </p:cNvSpPr>
          <p:nvPr>
            <p:ph type="body" idx="1"/>
          </p:nvPr>
        </p:nvSpPr>
        <p:spPr>
          <a:xfrm>
            <a:off x="381000" y="1524000"/>
            <a:ext cx="8229600" cy="738000"/>
          </a:xfrm>
          <a:prstGeom prst="rect">
            <a:avLst/>
          </a:prstGeom>
        </p:spPr>
        <p:txBody>
          <a:bodyPr vert="horz" lIns="91425" tIns="91425" rIns="91425" bIns="91425" anchor="t" anchorCtr="0">
            <a:noAutofit/>
          </a:bodyPr>
          <a:lstStyle/>
          <a:p>
            <a:pPr>
              <a:buNone/>
            </a:pPr>
            <a:r>
              <a:rPr lang="en" sz="3000" dirty="0">
                <a:cs typeface="Times New Roman"/>
              </a:rPr>
              <a:t>Add method area to class Shape:</a:t>
            </a:r>
          </a:p>
        </p:txBody>
      </p:sp>
      <p:sp>
        <p:nvSpPr>
          <p:cNvPr id="67" name="Shape 67"/>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68" name="Shape 68"/>
          <p:cNvSpPr txBox="1"/>
          <p:nvPr/>
        </p:nvSpPr>
        <p:spPr>
          <a:xfrm>
            <a:off x="419099" y="2057400"/>
            <a:ext cx="4267201" cy="1297500"/>
          </a:xfrm>
          <a:prstGeom prst="rect">
            <a:avLst/>
          </a:prstGeom>
          <a:noFill/>
          <a:ln>
            <a:noFill/>
          </a:ln>
        </p:spPr>
        <p:txBody>
          <a:bodyPr lIns="91425" tIns="91425" rIns="91425" bIns="91425" anchor="t" anchorCtr="0">
            <a:noAutofit/>
          </a:bodyPr>
          <a:lstStyle/>
          <a:p>
            <a:r>
              <a:rPr lang="en" sz="2400" b="1" dirty="0">
                <a:solidFill>
                  <a:srgbClr val="1155CC"/>
                </a:solidFill>
                <a:latin typeface="Consolas" panose="020B0609020204030204" pitchFamily="49" charset="0"/>
                <a:ea typeface="Courier New"/>
                <a:cs typeface="Consolas" panose="020B0609020204030204" pitchFamily="49" charset="0"/>
                <a:sym typeface="Courier New"/>
              </a:rPr>
              <a:t>public double </a:t>
            </a:r>
            <a:r>
              <a:rPr lang="en" sz="2400" dirty="0">
                <a:solidFill>
                  <a:srgbClr val="1155CC"/>
                </a:solidFill>
                <a:latin typeface="Consolas" panose="020B0609020204030204" pitchFamily="49" charset="0"/>
                <a:ea typeface="Courier New"/>
                <a:cs typeface="Consolas" panose="020B0609020204030204" pitchFamily="49" charset="0"/>
                <a:sym typeface="Courier New"/>
              </a:rPr>
              <a:t>area() {</a:t>
            </a:r>
          </a:p>
          <a:p>
            <a:r>
              <a:rPr lang="en-US" sz="2400" dirty="0">
                <a:solidFill>
                  <a:srgbClr val="1155CC"/>
                </a:solidFill>
                <a:latin typeface="Consolas" panose="020B0609020204030204" pitchFamily="49" charset="0"/>
                <a:ea typeface="Courier New"/>
                <a:cs typeface="Consolas" panose="020B0609020204030204" pitchFamily="49" charset="0"/>
                <a:sym typeface="Courier New"/>
              </a:rPr>
              <a:t>    </a:t>
            </a:r>
            <a:r>
              <a:rPr lang="en" sz="2400" dirty="0">
                <a:solidFill>
                  <a:srgbClr val="1155CC"/>
                </a:solidFill>
                <a:latin typeface="Consolas" panose="020B0609020204030204" pitchFamily="49" charset="0"/>
                <a:ea typeface="Courier New"/>
                <a:cs typeface="Consolas" panose="020B0609020204030204" pitchFamily="49" charset="0"/>
                <a:sym typeface="Courier New"/>
              </a:rPr>
              <a:t>return 0;</a:t>
            </a:r>
          </a:p>
          <a:p>
            <a:r>
              <a:rPr lang="en" sz="2400" dirty="0">
                <a:solidFill>
                  <a:srgbClr val="1155CC"/>
                </a:solidFill>
                <a:latin typeface="Consolas" panose="020B0609020204030204" pitchFamily="49" charset="0"/>
                <a:ea typeface="Courier New"/>
                <a:cs typeface="Consolas" panose="020B0609020204030204" pitchFamily="49" charset="0"/>
                <a:sym typeface="Courier New"/>
              </a:rPr>
              <a:t>}</a:t>
            </a:r>
          </a:p>
        </p:txBody>
      </p:sp>
      <p:sp>
        <p:nvSpPr>
          <p:cNvPr id="69" name="Shape 69"/>
          <p:cNvSpPr txBox="1"/>
          <p:nvPr/>
        </p:nvSpPr>
        <p:spPr>
          <a:xfrm>
            <a:off x="381000" y="3585825"/>
            <a:ext cx="7010400" cy="2020350"/>
          </a:xfrm>
          <a:prstGeom prst="rect">
            <a:avLst/>
          </a:prstGeom>
          <a:noFill/>
          <a:ln>
            <a:noFill/>
          </a:ln>
        </p:spPr>
        <p:txBody>
          <a:bodyPr lIns="91425" tIns="91425" rIns="91425" bIns="91425" anchor="t" anchorCtr="0">
            <a:noAutofit/>
          </a:bodyPr>
          <a:lstStyle/>
          <a:p>
            <a:r>
              <a:rPr lang="en-US" sz="3000" dirty="0">
                <a:ea typeface="Courier New"/>
                <a:cs typeface="Times New Roman"/>
                <a:sym typeface="Courier New"/>
              </a:rPr>
              <a:t>Use this instead?</a:t>
            </a:r>
          </a:p>
          <a:p>
            <a:endParaRPr lang="en-US" sz="2400" b="1" dirty="0">
              <a:solidFill>
                <a:srgbClr val="1155CC"/>
              </a:solidFill>
              <a:latin typeface="Times New Roman"/>
              <a:ea typeface="Courier New"/>
              <a:cs typeface="Times New Roman"/>
              <a:sym typeface="Courier New"/>
            </a:endParaRPr>
          </a:p>
          <a:p>
            <a:r>
              <a:rPr lang="en" sz="2400" b="1" dirty="0">
                <a:solidFill>
                  <a:srgbClr val="1155CC"/>
                </a:solidFill>
                <a:latin typeface="Consolas" panose="020B0609020204030204" pitchFamily="49" charset="0"/>
                <a:ea typeface="Courier New"/>
                <a:cs typeface="Consolas" panose="020B0609020204030204" pitchFamily="49" charset="0"/>
                <a:sym typeface="Courier New"/>
              </a:rPr>
              <a:t>public double </a:t>
            </a:r>
            <a:r>
              <a:rPr lang="en" sz="2400" dirty="0">
                <a:solidFill>
                  <a:srgbClr val="1155CC"/>
                </a:solidFill>
                <a:latin typeface="Consolas" panose="020B0609020204030204" pitchFamily="49" charset="0"/>
                <a:ea typeface="Courier New"/>
                <a:cs typeface="Consolas" panose="020B0609020204030204" pitchFamily="49" charset="0"/>
                <a:sym typeface="Courier New"/>
              </a:rPr>
              <a:t>area() {</a:t>
            </a:r>
          </a:p>
          <a:p>
            <a:r>
              <a:rPr lang="en-US" sz="2400" b="1" dirty="0">
                <a:solidFill>
                  <a:srgbClr val="1155CC"/>
                </a:solidFill>
                <a:latin typeface="Consolas" panose="020B0609020204030204" pitchFamily="49" charset="0"/>
                <a:ea typeface="Courier New"/>
                <a:cs typeface="Consolas" panose="020B0609020204030204" pitchFamily="49" charset="0"/>
                <a:sym typeface="Courier New"/>
              </a:rPr>
              <a:t>    </a:t>
            </a:r>
            <a:r>
              <a:rPr lang="en" sz="2400" b="1" dirty="0">
                <a:solidFill>
                  <a:srgbClr val="1155CC"/>
                </a:solidFill>
                <a:latin typeface="Consolas" panose="020B0609020204030204" pitchFamily="49" charset="0"/>
                <a:ea typeface="Courier New"/>
                <a:cs typeface="Consolas" panose="020B0609020204030204" pitchFamily="49" charset="0"/>
                <a:sym typeface="Courier New"/>
              </a:rPr>
              <a:t>throw new </a:t>
            </a:r>
            <a:r>
              <a:rPr lang="en" sz="2400" dirty="0">
                <a:solidFill>
                  <a:srgbClr val="1155CC"/>
                </a:solidFill>
                <a:latin typeface="Consolas" panose="020B0609020204030204" pitchFamily="49" charset="0"/>
                <a:ea typeface="Courier New"/>
                <a:cs typeface="Consolas" panose="020B0609020204030204" pitchFamily="49" charset="0"/>
                <a:sym typeface="Courier New"/>
              </a:rPr>
              <a:t>RuntimeException(</a:t>
            </a:r>
            <a:endParaRPr lang="en-US" sz="2400" dirty="0">
              <a:solidFill>
                <a:srgbClr val="1155CC"/>
              </a:solidFill>
              <a:latin typeface="Consolas" panose="020B0609020204030204" pitchFamily="49" charset="0"/>
              <a:ea typeface="Courier New"/>
              <a:cs typeface="Consolas" panose="020B0609020204030204" pitchFamily="49" charset="0"/>
              <a:sym typeface="Courier New"/>
            </a:endParaRPr>
          </a:p>
          <a:p>
            <a:r>
              <a:rPr lang="en-US" sz="2400" dirty="0">
                <a:solidFill>
                  <a:srgbClr val="1155CC"/>
                </a:solidFill>
                <a:latin typeface="Consolas" panose="020B0609020204030204" pitchFamily="49" charset="0"/>
                <a:ea typeface="Courier New"/>
                <a:cs typeface="Consolas" panose="020B0609020204030204" pitchFamily="49" charset="0"/>
                <a:sym typeface="Courier New"/>
              </a:rPr>
              <a:t>               </a:t>
            </a:r>
            <a:r>
              <a:rPr lang="en" sz="2400" dirty="0">
                <a:solidFill>
                  <a:srgbClr val="1155CC"/>
                </a:solidFill>
                <a:latin typeface="Consolas" panose="020B0609020204030204" pitchFamily="49" charset="0"/>
                <a:ea typeface="Courier New"/>
                <a:cs typeface="Consolas" panose="020B0609020204030204" pitchFamily="49" charset="0"/>
                <a:sym typeface="Courier New"/>
              </a:rPr>
              <a:t>“area not overridden”);</a:t>
            </a:r>
          </a:p>
          <a:p>
            <a:r>
              <a:rPr lang="en" sz="2400" dirty="0">
                <a:solidFill>
                  <a:srgbClr val="1155CC"/>
                </a:solidFill>
                <a:latin typeface="Consolas" panose="020B0609020204030204" pitchFamily="49" charset="0"/>
                <a:ea typeface="Courier New"/>
                <a:cs typeface="Consolas" panose="020B0609020204030204" pitchFamily="49" charset="0"/>
                <a:sym typeface="Courier New"/>
              </a:rPr>
              <a:t>}</a:t>
            </a:r>
          </a:p>
          <a:p>
            <a:endParaRPr sz="2400" dirty="0">
              <a:latin typeface="Consolas" panose="020B0609020204030204" pitchFamily="49" charset="0"/>
              <a:ea typeface="Courier New"/>
              <a:cs typeface="Consolas" panose="020B0609020204030204" pitchFamily="49" charset="0"/>
              <a:sym typeface="Courier New"/>
            </a:endParaRPr>
          </a:p>
        </p:txBody>
      </p:sp>
      <p:sp>
        <p:nvSpPr>
          <p:cNvPr id="7" name="Shape 68"/>
          <p:cNvSpPr txBox="1"/>
          <p:nvPr/>
        </p:nvSpPr>
        <p:spPr>
          <a:xfrm>
            <a:off x="5251751" y="2051925"/>
            <a:ext cx="3505200" cy="1295400"/>
          </a:xfrm>
          <a:prstGeom prst="rect">
            <a:avLst/>
          </a:prstGeom>
          <a:noFill/>
          <a:ln>
            <a:noFill/>
          </a:ln>
        </p:spPr>
        <p:txBody>
          <a:bodyPr lIns="91425" tIns="91425" rIns="91425" bIns="91425" anchor="t" anchorCtr="0">
            <a:noAutofit/>
          </a:bodyPr>
          <a:lstStyle/>
          <a:p>
            <a:r>
              <a:rPr lang="en-US" sz="2400" b="1" dirty="0">
                <a:solidFill>
                  <a:srgbClr val="FF0000"/>
                </a:solidFill>
                <a:ea typeface="Courier New"/>
                <a:cs typeface="Times New Roman"/>
                <a:sym typeface="Courier New"/>
              </a:rPr>
              <a:t>Problem:</a:t>
            </a:r>
            <a:r>
              <a:rPr lang="en-US" sz="2400" dirty="0">
                <a:solidFill>
                  <a:srgbClr val="FF0000"/>
                </a:solidFill>
                <a:ea typeface="Courier New"/>
                <a:cs typeface="Times New Roman"/>
                <a:sym typeface="Courier New"/>
              </a:rPr>
              <a:t> a subclass might forget to override area().</a:t>
            </a:r>
            <a:endParaRPr lang="en" sz="2400" dirty="0">
              <a:solidFill>
                <a:srgbClr val="FF0000"/>
              </a:solidFill>
              <a:ea typeface="Courier New"/>
              <a:cs typeface="Times New Roman"/>
              <a:sym typeface="Courier New"/>
            </a:endParaRPr>
          </a:p>
        </p:txBody>
      </p:sp>
      <p:sp>
        <p:nvSpPr>
          <p:cNvPr id="8" name="Shape 68"/>
          <p:cNvSpPr txBox="1"/>
          <p:nvPr/>
        </p:nvSpPr>
        <p:spPr>
          <a:xfrm>
            <a:off x="5325941" y="3407230"/>
            <a:ext cx="3505200" cy="1295400"/>
          </a:xfrm>
          <a:prstGeom prst="rect">
            <a:avLst/>
          </a:prstGeom>
          <a:noFill/>
          <a:ln>
            <a:noFill/>
          </a:ln>
        </p:spPr>
        <p:txBody>
          <a:bodyPr lIns="91425" tIns="91425" rIns="91425" bIns="91425" anchor="t" anchorCtr="0">
            <a:noAutofit/>
          </a:bodyPr>
          <a:lstStyle/>
          <a:p>
            <a:r>
              <a:rPr lang="en-US" sz="2400" b="1" dirty="0">
                <a:solidFill>
                  <a:srgbClr val="FF0000"/>
                </a:solidFill>
                <a:ea typeface="Courier New"/>
                <a:cs typeface="Times New Roman"/>
                <a:sym typeface="Courier New"/>
              </a:rPr>
              <a:t>Problem:</a:t>
            </a:r>
            <a:r>
              <a:rPr lang="en-US" sz="2400" dirty="0">
                <a:solidFill>
                  <a:srgbClr val="FF0000"/>
                </a:solidFill>
                <a:ea typeface="Courier New"/>
                <a:cs typeface="Times New Roman"/>
                <a:sym typeface="Courier New"/>
              </a:rPr>
              <a:t> a subclass might still forget to override area().</a:t>
            </a:r>
            <a:endParaRPr lang="en" sz="2400" dirty="0">
              <a:solidFill>
                <a:srgbClr val="FF0000"/>
              </a:solidFill>
              <a:ea typeface="Courier New"/>
              <a:cs typeface="Times New Roman"/>
              <a:sym typeface="Courier New"/>
            </a:endParaRPr>
          </a:p>
        </p:txBody>
      </p:sp>
      <p:sp>
        <p:nvSpPr>
          <p:cNvPr id="2" name="Slide Number Placeholder 1"/>
          <p:cNvSpPr>
            <a:spLocks noGrp="1"/>
          </p:cNvSpPr>
          <p:nvPr>
            <p:ph type="sldNum" idx="12"/>
          </p:nvPr>
        </p:nvSpPr>
        <p:spPr/>
        <p:txBody>
          <a:bodyPr/>
          <a:lstStyle/>
          <a:p>
            <a:fld id="{00000000-1234-1234-1234-123412341234}" type="slidenum">
              <a:rPr lang="en" smtClean="0"/>
              <a:pPr/>
              <a:t>11</a:t>
            </a:fld>
            <a:endParaRPr lang="en"/>
          </a:p>
        </p:txBody>
      </p:sp>
      <p:sp>
        <p:nvSpPr>
          <p:cNvPr id="10" name="TextBox 9"/>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11</a:t>
            </a:fld>
            <a:endParaRPr lang="en-US" dirty="0"/>
          </a:p>
        </p:txBody>
      </p:sp>
    </p:spTree>
    <p:extLst>
      <p:ext uri="{BB962C8B-B14F-4D97-AF65-F5344CB8AC3E}">
        <p14:creationId xmlns:p14="http://schemas.microsoft.com/office/powerpoint/2010/main" val="11881471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dissolve">
                                      <p:cBhvr>
                                        <p:cTn id="12" dur="20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81000" y="76200"/>
            <a:ext cx="8458200" cy="1143200"/>
          </a:xfrm>
          <a:prstGeom prst="rect">
            <a:avLst/>
          </a:prstGeom>
        </p:spPr>
        <p:txBody>
          <a:bodyPr vert="horz" lIns="91425" tIns="91425" rIns="91425" bIns="91425" anchor="ctr" anchorCtr="0">
            <a:noAutofit/>
          </a:bodyPr>
          <a:lstStyle/>
          <a:p>
            <a:r>
              <a:rPr lang="en-US" sz="4000" dirty="0">
                <a:solidFill>
                  <a:srgbClr val="CC0202"/>
                </a:solidFill>
              </a:rPr>
              <a:t>Approach 3: Make area abstract! (Yay!)</a:t>
            </a:r>
            <a:endParaRPr lang="en" sz="4000" dirty="0">
              <a:solidFill>
                <a:srgbClr val="CC0202"/>
              </a:solidFill>
            </a:endParaRPr>
          </a:p>
        </p:txBody>
      </p:sp>
      <p:sp>
        <p:nvSpPr>
          <p:cNvPr id="66" name="Shape 66"/>
          <p:cNvSpPr txBox="1">
            <a:spLocks noGrp="1"/>
          </p:cNvSpPr>
          <p:nvPr>
            <p:ph type="body" idx="1"/>
          </p:nvPr>
        </p:nvSpPr>
        <p:spPr>
          <a:xfrm>
            <a:off x="322026" y="1611317"/>
            <a:ext cx="8229600" cy="738000"/>
          </a:xfrm>
          <a:prstGeom prst="rect">
            <a:avLst/>
          </a:prstGeom>
        </p:spPr>
        <p:txBody>
          <a:bodyPr vert="horz" lIns="91425" tIns="91425" rIns="91425" bIns="91425" anchor="t" anchorCtr="0">
            <a:noAutofit/>
          </a:bodyPr>
          <a:lstStyle/>
          <a:p>
            <a:pPr marL="0" indent="0">
              <a:buNone/>
            </a:pPr>
            <a:r>
              <a:rPr lang="en-US" sz="3000" dirty="0">
                <a:cs typeface="Times New Roman"/>
              </a:rPr>
              <a:t>In </a:t>
            </a:r>
            <a:r>
              <a:rPr lang="en-US" sz="3000" dirty="0">
                <a:solidFill>
                  <a:srgbClr val="FF3300"/>
                </a:solidFill>
                <a:cs typeface="Times New Roman"/>
              </a:rPr>
              <a:t>abstract</a:t>
            </a:r>
            <a:r>
              <a:rPr lang="en-US" sz="3000" dirty="0">
                <a:cs typeface="Times New Roman"/>
              </a:rPr>
              <a:t> class Shape, an </a:t>
            </a:r>
            <a:r>
              <a:rPr lang="en-US" sz="3000" dirty="0">
                <a:solidFill>
                  <a:srgbClr val="FF0000"/>
                </a:solidFill>
                <a:cs typeface="Times New Roman"/>
              </a:rPr>
              <a:t>abstract</a:t>
            </a:r>
            <a:r>
              <a:rPr lang="en-US" sz="3000" dirty="0">
                <a:cs typeface="Times New Roman"/>
              </a:rPr>
              <a:t> function </a:t>
            </a:r>
            <a:r>
              <a:rPr lang="en-US" sz="3000" dirty="0">
                <a:solidFill>
                  <a:srgbClr val="7030A0"/>
                </a:solidFill>
                <a:cs typeface="Times New Roman"/>
              </a:rPr>
              <a:t>area</a:t>
            </a:r>
            <a:r>
              <a:rPr lang="en-US" sz="3000" dirty="0">
                <a:cs typeface="Times New Roman"/>
              </a:rPr>
              <a:t> is required of all subclasses:</a:t>
            </a:r>
            <a:endParaRPr lang="en" sz="3000" dirty="0">
              <a:cs typeface="Times New Roman"/>
            </a:endParaRPr>
          </a:p>
        </p:txBody>
      </p:sp>
      <p:sp>
        <p:nvSpPr>
          <p:cNvPr id="67" name="Shape 67"/>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68" name="Shape 68"/>
          <p:cNvSpPr txBox="1"/>
          <p:nvPr/>
        </p:nvSpPr>
        <p:spPr>
          <a:xfrm>
            <a:off x="304800" y="2743200"/>
            <a:ext cx="7086600" cy="2743200"/>
          </a:xfrm>
          <a:prstGeom prst="rect">
            <a:avLst/>
          </a:prstGeom>
          <a:noFill/>
          <a:ln>
            <a:noFill/>
          </a:ln>
        </p:spPr>
        <p:txBody>
          <a:bodyPr lIns="91425" tIns="91425" rIns="91425" bIns="91425" anchor="t" anchorCtr="0">
            <a:noAutofit/>
          </a:bodyPr>
          <a:lstStyle/>
          <a:p>
            <a:r>
              <a:rPr lang="en" sz="2400" b="1" dirty="0">
                <a:solidFill>
                  <a:srgbClr val="1155CC"/>
                </a:solidFill>
                <a:latin typeface="Consolas" panose="020B0609020204030204" pitchFamily="49" charset="0"/>
                <a:ea typeface="Courier New"/>
                <a:cs typeface="Consolas" panose="020B0609020204030204" pitchFamily="49" charset="0"/>
                <a:sym typeface="Courier New"/>
              </a:rPr>
              <a:t>public</a:t>
            </a:r>
            <a:r>
              <a:rPr lang="en" sz="2400" dirty="0">
                <a:solidFill>
                  <a:srgbClr val="1155CC"/>
                </a:solidFill>
                <a:latin typeface="Consolas" panose="020B0609020204030204" pitchFamily="49" charset="0"/>
                <a:ea typeface="Courier New"/>
                <a:cs typeface="Consolas" panose="020B0609020204030204" pitchFamily="49" charset="0"/>
                <a:sym typeface="Courier New"/>
              </a:rPr>
              <a:t> </a:t>
            </a:r>
            <a:r>
              <a:rPr lang="en-US" sz="2400" dirty="0">
                <a:solidFill>
                  <a:srgbClr val="FF3300"/>
                </a:solidFill>
                <a:latin typeface="Consolas" panose="020B0609020204030204" pitchFamily="49" charset="0"/>
                <a:ea typeface="Courier New"/>
                <a:cs typeface="Consolas" panose="020B0609020204030204" pitchFamily="49" charset="0"/>
                <a:sym typeface="Courier New"/>
              </a:rPr>
              <a:t>abstract</a:t>
            </a:r>
            <a:r>
              <a:rPr lang="en-US" sz="2400" dirty="0">
                <a:solidFill>
                  <a:srgbClr val="1155CC"/>
                </a:solidFill>
                <a:latin typeface="Consolas" panose="020B0609020204030204" pitchFamily="49" charset="0"/>
                <a:ea typeface="Courier New"/>
                <a:cs typeface="Consolas" panose="020B0609020204030204" pitchFamily="49" charset="0"/>
                <a:sym typeface="Courier New"/>
              </a:rPr>
              <a:t> class Shape {</a:t>
            </a:r>
          </a:p>
          <a:p>
            <a:r>
              <a:rPr lang="en-US" sz="2400" dirty="0">
                <a:solidFill>
                  <a:srgbClr val="1155CC"/>
                </a:solidFill>
                <a:latin typeface="Consolas" panose="020B0609020204030204" pitchFamily="49" charset="0"/>
                <a:ea typeface="Courier New"/>
                <a:cs typeface="Consolas" panose="020B0609020204030204" pitchFamily="49" charset="0"/>
                <a:sym typeface="Courier New"/>
              </a:rPr>
              <a:t>     </a:t>
            </a:r>
            <a:r>
              <a:rPr lang="mr-IN" sz="2400" dirty="0">
                <a:solidFill>
                  <a:srgbClr val="1155CC"/>
                </a:solidFill>
                <a:latin typeface="Consolas" panose="020B0609020204030204" pitchFamily="49" charset="0"/>
                <a:ea typeface="Courier New"/>
                <a:cs typeface="Times New Roman"/>
                <a:sym typeface="Courier New"/>
              </a:rPr>
              <a:t>…</a:t>
            </a:r>
            <a:endParaRPr lang="en-US" sz="2400" dirty="0">
              <a:solidFill>
                <a:srgbClr val="1155CC"/>
              </a:solidFill>
              <a:latin typeface="Consolas" panose="020B0609020204030204" pitchFamily="49" charset="0"/>
              <a:ea typeface="Courier New"/>
              <a:cs typeface="Consolas" panose="020B0609020204030204" pitchFamily="49" charset="0"/>
              <a:sym typeface="Courier New"/>
            </a:endParaRPr>
          </a:p>
          <a:p>
            <a:r>
              <a:rPr lang="en-US" sz="2400" dirty="0">
                <a:solidFill>
                  <a:srgbClr val="00B050"/>
                </a:solidFill>
                <a:latin typeface="Consolas" panose="020B0609020204030204" pitchFamily="49" charset="0"/>
                <a:ea typeface="Courier New"/>
                <a:cs typeface="Consolas" panose="020B0609020204030204" pitchFamily="49" charset="0"/>
                <a:sym typeface="Courier New"/>
              </a:rPr>
              <a:t>    /** Return the area of this shape */</a:t>
            </a:r>
          </a:p>
          <a:p>
            <a:r>
              <a:rPr lang="en-US" sz="2400" dirty="0">
                <a:solidFill>
                  <a:srgbClr val="1155CC"/>
                </a:solidFill>
                <a:latin typeface="Consolas" panose="020B0609020204030204" pitchFamily="49" charset="0"/>
                <a:ea typeface="Courier New"/>
                <a:cs typeface="Consolas" panose="020B0609020204030204" pitchFamily="49" charset="0"/>
                <a:sym typeface="Courier New"/>
              </a:rPr>
              <a:t>   </a:t>
            </a:r>
            <a:r>
              <a:rPr lang="en-US" sz="2400" b="1" dirty="0">
                <a:solidFill>
                  <a:srgbClr val="1155CC"/>
                </a:solidFill>
                <a:latin typeface="Consolas" panose="020B0609020204030204" pitchFamily="49" charset="0"/>
                <a:ea typeface="Courier New"/>
                <a:cs typeface="Consolas" panose="020B0609020204030204" pitchFamily="49" charset="0"/>
                <a:sym typeface="Courier New"/>
              </a:rPr>
              <a:t>public</a:t>
            </a:r>
            <a:r>
              <a:rPr lang="en-US" sz="2400" dirty="0">
                <a:solidFill>
                  <a:srgbClr val="1155CC"/>
                </a:solidFill>
                <a:latin typeface="Consolas" panose="020B0609020204030204" pitchFamily="49" charset="0"/>
                <a:ea typeface="Courier New"/>
                <a:cs typeface="Consolas" panose="020B0609020204030204" pitchFamily="49" charset="0"/>
                <a:sym typeface="Courier New"/>
              </a:rPr>
              <a:t> </a:t>
            </a:r>
            <a:r>
              <a:rPr lang="en-US" sz="2400" dirty="0">
                <a:solidFill>
                  <a:srgbClr val="FF3300"/>
                </a:solidFill>
                <a:latin typeface="Consolas" panose="020B0609020204030204" pitchFamily="49" charset="0"/>
                <a:ea typeface="Courier New"/>
                <a:cs typeface="Consolas" panose="020B0609020204030204" pitchFamily="49" charset="0"/>
                <a:sym typeface="Courier New"/>
              </a:rPr>
              <a:t>abstract</a:t>
            </a:r>
            <a:r>
              <a:rPr lang="en-US" sz="2400" dirty="0">
                <a:solidFill>
                  <a:srgbClr val="1155CC"/>
                </a:solidFill>
                <a:latin typeface="Consolas" panose="020B0609020204030204" pitchFamily="49" charset="0"/>
                <a:ea typeface="Courier New"/>
                <a:cs typeface="Consolas" panose="020B0609020204030204" pitchFamily="49" charset="0"/>
                <a:sym typeface="Courier New"/>
              </a:rPr>
              <a:t> </a:t>
            </a:r>
            <a:r>
              <a:rPr lang="en" sz="2400" dirty="0">
                <a:solidFill>
                  <a:srgbClr val="1155CC"/>
                </a:solidFill>
                <a:latin typeface="Consolas" panose="020B0609020204030204" pitchFamily="49" charset="0"/>
                <a:ea typeface="Courier New"/>
                <a:cs typeface="Consolas" panose="020B0609020204030204" pitchFamily="49" charset="0"/>
                <a:sym typeface="Courier New"/>
              </a:rPr>
              <a:t>double </a:t>
            </a:r>
            <a:r>
              <a:rPr lang="en" sz="2400" dirty="0">
                <a:solidFill>
                  <a:srgbClr val="7030A0"/>
                </a:solidFill>
                <a:latin typeface="Consolas" panose="020B0609020204030204" pitchFamily="49" charset="0"/>
                <a:ea typeface="Courier New"/>
                <a:cs typeface="Consolas" panose="020B0609020204030204" pitchFamily="49" charset="0"/>
                <a:sym typeface="Courier New"/>
              </a:rPr>
              <a:t>area</a:t>
            </a:r>
            <a:r>
              <a:rPr lang="en" sz="2400" dirty="0">
                <a:solidFill>
                  <a:srgbClr val="1155CC"/>
                </a:solidFill>
                <a:latin typeface="Consolas" panose="020B0609020204030204" pitchFamily="49" charset="0"/>
                <a:ea typeface="Courier New"/>
                <a:cs typeface="Consolas" panose="020B0609020204030204" pitchFamily="49" charset="0"/>
                <a:sym typeface="Courier New"/>
              </a:rPr>
              <a:t>() </a:t>
            </a:r>
            <a:r>
              <a:rPr lang="en-US" sz="2400" dirty="0">
                <a:solidFill>
                  <a:srgbClr val="1155CC"/>
                </a:solidFill>
                <a:latin typeface="Consolas" panose="020B0609020204030204" pitchFamily="49" charset="0"/>
                <a:ea typeface="Courier New"/>
                <a:cs typeface="Consolas" panose="020B0609020204030204" pitchFamily="49" charset="0"/>
                <a:sym typeface="Courier New"/>
              </a:rPr>
              <a:t>;</a:t>
            </a:r>
          </a:p>
          <a:p>
            <a:endParaRPr lang="en-US" sz="2400" dirty="0">
              <a:solidFill>
                <a:srgbClr val="1155CC"/>
              </a:solidFill>
              <a:latin typeface="Consolas" panose="020B0609020204030204" pitchFamily="49" charset="0"/>
              <a:ea typeface="Courier New"/>
              <a:cs typeface="Consolas" panose="020B0609020204030204" pitchFamily="49" charset="0"/>
              <a:sym typeface="Courier New"/>
            </a:endParaRPr>
          </a:p>
          <a:p>
            <a:r>
              <a:rPr lang="en-US" sz="2400" dirty="0">
                <a:solidFill>
                  <a:srgbClr val="1155CC"/>
                </a:solidFill>
                <a:latin typeface="Consolas" panose="020B0609020204030204" pitchFamily="49" charset="0"/>
                <a:ea typeface="Courier New"/>
                <a:cs typeface="Consolas" panose="020B0609020204030204" pitchFamily="49" charset="0"/>
                <a:sym typeface="Courier New"/>
              </a:rPr>
              <a:t>}</a:t>
            </a:r>
            <a:endParaRPr lang="en" sz="2400" dirty="0">
              <a:solidFill>
                <a:srgbClr val="1155CC"/>
              </a:solidFill>
              <a:latin typeface="Consolas" panose="020B0609020204030204" pitchFamily="49" charset="0"/>
              <a:ea typeface="Courier New"/>
              <a:cs typeface="Consolas" panose="020B0609020204030204" pitchFamily="49" charset="0"/>
              <a:sym typeface="Courier New"/>
            </a:endParaRPr>
          </a:p>
        </p:txBody>
      </p:sp>
      <p:sp>
        <p:nvSpPr>
          <p:cNvPr id="10" name="Shape 68"/>
          <p:cNvSpPr txBox="1"/>
          <p:nvPr/>
        </p:nvSpPr>
        <p:spPr>
          <a:xfrm>
            <a:off x="198947" y="5251055"/>
            <a:ext cx="7855830" cy="1405467"/>
          </a:xfrm>
          <a:prstGeom prst="rect">
            <a:avLst/>
          </a:prstGeom>
          <a:noFill/>
          <a:ln>
            <a:solidFill>
              <a:srgbClr val="800000"/>
            </a:solidFill>
          </a:ln>
        </p:spPr>
        <p:txBody>
          <a:bodyPr lIns="91425" tIns="91425" rIns="91425" bIns="91425" anchor="t" anchorCtr="0">
            <a:noAutofit/>
          </a:bodyPr>
          <a:lstStyle/>
          <a:p>
            <a:r>
              <a:rPr lang="en-US" sz="2800" b="1" dirty="0">
                <a:solidFill>
                  <a:srgbClr val="FF0000"/>
                </a:solidFill>
                <a:ea typeface="Courier New"/>
                <a:cs typeface="Times New Roman"/>
                <a:sym typeface="Courier New"/>
              </a:rPr>
              <a:t>Syntax:</a:t>
            </a:r>
          </a:p>
          <a:p>
            <a:r>
              <a:rPr lang="en-US" sz="2800" dirty="0">
                <a:ea typeface="Courier New"/>
                <a:cs typeface="Times New Roman"/>
                <a:sym typeface="Courier New"/>
              </a:rPr>
              <a:t>If a method has keyword </a:t>
            </a:r>
            <a:r>
              <a:rPr lang="en-US" sz="2800" dirty="0">
                <a:solidFill>
                  <a:srgbClr val="FF0000"/>
                </a:solidFill>
                <a:ea typeface="Courier New"/>
                <a:cs typeface="Times New Roman"/>
                <a:sym typeface="Courier New"/>
              </a:rPr>
              <a:t>abstract</a:t>
            </a:r>
            <a:r>
              <a:rPr lang="en-US" sz="2800" dirty="0">
                <a:ea typeface="Courier New"/>
                <a:cs typeface="Times New Roman"/>
                <a:sym typeface="Courier New"/>
              </a:rPr>
              <a:t> in its declaration, use a semicolon instead of a method body.</a:t>
            </a:r>
            <a:endParaRPr lang="en" sz="2800" dirty="0">
              <a:ea typeface="Courier New"/>
              <a:cs typeface="Times New Roman"/>
              <a:sym typeface="Courier New"/>
            </a:endParaRPr>
          </a:p>
        </p:txBody>
      </p:sp>
      <p:sp>
        <p:nvSpPr>
          <p:cNvPr id="2" name="Slide Number Placeholder 1"/>
          <p:cNvSpPr>
            <a:spLocks noGrp="1"/>
          </p:cNvSpPr>
          <p:nvPr>
            <p:ph type="sldNum" idx="12"/>
          </p:nvPr>
        </p:nvSpPr>
        <p:spPr/>
        <p:txBody>
          <a:bodyPr/>
          <a:lstStyle/>
          <a:p>
            <a:fld id="{00000000-1234-1234-1234-123412341234}" type="slidenum">
              <a:rPr lang="en" smtClean="0"/>
              <a:pPr/>
              <a:t>12</a:t>
            </a:fld>
            <a:endParaRPr lang="en"/>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12</a:t>
            </a:fld>
            <a:endParaRPr lang="en-US" dirty="0"/>
          </a:p>
        </p:txBody>
      </p:sp>
    </p:spTree>
    <p:extLst>
      <p:ext uri="{BB962C8B-B14F-4D97-AF65-F5344CB8AC3E}">
        <p14:creationId xmlns:p14="http://schemas.microsoft.com/office/powerpoint/2010/main" val="157205755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540630" y="263341"/>
            <a:ext cx="7620000" cy="792163"/>
          </a:xfrm>
          <a:prstGeom prst="rect">
            <a:avLst/>
          </a:prstGeom>
        </p:spPr>
        <p:txBody>
          <a:bodyPr vert="horz" lIns="91425" tIns="91425" rIns="91425" bIns="91425" anchor="b" anchorCtr="0">
            <a:noAutofit/>
          </a:bodyPr>
          <a:lstStyle/>
          <a:p>
            <a:r>
              <a:rPr lang="en-US" sz="3800" dirty="0">
                <a:solidFill>
                  <a:srgbClr val="800000"/>
                </a:solidFill>
              </a:rPr>
              <a:t>Abstract Summary</a:t>
            </a:r>
            <a:endParaRPr lang="en" sz="3800" dirty="0">
              <a:solidFill>
                <a:srgbClr val="800000"/>
              </a:solidFill>
            </a:endParaRPr>
          </a:p>
        </p:txBody>
      </p:sp>
      <p:sp>
        <p:nvSpPr>
          <p:cNvPr id="109" name="Shape 109"/>
          <p:cNvSpPr txBox="1">
            <a:spLocks noGrp="1"/>
          </p:cNvSpPr>
          <p:nvPr>
            <p:ph type="body" idx="1"/>
          </p:nvPr>
        </p:nvSpPr>
        <p:spPr>
          <a:xfrm>
            <a:off x="304800" y="1524000"/>
            <a:ext cx="4952999" cy="4343399"/>
          </a:xfrm>
          <a:prstGeom prst="rect">
            <a:avLst/>
          </a:prstGeom>
        </p:spPr>
        <p:txBody>
          <a:bodyPr vert="horz" lIns="91425" tIns="91425" rIns="91425" bIns="91425" anchor="t" anchorCtr="0">
            <a:noAutofit/>
          </a:bodyPr>
          <a:lstStyle/>
          <a:p>
            <a:pPr marL="88900" indent="0">
              <a:lnSpc>
                <a:spcPct val="115000"/>
              </a:lnSpc>
              <a:buClr>
                <a:schemeClr val="dk1"/>
              </a:buClr>
              <a:buSzPct val="100000"/>
              <a:buNone/>
            </a:pPr>
            <a:r>
              <a:rPr lang="en-US" sz="2800" dirty="0">
                <a:cs typeface="Times New Roman"/>
              </a:rPr>
              <a:t>1. To make it impossible to create an instance of a class C, make C abstract:</a:t>
            </a:r>
          </a:p>
          <a:p>
            <a:pPr marL="88900" indent="0">
              <a:lnSpc>
                <a:spcPct val="115000"/>
              </a:lnSpc>
              <a:buClr>
                <a:schemeClr val="dk1"/>
              </a:buClr>
              <a:buSzPct val="100000"/>
              <a:buNone/>
            </a:pPr>
            <a:endParaRPr lang="en-US" sz="2200" dirty="0">
              <a:solidFill>
                <a:srgbClr val="000000"/>
              </a:solidFill>
              <a:latin typeface="Times New Roman"/>
              <a:cs typeface="Times New Roman"/>
            </a:endParaRPr>
          </a:p>
          <a:p>
            <a:pPr marL="88900" indent="0">
              <a:lnSpc>
                <a:spcPct val="115000"/>
              </a:lnSpc>
              <a:buClr>
                <a:schemeClr val="dk1"/>
              </a:buClr>
              <a:buSzPct val="100000"/>
              <a:buNone/>
            </a:pPr>
            <a:r>
              <a:rPr lang="en-US" sz="2200" dirty="0">
                <a:solidFill>
                  <a:srgbClr val="0000FF"/>
                </a:solidFill>
                <a:latin typeface="Consolas" panose="020B0609020204030204" pitchFamily="49" charset="0"/>
                <a:cs typeface="Consolas" panose="020B0609020204030204" pitchFamily="49" charset="0"/>
              </a:rPr>
              <a:t>public </a:t>
            </a:r>
            <a:r>
              <a:rPr lang="en-US" sz="2200" dirty="0">
                <a:solidFill>
                  <a:srgbClr val="FF3300"/>
                </a:solidFill>
                <a:latin typeface="Consolas" panose="020B0609020204030204" pitchFamily="49" charset="0"/>
                <a:cs typeface="Consolas" panose="020B0609020204030204" pitchFamily="49" charset="0"/>
              </a:rPr>
              <a:t>abstract </a:t>
            </a:r>
            <a:r>
              <a:rPr lang="en-US" sz="2200" dirty="0">
                <a:solidFill>
                  <a:srgbClr val="0000FF"/>
                </a:solidFill>
                <a:latin typeface="Consolas" panose="020B0609020204030204" pitchFamily="49" charset="0"/>
                <a:cs typeface="Consolas" panose="020B0609020204030204" pitchFamily="49" charset="0"/>
              </a:rPr>
              <a:t>C { </a:t>
            </a:r>
            <a:r>
              <a:rPr lang="mr-IN" sz="2200" dirty="0">
                <a:solidFill>
                  <a:srgbClr val="0000FF"/>
                </a:solidFill>
                <a:latin typeface="Consolas" panose="020B0609020204030204" pitchFamily="49" charset="0"/>
                <a:cs typeface="Times New Roman"/>
              </a:rPr>
              <a:t>…</a:t>
            </a:r>
            <a:r>
              <a:rPr lang="en-US" sz="2200" dirty="0">
                <a:solidFill>
                  <a:srgbClr val="0000FF"/>
                </a:solidFill>
                <a:latin typeface="Consolas" panose="020B0609020204030204" pitchFamily="49" charset="0"/>
                <a:cs typeface="Consolas" panose="020B0609020204030204" pitchFamily="49" charset="0"/>
              </a:rPr>
              <a:t>}</a:t>
            </a:r>
          </a:p>
          <a:p>
            <a:pPr marL="88900" indent="0">
              <a:lnSpc>
                <a:spcPct val="115000"/>
              </a:lnSpc>
              <a:buClr>
                <a:schemeClr val="dk1"/>
              </a:buClr>
              <a:buSzPct val="100000"/>
              <a:buNone/>
            </a:pPr>
            <a:endParaRPr lang="en-US" sz="2200" dirty="0">
              <a:solidFill>
                <a:srgbClr val="0000FF"/>
              </a:solidFill>
              <a:latin typeface="Times New Roman"/>
              <a:cs typeface="Times New Roman"/>
            </a:endParaRPr>
          </a:p>
          <a:p>
            <a:pPr marL="88900" indent="0">
              <a:lnSpc>
                <a:spcPct val="115000"/>
              </a:lnSpc>
              <a:buClr>
                <a:schemeClr val="dk1"/>
              </a:buClr>
              <a:buSzPct val="100000"/>
              <a:buNone/>
            </a:pPr>
            <a:r>
              <a:rPr lang="en-US" sz="2800" dirty="0">
                <a:cs typeface="Times New Roman"/>
              </a:rPr>
              <a:t>2. In an abstract class, to require each subclass to override method m(…), make m abstract:</a:t>
            </a:r>
          </a:p>
          <a:p>
            <a:pPr marL="88900" indent="0">
              <a:lnSpc>
                <a:spcPct val="115000"/>
              </a:lnSpc>
              <a:buClr>
                <a:schemeClr val="dk1"/>
              </a:buClr>
              <a:buSzPct val="100000"/>
              <a:buNone/>
            </a:pPr>
            <a:endParaRPr lang="en-US" sz="2200" dirty="0">
              <a:solidFill>
                <a:srgbClr val="0000FF"/>
              </a:solidFill>
              <a:latin typeface="Times New Roman"/>
              <a:cs typeface="Times New Roman"/>
            </a:endParaRPr>
          </a:p>
          <a:p>
            <a:pPr marL="88900" indent="0">
              <a:lnSpc>
                <a:spcPct val="115000"/>
              </a:lnSpc>
              <a:buClr>
                <a:schemeClr val="dk1"/>
              </a:buClr>
              <a:buSzPct val="100000"/>
              <a:buNone/>
            </a:pPr>
            <a:r>
              <a:rPr lang="en-US" sz="2200" dirty="0">
                <a:solidFill>
                  <a:srgbClr val="0000FF"/>
                </a:solidFill>
                <a:latin typeface="Consolas" panose="020B0609020204030204" pitchFamily="49" charset="0"/>
                <a:cs typeface="Consolas" panose="020B0609020204030204" pitchFamily="49" charset="0"/>
              </a:rPr>
              <a:t>public </a:t>
            </a:r>
            <a:r>
              <a:rPr lang="en-US" sz="2200" dirty="0">
                <a:solidFill>
                  <a:srgbClr val="FF3300"/>
                </a:solidFill>
                <a:latin typeface="Consolas" panose="020B0609020204030204" pitchFamily="49" charset="0"/>
                <a:cs typeface="Consolas" panose="020B0609020204030204" pitchFamily="49" charset="0"/>
              </a:rPr>
              <a:t>abstract</a:t>
            </a:r>
            <a:r>
              <a:rPr lang="en-US" sz="2200" dirty="0">
                <a:solidFill>
                  <a:srgbClr val="0000FF"/>
                </a:solidFill>
                <a:latin typeface="Consolas" panose="020B0609020204030204" pitchFamily="49" charset="0"/>
                <a:cs typeface="Consolas" panose="020B0609020204030204" pitchFamily="49" charset="0"/>
              </a:rPr>
              <a:t> int m(</a:t>
            </a:r>
            <a:r>
              <a:rPr lang="mr-IN" sz="2200" dirty="0">
                <a:solidFill>
                  <a:srgbClr val="0000FF"/>
                </a:solidFill>
                <a:latin typeface="Consolas" panose="020B0609020204030204" pitchFamily="49" charset="0"/>
                <a:cs typeface="Times New Roman"/>
              </a:rPr>
              <a:t>…</a:t>
            </a:r>
            <a:r>
              <a:rPr lang="en-US" sz="2200" dirty="0">
                <a:solidFill>
                  <a:srgbClr val="0000FF"/>
                </a:solidFill>
                <a:latin typeface="Consolas" panose="020B0609020204030204" pitchFamily="49" charset="0"/>
                <a:cs typeface="Consolas" panose="020B0609020204030204" pitchFamily="49" charset="0"/>
              </a:rPr>
              <a:t>) ;</a:t>
            </a:r>
            <a:endParaRPr lang="en" sz="2200" dirty="0">
              <a:solidFill>
                <a:srgbClr val="0000FF"/>
              </a:solidFill>
              <a:latin typeface="Consolas" panose="020B0609020204030204" pitchFamily="49" charset="0"/>
              <a:cs typeface="Consolas" panose="020B0609020204030204" pitchFamily="49" charset="0"/>
            </a:endParaRPr>
          </a:p>
          <a:p>
            <a:pPr>
              <a:lnSpc>
                <a:spcPct val="115000"/>
              </a:lnSpc>
              <a:buNone/>
            </a:pPr>
            <a:endParaRPr sz="2200" b="1" dirty="0">
              <a:solidFill>
                <a:srgbClr val="000000"/>
              </a:solidFill>
              <a:latin typeface="Times New Roman"/>
              <a:cs typeface="Times New Roman"/>
            </a:endParaRPr>
          </a:p>
        </p:txBody>
      </p:sp>
      <p:sp>
        <p:nvSpPr>
          <p:cNvPr id="110" name="Shape 11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2" name="TextBox 1"/>
          <p:cNvSpPr txBox="1"/>
          <p:nvPr/>
        </p:nvSpPr>
        <p:spPr>
          <a:xfrm>
            <a:off x="5630741" y="1737629"/>
            <a:ext cx="3200400" cy="1938992"/>
          </a:xfrm>
          <a:prstGeom prst="rect">
            <a:avLst/>
          </a:prstGeom>
          <a:noFill/>
          <a:ln>
            <a:solidFill>
              <a:srgbClr val="800000"/>
            </a:solidFill>
          </a:ln>
        </p:spPr>
        <p:txBody>
          <a:bodyPr wrap="square" rtlCol="0">
            <a:spAutoFit/>
          </a:bodyPr>
          <a:lstStyle/>
          <a:p>
            <a:r>
              <a:rPr lang="en-US" sz="2400" b="1" dirty="0">
                <a:cs typeface="Times New Roman"/>
              </a:rPr>
              <a:t>Syntax</a:t>
            </a:r>
            <a:r>
              <a:rPr lang="en-US" sz="2400" dirty="0">
                <a:cs typeface="Times New Roman"/>
              </a:rPr>
              <a:t>: the program cannot be compiled if C is abstract and program contains a new-</a:t>
            </a:r>
            <a:r>
              <a:rPr lang="en-US" sz="2400" dirty="0" err="1">
                <a:cs typeface="Times New Roman"/>
              </a:rPr>
              <a:t>expres</a:t>
            </a:r>
            <a:r>
              <a:rPr lang="en-US" sz="2400" dirty="0">
                <a:cs typeface="Times New Roman"/>
              </a:rPr>
              <a:t>-</a:t>
            </a:r>
            <a:r>
              <a:rPr lang="en-US" sz="2400" dirty="0" err="1">
                <a:cs typeface="Times New Roman"/>
              </a:rPr>
              <a:t>sion</a:t>
            </a:r>
            <a:r>
              <a:rPr lang="en-US" sz="2400" dirty="0">
                <a:cs typeface="Times New Roman"/>
              </a:rPr>
              <a:t> new C(</a:t>
            </a:r>
            <a:r>
              <a:rPr lang="mr-IN" sz="2400" dirty="0">
                <a:cs typeface="Times New Roman"/>
              </a:rPr>
              <a:t>…</a:t>
            </a:r>
            <a:r>
              <a:rPr lang="en-US" sz="2400" dirty="0">
                <a:cs typeface="Times New Roman"/>
              </a:rPr>
              <a:t>)</a:t>
            </a:r>
          </a:p>
        </p:txBody>
      </p:sp>
      <p:sp>
        <p:nvSpPr>
          <p:cNvPr id="6" name="TextBox 5"/>
          <p:cNvSpPr txBox="1"/>
          <p:nvPr/>
        </p:nvSpPr>
        <p:spPr>
          <a:xfrm>
            <a:off x="5621700" y="4035381"/>
            <a:ext cx="3200400" cy="1938992"/>
          </a:xfrm>
          <a:prstGeom prst="rect">
            <a:avLst/>
          </a:prstGeom>
          <a:noFill/>
          <a:ln>
            <a:solidFill>
              <a:srgbClr val="800000"/>
            </a:solidFill>
          </a:ln>
        </p:spPr>
        <p:txBody>
          <a:bodyPr wrap="square" rtlCol="0">
            <a:spAutoFit/>
          </a:bodyPr>
          <a:lstStyle/>
          <a:p>
            <a:r>
              <a:rPr lang="en-US" sz="2400" b="1" dirty="0">
                <a:cs typeface="Times New Roman"/>
              </a:rPr>
              <a:t>Syntax</a:t>
            </a:r>
            <a:r>
              <a:rPr lang="en-US" sz="2400" dirty="0">
                <a:cs typeface="Times New Roman"/>
              </a:rPr>
              <a:t>: the program cannot be compiled if a subclass of an abstract class does not override an abstract method.</a:t>
            </a:r>
          </a:p>
        </p:txBody>
      </p:sp>
      <p:sp>
        <p:nvSpPr>
          <p:cNvPr id="3" name="Slide Number Placeholder 2"/>
          <p:cNvSpPr>
            <a:spLocks noGrp="1"/>
          </p:cNvSpPr>
          <p:nvPr>
            <p:ph type="sldNum" idx="12"/>
          </p:nvPr>
        </p:nvSpPr>
        <p:spPr/>
        <p:txBody>
          <a:bodyPr/>
          <a:lstStyle/>
          <a:p>
            <a:fld id="{00000000-1234-1234-1234-123412341234}" type="slidenum">
              <a:rPr lang="en" smtClean="0"/>
              <a:pPr/>
              <a:t>13</a:t>
            </a:fld>
            <a:endParaRPr lang="en"/>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13</a:t>
            </a:fld>
            <a:endParaRPr lang="en-US" dirty="0"/>
          </a:p>
        </p:txBody>
      </p:sp>
    </p:spTree>
    <p:extLst>
      <p:ext uri="{BB962C8B-B14F-4D97-AF65-F5344CB8AC3E}">
        <p14:creationId xmlns:p14="http://schemas.microsoft.com/office/powerpoint/2010/main" val="384153062"/>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prstGeom prst="rect">
            <a:avLst/>
          </a:prstGeom>
          <a:noFill/>
          <a:ln>
            <a:noFill/>
          </a:ln>
        </p:spPr>
        <p:txBody>
          <a:bodyPr vert="horz" lIns="91425" tIns="91425" rIns="91425" bIns="91425" anchor="b" anchorCtr="0">
            <a:noAutofit/>
          </a:bodyPr>
          <a:lstStyle/>
          <a:p>
            <a:pPr algn="ctr">
              <a:spcBef>
                <a:spcPts val="0"/>
              </a:spcBef>
            </a:pPr>
            <a:r>
              <a:rPr lang="en-US" sz="3200" dirty="0">
                <a:solidFill>
                  <a:srgbClr val="800000"/>
                </a:solidFill>
              </a:rPr>
              <a:t>Abstract class used to “define” a type</a:t>
            </a:r>
            <a:br>
              <a:rPr lang="en-US" sz="3200" dirty="0">
                <a:solidFill>
                  <a:srgbClr val="800000"/>
                </a:solidFill>
              </a:rPr>
            </a:br>
            <a:r>
              <a:rPr lang="en-US" sz="3200" dirty="0">
                <a:solidFill>
                  <a:srgbClr val="800000"/>
                </a:solidFill>
              </a:rPr>
              <a:t>(abstract data type, or </a:t>
            </a:r>
            <a:r>
              <a:rPr lang="en-US" sz="3200" dirty="0">
                <a:solidFill>
                  <a:srgbClr val="C00000"/>
                </a:solidFill>
              </a:rPr>
              <a:t>ADT</a:t>
            </a:r>
            <a:r>
              <a:rPr lang="en-US" sz="3200" dirty="0">
                <a:solidFill>
                  <a:srgbClr val="800000"/>
                </a:solidFill>
              </a:rPr>
              <a:t>)</a:t>
            </a:r>
            <a:endParaRPr lang="en" sz="3200" dirty="0">
              <a:solidFill>
                <a:srgbClr val="800000"/>
              </a:solidFill>
            </a:endParaRPr>
          </a:p>
        </p:txBody>
      </p:sp>
      <p:sp>
        <p:nvSpPr>
          <p:cNvPr id="2" name="TextBox 1"/>
          <p:cNvSpPr txBox="1"/>
          <p:nvPr/>
        </p:nvSpPr>
        <p:spPr>
          <a:xfrm>
            <a:off x="628977" y="1828800"/>
            <a:ext cx="6641963" cy="461665"/>
          </a:xfrm>
          <a:prstGeom prst="rect">
            <a:avLst/>
          </a:prstGeom>
          <a:solidFill>
            <a:schemeClr val="accent6">
              <a:lumMod val="20000"/>
              <a:lumOff val="80000"/>
            </a:schemeClr>
          </a:solidFill>
        </p:spPr>
        <p:txBody>
          <a:bodyPr wrap="none" rtlCol="0">
            <a:spAutoFit/>
          </a:bodyPr>
          <a:lstStyle/>
          <a:p>
            <a:r>
              <a:rPr lang="en-US" sz="2400" b="1" dirty="0">
                <a:cs typeface="Times New Roman"/>
              </a:rPr>
              <a:t>Type</a:t>
            </a:r>
            <a:r>
              <a:rPr lang="en-US" sz="2400" dirty="0">
                <a:cs typeface="Times New Roman"/>
              </a:rPr>
              <a:t>: set of values together with operations on them</a:t>
            </a:r>
          </a:p>
        </p:txBody>
      </p:sp>
      <p:sp>
        <p:nvSpPr>
          <p:cNvPr id="4" name="TextBox 3"/>
          <p:cNvSpPr txBox="1"/>
          <p:nvPr/>
        </p:nvSpPr>
        <p:spPr>
          <a:xfrm>
            <a:off x="276441" y="2464475"/>
            <a:ext cx="8638959" cy="2031325"/>
          </a:xfrm>
          <a:prstGeom prst="rect">
            <a:avLst/>
          </a:prstGeom>
          <a:noFill/>
        </p:spPr>
        <p:txBody>
          <a:bodyPr wrap="square" rtlCol="0">
            <a:spAutoFit/>
          </a:bodyPr>
          <a:lstStyle/>
          <a:p>
            <a:r>
              <a:rPr lang="en-US" sz="3000" dirty="0">
                <a:cs typeface="Times New Roman"/>
              </a:rPr>
              <a:t>Define type Stack (of </a:t>
            </a:r>
            <a:r>
              <a:rPr lang="en-US" sz="3000" dirty="0" err="1">
                <a:cs typeface="Times New Roman"/>
              </a:rPr>
              <a:t>ints</a:t>
            </a:r>
            <a:r>
              <a:rPr lang="en-US" sz="3000" dirty="0">
                <a:cs typeface="Times New Roman"/>
              </a:rPr>
              <a:t>). Its operations are:</a:t>
            </a:r>
          </a:p>
          <a:p>
            <a:endParaRPr lang="en-US" sz="2400" dirty="0">
              <a:latin typeface="Times New Roman"/>
              <a:cs typeface="Times New Roman"/>
            </a:endParaRPr>
          </a:p>
          <a:p>
            <a:r>
              <a:rPr lang="en-US" sz="2400" dirty="0">
                <a:latin typeface="Consolas" panose="020B0609020204030204" pitchFamily="49" charset="0"/>
                <a:cs typeface="Consolas" panose="020B0609020204030204" pitchFamily="49" charset="0"/>
              </a:rPr>
              <a:t>   </a:t>
            </a:r>
            <a:r>
              <a:rPr lang="en-US" sz="2400" dirty="0" err="1">
                <a:solidFill>
                  <a:srgbClr val="0000FF"/>
                </a:solidFill>
                <a:latin typeface="Consolas" panose="020B0609020204030204" pitchFamily="49" charset="0"/>
                <a:cs typeface="Consolas" panose="020B0609020204030204" pitchFamily="49" charset="0"/>
              </a:rPr>
              <a:t>isEmpty</a:t>
            </a:r>
            <a:r>
              <a:rPr lang="en-US" sz="2400" dirty="0">
                <a:solidFill>
                  <a:srgbClr val="0000FF"/>
                </a:solidFill>
                <a:latin typeface="Consolas" panose="020B0609020204030204" pitchFamily="49" charset="0"/>
                <a:cs typeface="Consolas" panose="020B0609020204030204" pitchFamily="49" charset="0"/>
              </a:rPr>
              <a:t>()  </a:t>
            </a:r>
            <a:r>
              <a:rPr lang="en-US" sz="2400" dirty="0">
                <a:solidFill>
                  <a:srgbClr val="00B050"/>
                </a:solidFill>
                <a:latin typeface="Consolas" panose="020B0609020204030204" pitchFamily="49" charset="0"/>
                <a:cs typeface="Consolas" panose="020B0609020204030204" pitchFamily="49" charset="0"/>
              </a:rPr>
              <a:t>--return true </a:t>
            </a:r>
            <a:r>
              <a:rPr lang="en-US" sz="2400" dirty="0" err="1">
                <a:solidFill>
                  <a:srgbClr val="00B050"/>
                </a:solidFill>
                <a:latin typeface="Consolas" panose="020B0609020204030204" pitchFamily="49" charset="0"/>
                <a:cs typeface="Consolas" panose="020B0609020204030204" pitchFamily="49" charset="0"/>
              </a:rPr>
              <a:t>iff</a:t>
            </a:r>
            <a:r>
              <a:rPr lang="en-US" sz="2400" dirty="0">
                <a:solidFill>
                  <a:srgbClr val="00B050"/>
                </a:solidFill>
                <a:latin typeface="Consolas" panose="020B0609020204030204" pitchFamily="49" charset="0"/>
                <a:cs typeface="Consolas" panose="020B0609020204030204" pitchFamily="49" charset="0"/>
              </a:rPr>
              <a:t> the stack is empty</a:t>
            </a:r>
          </a:p>
          <a:p>
            <a:r>
              <a:rPr lang="en-US" sz="2400" dirty="0">
                <a:latin typeface="Consolas" panose="020B0609020204030204" pitchFamily="49" charset="0"/>
                <a:cs typeface="Consolas" panose="020B0609020204030204" pitchFamily="49" charset="0"/>
              </a:rPr>
              <a:t>   </a:t>
            </a:r>
            <a:r>
              <a:rPr lang="en-US" sz="2400" dirty="0">
                <a:solidFill>
                  <a:srgbClr val="0000FF"/>
                </a:solidFill>
                <a:latin typeface="Consolas" panose="020B0609020204030204" pitchFamily="49" charset="0"/>
                <a:cs typeface="Consolas" panose="020B0609020204030204" pitchFamily="49" charset="0"/>
              </a:rPr>
              <a:t>push(k)    </a:t>
            </a:r>
            <a:r>
              <a:rPr lang="en-US" sz="2400" dirty="0">
                <a:solidFill>
                  <a:srgbClr val="00B050"/>
                </a:solidFill>
                <a:latin typeface="Consolas" panose="020B0609020204030204" pitchFamily="49" charset="0"/>
                <a:cs typeface="Consolas" panose="020B0609020204030204" pitchFamily="49" charset="0"/>
              </a:rPr>
              <a:t>--push integer k onto the Stack</a:t>
            </a:r>
          </a:p>
          <a:p>
            <a:r>
              <a:rPr lang="en-US" sz="2400" dirty="0">
                <a:latin typeface="Consolas" panose="020B0609020204030204" pitchFamily="49" charset="0"/>
                <a:cs typeface="Consolas" panose="020B0609020204030204" pitchFamily="49" charset="0"/>
              </a:rPr>
              <a:t>   </a:t>
            </a:r>
            <a:r>
              <a:rPr lang="en-US" sz="2400" dirty="0">
                <a:solidFill>
                  <a:srgbClr val="0000FF"/>
                </a:solidFill>
                <a:latin typeface="Consolas" panose="020B0609020204030204" pitchFamily="49" charset="0"/>
                <a:cs typeface="Consolas" panose="020B0609020204030204" pitchFamily="49" charset="0"/>
              </a:rPr>
              <a:t>pop()      </a:t>
            </a:r>
            <a:r>
              <a:rPr lang="en-US" sz="2400" dirty="0">
                <a:solidFill>
                  <a:srgbClr val="00B050"/>
                </a:solidFill>
                <a:latin typeface="Consolas" panose="020B0609020204030204" pitchFamily="49" charset="0"/>
                <a:cs typeface="Consolas" panose="020B0609020204030204" pitchFamily="49" charset="0"/>
              </a:rPr>
              <a:t>--pop the top stack element </a:t>
            </a:r>
          </a:p>
        </p:txBody>
      </p:sp>
      <p:sp>
        <p:nvSpPr>
          <p:cNvPr id="5" name="TextBox 4"/>
          <p:cNvSpPr txBox="1"/>
          <p:nvPr/>
        </p:nvSpPr>
        <p:spPr>
          <a:xfrm>
            <a:off x="381000" y="4845784"/>
            <a:ext cx="5545108" cy="1631216"/>
          </a:xfrm>
          <a:prstGeom prst="rect">
            <a:avLst/>
          </a:prstGeom>
          <a:noFill/>
          <a:ln>
            <a:solidFill>
              <a:srgbClr val="800000"/>
            </a:solidFill>
          </a:ln>
        </p:spPr>
        <p:txBody>
          <a:bodyPr wrap="none" rtlCol="0">
            <a:spAutoFit/>
          </a:bodyPr>
          <a:lstStyle/>
          <a:p>
            <a:r>
              <a:rPr lang="en-US" sz="2000" dirty="0">
                <a:latin typeface="Consolas" panose="020B0609020204030204" pitchFamily="49" charset="0"/>
                <a:cs typeface="Consolas" panose="020B0609020204030204" pitchFamily="49" charset="0"/>
              </a:rPr>
              <a:t>public abstract class Stack {</a:t>
            </a:r>
          </a:p>
          <a:p>
            <a:r>
              <a:rPr lang="en-US" sz="2000" dirty="0">
                <a:latin typeface="Consolas" panose="020B0609020204030204" pitchFamily="49" charset="0"/>
                <a:cs typeface="Consolas" panose="020B0609020204030204" pitchFamily="49" charset="0"/>
              </a:rPr>
              <a:t>    public abstract </a:t>
            </a:r>
            <a:r>
              <a:rPr lang="en-US" sz="2000" dirty="0" err="1">
                <a:latin typeface="Consolas" panose="020B0609020204030204" pitchFamily="49" charset="0"/>
                <a:cs typeface="Consolas" panose="020B0609020204030204" pitchFamily="49" charset="0"/>
              </a:rPr>
              <a:t>boolean</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isEmpty</a:t>
            </a:r>
            <a:r>
              <a:rPr lang="en-US" sz="2000" dirty="0">
                <a:latin typeface="Consolas" panose="020B0609020204030204" pitchFamily="49" charset="0"/>
                <a:cs typeface="Consolas" panose="020B0609020204030204" pitchFamily="49" charset="0"/>
              </a:rPr>
              <a:t>();</a:t>
            </a:r>
          </a:p>
          <a:p>
            <a:r>
              <a:rPr lang="en-US" sz="2000" dirty="0">
                <a:latin typeface="Consolas" panose="020B0609020204030204" pitchFamily="49" charset="0"/>
                <a:cs typeface="Consolas" panose="020B0609020204030204" pitchFamily="49" charset="0"/>
              </a:rPr>
              <a:t>    public abstract void push(</a:t>
            </a:r>
            <a:r>
              <a:rPr lang="en-US" sz="2000"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k);</a:t>
            </a:r>
          </a:p>
          <a:p>
            <a:r>
              <a:rPr lang="en-US" sz="2000" dirty="0">
                <a:latin typeface="Consolas" panose="020B0609020204030204" pitchFamily="49" charset="0"/>
                <a:cs typeface="Consolas" panose="020B0609020204030204" pitchFamily="49" charset="0"/>
              </a:rPr>
              <a:t>    public abstract </a:t>
            </a:r>
            <a:r>
              <a:rPr lang="en-US" sz="2000"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pop();</a:t>
            </a:r>
          </a:p>
          <a:p>
            <a:r>
              <a:rPr lang="en-US" sz="2000" dirty="0">
                <a:latin typeface="Consolas" panose="020B0609020204030204" pitchFamily="49" charset="0"/>
                <a:cs typeface="Consolas" panose="020B0609020204030204" pitchFamily="49" charset="0"/>
              </a:rPr>
              <a:t>}</a:t>
            </a:r>
          </a:p>
        </p:txBody>
      </p:sp>
      <p:sp>
        <p:nvSpPr>
          <p:cNvPr id="6" name="TextBox 5"/>
          <p:cNvSpPr txBox="1"/>
          <p:nvPr/>
        </p:nvSpPr>
        <p:spPr>
          <a:xfrm>
            <a:off x="6248400" y="4800600"/>
            <a:ext cx="2667000" cy="954107"/>
          </a:xfrm>
          <a:prstGeom prst="rect">
            <a:avLst/>
          </a:prstGeom>
          <a:solidFill>
            <a:schemeClr val="accent6">
              <a:lumMod val="20000"/>
              <a:lumOff val="80000"/>
            </a:schemeClr>
          </a:solidFill>
          <a:ln>
            <a:solidFill>
              <a:srgbClr val="00B050"/>
            </a:solidFill>
          </a:ln>
        </p:spPr>
        <p:txBody>
          <a:bodyPr wrap="square" rtlCol="0">
            <a:spAutoFit/>
          </a:bodyPr>
          <a:lstStyle/>
          <a:p>
            <a:r>
              <a:rPr lang="en-US" sz="2800" dirty="0">
                <a:solidFill>
                  <a:srgbClr val="00B050"/>
                </a:solidFill>
                <a:cs typeface="Times New Roman"/>
              </a:rPr>
              <a:t>Naturally, need specifications </a:t>
            </a:r>
          </a:p>
        </p:txBody>
      </p:sp>
      <p:sp>
        <p:nvSpPr>
          <p:cNvPr id="9" name="TextBox 8"/>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14</a:t>
            </a:fld>
            <a:endParaRPr lang="en-US" dirty="0"/>
          </a:p>
        </p:txBody>
      </p:sp>
    </p:spTree>
    <p:extLst>
      <p:ext uri="{BB962C8B-B14F-4D97-AF65-F5344CB8AC3E}">
        <p14:creationId xmlns:p14="http://schemas.microsoft.com/office/powerpoint/2010/main" val="265169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600"/>
                                        <p:tgtEl>
                                          <p:spTgt spid="5"/>
                                        </p:tgtEl>
                                      </p:cBhvr>
                                    </p:animEffect>
                                  </p:childTnLst>
                                </p:cTn>
                              </p:par>
                            </p:childTnLst>
                          </p:cTn>
                        </p:par>
                        <p:par>
                          <p:cTn id="8" fill="hold">
                            <p:stCondLst>
                              <p:cond delay="16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5" name="TextBox 4"/>
          <p:cNvSpPr txBox="1"/>
          <p:nvPr/>
        </p:nvSpPr>
        <p:spPr>
          <a:xfrm>
            <a:off x="3421250" y="1111984"/>
            <a:ext cx="5545108" cy="1631216"/>
          </a:xfrm>
          <a:prstGeom prst="rect">
            <a:avLst/>
          </a:prstGeom>
          <a:noFill/>
          <a:ln>
            <a:solidFill>
              <a:srgbClr val="800000"/>
            </a:solidFill>
          </a:ln>
        </p:spPr>
        <p:txBody>
          <a:bodyPr wrap="non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a:t>
            </a:r>
            <a:r>
              <a:rPr lang="en-US" sz="2000" b="1" dirty="0">
                <a:solidFill>
                  <a:srgbClr val="FF9900"/>
                </a:solidFill>
                <a:latin typeface="Consolas" panose="020B0609020204030204" pitchFamily="49" charset="0"/>
                <a:cs typeface="Consolas" panose="020B0609020204030204" pitchFamily="49" charset="0"/>
              </a:rPr>
              <a:t>Stack</a:t>
            </a:r>
            <a:r>
              <a:rPr lang="en-US" sz="2000" dirty="0">
                <a:latin typeface="Consolas" panose="020B0609020204030204" pitchFamily="49" charset="0"/>
                <a:cs typeface="Consolas" panose="020B0609020204030204" pitchFamily="49" charset="0"/>
              </a:rPr>
              <a:t> {</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boolean</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isEmpty</a:t>
            </a:r>
            <a:r>
              <a:rPr lang="en-US" sz="2000" dirty="0">
                <a:latin typeface="Consolas" panose="020B0609020204030204" pitchFamily="49" charset="0"/>
                <a:cs typeface="Consolas" panose="020B0609020204030204" pitchFamily="49" charset="0"/>
              </a:rPr>
              <a:t>();</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void</a:t>
            </a:r>
            <a:r>
              <a:rPr lang="en-US" sz="2000" dirty="0">
                <a:latin typeface="Consolas" panose="020B0609020204030204" pitchFamily="49" charset="0"/>
                <a:cs typeface="Consolas" panose="020B0609020204030204" pitchFamily="49" charset="0"/>
              </a:rPr>
              <a:t> push(</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k);</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pop();</a:t>
            </a:r>
          </a:p>
          <a:p>
            <a:r>
              <a:rPr lang="en-US" sz="2000" dirty="0">
                <a:latin typeface="Consolas" panose="020B0609020204030204" pitchFamily="49" charset="0"/>
                <a:cs typeface="Consolas" panose="020B0609020204030204" pitchFamily="49" charset="0"/>
              </a:rPr>
              <a:t>}</a:t>
            </a:r>
          </a:p>
        </p:txBody>
      </p:sp>
      <p:sp>
        <p:nvSpPr>
          <p:cNvPr id="7" name="TextBox 6"/>
          <p:cNvSpPr txBox="1"/>
          <p:nvPr/>
        </p:nvSpPr>
        <p:spPr>
          <a:xfrm>
            <a:off x="145170" y="3048000"/>
            <a:ext cx="7703430" cy="3631763"/>
          </a:xfrm>
          <a:prstGeom prst="rect">
            <a:avLst/>
          </a:prstGeom>
          <a:noFill/>
          <a:ln>
            <a:solidFill>
              <a:srgbClr val="800000"/>
            </a:solidFill>
          </a:ln>
        </p:spPr>
        <p:txBody>
          <a:bodyPr wrap="squar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a:t>
            </a:r>
            <a:r>
              <a:rPr lang="en-US" sz="2000" b="1" dirty="0" err="1">
                <a:solidFill>
                  <a:srgbClr val="0432FF"/>
                </a:solidFill>
                <a:latin typeface="Consolas" panose="020B0609020204030204" pitchFamily="49" charset="0"/>
                <a:cs typeface="Consolas" panose="020B0609020204030204" pitchFamily="49" charset="0"/>
              </a:rPr>
              <a:t>ArrayStack</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extends</a:t>
            </a:r>
            <a:r>
              <a:rPr lang="en-US" sz="2000" dirty="0">
                <a:latin typeface="Consolas" panose="020B0609020204030204" pitchFamily="49" charset="0"/>
                <a:cs typeface="Consolas" panose="020B0609020204030204" pitchFamily="49" charset="0"/>
              </a:rPr>
              <a:t> </a:t>
            </a:r>
            <a:r>
              <a:rPr lang="en-US" sz="2000" b="1" dirty="0">
                <a:solidFill>
                  <a:srgbClr val="FF9900"/>
                </a:solidFill>
                <a:latin typeface="Consolas" panose="020B0609020204030204" pitchFamily="49" charset="0"/>
                <a:cs typeface="Consolas" panose="020B0609020204030204" pitchFamily="49" charset="0"/>
              </a:rPr>
              <a:t>Stack</a:t>
            </a:r>
            <a:r>
              <a:rPr lang="en-US" sz="2000" dirty="0">
                <a:latin typeface="Consolas" panose="020B0609020204030204" pitchFamily="49" charset="0"/>
                <a:cs typeface="Consolas" panose="020B0609020204030204" pitchFamily="49" charset="0"/>
              </a:rPr>
              <a:t> {</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private</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n;   </a:t>
            </a:r>
            <a:r>
              <a:rPr lang="en-US" sz="2000" dirty="0">
                <a:solidFill>
                  <a:srgbClr val="00B050"/>
                </a:solidFill>
                <a:latin typeface="Consolas" panose="020B0609020204030204" pitchFamily="49" charset="0"/>
                <a:cs typeface="Consolas" panose="020B0609020204030204" pitchFamily="49" charset="0"/>
              </a:rPr>
              <a:t>// stack elements are in</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private</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b; </a:t>
            </a:r>
            <a:r>
              <a:rPr lang="en-US" sz="2000" dirty="0">
                <a:solidFill>
                  <a:srgbClr val="00B050"/>
                </a:solidFill>
                <a:latin typeface="Consolas" panose="020B0609020204030204" pitchFamily="49" charset="0"/>
                <a:cs typeface="Consolas" panose="020B0609020204030204" pitchFamily="49" charset="0"/>
              </a:rPr>
              <a:t>// b[0..n-1]. b[0] is bottom</a:t>
            </a:r>
          </a:p>
          <a:p>
            <a:endParaRPr lang="en-US" sz="2000" dirty="0">
              <a:latin typeface="Consolas" panose="020B0609020204030204" pitchFamily="49" charset="0"/>
              <a:cs typeface="Consolas" panose="020B0609020204030204" pitchFamily="49" charset="0"/>
            </a:endParaRPr>
          </a:p>
          <a:p>
            <a:r>
              <a:rPr lang="en-US" sz="2000" dirty="0">
                <a:solidFill>
                  <a:srgbClr val="00B050"/>
                </a:solidFill>
                <a:latin typeface="Consolas" panose="020B0609020204030204" pitchFamily="49" charset="0"/>
                <a:cs typeface="Consolas" panose="020B0609020204030204" pitchFamily="49" charset="0"/>
              </a:rPr>
              <a:t>    /** Constructor: An empty stack of max size s. */</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ArrayStack</a:t>
            </a:r>
            <a:r>
              <a:rPr lang="en-US" sz="2000" dirty="0">
                <a:latin typeface="Consolas" panose="020B0609020204030204" pitchFamily="49" charset="0"/>
                <a:cs typeface="Consolas" panose="020B0609020204030204" pitchFamily="49" charset="0"/>
              </a:rPr>
              <a:t>(</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s) {b= </a:t>
            </a:r>
            <a:r>
              <a:rPr lang="en-US" sz="2000" b="1" dirty="0">
                <a:latin typeface="Consolas" panose="020B0609020204030204" pitchFamily="49" charset="0"/>
                <a:cs typeface="Consolas" panose="020B0609020204030204" pitchFamily="49" charset="0"/>
              </a:rPr>
              <a:t>new</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[s];}</a:t>
            </a:r>
          </a:p>
          <a:p>
            <a:pPr>
              <a:spcBef>
                <a:spcPts val="1200"/>
              </a:spcBef>
            </a:pP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boolean</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isEmpty</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return</a:t>
            </a:r>
            <a:r>
              <a:rPr lang="en-US" sz="2000" dirty="0">
                <a:latin typeface="Consolas" panose="020B0609020204030204" pitchFamily="49" charset="0"/>
                <a:cs typeface="Consolas" panose="020B0609020204030204" pitchFamily="49" charset="0"/>
              </a:rPr>
              <a:t> n == 0;}</a:t>
            </a:r>
          </a:p>
          <a:p>
            <a:pPr>
              <a:spcBef>
                <a:spcPts val="1200"/>
              </a:spcBef>
            </a:pP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void</a:t>
            </a:r>
            <a:r>
              <a:rPr lang="en-US" sz="2000" dirty="0">
                <a:latin typeface="Consolas" panose="020B0609020204030204" pitchFamily="49" charset="0"/>
                <a:cs typeface="Consolas" panose="020B0609020204030204" pitchFamily="49" charset="0"/>
              </a:rPr>
              <a:t> push(</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v) { b[n]= v; n= n+1;}</a:t>
            </a:r>
          </a:p>
          <a:p>
            <a:pPr>
              <a:spcBef>
                <a:spcPts val="1200"/>
              </a:spcBef>
            </a:pP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pop() {n= n-1; </a:t>
            </a:r>
            <a:r>
              <a:rPr lang="en-US" sz="2000" b="1" dirty="0">
                <a:latin typeface="Consolas" panose="020B0609020204030204" pitchFamily="49" charset="0"/>
                <a:cs typeface="Consolas" panose="020B0609020204030204" pitchFamily="49" charset="0"/>
              </a:rPr>
              <a:t>return</a:t>
            </a:r>
            <a:r>
              <a:rPr lang="en-US" sz="2000" dirty="0">
                <a:latin typeface="Consolas" panose="020B0609020204030204" pitchFamily="49" charset="0"/>
                <a:cs typeface="Consolas" panose="020B0609020204030204" pitchFamily="49" charset="0"/>
              </a:rPr>
              <a:t> b[n]; }</a:t>
            </a:r>
          </a:p>
          <a:p>
            <a:r>
              <a:rPr lang="en-US" sz="2000" dirty="0">
                <a:latin typeface="Consolas" panose="020B0609020204030204" pitchFamily="49" charset="0"/>
                <a:cs typeface="Consolas" panose="020B0609020204030204" pitchFamily="49" charset="0"/>
              </a:rPr>
              <a:t>}</a:t>
            </a:r>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15</a:t>
            </a:fld>
            <a:endParaRPr lang="en-US" dirty="0"/>
          </a:p>
        </p:txBody>
      </p:sp>
      <p:sp>
        <p:nvSpPr>
          <p:cNvPr id="9" name="Shape 115">
            <a:extLst>
              <a:ext uri="{FF2B5EF4-FFF2-40B4-BE49-F238E27FC236}">
                <a16:creationId xmlns:a16="http://schemas.microsoft.com/office/drawing/2014/main" id="{AC6D802B-002D-534F-B5F8-9DAFD5374438}"/>
              </a:ext>
            </a:extLst>
          </p:cNvPr>
          <p:cNvSpPr txBox="1">
            <a:spLocks/>
          </p:cNvSpPr>
          <p:nvPr/>
        </p:nvSpPr>
        <p:spPr>
          <a:xfrm>
            <a:off x="76200" y="164866"/>
            <a:ext cx="3345050" cy="2371260"/>
          </a:xfrm>
          <a:prstGeom prst="rect">
            <a:avLst/>
          </a:prstGeom>
          <a:noFill/>
          <a:ln>
            <a:noFill/>
          </a:ln>
        </p:spPr>
        <p:txBody>
          <a:bodyPr vert="horz" lIns="91425" tIns="91425" rIns="91425" bIns="91425" anchor="t"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4000" dirty="0">
                <a:solidFill>
                  <a:srgbClr val="800000"/>
                </a:solidFill>
              </a:rPr>
              <a:t>Example of </a:t>
            </a:r>
            <a:r>
              <a:rPr lang="en-US" sz="4000" dirty="0">
                <a:solidFill>
                  <a:srgbClr val="FF9900"/>
                </a:solidFill>
              </a:rPr>
              <a:t>Stack</a:t>
            </a:r>
            <a:r>
              <a:rPr lang="en-US" sz="4000" dirty="0">
                <a:solidFill>
                  <a:srgbClr val="800000"/>
                </a:solidFill>
              </a:rPr>
              <a:t> subclass:</a:t>
            </a:r>
          </a:p>
          <a:p>
            <a:pPr algn="ctr">
              <a:spcBef>
                <a:spcPts val="0"/>
              </a:spcBef>
            </a:pPr>
            <a:r>
              <a:rPr lang="en-US" sz="4000" dirty="0" err="1">
                <a:solidFill>
                  <a:srgbClr val="0432FF"/>
                </a:solidFill>
              </a:rPr>
              <a:t>ArrayStack</a:t>
            </a:r>
            <a:endParaRPr lang="en" sz="4000" dirty="0">
              <a:solidFill>
                <a:srgbClr val="0432FF"/>
              </a:solidFill>
            </a:endParaRPr>
          </a:p>
        </p:txBody>
      </p:sp>
      <p:sp>
        <p:nvSpPr>
          <p:cNvPr id="10" name="TextBox 9">
            <a:extLst>
              <a:ext uri="{FF2B5EF4-FFF2-40B4-BE49-F238E27FC236}">
                <a16:creationId xmlns:a16="http://schemas.microsoft.com/office/drawing/2014/main" id="{ADAE5779-AF3E-4948-9675-E66315CF6CBF}"/>
              </a:ext>
            </a:extLst>
          </p:cNvPr>
          <p:cNvSpPr txBox="1"/>
          <p:nvPr/>
        </p:nvSpPr>
        <p:spPr>
          <a:xfrm>
            <a:off x="7772400" y="3516616"/>
            <a:ext cx="1371600" cy="2092881"/>
          </a:xfrm>
          <a:prstGeom prst="rect">
            <a:avLst/>
          </a:prstGeom>
          <a:noFill/>
        </p:spPr>
        <p:txBody>
          <a:bodyPr wrap="square" rtlCol="0">
            <a:spAutoFit/>
          </a:bodyPr>
          <a:lstStyle/>
          <a:p>
            <a:pPr algn="ctr"/>
            <a:r>
              <a:rPr lang="en-US" sz="2600" dirty="0">
                <a:solidFill>
                  <a:srgbClr val="FF0000"/>
                </a:solidFill>
                <a:cs typeface="Times"/>
              </a:rPr>
              <a:t>Missing tests for errors!</a:t>
            </a:r>
          </a:p>
          <a:p>
            <a:pPr algn="ctr"/>
            <a:r>
              <a:rPr lang="en-US" sz="2600" dirty="0">
                <a:solidFill>
                  <a:srgbClr val="FF0000"/>
                </a:solidFill>
                <a:cs typeface="Times"/>
              </a:rPr>
              <a:t>Missing specs!</a:t>
            </a:r>
          </a:p>
        </p:txBody>
      </p:sp>
      <p:sp>
        <p:nvSpPr>
          <p:cNvPr id="11" name="Left Brace 10">
            <a:extLst>
              <a:ext uri="{FF2B5EF4-FFF2-40B4-BE49-F238E27FC236}">
                <a16:creationId xmlns:a16="http://schemas.microsoft.com/office/drawing/2014/main" id="{4CC25640-5901-5F49-85C5-4BD31B9E04A5}"/>
              </a:ext>
            </a:extLst>
          </p:cNvPr>
          <p:cNvSpPr/>
          <p:nvPr/>
        </p:nvSpPr>
        <p:spPr>
          <a:xfrm>
            <a:off x="3695700" y="1509582"/>
            <a:ext cx="304800" cy="838200"/>
          </a:xfrm>
          <a:prstGeom prst="leftBrace">
            <a:avLst>
              <a:gd name="adj1" fmla="val 37101"/>
              <a:gd name="adj2" fmla="val 50000"/>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e 11">
            <a:extLst>
              <a:ext uri="{FF2B5EF4-FFF2-40B4-BE49-F238E27FC236}">
                <a16:creationId xmlns:a16="http://schemas.microsoft.com/office/drawing/2014/main" id="{810E3B74-463B-2640-8894-3782D2BE64BB}"/>
              </a:ext>
            </a:extLst>
          </p:cNvPr>
          <p:cNvSpPr/>
          <p:nvPr/>
        </p:nvSpPr>
        <p:spPr>
          <a:xfrm>
            <a:off x="457200" y="5029200"/>
            <a:ext cx="304800" cy="1219200"/>
          </a:xfrm>
          <a:prstGeom prst="leftBrace">
            <a:avLst>
              <a:gd name="adj1" fmla="val 37101"/>
              <a:gd name="adj2" fmla="val 50000"/>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7205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5" name="TextBox 4"/>
          <p:cNvSpPr txBox="1"/>
          <p:nvPr/>
        </p:nvSpPr>
        <p:spPr>
          <a:xfrm>
            <a:off x="3421250" y="1111984"/>
            <a:ext cx="5545108" cy="1631216"/>
          </a:xfrm>
          <a:prstGeom prst="rect">
            <a:avLst/>
          </a:prstGeom>
          <a:noFill/>
          <a:ln>
            <a:solidFill>
              <a:srgbClr val="800000"/>
            </a:solidFill>
          </a:ln>
        </p:spPr>
        <p:txBody>
          <a:bodyPr wrap="non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a:t>
            </a:r>
            <a:r>
              <a:rPr lang="en-US" sz="2000" b="1" dirty="0">
                <a:solidFill>
                  <a:srgbClr val="FF9900"/>
                </a:solidFill>
                <a:latin typeface="Consolas" panose="020B0609020204030204" pitchFamily="49" charset="0"/>
                <a:cs typeface="Consolas" panose="020B0609020204030204" pitchFamily="49" charset="0"/>
              </a:rPr>
              <a:t>Stack</a:t>
            </a:r>
            <a:r>
              <a:rPr lang="en-US" sz="2000" dirty="0">
                <a:latin typeface="Consolas" panose="020B0609020204030204" pitchFamily="49" charset="0"/>
                <a:cs typeface="Consolas" panose="020B0609020204030204" pitchFamily="49" charset="0"/>
              </a:rPr>
              <a:t> {</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boolean</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isEmpty</a:t>
            </a:r>
            <a:r>
              <a:rPr lang="en-US" sz="2000" dirty="0">
                <a:latin typeface="Consolas" panose="020B0609020204030204" pitchFamily="49" charset="0"/>
                <a:cs typeface="Consolas" panose="020B0609020204030204" pitchFamily="49" charset="0"/>
              </a:rPr>
              <a:t>();</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void</a:t>
            </a:r>
            <a:r>
              <a:rPr lang="en-US" sz="2000" dirty="0">
                <a:latin typeface="Consolas" panose="020B0609020204030204" pitchFamily="49" charset="0"/>
                <a:cs typeface="Consolas" panose="020B0609020204030204" pitchFamily="49" charset="0"/>
              </a:rPr>
              <a:t> push(</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k);</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pop();</a:t>
            </a:r>
          </a:p>
          <a:p>
            <a:r>
              <a:rPr lang="en-US" sz="2000" dirty="0">
                <a:latin typeface="Consolas" panose="020B0609020204030204" pitchFamily="49" charset="0"/>
                <a:cs typeface="Consolas" panose="020B0609020204030204" pitchFamily="49" charset="0"/>
              </a:rPr>
              <a:t>}</a:t>
            </a:r>
          </a:p>
        </p:txBody>
      </p:sp>
      <p:sp>
        <p:nvSpPr>
          <p:cNvPr id="7" name="TextBox 6"/>
          <p:cNvSpPr txBox="1"/>
          <p:nvPr/>
        </p:nvSpPr>
        <p:spPr>
          <a:xfrm>
            <a:off x="152400" y="2997637"/>
            <a:ext cx="7391400" cy="3631763"/>
          </a:xfrm>
          <a:prstGeom prst="rect">
            <a:avLst/>
          </a:prstGeom>
          <a:noFill/>
          <a:ln>
            <a:solidFill>
              <a:srgbClr val="800000"/>
            </a:solidFill>
          </a:ln>
        </p:spPr>
        <p:txBody>
          <a:bodyPr wrap="squar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a:t>
            </a:r>
            <a:r>
              <a:rPr lang="en-US" sz="2000" b="1" dirty="0" err="1">
                <a:solidFill>
                  <a:srgbClr val="0432FF"/>
                </a:solidFill>
                <a:latin typeface="Consolas" panose="020B0609020204030204" pitchFamily="49" charset="0"/>
                <a:cs typeface="Consolas" panose="020B0609020204030204" pitchFamily="49" charset="0"/>
              </a:rPr>
              <a:t>LinkedListStack</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extends</a:t>
            </a:r>
            <a:r>
              <a:rPr lang="en-US" sz="2000" dirty="0">
                <a:latin typeface="Consolas" panose="020B0609020204030204" pitchFamily="49" charset="0"/>
                <a:cs typeface="Consolas" panose="020B0609020204030204" pitchFamily="49" charset="0"/>
              </a:rPr>
              <a:t> </a:t>
            </a:r>
            <a:r>
              <a:rPr lang="en-US" sz="2000" b="1" dirty="0">
                <a:solidFill>
                  <a:srgbClr val="FF9900"/>
                </a:solidFill>
                <a:latin typeface="Consolas" panose="020B0609020204030204" pitchFamily="49" charset="0"/>
                <a:cs typeface="Consolas" panose="020B0609020204030204" pitchFamily="49" charset="0"/>
              </a:rPr>
              <a:t>Stack</a:t>
            </a:r>
            <a:r>
              <a:rPr lang="en-US" sz="2000" dirty="0">
                <a:latin typeface="Consolas" panose="020B0609020204030204" pitchFamily="49" charset="0"/>
                <a:cs typeface="Consolas" panose="020B0609020204030204" pitchFamily="49" charset="0"/>
              </a:rPr>
              <a:t>{</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private</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n;   </a:t>
            </a:r>
            <a:r>
              <a:rPr lang="en-US" sz="2000" dirty="0">
                <a:solidFill>
                  <a:srgbClr val="00B050"/>
                </a:solidFill>
                <a:latin typeface="Consolas" panose="020B0609020204030204" pitchFamily="49" charset="0"/>
                <a:cs typeface="Consolas" panose="020B0609020204030204" pitchFamily="49" charset="0"/>
              </a:rPr>
              <a:t>// number of elements in stack</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private</a:t>
            </a:r>
            <a:r>
              <a:rPr lang="en-US" sz="2000" dirty="0">
                <a:latin typeface="Consolas" panose="020B0609020204030204" pitchFamily="49" charset="0"/>
                <a:cs typeface="Consolas" panose="020B0609020204030204" pitchFamily="49" charset="0"/>
              </a:rPr>
              <a:t> Node first; </a:t>
            </a:r>
            <a:r>
              <a:rPr lang="en-US" sz="2000" dirty="0">
                <a:solidFill>
                  <a:srgbClr val="00B050"/>
                </a:solidFill>
                <a:latin typeface="Consolas" panose="020B0609020204030204" pitchFamily="49" charset="0"/>
                <a:cs typeface="Consolas" panose="020B0609020204030204" pitchFamily="49" charset="0"/>
              </a:rPr>
              <a:t>// top node on stack</a:t>
            </a:r>
          </a:p>
          <a:p>
            <a:endParaRPr lang="en-US" sz="2000" dirty="0">
              <a:latin typeface="Consolas" panose="020B0609020204030204" pitchFamily="49" charset="0"/>
              <a:cs typeface="Consolas" panose="020B0609020204030204" pitchFamily="49" charset="0"/>
            </a:endParaRPr>
          </a:p>
          <a:p>
            <a:r>
              <a:rPr lang="en-US" sz="2000" dirty="0">
                <a:solidFill>
                  <a:srgbClr val="00B050"/>
                </a:solidFill>
                <a:latin typeface="Consolas" panose="020B0609020204030204" pitchFamily="49" charset="0"/>
                <a:cs typeface="Consolas" panose="020B0609020204030204" pitchFamily="49" charset="0"/>
              </a:rPr>
              <a:t>    /** Constructor: An empty stack */</a:t>
            </a: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LinkedListStack</a:t>
            </a:r>
            <a:r>
              <a:rPr lang="en-US" sz="2000" dirty="0">
                <a:latin typeface="Consolas" panose="020B0609020204030204" pitchFamily="49" charset="0"/>
                <a:cs typeface="Consolas" panose="020B0609020204030204" pitchFamily="49" charset="0"/>
              </a:rPr>
              <a:t>() {}</a:t>
            </a:r>
          </a:p>
          <a:p>
            <a:pPr>
              <a:spcBef>
                <a:spcPts val="1200"/>
              </a:spcBef>
            </a:pP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boolean</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isEmpty</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return</a:t>
            </a:r>
            <a:r>
              <a:rPr lang="en-US" sz="2000" dirty="0">
                <a:latin typeface="Consolas" panose="020B0609020204030204" pitchFamily="49" charset="0"/>
                <a:cs typeface="Consolas" panose="020B0609020204030204" pitchFamily="49" charset="0"/>
              </a:rPr>
              <a:t> n == 0;}</a:t>
            </a:r>
          </a:p>
          <a:p>
            <a:pPr>
              <a:spcBef>
                <a:spcPts val="1200"/>
              </a:spcBef>
            </a:pP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void</a:t>
            </a:r>
            <a:r>
              <a:rPr lang="en-US" sz="2000" dirty="0">
                <a:latin typeface="Consolas" panose="020B0609020204030204" pitchFamily="49" charset="0"/>
                <a:cs typeface="Consolas" panose="020B0609020204030204" pitchFamily="49" charset="0"/>
              </a:rPr>
              <a:t> push(</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v) { prepend v to list}</a:t>
            </a:r>
          </a:p>
          <a:p>
            <a:pPr>
              <a:spcBef>
                <a:spcPts val="1200"/>
              </a:spcBef>
            </a:pP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pop() { </a:t>
            </a:r>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a:t>
            </a:r>
          </a:p>
          <a:p>
            <a:r>
              <a:rPr lang="en-US" sz="2000" dirty="0">
                <a:latin typeface="Consolas" panose="020B0609020204030204" pitchFamily="49" charset="0"/>
                <a:cs typeface="Consolas" panose="020B0609020204030204" pitchFamily="49" charset="0"/>
              </a:rPr>
              <a:t>}</a:t>
            </a:r>
          </a:p>
        </p:txBody>
      </p:sp>
      <p:sp>
        <p:nvSpPr>
          <p:cNvPr id="3" name="TextBox 2"/>
          <p:cNvSpPr txBox="1"/>
          <p:nvPr/>
        </p:nvSpPr>
        <p:spPr>
          <a:xfrm>
            <a:off x="7696200" y="3516616"/>
            <a:ext cx="1371600" cy="2092881"/>
          </a:xfrm>
          <a:prstGeom prst="rect">
            <a:avLst/>
          </a:prstGeom>
          <a:noFill/>
        </p:spPr>
        <p:txBody>
          <a:bodyPr wrap="square" rtlCol="0">
            <a:spAutoFit/>
          </a:bodyPr>
          <a:lstStyle/>
          <a:p>
            <a:pPr algn="ctr"/>
            <a:r>
              <a:rPr lang="en-US" sz="2600" dirty="0">
                <a:solidFill>
                  <a:srgbClr val="FF0000"/>
                </a:solidFill>
                <a:cs typeface="Times"/>
              </a:rPr>
              <a:t>Missing tests for errors!</a:t>
            </a:r>
          </a:p>
          <a:p>
            <a:pPr algn="ctr"/>
            <a:r>
              <a:rPr lang="en-US" sz="2600" dirty="0">
                <a:solidFill>
                  <a:srgbClr val="FF0000"/>
                </a:solidFill>
                <a:cs typeface="Times"/>
              </a:rPr>
              <a:t>Missing specs!</a:t>
            </a:r>
          </a:p>
        </p:txBody>
      </p:sp>
      <p:sp>
        <p:nvSpPr>
          <p:cNvPr id="10" name="Shape 115">
            <a:extLst>
              <a:ext uri="{FF2B5EF4-FFF2-40B4-BE49-F238E27FC236}">
                <a16:creationId xmlns:a16="http://schemas.microsoft.com/office/drawing/2014/main" id="{A9CE916E-9836-6941-A5CC-98F6096BEAF0}"/>
              </a:ext>
            </a:extLst>
          </p:cNvPr>
          <p:cNvSpPr txBox="1">
            <a:spLocks/>
          </p:cNvSpPr>
          <p:nvPr/>
        </p:nvSpPr>
        <p:spPr>
          <a:xfrm>
            <a:off x="76200" y="164866"/>
            <a:ext cx="3345050" cy="2371260"/>
          </a:xfrm>
          <a:prstGeom prst="rect">
            <a:avLst/>
          </a:prstGeom>
          <a:noFill/>
          <a:ln>
            <a:noFill/>
          </a:ln>
        </p:spPr>
        <p:txBody>
          <a:bodyPr vert="horz" lIns="91425" tIns="91425" rIns="91425" bIns="91425" anchor="t"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4000" dirty="0">
                <a:solidFill>
                  <a:srgbClr val="800000"/>
                </a:solidFill>
              </a:rPr>
              <a:t>Example of </a:t>
            </a:r>
            <a:r>
              <a:rPr lang="en-US" sz="4000" dirty="0">
                <a:solidFill>
                  <a:srgbClr val="FF9900"/>
                </a:solidFill>
              </a:rPr>
              <a:t>Stack</a:t>
            </a:r>
            <a:r>
              <a:rPr lang="en-US" sz="4000" dirty="0">
                <a:solidFill>
                  <a:srgbClr val="800000"/>
                </a:solidFill>
              </a:rPr>
              <a:t> subclass:</a:t>
            </a:r>
          </a:p>
          <a:p>
            <a:pPr algn="ctr">
              <a:spcBef>
                <a:spcPts val="0"/>
              </a:spcBef>
            </a:pPr>
            <a:r>
              <a:rPr lang="en-US" sz="4000" dirty="0" err="1">
                <a:solidFill>
                  <a:srgbClr val="0432FF"/>
                </a:solidFill>
              </a:rPr>
              <a:t>LinkedListStack</a:t>
            </a:r>
            <a:endParaRPr lang="en" sz="4000" dirty="0">
              <a:solidFill>
                <a:srgbClr val="0432FF"/>
              </a:solidFill>
            </a:endParaRPr>
          </a:p>
        </p:txBody>
      </p:sp>
      <p:sp>
        <p:nvSpPr>
          <p:cNvPr id="2" name="Left Brace 1">
            <a:extLst>
              <a:ext uri="{FF2B5EF4-FFF2-40B4-BE49-F238E27FC236}">
                <a16:creationId xmlns:a16="http://schemas.microsoft.com/office/drawing/2014/main" id="{4A1E2C7C-EC1E-6C41-8252-509EAA03CA3E}"/>
              </a:ext>
            </a:extLst>
          </p:cNvPr>
          <p:cNvSpPr/>
          <p:nvPr/>
        </p:nvSpPr>
        <p:spPr>
          <a:xfrm>
            <a:off x="3695700" y="1509582"/>
            <a:ext cx="304800" cy="838200"/>
          </a:xfrm>
          <a:prstGeom prst="leftBrace">
            <a:avLst>
              <a:gd name="adj1" fmla="val 37101"/>
              <a:gd name="adj2" fmla="val 50000"/>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Left Brace 7">
            <a:extLst>
              <a:ext uri="{FF2B5EF4-FFF2-40B4-BE49-F238E27FC236}">
                <a16:creationId xmlns:a16="http://schemas.microsoft.com/office/drawing/2014/main" id="{739ACCC8-9F1B-9B4E-BECA-07392CE16C8F}"/>
              </a:ext>
            </a:extLst>
          </p:cNvPr>
          <p:cNvSpPr/>
          <p:nvPr/>
        </p:nvSpPr>
        <p:spPr>
          <a:xfrm>
            <a:off x="457200" y="5029200"/>
            <a:ext cx="304800" cy="1219200"/>
          </a:xfrm>
          <a:prstGeom prst="leftBrace">
            <a:avLst>
              <a:gd name="adj1" fmla="val 37101"/>
              <a:gd name="adj2" fmla="val 50000"/>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6807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4" name="TextBox 3"/>
          <p:cNvSpPr txBox="1"/>
          <p:nvPr/>
        </p:nvSpPr>
        <p:spPr>
          <a:xfrm>
            <a:off x="1802967" y="2543240"/>
            <a:ext cx="5943600" cy="3170099"/>
          </a:xfrm>
          <a:prstGeom prst="rect">
            <a:avLst/>
          </a:prstGeom>
          <a:noFill/>
        </p:spPr>
        <p:txBody>
          <a:bodyPr wrap="square" rtlCol="0">
            <a:spAutoFit/>
          </a:bodyPr>
          <a:lstStyle/>
          <a:p>
            <a:r>
              <a:rPr lang="en-US" sz="2000" dirty="0">
                <a:solidFill>
                  <a:srgbClr val="00B050"/>
                </a:solidFill>
                <a:latin typeface="Consolas" panose="020B0609020204030204" pitchFamily="49" charset="0"/>
                <a:cs typeface="Consolas" panose="020B0609020204030204" pitchFamily="49" charset="0"/>
              </a:rPr>
              <a:t>/** A class that needs a stack */</a:t>
            </a:r>
          </a:p>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C {</a:t>
            </a:r>
          </a:p>
          <a:p>
            <a:r>
              <a:rPr lang="en-US" sz="2000" dirty="0">
                <a:latin typeface="Consolas" panose="020B0609020204030204" pitchFamily="49" charset="0"/>
                <a:cs typeface="Consolas" panose="020B0609020204030204" pitchFamily="49" charset="0"/>
              </a:rPr>
              <a:t>     Stack </a:t>
            </a:r>
            <a:r>
              <a:rPr lang="en-US" sz="2000" dirty="0" err="1">
                <a:latin typeface="Consolas" panose="020B0609020204030204" pitchFamily="49" charset="0"/>
                <a:cs typeface="Consolas" panose="020B0609020204030204" pitchFamily="49" charset="0"/>
              </a:rPr>
              <a:t>st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new</a:t>
            </a:r>
            <a:r>
              <a:rPr lang="en-US" sz="2000" dirty="0">
                <a:latin typeface="Consolas" panose="020B0609020204030204" pitchFamily="49" charset="0"/>
                <a:cs typeface="Consolas" panose="020B0609020204030204" pitchFamily="49" charset="0"/>
              </a:rPr>
              <a:t> </a:t>
            </a:r>
            <a:r>
              <a:rPr lang="en-US" sz="2000" b="1" dirty="0" err="1">
                <a:solidFill>
                  <a:srgbClr val="0432FF"/>
                </a:solidFill>
                <a:latin typeface="Consolas" panose="020B0609020204030204" pitchFamily="49" charset="0"/>
                <a:cs typeface="Consolas" panose="020B0609020204030204" pitchFamily="49" charset="0"/>
              </a:rPr>
              <a:t>ArrayStack</a:t>
            </a:r>
            <a:r>
              <a:rPr lang="en-US" sz="2000" dirty="0">
                <a:latin typeface="Consolas" panose="020B0609020204030204" pitchFamily="49" charset="0"/>
                <a:cs typeface="Consolas" panose="020B0609020204030204" pitchFamily="49" charset="0"/>
              </a:rPr>
              <a:t>(20); </a:t>
            </a:r>
          </a:p>
          <a:p>
            <a:r>
              <a:rPr lang="en-US" sz="2000" dirty="0">
                <a:latin typeface="Consolas" panose="020B0609020204030204" pitchFamily="49" charset="0"/>
                <a:cs typeface="Consolas" panose="020B0609020204030204" pitchFamily="49" charset="0"/>
              </a:rPr>
              <a:t>     </a:t>
            </a:r>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void</a:t>
            </a:r>
            <a:r>
              <a:rPr lang="en-US" sz="2000" dirty="0">
                <a:latin typeface="Consolas" panose="020B0609020204030204" pitchFamily="49" charset="0"/>
                <a:cs typeface="Consolas" panose="020B0609020204030204" pitchFamily="49" charset="0"/>
              </a:rPr>
              <a:t> m() {</a:t>
            </a:r>
          </a:p>
          <a:p>
            <a:endParaRPr lang="en-US" sz="2000" dirty="0">
              <a:latin typeface="Consolas" panose="020B0609020204030204" pitchFamily="49" charset="0"/>
              <a:cs typeface="Consolas" panose="020B0609020204030204" pitchFamily="49" charset="0"/>
            </a:endParaRPr>
          </a:p>
          <a:p>
            <a:endParaRPr lang="en-US" sz="2000" dirty="0">
              <a:latin typeface="Consolas" panose="020B0609020204030204" pitchFamily="49" charset="0"/>
              <a:cs typeface="Consolas" panose="020B0609020204030204" pitchFamily="49" charset="0"/>
            </a:endParaRPr>
          </a:p>
          <a:p>
            <a:endParaRPr lang="en-US" sz="2000" dirty="0">
              <a:latin typeface="Consolas" panose="020B0609020204030204" pitchFamily="49" charset="0"/>
              <a:cs typeface="Consolas" panose="020B0609020204030204" pitchFamily="49" charset="0"/>
            </a:endParaRPr>
          </a:p>
          <a:p>
            <a:r>
              <a:rPr lang="en-US" sz="2000" dirty="0">
                <a:latin typeface="Consolas" panose="020B0609020204030204" pitchFamily="49" charset="0"/>
                <a:cs typeface="Consolas" panose="020B0609020204030204" pitchFamily="49" charset="0"/>
              </a:rPr>
              <a:t>    }</a:t>
            </a:r>
          </a:p>
          <a:p>
            <a:r>
              <a:rPr lang="en-US" sz="2000" dirty="0">
                <a:latin typeface="Consolas" panose="020B0609020204030204" pitchFamily="49" charset="0"/>
                <a:cs typeface="Consolas" panose="020B0609020204030204" pitchFamily="49" charset="0"/>
              </a:rPr>
              <a:t>}</a:t>
            </a:r>
          </a:p>
        </p:txBody>
      </p:sp>
      <p:sp>
        <p:nvSpPr>
          <p:cNvPr id="115" name="Shape 115"/>
          <p:cNvSpPr txBox="1">
            <a:spLocks noGrp="1"/>
          </p:cNvSpPr>
          <p:nvPr>
            <p:ph type="ctrTitle" idx="4294967295"/>
          </p:nvPr>
        </p:nvSpPr>
        <p:spPr>
          <a:xfrm>
            <a:off x="170479" y="124400"/>
            <a:ext cx="2819400" cy="914400"/>
          </a:xfrm>
          <a:prstGeom prst="rect">
            <a:avLst/>
          </a:prstGeom>
          <a:noFill/>
          <a:ln>
            <a:noFill/>
          </a:ln>
        </p:spPr>
        <p:txBody>
          <a:bodyPr vert="horz" lIns="91425" tIns="91425" rIns="91425" bIns="91425" anchor="b" anchorCtr="0">
            <a:noAutofit/>
          </a:bodyPr>
          <a:lstStyle/>
          <a:p>
            <a:pPr algn="ctr">
              <a:spcBef>
                <a:spcPts val="0"/>
              </a:spcBef>
            </a:pPr>
            <a:r>
              <a:rPr lang="en-US" dirty="0">
                <a:solidFill>
                  <a:srgbClr val="800000"/>
                </a:solidFill>
              </a:rPr>
              <a:t>Flexibility</a:t>
            </a:r>
            <a:r>
              <a:rPr lang="en-US" sz="3200" dirty="0">
                <a:solidFill>
                  <a:srgbClr val="800000"/>
                </a:solidFill>
              </a:rPr>
              <a:t>!</a:t>
            </a:r>
            <a:endParaRPr lang="en" sz="3200" dirty="0">
              <a:solidFill>
                <a:srgbClr val="800000"/>
              </a:solidFill>
            </a:endParaRPr>
          </a:p>
        </p:txBody>
      </p:sp>
      <p:sp>
        <p:nvSpPr>
          <p:cNvPr id="5" name="TextBox 4"/>
          <p:cNvSpPr txBox="1"/>
          <p:nvPr/>
        </p:nvSpPr>
        <p:spPr>
          <a:xfrm>
            <a:off x="3962400" y="152400"/>
            <a:ext cx="4953000" cy="400110"/>
          </a:xfrm>
          <a:prstGeom prst="rect">
            <a:avLst/>
          </a:prstGeom>
          <a:noFill/>
          <a:ln>
            <a:solidFill>
              <a:srgbClr val="800000"/>
            </a:solidFill>
          </a:ln>
        </p:spPr>
        <p:txBody>
          <a:bodyPr wrap="squar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a:t>
            </a:r>
            <a:r>
              <a:rPr lang="en-US" sz="2000" b="1" dirty="0">
                <a:solidFill>
                  <a:srgbClr val="FF9900"/>
                </a:solidFill>
                <a:latin typeface="Consolas" panose="020B0609020204030204" pitchFamily="49" charset="0"/>
                <a:cs typeface="Consolas" panose="020B0609020204030204" pitchFamily="49" charset="0"/>
              </a:rPr>
              <a:t>Stack</a:t>
            </a:r>
            <a:r>
              <a:rPr lang="en-US" sz="2000" dirty="0">
                <a:latin typeface="Consolas" panose="020B0609020204030204" pitchFamily="49" charset="0"/>
                <a:cs typeface="Consolas" panose="020B0609020204030204" pitchFamily="49" charset="0"/>
              </a:rPr>
              <a:t> { </a:t>
            </a:r>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p:txBody>
      </p:sp>
      <p:sp>
        <p:nvSpPr>
          <p:cNvPr id="7" name="TextBox 6"/>
          <p:cNvSpPr txBox="1"/>
          <p:nvPr/>
        </p:nvSpPr>
        <p:spPr>
          <a:xfrm>
            <a:off x="1828800" y="867808"/>
            <a:ext cx="7086600" cy="400110"/>
          </a:xfrm>
          <a:prstGeom prst="rect">
            <a:avLst/>
          </a:prstGeom>
          <a:noFill/>
          <a:ln>
            <a:solidFill>
              <a:srgbClr val="800000"/>
            </a:solidFill>
          </a:ln>
        </p:spPr>
        <p:txBody>
          <a:bodyPr wrap="squar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a:t>
            </a:r>
            <a:r>
              <a:rPr lang="en-US" sz="2000" b="1" dirty="0" err="1">
                <a:solidFill>
                  <a:srgbClr val="FF0000"/>
                </a:solidFill>
                <a:latin typeface="Consolas" panose="020B0609020204030204" pitchFamily="49" charset="0"/>
                <a:cs typeface="Consolas" panose="020B0609020204030204" pitchFamily="49" charset="0"/>
              </a:rPr>
              <a:t>LinkedListStack</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extends</a:t>
            </a:r>
            <a:r>
              <a:rPr lang="en-US" sz="2000" dirty="0">
                <a:latin typeface="Consolas" panose="020B0609020204030204" pitchFamily="49" charset="0"/>
                <a:cs typeface="Consolas" panose="020B0609020204030204" pitchFamily="49" charset="0"/>
              </a:rPr>
              <a:t> </a:t>
            </a:r>
            <a:r>
              <a:rPr lang="en-US" sz="2000" b="1" dirty="0">
                <a:solidFill>
                  <a:srgbClr val="FF9900"/>
                </a:solidFill>
                <a:latin typeface="Consolas" panose="020B0609020204030204" pitchFamily="49" charset="0"/>
                <a:cs typeface="Consolas" panose="020B0609020204030204" pitchFamily="49" charset="0"/>
              </a:rPr>
              <a:t>Stack</a:t>
            </a:r>
            <a:r>
              <a:rPr lang="en-US" sz="2000" dirty="0">
                <a:latin typeface="Consolas" panose="020B0609020204030204" pitchFamily="49" charset="0"/>
                <a:cs typeface="Consolas" panose="020B0609020204030204" pitchFamily="49" charset="0"/>
              </a:rPr>
              <a:t> { </a:t>
            </a:r>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p:txBody>
      </p:sp>
      <p:sp>
        <p:nvSpPr>
          <p:cNvPr id="8" name="TextBox 7"/>
          <p:cNvSpPr txBox="1"/>
          <p:nvPr/>
        </p:nvSpPr>
        <p:spPr>
          <a:xfrm>
            <a:off x="2661834" y="1583216"/>
            <a:ext cx="6324600" cy="400110"/>
          </a:xfrm>
          <a:prstGeom prst="rect">
            <a:avLst/>
          </a:prstGeom>
          <a:noFill/>
          <a:ln>
            <a:solidFill>
              <a:srgbClr val="800000"/>
            </a:solidFill>
          </a:ln>
        </p:spPr>
        <p:txBody>
          <a:bodyPr wrap="squar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a:t>
            </a:r>
            <a:r>
              <a:rPr lang="en-US" sz="2000" b="1" dirty="0" err="1">
                <a:solidFill>
                  <a:srgbClr val="0432FF"/>
                </a:solidFill>
                <a:latin typeface="Consolas" panose="020B0609020204030204" pitchFamily="49" charset="0"/>
                <a:cs typeface="Consolas" panose="020B0609020204030204" pitchFamily="49" charset="0"/>
              </a:rPr>
              <a:t>ArrayStack</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extends</a:t>
            </a:r>
            <a:r>
              <a:rPr lang="en-US" sz="2000" dirty="0">
                <a:latin typeface="Consolas" panose="020B0609020204030204" pitchFamily="49" charset="0"/>
                <a:cs typeface="Consolas" panose="020B0609020204030204" pitchFamily="49" charset="0"/>
              </a:rPr>
              <a:t> </a:t>
            </a:r>
            <a:r>
              <a:rPr lang="en-US" sz="2000" b="1" dirty="0">
                <a:solidFill>
                  <a:srgbClr val="FF9900"/>
                </a:solidFill>
                <a:latin typeface="Consolas" panose="020B0609020204030204" pitchFamily="49" charset="0"/>
                <a:cs typeface="Consolas" panose="020B0609020204030204" pitchFamily="49" charset="0"/>
              </a:rPr>
              <a:t>Stack</a:t>
            </a:r>
            <a:r>
              <a:rPr lang="en-US" sz="2000" dirty="0">
                <a:latin typeface="Consolas" panose="020B0609020204030204" pitchFamily="49" charset="0"/>
                <a:cs typeface="Consolas" panose="020B0609020204030204" pitchFamily="49" charset="0"/>
              </a:rPr>
              <a:t> { </a:t>
            </a:r>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p:txBody>
      </p:sp>
      <p:grpSp>
        <p:nvGrpSpPr>
          <p:cNvPr id="6" name="Group 5"/>
          <p:cNvGrpSpPr/>
          <p:nvPr/>
        </p:nvGrpSpPr>
        <p:grpSpPr>
          <a:xfrm>
            <a:off x="5761904" y="3657600"/>
            <a:ext cx="3224530" cy="1322318"/>
            <a:chOff x="5538470" y="2316411"/>
            <a:chExt cx="3224530" cy="1322318"/>
          </a:xfrm>
        </p:grpSpPr>
        <p:sp>
          <p:nvSpPr>
            <p:cNvPr id="9" name="TextBox 8"/>
            <p:cNvSpPr txBox="1"/>
            <p:nvPr/>
          </p:nvSpPr>
          <p:spPr>
            <a:xfrm>
              <a:off x="6324600" y="2438400"/>
              <a:ext cx="2438400" cy="1200329"/>
            </a:xfrm>
            <a:prstGeom prst="rect">
              <a:avLst/>
            </a:prstGeom>
            <a:solidFill>
              <a:schemeClr val="accent4">
                <a:lumMod val="60000"/>
                <a:lumOff val="40000"/>
              </a:schemeClr>
            </a:solidFill>
          </p:spPr>
          <p:txBody>
            <a:bodyPr wrap="square" rtlCol="0">
              <a:spAutoFit/>
            </a:bodyPr>
            <a:lstStyle/>
            <a:p>
              <a:pPr algn="r"/>
              <a:r>
                <a:rPr lang="en-US" sz="2400" dirty="0">
                  <a:cs typeface="Times New Roman"/>
                </a:rPr>
                <a:t>Choose an array implementation, max of 20 values</a:t>
              </a:r>
            </a:p>
          </p:txBody>
        </p:sp>
        <p:cxnSp>
          <p:nvCxnSpPr>
            <p:cNvPr id="3" name="Straight Arrow Connector 2"/>
            <p:cNvCxnSpPr>
              <a:cxnSpLocks/>
            </p:cNvCxnSpPr>
            <p:nvPr/>
          </p:nvCxnSpPr>
          <p:spPr>
            <a:xfrm flipH="1" flipV="1">
              <a:off x="5538470" y="2316411"/>
              <a:ext cx="1090930" cy="502989"/>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170479" y="3352800"/>
            <a:ext cx="2386330" cy="2331660"/>
            <a:chOff x="339669" y="2552700"/>
            <a:chExt cx="2386330" cy="2331660"/>
          </a:xfrm>
        </p:grpSpPr>
        <p:cxnSp>
          <p:nvCxnSpPr>
            <p:cNvPr id="13" name="Straight Arrow Connector 12"/>
            <p:cNvCxnSpPr>
              <a:cxnSpLocks/>
            </p:cNvCxnSpPr>
            <p:nvPr/>
          </p:nvCxnSpPr>
          <p:spPr>
            <a:xfrm flipV="1">
              <a:off x="1870127" y="2552700"/>
              <a:ext cx="855872" cy="1115518"/>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39669" y="3314700"/>
              <a:ext cx="1600200" cy="1569660"/>
            </a:xfrm>
            <a:prstGeom prst="rect">
              <a:avLst/>
            </a:prstGeom>
            <a:solidFill>
              <a:schemeClr val="accent4">
                <a:lumMod val="60000"/>
                <a:lumOff val="40000"/>
              </a:schemeClr>
            </a:solidFill>
          </p:spPr>
          <p:txBody>
            <a:bodyPr wrap="square" rtlCol="0">
              <a:spAutoFit/>
            </a:bodyPr>
            <a:lstStyle/>
            <a:p>
              <a:pPr algn="r"/>
              <a:r>
                <a:rPr lang="en-US" sz="2400" dirty="0">
                  <a:cs typeface="Times New Roman"/>
                </a:rPr>
                <a:t>Store the </a:t>
              </a:r>
              <a:r>
                <a:rPr lang="en-US" sz="2400" dirty="0" err="1">
                  <a:cs typeface="Times New Roman"/>
                </a:rPr>
                <a:t>ptr</a:t>
              </a:r>
              <a:r>
                <a:rPr lang="en-US" sz="2400" dirty="0">
                  <a:cs typeface="Times New Roman"/>
                </a:rPr>
                <a:t> in a variable of type Stack!</a:t>
              </a:r>
            </a:p>
          </p:txBody>
        </p:sp>
      </p:grpSp>
      <p:sp>
        <p:nvSpPr>
          <p:cNvPr id="17" name="TextBox 16"/>
          <p:cNvSpPr txBox="1"/>
          <p:nvPr/>
        </p:nvSpPr>
        <p:spPr>
          <a:xfrm>
            <a:off x="2841119" y="4617789"/>
            <a:ext cx="2743200" cy="1015663"/>
          </a:xfrm>
          <a:prstGeom prst="rect">
            <a:avLst/>
          </a:prstGeom>
          <a:noFill/>
          <a:ln>
            <a:noFill/>
          </a:ln>
        </p:spPr>
        <p:txBody>
          <a:bodyPr wrap="square" rtlCol="0">
            <a:spAutoFit/>
          </a:bodyPr>
          <a:lstStyle/>
          <a:p>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a:p>
            <a:r>
              <a:rPr lang="en-US" sz="2000" dirty="0" err="1">
                <a:latin typeface="Consolas" panose="020B0609020204030204" pitchFamily="49" charset="0"/>
                <a:cs typeface="Consolas" panose="020B0609020204030204" pitchFamily="49" charset="0"/>
              </a:rPr>
              <a:t>st.push</a:t>
            </a:r>
            <a:r>
              <a:rPr lang="en-US" sz="2000" dirty="0">
                <a:latin typeface="Consolas" panose="020B0609020204030204" pitchFamily="49" charset="0"/>
                <a:cs typeface="Consolas" panose="020B0609020204030204" pitchFamily="49" charset="0"/>
              </a:rPr>
              <a:t>(5);</a:t>
            </a:r>
          </a:p>
          <a:p>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p:txBody>
      </p:sp>
      <p:grpSp>
        <p:nvGrpSpPr>
          <p:cNvPr id="19" name="Group 18"/>
          <p:cNvGrpSpPr/>
          <p:nvPr/>
        </p:nvGrpSpPr>
        <p:grpSpPr>
          <a:xfrm>
            <a:off x="4212718" y="5334001"/>
            <a:ext cx="3305247" cy="1442179"/>
            <a:chOff x="3199108" y="4949856"/>
            <a:chExt cx="3741790" cy="1422336"/>
          </a:xfrm>
        </p:grpSpPr>
        <p:sp>
          <p:nvSpPr>
            <p:cNvPr id="20" name="TextBox 19"/>
            <p:cNvSpPr txBox="1"/>
            <p:nvPr/>
          </p:nvSpPr>
          <p:spPr>
            <a:xfrm>
              <a:off x="3835390" y="5171864"/>
              <a:ext cx="3105508" cy="1200328"/>
            </a:xfrm>
            <a:prstGeom prst="rect">
              <a:avLst/>
            </a:prstGeom>
            <a:solidFill>
              <a:schemeClr val="accent4">
                <a:lumMod val="60000"/>
                <a:lumOff val="40000"/>
              </a:schemeClr>
            </a:solidFill>
          </p:spPr>
          <p:txBody>
            <a:bodyPr wrap="square" rtlCol="0">
              <a:spAutoFit/>
            </a:bodyPr>
            <a:lstStyle/>
            <a:p>
              <a:pPr algn="r"/>
              <a:r>
                <a:rPr lang="en-US" sz="2400" dirty="0">
                  <a:cs typeface="Times New Roman"/>
                </a:rPr>
                <a:t>Use only methods available in abstract class Stack</a:t>
              </a:r>
            </a:p>
          </p:txBody>
        </p:sp>
        <p:cxnSp>
          <p:nvCxnSpPr>
            <p:cNvPr id="21" name="Straight Arrow Connector 20"/>
            <p:cNvCxnSpPr>
              <a:cxnSpLocks/>
            </p:cNvCxnSpPr>
            <p:nvPr/>
          </p:nvCxnSpPr>
          <p:spPr>
            <a:xfrm flipH="1" flipV="1">
              <a:off x="3199108" y="4949856"/>
              <a:ext cx="924318" cy="478448"/>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8679570" y="6336268"/>
            <a:ext cx="312030" cy="369332"/>
          </a:xfrm>
          <a:prstGeom prst="rect">
            <a:avLst/>
          </a:prstGeom>
          <a:noFill/>
        </p:spPr>
        <p:txBody>
          <a:bodyPr wrap="none" rtlCol="0">
            <a:spAutoFit/>
          </a:bodyPr>
          <a:lstStyle/>
          <a:p>
            <a:fld id="{7F0C3FF4-CB79-7F4B-A906-66C49782AC3E}" type="slidenum">
              <a:rPr lang="en-US" smtClean="0"/>
              <a:t>17</a:t>
            </a:fld>
            <a:endParaRPr lang="en-US" dirty="0"/>
          </a:p>
        </p:txBody>
      </p:sp>
    </p:spTree>
    <p:extLst>
      <p:ext uri="{BB962C8B-B14F-4D97-AF65-F5344CB8AC3E}">
        <p14:creationId xmlns:p14="http://schemas.microsoft.com/office/powerpoint/2010/main" val="250955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4" name="TextBox 3"/>
          <p:cNvSpPr txBox="1"/>
          <p:nvPr/>
        </p:nvSpPr>
        <p:spPr>
          <a:xfrm>
            <a:off x="1802967" y="2543240"/>
            <a:ext cx="5943600" cy="3170099"/>
          </a:xfrm>
          <a:prstGeom prst="rect">
            <a:avLst/>
          </a:prstGeom>
          <a:noFill/>
        </p:spPr>
        <p:txBody>
          <a:bodyPr wrap="square" rtlCol="0">
            <a:spAutoFit/>
          </a:bodyPr>
          <a:lstStyle/>
          <a:p>
            <a:r>
              <a:rPr lang="en-US" sz="2000" dirty="0">
                <a:solidFill>
                  <a:srgbClr val="00B050"/>
                </a:solidFill>
                <a:latin typeface="Consolas" panose="020B0609020204030204" pitchFamily="49" charset="0"/>
                <a:cs typeface="Consolas" panose="020B0609020204030204" pitchFamily="49" charset="0"/>
              </a:rPr>
              <a:t>/** A class that needs a stack */</a:t>
            </a:r>
          </a:p>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C {</a:t>
            </a:r>
          </a:p>
          <a:p>
            <a:r>
              <a:rPr lang="en-US" sz="2000" dirty="0">
                <a:latin typeface="Consolas" panose="020B0609020204030204" pitchFamily="49" charset="0"/>
                <a:cs typeface="Consolas" panose="020B0609020204030204" pitchFamily="49" charset="0"/>
              </a:rPr>
              <a:t>     Stack </a:t>
            </a:r>
            <a:r>
              <a:rPr lang="en-US" sz="2000" dirty="0" err="1">
                <a:latin typeface="Consolas" panose="020B0609020204030204" pitchFamily="49" charset="0"/>
                <a:cs typeface="Consolas" panose="020B0609020204030204" pitchFamily="49" charset="0"/>
              </a:rPr>
              <a:t>st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new</a:t>
            </a:r>
            <a:r>
              <a:rPr lang="en-US" sz="2000" dirty="0">
                <a:latin typeface="Consolas" panose="020B0609020204030204" pitchFamily="49" charset="0"/>
                <a:cs typeface="Consolas" panose="020B0609020204030204" pitchFamily="49" charset="0"/>
              </a:rPr>
              <a:t> </a:t>
            </a:r>
            <a:r>
              <a:rPr lang="en-US" sz="2000" b="1" dirty="0" err="1">
                <a:solidFill>
                  <a:srgbClr val="0432FF"/>
                </a:solidFill>
                <a:latin typeface="Consolas" panose="020B0609020204030204" pitchFamily="49" charset="0"/>
                <a:cs typeface="Consolas" panose="020B0609020204030204" pitchFamily="49" charset="0"/>
              </a:rPr>
              <a:t>ArrayStack</a:t>
            </a:r>
            <a:r>
              <a:rPr lang="en-US" sz="2000" dirty="0">
                <a:latin typeface="Consolas" panose="020B0609020204030204" pitchFamily="49" charset="0"/>
                <a:cs typeface="Consolas" panose="020B0609020204030204" pitchFamily="49" charset="0"/>
              </a:rPr>
              <a:t>(20); </a:t>
            </a:r>
          </a:p>
          <a:p>
            <a:r>
              <a:rPr lang="en-US" sz="2000" dirty="0">
                <a:latin typeface="Consolas" panose="020B0609020204030204" pitchFamily="49" charset="0"/>
                <a:cs typeface="Consolas" panose="020B0609020204030204" pitchFamily="49" charset="0"/>
              </a:rPr>
              <a:t>     </a:t>
            </a:r>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void</a:t>
            </a:r>
            <a:r>
              <a:rPr lang="en-US" sz="2000" dirty="0">
                <a:latin typeface="Consolas" panose="020B0609020204030204" pitchFamily="49" charset="0"/>
                <a:cs typeface="Consolas" panose="020B0609020204030204" pitchFamily="49" charset="0"/>
              </a:rPr>
              <a:t> m() {</a:t>
            </a:r>
          </a:p>
          <a:p>
            <a:endParaRPr lang="en-US" sz="2000" dirty="0">
              <a:latin typeface="Consolas" panose="020B0609020204030204" pitchFamily="49" charset="0"/>
              <a:cs typeface="Consolas" panose="020B0609020204030204" pitchFamily="49" charset="0"/>
            </a:endParaRPr>
          </a:p>
          <a:p>
            <a:endParaRPr lang="en-US" sz="2000" dirty="0">
              <a:latin typeface="Consolas" panose="020B0609020204030204" pitchFamily="49" charset="0"/>
              <a:cs typeface="Consolas" panose="020B0609020204030204" pitchFamily="49" charset="0"/>
            </a:endParaRPr>
          </a:p>
          <a:p>
            <a:endParaRPr lang="en-US" sz="2000" dirty="0">
              <a:latin typeface="Consolas" panose="020B0609020204030204" pitchFamily="49" charset="0"/>
              <a:cs typeface="Consolas" panose="020B0609020204030204" pitchFamily="49" charset="0"/>
            </a:endParaRPr>
          </a:p>
          <a:p>
            <a:r>
              <a:rPr lang="en-US" sz="2000" dirty="0">
                <a:latin typeface="Consolas" panose="020B0609020204030204" pitchFamily="49" charset="0"/>
                <a:cs typeface="Consolas" panose="020B0609020204030204" pitchFamily="49" charset="0"/>
              </a:rPr>
              <a:t>    }</a:t>
            </a:r>
          </a:p>
          <a:p>
            <a:r>
              <a:rPr lang="en-US" sz="2000" dirty="0">
                <a:latin typeface="Consolas" panose="020B0609020204030204" pitchFamily="49" charset="0"/>
                <a:cs typeface="Consolas" panose="020B0609020204030204" pitchFamily="49" charset="0"/>
              </a:rPr>
              <a:t>}</a:t>
            </a:r>
          </a:p>
        </p:txBody>
      </p:sp>
      <p:sp>
        <p:nvSpPr>
          <p:cNvPr id="115" name="Shape 115"/>
          <p:cNvSpPr txBox="1">
            <a:spLocks noGrp="1"/>
          </p:cNvSpPr>
          <p:nvPr>
            <p:ph type="ctrTitle" idx="4294967295"/>
          </p:nvPr>
        </p:nvSpPr>
        <p:spPr>
          <a:xfrm>
            <a:off x="170479" y="124400"/>
            <a:ext cx="2819400" cy="914400"/>
          </a:xfrm>
          <a:prstGeom prst="rect">
            <a:avLst/>
          </a:prstGeom>
          <a:noFill/>
          <a:ln>
            <a:noFill/>
          </a:ln>
        </p:spPr>
        <p:txBody>
          <a:bodyPr vert="horz" lIns="91425" tIns="91425" rIns="91425" bIns="91425" anchor="b" anchorCtr="0">
            <a:noAutofit/>
          </a:bodyPr>
          <a:lstStyle/>
          <a:p>
            <a:pPr algn="ctr">
              <a:spcBef>
                <a:spcPts val="0"/>
              </a:spcBef>
            </a:pPr>
            <a:r>
              <a:rPr lang="en-US" dirty="0">
                <a:solidFill>
                  <a:srgbClr val="800000"/>
                </a:solidFill>
              </a:rPr>
              <a:t>Flexibility</a:t>
            </a:r>
            <a:r>
              <a:rPr lang="en-US" sz="3200" dirty="0">
                <a:solidFill>
                  <a:srgbClr val="800000"/>
                </a:solidFill>
              </a:rPr>
              <a:t>!</a:t>
            </a:r>
            <a:endParaRPr lang="en" sz="3200" dirty="0">
              <a:solidFill>
                <a:srgbClr val="800000"/>
              </a:solidFill>
            </a:endParaRPr>
          </a:p>
        </p:txBody>
      </p:sp>
      <p:sp>
        <p:nvSpPr>
          <p:cNvPr id="5" name="TextBox 4"/>
          <p:cNvSpPr txBox="1"/>
          <p:nvPr/>
        </p:nvSpPr>
        <p:spPr>
          <a:xfrm>
            <a:off x="3962400" y="152400"/>
            <a:ext cx="4953000" cy="400110"/>
          </a:xfrm>
          <a:prstGeom prst="rect">
            <a:avLst/>
          </a:prstGeom>
          <a:noFill/>
          <a:ln>
            <a:solidFill>
              <a:srgbClr val="800000"/>
            </a:solidFill>
          </a:ln>
        </p:spPr>
        <p:txBody>
          <a:bodyPr wrap="squar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abstract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Stack { </a:t>
            </a:r>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p:txBody>
      </p:sp>
      <p:sp>
        <p:nvSpPr>
          <p:cNvPr id="7" name="TextBox 6"/>
          <p:cNvSpPr txBox="1"/>
          <p:nvPr/>
        </p:nvSpPr>
        <p:spPr>
          <a:xfrm>
            <a:off x="1828800" y="867808"/>
            <a:ext cx="7086600" cy="400110"/>
          </a:xfrm>
          <a:prstGeom prst="rect">
            <a:avLst/>
          </a:prstGeom>
          <a:noFill/>
          <a:ln>
            <a:solidFill>
              <a:srgbClr val="800000"/>
            </a:solidFill>
          </a:ln>
        </p:spPr>
        <p:txBody>
          <a:bodyPr wrap="squar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a:t>
            </a:r>
            <a:r>
              <a:rPr lang="en-US" sz="2000" b="1" dirty="0" err="1">
                <a:solidFill>
                  <a:srgbClr val="FF0000"/>
                </a:solidFill>
                <a:latin typeface="Consolas" panose="020B0609020204030204" pitchFamily="49" charset="0"/>
                <a:cs typeface="Consolas" panose="020B0609020204030204" pitchFamily="49" charset="0"/>
              </a:rPr>
              <a:t>LinkedListStack</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extends</a:t>
            </a:r>
            <a:r>
              <a:rPr lang="en-US" sz="2000" dirty="0">
                <a:latin typeface="Consolas" panose="020B0609020204030204" pitchFamily="49" charset="0"/>
                <a:cs typeface="Consolas" panose="020B0609020204030204" pitchFamily="49" charset="0"/>
              </a:rPr>
              <a:t> Stack { </a:t>
            </a:r>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p:txBody>
      </p:sp>
      <p:sp>
        <p:nvSpPr>
          <p:cNvPr id="8" name="TextBox 7"/>
          <p:cNvSpPr txBox="1"/>
          <p:nvPr/>
        </p:nvSpPr>
        <p:spPr>
          <a:xfrm>
            <a:off x="2661834" y="1583216"/>
            <a:ext cx="6324600" cy="400110"/>
          </a:xfrm>
          <a:prstGeom prst="rect">
            <a:avLst/>
          </a:prstGeom>
          <a:noFill/>
          <a:ln>
            <a:solidFill>
              <a:srgbClr val="800000"/>
            </a:solidFill>
          </a:ln>
        </p:spPr>
        <p:txBody>
          <a:bodyPr wrap="square" rtlCol="0">
            <a:spAutoFit/>
          </a:bodyPr>
          <a:lstStyle/>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a:t>
            </a:r>
            <a:r>
              <a:rPr lang="en-US" sz="2000" b="1" dirty="0" err="1">
                <a:solidFill>
                  <a:srgbClr val="0432FF"/>
                </a:solidFill>
                <a:latin typeface="Consolas" panose="020B0609020204030204" pitchFamily="49" charset="0"/>
                <a:cs typeface="Consolas" panose="020B0609020204030204" pitchFamily="49" charset="0"/>
              </a:rPr>
              <a:t>ArrayStack</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extends</a:t>
            </a:r>
            <a:r>
              <a:rPr lang="en-US" sz="2000" dirty="0">
                <a:latin typeface="Consolas" panose="020B0609020204030204" pitchFamily="49" charset="0"/>
                <a:cs typeface="Consolas" panose="020B0609020204030204" pitchFamily="49" charset="0"/>
              </a:rPr>
              <a:t> Stack { </a:t>
            </a:r>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p:txBody>
      </p:sp>
      <p:sp>
        <p:nvSpPr>
          <p:cNvPr id="17" name="TextBox 16"/>
          <p:cNvSpPr txBox="1"/>
          <p:nvPr/>
        </p:nvSpPr>
        <p:spPr>
          <a:xfrm>
            <a:off x="2841119" y="4617789"/>
            <a:ext cx="2743200" cy="1015663"/>
          </a:xfrm>
          <a:prstGeom prst="rect">
            <a:avLst/>
          </a:prstGeom>
          <a:noFill/>
          <a:ln>
            <a:noFill/>
          </a:ln>
        </p:spPr>
        <p:txBody>
          <a:bodyPr wrap="square" rtlCol="0">
            <a:spAutoFit/>
          </a:bodyPr>
          <a:lstStyle/>
          <a:p>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a:p>
            <a:r>
              <a:rPr lang="en-US" sz="2000" dirty="0" err="1">
                <a:latin typeface="Consolas" panose="020B0609020204030204" pitchFamily="49" charset="0"/>
                <a:cs typeface="Consolas" panose="020B0609020204030204" pitchFamily="49" charset="0"/>
              </a:rPr>
              <a:t>st.push</a:t>
            </a:r>
            <a:r>
              <a:rPr lang="en-US" sz="2000" dirty="0">
                <a:latin typeface="Consolas" panose="020B0609020204030204" pitchFamily="49" charset="0"/>
                <a:cs typeface="Consolas" panose="020B0609020204030204" pitchFamily="49" charset="0"/>
              </a:rPr>
              <a:t>(5);</a:t>
            </a:r>
          </a:p>
          <a:p>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p:txBody>
      </p:sp>
      <p:sp>
        <p:nvSpPr>
          <p:cNvPr id="27" name="TextBox 26"/>
          <p:cNvSpPr txBox="1"/>
          <p:nvPr/>
        </p:nvSpPr>
        <p:spPr>
          <a:xfrm>
            <a:off x="8679570" y="6336268"/>
            <a:ext cx="312030" cy="369332"/>
          </a:xfrm>
          <a:prstGeom prst="rect">
            <a:avLst/>
          </a:prstGeom>
          <a:noFill/>
        </p:spPr>
        <p:txBody>
          <a:bodyPr wrap="none" rtlCol="0">
            <a:spAutoFit/>
          </a:bodyPr>
          <a:lstStyle/>
          <a:p>
            <a:fld id="{7F0C3FF4-CB79-7F4B-A906-66C49782AC3E}" type="slidenum">
              <a:rPr lang="en-US" smtClean="0"/>
              <a:t>18</a:t>
            </a:fld>
            <a:endParaRPr lang="en-US" dirty="0"/>
          </a:p>
        </p:txBody>
      </p:sp>
      <p:grpSp>
        <p:nvGrpSpPr>
          <p:cNvPr id="18" name="Group 17">
            <a:extLst>
              <a:ext uri="{FF2B5EF4-FFF2-40B4-BE49-F238E27FC236}">
                <a16:creationId xmlns:a16="http://schemas.microsoft.com/office/drawing/2014/main" id="{25C2B1E6-4D8D-AC45-B602-48A09D01CBB5}"/>
              </a:ext>
            </a:extLst>
          </p:cNvPr>
          <p:cNvGrpSpPr/>
          <p:nvPr/>
        </p:nvGrpSpPr>
        <p:grpSpPr>
          <a:xfrm>
            <a:off x="5105400" y="3581400"/>
            <a:ext cx="3429000" cy="2562388"/>
            <a:chOff x="3433313" y="4123186"/>
            <a:chExt cx="3881887" cy="2301676"/>
          </a:xfrm>
        </p:grpSpPr>
        <p:sp>
          <p:nvSpPr>
            <p:cNvPr id="22" name="TextBox 21">
              <a:extLst>
                <a:ext uri="{FF2B5EF4-FFF2-40B4-BE49-F238E27FC236}">
                  <a16:creationId xmlns:a16="http://schemas.microsoft.com/office/drawing/2014/main" id="{250E1864-019A-1948-857E-77F718C2FFDE}"/>
                </a:ext>
              </a:extLst>
            </p:cNvPr>
            <p:cNvSpPr txBox="1"/>
            <p:nvPr/>
          </p:nvSpPr>
          <p:spPr>
            <a:xfrm>
              <a:off x="4209691" y="4876800"/>
              <a:ext cx="3105509" cy="1548062"/>
            </a:xfrm>
            <a:prstGeom prst="rect">
              <a:avLst/>
            </a:prstGeom>
            <a:solidFill>
              <a:schemeClr val="accent4">
                <a:lumMod val="60000"/>
                <a:lumOff val="40000"/>
              </a:schemeClr>
            </a:solidFill>
          </p:spPr>
          <p:txBody>
            <a:bodyPr wrap="square" rtlCol="0">
              <a:spAutoFit/>
            </a:bodyPr>
            <a:lstStyle/>
            <a:p>
              <a:pPr algn="r"/>
              <a:r>
                <a:rPr lang="en-US" sz="2400" dirty="0">
                  <a:latin typeface="Times New Roman"/>
                  <a:cs typeface="Times New Roman"/>
                </a:rPr>
                <a:t>Want to use a linked list instead of an array? Just change the new-expression!</a:t>
              </a:r>
            </a:p>
          </p:txBody>
        </p:sp>
        <p:cxnSp>
          <p:nvCxnSpPr>
            <p:cNvPr id="23" name="Straight Arrow Connector 22">
              <a:extLst>
                <a:ext uri="{FF2B5EF4-FFF2-40B4-BE49-F238E27FC236}">
                  <a16:creationId xmlns:a16="http://schemas.microsoft.com/office/drawing/2014/main" id="{C1501FFF-B45C-A847-BF7B-7019AFCB1814}"/>
                </a:ext>
              </a:extLst>
            </p:cNvPr>
            <p:cNvCxnSpPr>
              <a:cxnSpLocks/>
            </p:cNvCxnSpPr>
            <p:nvPr/>
          </p:nvCxnSpPr>
          <p:spPr>
            <a:xfrm flipH="1" flipV="1">
              <a:off x="3433313" y="4123186"/>
              <a:ext cx="1062487" cy="906015"/>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4" name="TextBox 23">
            <a:extLst>
              <a:ext uri="{FF2B5EF4-FFF2-40B4-BE49-F238E27FC236}">
                <a16:creationId xmlns:a16="http://schemas.microsoft.com/office/drawing/2014/main" id="{77EB1F1E-5BFD-CE4B-97E1-905545B3BA2E}"/>
              </a:ext>
            </a:extLst>
          </p:cNvPr>
          <p:cNvSpPr txBox="1"/>
          <p:nvPr/>
        </p:nvSpPr>
        <p:spPr>
          <a:xfrm>
            <a:off x="4800600" y="2819400"/>
            <a:ext cx="2819400" cy="400110"/>
          </a:xfrm>
          <a:prstGeom prst="rect">
            <a:avLst/>
          </a:prstGeom>
          <a:noFill/>
          <a:ln>
            <a:noFill/>
          </a:ln>
        </p:spPr>
        <p:txBody>
          <a:bodyPr wrap="square" rtlCol="0">
            <a:spAutoFit/>
          </a:bodyPr>
          <a:lstStyle/>
          <a:p>
            <a:r>
              <a:rPr lang="en-US" sz="2000" b="1" dirty="0" err="1">
                <a:solidFill>
                  <a:srgbClr val="FF0000"/>
                </a:solidFill>
                <a:latin typeface="Consolas" panose="020B0609020204030204" pitchFamily="49" charset="0"/>
                <a:cs typeface="Consolas" panose="020B0609020204030204" pitchFamily="49" charset="0"/>
              </a:rPr>
              <a:t>LinkedListStack</a:t>
            </a:r>
            <a:r>
              <a:rPr lang="en-US" sz="2000" dirty="0">
                <a:solidFill>
                  <a:srgbClr val="FF0000"/>
                </a:solidFill>
                <a:latin typeface="Consolas" panose="020B0609020204030204" pitchFamily="49" charset="0"/>
                <a:cs typeface="Consolas" panose="020B0609020204030204" pitchFamily="49" charset="0"/>
              </a:rPr>
              <a:t>();</a:t>
            </a:r>
          </a:p>
        </p:txBody>
      </p:sp>
      <p:cxnSp>
        <p:nvCxnSpPr>
          <p:cNvPr id="25" name="Straight Connector 24">
            <a:extLst>
              <a:ext uri="{FF2B5EF4-FFF2-40B4-BE49-F238E27FC236}">
                <a16:creationId xmlns:a16="http://schemas.microsoft.com/office/drawing/2014/main" id="{EAAA7F05-5BAE-EC4B-B606-538B430293BB}"/>
              </a:ext>
            </a:extLst>
          </p:cNvPr>
          <p:cNvCxnSpPr>
            <a:cxnSpLocks/>
          </p:cNvCxnSpPr>
          <p:nvPr/>
        </p:nvCxnSpPr>
        <p:spPr>
          <a:xfrm>
            <a:off x="4572000" y="3352800"/>
            <a:ext cx="1295400" cy="0"/>
          </a:xfrm>
          <a:prstGeom prst="line">
            <a:avLst/>
          </a:prstGeom>
          <a:ln w="41275">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45366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1500"/>
                                        <p:tgtEl>
                                          <p:spTgt spid="25"/>
                                        </p:tgtEl>
                                      </p:cBhvr>
                                    </p:animEffect>
                                  </p:childTnLst>
                                </p:cTn>
                              </p:par>
                            </p:childTnLst>
                          </p:cTn>
                        </p:par>
                        <p:par>
                          <p:cTn id="13" fill="hold">
                            <p:stCondLst>
                              <p:cond delay="1500"/>
                            </p:stCondLst>
                            <p:childTnLst>
                              <p:par>
                                <p:cTn id="14" presetID="22" presetClass="entr" presetSubtype="8" fill="hold" grpId="0" nodeType="afterEffect">
                                  <p:stCondLst>
                                    <p:cond delay="100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3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4800" dirty="0">
                <a:solidFill>
                  <a:srgbClr val="800000"/>
                </a:solidFill>
              </a:rPr>
              <a:t>Interfaces</a:t>
            </a:r>
          </a:p>
        </p:txBody>
      </p:sp>
      <p:sp>
        <p:nvSpPr>
          <p:cNvPr id="3" name="TextBox 2"/>
          <p:cNvSpPr txBox="1"/>
          <p:nvPr/>
        </p:nvSpPr>
        <p:spPr>
          <a:xfrm>
            <a:off x="609600" y="1295400"/>
            <a:ext cx="8001000" cy="830997"/>
          </a:xfrm>
          <a:prstGeom prst="rect">
            <a:avLst/>
          </a:prstGeom>
          <a:noFill/>
        </p:spPr>
        <p:txBody>
          <a:bodyPr wrap="square" rtlCol="0">
            <a:spAutoFit/>
          </a:bodyPr>
          <a:lstStyle/>
          <a:p>
            <a:r>
              <a:rPr lang="en-US" sz="2400" dirty="0">
                <a:latin typeface="Times New Roman"/>
                <a:cs typeface="Times New Roman"/>
              </a:rPr>
              <a:t>An interface is like an abstract class </a:t>
            </a:r>
            <a:r>
              <a:rPr lang="en-US" sz="2400" dirty="0">
                <a:solidFill>
                  <a:srgbClr val="3366FF"/>
                </a:solidFill>
                <a:latin typeface="Times New Roman"/>
                <a:cs typeface="Times New Roman"/>
              </a:rPr>
              <a:t>all of whose components are public abstract methods</a:t>
            </a:r>
            <a:r>
              <a:rPr lang="en-US" sz="2400" dirty="0">
                <a:latin typeface="Times New Roman"/>
                <a:cs typeface="Times New Roman"/>
              </a:rPr>
              <a:t>. Just have a different syntax</a:t>
            </a: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19</a:t>
            </a:fld>
            <a:endParaRPr lang="en-US" dirty="0"/>
          </a:p>
        </p:txBody>
      </p:sp>
      <p:sp>
        <p:nvSpPr>
          <p:cNvPr id="7" name="TextBox 6"/>
          <p:cNvSpPr txBox="1"/>
          <p:nvPr/>
        </p:nvSpPr>
        <p:spPr>
          <a:xfrm>
            <a:off x="990600" y="2667000"/>
            <a:ext cx="7315200" cy="1569660"/>
          </a:xfrm>
          <a:prstGeom prst="rect">
            <a:avLst/>
          </a:prstGeom>
          <a:noFill/>
        </p:spPr>
        <p:txBody>
          <a:bodyPr wrap="square" rtlCol="0">
            <a:spAutoFit/>
          </a:bodyPr>
          <a:lstStyle/>
          <a:p>
            <a:r>
              <a:rPr lang="en-US" sz="2400" dirty="0">
                <a:latin typeface="Times New Roman"/>
                <a:cs typeface="Times New Roman"/>
              </a:rPr>
              <a:t>We don’t tell you immediately WHY Java has this feature, this construct. First let us define the interface and see how it is used. The why will become clear as more and more examples are shown. </a:t>
            </a:r>
          </a:p>
        </p:txBody>
      </p:sp>
      <p:sp>
        <p:nvSpPr>
          <p:cNvPr id="10" name="TextBox 9"/>
          <p:cNvSpPr txBox="1"/>
          <p:nvPr/>
        </p:nvSpPr>
        <p:spPr>
          <a:xfrm>
            <a:off x="647700" y="4549170"/>
            <a:ext cx="8001000" cy="1569660"/>
          </a:xfrm>
          <a:prstGeom prst="rect">
            <a:avLst/>
          </a:prstGeom>
          <a:solidFill>
            <a:srgbClr val="F8DFF0"/>
          </a:solidFill>
        </p:spPr>
        <p:txBody>
          <a:bodyPr wrap="square" rtlCol="0">
            <a:spAutoFit/>
          </a:bodyPr>
          <a:lstStyle/>
          <a:p>
            <a:r>
              <a:rPr lang="en-US" sz="2400" dirty="0">
                <a:latin typeface="Times New Roman"/>
                <a:cs typeface="Times New Roman"/>
              </a:rPr>
              <a:t>(an interface </a:t>
            </a:r>
            <a:r>
              <a:rPr lang="en-US" sz="2400" dirty="0">
                <a:solidFill>
                  <a:srgbClr val="3366FF"/>
                </a:solidFill>
                <a:latin typeface="Times New Roman"/>
                <a:cs typeface="Times New Roman"/>
              </a:rPr>
              <a:t>can</a:t>
            </a:r>
            <a:r>
              <a:rPr lang="en-US" sz="2400" dirty="0">
                <a:latin typeface="Times New Roman"/>
                <a:cs typeface="Times New Roman"/>
              </a:rPr>
              <a:t> have a few other kinds of components, but they are limited. For now, it is easiest to introduce the interface by assuming it can have only public abstract methods and nothing else. Go with that for now!)</a:t>
            </a:r>
          </a:p>
        </p:txBody>
      </p:sp>
    </p:spTree>
    <p:extLst>
      <p:ext uri="{BB962C8B-B14F-4D97-AF65-F5344CB8AC3E}">
        <p14:creationId xmlns:p14="http://schemas.microsoft.com/office/powerpoint/2010/main" val="179168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5" name="Footer Placeholder 4"/>
          <p:cNvSpPr>
            <a:spLocks noGrp="1"/>
          </p:cNvSpPr>
          <p:nvPr>
            <p:ph type="ftr" sz="quarter" idx="11"/>
          </p:nvPr>
        </p:nvSpPr>
        <p:spPr/>
        <p:txBody>
          <a:bodyPr/>
          <a:lstStyle/>
          <a:p>
            <a:fld id="{83AEF2DD-EC57-2F4D-96C0-2951EFB2A5B0}" type="slidenum">
              <a:rPr lang="en-US" smtClean="0"/>
              <a:pPr/>
              <a:t>2</a:t>
            </a:fld>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normAutofit fontScale="92500"/>
          </a:bodyPr>
          <a:lstStyle/>
          <a:p>
            <a:r>
              <a:rPr lang="en-US" dirty="0"/>
              <a:t>A2 is due Sunday night (16 September)</a:t>
            </a:r>
          </a:p>
          <a:p>
            <a:r>
              <a:rPr lang="en-US" dirty="0">
                <a:solidFill>
                  <a:srgbClr val="FF3300"/>
                </a:solidFill>
              </a:rPr>
              <a:t>Prelim 1 is two weeks away!   </a:t>
            </a:r>
            <a:r>
              <a:rPr lang="en-US" b="1" dirty="0">
                <a:solidFill>
                  <a:srgbClr val="FF3300"/>
                </a:solidFill>
              </a:rPr>
              <a:t>GO TO THE WEBPAGE:</a:t>
            </a:r>
          </a:p>
          <a:p>
            <a:pPr marL="0" indent="0">
              <a:buNone/>
            </a:pPr>
            <a:r>
              <a:rPr lang="en-US" sz="1900" dirty="0">
                <a:latin typeface="Consolas" panose="020B0609020204030204" pitchFamily="49" charset="0"/>
                <a:cs typeface="Consolas" panose="020B0609020204030204" pitchFamily="49" charset="0"/>
                <a:hlinkClick r:id="rId2"/>
              </a:rPr>
              <a:t>http://www.cs.cornell.edu/courses/cs2110/2018fa/exams.html</a:t>
            </a:r>
            <a:endParaRPr lang="en-US" dirty="0"/>
          </a:p>
          <a:p>
            <a:r>
              <a:rPr lang="en-US" dirty="0"/>
              <a:t>Study Guide</a:t>
            </a:r>
          </a:p>
          <a:p>
            <a:r>
              <a:rPr lang="en-US" dirty="0"/>
              <a:t>When you take the exam (where comes later)</a:t>
            </a:r>
          </a:p>
          <a:p>
            <a:pPr lvl="1"/>
            <a:r>
              <a:rPr lang="en-US" dirty="0"/>
              <a:t>Half of you will take the exam at 5:30!</a:t>
            </a:r>
          </a:p>
          <a:p>
            <a:pPr lvl="1"/>
            <a:r>
              <a:rPr lang="en-US" dirty="0"/>
              <a:t>The other half at 7:30!</a:t>
            </a:r>
          </a:p>
          <a:p>
            <a:r>
              <a:rPr lang="en-US" dirty="0"/>
              <a:t>Whom to contact about conflicts</a:t>
            </a:r>
          </a:p>
          <a:p>
            <a:pPr marL="0" indent="0" algn="ctr">
              <a:buNone/>
            </a:pPr>
            <a:r>
              <a:rPr lang="en-US" b="1" dirty="0">
                <a:solidFill>
                  <a:srgbClr val="FF3300"/>
                </a:solidFill>
              </a:rPr>
              <a:t>READ CAREFULLY &amp; THOROUGHLY</a:t>
            </a:r>
          </a:p>
          <a:p>
            <a:endParaRPr lang="en-US" dirty="0"/>
          </a:p>
        </p:txBody>
      </p:sp>
    </p:spTree>
    <p:extLst>
      <p:ext uri="{BB962C8B-B14F-4D97-AF65-F5344CB8AC3E}">
        <p14:creationId xmlns:p14="http://schemas.microsoft.com/office/powerpoint/2010/main" val="1856791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4800" dirty="0">
                <a:solidFill>
                  <a:srgbClr val="800000"/>
                </a:solidFill>
              </a:rPr>
              <a:t>Interfaces</a:t>
            </a:r>
          </a:p>
        </p:txBody>
      </p:sp>
      <p:sp>
        <p:nvSpPr>
          <p:cNvPr id="3" name="TextBox 2"/>
          <p:cNvSpPr txBox="1"/>
          <p:nvPr/>
        </p:nvSpPr>
        <p:spPr>
          <a:xfrm>
            <a:off x="609600" y="1295400"/>
            <a:ext cx="8001000" cy="830997"/>
          </a:xfrm>
          <a:prstGeom prst="rect">
            <a:avLst/>
          </a:prstGeom>
          <a:noFill/>
        </p:spPr>
        <p:txBody>
          <a:bodyPr wrap="square" rtlCol="0">
            <a:spAutoFit/>
          </a:bodyPr>
          <a:lstStyle/>
          <a:p>
            <a:r>
              <a:rPr lang="en-US" sz="2400" dirty="0">
                <a:latin typeface="Times New Roman"/>
                <a:cs typeface="Times New Roman"/>
              </a:rPr>
              <a:t>An interface is like an abstract class all of whose components are public abstract methods. Just have a different syntax</a:t>
            </a:r>
          </a:p>
        </p:txBody>
      </p:sp>
      <p:sp>
        <p:nvSpPr>
          <p:cNvPr id="4" name="TextBox 3"/>
          <p:cNvSpPr txBox="1"/>
          <p:nvPr/>
        </p:nvSpPr>
        <p:spPr>
          <a:xfrm>
            <a:off x="609600" y="2286000"/>
            <a:ext cx="5545108" cy="1631216"/>
          </a:xfrm>
          <a:prstGeom prst="rect">
            <a:avLst/>
          </a:prstGeom>
          <a:noFill/>
          <a:ln>
            <a:solidFill>
              <a:srgbClr val="800000"/>
            </a:solidFill>
          </a:ln>
        </p:spPr>
        <p:txBody>
          <a:bodyPr wrap="none" rtlCol="0">
            <a:spAutoFit/>
          </a:bodyPr>
          <a:lstStyle/>
          <a:p>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dirty="0">
                <a:solidFill>
                  <a:srgbClr val="FF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class Stack {</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err="1">
                <a:solidFill>
                  <a:srgbClr val="800000"/>
                </a:solidFill>
                <a:latin typeface="Consolas" panose="020B0609020204030204" pitchFamily="49" charset="0"/>
                <a:cs typeface="Consolas" panose="020B0609020204030204" pitchFamily="49" charset="0"/>
              </a:rPr>
              <a:t>boolean</a:t>
            </a:r>
            <a:r>
              <a:rPr lang="en-US" sz="2000" dirty="0">
                <a:solidFill>
                  <a:srgbClr val="800000"/>
                </a:solidFill>
                <a:latin typeface="Consolas" panose="020B0609020204030204" pitchFamily="49" charset="0"/>
                <a:cs typeface="Consolas" panose="020B0609020204030204" pitchFamily="49" charset="0"/>
              </a:rPr>
              <a:t> </a:t>
            </a:r>
            <a:r>
              <a:rPr lang="en-US" sz="2000" dirty="0" err="1">
                <a:solidFill>
                  <a:srgbClr val="800000"/>
                </a:solidFill>
                <a:latin typeface="Consolas" panose="020B0609020204030204" pitchFamily="49" charset="0"/>
                <a:cs typeface="Consolas" panose="020B0609020204030204" pitchFamily="49" charset="0"/>
              </a:rPr>
              <a:t>isEmpty</a:t>
            </a:r>
            <a:r>
              <a:rPr lang="en-US" sz="2000" dirty="0">
                <a:solidFill>
                  <a:srgbClr val="800000"/>
                </a:solidFill>
                <a:latin typeface="Consolas" panose="020B0609020204030204" pitchFamily="49" charset="0"/>
                <a:cs typeface="Consolas" panose="020B0609020204030204" pitchFamily="49" charset="0"/>
              </a:rPr>
              <a:t>();</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void</a:t>
            </a:r>
            <a:r>
              <a:rPr lang="en-US" sz="2000" dirty="0">
                <a:solidFill>
                  <a:srgbClr val="800000"/>
                </a:solidFill>
                <a:latin typeface="Consolas" panose="020B0609020204030204" pitchFamily="49" charset="0"/>
                <a:cs typeface="Consolas" panose="020B0609020204030204" pitchFamily="49" charset="0"/>
              </a:rPr>
              <a:t> push(</a:t>
            </a:r>
            <a:r>
              <a:rPr lang="en-US" sz="2000" b="1" dirty="0" err="1">
                <a:solidFill>
                  <a:srgbClr val="800000"/>
                </a:solidFill>
                <a:latin typeface="Consolas" panose="020B0609020204030204" pitchFamily="49" charset="0"/>
                <a:cs typeface="Consolas" panose="020B0609020204030204" pitchFamily="49" charset="0"/>
              </a:rPr>
              <a:t>int</a:t>
            </a:r>
            <a:r>
              <a:rPr lang="en-US" sz="2000" dirty="0">
                <a:solidFill>
                  <a:srgbClr val="800000"/>
                </a:solidFill>
                <a:latin typeface="Consolas" panose="020B0609020204030204" pitchFamily="49" charset="0"/>
                <a:cs typeface="Consolas" panose="020B0609020204030204" pitchFamily="49" charset="0"/>
              </a:rPr>
              <a:t> k);</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err="1">
                <a:solidFill>
                  <a:srgbClr val="800000"/>
                </a:solidFill>
                <a:latin typeface="Consolas" panose="020B0609020204030204" pitchFamily="49" charset="0"/>
                <a:cs typeface="Consolas" panose="020B0609020204030204" pitchFamily="49" charset="0"/>
              </a:rPr>
              <a:t>int</a:t>
            </a:r>
            <a:r>
              <a:rPr lang="en-US" sz="2000" dirty="0">
                <a:solidFill>
                  <a:srgbClr val="800000"/>
                </a:solidFill>
                <a:latin typeface="Consolas" panose="020B0609020204030204" pitchFamily="49" charset="0"/>
                <a:cs typeface="Consolas" panose="020B0609020204030204" pitchFamily="49" charset="0"/>
              </a:rPr>
              <a:t> pop();</a:t>
            </a:r>
          </a:p>
          <a:p>
            <a:r>
              <a:rPr lang="en-US" sz="2000" dirty="0">
                <a:solidFill>
                  <a:srgbClr val="800000"/>
                </a:solidFill>
                <a:latin typeface="Consolas" panose="020B0609020204030204" pitchFamily="49" charset="0"/>
                <a:cs typeface="Consolas" panose="020B0609020204030204" pitchFamily="49" charset="0"/>
              </a:rPr>
              <a:t>}</a:t>
            </a: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20</a:t>
            </a:fld>
            <a:endParaRPr lang="en-US" dirty="0"/>
          </a:p>
        </p:txBody>
      </p:sp>
      <p:sp>
        <p:nvSpPr>
          <p:cNvPr id="7" name="TextBox 6"/>
          <p:cNvSpPr txBox="1"/>
          <p:nvPr/>
        </p:nvSpPr>
        <p:spPr>
          <a:xfrm>
            <a:off x="6154708" y="2293749"/>
            <a:ext cx="2514600" cy="1569660"/>
          </a:xfrm>
          <a:prstGeom prst="rect">
            <a:avLst/>
          </a:prstGeom>
          <a:noFill/>
        </p:spPr>
        <p:txBody>
          <a:bodyPr wrap="square" rtlCol="0">
            <a:spAutoFit/>
          </a:bodyPr>
          <a:lstStyle/>
          <a:p>
            <a:pPr algn="r"/>
            <a:r>
              <a:rPr lang="en-US" sz="2400" dirty="0">
                <a:latin typeface="Times New Roman"/>
                <a:cs typeface="Times New Roman"/>
              </a:rPr>
              <a:t>Here is an abstract class. Contains only public abstract methods</a:t>
            </a:r>
          </a:p>
        </p:txBody>
      </p:sp>
      <p:grpSp>
        <p:nvGrpSpPr>
          <p:cNvPr id="2" name="Group 1"/>
          <p:cNvGrpSpPr/>
          <p:nvPr/>
        </p:nvGrpSpPr>
        <p:grpSpPr>
          <a:xfrm>
            <a:off x="609600" y="4495800"/>
            <a:ext cx="8059708" cy="1631216"/>
            <a:chOff x="609600" y="4495800"/>
            <a:chExt cx="8059708" cy="1631216"/>
          </a:xfrm>
        </p:grpSpPr>
        <p:sp>
          <p:nvSpPr>
            <p:cNvPr id="5" name="TextBox 4"/>
            <p:cNvSpPr txBox="1"/>
            <p:nvPr/>
          </p:nvSpPr>
          <p:spPr>
            <a:xfrm>
              <a:off x="609600" y="4495800"/>
              <a:ext cx="5545108" cy="1631216"/>
            </a:xfrm>
            <a:prstGeom prst="rect">
              <a:avLst/>
            </a:prstGeom>
            <a:noFill/>
            <a:ln>
              <a:solidFill>
                <a:srgbClr val="0000FF"/>
              </a:solidFill>
            </a:ln>
          </p:spPr>
          <p:txBody>
            <a:bodyPr wrap="none" rtlCol="0">
              <a:spAutoFit/>
            </a:bodyPr>
            <a:lstStyle/>
            <a:p>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FF0000"/>
                  </a:solidFill>
                  <a:latin typeface="Consolas" panose="020B0609020204030204" pitchFamily="49" charset="0"/>
                  <a:cs typeface="Consolas" panose="020B0609020204030204" pitchFamily="49" charset="0"/>
                </a:rPr>
                <a:t>interface</a:t>
              </a:r>
              <a:r>
                <a:rPr lang="en-US" sz="2000" dirty="0">
                  <a:solidFill>
                    <a:srgbClr val="0000FF"/>
                  </a:solidFill>
                  <a:latin typeface="Consolas" panose="020B0609020204030204" pitchFamily="49" charset="0"/>
                  <a:cs typeface="Consolas" panose="020B0609020204030204" pitchFamily="49" charset="0"/>
                </a:rPr>
                <a:t> Stack {</a:t>
              </a:r>
            </a:p>
            <a:p>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abstract</a:t>
              </a:r>
              <a:r>
                <a:rPr lang="en-US" sz="2000" dirty="0">
                  <a:solidFill>
                    <a:srgbClr val="0000FF"/>
                  </a:solidFill>
                  <a:latin typeface="Consolas" panose="020B0609020204030204" pitchFamily="49" charset="0"/>
                  <a:cs typeface="Consolas" panose="020B0609020204030204" pitchFamily="49" charset="0"/>
                </a:rPr>
                <a:t> </a:t>
              </a:r>
              <a:r>
                <a:rPr lang="en-US" sz="2000" b="1" dirty="0" err="1">
                  <a:solidFill>
                    <a:srgbClr val="0000FF"/>
                  </a:solidFill>
                  <a:latin typeface="Consolas" panose="020B0609020204030204" pitchFamily="49" charset="0"/>
                  <a:cs typeface="Consolas" panose="020B0609020204030204" pitchFamily="49" charset="0"/>
                </a:rPr>
                <a:t>boolean</a:t>
              </a:r>
              <a:r>
                <a:rPr lang="en-US" sz="2000" dirty="0">
                  <a:solidFill>
                    <a:srgbClr val="0000FF"/>
                  </a:solidFill>
                  <a:latin typeface="Consolas" panose="020B0609020204030204" pitchFamily="49" charset="0"/>
                  <a:cs typeface="Consolas" panose="020B0609020204030204" pitchFamily="49" charset="0"/>
                </a:rPr>
                <a:t> </a:t>
              </a:r>
              <a:r>
                <a:rPr lang="en-US" sz="2000" dirty="0" err="1">
                  <a:solidFill>
                    <a:srgbClr val="0000FF"/>
                  </a:solidFill>
                  <a:latin typeface="Consolas" panose="020B0609020204030204" pitchFamily="49" charset="0"/>
                  <a:cs typeface="Consolas" panose="020B0609020204030204" pitchFamily="49" charset="0"/>
                </a:rPr>
                <a:t>isEmpty</a:t>
              </a:r>
              <a:r>
                <a:rPr lang="en-US" sz="2000" dirty="0">
                  <a:solidFill>
                    <a:srgbClr val="0000FF"/>
                  </a:solidFill>
                  <a:latin typeface="Consolas" panose="020B0609020204030204" pitchFamily="49" charset="0"/>
                  <a:cs typeface="Consolas" panose="020B0609020204030204" pitchFamily="49" charset="0"/>
                </a:rPr>
                <a:t>();</a:t>
              </a:r>
            </a:p>
            <a:p>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abstract</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void</a:t>
              </a:r>
              <a:r>
                <a:rPr lang="en-US" sz="2000" dirty="0">
                  <a:solidFill>
                    <a:srgbClr val="0000FF"/>
                  </a:solidFill>
                  <a:latin typeface="Consolas" panose="020B0609020204030204" pitchFamily="49" charset="0"/>
                  <a:cs typeface="Consolas" panose="020B0609020204030204" pitchFamily="49" charset="0"/>
                </a:rPr>
                <a:t> push(</a:t>
              </a:r>
              <a:r>
                <a:rPr lang="en-US" sz="2000" b="1" dirty="0" err="1">
                  <a:solidFill>
                    <a:srgbClr val="0000FF"/>
                  </a:solidFill>
                  <a:latin typeface="Consolas" panose="020B0609020204030204" pitchFamily="49" charset="0"/>
                  <a:cs typeface="Consolas" panose="020B0609020204030204" pitchFamily="49" charset="0"/>
                </a:rPr>
                <a:t>int</a:t>
              </a:r>
              <a:r>
                <a:rPr lang="en-US" sz="2000" dirty="0">
                  <a:solidFill>
                    <a:srgbClr val="0000FF"/>
                  </a:solidFill>
                  <a:latin typeface="Consolas" panose="020B0609020204030204" pitchFamily="49" charset="0"/>
                  <a:cs typeface="Consolas" panose="020B0609020204030204" pitchFamily="49" charset="0"/>
                </a:rPr>
                <a:t> k);</a:t>
              </a:r>
            </a:p>
            <a:p>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abstract</a:t>
              </a:r>
              <a:r>
                <a:rPr lang="en-US" sz="2000" dirty="0">
                  <a:solidFill>
                    <a:srgbClr val="0000FF"/>
                  </a:solidFill>
                  <a:latin typeface="Consolas" panose="020B0609020204030204" pitchFamily="49" charset="0"/>
                  <a:cs typeface="Consolas" panose="020B0609020204030204" pitchFamily="49" charset="0"/>
                </a:rPr>
                <a:t> </a:t>
              </a:r>
              <a:r>
                <a:rPr lang="en-US" sz="2000" b="1" dirty="0" err="1">
                  <a:solidFill>
                    <a:srgbClr val="0000FF"/>
                  </a:solidFill>
                  <a:latin typeface="Consolas" panose="020B0609020204030204" pitchFamily="49" charset="0"/>
                  <a:cs typeface="Consolas" panose="020B0609020204030204" pitchFamily="49" charset="0"/>
                </a:rPr>
                <a:t>int</a:t>
              </a:r>
              <a:r>
                <a:rPr lang="en-US" sz="2000" dirty="0">
                  <a:solidFill>
                    <a:srgbClr val="0000FF"/>
                  </a:solidFill>
                  <a:latin typeface="Consolas" panose="020B0609020204030204" pitchFamily="49" charset="0"/>
                  <a:cs typeface="Consolas" panose="020B0609020204030204" pitchFamily="49" charset="0"/>
                </a:rPr>
                <a:t> pop();</a:t>
              </a:r>
            </a:p>
            <a:p>
              <a:r>
                <a:rPr lang="en-US" sz="2000" dirty="0">
                  <a:solidFill>
                    <a:srgbClr val="0000FF"/>
                  </a:solidFill>
                  <a:latin typeface="Consolas" panose="020B0609020204030204" pitchFamily="49" charset="0"/>
                  <a:cs typeface="Consolas" panose="020B0609020204030204" pitchFamily="49" charset="0"/>
                </a:rPr>
                <a:t>}</a:t>
              </a:r>
            </a:p>
          </p:txBody>
        </p:sp>
        <p:sp>
          <p:nvSpPr>
            <p:cNvPr id="9" name="TextBox 8"/>
            <p:cNvSpPr txBox="1"/>
            <p:nvPr/>
          </p:nvSpPr>
          <p:spPr>
            <a:xfrm>
              <a:off x="6154708" y="4524348"/>
              <a:ext cx="2514600" cy="1200328"/>
            </a:xfrm>
            <a:prstGeom prst="rect">
              <a:avLst/>
            </a:prstGeom>
            <a:noFill/>
          </p:spPr>
          <p:txBody>
            <a:bodyPr wrap="square" rtlCol="0">
              <a:spAutoFit/>
            </a:bodyPr>
            <a:lstStyle/>
            <a:p>
              <a:pPr algn="r"/>
              <a:r>
                <a:rPr lang="en-US" sz="2400" dirty="0">
                  <a:latin typeface="Times New Roman"/>
                  <a:cs typeface="Times New Roman"/>
                </a:rPr>
                <a:t>Here is how we declare it as an interface</a:t>
              </a:r>
            </a:p>
          </p:txBody>
        </p:sp>
      </p:grpSp>
    </p:spTree>
    <p:extLst>
      <p:ext uri="{BB962C8B-B14F-4D97-AF65-F5344CB8AC3E}">
        <p14:creationId xmlns:p14="http://schemas.microsoft.com/office/powerpoint/2010/main" val="36372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3600" dirty="0">
                <a:solidFill>
                  <a:srgbClr val="800000"/>
                </a:solidFill>
              </a:rPr>
              <a:t>Interfaces</a:t>
            </a:r>
          </a:p>
        </p:txBody>
      </p:sp>
      <p:sp>
        <p:nvSpPr>
          <p:cNvPr id="4" name="TextBox 3"/>
          <p:cNvSpPr txBox="1"/>
          <p:nvPr/>
        </p:nvSpPr>
        <p:spPr>
          <a:xfrm>
            <a:off x="0" y="1219200"/>
            <a:ext cx="5262979" cy="1631216"/>
          </a:xfrm>
          <a:prstGeom prst="rect">
            <a:avLst/>
          </a:prstGeom>
          <a:noFill/>
          <a:ln>
            <a:solidFill>
              <a:srgbClr val="800000"/>
            </a:solidFill>
          </a:ln>
        </p:spPr>
        <p:txBody>
          <a:bodyPr wrap="none" rtlCol="0">
            <a:spAutoFit/>
          </a:bodyPr>
          <a:lstStyle/>
          <a:p>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FF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class</a:t>
            </a:r>
            <a:r>
              <a:rPr lang="en-US" sz="2000" dirty="0">
                <a:solidFill>
                  <a:srgbClr val="800000"/>
                </a:solidFill>
                <a:latin typeface="Consolas" panose="020B0609020204030204" pitchFamily="49" charset="0"/>
                <a:cs typeface="Consolas" panose="020B0609020204030204" pitchFamily="49" charset="0"/>
              </a:rPr>
              <a:t> Stack {</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err="1">
                <a:solidFill>
                  <a:srgbClr val="800000"/>
                </a:solidFill>
                <a:latin typeface="Consolas" panose="020B0609020204030204" pitchFamily="49" charset="0"/>
                <a:cs typeface="Consolas" panose="020B0609020204030204" pitchFamily="49" charset="0"/>
              </a:rPr>
              <a:t>boolean</a:t>
            </a:r>
            <a:r>
              <a:rPr lang="en-US" sz="2000" dirty="0">
                <a:solidFill>
                  <a:srgbClr val="800000"/>
                </a:solidFill>
                <a:latin typeface="Consolas" panose="020B0609020204030204" pitchFamily="49" charset="0"/>
                <a:cs typeface="Consolas" panose="020B0609020204030204" pitchFamily="49" charset="0"/>
              </a:rPr>
              <a:t> </a:t>
            </a:r>
            <a:r>
              <a:rPr lang="en-US" sz="2000" dirty="0" err="1">
                <a:solidFill>
                  <a:srgbClr val="800000"/>
                </a:solidFill>
                <a:latin typeface="Consolas" panose="020B0609020204030204" pitchFamily="49" charset="0"/>
                <a:cs typeface="Consolas" panose="020B0609020204030204" pitchFamily="49" charset="0"/>
              </a:rPr>
              <a:t>isEmpty</a:t>
            </a:r>
            <a:r>
              <a:rPr lang="en-US" sz="2000" dirty="0">
                <a:solidFill>
                  <a:srgbClr val="800000"/>
                </a:solidFill>
                <a:latin typeface="Consolas" panose="020B0609020204030204" pitchFamily="49" charset="0"/>
                <a:cs typeface="Consolas" panose="020B0609020204030204" pitchFamily="49" charset="0"/>
              </a:rPr>
              <a:t>();</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void</a:t>
            </a:r>
            <a:r>
              <a:rPr lang="en-US" sz="2000" dirty="0">
                <a:solidFill>
                  <a:srgbClr val="800000"/>
                </a:solidFill>
                <a:latin typeface="Consolas" panose="020B0609020204030204" pitchFamily="49" charset="0"/>
                <a:cs typeface="Consolas" panose="020B0609020204030204" pitchFamily="49" charset="0"/>
              </a:rPr>
              <a:t> push(</a:t>
            </a:r>
            <a:r>
              <a:rPr lang="en-US" sz="2000" b="1" dirty="0" err="1">
                <a:solidFill>
                  <a:srgbClr val="800000"/>
                </a:solidFill>
                <a:latin typeface="Consolas" panose="020B0609020204030204" pitchFamily="49" charset="0"/>
                <a:cs typeface="Consolas" panose="020B0609020204030204" pitchFamily="49" charset="0"/>
              </a:rPr>
              <a:t>int</a:t>
            </a:r>
            <a:r>
              <a:rPr lang="en-US" sz="2000" dirty="0">
                <a:solidFill>
                  <a:srgbClr val="800000"/>
                </a:solidFill>
                <a:latin typeface="Consolas" panose="020B0609020204030204" pitchFamily="49" charset="0"/>
                <a:cs typeface="Consolas" panose="020B0609020204030204" pitchFamily="49" charset="0"/>
              </a:rPr>
              <a:t> k);</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err="1">
                <a:solidFill>
                  <a:srgbClr val="800000"/>
                </a:solidFill>
                <a:latin typeface="Consolas" panose="020B0609020204030204" pitchFamily="49" charset="0"/>
                <a:cs typeface="Consolas" panose="020B0609020204030204" pitchFamily="49" charset="0"/>
              </a:rPr>
              <a:t>int</a:t>
            </a:r>
            <a:r>
              <a:rPr lang="en-US" sz="2000" dirty="0">
                <a:solidFill>
                  <a:srgbClr val="800000"/>
                </a:solidFill>
                <a:latin typeface="Consolas" panose="020B0609020204030204" pitchFamily="49" charset="0"/>
                <a:cs typeface="Consolas" panose="020B0609020204030204" pitchFamily="49" charset="0"/>
              </a:rPr>
              <a:t> pop();</a:t>
            </a:r>
          </a:p>
          <a:p>
            <a:r>
              <a:rPr lang="en-US" sz="2000" dirty="0">
                <a:solidFill>
                  <a:srgbClr val="800000"/>
                </a:solidFill>
                <a:latin typeface="Consolas" panose="020B0609020204030204" pitchFamily="49" charset="0"/>
                <a:cs typeface="Consolas" panose="020B0609020204030204" pitchFamily="49" charset="0"/>
              </a:rPr>
              <a:t>}</a:t>
            </a:r>
          </a:p>
        </p:txBody>
      </p:sp>
      <p:sp>
        <p:nvSpPr>
          <p:cNvPr id="5" name="TextBox 4"/>
          <p:cNvSpPr txBox="1"/>
          <p:nvPr/>
        </p:nvSpPr>
        <p:spPr>
          <a:xfrm>
            <a:off x="5421392" y="1219200"/>
            <a:ext cx="3570208" cy="1631216"/>
          </a:xfrm>
          <a:prstGeom prst="rect">
            <a:avLst/>
          </a:prstGeom>
          <a:noFill/>
          <a:ln>
            <a:solidFill>
              <a:srgbClr val="0000FF"/>
            </a:solidFill>
          </a:ln>
        </p:spPr>
        <p:txBody>
          <a:bodyPr wrap="none" rtlCol="0">
            <a:spAutoFit/>
          </a:bodyPr>
          <a:lstStyle/>
          <a:p>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FF0000"/>
                </a:solidFill>
                <a:latin typeface="Consolas" panose="020B0609020204030204" pitchFamily="49" charset="0"/>
                <a:cs typeface="Consolas" panose="020B0609020204030204" pitchFamily="49" charset="0"/>
              </a:rPr>
              <a:t>interface</a:t>
            </a:r>
            <a:r>
              <a:rPr lang="en-US" sz="2000" dirty="0">
                <a:solidFill>
                  <a:srgbClr val="0000FF"/>
                </a:solidFill>
                <a:latin typeface="Consolas" panose="020B0609020204030204" pitchFamily="49" charset="0"/>
                <a:cs typeface="Consolas" panose="020B0609020204030204" pitchFamily="49" charset="0"/>
              </a:rPr>
              <a:t> Stack {</a:t>
            </a:r>
          </a:p>
          <a:p>
            <a:r>
              <a:rPr lang="en-US" sz="2000" dirty="0">
                <a:solidFill>
                  <a:srgbClr val="0000FF"/>
                </a:solidFill>
                <a:latin typeface="Consolas" panose="020B0609020204030204" pitchFamily="49" charset="0"/>
                <a:cs typeface="Consolas" panose="020B0609020204030204" pitchFamily="49" charset="0"/>
              </a:rPr>
              <a:t>     </a:t>
            </a:r>
            <a:r>
              <a:rPr lang="en-US" sz="2000" b="1" dirty="0" err="1">
                <a:solidFill>
                  <a:srgbClr val="0000FF"/>
                </a:solidFill>
                <a:latin typeface="Consolas" panose="020B0609020204030204" pitchFamily="49" charset="0"/>
                <a:cs typeface="Consolas" panose="020B0609020204030204" pitchFamily="49" charset="0"/>
              </a:rPr>
              <a:t>boolean</a:t>
            </a:r>
            <a:r>
              <a:rPr lang="en-US" sz="2000" dirty="0">
                <a:solidFill>
                  <a:srgbClr val="0000FF"/>
                </a:solidFill>
                <a:latin typeface="Consolas" panose="020B0609020204030204" pitchFamily="49" charset="0"/>
                <a:cs typeface="Consolas" panose="020B0609020204030204" pitchFamily="49" charset="0"/>
              </a:rPr>
              <a:t> </a:t>
            </a:r>
            <a:r>
              <a:rPr lang="en-US" sz="2000" dirty="0" err="1">
                <a:solidFill>
                  <a:srgbClr val="0000FF"/>
                </a:solidFill>
                <a:latin typeface="Consolas" panose="020B0609020204030204" pitchFamily="49" charset="0"/>
                <a:cs typeface="Consolas" panose="020B0609020204030204" pitchFamily="49" charset="0"/>
              </a:rPr>
              <a:t>isEmpty</a:t>
            </a:r>
            <a:r>
              <a:rPr lang="en-US" sz="2000" dirty="0">
                <a:solidFill>
                  <a:srgbClr val="0000FF"/>
                </a:solidFill>
                <a:latin typeface="Consolas" panose="020B0609020204030204" pitchFamily="49" charset="0"/>
                <a:cs typeface="Consolas" panose="020B0609020204030204" pitchFamily="49" charset="0"/>
              </a:rPr>
              <a:t>();</a:t>
            </a:r>
          </a:p>
          <a:p>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void</a:t>
            </a:r>
            <a:r>
              <a:rPr lang="en-US" sz="2000" dirty="0">
                <a:solidFill>
                  <a:srgbClr val="0000FF"/>
                </a:solidFill>
                <a:latin typeface="Consolas" panose="020B0609020204030204" pitchFamily="49" charset="0"/>
                <a:cs typeface="Consolas" panose="020B0609020204030204" pitchFamily="49" charset="0"/>
              </a:rPr>
              <a:t> push(</a:t>
            </a:r>
            <a:r>
              <a:rPr lang="en-US" sz="2000" b="1" dirty="0" err="1">
                <a:solidFill>
                  <a:srgbClr val="0000FF"/>
                </a:solidFill>
                <a:latin typeface="Consolas" panose="020B0609020204030204" pitchFamily="49" charset="0"/>
                <a:cs typeface="Consolas" panose="020B0609020204030204" pitchFamily="49" charset="0"/>
              </a:rPr>
              <a:t>int</a:t>
            </a:r>
            <a:r>
              <a:rPr lang="en-US" sz="2000" dirty="0">
                <a:solidFill>
                  <a:srgbClr val="0000FF"/>
                </a:solidFill>
                <a:latin typeface="Consolas" panose="020B0609020204030204" pitchFamily="49" charset="0"/>
                <a:cs typeface="Consolas" panose="020B0609020204030204" pitchFamily="49" charset="0"/>
              </a:rPr>
              <a:t> k);</a:t>
            </a:r>
          </a:p>
          <a:p>
            <a:r>
              <a:rPr lang="en-US" sz="2000" dirty="0">
                <a:solidFill>
                  <a:srgbClr val="0000FF"/>
                </a:solidFill>
                <a:latin typeface="Consolas" panose="020B0609020204030204" pitchFamily="49" charset="0"/>
                <a:cs typeface="Consolas" panose="020B0609020204030204" pitchFamily="49" charset="0"/>
              </a:rPr>
              <a:t>     </a:t>
            </a:r>
            <a:r>
              <a:rPr lang="en-US" sz="2000" b="1" dirty="0" err="1">
                <a:solidFill>
                  <a:srgbClr val="0000FF"/>
                </a:solidFill>
                <a:latin typeface="Consolas" panose="020B0609020204030204" pitchFamily="49" charset="0"/>
                <a:cs typeface="Consolas" panose="020B0609020204030204" pitchFamily="49" charset="0"/>
              </a:rPr>
              <a:t>int</a:t>
            </a:r>
            <a:r>
              <a:rPr lang="en-US" sz="2000" dirty="0">
                <a:solidFill>
                  <a:srgbClr val="0000FF"/>
                </a:solidFill>
                <a:latin typeface="Consolas" panose="020B0609020204030204" pitchFamily="49" charset="0"/>
                <a:cs typeface="Consolas" panose="020B0609020204030204" pitchFamily="49" charset="0"/>
              </a:rPr>
              <a:t> pop();</a:t>
            </a:r>
          </a:p>
          <a:p>
            <a:r>
              <a:rPr lang="en-US" sz="2000" dirty="0">
                <a:solidFill>
                  <a:srgbClr val="0000FF"/>
                </a:solidFill>
                <a:latin typeface="Consolas" panose="020B0609020204030204" pitchFamily="49" charset="0"/>
                <a:cs typeface="Consolas" panose="020B0609020204030204" pitchFamily="49" charset="0"/>
              </a:rPr>
              <a:t>}</a:t>
            </a: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21</a:t>
            </a:fld>
            <a:endParaRPr lang="en-US" dirty="0"/>
          </a:p>
        </p:txBody>
      </p:sp>
      <p:sp>
        <p:nvSpPr>
          <p:cNvPr id="2" name="TextBox 1"/>
          <p:cNvSpPr txBox="1"/>
          <p:nvPr/>
        </p:nvSpPr>
        <p:spPr>
          <a:xfrm>
            <a:off x="5181600" y="2882205"/>
            <a:ext cx="4191000" cy="1384995"/>
          </a:xfrm>
          <a:prstGeom prst="rect">
            <a:avLst/>
          </a:prstGeom>
          <a:noFill/>
        </p:spPr>
        <p:txBody>
          <a:bodyPr wrap="square" rtlCol="0">
            <a:spAutoFit/>
          </a:bodyPr>
          <a:lstStyle/>
          <a:p>
            <a:r>
              <a:rPr lang="en-US" sz="2800" i="1" dirty="0">
                <a:cs typeface="Times New Roman"/>
              </a:rPr>
              <a:t>Methods must be public and abstract, so we can leave off those keywords.</a:t>
            </a:r>
          </a:p>
        </p:txBody>
      </p:sp>
      <p:sp>
        <p:nvSpPr>
          <p:cNvPr id="6" name="TextBox 5"/>
          <p:cNvSpPr txBox="1"/>
          <p:nvPr/>
        </p:nvSpPr>
        <p:spPr>
          <a:xfrm>
            <a:off x="89767" y="3539698"/>
            <a:ext cx="5173212" cy="1477328"/>
          </a:xfrm>
          <a:prstGeom prst="rect">
            <a:avLst/>
          </a:prstGeom>
          <a:noFill/>
        </p:spPr>
        <p:txBody>
          <a:bodyPr wrap="square" rtlCol="0">
            <a:spAutoFit/>
          </a:bodyPr>
          <a:lstStyle/>
          <a:p>
            <a:r>
              <a:rPr lang="en-US" sz="3000" dirty="0">
                <a:cs typeface="Times New Roman"/>
              </a:rPr>
              <a:t>Extend a class:</a:t>
            </a:r>
          </a:p>
          <a:p>
            <a:r>
              <a:rPr lang="en-US" sz="2000" b="1" dirty="0">
                <a:solidFill>
                  <a:srgbClr val="800000"/>
                </a:solidFill>
                <a:latin typeface="Consolas" panose="020B0609020204030204" pitchFamily="49" charset="0"/>
                <a:cs typeface="Consolas" panose="020B0609020204030204" pitchFamily="49" charset="0"/>
              </a:rPr>
              <a:t>class</a:t>
            </a:r>
            <a:r>
              <a:rPr lang="en-US" sz="2000" dirty="0">
                <a:solidFill>
                  <a:srgbClr val="800000"/>
                </a:solidFill>
                <a:latin typeface="Consolas" panose="020B0609020204030204" pitchFamily="49" charset="0"/>
                <a:cs typeface="Consolas" panose="020B0609020204030204" pitchFamily="49" charset="0"/>
              </a:rPr>
              <a:t> </a:t>
            </a:r>
            <a:r>
              <a:rPr lang="en-US" sz="2000" dirty="0" err="1">
                <a:solidFill>
                  <a:srgbClr val="800000"/>
                </a:solidFill>
                <a:latin typeface="Consolas" panose="020B0609020204030204" pitchFamily="49" charset="0"/>
                <a:cs typeface="Consolas" panose="020B0609020204030204" pitchFamily="49" charset="0"/>
              </a:rPr>
              <a:t>StackArray</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extends</a:t>
            </a:r>
            <a:r>
              <a:rPr lang="en-US" sz="2000" dirty="0">
                <a:solidFill>
                  <a:srgbClr val="800000"/>
                </a:solidFill>
                <a:latin typeface="Consolas" panose="020B0609020204030204" pitchFamily="49" charset="0"/>
                <a:cs typeface="Consolas" panose="020B0609020204030204" pitchFamily="49" charset="0"/>
              </a:rPr>
              <a:t> Stack {</a:t>
            </a:r>
          </a:p>
          <a:p>
            <a:r>
              <a:rPr lang="en-US" sz="2000" dirty="0">
                <a:solidFill>
                  <a:srgbClr val="800000"/>
                </a:solidFill>
                <a:latin typeface="Consolas" panose="020B0609020204030204" pitchFamily="49" charset="0"/>
                <a:cs typeface="Consolas" panose="020B0609020204030204" pitchFamily="49" charset="0"/>
              </a:rPr>
              <a:t>   </a:t>
            </a:r>
            <a:r>
              <a:rPr lang="mr-IN" sz="2000" dirty="0">
                <a:solidFill>
                  <a:srgbClr val="800000"/>
                </a:solidFill>
                <a:latin typeface="Consolas" panose="020B0609020204030204" pitchFamily="49" charset="0"/>
                <a:cs typeface="Times New Roman"/>
              </a:rPr>
              <a:t>…</a:t>
            </a:r>
            <a:endParaRPr lang="en-US" sz="2000" dirty="0">
              <a:solidFill>
                <a:srgbClr val="800000"/>
              </a:solidFill>
              <a:latin typeface="Consolas" panose="020B0609020204030204" pitchFamily="49" charset="0"/>
              <a:cs typeface="Consolas" panose="020B0609020204030204" pitchFamily="49" charset="0"/>
            </a:endParaRPr>
          </a:p>
          <a:p>
            <a:r>
              <a:rPr lang="en-US" sz="2000" dirty="0">
                <a:solidFill>
                  <a:srgbClr val="800000"/>
                </a:solidFill>
                <a:latin typeface="Consolas" panose="020B0609020204030204" pitchFamily="49" charset="0"/>
                <a:cs typeface="Consolas" panose="020B0609020204030204" pitchFamily="49" charset="0"/>
              </a:rPr>
              <a:t>}</a:t>
            </a:r>
          </a:p>
        </p:txBody>
      </p:sp>
      <p:sp>
        <p:nvSpPr>
          <p:cNvPr id="9" name="TextBox 8"/>
          <p:cNvSpPr txBox="1"/>
          <p:nvPr/>
        </p:nvSpPr>
        <p:spPr>
          <a:xfrm>
            <a:off x="3488685" y="4855060"/>
            <a:ext cx="5121915" cy="1477328"/>
          </a:xfrm>
          <a:prstGeom prst="rect">
            <a:avLst/>
          </a:prstGeom>
          <a:noFill/>
        </p:spPr>
        <p:txBody>
          <a:bodyPr wrap="none" rtlCol="0">
            <a:spAutoFit/>
          </a:bodyPr>
          <a:lstStyle/>
          <a:p>
            <a:r>
              <a:rPr lang="en-US" sz="3000" dirty="0">
                <a:cs typeface="Times New Roman"/>
              </a:rPr>
              <a:t>Implement an interface:</a:t>
            </a:r>
          </a:p>
          <a:p>
            <a:r>
              <a:rPr lang="en-US" sz="2000" b="1" dirty="0">
                <a:solidFill>
                  <a:srgbClr val="800000"/>
                </a:solidFill>
                <a:latin typeface="Consolas" panose="020B0609020204030204" pitchFamily="49" charset="0"/>
                <a:cs typeface="Consolas" panose="020B0609020204030204" pitchFamily="49" charset="0"/>
              </a:rPr>
              <a:t>class</a:t>
            </a:r>
            <a:r>
              <a:rPr lang="en-US" sz="2000" dirty="0">
                <a:solidFill>
                  <a:srgbClr val="800000"/>
                </a:solidFill>
                <a:latin typeface="Consolas" panose="020B0609020204030204" pitchFamily="49" charset="0"/>
                <a:cs typeface="Consolas" panose="020B0609020204030204" pitchFamily="49" charset="0"/>
              </a:rPr>
              <a:t> </a:t>
            </a:r>
            <a:r>
              <a:rPr lang="en-US" sz="2000" dirty="0" err="1">
                <a:solidFill>
                  <a:srgbClr val="800000"/>
                </a:solidFill>
                <a:latin typeface="Consolas" panose="020B0609020204030204" pitchFamily="49" charset="0"/>
                <a:cs typeface="Consolas" panose="020B0609020204030204" pitchFamily="49" charset="0"/>
              </a:rPr>
              <a:t>StackArray</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implements</a:t>
            </a:r>
            <a:r>
              <a:rPr lang="en-US" sz="2000" dirty="0">
                <a:solidFill>
                  <a:srgbClr val="800000"/>
                </a:solidFill>
                <a:latin typeface="Consolas" panose="020B0609020204030204" pitchFamily="49" charset="0"/>
                <a:cs typeface="Consolas" panose="020B0609020204030204" pitchFamily="49" charset="0"/>
              </a:rPr>
              <a:t> Stack {</a:t>
            </a:r>
          </a:p>
          <a:p>
            <a:r>
              <a:rPr lang="en-US" sz="2000" dirty="0">
                <a:solidFill>
                  <a:srgbClr val="800000"/>
                </a:solidFill>
                <a:latin typeface="Consolas" panose="020B0609020204030204" pitchFamily="49" charset="0"/>
                <a:cs typeface="Consolas" panose="020B0609020204030204" pitchFamily="49" charset="0"/>
              </a:rPr>
              <a:t>   </a:t>
            </a:r>
            <a:r>
              <a:rPr lang="mr-IN" sz="2000" dirty="0">
                <a:solidFill>
                  <a:srgbClr val="800000"/>
                </a:solidFill>
                <a:latin typeface="Consolas" panose="020B0609020204030204" pitchFamily="49" charset="0"/>
                <a:cs typeface="Times New Roman"/>
              </a:rPr>
              <a:t>…</a:t>
            </a:r>
            <a:endParaRPr lang="en-US" sz="2000" dirty="0">
              <a:solidFill>
                <a:srgbClr val="800000"/>
              </a:solidFill>
              <a:latin typeface="Consolas" panose="020B0609020204030204" pitchFamily="49" charset="0"/>
              <a:cs typeface="Consolas" panose="020B0609020204030204" pitchFamily="49" charset="0"/>
            </a:endParaRPr>
          </a:p>
          <a:p>
            <a:r>
              <a:rPr lang="en-US" sz="2000" dirty="0">
                <a:solidFill>
                  <a:srgbClr val="800000"/>
                </a:solidFill>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12995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A start at understanding use of interfaces</a:t>
            </a:r>
            <a:endParaRPr lang="en" sz="3600" dirty="0">
              <a:solidFill>
                <a:srgbClr val="800000"/>
              </a:solidFill>
            </a:endParaRPr>
          </a:p>
        </p:txBody>
      </p:sp>
      <p:sp>
        <p:nvSpPr>
          <p:cNvPr id="20" name="TextBox 19"/>
          <p:cNvSpPr txBox="1"/>
          <p:nvPr/>
        </p:nvSpPr>
        <p:spPr>
          <a:xfrm>
            <a:off x="228600" y="1066800"/>
            <a:ext cx="5206413" cy="2677656"/>
          </a:xfrm>
          <a:prstGeom prst="rect">
            <a:avLst/>
          </a:prstGeom>
          <a:noFill/>
        </p:spPr>
        <p:txBody>
          <a:bodyPr wrap="square" rtlCol="0">
            <a:spAutoFit/>
          </a:bodyPr>
          <a:lstStyle/>
          <a:p>
            <a:r>
              <a:rPr lang="en-US" sz="2400" dirty="0">
                <a:latin typeface="Times New Roman"/>
                <a:cs typeface="Times New Roman"/>
              </a:rPr>
              <a:t>Have this class hierarchy:</a:t>
            </a:r>
          </a:p>
          <a:p>
            <a:endParaRPr lang="en-US" sz="2400" dirty="0">
              <a:latin typeface="Times New Roman"/>
              <a:cs typeface="Times New Roman"/>
            </a:endParaRPr>
          </a:p>
          <a:p>
            <a:r>
              <a:rPr lang="en-US" sz="2000" b="1" dirty="0">
                <a:solidFill>
                  <a:srgbClr val="3366FF"/>
                </a:solidFill>
                <a:latin typeface="Consolas" panose="020B0609020204030204" pitchFamily="49" charset="0"/>
                <a:cs typeface="Consolas" panose="020B0609020204030204" pitchFamily="49" charset="0"/>
              </a:rPr>
              <a:t>class</a:t>
            </a:r>
            <a:r>
              <a:rPr lang="en-US" sz="2000" dirty="0">
                <a:solidFill>
                  <a:srgbClr val="3366FF"/>
                </a:solidFill>
                <a:latin typeface="Consolas" panose="020B0609020204030204" pitchFamily="49" charset="0"/>
                <a:cs typeface="Consolas" panose="020B0609020204030204" pitchFamily="49" charset="0"/>
              </a:rPr>
              <a:t> Animal { </a:t>
            </a:r>
            <a:r>
              <a:rPr lang="mr-IN" sz="2000" dirty="0">
                <a:solidFill>
                  <a:srgbClr val="3366FF"/>
                </a:solidFill>
                <a:latin typeface="Consolas" panose="020B0609020204030204" pitchFamily="49" charset="0"/>
                <a:cs typeface="Times New Roman"/>
              </a:rPr>
              <a:t>…</a:t>
            </a:r>
            <a:r>
              <a:rPr lang="en-US" sz="2000" dirty="0">
                <a:solidFill>
                  <a:srgbClr val="3366FF"/>
                </a:solidFill>
                <a:latin typeface="Consolas" panose="020B0609020204030204" pitchFamily="49" charset="0"/>
                <a:cs typeface="Consolas" panose="020B0609020204030204" pitchFamily="49" charset="0"/>
              </a:rPr>
              <a:t> }</a:t>
            </a:r>
          </a:p>
          <a:p>
            <a:r>
              <a:rPr lang="en-US" sz="2000" b="1" dirty="0">
                <a:solidFill>
                  <a:srgbClr val="3366FF"/>
                </a:solidFill>
                <a:latin typeface="Consolas" panose="020B0609020204030204" pitchFamily="49" charset="0"/>
                <a:cs typeface="Consolas" panose="020B0609020204030204" pitchFamily="49" charset="0"/>
              </a:rPr>
              <a:t>class</a:t>
            </a:r>
            <a:r>
              <a:rPr lang="en-US" sz="2000" dirty="0">
                <a:solidFill>
                  <a:srgbClr val="3366FF"/>
                </a:solidFill>
                <a:latin typeface="Consolas" panose="020B0609020204030204" pitchFamily="49" charset="0"/>
                <a:cs typeface="Consolas" panose="020B0609020204030204" pitchFamily="49" charset="0"/>
              </a:rPr>
              <a:t> Mammal </a:t>
            </a:r>
            <a:r>
              <a:rPr lang="en-US" sz="2000" b="1" dirty="0">
                <a:solidFill>
                  <a:srgbClr val="3366FF"/>
                </a:solidFill>
                <a:latin typeface="Consolas" panose="020B0609020204030204" pitchFamily="49" charset="0"/>
                <a:cs typeface="Consolas" panose="020B0609020204030204" pitchFamily="49" charset="0"/>
              </a:rPr>
              <a:t>extends</a:t>
            </a:r>
            <a:r>
              <a:rPr lang="en-US" sz="2000" dirty="0">
                <a:solidFill>
                  <a:srgbClr val="3366FF"/>
                </a:solidFill>
                <a:latin typeface="Consolas" panose="020B0609020204030204" pitchFamily="49" charset="0"/>
                <a:cs typeface="Consolas" panose="020B0609020204030204" pitchFamily="49" charset="0"/>
              </a:rPr>
              <a:t> Animal { ... }</a:t>
            </a:r>
          </a:p>
          <a:p>
            <a:r>
              <a:rPr lang="en-US" sz="2000" b="1" dirty="0">
                <a:solidFill>
                  <a:srgbClr val="3366FF"/>
                </a:solidFill>
                <a:latin typeface="Consolas" panose="020B0609020204030204" pitchFamily="49" charset="0"/>
                <a:cs typeface="Consolas" panose="020B0609020204030204" pitchFamily="49" charset="0"/>
              </a:rPr>
              <a:t>class</a:t>
            </a:r>
            <a:r>
              <a:rPr lang="en-US" sz="2000" dirty="0">
                <a:solidFill>
                  <a:srgbClr val="3366FF"/>
                </a:solidFill>
                <a:latin typeface="Consolas" panose="020B0609020204030204" pitchFamily="49" charset="0"/>
                <a:cs typeface="Consolas" panose="020B0609020204030204" pitchFamily="49" charset="0"/>
              </a:rPr>
              <a:t> Bird </a:t>
            </a:r>
            <a:r>
              <a:rPr lang="en-US" sz="2000" b="1" dirty="0">
                <a:solidFill>
                  <a:srgbClr val="3366FF"/>
                </a:solidFill>
                <a:latin typeface="Consolas" panose="020B0609020204030204" pitchFamily="49" charset="0"/>
                <a:cs typeface="Consolas" panose="020B0609020204030204" pitchFamily="49" charset="0"/>
              </a:rPr>
              <a:t>extends</a:t>
            </a:r>
            <a:r>
              <a:rPr lang="en-US" sz="2000" dirty="0">
                <a:solidFill>
                  <a:srgbClr val="3366FF"/>
                </a:solidFill>
                <a:latin typeface="Consolas" panose="020B0609020204030204" pitchFamily="49" charset="0"/>
                <a:cs typeface="Consolas" panose="020B0609020204030204" pitchFamily="49" charset="0"/>
              </a:rPr>
              <a:t> Animal { </a:t>
            </a:r>
            <a:r>
              <a:rPr lang="mr-IN" sz="2000" dirty="0">
                <a:solidFill>
                  <a:srgbClr val="3366FF"/>
                </a:solidFill>
                <a:latin typeface="Consolas" panose="020B0609020204030204" pitchFamily="49" charset="0"/>
                <a:cs typeface="Times New Roman"/>
              </a:rPr>
              <a:t>…</a:t>
            </a:r>
            <a:r>
              <a:rPr lang="en-US" sz="2000" dirty="0">
                <a:solidFill>
                  <a:srgbClr val="3366FF"/>
                </a:solidFill>
                <a:latin typeface="Consolas" panose="020B0609020204030204" pitchFamily="49" charset="0"/>
                <a:cs typeface="Consolas" panose="020B0609020204030204" pitchFamily="49" charset="0"/>
              </a:rPr>
              <a:t> }</a:t>
            </a:r>
          </a:p>
          <a:p>
            <a:r>
              <a:rPr lang="en-US" sz="2000" b="1" dirty="0">
                <a:solidFill>
                  <a:srgbClr val="3366FF"/>
                </a:solidFill>
                <a:latin typeface="Consolas" panose="020B0609020204030204" pitchFamily="49" charset="0"/>
                <a:cs typeface="Consolas" panose="020B0609020204030204" pitchFamily="49" charset="0"/>
              </a:rPr>
              <a:t>class</a:t>
            </a:r>
            <a:r>
              <a:rPr lang="en-US" sz="2000" dirty="0">
                <a:solidFill>
                  <a:srgbClr val="3366FF"/>
                </a:solidFill>
                <a:latin typeface="Consolas" panose="020B0609020204030204" pitchFamily="49" charset="0"/>
                <a:cs typeface="Consolas" panose="020B0609020204030204" pitchFamily="49" charset="0"/>
              </a:rPr>
              <a:t> Human </a:t>
            </a:r>
            <a:r>
              <a:rPr lang="en-US" sz="2000" b="1" dirty="0">
                <a:solidFill>
                  <a:srgbClr val="3366FF"/>
                </a:solidFill>
                <a:latin typeface="Consolas" panose="020B0609020204030204" pitchFamily="49" charset="0"/>
                <a:cs typeface="Consolas" panose="020B0609020204030204" pitchFamily="49" charset="0"/>
              </a:rPr>
              <a:t>extends</a:t>
            </a:r>
            <a:r>
              <a:rPr lang="en-US" sz="2000" dirty="0">
                <a:solidFill>
                  <a:srgbClr val="3366FF"/>
                </a:solidFill>
                <a:latin typeface="Consolas" panose="020B0609020204030204" pitchFamily="49" charset="0"/>
                <a:cs typeface="Consolas" panose="020B0609020204030204" pitchFamily="49" charset="0"/>
              </a:rPr>
              <a:t> Mammal {. </a:t>
            </a:r>
            <a:r>
              <a:rPr lang="mr-IN" sz="2000" dirty="0">
                <a:solidFill>
                  <a:srgbClr val="3366FF"/>
                </a:solidFill>
                <a:latin typeface="Consolas" panose="020B0609020204030204" pitchFamily="49" charset="0"/>
                <a:cs typeface="Times New Roman"/>
              </a:rPr>
              <a:t>…</a:t>
            </a:r>
            <a:r>
              <a:rPr lang="en-US" sz="2000" dirty="0">
                <a:solidFill>
                  <a:srgbClr val="3366FF"/>
                </a:solidFill>
                <a:latin typeface="Consolas" panose="020B0609020204030204" pitchFamily="49" charset="0"/>
                <a:cs typeface="Consolas" panose="020B0609020204030204" pitchFamily="49" charset="0"/>
              </a:rPr>
              <a:t> }</a:t>
            </a:r>
          </a:p>
          <a:p>
            <a:r>
              <a:rPr lang="en-US" sz="2000" b="1" dirty="0">
                <a:solidFill>
                  <a:srgbClr val="3366FF"/>
                </a:solidFill>
                <a:latin typeface="Consolas" panose="020B0609020204030204" pitchFamily="49" charset="0"/>
                <a:cs typeface="Consolas" panose="020B0609020204030204" pitchFamily="49" charset="0"/>
              </a:rPr>
              <a:t>class</a:t>
            </a:r>
            <a:r>
              <a:rPr lang="en-US" sz="2000" dirty="0">
                <a:solidFill>
                  <a:srgbClr val="3366FF"/>
                </a:solidFill>
                <a:latin typeface="Consolas" panose="020B0609020204030204" pitchFamily="49" charset="0"/>
                <a:cs typeface="Consolas" panose="020B0609020204030204" pitchFamily="49" charset="0"/>
              </a:rPr>
              <a:t> Dog </a:t>
            </a:r>
            <a:r>
              <a:rPr lang="en-US" sz="2000" b="1" dirty="0">
                <a:solidFill>
                  <a:srgbClr val="3366FF"/>
                </a:solidFill>
                <a:latin typeface="Consolas" panose="020B0609020204030204" pitchFamily="49" charset="0"/>
                <a:cs typeface="Consolas" panose="020B0609020204030204" pitchFamily="49" charset="0"/>
              </a:rPr>
              <a:t>extends</a:t>
            </a:r>
            <a:r>
              <a:rPr lang="en-US" sz="2000" dirty="0">
                <a:solidFill>
                  <a:srgbClr val="3366FF"/>
                </a:solidFill>
                <a:latin typeface="Consolas" panose="020B0609020204030204" pitchFamily="49" charset="0"/>
                <a:cs typeface="Consolas" panose="020B0609020204030204" pitchFamily="49" charset="0"/>
              </a:rPr>
              <a:t> Mammal { </a:t>
            </a:r>
            <a:r>
              <a:rPr lang="mr-IN" sz="2000" dirty="0">
                <a:solidFill>
                  <a:srgbClr val="3366FF"/>
                </a:solidFill>
                <a:latin typeface="Consolas" panose="020B0609020204030204" pitchFamily="49" charset="0"/>
                <a:cs typeface="Times New Roman"/>
              </a:rPr>
              <a:t>…</a:t>
            </a:r>
            <a:r>
              <a:rPr lang="en-US" sz="2000" dirty="0">
                <a:solidFill>
                  <a:srgbClr val="3366FF"/>
                </a:solidFill>
                <a:latin typeface="Consolas" panose="020B0609020204030204" pitchFamily="49" charset="0"/>
                <a:cs typeface="Consolas" panose="020B0609020204030204" pitchFamily="49" charset="0"/>
              </a:rPr>
              <a:t> }</a:t>
            </a:r>
          </a:p>
          <a:p>
            <a:r>
              <a:rPr lang="en-US" sz="2000" b="1" dirty="0">
                <a:solidFill>
                  <a:srgbClr val="3366FF"/>
                </a:solidFill>
                <a:latin typeface="Consolas" panose="020B0609020204030204" pitchFamily="49" charset="0"/>
                <a:cs typeface="Consolas" panose="020B0609020204030204" pitchFamily="49" charset="0"/>
              </a:rPr>
              <a:t>class</a:t>
            </a:r>
            <a:r>
              <a:rPr lang="en-US" sz="2000" dirty="0">
                <a:solidFill>
                  <a:srgbClr val="3366FF"/>
                </a:solidFill>
                <a:latin typeface="Consolas" panose="020B0609020204030204" pitchFamily="49" charset="0"/>
                <a:cs typeface="Consolas" panose="020B0609020204030204" pitchFamily="49" charset="0"/>
              </a:rPr>
              <a:t> Parrot </a:t>
            </a:r>
            <a:r>
              <a:rPr lang="en-US" sz="2000" b="1" dirty="0">
                <a:solidFill>
                  <a:srgbClr val="3366FF"/>
                </a:solidFill>
                <a:latin typeface="Consolas" panose="020B0609020204030204" pitchFamily="49" charset="0"/>
                <a:cs typeface="Consolas" panose="020B0609020204030204" pitchFamily="49" charset="0"/>
              </a:rPr>
              <a:t>extends</a:t>
            </a:r>
            <a:r>
              <a:rPr lang="en-US" sz="2000" dirty="0">
                <a:solidFill>
                  <a:srgbClr val="3366FF"/>
                </a:solidFill>
                <a:latin typeface="Consolas" panose="020B0609020204030204" pitchFamily="49" charset="0"/>
                <a:cs typeface="Consolas" panose="020B0609020204030204" pitchFamily="49" charset="0"/>
              </a:rPr>
              <a:t> Bird { </a:t>
            </a:r>
            <a:r>
              <a:rPr lang="mr-IN" sz="2000" dirty="0">
                <a:solidFill>
                  <a:srgbClr val="3366FF"/>
                </a:solidFill>
                <a:latin typeface="Consolas" panose="020B0609020204030204" pitchFamily="49" charset="0"/>
                <a:cs typeface="Times New Roman"/>
              </a:rPr>
              <a:t>…</a:t>
            </a:r>
            <a:r>
              <a:rPr lang="en-US" sz="2000" dirty="0">
                <a:solidFill>
                  <a:srgbClr val="3366FF"/>
                </a:solidFill>
                <a:latin typeface="Consolas" panose="020B0609020204030204" pitchFamily="49" charset="0"/>
                <a:cs typeface="Consolas" panose="020B0609020204030204" pitchFamily="49" charset="0"/>
              </a:rPr>
              <a:t> }</a:t>
            </a:r>
          </a:p>
        </p:txBody>
      </p:sp>
      <p:cxnSp>
        <p:nvCxnSpPr>
          <p:cNvPr id="24" name="Shape 193">
            <a:extLst>
              <a:ext uri="{FF2B5EF4-FFF2-40B4-BE49-F238E27FC236}">
                <a16:creationId xmlns:a16="http://schemas.microsoft.com/office/drawing/2014/main" id="{E0051CDE-60DC-784A-8755-3363777AD096}"/>
              </a:ext>
            </a:extLst>
          </p:cNvPr>
          <p:cNvCxnSpPr>
            <a:stCxn id="34" idx="2"/>
          </p:cNvCxnSpPr>
          <p:nvPr/>
        </p:nvCxnSpPr>
        <p:spPr>
          <a:xfrm flipH="1">
            <a:off x="5833376" y="4079075"/>
            <a:ext cx="952500" cy="293400"/>
          </a:xfrm>
          <a:prstGeom prst="straightConnector1">
            <a:avLst/>
          </a:prstGeom>
          <a:noFill/>
          <a:ln w="19050" cap="flat">
            <a:solidFill>
              <a:schemeClr val="dk2"/>
            </a:solidFill>
            <a:prstDash val="solid"/>
            <a:round/>
            <a:headEnd type="none" w="lg" len="lg"/>
            <a:tailEnd type="triangle" w="lg" len="lg"/>
          </a:ln>
        </p:spPr>
      </p:cxnSp>
      <p:grpSp>
        <p:nvGrpSpPr>
          <p:cNvPr id="25" name="Group 24">
            <a:extLst>
              <a:ext uri="{FF2B5EF4-FFF2-40B4-BE49-F238E27FC236}">
                <a16:creationId xmlns:a16="http://schemas.microsoft.com/office/drawing/2014/main" id="{9A6D944C-565E-754E-BA78-ACE7C8036D03}"/>
              </a:ext>
            </a:extLst>
          </p:cNvPr>
          <p:cNvGrpSpPr/>
          <p:nvPr/>
        </p:nvGrpSpPr>
        <p:grpSpPr>
          <a:xfrm>
            <a:off x="3810000" y="3372276"/>
            <a:ext cx="5074750" cy="3257124"/>
            <a:chOff x="2083737" y="2323138"/>
            <a:chExt cx="5074750" cy="3257124"/>
          </a:xfrm>
        </p:grpSpPr>
        <p:sp>
          <p:nvSpPr>
            <p:cNvPr id="26" name="Shape 181">
              <a:extLst>
                <a:ext uri="{FF2B5EF4-FFF2-40B4-BE49-F238E27FC236}">
                  <a16:creationId xmlns:a16="http://schemas.microsoft.com/office/drawing/2014/main" id="{41790EEF-EDEF-0948-A88A-22684E44EE47}"/>
                </a:ext>
              </a:extLst>
            </p:cNvPr>
            <p:cNvSpPr/>
            <p:nvPr/>
          </p:nvSpPr>
          <p:spPr>
            <a:xfrm>
              <a:off x="3428100" y="332331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Mammal</a:t>
              </a:r>
            </a:p>
          </p:txBody>
        </p:sp>
        <p:sp>
          <p:nvSpPr>
            <p:cNvPr id="27" name="Shape 182">
              <a:extLst>
                <a:ext uri="{FF2B5EF4-FFF2-40B4-BE49-F238E27FC236}">
                  <a16:creationId xmlns:a16="http://schemas.microsoft.com/office/drawing/2014/main" id="{19B6B441-A7E0-DA45-9BAC-4F0891251283}"/>
                </a:ext>
              </a:extLst>
            </p:cNvPr>
            <p:cNvSpPr/>
            <p:nvPr/>
          </p:nvSpPr>
          <p:spPr>
            <a:xfrm>
              <a:off x="208373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Human</a:t>
              </a:r>
            </a:p>
          </p:txBody>
        </p:sp>
        <p:sp>
          <p:nvSpPr>
            <p:cNvPr id="28" name="Shape 183">
              <a:extLst>
                <a:ext uri="{FF2B5EF4-FFF2-40B4-BE49-F238E27FC236}">
                  <a16:creationId xmlns:a16="http://schemas.microsoft.com/office/drawing/2014/main" id="{B1EDC048-7EC9-EC4D-8BE6-F14C4A94A2C5}"/>
                </a:ext>
              </a:extLst>
            </p:cNvPr>
            <p:cNvSpPr/>
            <p:nvPr/>
          </p:nvSpPr>
          <p:spPr>
            <a:xfrm>
              <a:off x="559368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Parrot</a:t>
              </a:r>
            </a:p>
          </p:txBody>
        </p:sp>
        <p:sp>
          <p:nvSpPr>
            <p:cNvPr id="29" name="Shape 184">
              <a:extLst>
                <a:ext uri="{FF2B5EF4-FFF2-40B4-BE49-F238E27FC236}">
                  <a16:creationId xmlns:a16="http://schemas.microsoft.com/office/drawing/2014/main" id="{9BFAC598-DED9-B54D-8763-44EFC8D728B5}"/>
                </a:ext>
              </a:extLst>
            </p:cNvPr>
            <p:cNvSpPr/>
            <p:nvPr/>
          </p:nvSpPr>
          <p:spPr>
            <a:xfrm>
              <a:off x="3838712"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Dog</a:t>
              </a:r>
            </a:p>
          </p:txBody>
        </p:sp>
        <p:cxnSp>
          <p:nvCxnSpPr>
            <p:cNvPr id="30" name="Shape 185">
              <a:extLst>
                <a:ext uri="{FF2B5EF4-FFF2-40B4-BE49-F238E27FC236}">
                  <a16:creationId xmlns:a16="http://schemas.microsoft.com/office/drawing/2014/main" id="{BCD5D000-CAB3-2540-BAEF-9425887974F8}"/>
                </a:ext>
              </a:extLst>
            </p:cNvPr>
            <p:cNvCxnSpPr>
              <a:stCxn id="33" idx="2"/>
              <a:endCxn id="28" idx="0"/>
            </p:cNvCxnSpPr>
            <p:nvPr/>
          </p:nvCxnSpPr>
          <p:spPr>
            <a:xfrm>
              <a:off x="5887800" y="4030125"/>
              <a:ext cx="488287" cy="843338"/>
            </a:xfrm>
            <a:prstGeom prst="straightConnector1">
              <a:avLst/>
            </a:prstGeom>
            <a:noFill/>
            <a:ln w="19050" cap="flat">
              <a:solidFill>
                <a:schemeClr val="dk2"/>
              </a:solidFill>
              <a:prstDash val="solid"/>
              <a:round/>
              <a:headEnd type="none" w="lg" len="lg"/>
              <a:tailEnd type="triangle" w="lg" len="lg"/>
            </a:ln>
          </p:spPr>
        </p:cxnSp>
        <p:cxnSp>
          <p:nvCxnSpPr>
            <p:cNvPr id="31" name="Shape 190">
              <a:extLst>
                <a:ext uri="{FF2B5EF4-FFF2-40B4-BE49-F238E27FC236}">
                  <a16:creationId xmlns:a16="http://schemas.microsoft.com/office/drawing/2014/main" id="{FE51A5D1-90AB-7E46-A63D-444876641168}"/>
                </a:ext>
              </a:extLst>
            </p:cNvPr>
            <p:cNvCxnSpPr>
              <a:endCxn id="29" idx="0"/>
            </p:cNvCxnSpPr>
            <p:nvPr/>
          </p:nvCxnSpPr>
          <p:spPr>
            <a:xfrm>
              <a:off x="3982900" y="4030112"/>
              <a:ext cx="638212" cy="843351"/>
            </a:xfrm>
            <a:prstGeom prst="straightConnector1">
              <a:avLst/>
            </a:prstGeom>
            <a:noFill/>
            <a:ln w="19050" cap="flat">
              <a:solidFill>
                <a:schemeClr val="dk2"/>
              </a:solidFill>
              <a:prstDash val="solid"/>
              <a:round/>
              <a:headEnd type="none" w="lg" len="lg"/>
              <a:tailEnd type="triangle" w="lg" len="lg"/>
            </a:ln>
          </p:spPr>
        </p:cxnSp>
        <p:cxnSp>
          <p:nvCxnSpPr>
            <p:cNvPr id="32" name="Shape 191">
              <a:extLst>
                <a:ext uri="{FF2B5EF4-FFF2-40B4-BE49-F238E27FC236}">
                  <a16:creationId xmlns:a16="http://schemas.microsoft.com/office/drawing/2014/main" id="{1730DF3C-9C7F-1E45-9C26-51C2560EE797}"/>
                </a:ext>
              </a:extLst>
            </p:cNvPr>
            <p:cNvCxnSpPr/>
            <p:nvPr/>
          </p:nvCxnSpPr>
          <p:spPr>
            <a:xfrm flipH="1">
              <a:off x="2896600" y="4030112"/>
              <a:ext cx="1086300" cy="843300"/>
            </a:xfrm>
            <a:prstGeom prst="straightConnector1">
              <a:avLst/>
            </a:prstGeom>
            <a:noFill/>
            <a:ln w="19050" cap="flat">
              <a:solidFill>
                <a:schemeClr val="dk2"/>
              </a:solidFill>
              <a:prstDash val="solid"/>
              <a:round/>
              <a:headEnd type="none" w="lg" len="lg"/>
              <a:tailEnd type="triangle" w="lg" len="lg"/>
            </a:ln>
          </p:spPr>
        </p:cxnSp>
        <p:sp>
          <p:nvSpPr>
            <p:cNvPr id="33" name="Shape 186">
              <a:extLst>
                <a:ext uri="{FF2B5EF4-FFF2-40B4-BE49-F238E27FC236}">
                  <a16:creationId xmlns:a16="http://schemas.microsoft.com/office/drawing/2014/main" id="{45CD57BB-0EF4-8643-99F4-225F1E8D7BC0}"/>
                </a:ext>
              </a:extLst>
            </p:cNvPr>
            <p:cNvSpPr/>
            <p:nvPr/>
          </p:nvSpPr>
          <p:spPr>
            <a:xfrm>
              <a:off x="5105400" y="3323326"/>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Bird</a:t>
              </a:r>
            </a:p>
          </p:txBody>
        </p:sp>
        <p:sp>
          <p:nvSpPr>
            <p:cNvPr id="34" name="Shape 192">
              <a:extLst>
                <a:ext uri="{FF2B5EF4-FFF2-40B4-BE49-F238E27FC236}">
                  <a16:creationId xmlns:a16="http://schemas.microsoft.com/office/drawing/2014/main" id="{D04F55AB-65E7-7F44-948A-5226F00DA7CD}"/>
                </a:ext>
              </a:extLst>
            </p:cNvPr>
            <p:cNvSpPr/>
            <p:nvPr/>
          </p:nvSpPr>
          <p:spPr>
            <a:xfrm>
              <a:off x="4277213" y="2323138"/>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Animal</a:t>
              </a:r>
            </a:p>
          </p:txBody>
        </p:sp>
        <p:cxnSp>
          <p:nvCxnSpPr>
            <p:cNvPr id="35" name="Shape 194">
              <a:extLst>
                <a:ext uri="{FF2B5EF4-FFF2-40B4-BE49-F238E27FC236}">
                  <a16:creationId xmlns:a16="http://schemas.microsoft.com/office/drawing/2014/main" id="{5A4A2A49-4E55-F74F-8BE1-5137752FFDBF}"/>
                </a:ext>
              </a:extLst>
            </p:cNvPr>
            <p:cNvCxnSpPr>
              <a:stCxn id="34" idx="2"/>
            </p:cNvCxnSpPr>
            <p:nvPr/>
          </p:nvCxnSpPr>
          <p:spPr>
            <a:xfrm>
              <a:off x="5059613" y="3029937"/>
              <a:ext cx="952500" cy="293400"/>
            </a:xfrm>
            <a:prstGeom prst="straightConnector1">
              <a:avLst/>
            </a:prstGeom>
            <a:noFill/>
            <a:ln w="19050" cap="flat">
              <a:solidFill>
                <a:schemeClr val="dk2"/>
              </a:solidFill>
              <a:prstDash val="solid"/>
              <a:round/>
              <a:headEnd type="none" w="lg" len="lg"/>
              <a:tailEnd type="triangle" w="lg" len="lg"/>
            </a:ln>
          </p:spPr>
        </p:cxnSp>
      </p:grpSp>
      <p:sp>
        <p:nvSpPr>
          <p:cNvPr id="36" name="Shape 192">
            <a:extLst>
              <a:ext uri="{FF2B5EF4-FFF2-40B4-BE49-F238E27FC236}">
                <a16:creationId xmlns:a16="http://schemas.microsoft.com/office/drawing/2014/main" id="{3A14534E-B5B9-874A-B887-6635A8F23C40}"/>
              </a:ext>
            </a:extLst>
          </p:cNvPr>
          <p:cNvSpPr/>
          <p:nvPr/>
        </p:nvSpPr>
        <p:spPr>
          <a:xfrm>
            <a:off x="6114194" y="2064169"/>
            <a:ext cx="1343363" cy="706799"/>
          </a:xfrm>
          <a:prstGeom prst="rect">
            <a:avLst/>
          </a:prstGeom>
          <a:noFill/>
          <a:ln w="28575" cap="flat">
            <a:solidFill>
              <a:schemeClr val="tx2"/>
            </a:solidFill>
            <a:prstDash val="solid"/>
            <a:round/>
            <a:headEnd type="none" w="med" len="med"/>
            <a:tailEnd type="none" w="med" len="med"/>
          </a:ln>
        </p:spPr>
        <p:txBody>
          <a:bodyPr lIns="91425" tIns="91425" rIns="91425" bIns="91425" anchor="ctr" anchorCtr="0">
            <a:noAutofit/>
          </a:bodyPr>
          <a:lstStyle/>
          <a:p>
            <a:pPr algn="ctr"/>
            <a:r>
              <a:rPr lang="en" sz="2800" dirty="0"/>
              <a:t>Object</a:t>
            </a:r>
          </a:p>
        </p:txBody>
      </p:sp>
      <p:cxnSp>
        <p:nvCxnSpPr>
          <p:cNvPr id="37" name="Shape 190">
            <a:extLst>
              <a:ext uri="{FF2B5EF4-FFF2-40B4-BE49-F238E27FC236}">
                <a16:creationId xmlns:a16="http://schemas.microsoft.com/office/drawing/2014/main" id="{4FBAAE6D-079A-DA41-AB14-150DE7CF6DDF}"/>
              </a:ext>
            </a:extLst>
          </p:cNvPr>
          <p:cNvCxnSpPr>
            <a:cxnSpLocks/>
            <a:stCxn id="36" idx="2"/>
            <a:endCxn id="34" idx="0"/>
          </p:cNvCxnSpPr>
          <p:nvPr/>
        </p:nvCxnSpPr>
        <p:spPr>
          <a:xfrm>
            <a:off x="6785876" y="2770968"/>
            <a:ext cx="0" cy="601308"/>
          </a:xfrm>
          <a:prstGeom prst="straightConnector1">
            <a:avLst/>
          </a:prstGeom>
          <a:noFill/>
          <a:ln w="19050" cap="flat">
            <a:solidFill>
              <a:schemeClr val="dk2"/>
            </a:solidFill>
            <a:prstDash val="solid"/>
            <a:round/>
            <a:headEnd type="none" w="lg" len="lg"/>
            <a:tailEnd type="triangle" w="lg" len="lg"/>
          </a:ln>
        </p:spPr>
      </p:cxnSp>
    </p:spTree>
    <p:extLst>
      <p:ext uri="{BB962C8B-B14F-4D97-AF65-F5344CB8AC3E}">
        <p14:creationId xmlns:p14="http://schemas.microsoft.com/office/powerpoint/2010/main" val="3800630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A start at understanding use of interfaces</a:t>
            </a:r>
            <a:endParaRPr lang="en" sz="3600" dirty="0">
              <a:solidFill>
                <a:srgbClr val="800000"/>
              </a:solidFill>
            </a:endParaRPr>
          </a:p>
        </p:txBody>
      </p:sp>
      <p:sp>
        <p:nvSpPr>
          <p:cNvPr id="20" name="TextBox 19"/>
          <p:cNvSpPr txBox="1"/>
          <p:nvPr/>
        </p:nvSpPr>
        <p:spPr>
          <a:xfrm>
            <a:off x="317750" y="1079717"/>
            <a:ext cx="8001000" cy="4031873"/>
          </a:xfrm>
          <a:prstGeom prst="rect">
            <a:avLst/>
          </a:prstGeom>
          <a:noFill/>
        </p:spPr>
        <p:txBody>
          <a:bodyPr wrap="square" rtlCol="0">
            <a:spAutoFit/>
          </a:bodyPr>
          <a:lstStyle/>
          <a:p>
            <a:r>
              <a:rPr lang="en-US" sz="2800" dirty="0">
                <a:cs typeface="Times New Roman"/>
              </a:rPr>
              <a:t>Humans and Parrots can speak. Other Animals cannot.</a:t>
            </a:r>
          </a:p>
          <a:p>
            <a:endParaRPr lang="en-US" sz="2400" dirty="0">
              <a:latin typeface="Times New Roman"/>
              <a:cs typeface="Times New Roman"/>
            </a:endParaRPr>
          </a:p>
          <a:p>
            <a:r>
              <a:rPr lang="en-US" sz="2400" b="1" dirty="0">
                <a:solidFill>
                  <a:srgbClr val="3366FF"/>
                </a:solidFill>
                <a:latin typeface="Consolas" panose="020B0609020204030204" pitchFamily="49" charset="0"/>
                <a:cs typeface="Consolas" panose="020B0609020204030204" pitchFamily="49" charset="0"/>
              </a:rPr>
              <a:t>public</a:t>
            </a:r>
            <a:r>
              <a:rPr lang="en-US" sz="2400" dirty="0">
                <a:solidFill>
                  <a:srgbClr val="3366FF"/>
                </a:solidFill>
                <a:latin typeface="Consolas" panose="020B0609020204030204" pitchFamily="49" charset="0"/>
                <a:cs typeface="Consolas" panose="020B0609020204030204" pitchFamily="49" charset="0"/>
              </a:rPr>
              <a:t> </a:t>
            </a:r>
            <a:r>
              <a:rPr lang="en-US" sz="2400" b="1" dirty="0">
                <a:solidFill>
                  <a:srgbClr val="3366FF"/>
                </a:solidFill>
                <a:latin typeface="Consolas" panose="020B0609020204030204" pitchFamily="49" charset="0"/>
                <a:cs typeface="Consolas" panose="020B0609020204030204" pitchFamily="49" charset="0"/>
              </a:rPr>
              <a:t>void</a:t>
            </a:r>
            <a:r>
              <a:rPr lang="en-US" sz="2400" dirty="0">
                <a:solidFill>
                  <a:srgbClr val="3366FF"/>
                </a:solidFill>
                <a:latin typeface="Consolas" panose="020B0609020204030204" pitchFamily="49" charset="0"/>
                <a:cs typeface="Consolas" panose="020B0609020204030204" pitchFamily="49" charset="0"/>
              </a:rPr>
              <a:t> speak(String w) { </a:t>
            </a:r>
          </a:p>
          <a:p>
            <a:r>
              <a:rPr lang="en-US" sz="2400" dirty="0">
                <a:solidFill>
                  <a:srgbClr val="3366FF"/>
                </a:solidFill>
                <a:latin typeface="Consolas" panose="020B0609020204030204" pitchFamily="49" charset="0"/>
                <a:cs typeface="Consolas" panose="020B0609020204030204" pitchFamily="49" charset="0"/>
              </a:rPr>
              <a:t>	</a:t>
            </a:r>
            <a:r>
              <a:rPr lang="en-US" sz="2400" dirty="0" err="1">
                <a:solidFill>
                  <a:srgbClr val="3366FF"/>
                </a:solidFill>
                <a:latin typeface="Consolas" panose="020B0609020204030204" pitchFamily="49" charset="0"/>
                <a:cs typeface="Consolas" panose="020B0609020204030204" pitchFamily="49" charset="0"/>
              </a:rPr>
              <a:t>System.out.println</a:t>
            </a:r>
            <a:r>
              <a:rPr lang="en-US" sz="2400" dirty="0">
                <a:solidFill>
                  <a:srgbClr val="3366FF"/>
                </a:solidFill>
                <a:latin typeface="Consolas" panose="020B0609020204030204" pitchFamily="49" charset="0"/>
                <a:cs typeface="Consolas" panose="020B0609020204030204" pitchFamily="49" charset="0"/>
              </a:rPr>
              <a:t>(w); </a:t>
            </a:r>
          </a:p>
          <a:p>
            <a:r>
              <a:rPr lang="en-US" sz="2400" dirty="0">
                <a:solidFill>
                  <a:srgbClr val="3366FF"/>
                </a:solidFill>
                <a:latin typeface="Consolas" panose="020B0609020204030204" pitchFamily="49" charset="0"/>
                <a:cs typeface="Consolas" panose="020B0609020204030204" pitchFamily="49" charset="0"/>
              </a:rPr>
              <a:t>}</a:t>
            </a:r>
          </a:p>
          <a:p>
            <a:endParaRPr lang="en-US" sz="2400" dirty="0">
              <a:solidFill>
                <a:srgbClr val="3366FF"/>
              </a:solidFill>
              <a:latin typeface="Times New Roman"/>
              <a:cs typeface="Times New Roman"/>
            </a:endParaRPr>
          </a:p>
          <a:p>
            <a:r>
              <a:rPr lang="en-US" sz="2800" dirty="0">
                <a:cs typeface="Times New Roman"/>
              </a:rPr>
              <a:t>We need a way of indicating that</a:t>
            </a:r>
          </a:p>
          <a:p>
            <a:r>
              <a:rPr lang="en-US" sz="2800" dirty="0">
                <a:cs typeface="Times New Roman"/>
              </a:rPr>
              <a:t>classes Human and Parrot</a:t>
            </a:r>
          </a:p>
          <a:p>
            <a:r>
              <a:rPr lang="en-US" sz="2800" dirty="0">
                <a:cs typeface="Times New Roman"/>
              </a:rPr>
              <a:t>have this method </a:t>
            </a:r>
            <a:r>
              <a:rPr lang="en-US" sz="2400" dirty="0">
                <a:solidFill>
                  <a:srgbClr val="3366FF"/>
                </a:solidFill>
                <a:latin typeface="Consolas" panose="020B0609020204030204" pitchFamily="49" charset="0"/>
                <a:cs typeface="Consolas" panose="020B0609020204030204" pitchFamily="49" charset="0"/>
              </a:rPr>
              <a:t>speak</a:t>
            </a:r>
            <a:endParaRPr lang="en-US" sz="2400" dirty="0">
              <a:solidFill>
                <a:srgbClr val="000000"/>
              </a:solidFill>
              <a:latin typeface="Times New Roman"/>
              <a:cs typeface="Times New Roman"/>
            </a:endParaRPr>
          </a:p>
          <a:p>
            <a:endParaRPr lang="en-US" sz="2400" dirty="0">
              <a:latin typeface="Times New Roman"/>
              <a:cs typeface="Times New Roman"/>
            </a:endParaRPr>
          </a:p>
        </p:txBody>
      </p:sp>
      <p:cxnSp>
        <p:nvCxnSpPr>
          <p:cNvPr id="19" name="Shape 193">
            <a:extLst>
              <a:ext uri="{FF2B5EF4-FFF2-40B4-BE49-F238E27FC236}">
                <a16:creationId xmlns:a16="http://schemas.microsoft.com/office/drawing/2014/main" id="{3F67EB76-9D1D-6A42-8083-5794E0E458AF}"/>
              </a:ext>
            </a:extLst>
          </p:cNvPr>
          <p:cNvCxnSpPr>
            <a:stCxn id="30" idx="2"/>
          </p:cNvCxnSpPr>
          <p:nvPr/>
        </p:nvCxnSpPr>
        <p:spPr>
          <a:xfrm flipH="1">
            <a:off x="5833376" y="4079075"/>
            <a:ext cx="952500" cy="293400"/>
          </a:xfrm>
          <a:prstGeom prst="straightConnector1">
            <a:avLst/>
          </a:prstGeom>
          <a:noFill/>
          <a:ln w="19050" cap="flat">
            <a:solidFill>
              <a:schemeClr val="dk2"/>
            </a:solidFill>
            <a:prstDash val="solid"/>
            <a:round/>
            <a:headEnd type="none" w="lg" len="lg"/>
            <a:tailEnd type="triangle" w="lg" len="lg"/>
          </a:ln>
        </p:spPr>
      </p:cxnSp>
      <p:grpSp>
        <p:nvGrpSpPr>
          <p:cNvPr id="21" name="Group 20">
            <a:extLst>
              <a:ext uri="{FF2B5EF4-FFF2-40B4-BE49-F238E27FC236}">
                <a16:creationId xmlns:a16="http://schemas.microsoft.com/office/drawing/2014/main" id="{869C8065-11A0-D74C-95EA-3349A449D57A}"/>
              </a:ext>
            </a:extLst>
          </p:cNvPr>
          <p:cNvGrpSpPr/>
          <p:nvPr/>
        </p:nvGrpSpPr>
        <p:grpSpPr>
          <a:xfrm>
            <a:off x="3810000" y="3372276"/>
            <a:ext cx="5074750" cy="3257124"/>
            <a:chOff x="2083737" y="2323138"/>
            <a:chExt cx="5074750" cy="3257124"/>
          </a:xfrm>
        </p:grpSpPr>
        <p:sp>
          <p:nvSpPr>
            <p:cNvPr id="22" name="Shape 181">
              <a:extLst>
                <a:ext uri="{FF2B5EF4-FFF2-40B4-BE49-F238E27FC236}">
                  <a16:creationId xmlns:a16="http://schemas.microsoft.com/office/drawing/2014/main" id="{1F7C6FF6-2033-824E-9FE8-6D0F90DAAACB}"/>
                </a:ext>
              </a:extLst>
            </p:cNvPr>
            <p:cNvSpPr/>
            <p:nvPr/>
          </p:nvSpPr>
          <p:spPr>
            <a:xfrm>
              <a:off x="3428100" y="332331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Mammal</a:t>
              </a:r>
            </a:p>
          </p:txBody>
        </p:sp>
        <p:sp>
          <p:nvSpPr>
            <p:cNvPr id="23" name="Shape 182">
              <a:extLst>
                <a:ext uri="{FF2B5EF4-FFF2-40B4-BE49-F238E27FC236}">
                  <a16:creationId xmlns:a16="http://schemas.microsoft.com/office/drawing/2014/main" id="{35013B77-B736-FE4D-9F4F-46799516E9DA}"/>
                </a:ext>
              </a:extLst>
            </p:cNvPr>
            <p:cNvSpPr/>
            <p:nvPr/>
          </p:nvSpPr>
          <p:spPr>
            <a:xfrm>
              <a:off x="208373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Human</a:t>
              </a:r>
            </a:p>
          </p:txBody>
        </p:sp>
        <p:sp>
          <p:nvSpPr>
            <p:cNvPr id="24" name="Shape 183">
              <a:extLst>
                <a:ext uri="{FF2B5EF4-FFF2-40B4-BE49-F238E27FC236}">
                  <a16:creationId xmlns:a16="http://schemas.microsoft.com/office/drawing/2014/main" id="{8FD2A150-8E9C-6540-B963-2046395FD3AB}"/>
                </a:ext>
              </a:extLst>
            </p:cNvPr>
            <p:cNvSpPr/>
            <p:nvPr/>
          </p:nvSpPr>
          <p:spPr>
            <a:xfrm>
              <a:off x="559368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Parrot</a:t>
              </a:r>
            </a:p>
          </p:txBody>
        </p:sp>
        <p:sp>
          <p:nvSpPr>
            <p:cNvPr id="25" name="Shape 184">
              <a:extLst>
                <a:ext uri="{FF2B5EF4-FFF2-40B4-BE49-F238E27FC236}">
                  <a16:creationId xmlns:a16="http://schemas.microsoft.com/office/drawing/2014/main" id="{B9054417-DC84-914C-AFB2-12E066A66529}"/>
                </a:ext>
              </a:extLst>
            </p:cNvPr>
            <p:cNvSpPr/>
            <p:nvPr/>
          </p:nvSpPr>
          <p:spPr>
            <a:xfrm>
              <a:off x="3838712"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Dog</a:t>
              </a:r>
            </a:p>
          </p:txBody>
        </p:sp>
        <p:cxnSp>
          <p:nvCxnSpPr>
            <p:cNvPr id="26" name="Shape 185">
              <a:extLst>
                <a:ext uri="{FF2B5EF4-FFF2-40B4-BE49-F238E27FC236}">
                  <a16:creationId xmlns:a16="http://schemas.microsoft.com/office/drawing/2014/main" id="{1AF4114D-4FCB-2047-A074-7ADECB11DDC1}"/>
                </a:ext>
              </a:extLst>
            </p:cNvPr>
            <p:cNvCxnSpPr>
              <a:stCxn id="29" idx="2"/>
              <a:endCxn id="24" idx="0"/>
            </p:cNvCxnSpPr>
            <p:nvPr/>
          </p:nvCxnSpPr>
          <p:spPr>
            <a:xfrm>
              <a:off x="5887800" y="4030125"/>
              <a:ext cx="488287" cy="843338"/>
            </a:xfrm>
            <a:prstGeom prst="straightConnector1">
              <a:avLst/>
            </a:prstGeom>
            <a:noFill/>
            <a:ln w="19050" cap="flat">
              <a:solidFill>
                <a:schemeClr val="dk2"/>
              </a:solidFill>
              <a:prstDash val="solid"/>
              <a:round/>
              <a:headEnd type="none" w="lg" len="lg"/>
              <a:tailEnd type="triangle" w="lg" len="lg"/>
            </a:ln>
          </p:spPr>
        </p:cxnSp>
        <p:cxnSp>
          <p:nvCxnSpPr>
            <p:cNvPr id="27" name="Shape 190">
              <a:extLst>
                <a:ext uri="{FF2B5EF4-FFF2-40B4-BE49-F238E27FC236}">
                  <a16:creationId xmlns:a16="http://schemas.microsoft.com/office/drawing/2014/main" id="{D661AF89-2A01-9743-8500-9FD6C4DDA38E}"/>
                </a:ext>
              </a:extLst>
            </p:cNvPr>
            <p:cNvCxnSpPr>
              <a:endCxn id="25" idx="0"/>
            </p:cNvCxnSpPr>
            <p:nvPr/>
          </p:nvCxnSpPr>
          <p:spPr>
            <a:xfrm>
              <a:off x="3982900" y="4030112"/>
              <a:ext cx="638212" cy="843351"/>
            </a:xfrm>
            <a:prstGeom prst="straightConnector1">
              <a:avLst/>
            </a:prstGeom>
            <a:noFill/>
            <a:ln w="19050" cap="flat">
              <a:solidFill>
                <a:schemeClr val="dk2"/>
              </a:solidFill>
              <a:prstDash val="solid"/>
              <a:round/>
              <a:headEnd type="none" w="lg" len="lg"/>
              <a:tailEnd type="triangle" w="lg" len="lg"/>
            </a:ln>
          </p:spPr>
        </p:cxnSp>
        <p:cxnSp>
          <p:nvCxnSpPr>
            <p:cNvPr id="28" name="Shape 191">
              <a:extLst>
                <a:ext uri="{FF2B5EF4-FFF2-40B4-BE49-F238E27FC236}">
                  <a16:creationId xmlns:a16="http://schemas.microsoft.com/office/drawing/2014/main" id="{05BDB41C-866D-404F-8546-90A77450C876}"/>
                </a:ext>
              </a:extLst>
            </p:cNvPr>
            <p:cNvCxnSpPr/>
            <p:nvPr/>
          </p:nvCxnSpPr>
          <p:spPr>
            <a:xfrm flipH="1">
              <a:off x="2896600" y="4030112"/>
              <a:ext cx="1086300" cy="843300"/>
            </a:xfrm>
            <a:prstGeom prst="straightConnector1">
              <a:avLst/>
            </a:prstGeom>
            <a:noFill/>
            <a:ln w="19050" cap="flat">
              <a:solidFill>
                <a:schemeClr val="dk2"/>
              </a:solidFill>
              <a:prstDash val="solid"/>
              <a:round/>
              <a:headEnd type="none" w="lg" len="lg"/>
              <a:tailEnd type="triangle" w="lg" len="lg"/>
            </a:ln>
          </p:spPr>
        </p:cxnSp>
        <p:sp>
          <p:nvSpPr>
            <p:cNvPr id="29" name="Shape 186">
              <a:extLst>
                <a:ext uri="{FF2B5EF4-FFF2-40B4-BE49-F238E27FC236}">
                  <a16:creationId xmlns:a16="http://schemas.microsoft.com/office/drawing/2014/main" id="{27CBF295-950B-134C-8CA0-6304DE91C6D4}"/>
                </a:ext>
              </a:extLst>
            </p:cNvPr>
            <p:cNvSpPr/>
            <p:nvPr/>
          </p:nvSpPr>
          <p:spPr>
            <a:xfrm>
              <a:off x="5105400" y="3323326"/>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Bird</a:t>
              </a:r>
            </a:p>
          </p:txBody>
        </p:sp>
        <p:sp>
          <p:nvSpPr>
            <p:cNvPr id="30" name="Shape 192">
              <a:extLst>
                <a:ext uri="{FF2B5EF4-FFF2-40B4-BE49-F238E27FC236}">
                  <a16:creationId xmlns:a16="http://schemas.microsoft.com/office/drawing/2014/main" id="{07A92D83-1DB1-3146-B690-1A556F471622}"/>
                </a:ext>
              </a:extLst>
            </p:cNvPr>
            <p:cNvSpPr/>
            <p:nvPr/>
          </p:nvSpPr>
          <p:spPr>
            <a:xfrm>
              <a:off x="4277213" y="2323138"/>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Animal</a:t>
              </a:r>
            </a:p>
          </p:txBody>
        </p:sp>
        <p:cxnSp>
          <p:nvCxnSpPr>
            <p:cNvPr id="31" name="Shape 194">
              <a:extLst>
                <a:ext uri="{FF2B5EF4-FFF2-40B4-BE49-F238E27FC236}">
                  <a16:creationId xmlns:a16="http://schemas.microsoft.com/office/drawing/2014/main" id="{C58FE184-6319-FF41-B39E-2B7D78BE4AD5}"/>
                </a:ext>
              </a:extLst>
            </p:cNvPr>
            <p:cNvCxnSpPr>
              <a:stCxn id="30" idx="2"/>
            </p:cNvCxnSpPr>
            <p:nvPr/>
          </p:nvCxnSpPr>
          <p:spPr>
            <a:xfrm>
              <a:off x="5059613" y="3029937"/>
              <a:ext cx="952500" cy="293400"/>
            </a:xfrm>
            <a:prstGeom prst="straightConnector1">
              <a:avLst/>
            </a:prstGeom>
            <a:noFill/>
            <a:ln w="19050" cap="flat">
              <a:solidFill>
                <a:schemeClr val="dk2"/>
              </a:solidFill>
              <a:prstDash val="solid"/>
              <a:round/>
              <a:headEnd type="none" w="lg" len="lg"/>
              <a:tailEnd type="triangle" w="lg" len="lg"/>
            </a:ln>
          </p:spPr>
        </p:cxnSp>
      </p:grpSp>
      <p:sp>
        <p:nvSpPr>
          <p:cNvPr id="32" name="Shape 192">
            <a:extLst>
              <a:ext uri="{FF2B5EF4-FFF2-40B4-BE49-F238E27FC236}">
                <a16:creationId xmlns:a16="http://schemas.microsoft.com/office/drawing/2014/main" id="{17FEAE5F-B741-1E43-82C2-0D1168E66E9F}"/>
              </a:ext>
            </a:extLst>
          </p:cNvPr>
          <p:cNvSpPr/>
          <p:nvPr/>
        </p:nvSpPr>
        <p:spPr>
          <a:xfrm>
            <a:off x="6114194" y="2064169"/>
            <a:ext cx="1343363" cy="706799"/>
          </a:xfrm>
          <a:prstGeom prst="rect">
            <a:avLst/>
          </a:prstGeom>
          <a:noFill/>
          <a:ln w="28575" cap="flat">
            <a:solidFill>
              <a:schemeClr val="tx2"/>
            </a:solidFill>
            <a:prstDash val="solid"/>
            <a:round/>
            <a:headEnd type="none" w="med" len="med"/>
            <a:tailEnd type="none" w="med" len="med"/>
          </a:ln>
        </p:spPr>
        <p:txBody>
          <a:bodyPr lIns="91425" tIns="91425" rIns="91425" bIns="91425" anchor="ctr" anchorCtr="0">
            <a:noAutofit/>
          </a:bodyPr>
          <a:lstStyle/>
          <a:p>
            <a:pPr algn="ctr"/>
            <a:r>
              <a:rPr lang="en" sz="2800" dirty="0"/>
              <a:t>Object</a:t>
            </a:r>
          </a:p>
        </p:txBody>
      </p:sp>
      <p:cxnSp>
        <p:nvCxnSpPr>
          <p:cNvPr id="33" name="Shape 190">
            <a:extLst>
              <a:ext uri="{FF2B5EF4-FFF2-40B4-BE49-F238E27FC236}">
                <a16:creationId xmlns:a16="http://schemas.microsoft.com/office/drawing/2014/main" id="{669F56F0-56C6-6C4D-A646-7D1A8F99DEB1}"/>
              </a:ext>
            </a:extLst>
          </p:cNvPr>
          <p:cNvCxnSpPr>
            <a:cxnSpLocks/>
            <a:stCxn id="32" idx="2"/>
            <a:endCxn id="30" idx="0"/>
          </p:cNvCxnSpPr>
          <p:nvPr/>
        </p:nvCxnSpPr>
        <p:spPr>
          <a:xfrm>
            <a:off x="6785876" y="2770968"/>
            <a:ext cx="0" cy="601308"/>
          </a:xfrm>
          <a:prstGeom prst="straightConnector1">
            <a:avLst/>
          </a:prstGeom>
          <a:noFill/>
          <a:ln w="19050" cap="flat">
            <a:solidFill>
              <a:schemeClr val="dk2"/>
            </a:solidFill>
            <a:prstDash val="solid"/>
            <a:round/>
            <a:headEnd type="none" w="lg" len="lg"/>
            <a:tailEnd type="triangle" w="lg" len="lg"/>
          </a:ln>
        </p:spPr>
      </p:cxnSp>
    </p:spTree>
    <p:extLst>
      <p:ext uri="{BB962C8B-B14F-4D97-AF65-F5344CB8AC3E}">
        <p14:creationId xmlns:p14="http://schemas.microsoft.com/office/powerpoint/2010/main" val="3134821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52400" y="1476375"/>
            <a:ext cx="8732350" cy="4647426"/>
          </a:xfrm>
          <a:prstGeom prst="rect">
            <a:avLst/>
          </a:prstGeom>
          <a:noFill/>
        </p:spPr>
        <p:txBody>
          <a:bodyPr wrap="square" rtlCol="0">
            <a:spAutoFit/>
          </a:bodyPr>
          <a:lstStyle/>
          <a:p>
            <a:r>
              <a:rPr lang="en-US" sz="2200" b="1" dirty="0">
                <a:latin typeface="Consolas" panose="020B0609020204030204" pitchFamily="49" charset="0"/>
                <a:cs typeface="Consolas" panose="020B0609020204030204" pitchFamily="49" charset="0"/>
              </a:rPr>
              <a:t>public</a:t>
            </a:r>
            <a:r>
              <a:rPr lang="en-US" sz="2200" dirty="0">
                <a:latin typeface="Consolas" panose="020B0609020204030204" pitchFamily="49" charset="0"/>
                <a:cs typeface="Consolas" panose="020B0609020204030204" pitchFamily="49" charset="0"/>
              </a:rPr>
              <a:t> </a:t>
            </a:r>
            <a:r>
              <a:rPr lang="en-US" sz="2200" b="1" dirty="0">
                <a:latin typeface="Consolas" panose="020B0609020204030204" pitchFamily="49" charset="0"/>
                <a:cs typeface="Consolas" panose="020B0609020204030204" pitchFamily="49" charset="0"/>
              </a:rPr>
              <a:t>interface</a:t>
            </a:r>
            <a:r>
              <a:rPr lang="en-US" sz="2200" dirty="0">
                <a:latin typeface="Consolas" panose="020B0609020204030204" pitchFamily="49" charset="0"/>
                <a:cs typeface="Consolas" panose="020B0609020204030204" pitchFamily="49" charset="0"/>
              </a:rPr>
              <a:t> Speaker {</a:t>
            </a:r>
          </a:p>
          <a:p>
            <a:r>
              <a:rPr lang="en-US" sz="2200" dirty="0">
                <a:latin typeface="Consolas" panose="020B0609020204030204" pitchFamily="49" charset="0"/>
                <a:cs typeface="Consolas" panose="020B0609020204030204" pitchFamily="49" charset="0"/>
              </a:rPr>
              <a:t>      </a:t>
            </a:r>
            <a:r>
              <a:rPr lang="en-US" sz="2200" b="1" dirty="0">
                <a:solidFill>
                  <a:srgbClr val="3366FF"/>
                </a:solidFill>
                <a:latin typeface="Consolas" panose="020B0609020204030204" pitchFamily="49" charset="0"/>
                <a:cs typeface="Consolas" panose="020B0609020204030204" pitchFamily="49" charset="0"/>
              </a:rPr>
              <a:t>void</a:t>
            </a:r>
            <a:r>
              <a:rPr lang="en-US" sz="2200" dirty="0">
                <a:solidFill>
                  <a:srgbClr val="3366FF"/>
                </a:solidFill>
                <a:latin typeface="Consolas" panose="020B0609020204030204" pitchFamily="49" charset="0"/>
                <a:cs typeface="Consolas" panose="020B0609020204030204" pitchFamily="49" charset="0"/>
              </a:rPr>
              <a:t> speak(String w);</a:t>
            </a:r>
            <a:endParaRPr lang="en-US" sz="2200" dirty="0">
              <a:latin typeface="Consolas" panose="020B0609020204030204" pitchFamily="49" charset="0"/>
              <a:cs typeface="Consolas" panose="020B0609020204030204" pitchFamily="49" charset="0"/>
            </a:endParaRPr>
          </a:p>
          <a:p>
            <a:r>
              <a:rPr lang="en-US" sz="2200" dirty="0">
                <a:latin typeface="Consolas" panose="020B0609020204030204" pitchFamily="49" charset="0"/>
                <a:cs typeface="Consolas" panose="020B0609020204030204" pitchFamily="49" charset="0"/>
              </a:rPr>
              <a:t>}</a:t>
            </a:r>
          </a:p>
          <a:p>
            <a:endParaRPr lang="en-US" sz="2200" dirty="0">
              <a:latin typeface="Consolas" panose="020B0609020204030204" pitchFamily="49" charset="0"/>
              <a:cs typeface="Consolas" panose="020B0609020204030204" pitchFamily="49" charset="0"/>
            </a:endParaRPr>
          </a:p>
          <a:p>
            <a:r>
              <a:rPr lang="en-US" sz="2200" b="1" dirty="0">
                <a:latin typeface="Consolas" panose="020B0609020204030204" pitchFamily="49" charset="0"/>
                <a:cs typeface="Consolas" panose="020B0609020204030204" pitchFamily="49" charset="0"/>
              </a:rPr>
              <a:t>public</a:t>
            </a:r>
            <a:r>
              <a:rPr lang="en-US" sz="2200" dirty="0">
                <a:latin typeface="Consolas" panose="020B0609020204030204" pitchFamily="49" charset="0"/>
                <a:cs typeface="Consolas" panose="020B0609020204030204" pitchFamily="49" charset="0"/>
              </a:rPr>
              <a:t> </a:t>
            </a:r>
            <a:r>
              <a:rPr lang="en-US" sz="2200" b="1" dirty="0">
                <a:latin typeface="Consolas" panose="020B0609020204030204" pitchFamily="49" charset="0"/>
                <a:cs typeface="Consolas" panose="020B0609020204030204" pitchFamily="49" charset="0"/>
              </a:rPr>
              <a:t>class</a:t>
            </a:r>
            <a:r>
              <a:rPr lang="en-US" sz="2200" dirty="0">
                <a:latin typeface="Consolas" panose="020B0609020204030204" pitchFamily="49" charset="0"/>
                <a:cs typeface="Consolas" panose="020B0609020204030204" pitchFamily="49" charset="0"/>
              </a:rPr>
              <a:t> Human </a:t>
            </a:r>
            <a:r>
              <a:rPr lang="en-US" sz="2200" b="1" dirty="0">
                <a:latin typeface="Consolas" panose="020B0609020204030204" pitchFamily="49" charset="0"/>
                <a:cs typeface="Consolas" panose="020B0609020204030204" pitchFamily="49" charset="0"/>
              </a:rPr>
              <a:t>extends</a:t>
            </a:r>
            <a:r>
              <a:rPr lang="en-US" sz="2200" dirty="0">
                <a:latin typeface="Consolas" panose="020B0609020204030204" pitchFamily="49" charset="0"/>
                <a:cs typeface="Consolas" panose="020B0609020204030204" pitchFamily="49" charset="0"/>
              </a:rPr>
              <a:t> Mammal </a:t>
            </a:r>
            <a:r>
              <a:rPr lang="en-US" sz="2200" b="1" dirty="0">
                <a:latin typeface="Consolas" panose="020B0609020204030204" pitchFamily="49" charset="0"/>
                <a:cs typeface="Consolas" panose="020B0609020204030204" pitchFamily="49" charset="0"/>
              </a:rPr>
              <a:t>implements </a:t>
            </a:r>
            <a:r>
              <a:rPr lang="en-US" sz="2200" dirty="0">
                <a:latin typeface="Consolas" panose="020B0609020204030204" pitchFamily="49" charset="0"/>
                <a:cs typeface="Consolas" panose="020B0609020204030204" pitchFamily="49" charset="0"/>
              </a:rPr>
              <a:t>Speaker {</a:t>
            </a:r>
          </a:p>
          <a:p>
            <a:r>
              <a:rPr lang="en-US" sz="2200" dirty="0">
                <a:latin typeface="Consolas" panose="020B0609020204030204" pitchFamily="49" charset="0"/>
                <a:cs typeface="Consolas" panose="020B0609020204030204" pitchFamily="49" charset="0"/>
              </a:rPr>
              <a:t>      </a:t>
            </a:r>
            <a:r>
              <a:rPr lang="mr-IN" sz="2200" dirty="0">
                <a:latin typeface="Consolas" panose="020B0609020204030204" pitchFamily="49" charset="0"/>
                <a:cs typeface="Times New Roman"/>
              </a:rPr>
              <a:t>…</a:t>
            </a:r>
            <a:endParaRPr lang="en-US" sz="2200" dirty="0">
              <a:latin typeface="Consolas" panose="020B0609020204030204" pitchFamily="49" charset="0"/>
              <a:cs typeface="Consolas" panose="020B0609020204030204" pitchFamily="49" charset="0"/>
            </a:endParaRPr>
          </a:p>
          <a:p>
            <a:r>
              <a:rPr lang="en-US" sz="2200" dirty="0">
                <a:latin typeface="Consolas" panose="020B0609020204030204" pitchFamily="49" charset="0"/>
                <a:cs typeface="Consolas" panose="020B0609020204030204" pitchFamily="49" charset="0"/>
              </a:rPr>
              <a:t>      </a:t>
            </a:r>
            <a:r>
              <a:rPr lang="en-US" sz="2200" b="1" dirty="0">
                <a:solidFill>
                  <a:srgbClr val="3366FF"/>
                </a:solidFill>
                <a:latin typeface="Consolas" panose="020B0609020204030204" pitchFamily="49" charset="0"/>
                <a:cs typeface="Consolas" panose="020B0609020204030204" pitchFamily="49" charset="0"/>
              </a:rPr>
              <a:t>public</a:t>
            </a:r>
            <a:r>
              <a:rPr lang="en-US" sz="2200" dirty="0">
                <a:solidFill>
                  <a:srgbClr val="3366FF"/>
                </a:solidFill>
                <a:latin typeface="Consolas" panose="020B0609020204030204" pitchFamily="49" charset="0"/>
                <a:cs typeface="Consolas" panose="020B0609020204030204" pitchFamily="49" charset="0"/>
              </a:rPr>
              <a:t> </a:t>
            </a:r>
            <a:r>
              <a:rPr lang="en-US" sz="2200" b="1" dirty="0">
                <a:solidFill>
                  <a:srgbClr val="3366FF"/>
                </a:solidFill>
                <a:latin typeface="Consolas" panose="020B0609020204030204" pitchFamily="49" charset="0"/>
                <a:cs typeface="Consolas" panose="020B0609020204030204" pitchFamily="49" charset="0"/>
              </a:rPr>
              <a:t>void</a:t>
            </a:r>
            <a:r>
              <a:rPr lang="en-US" sz="2200" dirty="0">
                <a:solidFill>
                  <a:srgbClr val="3366FF"/>
                </a:solidFill>
                <a:latin typeface="Consolas" panose="020B0609020204030204" pitchFamily="49" charset="0"/>
                <a:cs typeface="Consolas" panose="020B0609020204030204" pitchFamily="49" charset="0"/>
              </a:rPr>
              <a:t> speak(String w) {</a:t>
            </a:r>
          </a:p>
          <a:p>
            <a:r>
              <a:rPr lang="en-US" sz="2200" dirty="0">
                <a:solidFill>
                  <a:srgbClr val="3366FF"/>
                </a:solidFill>
                <a:latin typeface="Consolas" panose="020B0609020204030204" pitchFamily="49" charset="0"/>
                <a:cs typeface="Consolas" panose="020B0609020204030204" pitchFamily="49" charset="0"/>
              </a:rPr>
              <a:t>          </a:t>
            </a:r>
            <a:r>
              <a:rPr lang="en-US" sz="2200" dirty="0" err="1">
                <a:solidFill>
                  <a:srgbClr val="3366FF"/>
                </a:solidFill>
                <a:latin typeface="Consolas" panose="020B0609020204030204" pitchFamily="49" charset="0"/>
                <a:cs typeface="Consolas" panose="020B0609020204030204" pitchFamily="49" charset="0"/>
              </a:rPr>
              <a:t>System.out.println</a:t>
            </a:r>
            <a:r>
              <a:rPr lang="en-US" sz="2200" dirty="0">
                <a:solidFill>
                  <a:srgbClr val="3366FF"/>
                </a:solidFill>
                <a:latin typeface="Consolas" panose="020B0609020204030204" pitchFamily="49" charset="0"/>
                <a:cs typeface="Consolas" panose="020B0609020204030204" pitchFamily="49" charset="0"/>
              </a:rPr>
              <a:t>(w);</a:t>
            </a:r>
          </a:p>
          <a:p>
            <a:r>
              <a:rPr lang="en-US" sz="2200" dirty="0">
                <a:solidFill>
                  <a:srgbClr val="3366FF"/>
                </a:solidFill>
                <a:latin typeface="Consolas" panose="020B0609020204030204" pitchFamily="49" charset="0"/>
                <a:cs typeface="Consolas" panose="020B0609020204030204" pitchFamily="49" charset="0"/>
              </a:rPr>
              <a:t>      }</a:t>
            </a:r>
          </a:p>
          <a:p>
            <a:r>
              <a:rPr lang="en-US" sz="2200" dirty="0">
                <a:solidFill>
                  <a:srgbClr val="3366FF"/>
                </a:solidFill>
                <a:latin typeface="Consolas" panose="020B0609020204030204" pitchFamily="49" charset="0"/>
                <a:cs typeface="Consolas" panose="020B0609020204030204" pitchFamily="49" charset="0"/>
              </a:rPr>
              <a:t>}</a:t>
            </a:r>
          </a:p>
          <a:p>
            <a:endParaRPr lang="en-US" sz="2400" dirty="0">
              <a:solidFill>
                <a:srgbClr val="3366FF"/>
              </a:solidFill>
              <a:latin typeface="Times New Roman"/>
              <a:cs typeface="Times New Roman"/>
            </a:endParaRPr>
          </a:p>
          <a:p>
            <a:r>
              <a:rPr lang="en-US" sz="2800" dirty="0">
                <a:cs typeface="Times New Roman"/>
              </a:rPr>
              <a:t>(similarly for Parrot)</a:t>
            </a:r>
            <a:endParaRPr lang="en-US" sz="2800" dirty="0">
              <a:solidFill>
                <a:srgbClr val="000000"/>
              </a:solidFill>
              <a:cs typeface="Times New Roman"/>
            </a:endParaRPr>
          </a:p>
          <a:p>
            <a:endParaRPr lang="en-US" sz="2400" dirty="0">
              <a:latin typeface="Times New Roman"/>
              <a:cs typeface="Times New Roman"/>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A start at understanding use of interfaces</a:t>
            </a:r>
            <a:endParaRPr lang="en" sz="3600" dirty="0">
              <a:solidFill>
                <a:srgbClr val="800000"/>
              </a:solidFill>
            </a:endParaRPr>
          </a:p>
        </p:txBody>
      </p:sp>
      <p:cxnSp>
        <p:nvCxnSpPr>
          <p:cNvPr id="22" name="Shape 191">
            <a:extLst>
              <a:ext uri="{FF2B5EF4-FFF2-40B4-BE49-F238E27FC236}">
                <a16:creationId xmlns:a16="http://schemas.microsoft.com/office/drawing/2014/main" id="{7AB3E52C-87BE-5145-933A-BE25FA4731F0}"/>
              </a:ext>
            </a:extLst>
          </p:cNvPr>
          <p:cNvCxnSpPr>
            <a:cxnSpLocks/>
          </p:cNvCxnSpPr>
          <p:nvPr/>
        </p:nvCxnSpPr>
        <p:spPr>
          <a:xfrm>
            <a:off x="4045250" y="5097715"/>
            <a:ext cx="577613" cy="824835"/>
          </a:xfrm>
          <a:prstGeom prst="straightConnector1">
            <a:avLst/>
          </a:prstGeom>
          <a:noFill/>
          <a:ln w="19050" cap="flat">
            <a:solidFill>
              <a:schemeClr val="dk2"/>
            </a:solidFill>
            <a:prstDash val="solid"/>
            <a:round/>
            <a:headEnd type="none" w="lg" len="lg"/>
            <a:tailEnd type="triangle" w="lg" len="lg"/>
          </a:ln>
        </p:spPr>
      </p:cxnSp>
      <p:sp>
        <p:nvSpPr>
          <p:cNvPr id="23" name="Shape 181">
            <a:extLst>
              <a:ext uri="{FF2B5EF4-FFF2-40B4-BE49-F238E27FC236}">
                <a16:creationId xmlns:a16="http://schemas.microsoft.com/office/drawing/2014/main" id="{15645EE7-C868-114D-9538-DF0812483251}"/>
              </a:ext>
            </a:extLst>
          </p:cNvPr>
          <p:cNvSpPr/>
          <p:nvPr/>
        </p:nvSpPr>
        <p:spPr>
          <a:xfrm>
            <a:off x="3435650" y="4411915"/>
            <a:ext cx="1491113" cy="706799"/>
          </a:xfrm>
          <a:prstGeom prst="rect">
            <a:avLst/>
          </a:prstGeom>
          <a:noFill/>
          <a:ln w="28575" cap="flat">
            <a:solidFill>
              <a:srgbClr val="FF0000"/>
            </a:solidFill>
            <a:prstDash val="sysDot"/>
            <a:round/>
            <a:headEnd type="none" w="med" len="med"/>
            <a:tailEnd type="none" w="med" len="med"/>
          </a:ln>
        </p:spPr>
        <p:txBody>
          <a:bodyPr lIns="91425" tIns="91425" rIns="91425" bIns="91425" anchor="ctr" anchorCtr="0">
            <a:noAutofit/>
          </a:bodyPr>
          <a:lstStyle/>
          <a:p>
            <a:pPr algn="ctr"/>
            <a:r>
              <a:rPr lang="en-US" sz="2800" dirty="0">
                <a:solidFill>
                  <a:srgbClr val="FF0000"/>
                </a:solidFill>
              </a:rPr>
              <a:t>Speaker</a:t>
            </a:r>
            <a:endParaRPr lang="en" sz="2800" dirty="0">
              <a:solidFill>
                <a:srgbClr val="FF0000"/>
              </a:solidFill>
            </a:endParaRPr>
          </a:p>
        </p:txBody>
      </p:sp>
      <p:cxnSp>
        <p:nvCxnSpPr>
          <p:cNvPr id="24" name="Shape 193">
            <a:extLst>
              <a:ext uri="{FF2B5EF4-FFF2-40B4-BE49-F238E27FC236}">
                <a16:creationId xmlns:a16="http://schemas.microsoft.com/office/drawing/2014/main" id="{6B35F1C4-30E7-2D4D-B9F3-2EDAEE667FB5}"/>
              </a:ext>
            </a:extLst>
          </p:cNvPr>
          <p:cNvCxnSpPr>
            <a:stCxn id="34" idx="2"/>
          </p:cNvCxnSpPr>
          <p:nvPr/>
        </p:nvCxnSpPr>
        <p:spPr>
          <a:xfrm flipH="1">
            <a:off x="5833376" y="4079075"/>
            <a:ext cx="952500" cy="293400"/>
          </a:xfrm>
          <a:prstGeom prst="straightConnector1">
            <a:avLst/>
          </a:prstGeom>
          <a:noFill/>
          <a:ln w="19050" cap="flat">
            <a:solidFill>
              <a:schemeClr val="dk2"/>
            </a:solidFill>
            <a:prstDash val="solid"/>
            <a:round/>
            <a:headEnd type="none" w="lg" len="lg"/>
            <a:tailEnd type="triangle" w="lg" len="lg"/>
          </a:ln>
        </p:spPr>
      </p:cxnSp>
      <p:grpSp>
        <p:nvGrpSpPr>
          <p:cNvPr id="25" name="Group 24">
            <a:extLst>
              <a:ext uri="{FF2B5EF4-FFF2-40B4-BE49-F238E27FC236}">
                <a16:creationId xmlns:a16="http://schemas.microsoft.com/office/drawing/2014/main" id="{DBF63067-D4C1-4E4C-BAC3-E4EA5E64C6E4}"/>
              </a:ext>
            </a:extLst>
          </p:cNvPr>
          <p:cNvGrpSpPr/>
          <p:nvPr/>
        </p:nvGrpSpPr>
        <p:grpSpPr>
          <a:xfrm>
            <a:off x="3810000" y="3372276"/>
            <a:ext cx="5074750" cy="3257124"/>
            <a:chOff x="2083737" y="2323138"/>
            <a:chExt cx="5074750" cy="3257124"/>
          </a:xfrm>
        </p:grpSpPr>
        <p:sp>
          <p:nvSpPr>
            <p:cNvPr id="26" name="Shape 181">
              <a:extLst>
                <a:ext uri="{FF2B5EF4-FFF2-40B4-BE49-F238E27FC236}">
                  <a16:creationId xmlns:a16="http://schemas.microsoft.com/office/drawing/2014/main" id="{D70C1CC3-C7DD-5743-8FA8-59311C591937}"/>
                </a:ext>
              </a:extLst>
            </p:cNvPr>
            <p:cNvSpPr/>
            <p:nvPr/>
          </p:nvSpPr>
          <p:spPr>
            <a:xfrm>
              <a:off x="3428100" y="332331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dirty="0"/>
                <a:t>Mammal</a:t>
              </a:r>
            </a:p>
          </p:txBody>
        </p:sp>
        <p:sp>
          <p:nvSpPr>
            <p:cNvPr id="27" name="Shape 182">
              <a:extLst>
                <a:ext uri="{FF2B5EF4-FFF2-40B4-BE49-F238E27FC236}">
                  <a16:creationId xmlns:a16="http://schemas.microsoft.com/office/drawing/2014/main" id="{C767CA26-F56E-C948-A4DB-122C347224B8}"/>
                </a:ext>
              </a:extLst>
            </p:cNvPr>
            <p:cNvSpPr/>
            <p:nvPr/>
          </p:nvSpPr>
          <p:spPr>
            <a:xfrm>
              <a:off x="208373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Human</a:t>
              </a:r>
            </a:p>
          </p:txBody>
        </p:sp>
        <p:sp>
          <p:nvSpPr>
            <p:cNvPr id="28" name="Shape 183">
              <a:extLst>
                <a:ext uri="{FF2B5EF4-FFF2-40B4-BE49-F238E27FC236}">
                  <a16:creationId xmlns:a16="http://schemas.microsoft.com/office/drawing/2014/main" id="{1547B516-EED9-0B41-A3F0-65F747552B3B}"/>
                </a:ext>
              </a:extLst>
            </p:cNvPr>
            <p:cNvSpPr/>
            <p:nvPr/>
          </p:nvSpPr>
          <p:spPr>
            <a:xfrm>
              <a:off x="559368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Parrot</a:t>
              </a:r>
            </a:p>
          </p:txBody>
        </p:sp>
        <p:sp>
          <p:nvSpPr>
            <p:cNvPr id="29" name="Shape 184">
              <a:extLst>
                <a:ext uri="{FF2B5EF4-FFF2-40B4-BE49-F238E27FC236}">
                  <a16:creationId xmlns:a16="http://schemas.microsoft.com/office/drawing/2014/main" id="{8A58A2E7-3016-E143-AFA4-9CFF5D69BFB6}"/>
                </a:ext>
              </a:extLst>
            </p:cNvPr>
            <p:cNvSpPr/>
            <p:nvPr/>
          </p:nvSpPr>
          <p:spPr>
            <a:xfrm>
              <a:off x="3838712"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Dog</a:t>
              </a:r>
            </a:p>
          </p:txBody>
        </p:sp>
        <p:cxnSp>
          <p:nvCxnSpPr>
            <p:cNvPr id="30" name="Shape 185">
              <a:extLst>
                <a:ext uri="{FF2B5EF4-FFF2-40B4-BE49-F238E27FC236}">
                  <a16:creationId xmlns:a16="http://schemas.microsoft.com/office/drawing/2014/main" id="{E75DC0ED-6FC7-2C46-8730-71D756E0BD2F}"/>
                </a:ext>
              </a:extLst>
            </p:cNvPr>
            <p:cNvCxnSpPr>
              <a:stCxn id="33" idx="2"/>
              <a:endCxn id="28" idx="0"/>
            </p:cNvCxnSpPr>
            <p:nvPr/>
          </p:nvCxnSpPr>
          <p:spPr>
            <a:xfrm>
              <a:off x="5887800" y="4030125"/>
              <a:ext cx="488287" cy="843338"/>
            </a:xfrm>
            <a:prstGeom prst="straightConnector1">
              <a:avLst/>
            </a:prstGeom>
            <a:noFill/>
            <a:ln w="19050" cap="flat">
              <a:solidFill>
                <a:schemeClr val="dk2"/>
              </a:solidFill>
              <a:prstDash val="solid"/>
              <a:round/>
              <a:headEnd type="none" w="lg" len="lg"/>
              <a:tailEnd type="triangle" w="lg" len="lg"/>
            </a:ln>
          </p:spPr>
        </p:cxnSp>
        <p:cxnSp>
          <p:nvCxnSpPr>
            <p:cNvPr id="31" name="Shape 190">
              <a:extLst>
                <a:ext uri="{FF2B5EF4-FFF2-40B4-BE49-F238E27FC236}">
                  <a16:creationId xmlns:a16="http://schemas.microsoft.com/office/drawing/2014/main" id="{86CEE860-77C5-0D41-86F1-5E95E0ACC60A}"/>
                </a:ext>
              </a:extLst>
            </p:cNvPr>
            <p:cNvCxnSpPr>
              <a:endCxn id="29" idx="0"/>
            </p:cNvCxnSpPr>
            <p:nvPr/>
          </p:nvCxnSpPr>
          <p:spPr>
            <a:xfrm>
              <a:off x="3982900" y="4030112"/>
              <a:ext cx="638212" cy="843351"/>
            </a:xfrm>
            <a:prstGeom prst="straightConnector1">
              <a:avLst/>
            </a:prstGeom>
            <a:noFill/>
            <a:ln w="19050" cap="flat">
              <a:solidFill>
                <a:schemeClr val="dk2"/>
              </a:solidFill>
              <a:prstDash val="solid"/>
              <a:round/>
              <a:headEnd type="none" w="lg" len="lg"/>
              <a:tailEnd type="triangle" w="lg" len="lg"/>
            </a:ln>
          </p:spPr>
        </p:cxnSp>
        <p:cxnSp>
          <p:nvCxnSpPr>
            <p:cNvPr id="32" name="Shape 191">
              <a:extLst>
                <a:ext uri="{FF2B5EF4-FFF2-40B4-BE49-F238E27FC236}">
                  <a16:creationId xmlns:a16="http://schemas.microsoft.com/office/drawing/2014/main" id="{B71B0EB8-A0CB-E245-9D5F-922B69C06944}"/>
                </a:ext>
              </a:extLst>
            </p:cNvPr>
            <p:cNvCxnSpPr/>
            <p:nvPr/>
          </p:nvCxnSpPr>
          <p:spPr>
            <a:xfrm flipH="1">
              <a:off x="2896600" y="4030112"/>
              <a:ext cx="1086300" cy="843300"/>
            </a:xfrm>
            <a:prstGeom prst="straightConnector1">
              <a:avLst/>
            </a:prstGeom>
            <a:noFill/>
            <a:ln w="19050" cap="flat">
              <a:solidFill>
                <a:schemeClr val="dk2"/>
              </a:solidFill>
              <a:prstDash val="solid"/>
              <a:round/>
              <a:headEnd type="none" w="lg" len="lg"/>
              <a:tailEnd type="triangle" w="lg" len="lg"/>
            </a:ln>
          </p:spPr>
        </p:cxnSp>
        <p:sp>
          <p:nvSpPr>
            <p:cNvPr id="33" name="Shape 186">
              <a:extLst>
                <a:ext uri="{FF2B5EF4-FFF2-40B4-BE49-F238E27FC236}">
                  <a16:creationId xmlns:a16="http://schemas.microsoft.com/office/drawing/2014/main" id="{FDAEE60A-E500-B04F-906E-D44F178D7411}"/>
                </a:ext>
              </a:extLst>
            </p:cNvPr>
            <p:cNvSpPr/>
            <p:nvPr/>
          </p:nvSpPr>
          <p:spPr>
            <a:xfrm>
              <a:off x="5105400" y="3323326"/>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Bird</a:t>
              </a:r>
            </a:p>
          </p:txBody>
        </p:sp>
        <p:sp>
          <p:nvSpPr>
            <p:cNvPr id="34" name="Shape 192">
              <a:extLst>
                <a:ext uri="{FF2B5EF4-FFF2-40B4-BE49-F238E27FC236}">
                  <a16:creationId xmlns:a16="http://schemas.microsoft.com/office/drawing/2014/main" id="{9CA170A8-DDEC-6546-A8CF-8A576DCA3069}"/>
                </a:ext>
              </a:extLst>
            </p:cNvPr>
            <p:cNvSpPr/>
            <p:nvPr/>
          </p:nvSpPr>
          <p:spPr>
            <a:xfrm>
              <a:off x="4277213" y="2323138"/>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800"/>
                <a:t>Animal</a:t>
              </a:r>
            </a:p>
          </p:txBody>
        </p:sp>
        <p:cxnSp>
          <p:nvCxnSpPr>
            <p:cNvPr id="35" name="Shape 194">
              <a:extLst>
                <a:ext uri="{FF2B5EF4-FFF2-40B4-BE49-F238E27FC236}">
                  <a16:creationId xmlns:a16="http://schemas.microsoft.com/office/drawing/2014/main" id="{3F757831-13BE-794A-B297-0AA80F32A9F2}"/>
                </a:ext>
              </a:extLst>
            </p:cNvPr>
            <p:cNvCxnSpPr>
              <a:stCxn id="34" idx="2"/>
            </p:cNvCxnSpPr>
            <p:nvPr/>
          </p:nvCxnSpPr>
          <p:spPr>
            <a:xfrm>
              <a:off x="5059613" y="3029937"/>
              <a:ext cx="952500" cy="293400"/>
            </a:xfrm>
            <a:prstGeom prst="straightConnector1">
              <a:avLst/>
            </a:prstGeom>
            <a:noFill/>
            <a:ln w="19050" cap="flat">
              <a:solidFill>
                <a:schemeClr val="dk2"/>
              </a:solidFill>
              <a:prstDash val="solid"/>
              <a:round/>
              <a:headEnd type="none" w="lg" len="lg"/>
              <a:tailEnd type="triangle" w="lg" len="lg"/>
            </a:ln>
          </p:spPr>
        </p:cxnSp>
      </p:grpSp>
      <p:sp>
        <p:nvSpPr>
          <p:cNvPr id="36" name="Shape 192">
            <a:extLst>
              <a:ext uri="{FF2B5EF4-FFF2-40B4-BE49-F238E27FC236}">
                <a16:creationId xmlns:a16="http://schemas.microsoft.com/office/drawing/2014/main" id="{E91D5229-0738-704D-BE05-B837FA7243D8}"/>
              </a:ext>
            </a:extLst>
          </p:cNvPr>
          <p:cNvSpPr/>
          <p:nvPr/>
        </p:nvSpPr>
        <p:spPr>
          <a:xfrm>
            <a:off x="6114194" y="2064169"/>
            <a:ext cx="1343363" cy="706799"/>
          </a:xfrm>
          <a:prstGeom prst="rect">
            <a:avLst/>
          </a:prstGeom>
          <a:noFill/>
          <a:ln w="28575" cap="flat">
            <a:solidFill>
              <a:schemeClr val="tx2"/>
            </a:solidFill>
            <a:prstDash val="solid"/>
            <a:round/>
            <a:headEnd type="none" w="med" len="med"/>
            <a:tailEnd type="none" w="med" len="med"/>
          </a:ln>
        </p:spPr>
        <p:txBody>
          <a:bodyPr lIns="91425" tIns="91425" rIns="91425" bIns="91425" anchor="ctr" anchorCtr="0">
            <a:noAutofit/>
          </a:bodyPr>
          <a:lstStyle/>
          <a:p>
            <a:pPr algn="ctr"/>
            <a:r>
              <a:rPr lang="en" sz="2800" dirty="0"/>
              <a:t>Object</a:t>
            </a:r>
          </a:p>
        </p:txBody>
      </p:sp>
      <p:cxnSp>
        <p:nvCxnSpPr>
          <p:cNvPr id="37" name="Shape 190">
            <a:extLst>
              <a:ext uri="{FF2B5EF4-FFF2-40B4-BE49-F238E27FC236}">
                <a16:creationId xmlns:a16="http://schemas.microsoft.com/office/drawing/2014/main" id="{3FAA10AF-8F47-C948-A0DD-8CFB9A2FD94A}"/>
              </a:ext>
            </a:extLst>
          </p:cNvPr>
          <p:cNvCxnSpPr>
            <a:cxnSpLocks/>
            <a:stCxn id="36" idx="2"/>
            <a:endCxn id="34" idx="0"/>
          </p:cNvCxnSpPr>
          <p:nvPr/>
        </p:nvCxnSpPr>
        <p:spPr>
          <a:xfrm>
            <a:off x="6785876" y="2770968"/>
            <a:ext cx="0" cy="601308"/>
          </a:xfrm>
          <a:prstGeom prst="straightConnector1">
            <a:avLst/>
          </a:prstGeom>
          <a:noFill/>
          <a:ln w="19050" cap="flat">
            <a:solidFill>
              <a:schemeClr val="dk2"/>
            </a:solidFill>
            <a:prstDash val="solid"/>
            <a:round/>
            <a:headEnd type="none" w="lg" len="lg"/>
            <a:tailEnd type="triangle" w="lg" len="lg"/>
          </a:ln>
        </p:spPr>
      </p:cxnSp>
      <p:cxnSp>
        <p:nvCxnSpPr>
          <p:cNvPr id="21" name="Shape 191">
            <a:extLst>
              <a:ext uri="{FF2B5EF4-FFF2-40B4-BE49-F238E27FC236}">
                <a16:creationId xmlns:a16="http://schemas.microsoft.com/office/drawing/2014/main" id="{CBBD53F8-D84A-AB4F-A6B6-A142D3040590}"/>
              </a:ext>
            </a:extLst>
          </p:cNvPr>
          <p:cNvCxnSpPr>
            <a:cxnSpLocks/>
          </p:cNvCxnSpPr>
          <p:nvPr/>
        </p:nvCxnSpPr>
        <p:spPr>
          <a:xfrm flipH="1">
            <a:off x="4267200" y="2770968"/>
            <a:ext cx="2451963" cy="1601483"/>
          </a:xfrm>
          <a:prstGeom prst="straightConnector1">
            <a:avLst/>
          </a:prstGeom>
          <a:noFill/>
          <a:ln w="19050" cap="flat">
            <a:solidFill>
              <a:schemeClr val="dk2"/>
            </a:solidFill>
            <a:prstDash val="solid"/>
            <a:round/>
            <a:headEnd type="none" w="lg" len="lg"/>
            <a:tailEnd type="triangle" w="lg" len="lg"/>
          </a:ln>
        </p:spPr>
      </p:cxnSp>
    </p:spTree>
    <p:extLst>
      <p:ext uri="{BB962C8B-B14F-4D97-AF65-F5344CB8AC3E}">
        <p14:creationId xmlns:p14="http://schemas.microsoft.com/office/powerpoint/2010/main" val="607929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228600" y="854990"/>
            <a:ext cx="8839200" cy="1785104"/>
          </a:xfrm>
          <a:prstGeom prst="rect">
            <a:avLst/>
          </a:prstGeom>
          <a:noFill/>
        </p:spPr>
        <p:txBody>
          <a:bodyPr wrap="square" rtlCol="0">
            <a:spAutoFit/>
          </a:bodyPr>
          <a:lstStyle/>
          <a:p>
            <a:r>
              <a:rPr lang="en-US" sz="2200" b="1" dirty="0">
                <a:latin typeface="Consolas" panose="020B0609020204030204" pitchFamily="49" charset="0"/>
                <a:cs typeface="Consolas" panose="020B0609020204030204" pitchFamily="49" charset="0"/>
              </a:rPr>
              <a:t>public</a:t>
            </a:r>
            <a:r>
              <a:rPr lang="en-US" sz="2200" dirty="0">
                <a:latin typeface="Consolas" panose="020B0609020204030204" pitchFamily="49" charset="0"/>
                <a:cs typeface="Consolas" panose="020B0609020204030204" pitchFamily="49" charset="0"/>
              </a:rPr>
              <a:t> </a:t>
            </a:r>
            <a:r>
              <a:rPr lang="en-US" sz="2200" b="1" dirty="0">
                <a:latin typeface="Consolas" panose="020B0609020204030204" pitchFamily="49" charset="0"/>
                <a:cs typeface="Consolas" panose="020B0609020204030204" pitchFamily="49" charset="0"/>
              </a:rPr>
              <a:t>interface</a:t>
            </a:r>
            <a:r>
              <a:rPr lang="en-US" sz="2200" dirty="0">
                <a:latin typeface="Consolas" panose="020B0609020204030204" pitchFamily="49" charset="0"/>
                <a:cs typeface="Consolas" panose="020B0609020204030204" pitchFamily="49" charset="0"/>
              </a:rPr>
              <a:t> Speaker {</a:t>
            </a:r>
            <a:r>
              <a:rPr lang="en-US" sz="2200" b="1" dirty="0">
                <a:solidFill>
                  <a:srgbClr val="3366FF"/>
                </a:solidFill>
                <a:latin typeface="Consolas" panose="020B0609020204030204" pitchFamily="49" charset="0"/>
                <a:cs typeface="Consolas" panose="020B0609020204030204" pitchFamily="49" charset="0"/>
              </a:rPr>
              <a:t>void</a:t>
            </a:r>
            <a:r>
              <a:rPr lang="en-US" sz="2200" dirty="0">
                <a:solidFill>
                  <a:srgbClr val="3366FF"/>
                </a:solidFill>
                <a:latin typeface="Consolas" panose="020B0609020204030204" pitchFamily="49" charset="0"/>
                <a:cs typeface="Consolas" panose="020B0609020204030204" pitchFamily="49" charset="0"/>
              </a:rPr>
              <a:t> speak(String w); </a:t>
            </a:r>
            <a:r>
              <a:rPr lang="en-US" sz="2200" dirty="0">
                <a:latin typeface="Consolas" panose="020B0609020204030204" pitchFamily="49" charset="0"/>
                <a:cs typeface="Consolas" panose="020B0609020204030204" pitchFamily="49" charset="0"/>
              </a:rPr>
              <a:t>}</a:t>
            </a:r>
          </a:p>
          <a:p>
            <a:endParaRPr lang="en-US" sz="2200" dirty="0">
              <a:latin typeface="Consolas" panose="020B0609020204030204" pitchFamily="49" charset="0"/>
              <a:cs typeface="Consolas" panose="020B0609020204030204" pitchFamily="49" charset="0"/>
            </a:endParaRPr>
          </a:p>
          <a:p>
            <a:r>
              <a:rPr lang="en-US" sz="2200" b="1" dirty="0">
                <a:latin typeface="Consolas" panose="020B0609020204030204" pitchFamily="49" charset="0"/>
                <a:cs typeface="Consolas" panose="020B0609020204030204" pitchFamily="49" charset="0"/>
              </a:rPr>
              <a:t>public</a:t>
            </a:r>
            <a:r>
              <a:rPr lang="en-US" sz="2200" dirty="0">
                <a:latin typeface="Consolas" panose="020B0609020204030204" pitchFamily="49" charset="0"/>
                <a:cs typeface="Consolas" panose="020B0609020204030204" pitchFamily="49" charset="0"/>
              </a:rPr>
              <a:t> </a:t>
            </a:r>
            <a:r>
              <a:rPr lang="en-US" sz="2200" b="1" dirty="0">
                <a:latin typeface="Consolas" panose="020B0609020204030204" pitchFamily="49" charset="0"/>
                <a:cs typeface="Consolas" panose="020B0609020204030204" pitchFamily="49" charset="0"/>
              </a:rPr>
              <a:t>class</a:t>
            </a:r>
            <a:r>
              <a:rPr lang="en-US" sz="2200" dirty="0">
                <a:latin typeface="Consolas" panose="020B0609020204030204" pitchFamily="49" charset="0"/>
                <a:cs typeface="Consolas" panose="020B0609020204030204" pitchFamily="49" charset="0"/>
              </a:rPr>
              <a:t> Human </a:t>
            </a:r>
            <a:r>
              <a:rPr lang="en-US" sz="2200" b="1" dirty="0">
                <a:latin typeface="Consolas" panose="020B0609020204030204" pitchFamily="49" charset="0"/>
                <a:cs typeface="Consolas" panose="020B0609020204030204" pitchFamily="49" charset="0"/>
              </a:rPr>
              <a:t>extends</a:t>
            </a:r>
            <a:r>
              <a:rPr lang="en-US" sz="2200" dirty="0">
                <a:latin typeface="Consolas" panose="020B0609020204030204" pitchFamily="49" charset="0"/>
                <a:cs typeface="Consolas" panose="020B0609020204030204" pitchFamily="49" charset="0"/>
              </a:rPr>
              <a:t> Mammal </a:t>
            </a:r>
            <a:r>
              <a:rPr lang="en-US" sz="2200" b="1" dirty="0">
                <a:latin typeface="Consolas" panose="020B0609020204030204" pitchFamily="49" charset="0"/>
                <a:cs typeface="Consolas" panose="020B0609020204030204" pitchFamily="49" charset="0"/>
              </a:rPr>
              <a:t>implements </a:t>
            </a:r>
            <a:r>
              <a:rPr lang="en-US" sz="2200" dirty="0">
                <a:latin typeface="Consolas" panose="020B0609020204030204" pitchFamily="49" charset="0"/>
                <a:cs typeface="Consolas" panose="020B0609020204030204" pitchFamily="49" charset="0"/>
              </a:rPr>
              <a:t>Speaker {</a:t>
            </a:r>
            <a:r>
              <a:rPr lang="mr-IN" sz="2200" dirty="0">
                <a:latin typeface="Consolas" panose="020B0609020204030204" pitchFamily="49" charset="0"/>
                <a:cs typeface="Times New Roman"/>
              </a:rPr>
              <a:t>…</a:t>
            </a:r>
            <a:endParaRPr lang="en-US" sz="2200" dirty="0">
              <a:latin typeface="Consolas" panose="020B0609020204030204" pitchFamily="49" charset="0"/>
              <a:cs typeface="Consolas" panose="020B0609020204030204" pitchFamily="49" charset="0"/>
            </a:endParaRPr>
          </a:p>
          <a:p>
            <a:r>
              <a:rPr lang="en-US" sz="2200" dirty="0">
                <a:latin typeface="Consolas" panose="020B0609020204030204" pitchFamily="49" charset="0"/>
                <a:cs typeface="Consolas" panose="020B0609020204030204" pitchFamily="49" charset="0"/>
              </a:rPr>
              <a:t>  </a:t>
            </a:r>
            <a:r>
              <a:rPr lang="en-US" sz="2200" b="1" dirty="0">
                <a:solidFill>
                  <a:srgbClr val="3366FF"/>
                </a:solidFill>
                <a:latin typeface="Consolas" panose="020B0609020204030204" pitchFamily="49" charset="0"/>
                <a:cs typeface="Consolas" panose="020B0609020204030204" pitchFamily="49" charset="0"/>
              </a:rPr>
              <a:t>public</a:t>
            </a:r>
            <a:r>
              <a:rPr lang="en-US" sz="2200" dirty="0">
                <a:solidFill>
                  <a:srgbClr val="3366FF"/>
                </a:solidFill>
                <a:latin typeface="Consolas" panose="020B0609020204030204" pitchFamily="49" charset="0"/>
                <a:cs typeface="Consolas" panose="020B0609020204030204" pitchFamily="49" charset="0"/>
              </a:rPr>
              <a:t> </a:t>
            </a:r>
            <a:r>
              <a:rPr lang="en-US" sz="2200" b="1" dirty="0">
                <a:solidFill>
                  <a:srgbClr val="3366FF"/>
                </a:solidFill>
                <a:latin typeface="Consolas" panose="020B0609020204030204" pitchFamily="49" charset="0"/>
                <a:cs typeface="Consolas" panose="020B0609020204030204" pitchFamily="49" charset="0"/>
              </a:rPr>
              <a:t>void</a:t>
            </a:r>
            <a:r>
              <a:rPr lang="en-US" sz="2200" dirty="0">
                <a:solidFill>
                  <a:srgbClr val="3366FF"/>
                </a:solidFill>
                <a:latin typeface="Consolas" panose="020B0609020204030204" pitchFamily="49" charset="0"/>
                <a:cs typeface="Consolas" panose="020B0609020204030204" pitchFamily="49" charset="0"/>
              </a:rPr>
              <a:t> speak(String w) { </a:t>
            </a:r>
            <a:r>
              <a:rPr lang="en-US" sz="2200" dirty="0" err="1">
                <a:solidFill>
                  <a:srgbClr val="3366FF"/>
                </a:solidFill>
                <a:latin typeface="Consolas" panose="020B0609020204030204" pitchFamily="49" charset="0"/>
                <a:cs typeface="Consolas" panose="020B0609020204030204" pitchFamily="49" charset="0"/>
              </a:rPr>
              <a:t>System.out.println</a:t>
            </a:r>
            <a:r>
              <a:rPr lang="en-US" sz="2200" dirty="0">
                <a:solidFill>
                  <a:srgbClr val="3366FF"/>
                </a:solidFill>
                <a:latin typeface="Consolas" panose="020B0609020204030204" pitchFamily="49" charset="0"/>
                <a:cs typeface="Consolas" panose="020B0609020204030204" pitchFamily="49" charset="0"/>
              </a:rPr>
              <a:t>(w); }</a:t>
            </a:r>
          </a:p>
          <a:p>
            <a:r>
              <a:rPr lang="en-US" sz="2200" dirty="0">
                <a:solidFill>
                  <a:srgbClr val="3366FF"/>
                </a:solidFill>
                <a:latin typeface="Consolas" panose="020B0609020204030204" pitchFamily="49" charset="0"/>
                <a:cs typeface="Consolas" panose="020B0609020204030204" pitchFamily="49" charset="0"/>
              </a:rPr>
              <a:t>}</a:t>
            </a:r>
          </a:p>
        </p:txBody>
      </p:sp>
      <p:grpSp>
        <p:nvGrpSpPr>
          <p:cNvPr id="30" name="Group 29"/>
          <p:cNvGrpSpPr/>
          <p:nvPr/>
        </p:nvGrpSpPr>
        <p:grpSpPr>
          <a:xfrm>
            <a:off x="685800" y="3200400"/>
            <a:ext cx="3159839" cy="3276600"/>
            <a:chOff x="685800" y="3200400"/>
            <a:chExt cx="3159839" cy="3276600"/>
          </a:xfrm>
        </p:grpSpPr>
        <p:grpSp>
          <p:nvGrpSpPr>
            <p:cNvPr id="28" name="Group 27"/>
            <p:cNvGrpSpPr/>
            <p:nvPr/>
          </p:nvGrpSpPr>
          <p:grpSpPr>
            <a:xfrm>
              <a:off x="838200" y="3810000"/>
              <a:ext cx="2971800" cy="2667000"/>
              <a:chOff x="1219200" y="3048000"/>
              <a:chExt cx="2971800" cy="2667000"/>
            </a:xfrm>
          </p:grpSpPr>
          <p:sp>
            <p:nvSpPr>
              <p:cNvPr id="2" name="Rectangle 1"/>
              <p:cNvSpPr/>
              <p:nvPr/>
            </p:nvSpPr>
            <p:spPr>
              <a:xfrm>
                <a:off x="1219200" y="3581400"/>
                <a:ext cx="2971800" cy="2133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219200" y="3048000"/>
                <a:ext cx="16002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Human@1</a:t>
                </a:r>
              </a:p>
            </p:txBody>
          </p:sp>
          <p:sp>
            <p:nvSpPr>
              <p:cNvPr id="21" name="Rectangle 20"/>
              <p:cNvSpPr/>
              <p:nvPr/>
            </p:nvSpPr>
            <p:spPr>
              <a:xfrm>
                <a:off x="2819400" y="35814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Animal</a:t>
                </a:r>
              </a:p>
            </p:txBody>
          </p:sp>
          <p:sp>
            <p:nvSpPr>
              <p:cNvPr id="22" name="Rectangle 21"/>
              <p:cNvSpPr/>
              <p:nvPr/>
            </p:nvSpPr>
            <p:spPr>
              <a:xfrm>
                <a:off x="2819400" y="42672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Mammal</a:t>
                </a:r>
              </a:p>
            </p:txBody>
          </p:sp>
          <p:sp>
            <p:nvSpPr>
              <p:cNvPr id="23" name="Rectangle 22"/>
              <p:cNvSpPr/>
              <p:nvPr/>
            </p:nvSpPr>
            <p:spPr>
              <a:xfrm>
                <a:off x="2819400" y="50292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Human</a:t>
                </a:r>
              </a:p>
            </p:txBody>
          </p:sp>
          <p:cxnSp>
            <p:nvCxnSpPr>
              <p:cNvPr id="25" name="Straight Connector 24"/>
              <p:cNvCxnSpPr/>
              <p:nvPr/>
            </p:nvCxnSpPr>
            <p:spPr>
              <a:xfrm>
                <a:off x="1219200" y="4267200"/>
                <a:ext cx="1600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219200" y="5029200"/>
                <a:ext cx="1600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9" name="TextBox 28"/>
            <p:cNvSpPr txBox="1"/>
            <p:nvPr/>
          </p:nvSpPr>
          <p:spPr>
            <a:xfrm>
              <a:off x="685800" y="3200400"/>
              <a:ext cx="3159839" cy="461665"/>
            </a:xfrm>
            <a:prstGeom prst="rect">
              <a:avLst/>
            </a:prstGeom>
            <a:noFill/>
          </p:spPr>
          <p:txBody>
            <a:bodyPr wrap="none" rtlCol="0">
              <a:spAutoFit/>
            </a:bodyPr>
            <a:lstStyle/>
            <a:p>
              <a:r>
                <a:rPr lang="en-US" sz="2400" dirty="0">
                  <a:solidFill>
                    <a:srgbClr val="008000"/>
                  </a:solidFill>
                  <a:latin typeface="Times New Roman"/>
                  <a:cs typeface="Times New Roman"/>
                </a:rPr>
                <a:t>Usual drawing of object</a:t>
              </a:r>
            </a:p>
          </p:txBody>
        </p:sp>
      </p:grpSp>
      <p:grpSp>
        <p:nvGrpSpPr>
          <p:cNvPr id="6" name="Group 5"/>
          <p:cNvGrpSpPr/>
          <p:nvPr/>
        </p:nvGrpSpPr>
        <p:grpSpPr>
          <a:xfrm>
            <a:off x="4038600" y="3276600"/>
            <a:ext cx="2227593" cy="3048000"/>
            <a:chOff x="4038600" y="3276600"/>
            <a:chExt cx="2227593" cy="3048000"/>
          </a:xfrm>
        </p:grpSpPr>
        <p:cxnSp>
          <p:nvCxnSpPr>
            <p:cNvPr id="13" name="Shape 193"/>
            <p:cNvCxnSpPr>
              <a:endCxn id="4" idx="0"/>
            </p:cNvCxnSpPr>
            <p:nvPr/>
          </p:nvCxnSpPr>
          <p:spPr>
            <a:xfrm>
              <a:off x="5257800" y="4724400"/>
              <a:ext cx="0" cy="304800"/>
            </a:xfrm>
            <a:prstGeom prst="straightConnector1">
              <a:avLst/>
            </a:prstGeom>
            <a:noFill/>
            <a:ln w="19050" cap="flat">
              <a:solidFill>
                <a:schemeClr val="tx1"/>
              </a:solidFill>
              <a:prstDash val="solid"/>
              <a:round/>
              <a:headEnd type="none" w="lg" len="lg"/>
              <a:tailEnd type="none" w="lg" len="lg"/>
            </a:ln>
          </p:spPr>
        </p:cxnSp>
        <p:grpSp>
          <p:nvGrpSpPr>
            <p:cNvPr id="57" name="Group 56"/>
            <p:cNvGrpSpPr/>
            <p:nvPr/>
          </p:nvGrpSpPr>
          <p:grpSpPr>
            <a:xfrm>
              <a:off x="4038600" y="3276600"/>
              <a:ext cx="2227593" cy="3048000"/>
              <a:chOff x="4038600" y="3276600"/>
              <a:chExt cx="2227593" cy="3048000"/>
            </a:xfrm>
          </p:grpSpPr>
          <p:grpSp>
            <p:nvGrpSpPr>
              <p:cNvPr id="18" name="Group 17"/>
              <p:cNvGrpSpPr/>
              <p:nvPr/>
            </p:nvGrpSpPr>
            <p:grpSpPr>
              <a:xfrm>
                <a:off x="4495800" y="3630477"/>
                <a:ext cx="1524000" cy="2694123"/>
                <a:chOff x="3052652" y="2886139"/>
                <a:chExt cx="1524000" cy="2694123"/>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a:cs typeface="Times New Roman"/>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latin typeface="Times New Roman"/>
                      <a:cs typeface="Times New Roman"/>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Animal</a:t>
                  </a:r>
                </a:p>
              </p:txBody>
            </p:sp>
            <p:sp>
              <p:nvSpPr>
                <p:cNvPr id="33" name="Shape 192">
                  <a:extLst>
                    <a:ext uri="{FF2B5EF4-FFF2-40B4-BE49-F238E27FC236}">
                      <a16:creationId xmlns:a16="http://schemas.microsoft.com/office/drawing/2014/main" id="{AD1EEFF9-0B6C-9F41-BDB0-D6DF220EA6CB}"/>
                    </a:ext>
                  </a:extLst>
                </p:cNvPr>
                <p:cNvSpPr/>
                <p:nvPr/>
              </p:nvSpPr>
              <p:spPr>
                <a:xfrm>
                  <a:off x="3205052" y="2886139"/>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Object</a:t>
                  </a:r>
                </a:p>
              </p:txBody>
            </p:sp>
          </p:grpSp>
          <p:sp>
            <p:nvSpPr>
              <p:cNvPr id="53" name="TextBox 52"/>
              <p:cNvSpPr txBox="1"/>
              <p:nvPr/>
            </p:nvSpPr>
            <p:spPr>
              <a:xfrm>
                <a:off x="4038600" y="3276600"/>
                <a:ext cx="2227593" cy="461665"/>
              </a:xfrm>
              <a:prstGeom prst="rect">
                <a:avLst/>
              </a:prstGeom>
              <a:noFill/>
            </p:spPr>
            <p:txBody>
              <a:bodyPr wrap="none" rtlCol="0">
                <a:spAutoFit/>
              </a:bodyPr>
              <a:lstStyle/>
              <a:p>
                <a:r>
                  <a:rPr lang="en-US" sz="2400" dirty="0">
                    <a:solidFill>
                      <a:srgbClr val="008000"/>
                    </a:solidFill>
                    <a:latin typeface="Times New Roman"/>
                    <a:cs typeface="Times New Roman"/>
                  </a:rPr>
                  <a:t>Draw it this way</a:t>
                </a:r>
              </a:p>
            </p:txBody>
          </p:sp>
        </p:grpSp>
        <p:cxnSp>
          <p:nvCxnSpPr>
            <p:cNvPr id="32" name="Shape 193">
              <a:extLst>
                <a:ext uri="{FF2B5EF4-FFF2-40B4-BE49-F238E27FC236}">
                  <a16:creationId xmlns:a16="http://schemas.microsoft.com/office/drawing/2014/main" id="{9AF6AF77-7252-AB4C-8D83-84ACA7742C34}"/>
                </a:ext>
              </a:extLst>
            </p:cNvPr>
            <p:cNvCxnSpPr/>
            <p:nvPr/>
          </p:nvCxnSpPr>
          <p:spPr>
            <a:xfrm>
              <a:off x="5257800" y="4011477"/>
              <a:ext cx="0" cy="304800"/>
            </a:xfrm>
            <a:prstGeom prst="straightConnector1">
              <a:avLst/>
            </a:prstGeom>
            <a:noFill/>
            <a:ln w="19050" cap="flat">
              <a:solidFill>
                <a:schemeClr val="tx1"/>
              </a:solidFill>
              <a:prstDash val="solid"/>
              <a:round/>
              <a:headEnd type="none" w="lg" len="lg"/>
              <a:tailEnd type="none" w="lg" len="lg"/>
            </a:ln>
          </p:spPr>
        </p:cxnSp>
      </p:grpSp>
      <p:grpSp>
        <p:nvGrpSpPr>
          <p:cNvPr id="63" name="Group 62"/>
          <p:cNvGrpSpPr/>
          <p:nvPr/>
        </p:nvGrpSpPr>
        <p:grpSpPr>
          <a:xfrm>
            <a:off x="5273354" y="3276600"/>
            <a:ext cx="3108646" cy="2590800"/>
            <a:chOff x="5273354" y="3276600"/>
            <a:chExt cx="3108646" cy="2590800"/>
          </a:xfrm>
        </p:grpSpPr>
        <p:sp>
          <p:nvSpPr>
            <p:cNvPr id="58" name="TextBox 57"/>
            <p:cNvSpPr txBox="1"/>
            <p:nvPr/>
          </p:nvSpPr>
          <p:spPr>
            <a:xfrm>
              <a:off x="6172200" y="3276600"/>
              <a:ext cx="2209800" cy="830997"/>
            </a:xfrm>
            <a:prstGeom prst="rect">
              <a:avLst/>
            </a:prstGeom>
            <a:noFill/>
          </p:spPr>
          <p:txBody>
            <a:bodyPr wrap="square" rtlCol="0">
              <a:spAutoFit/>
            </a:bodyPr>
            <a:lstStyle/>
            <a:p>
              <a:pPr algn="ctr"/>
              <a:r>
                <a:rPr lang="en-US" sz="2400" dirty="0">
                  <a:solidFill>
                    <a:srgbClr val="008000"/>
                  </a:solidFill>
                  <a:latin typeface="Times New Roman"/>
                  <a:cs typeface="Times New Roman"/>
                </a:rPr>
                <a:t>Add interface dimension</a:t>
              </a:r>
            </a:p>
          </p:txBody>
        </p:sp>
        <p:cxnSp>
          <p:nvCxnSpPr>
            <p:cNvPr id="59" name="Shape 191"/>
            <p:cNvCxnSpPr>
              <a:endCxn id="5" idx="0"/>
            </p:cNvCxnSpPr>
            <p:nvPr/>
          </p:nvCxnSpPr>
          <p:spPr>
            <a:xfrm flipH="1">
              <a:off x="5273354" y="5486400"/>
              <a:ext cx="1508446" cy="381000"/>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6324600" y="51054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Speaker</a:t>
              </a:r>
              <a:endParaRPr lang="en" sz="2200" dirty="0">
                <a:latin typeface="Times New Roman"/>
                <a:cs typeface="Times New Roman"/>
              </a:endParaRPr>
            </a:p>
          </p:txBody>
        </p:sp>
      </p:grpSp>
      <p:cxnSp>
        <p:nvCxnSpPr>
          <p:cNvPr id="31" name="Shape 191">
            <a:extLst>
              <a:ext uri="{FF2B5EF4-FFF2-40B4-BE49-F238E27FC236}">
                <a16:creationId xmlns:a16="http://schemas.microsoft.com/office/drawing/2014/main" id="{5B011752-D2B7-1745-8CED-48E8B0D0E590}"/>
              </a:ext>
            </a:extLst>
          </p:cNvPr>
          <p:cNvCxnSpPr>
            <a:cxnSpLocks/>
          </p:cNvCxnSpPr>
          <p:nvPr/>
        </p:nvCxnSpPr>
        <p:spPr>
          <a:xfrm flipH="1" flipV="1">
            <a:off x="5707708" y="3804214"/>
            <a:ext cx="1074092" cy="1166215"/>
          </a:xfrm>
          <a:prstGeom prst="straightConnector1">
            <a:avLst/>
          </a:prstGeom>
          <a:noFill/>
          <a:ln w="19050" cap="flat">
            <a:solidFill>
              <a:schemeClr val="tx1"/>
            </a:solidFill>
            <a:prstDash val="solid"/>
            <a:round/>
            <a:headEnd type="none" w="lg" len="lg"/>
            <a:tailEnd type="none" w="lg" len="lg"/>
          </a:ln>
        </p:spPr>
      </p:cxnSp>
    </p:spTree>
    <p:extLst>
      <p:ext uri="{BB962C8B-B14F-4D97-AF65-F5344CB8AC3E}">
        <p14:creationId xmlns:p14="http://schemas.microsoft.com/office/powerpoint/2010/main" val="296468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cxnSp>
        <p:nvCxnSpPr>
          <p:cNvPr id="13" name="Shape 193"/>
          <p:cNvCxnSpPr>
            <a:endCxn id="4" idx="0"/>
          </p:cNvCxnSpPr>
          <p:nvPr/>
        </p:nvCxnSpPr>
        <p:spPr>
          <a:xfrm>
            <a:off x="1752600" y="4800600"/>
            <a:ext cx="0" cy="304800"/>
          </a:xfrm>
          <a:prstGeom prst="straightConnector1">
            <a:avLst/>
          </a:prstGeom>
          <a:noFill/>
          <a:ln w="19050" cap="flat">
            <a:solidFill>
              <a:schemeClr val="tx1"/>
            </a:solidFill>
            <a:prstDash val="solid"/>
            <a:round/>
            <a:headEnd type="none" w="lg" len="lg"/>
            <a:tailEnd type="none" w="lg" len="lg"/>
          </a:ln>
        </p:spPr>
      </p:cxn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228600" y="1066800"/>
            <a:ext cx="8001000" cy="1938992"/>
          </a:xfrm>
          <a:prstGeom prst="rect">
            <a:avLst/>
          </a:prstGeom>
          <a:noFill/>
        </p:spPr>
        <p:txBody>
          <a:bodyPr wrap="square" rtlCol="0">
            <a:spAutoFit/>
          </a:bodyPr>
          <a:lstStyle/>
          <a:p>
            <a:r>
              <a:rPr lang="en-US" sz="2400" dirty="0">
                <a:latin typeface="Consolas" panose="020B0609020204030204" pitchFamily="49" charset="0"/>
                <a:cs typeface="Consolas" panose="020B0609020204030204" pitchFamily="49" charset="0"/>
              </a:rPr>
              <a:t>Human h= new Human();</a:t>
            </a:r>
          </a:p>
          <a:p>
            <a:r>
              <a:rPr lang="en-US" sz="2400" dirty="0">
                <a:solidFill>
                  <a:srgbClr val="3366FF"/>
                </a:solidFill>
                <a:latin typeface="Consolas" panose="020B0609020204030204" pitchFamily="49" charset="0"/>
                <a:cs typeface="Consolas" panose="020B0609020204030204" pitchFamily="49" charset="0"/>
              </a:rPr>
              <a:t>Object </a:t>
            </a:r>
            <a:r>
              <a:rPr lang="en-US" sz="2400" dirty="0" err="1">
                <a:solidFill>
                  <a:srgbClr val="3366FF"/>
                </a:solidFill>
                <a:latin typeface="Consolas" panose="020B0609020204030204" pitchFamily="49" charset="0"/>
                <a:cs typeface="Consolas" panose="020B0609020204030204" pitchFamily="49" charset="0"/>
              </a:rPr>
              <a:t>ob</a:t>
            </a:r>
            <a:r>
              <a:rPr lang="en-US" sz="2400" dirty="0">
                <a:solidFill>
                  <a:srgbClr val="3366FF"/>
                </a:solidFill>
                <a:latin typeface="Consolas" panose="020B0609020204030204" pitchFamily="49" charset="0"/>
                <a:cs typeface="Consolas" panose="020B0609020204030204" pitchFamily="49" charset="0"/>
              </a:rPr>
              <a:t>= h;</a:t>
            </a:r>
          </a:p>
          <a:p>
            <a:r>
              <a:rPr lang="en-US" sz="2400" dirty="0">
                <a:solidFill>
                  <a:srgbClr val="3366FF"/>
                </a:solidFill>
                <a:latin typeface="Consolas" panose="020B0609020204030204" pitchFamily="49" charset="0"/>
                <a:cs typeface="Consolas" panose="020B0609020204030204" pitchFamily="49" charset="0"/>
              </a:rPr>
              <a:t>Animal a= (Animal) </a:t>
            </a:r>
            <a:r>
              <a:rPr lang="en-US" sz="2400" dirty="0" err="1">
                <a:solidFill>
                  <a:srgbClr val="3366FF"/>
                </a:solidFill>
                <a:latin typeface="Consolas" panose="020B0609020204030204" pitchFamily="49" charset="0"/>
                <a:cs typeface="Consolas" panose="020B0609020204030204" pitchFamily="49" charset="0"/>
              </a:rPr>
              <a:t>ob</a:t>
            </a:r>
            <a:r>
              <a:rPr lang="en-US" sz="2400" dirty="0">
                <a:solidFill>
                  <a:srgbClr val="3366FF"/>
                </a:solidFill>
                <a:latin typeface="Consolas" panose="020B0609020204030204" pitchFamily="49" charset="0"/>
                <a:cs typeface="Consolas" panose="020B0609020204030204" pitchFamily="49" charset="0"/>
              </a:rPr>
              <a:t>;</a:t>
            </a:r>
          </a:p>
          <a:p>
            <a:r>
              <a:rPr lang="en-US" sz="2400" dirty="0">
                <a:solidFill>
                  <a:srgbClr val="3366FF"/>
                </a:solidFill>
                <a:latin typeface="Consolas" panose="020B0609020204030204" pitchFamily="49" charset="0"/>
                <a:cs typeface="Consolas" panose="020B0609020204030204" pitchFamily="49" charset="0"/>
              </a:rPr>
              <a:t>Mammal m=  h;</a:t>
            </a:r>
          </a:p>
          <a:p>
            <a:r>
              <a:rPr lang="en-US" sz="2400" dirty="0">
                <a:solidFill>
                  <a:srgbClr val="3366FF"/>
                </a:solidFill>
                <a:latin typeface="Consolas" panose="020B0609020204030204" pitchFamily="49" charset="0"/>
                <a:cs typeface="Consolas" panose="020B0609020204030204" pitchFamily="49" charset="0"/>
              </a:rPr>
              <a:t>Speaker s= h;</a:t>
            </a:r>
          </a:p>
        </p:txBody>
      </p:sp>
      <p:grpSp>
        <p:nvGrpSpPr>
          <p:cNvPr id="2" name="Group 1"/>
          <p:cNvGrpSpPr/>
          <p:nvPr/>
        </p:nvGrpSpPr>
        <p:grpSpPr>
          <a:xfrm>
            <a:off x="990600" y="3396712"/>
            <a:ext cx="2874526" cy="3004088"/>
            <a:chOff x="1295400" y="2634712"/>
            <a:chExt cx="2874526" cy="3004088"/>
          </a:xfrm>
        </p:grpSpPr>
        <p:grpSp>
          <p:nvGrpSpPr>
            <p:cNvPr id="18" name="Group 17"/>
            <p:cNvGrpSpPr/>
            <p:nvPr/>
          </p:nvGrpSpPr>
          <p:grpSpPr>
            <a:xfrm>
              <a:off x="1295400" y="2634712"/>
              <a:ext cx="1524000" cy="3004088"/>
              <a:chOff x="3052652" y="2576174"/>
              <a:chExt cx="1524000" cy="3004088"/>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a:cs typeface="Times New Roman"/>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latin typeface="Times New Roman"/>
                    <a:cs typeface="Times New Roman"/>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Animal</a:t>
                </a:r>
              </a:p>
            </p:txBody>
          </p:sp>
          <p:sp>
            <p:nvSpPr>
              <p:cNvPr id="21" name="Shape 192">
                <a:extLst>
                  <a:ext uri="{FF2B5EF4-FFF2-40B4-BE49-F238E27FC236}">
                    <a16:creationId xmlns:a16="http://schemas.microsoft.com/office/drawing/2014/main" id="{88BE5641-A7DE-E346-9182-51DE62476B8A}"/>
                  </a:ext>
                </a:extLst>
              </p:cNvPr>
              <p:cNvSpPr/>
              <p:nvPr/>
            </p:nvSpPr>
            <p:spPr>
              <a:xfrm>
                <a:off x="3205052" y="2576174"/>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Object</a:t>
                </a:r>
              </a:p>
            </p:txBody>
          </p:sp>
        </p:grpSp>
        <p:grpSp>
          <p:nvGrpSpPr>
            <p:cNvPr id="63" name="Group 62"/>
            <p:cNvGrpSpPr/>
            <p:nvPr/>
          </p:nvGrpSpPr>
          <p:grpSpPr>
            <a:xfrm>
              <a:off x="2072954" y="4495800"/>
              <a:ext cx="2096972" cy="685800"/>
              <a:chOff x="2072954" y="4495800"/>
              <a:chExt cx="2096972" cy="685800"/>
            </a:xfrm>
          </p:grpSpPr>
          <p:cxnSp>
            <p:nvCxnSpPr>
              <p:cNvPr id="59" name="Shape 191"/>
              <p:cNvCxnSpPr>
                <a:stCxn id="62" idx="2"/>
                <a:endCxn id="5" idx="0"/>
              </p:cNvCxnSpPr>
              <p:nvPr/>
            </p:nvCxnSpPr>
            <p:spPr>
              <a:xfrm flipH="1">
                <a:off x="2072954" y="4791544"/>
                <a:ext cx="1536009" cy="390056"/>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3048000" y="44958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Speaker</a:t>
                </a:r>
                <a:endParaRPr lang="en" sz="2200" dirty="0">
                  <a:latin typeface="Times New Roman"/>
                  <a:cs typeface="Times New Roman"/>
                </a:endParaRPr>
              </a:p>
            </p:txBody>
          </p:sp>
        </p:grpSp>
      </p:grpSp>
      <p:sp>
        <p:nvSpPr>
          <p:cNvPr id="7" name="TextBox 6"/>
          <p:cNvSpPr txBox="1"/>
          <p:nvPr/>
        </p:nvSpPr>
        <p:spPr>
          <a:xfrm>
            <a:off x="4648200" y="1219200"/>
            <a:ext cx="3352800" cy="830997"/>
          </a:xfrm>
          <a:prstGeom prst="rect">
            <a:avLst/>
          </a:prstGeom>
          <a:noFill/>
        </p:spPr>
        <p:txBody>
          <a:bodyPr wrap="square" rtlCol="0">
            <a:spAutoFit/>
          </a:bodyPr>
          <a:lstStyle/>
          <a:p>
            <a:r>
              <a:rPr lang="en-US" sz="2400" dirty="0">
                <a:latin typeface="Times New Roman"/>
                <a:cs typeface="Times New Roman"/>
              </a:rPr>
              <a:t>h, </a:t>
            </a:r>
            <a:r>
              <a:rPr lang="en-US" sz="2400" dirty="0" err="1">
                <a:latin typeface="Times New Roman"/>
                <a:cs typeface="Times New Roman"/>
              </a:rPr>
              <a:t>ob</a:t>
            </a:r>
            <a:r>
              <a:rPr lang="en-US" sz="2400" dirty="0">
                <a:latin typeface="Times New Roman"/>
                <a:cs typeface="Times New Roman"/>
              </a:rPr>
              <a:t>, a, m, and w all point to the same object.</a:t>
            </a:r>
          </a:p>
        </p:txBody>
      </p:sp>
      <p:sp>
        <p:nvSpPr>
          <p:cNvPr id="16" name="TextBox 15"/>
          <p:cNvSpPr txBox="1"/>
          <p:nvPr/>
        </p:nvSpPr>
        <p:spPr>
          <a:xfrm>
            <a:off x="4648200" y="2514600"/>
            <a:ext cx="3352800" cy="1200328"/>
          </a:xfrm>
          <a:prstGeom prst="rect">
            <a:avLst/>
          </a:prstGeom>
          <a:noFill/>
        </p:spPr>
        <p:txBody>
          <a:bodyPr wrap="square" rtlCol="0">
            <a:spAutoFit/>
          </a:bodyPr>
          <a:lstStyle/>
          <a:p>
            <a:r>
              <a:rPr lang="en-US" sz="2400" dirty="0">
                <a:latin typeface="Times New Roman"/>
                <a:cs typeface="Times New Roman"/>
              </a:rPr>
              <a:t>The object can be (and is) cast to any “partition” in it: h, </a:t>
            </a:r>
            <a:r>
              <a:rPr lang="en-US" sz="2400" dirty="0" err="1">
                <a:latin typeface="Times New Roman"/>
                <a:cs typeface="Times New Roman"/>
              </a:rPr>
              <a:t>ob</a:t>
            </a:r>
            <a:r>
              <a:rPr lang="en-US" sz="2400" dirty="0">
                <a:latin typeface="Times New Roman"/>
                <a:cs typeface="Times New Roman"/>
              </a:rPr>
              <a:t>, a, m, and w.</a:t>
            </a:r>
          </a:p>
        </p:txBody>
      </p:sp>
      <p:sp>
        <p:nvSpPr>
          <p:cNvPr id="17" name="TextBox 16"/>
          <p:cNvSpPr txBox="1"/>
          <p:nvPr/>
        </p:nvSpPr>
        <p:spPr>
          <a:xfrm>
            <a:off x="4658659" y="4133672"/>
            <a:ext cx="3352800" cy="1938992"/>
          </a:xfrm>
          <a:prstGeom prst="rect">
            <a:avLst/>
          </a:prstGeom>
          <a:noFill/>
        </p:spPr>
        <p:txBody>
          <a:bodyPr wrap="square" rtlCol="0">
            <a:spAutoFit/>
          </a:bodyPr>
          <a:lstStyle/>
          <a:p>
            <a:r>
              <a:rPr lang="en-US" sz="2400" dirty="0">
                <a:latin typeface="Times New Roman"/>
                <a:cs typeface="Times New Roman"/>
              </a:rPr>
              <a:t>Upward casts: can be implicit; inserted by Java</a:t>
            </a:r>
          </a:p>
          <a:p>
            <a:endParaRPr lang="en-US" sz="2400" dirty="0">
              <a:latin typeface="Times New Roman"/>
              <a:cs typeface="Times New Roman"/>
            </a:endParaRPr>
          </a:p>
          <a:p>
            <a:r>
              <a:rPr lang="en-US" sz="2400">
                <a:latin typeface="Times New Roman"/>
                <a:cs typeface="Times New Roman"/>
              </a:rPr>
              <a:t>Downward </a:t>
            </a:r>
            <a:r>
              <a:rPr lang="en-US" sz="2400" dirty="0">
                <a:latin typeface="Times New Roman"/>
                <a:cs typeface="Times New Roman"/>
              </a:rPr>
              <a:t>casts: must be explicit</a:t>
            </a:r>
          </a:p>
        </p:txBody>
      </p:sp>
      <p:cxnSp>
        <p:nvCxnSpPr>
          <p:cNvPr id="22" name="Shape 193">
            <a:extLst>
              <a:ext uri="{FF2B5EF4-FFF2-40B4-BE49-F238E27FC236}">
                <a16:creationId xmlns:a16="http://schemas.microsoft.com/office/drawing/2014/main" id="{6A669C67-75DC-DA46-A49B-4BE6F63F0CFC}"/>
              </a:ext>
            </a:extLst>
          </p:cNvPr>
          <p:cNvCxnSpPr/>
          <p:nvPr/>
        </p:nvCxnSpPr>
        <p:spPr>
          <a:xfrm>
            <a:off x="1752600" y="3870701"/>
            <a:ext cx="0" cy="304800"/>
          </a:xfrm>
          <a:prstGeom prst="straightConnector1">
            <a:avLst/>
          </a:prstGeom>
          <a:noFill/>
          <a:ln w="19050" cap="flat">
            <a:solidFill>
              <a:schemeClr val="tx1"/>
            </a:solidFill>
            <a:prstDash val="solid"/>
            <a:round/>
            <a:headEnd type="none" w="lg" len="lg"/>
            <a:tailEnd type="none" w="lg" len="lg"/>
          </a:ln>
        </p:spPr>
      </p:cxnSp>
      <p:cxnSp>
        <p:nvCxnSpPr>
          <p:cNvPr id="23" name="Shape 191">
            <a:extLst>
              <a:ext uri="{FF2B5EF4-FFF2-40B4-BE49-F238E27FC236}">
                <a16:creationId xmlns:a16="http://schemas.microsoft.com/office/drawing/2014/main" id="{71DC4C94-BA08-2341-A845-E163ECBD809B}"/>
              </a:ext>
            </a:extLst>
          </p:cNvPr>
          <p:cNvCxnSpPr>
            <a:cxnSpLocks/>
          </p:cNvCxnSpPr>
          <p:nvPr/>
        </p:nvCxnSpPr>
        <p:spPr>
          <a:xfrm flipH="1" flipV="1">
            <a:off x="2264926" y="3692457"/>
            <a:ext cx="1039237" cy="1412943"/>
          </a:xfrm>
          <a:prstGeom prst="straightConnector1">
            <a:avLst/>
          </a:prstGeom>
          <a:noFill/>
          <a:ln w="19050" cap="flat">
            <a:solidFill>
              <a:schemeClr val="tx1"/>
            </a:solidFill>
            <a:prstDash val="solid"/>
            <a:round/>
            <a:headEnd type="none" w="lg" len="lg"/>
            <a:tailEnd type="none" w="lg" len="lg"/>
          </a:ln>
        </p:spPr>
      </p:cxnSp>
    </p:spTree>
    <p:extLst>
      <p:ext uri="{BB962C8B-B14F-4D97-AF65-F5344CB8AC3E}">
        <p14:creationId xmlns:p14="http://schemas.microsoft.com/office/powerpoint/2010/main" val="215282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A real use of interface: sorting</a:t>
            </a:r>
            <a:endParaRPr lang="en" sz="3200" dirty="0">
              <a:solidFill>
                <a:srgbClr val="800000"/>
              </a:solidFill>
            </a:endParaRPr>
          </a:p>
        </p:txBody>
      </p:sp>
      <p:sp>
        <p:nvSpPr>
          <p:cNvPr id="6" name="TextBox 5"/>
          <p:cNvSpPr txBox="1"/>
          <p:nvPr/>
        </p:nvSpPr>
        <p:spPr>
          <a:xfrm>
            <a:off x="52615" y="1033429"/>
            <a:ext cx="9191170" cy="1692771"/>
          </a:xfrm>
          <a:prstGeom prst="rect">
            <a:avLst/>
          </a:prstGeom>
          <a:noFill/>
        </p:spPr>
        <p:txBody>
          <a:bodyPr wrap="none" rtlCol="0">
            <a:spAutoFit/>
          </a:bodyPr>
          <a:lstStyle/>
          <a:p>
            <a:pPr>
              <a:spcBef>
                <a:spcPts val="1200"/>
              </a:spcBef>
            </a:pPr>
            <a:r>
              <a:rPr lang="en-US" sz="2800" dirty="0">
                <a:cs typeface="Times New Roman"/>
              </a:rPr>
              <a:t>Consider an array of Shapes: want to sort by increasing area</a:t>
            </a:r>
          </a:p>
          <a:p>
            <a:pPr>
              <a:spcBef>
                <a:spcPts val="1200"/>
              </a:spcBef>
            </a:pPr>
            <a:r>
              <a:rPr lang="en-US" sz="2800" dirty="0">
                <a:cs typeface="Times New Roman"/>
              </a:rPr>
              <a:t>Consider an array of </a:t>
            </a:r>
            <a:r>
              <a:rPr lang="en-US" sz="2800" b="1" dirty="0" err="1">
                <a:cs typeface="Times New Roman"/>
              </a:rPr>
              <a:t>int</a:t>
            </a:r>
            <a:r>
              <a:rPr lang="en-US" sz="2800" dirty="0" err="1">
                <a:cs typeface="Times New Roman"/>
              </a:rPr>
              <a:t>s</a:t>
            </a:r>
            <a:r>
              <a:rPr lang="en-US" sz="2800" dirty="0">
                <a:cs typeface="Times New Roman"/>
              </a:rPr>
              <a:t>: want to sort them in increasing order</a:t>
            </a:r>
          </a:p>
          <a:p>
            <a:pPr>
              <a:spcBef>
                <a:spcPts val="1200"/>
              </a:spcBef>
            </a:pPr>
            <a:r>
              <a:rPr lang="en-US" sz="2800" dirty="0">
                <a:cs typeface="Times New Roman"/>
              </a:rPr>
              <a:t>Consider an array of Dates: want to put in chronological order</a:t>
            </a:r>
          </a:p>
        </p:txBody>
      </p:sp>
      <p:sp>
        <p:nvSpPr>
          <p:cNvPr id="7" name="TextBox 6"/>
          <p:cNvSpPr txBox="1"/>
          <p:nvPr/>
        </p:nvSpPr>
        <p:spPr>
          <a:xfrm>
            <a:off x="381000" y="2934344"/>
            <a:ext cx="8534400" cy="1815882"/>
          </a:xfrm>
          <a:prstGeom prst="rect">
            <a:avLst/>
          </a:prstGeom>
          <a:noFill/>
        </p:spPr>
        <p:txBody>
          <a:bodyPr wrap="square" rtlCol="0">
            <a:spAutoFit/>
          </a:bodyPr>
          <a:lstStyle/>
          <a:p>
            <a:r>
              <a:rPr lang="en-US" sz="2800" dirty="0">
                <a:cs typeface="Times New Roman"/>
              </a:rPr>
              <a:t>We don’t want to write three different sorting procedures!</a:t>
            </a:r>
          </a:p>
          <a:p>
            <a:endParaRPr lang="en-US" sz="2800" dirty="0">
              <a:cs typeface="Times New Roman"/>
            </a:endParaRPr>
          </a:p>
          <a:p>
            <a:r>
              <a:rPr lang="en-US" sz="2800" dirty="0">
                <a:cs typeface="Times New Roman"/>
              </a:rPr>
              <a:t>The sorting procedure should be the same in all cases. </a:t>
            </a:r>
            <a:r>
              <a:rPr lang="en-US" sz="2800" dirty="0">
                <a:solidFill>
                  <a:srgbClr val="0000FF"/>
                </a:solidFill>
                <a:cs typeface="Times New Roman"/>
              </a:rPr>
              <a:t>What differs is how elements of the array are compared</a:t>
            </a:r>
            <a:r>
              <a:rPr lang="en-US" sz="2800" dirty="0">
                <a:cs typeface="Times New Roman"/>
              </a:rPr>
              <a:t>.</a:t>
            </a:r>
          </a:p>
        </p:txBody>
      </p:sp>
      <p:sp>
        <p:nvSpPr>
          <p:cNvPr id="9" name="TextBox 8"/>
          <p:cNvSpPr txBox="1"/>
          <p:nvPr/>
        </p:nvSpPr>
        <p:spPr>
          <a:xfrm>
            <a:off x="838200" y="4908812"/>
            <a:ext cx="7620000" cy="1384995"/>
          </a:xfrm>
          <a:prstGeom prst="rect">
            <a:avLst/>
          </a:prstGeom>
          <a:noFill/>
        </p:spPr>
        <p:txBody>
          <a:bodyPr wrap="square" rtlCol="0">
            <a:spAutoFit/>
          </a:bodyPr>
          <a:lstStyle/>
          <a:p>
            <a:r>
              <a:rPr lang="en-US" sz="2800" dirty="0">
                <a:solidFill>
                  <a:srgbClr val="CB3D3D"/>
                </a:solidFill>
                <a:cs typeface="Times New Roman"/>
              </a:rPr>
              <a:t>So, write ONE sort procedure, tell it the function to be used to compare elements. </a:t>
            </a:r>
            <a:r>
              <a:rPr lang="en-US" sz="2800" dirty="0">
                <a:solidFill>
                  <a:srgbClr val="FF0000"/>
                </a:solidFill>
                <a:cs typeface="Times New Roman"/>
              </a:rPr>
              <a:t>To do that, we will use an interface.</a:t>
            </a:r>
          </a:p>
        </p:txBody>
      </p:sp>
    </p:spTree>
    <p:extLst>
      <p:ext uri="{BB962C8B-B14F-4D97-AF65-F5344CB8AC3E}">
        <p14:creationId xmlns:p14="http://schemas.microsoft.com/office/powerpoint/2010/main" val="47536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4000" dirty="0">
                <a:solidFill>
                  <a:srgbClr val="800000"/>
                </a:solidFill>
              </a:rPr>
              <a:t>Interface </a:t>
            </a:r>
            <a:r>
              <a:rPr lang="en-US" sz="4000" b="1" dirty="0">
                <a:solidFill>
                  <a:srgbClr val="800000"/>
                </a:solidFill>
              </a:rPr>
              <a:t>Comparable</a:t>
            </a:r>
            <a:endParaRPr lang="en" sz="4000" b="1" dirty="0">
              <a:solidFill>
                <a:srgbClr val="800000"/>
              </a:solidFill>
            </a:endParaRPr>
          </a:p>
        </p:txBody>
      </p:sp>
      <p:sp>
        <p:nvSpPr>
          <p:cNvPr id="6" name="TextBox 5"/>
          <p:cNvSpPr txBox="1"/>
          <p:nvPr/>
        </p:nvSpPr>
        <p:spPr>
          <a:xfrm>
            <a:off x="230537" y="1051521"/>
            <a:ext cx="5998886" cy="523220"/>
          </a:xfrm>
          <a:prstGeom prst="rect">
            <a:avLst/>
          </a:prstGeom>
          <a:noFill/>
        </p:spPr>
        <p:txBody>
          <a:bodyPr wrap="none" rtlCol="0">
            <a:spAutoFit/>
          </a:bodyPr>
          <a:lstStyle/>
          <a:p>
            <a:r>
              <a:rPr lang="en-US" sz="2800" dirty="0">
                <a:cs typeface="Times New Roman"/>
              </a:rPr>
              <a:t>Package </a:t>
            </a:r>
            <a:r>
              <a:rPr lang="en-US" sz="2800" dirty="0" err="1">
                <a:cs typeface="Times New Roman"/>
              </a:rPr>
              <a:t>java.lang</a:t>
            </a:r>
            <a:r>
              <a:rPr lang="en-US" sz="2800" dirty="0">
                <a:cs typeface="Times New Roman"/>
              </a:rPr>
              <a:t> contains this interface</a:t>
            </a:r>
          </a:p>
        </p:txBody>
      </p:sp>
      <p:sp>
        <p:nvSpPr>
          <p:cNvPr id="8" name="Rectangle 7"/>
          <p:cNvSpPr/>
          <p:nvPr/>
        </p:nvSpPr>
        <p:spPr>
          <a:xfrm>
            <a:off x="266700" y="1788062"/>
            <a:ext cx="8877300" cy="3268587"/>
          </a:xfrm>
          <a:prstGeom prst="rect">
            <a:avLst/>
          </a:prstGeom>
        </p:spPr>
        <p:txBody>
          <a:bodyPr wrap="square">
            <a:spAutoFit/>
          </a:bodyPr>
          <a:lstStyle/>
          <a:p>
            <a:pPr>
              <a:buNone/>
            </a:pPr>
            <a:r>
              <a:rPr lang="en" sz="2400" b="1" dirty="0">
                <a:solidFill>
                  <a:srgbClr val="1155CC"/>
                </a:solidFill>
                <a:latin typeface="Consolas" panose="020B0609020204030204" pitchFamily="49" charset="0"/>
                <a:ea typeface="Courier New"/>
                <a:cs typeface="Consolas" panose="020B0609020204030204" pitchFamily="49" charset="0"/>
                <a:sym typeface="Courier New"/>
              </a:rPr>
              <a:t>public interface </a:t>
            </a:r>
            <a:r>
              <a:rPr lang="en" sz="2400" dirty="0">
                <a:solidFill>
                  <a:srgbClr val="1155CC"/>
                </a:solidFill>
                <a:latin typeface="Consolas" panose="020B0609020204030204" pitchFamily="49" charset="0"/>
                <a:ea typeface="Courier New"/>
                <a:cs typeface="Consolas" panose="020B0609020204030204" pitchFamily="49" charset="0"/>
                <a:sym typeface="Courier New"/>
              </a:rPr>
              <a:t>Comparable {</a:t>
            </a:r>
            <a:endParaRPr lang="en-US" sz="2400" dirty="0">
              <a:solidFill>
                <a:srgbClr val="1155CC"/>
              </a:solidFill>
              <a:latin typeface="Consolas" panose="020B0609020204030204" pitchFamily="49" charset="0"/>
              <a:ea typeface="Courier New"/>
              <a:cs typeface="Consolas" panose="020B0609020204030204" pitchFamily="49" charset="0"/>
              <a:sym typeface="Courier New"/>
            </a:endParaRPr>
          </a:p>
          <a:p>
            <a:pPr>
              <a:buNone/>
            </a:pPr>
            <a:r>
              <a:rPr lang="en-US" sz="2400" dirty="0">
                <a:solidFill>
                  <a:srgbClr val="1155CC"/>
                </a:solidFill>
                <a:latin typeface="Consolas" panose="020B0609020204030204" pitchFamily="49" charset="0"/>
                <a:ea typeface="Courier New"/>
                <a:cs typeface="Consolas" panose="020B0609020204030204" pitchFamily="49" charset="0"/>
                <a:sym typeface="Courier New"/>
              </a:rPr>
              <a:t>  </a:t>
            </a:r>
            <a:r>
              <a:rPr lang="en" sz="2400" dirty="0">
                <a:solidFill>
                  <a:srgbClr val="38761D"/>
                </a:solidFill>
                <a:latin typeface="Consolas" panose="020B0609020204030204" pitchFamily="49" charset="0"/>
                <a:ea typeface="Courier New"/>
                <a:cs typeface="Consolas" panose="020B0609020204030204" pitchFamily="49" charset="0"/>
                <a:sym typeface="Courier New"/>
              </a:rPr>
              <a:t>/** = a negative integer if this object &lt; c,</a:t>
            </a:r>
          </a:p>
          <a:p>
            <a:pPr>
              <a:lnSpc>
                <a:spcPct val="115000"/>
              </a:lnSpc>
              <a:buNone/>
            </a:pPr>
            <a:r>
              <a:rPr lang="en" sz="2400" dirty="0">
                <a:solidFill>
                  <a:srgbClr val="38761D"/>
                </a:solidFill>
                <a:latin typeface="Consolas" panose="020B0609020204030204" pitchFamily="49" charset="0"/>
                <a:ea typeface="Courier New"/>
                <a:cs typeface="Consolas" panose="020B0609020204030204" pitchFamily="49" charset="0"/>
                <a:sym typeface="Courier New"/>
              </a:rPr>
              <a:t>      = 0 if this object = c,</a:t>
            </a:r>
          </a:p>
          <a:p>
            <a:pPr>
              <a:lnSpc>
                <a:spcPct val="115000"/>
              </a:lnSpc>
              <a:buNone/>
            </a:pPr>
            <a:r>
              <a:rPr lang="en" sz="2400" dirty="0">
                <a:solidFill>
                  <a:srgbClr val="38761D"/>
                </a:solidFill>
                <a:latin typeface="Consolas" panose="020B0609020204030204" pitchFamily="49" charset="0"/>
                <a:ea typeface="Courier New"/>
                <a:cs typeface="Consolas" panose="020B0609020204030204" pitchFamily="49" charset="0"/>
                <a:sym typeface="Courier New"/>
              </a:rPr>
              <a:t>      = a positive integer if this object &gt; c.</a:t>
            </a:r>
          </a:p>
          <a:p>
            <a:pPr>
              <a:lnSpc>
                <a:spcPct val="115000"/>
              </a:lnSpc>
              <a:buNone/>
            </a:pPr>
            <a:r>
              <a:rPr lang="en" sz="2400" dirty="0">
                <a:solidFill>
                  <a:srgbClr val="38761D"/>
                </a:solidFill>
                <a:latin typeface="Consolas" panose="020B0609020204030204" pitchFamily="49" charset="0"/>
                <a:ea typeface="Courier New"/>
                <a:cs typeface="Consolas" panose="020B0609020204030204" pitchFamily="49" charset="0"/>
                <a:sym typeface="Courier New"/>
              </a:rPr>
              <a:t>     </a:t>
            </a:r>
            <a:r>
              <a:rPr lang="en-US" sz="2400" dirty="0">
                <a:solidFill>
                  <a:srgbClr val="38761D"/>
                </a:solidFill>
                <a:latin typeface="Consolas" panose="020B0609020204030204" pitchFamily="49" charset="0"/>
                <a:ea typeface="Courier New"/>
                <a:cs typeface="Consolas" panose="020B0609020204030204" pitchFamily="49" charset="0"/>
                <a:sym typeface="Courier New"/>
              </a:rPr>
              <a:t> </a:t>
            </a:r>
            <a:r>
              <a:rPr lang="en" sz="2400" dirty="0">
                <a:solidFill>
                  <a:srgbClr val="38761D"/>
                </a:solidFill>
                <a:latin typeface="Consolas" panose="020B0609020204030204" pitchFamily="49" charset="0"/>
                <a:ea typeface="Courier New"/>
                <a:cs typeface="Consolas" panose="020B0609020204030204" pitchFamily="49" charset="0"/>
                <a:sym typeface="Courier New"/>
              </a:rPr>
              <a:t>Throw a ClassCastException if c can</a:t>
            </a:r>
            <a:r>
              <a:rPr lang="en-US" sz="2400" dirty="0">
                <a:solidFill>
                  <a:srgbClr val="38761D"/>
                </a:solidFill>
                <a:latin typeface="Consolas" panose="020B0609020204030204" pitchFamily="49" charset="0"/>
                <a:ea typeface="Courier New"/>
                <a:cs typeface="Consolas" panose="020B0609020204030204" pitchFamily="49" charset="0"/>
                <a:sym typeface="Courier New"/>
              </a:rPr>
              <a:t>’</a:t>
            </a:r>
            <a:r>
              <a:rPr lang="en" sz="2400" dirty="0">
                <a:solidFill>
                  <a:srgbClr val="38761D"/>
                </a:solidFill>
                <a:latin typeface="Consolas" panose="020B0609020204030204" pitchFamily="49" charset="0"/>
                <a:ea typeface="Courier New"/>
                <a:cs typeface="Consolas" panose="020B0609020204030204" pitchFamily="49" charset="0"/>
                <a:sym typeface="Courier New"/>
              </a:rPr>
              <a:t>t</a:t>
            </a:r>
          </a:p>
          <a:p>
            <a:pPr>
              <a:lnSpc>
                <a:spcPct val="115000"/>
              </a:lnSpc>
              <a:buNone/>
            </a:pPr>
            <a:r>
              <a:rPr lang="en" sz="2400" dirty="0">
                <a:solidFill>
                  <a:srgbClr val="38761D"/>
                </a:solidFill>
                <a:latin typeface="Consolas" panose="020B0609020204030204" pitchFamily="49" charset="0"/>
                <a:ea typeface="Courier New"/>
                <a:cs typeface="Consolas" panose="020B0609020204030204" pitchFamily="49" charset="0"/>
                <a:sym typeface="Courier New"/>
              </a:rPr>
              <a:t>      	be cast to the class of this object.</a:t>
            </a:r>
            <a:r>
              <a:rPr lang="en-US" sz="2400" dirty="0">
                <a:solidFill>
                  <a:srgbClr val="38761D"/>
                </a:solidFill>
                <a:latin typeface="Consolas" panose="020B0609020204030204" pitchFamily="49" charset="0"/>
                <a:ea typeface="Courier New"/>
                <a:cs typeface="Consolas" panose="020B0609020204030204" pitchFamily="49" charset="0"/>
                <a:sym typeface="Courier New"/>
              </a:rPr>
              <a:t> </a:t>
            </a:r>
            <a:r>
              <a:rPr lang="en" sz="2400" dirty="0">
                <a:solidFill>
                  <a:srgbClr val="38761D"/>
                </a:solidFill>
                <a:latin typeface="Consolas" panose="020B0609020204030204" pitchFamily="49" charset="0"/>
                <a:ea typeface="Courier New"/>
                <a:cs typeface="Consolas" panose="020B0609020204030204" pitchFamily="49" charset="0"/>
                <a:sym typeface="Courier New"/>
              </a:rPr>
              <a:t>*/</a:t>
            </a:r>
          </a:p>
          <a:p>
            <a:pPr>
              <a:buNone/>
            </a:pPr>
            <a:r>
              <a:rPr lang="en-US" sz="2400" b="1" dirty="0">
                <a:solidFill>
                  <a:srgbClr val="1155CC"/>
                </a:solidFill>
                <a:latin typeface="Consolas" panose="020B0609020204030204" pitchFamily="49" charset="0"/>
                <a:ea typeface="Courier New"/>
                <a:cs typeface="Consolas" panose="020B0609020204030204" pitchFamily="49" charset="0"/>
                <a:sym typeface="Courier New"/>
              </a:rPr>
              <a:t>  </a:t>
            </a:r>
            <a:r>
              <a:rPr lang="en" sz="2400" b="1" dirty="0">
                <a:solidFill>
                  <a:srgbClr val="1155CC"/>
                </a:solidFill>
                <a:latin typeface="Consolas" panose="020B0609020204030204" pitchFamily="49" charset="0"/>
                <a:ea typeface="Courier New"/>
                <a:cs typeface="Consolas" panose="020B0609020204030204" pitchFamily="49" charset="0"/>
                <a:sym typeface="Courier New"/>
              </a:rPr>
              <a:t>int </a:t>
            </a:r>
            <a:r>
              <a:rPr lang="en" sz="2400" dirty="0" err="1">
                <a:solidFill>
                  <a:srgbClr val="1155CC"/>
                </a:solidFill>
                <a:latin typeface="Consolas" panose="020B0609020204030204" pitchFamily="49" charset="0"/>
                <a:ea typeface="Courier New"/>
                <a:cs typeface="Consolas" panose="020B0609020204030204" pitchFamily="49" charset="0"/>
                <a:sym typeface="Courier New"/>
              </a:rPr>
              <a:t>compareTo</a:t>
            </a:r>
            <a:r>
              <a:rPr lang="en" sz="2400" dirty="0">
                <a:solidFill>
                  <a:srgbClr val="1155CC"/>
                </a:solidFill>
                <a:latin typeface="Consolas" panose="020B0609020204030204" pitchFamily="49" charset="0"/>
                <a:ea typeface="Courier New"/>
                <a:cs typeface="Consolas" panose="020B0609020204030204" pitchFamily="49" charset="0"/>
                <a:sym typeface="Courier New"/>
              </a:rPr>
              <a:t>(Object c);</a:t>
            </a:r>
          </a:p>
          <a:p>
            <a:pPr>
              <a:buNone/>
            </a:pPr>
            <a:r>
              <a:rPr lang="en" sz="2400" dirty="0">
                <a:solidFill>
                  <a:srgbClr val="1155CC"/>
                </a:solidFill>
                <a:latin typeface="Consolas" panose="020B0609020204030204" pitchFamily="49" charset="0"/>
                <a:ea typeface="Courier New"/>
                <a:cs typeface="Consolas" panose="020B0609020204030204" pitchFamily="49" charset="0"/>
                <a:sym typeface="Courier New"/>
              </a:rPr>
              <a:t>}</a:t>
            </a:r>
          </a:p>
        </p:txBody>
      </p:sp>
    </p:spTree>
    <p:extLst>
      <p:ext uri="{BB962C8B-B14F-4D97-AF65-F5344CB8AC3E}">
        <p14:creationId xmlns:p14="http://schemas.microsoft.com/office/powerpoint/2010/main" val="3016187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Real example: Comparable</a:t>
            </a:r>
            <a:endParaRPr lang="en" sz="3200" dirty="0">
              <a:solidFill>
                <a:srgbClr val="800000"/>
              </a:solidFill>
            </a:endParaRPr>
          </a:p>
        </p:txBody>
      </p:sp>
      <p:sp>
        <p:nvSpPr>
          <p:cNvPr id="6" name="TextBox 5"/>
          <p:cNvSpPr txBox="1"/>
          <p:nvPr/>
        </p:nvSpPr>
        <p:spPr>
          <a:xfrm>
            <a:off x="304800" y="762000"/>
            <a:ext cx="5547737" cy="461665"/>
          </a:xfrm>
          <a:prstGeom prst="rect">
            <a:avLst/>
          </a:prstGeom>
          <a:noFill/>
        </p:spPr>
        <p:txBody>
          <a:bodyPr wrap="none" rtlCol="0">
            <a:spAutoFit/>
          </a:bodyPr>
          <a:lstStyle/>
          <a:p>
            <a:r>
              <a:rPr lang="en-US" sz="2400" dirty="0">
                <a:latin typeface="Times New Roman"/>
                <a:cs typeface="Times New Roman"/>
              </a:rPr>
              <a:t>We implement Comparable in class Shape</a:t>
            </a:r>
          </a:p>
        </p:txBody>
      </p:sp>
      <p:sp>
        <p:nvSpPr>
          <p:cNvPr id="7" name="Shape 68"/>
          <p:cNvSpPr txBox="1"/>
          <p:nvPr/>
        </p:nvSpPr>
        <p:spPr>
          <a:xfrm>
            <a:off x="76200" y="1295400"/>
            <a:ext cx="8305800" cy="1828800"/>
          </a:xfrm>
          <a:prstGeom prst="rect">
            <a:avLst/>
          </a:prstGeom>
          <a:noFill/>
          <a:ln>
            <a:noFill/>
          </a:ln>
        </p:spPr>
        <p:txBody>
          <a:bodyPr lIns="91425" tIns="91425" rIns="91425" bIns="91425" anchor="t" anchorCtr="0">
            <a:noAutofit/>
          </a:bodyPr>
          <a:lstStyle/>
          <a:p>
            <a:r>
              <a:rPr lang="en" sz="2200" dirty="0">
                <a:solidFill>
                  <a:srgbClr val="1155CC"/>
                </a:solidFill>
                <a:latin typeface="Consolas" panose="020B0609020204030204" pitchFamily="49" charset="0"/>
                <a:ea typeface="Courier New"/>
                <a:cs typeface="Consolas" panose="020B0609020204030204" pitchFamily="49" charset="0"/>
                <a:sym typeface="Courier New"/>
              </a:rPr>
              <a:t>public </a:t>
            </a:r>
            <a:r>
              <a:rPr lang="en-US" sz="2200" dirty="0">
                <a:solidFill>
                  <a:srgbClr val="FF3300"/>
                </a:solidFill>
                <a:latin typeface="Consolas" panose="020B0609020204030204" pitchFamily="49" charset="0"/>
                <a:ea typeface="Courier New"/>
                <a:cs typeface="Consolas" panose="020B0609020204030204" pitchFamily="49" charset="0"/>
                <a:sym typeface="Courier New"/>
              </a:rPr>
              <a:t>abstract</a:t>
            </a:r>
            <a:r>
              <a:rPr lang="en-US" sz="2200" dirty="0">
                <a:solidFill>
                  <a:srgbClr val="1155CC"/>
                </a:solidFill>
                <a:latin typeface="Consolas" panose="020B0609020204030204" pitchFamily="49" charset="0"/>
                <a:ea typeface="Courier New"/>
                <a:cs typeface="Consolas" panose="020B0609020204030204" pitchFamily="49" charset="0"/>
                <a:sym typeface="Courier New"/>
              </a:rPr>
              <a:t> class Shape                       {</a:t>
            </a:r>
          </a:p>
          <a:p>
            <a:r>
              <a:rPr lang="en-US" sz="2200" dirty="0">
                <a:solidFill>
                  <a:srgbClr val="1155CC"/>
                </a:solidFill>
                <a:latin typeface="Consolas" panose="020B0609020204030204" pitchFamily="49" charset="0"/>
                <a:ea typeface="Courier New"/>
                <a:cs typeface="Consolas" panose="020B0609020204030204" pitchFamily="49" charset="0"/>
                <a:sym typeface="Courier New"/>
              </a:rPr>
              <a:t>     </a:t>
            </a:r>
            <a:r>
              <a:rPr lang="mr-IN" sz="2200" dirty="0">
                <a:solidFill>
                  <a:srgbClr val="1155CC"/>
                </a:solidFill>
                <a:latin typeface="Consolas" panose="020B0609020204030204" pitchFamily="49" charset="0"/>
                <a:ea typeface="Courier New"/>
                <a:cs typeface="Times New Roman"/>
                <a:sym typeface="Courier New"/>
              </a:rPr>
              <a:t>…</a:t>
            </a:r>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r>
              <a:rPr lang="en-US" sz="2200" dirty="0">
                <a:solidFill>
                  <a:srgbClr val="00B050"/>
                </a:solidFill>
                <a:latin typeface="Consolas" panose="020B0609020204030204" pitchFamily="49" charset="0"/>
                <a:ea typeface="Courier New"/>
                <a:cs typeface="Consolas" panose="020B0609020204030204" pitchFamily="49" charset="0"/>
                <a:sym typeface="Courier New"/>
              </a:rPr>
              <a:t>    /** Return area of this shape */</a:t>
            </a:r>
          </a:p>
          <a:p>
            <a:r>
              <a:rPr lang="en-US" sz="2200" dirty="0">
                <a:solidFill>
                  <a:srgbClr val="1155CC"/>
                </a:solidFill>
                <a:latin typeface="Consolas" panose="020B0609020204030204" pitchFamily="49" charset="0"/>
                <a:ea typeface="Courier New"/>
                <a:cs typeface="Consolas" panose="020B0609020204030204" pitchFamily="49" charset="0"/>
                <a:sym typeface="Courier New"/>
              </a:rPr>
              <a:t>   public </a:t>
            </a:r>
            <a:r>
              <a:rPr lang="en-US" sz="2200" dirty="0">
                <a:solidFill>
                  <a:srgbClr val="FF3300"/>
                </a:solidFill>
                <a:latin typeface="Consolas" panose="020B0609020204030204" pitchFamily="49" charset="0"/>
                <a:ea typeface="Courier New"/>
                <a:cs typeface="Consolas" panose="020B0609020204030204" pitchFamily="49" charset="0"/>
                <a:sym typeface="Courier New"/>
              </a:rPr>
              <a:t>abstract</a:t>
            </a:r>
            <a:r>
              <a:rPr lang="en-US" sz="2200" dirty="0">
                <a:solidFill>
                  <a:srgbClr val="1155CC"/>
                </a:solidFill>
                <a:latin typeface="Consolas" panose="020B0609020204030204" pitchFamily="49" charset="0"/>
                <a:ea typeface="Courier New"/>
                <a:cs typeface="Consolas" panose="020B0609020204030204" pitchFamily="49" charset="0"/>
                <a:sym typeface="Courier New"/>
              </a:rPr>
              <a:t> </a:t>
            </a:r>
            <a:r>
              <a:rPr lang="en" sz="2200" dirty="0">
                <a:solidFill>
                  <a:srgbClr val="1155CC"/>
                </a:solidFill>
                <a:latin typeface="Consolas" panose="020B0609020204030204" pitchFamily="49" charset="0"/>
                <a:ea typeface="Courier New"/>
                <a:cs typeface="Consolas" panose="020B0609020204030204" pitchFamily="49" charset="0"/>
                <a:sym typeface="Courier New"/>
              </a:rPr>
              <a:t>double area() </a:t>
            </a:r>
            <a:r>
              <a:rPr lang="en-US" sz="2200" dirty="0">
                <a:solidFill>
                  <a:srgbClr val="1155CC"/>
                </a:solidFill>
                <a:latin typeface="Consolas" panose="020B0609020204030204" pitchFamily="49" charset="0"/>
                <a:ea typeface="Courier New"/>
                <a:cs typeface="Consolas" panose="020B0609020204030204" pitchFamily="49" charset="0"/>
                <a:sym typeface="Courier New"/>
              </a:rPr>
              <a:t>;</a:t>
            </a: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endParaRPr lang="en-US" sz="2200" dirty="0">
              <a:solidFill>
                <a:srgbClr val="1155CC"/>
              </a:solidFill>
              <a:latin typeface="Consolas" panose="020B0609020204030204" pitchFamily="49" charset="0"/>
              <a:ea typeface="Courier New"/>
              <a:cs typeface="Consolas" panose="020B0609020204030204" pitchFamily="49" charset="0"/>
              <a:sym typeface="Courier New"/>
            </a:endParaRPr>
          </a:p>
          <a:p>
            <a:r>
              <a:rPr lang="en-US" sz="2200" dirty="0">
                <a:solidFill>
                  <a:srgbClr val="1155CC"/>
                </a:solidFill>
                <a:latin typeface="Consolas" panose="020B0609020204030204" pitchFamily="49" charset="0"/>
                <a:ea typeface="Courier New"/>
                <a:cs typeface="Consolas" panose="020B0609020204030204" pitchFamily="49" charset="0"/>
                <a:sym typeface="Courier New"/>
              </a:rPr>
              <a:t>}</a:t>
            </a:r>
            <a:endParaRPr lang="en" sz="2200" dirty="0">
              <a:solidFill>
                <a:srgbClr val="1155CC"/>
              </a:solidFill>
              <a:latin typeface="Consolas" panose="020B0609020204030204" pitchFamily="49" charset="0"/>
              <a:ea typeface="Courier New"/>
              <a:cs typeface="Consolas" panose="020B0609020204030204" pitchFamily="49" charset="0"/>
              <a:sym typeface="Courier New"/>
            </a:endParaRPr>
          </a:p>
        </p:txBody>
      </p:sp>
      <p:sp>
        <p:nvSpPr>
          <p:cNvPr id="9" name="Shape 68"/>
          <p:cNvSpPr txBox="1"/>
          <p:nvPr/>
        </p:nvSpPr>
        <p:spPr>
          <a:xfrm>
            <a:off x="609600" y="3160475"/>
            <a:ext cx="8534400" cy="2402126"/>
          </a:xfrm>
          <a:prstGeom prst="rect">
            <a:avLst/>
          </a:prstGeom>
          <a:noFill/>
          <a:ln>
            <a:noFill/>
          </a:ln>
        </p:spPr>
        <p:txBody>
          <a:bodyPr lIns="91425" tIns="91425" rIns="91425" bIns="91425" anchor="t" anchorCtr="0">
            <a:noAutofit/>
          </a:bodyPr>
          <a:lstStyle/>
          <a:p>
            <a:r>
              <a:rPr lang="en-US" sz="2200" dirty="0">
                <a:solidFill>
                  <a:srgbClr val="00B050"/>
                </a:solidFill>
                <a:latin typeface="Consolas" panose="020B0609020204030204" pitchFamily="49" charset="0"/>
                <a:ea typeface="Courier New"/>
                <a:cs typeface="Consolas" panose="020B0609020204030204" pitchFamily="49" charset="0"/>
                <a:sym typeface="Courier New"/>
              </a:rPr>
              <a:t>/** See previous slide*/</a:t>
            </a:r>
          </a:p>
          <a:p>
            <a:r>
              <a:rPr lang="en" sz="2200" dirty="0">
                <a:solidFill>
                  <a:srgbClr val="1155CC"/>
                </a:solidFill>
                <a:latin typeface="Consolas" panose="020B0609020204030204" pitchFamily="49" charset="0"/>
                <a:ea typeface="Courier New"/>
                <a:cs typeface="Consolas" panose="020B0609020204030204" pitchFamily="49" charset="0"/>
                <a:sym typeface="Courier New"/>
              </a:rPr>
              <a:t>public</a:t>
            </a:r>
            <a:r>
              <a:rPr lang="en-US" sz="2200" dirty="0">
                <a:solidFill>
                  <a:srgbClr val="1155CC"/>
                </a:solidFill>
                <a:latin typeface="Consolas" panose="020B0609020204030204" pitchFamily="49" charset="0"/>
                <a:ea typeface="Courier New"/>
                <a:cs typeface="Consolas" panose="020B0609020204030204" pitchFamily="49" charset="0"/>
                <a:sym typeface="Courier New"/>
              </a:rPr>
              <a:t> int </a:t>
            </a:r>
            <a:r>
              <a:rPr lang="en-US" sz="2200" dirty="0" err="1">
                <a:solidFill>
                  <a:srgbClr val="1155CC"/>
                </a:solidFill>
                <a:latin typeface="Consolas" panose="020B0609020204030204" pitchFamily="49" charset="0"/>
                <a:ea typeface="Courier New"/>
                <a:cs typeface="Consolas" panose="020B0609020204030204" pitchFamily="49" charset="0"/>
                <a:sym typeface="Courier New"/>
              </a:rPr>
              <a:t>compareTo</a:t>
            </a:r>
            <a:r>
              <a:rPr lang="en-US" sz="2200" dirty="0">
                <a:solidFill>
                  <a:srgbClr val="1155CC"/>
                </a:solidFill>
                <a:latin typeface="Consolas" panose="020B0609020204030204" pitchFamily="49" charset="0"/>
                <a:ea typeface="Courier New"/>
                <a:cs typeface="Consolas" panose="020B0609020204030204" pitchFamily="49" charset="0"/>
                <a:sym typeface="Courier New"/>
              </a:rPr>
              <a:t>(Object c) {</a:t>
            </a:r>
          </a:p>
          <a:p>
            <a:r>
              <a:rPr lang="en-US" sz="2200" dirty="0">
                <a:solidFill>
                  <a:srgbClr val="1155CC"/>
                </a:solidFill>
                <a:latin typeface="Consolas" panose="020B0609020204030204" pitchFamily="49" charset="0"/>
                <a:ea typeface="Courier New"/>
                <a:cs typeface="Consolas" panose="020B0609020204030204" pitchFamily="49" charset="0"/>
                <a:sym typeface="Courier New"/>
              </a:rPr>
              <a:t>     Shape s= (Shape) c;</a:t>
            </a:r>
          </a:p>
          <a:p>
            <a:r>
              <a:rPr lang="en-US" sz="2200" dirty="0">
                <a:solidFill>
                  <a:srgbClr val="1155CC"/>
                </a:solidFill>
                <a:latin typeface="Consolas" panose="020B0609020204030204" pitchFamily="49" charset="0"/>
                <a:ea typeface="Courier New"/>
                <a:cs typeface="Consolas" panose="020B0609020204030204" pitchFamily="49" charset="0"/>
                <a:sym typeface="Courier New"/>
              </a:rPr>
              <a:t>     double diff= area() – </a:t>
            </a:r>
            <a:r>
              <a:rPr lang="en-US" sz="2200" dirty="0" err="1">
                <a:solidFill>
                  <a:srgbClr val="1155CC"/>
                </a:solidFill>
                <a:latin typeface="Consolas" panose="020B0609020204030204" pitchFamily="49" charset="0"/>
                <a:ea typeface="Courier New"/>
                <a:cs typeface="Consolas" panose="020B0609020204030204" pitchFamily="49" charset="0"/>
                <a:sym typeface="Courier New"/>
              </a:rPr>
              <a:t>s.area</a:t>
            </a:r>
            <a:r>
              <a:rPr lang="en-US" sz="2200" dirty="0">
                <a:solidFill>
                  <a:srgbClr val="1155CC"/>
                </a:solidFill>
                <a:latin typeface="Consolas" panose="020B0609020204030204" pitchFamily="49" charset="0"/>
                <a:ea typeface="Courier New"/>
                <a:cs typeface="Consolas" panose="020B0609020204030204" pitchFamily="49" charset="0"/>
                <a:sym typeface="Courier New"/>
              </a:rPr>
              <a:t>();</a:t>
            </a:r>
          </a:p>
          <a:p>
            <a:r>
              <a:rPr lang="en-US" sz="2200" dirty="0">
                <a:solidFill>
                  <a:srgbClr val="1155CC"/>
                </a:solidFill>
                <a:latin typeface="Consolas" panose="020B0609020204030204" pitchFamily="49" charset="0"/>
                <a:ea typeface="Courier New"/>
                <a:cs typeface="Consolas" panose="020B0609020204030204" pitchFamily="49" charset="0"/>
                <a:sym typeface="Courier New"/>
              </a:rPr>
              <a:t>     return  diff == 0 ? 0 : (diff &lt; 0 ? -1 : 1);</a:t>
            </a:r>
          </a:p>
          <a:p>
            <a:r>
              <a:rPr lang="en-US" sz="2200" dirty="0">
                <a:solidFill>
                  <a:srgbClr val="1155CC"/>
                </a:solidFill>
                <a:latin typeface="Consolas" panose="020B0609020204030204" pitchFamily="49" charset="0"/>
                <a:ea typeface="Courier New"/>
                <a:cs typeface="Consolas" panose="020B0609020204030204" pitchFamily="49" charset="0"/>
                <a:sym typeface="Courier New"/>
              </a:rPr>
              <a:t>}</a:t>
            </a:r>
            <a:endParaRPr lang="en" sz="2200" dirty="0">
              <a:solidFill>
                <a:srgbClr val="1155CC"/>
              </a:solidFill>
              <a:latin typeface="Consolas" panose="020B0609020204030204" pitchFamily="49" charset="0"/>
              <a:ea typeface="Courier New"/>
              <a:cs typeface="Consolas" panose="020B0609020204030204" pitchFamily="49" charset="0"/>
              <a:sym typeface="Courier New"/>
            </a:endParaRPr>
          </a:p>
        </p:txBody>
      </p:sp>
      <p:sp>
        <p:nvSpPr>
          <p:cNvPr id="10" name="TextBox 9"/>
          <p:cNvSpPr txBox="1"/>
          <p:nvPr/>
        </p:nvSpPr>
        <p:spPr>
          <a:xfrm>
            <a:off x="4343400" y="1333445"/>
            <a:ext cx="3449983" cy="430887"/>
          </a:xfrm>
          <a:prstGeom prst="rect">
            <a:avLst/>
          </a:prstGeom>
          <a:noFill/>
        </p:spPr>
        <p:txBody>
          <a:bodyPr wrap="none" rtlCol="0">
            <a:spAutoFit/>
          </a:bodyPr>
          <a:lstStyle/>
          <a:p>
            <a:r>
              <a:rPr lang="en-US" sz="2200" dirty="0">
                <a:latin typeface="Consolas" panose="020B0609020204030204" pitchFamily="49" charset="0"/>
                <a:cs typeface="Consolas" panose="020B0609020204030204" pitchFamily="49" charset="0"/>
              </a:rPr>
              <a:t>implements Comparable</a:t>
            </a:r>
          </a:p>
        </p:txBody>
      </p:sp>
      <p:grpSp>
        <p:nvGrpSpPr>
          <p:cNvPr id="5" name="Group 4">
            <a:extLst>
              <a:ext uri="{FF2B5EF4-FFF2-40B4-BE49-F238E27FC236}">
                <a16:creationId xmlns:a16="http://schemas.microsoft.com/office/drawing/2014/main" id="{4AB2E3EE-AC26-5A40-A71B-58023708B053}"/>
              </a:ext>
            </a:extLst>
          </p:cNvPr>
          <p:cNvGrpSpPr/>
          <p:nvPr/>
        </p:nvGrpSpPr>
        <p:grpSpPr>
          <a:xfrm>
            <a:off x="1034678" y="4267200"/>
            <a:ext cx="4087979" cy="2020104"/>
            <a:chOff x="1034678" y="4267200"/>
            <a:chExt cx="4087979" cy="2020104"/>
          </a:xfrm>
        </p:grpSpPr>
        <p:sp>
          <p:nvSpPr>
            <p:cNvPr id="2" name="TextBox 1">
              <a:extLst>
                <a:ext uri="{FF2B5EF4-FFF2-40B4-BE49-F238E27FC236}">
                  <a16:creationId xmlns:a16="http://schemas.microsoft.com/office/drawing/2014/main" id="{9C77CF98-E67B-F947-8C06-8EFFEC8F544F}"/>
                </a:ext>
              </a:extLst>
            </p:cNvPr>
            <p:cNvSpPr txBox="1"/>
            <p:nvPr/>
          </p:nvSpPr>
          <p:spPr>
            <a:xfrm>
              <a:off x="1034678" y="5456307"/>
              <a:ext cx="4087979" cy="830997"/>
            </a:xfrm>
            <a:prstGeom prst="rect">
              <a:avLst/>
            </a:prstGeom>
            <a:solidFill>
              <a:schemeClr val="accent3">
                <a:lumMod val="20000"/>
                <a:lumOff val="80000"/>
              </a:schemeClr>
            </a:solidFill>
            <a:ln w="12700">
              <a:solidFill>
                <a:schemeClr val="tx1"/>
              </a:solidFill>
            </a:ln>
          </p:spPr>
          <p:txBody>
            <a:bodyPr wrap="none" rtlCol="0">
              <a:spAutoFit/>
            </a:bodyPr>
            <a:lstStyle/>
            <a:p>
              <a:r>
                <a:rPr lang="en-US" sz="2400" dirty="0">
                  <a:solidFill>
                    <a:srgbClr val="C00000"/>
                  </a:solidFill>
                  <a:latin typeface="Times New Roman" panose="02020603050405020304" pitchFamily="18" charset="0"/>
                  <a:cs typeface="Times New Roman" panose="02020603050405020304" pitchFamily="18" charset="0"/>
                </a:rPr>
                <a:t>If c can’t be cast of Shape,</a:t>
              </a:r>
            </a:p>
            <a:p>
              <a:r>
                <a:rPr lang="en-US" sz="2400" dirty="0">
                  <a:solidFill>
                    <a:srgbClr val="C00000"/>
                  </a:solidFill>
                  <a:latin typeface="Times New Roman" panose="02020603050405020304" pitchFamily="18" charset="0"/>
                  <a:cs typeface="Times New Roman" panose="02020603050405020304" pitchFamily="18" charset="0"/>
                </a:rPr>
                <a:t>a </a:t>
              </a:r>
              <a:r>
                <a:rPr lang="en-US" sz="2400" dirty="0" err="1">
                  <a:solidFill>
                    <a:srgbClr val="C00000"/>
                  </a:solidFill>
                  <a:latin typeface="Times New Roman" panose="02020603050405020304" pitchFamily="18" charset="0"/>
                  <a:cs typeface="Times New Roman" panose="02020603050405020304" pitchFamily="18" charset="0"/>
                </a:rPr>
                <a:t>ClassCastException</a:t>
              </a:r>
              <a:r>
                <a:rPr lang="en-US" sz="2400" dirty="0">
                  <a:solidFill>
                    <a:srgbClr val="C00000"/>
                  </a:solidFill>
                  <a:latin typeface="Times New Roman" panose="02020603050405020304" pitchFamily="18" charset="0"/>
                  <a:cs typeface="Times New Roman" panose="02020603050405020304" pitchFamily="18" charset="0"/>
                </a:rPr>
                <a:t> is thrown</a:t>
              </a:r>
            </a:p>
          </p:txBody>
        </p:sp>
        <p:cxnSp>
          <p:nvCxnSpPr>
            <p:cNvPr id="4" name="Straight Connector 3">
              <a:extLst>
                <a:ext uri="{FF2B5EF4-FFF2-40B4-BE49-F238E27FC236}">
                  <a16:creationId xmlns:a16="http://schemas.microsoft.com/office/drawing/2014/main" id="{3EFDC976-30C2-4A4B-BAFD-7E595A31DF9F}"/>
                </a:ext>
              </a:extLst>
            </p:cNvPr>
            <p:cNvCxnSpPr/>
            <p:nvPr/>
          </p:nvCxnSpPr>
          <p:spPr>
            <a:xfrm flipV="1">
              <a:off x="3078668" y="4267200"/>
              <a:ext cx="274132" cy="1179275"/>
            </a:xfrm>
            <a:prstGeom prst="line">
              <a:avLst/>
            </a:prstGeom>
            <a:ln w="6985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0742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9B31C-17B7-7947-9820-698BE765E10F}"/>
              </a:ext>
            </a:extLst>
          </p:cNvPr>
          <p:cNvSpPr>
            <a:spLocks noGrp="1"/>
          </p:cNvSpPr>
          <p:nvPr>
            <p:ph type="title"/>
          </p:nvPr>
        </p:nvSpPr>
        <p:spPr/>
        <p:txBody>
          <a:bodyPr/>
          <a:lstStyle/>
          <a:p>
            <a:endParaRPr lang="en-US" dirty="0"/>
          </a:p>
        </p:txBody>
      </p:sp>
      <p:sp>
        <p:nvSpPr>
          <p:cNvPr id="4" name="Slide Number Placeholder 3">
            <a:extLst>
              <a:ext uri="{FF2B5EF4-FFF2-40B4-BE49-F238E27FC236}">
                <a16:creationId xmlns:a16="http://schemas.microsoft.com/office/drawing/2014/main" id="{FA458909-D571-5942-A0EE-D3B3FA3AF871}"/>
              </a:ext>
            </a:extLst>
          </p:cNvPr>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5" name="Content Placeholder 4">
            <a:extLst>
              <a:ext uri="{FF2B5EF4-FFF2-40B4-BE49-F238E27FC236}">
                <a16:creationId xmlns:a16="http://schemas.microsoft.com/office/drawing/2014/main" id="{B2FB1BAC-2A09-9540-BE88-C4C19219CB7E}"/>
              </a:ext>
            </a:extLst>
          </p:cNvPr>
          <p:cNvSpPr>
            <a:spLocks noGrp="1"/>
          </p:cNvSpPr>
          <p:nvPr>
            <p:ph sz="quarter" idx="1"/>
          </p:nvPr>
        </p:nvSpPr>
        <p:spPr/>
        <p:txBody>
          <a:bodyPr/>
          <a:lstStyle/>
          <a:p>
            <a:r>
              <a:rPr lang="en-US" dirty="0"/>
              <a:t>Go back to Lecture 6 &amp; talk about equals</a:t>
            </a:r>
          </a:p>
        </p:txBody>
      </p:sp>
    </p:spTree>
    <p:extLst>
      <p:ext uri="{BB962C8B-B14F-4D97-AF65-F5344CB8AC3E}">
        <p14:creationId xmlns:p14="http://schemas.microsoft.com/office/powerpoint/2010/main" val="725816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err="1">
                <a:solidFill>
                  <a:srgbClr val="800000"/>
                </a:solidFill>
              </a:rPr>
              <a:t>Arrays.sort</a:t>
            </a:r>
            <a:r>
              <a:rPr lang="en-US" sz="3200" dirty="0">
                <a:solidFill>
                  <a:srgbClr val="800000"/>
                </a:solidFill>
              </a:rPr>
              <a:t> has this method</a:t>
            </a:r>
            <a:endParaRPr lang="en" sz="3200" dirty="0">
              <a:solidFill>
                <a:srgbClr val="800000"/>
              </a:solidFill>
            </a:endParaRPr>
          </a:p>
        </p:txBody>
      </p:sp>
      <p:sp>
        <p:nvSpPr>
          <p:cNvPr id="6" name="TextBox 5"/>
          <p:cNvSpPr txBox="1"/>
          <p:nvPr/>
        </p:nvSpPr>
        <p:spPr>
          <a:xfrm>
            <a:off x="533400" y="1188810"/>
            <a:ext cx="8305800" cy="1569660"/>
          </a:xfrm>
          <a:prstGeom prst="rect">
            <a:avLst/>
          </a:prstGeom>
          <a:noFill/>
        </p:spPr>
        <p:txBody>
          <a:bodyPr wrap="square" rtlCol="0">
            <a:spAutoFit/>
          </a:bodyPr>
          <a:lstStyle/>
          <a:p>
            <a:r>
              <a:rPr lang="en-US" sz="2400" dirty="0">
                <a:solidFill>
                  <a:srgbClr val="00B050"/>
                </a:solidFill>
                <a:latin typeface="Consolas" panose="020B0609020204030204" pitchFamily="49" charset="0"/>
                <a:cs typeface="Consolas" panose="020B0609020204030204" pitchFamily="49" charset="0"/>
              </a:rPr>
              <a:t>/** Sort array b. Elements of b must implement </a:t>
            </a:r>
            <a:r>
              <a:rPr lang="en" sz="2400" dirty="0">
                <a:solidFill>
                  <a:srgbClr val="00B050"/>
                </a:solidFill>
                <a:latin typeface="Consolas" panose="020B0609020204030204" pitchFamily="49" charset="0"/>
                <a:cs typeface="Consolas" panose="020B0609020204030204" pitchFamily="49" charset="0"/>
              </a:rPr>
              <a:t>interface </a:t>
            </a:r>
            <a:r>
              <a:rPr lang="en" sz="2400" dirty="0">
                <a:solidFill>
                  <a:srgbClr val="00B050"/>
                </a:solidFill>
                <a:latin typeface="Consolas" panose="020B0609020204030204" pitchFamily="49" charset="0"/>
                <a:ea typeface="Courier New"/>
                <a:cs typeface="Consolas" panose="020B0609020204030204" pitchFamily="49" charset="0"/>
                <a:sym typeface="Courier New"/>
              </a:rPr>
              <a:t>Comparable</a:t>
            </a:r>
            <a:r>
              <a:rPr lang="en" sz="2400" dirty="0">
                <a:solidFill>
                  <a:srgbClr val="00B050"/>
                </a:solidFill>
                <a:latin typeface="Consolas" panose="020B0609020204030204" pitchFamily="49" charset="0"/>
                <a:cs typeface="Consolas" panose="020B0609020204030204" pitchFamily="49" charset="0"/>
              </a:rPr>
              <a:t>.</a:t>
            </a:r>
            <a:r>
              <a:rPr lang="en-US" sz="2400" dirty="0">
                <a:solidFill>
                  <a:srgbClr val="00B050"/>
                </a:solidFill>
                <a:latin typeface="Consolas" panose="020B0609020204030204" pitchFamily="49" charset="0"/>
                <a:cs typeface="Consolas" panose="020B0609020204030204" pitchFamily="49" charset="0"/>
              </a:rPr>
              <a:t> Its method </a:t>
            </a:r>
            <a:r>
              <a:rPr lang="en-US" sz="2400" dirty="0" err="1">
                <a:solidFill>
                  <a:srgbClr val="00B050"/>
                </a:solidFill>
                <a:latin typeface="Consolas" panose="020B0609020204030204" pitchFamily="49" charset="0"/>
                <a:cs typeface="Consolas" panose="020B0609020204030204" pitchFamily="49" charset="0"/>
              </a:rPr>
              <a:t>compareTo</a:t>
            </a:r>
            <a:r>
              <a:rPr lang="en-US" sz="2400" dirty="0">
                <a:solidFill>
                  <a:srgbClr val="00B050"/>
                </a:solidFill>
                <a:latin typeface="Consolas" panose="020B0609020204030204" pitchFamily="49" charset="0"/>
                <a:cs typeface="Consolas" panose="020B0609020204030204" pitchFamily="49" charset="0"/>
              </a:rPr>
              <a:t> is used to determine ordering of elements of b. */</a:t>
            </a:r>
            <a:endParaRPr lang="en-US" sz="2400" dirty="0">
              <a:solidFill>
                <a:srgbClr val="00B050"/>
              </a:solidFill>
              <a:latin typeface="Consolas" panose="020B0609020204030204" pitchFamily="49" charset="0"/>
              <a:ea typeface="Courier New"/>
              <a:cs typeface="Consolas" panose="020B0609020204030204" pitchFamily="49" charset="0"/>
              <a:sym typeface="Courier New"/>
            </a:endParaRPr>
          </a:p>
          <a:p>
            <a:r>
              <a:rPr lang="en" sz="2400" dirty="0">
                <a:latin typeface="Consolas" panose="020B0609020204030204" pitchFamily="49" charset="0"/>
                <a:ea typeface="Courier New"/>
                <a:cs typeface="Consolas" panose="020B0609020204030204" pitchFamily="49" charset="0"/>
                <a:sym typeface="Courier New"/>
              </a:rPr>
              <a:t>Arrays.sort(Object[] b)</a:t>
            </a:r>
            <a:endParaRPr lang="en-US" sz="2400" dirty="0">
              <a:latin typeface="Consolas" panose="020B0609020204030204" pitchFamily="49" charset="0"/>
              <a:cs typeface="Consolas" panose="020B0609020204030204" pitchFamily="49" charset="0"/>
            </a:endParaRPr>
          </a:p>
        </p:txBody>
      </p:sp>
      <p:sp>
        <p:nvSpPr>
          <p:cNvPr id="2" name="Rectangle 1"/>
          <p:cNvSpPr/>
          <p:nvPr/>
        </p:nvSpPr>
        <p:spPr>
          <a:xfrm>
            <a:off x="914400" y="3002316"/>
            <a:ext cx="7543800" cy="2828338"/>
          </a:xfrm>
          <a:prstGeom prst="rect">
            <a:avLst/>
          </a:prstGeom>
        </p:spPr>
        <p:txBody>
          <a:bodyPr wrap="square">
            <a:spAutoFit/>
          </a:bodyPr>
          <a:lstStyle/>
          <a:p>
            <a:pPr>
              <a:lnSpc>
                <a:spcPct val="115000"/>
              </a:lnSpc>
              <a:buNone/>
            </a:pPr>
            <a:r>
              <a:rPr lang="en" sz="2800" dirty="0">
                <a:solidFill>
                  <a:srgbClr val="1155CC"/>
                </a:solidFill>
                <a:ea typeface="Courier New"/>
                <a:cs typeface="Consolas" panose="020B0609020204030204" pitchFamily="49" charset="0"/>
                <a:sym typeface="Courier New"/>
              </a:rPr>
              <a:t>Shape</a:t>
            </a:r>
            <a:r>
              <a:rPr lang="en" sz="2800" dirty="0">
                <a:solidFill>
                  <a:srgbClr val="000000"/>
                </a:solidFill>
                <a:cs typeface="Consolas" panose="020B0609020204030204" pitchFamily="49" charset="0"/>
              </a:rPr>
              <a:t> implements </a:t>
            </a:r>
            <a:r>
              <a:rPr lang="en" sz="2800" dirty="0">
                <a:solidFill>
                  <a:srgbClr val="1155CC"/>
                </a:solidFill>
                <a:ea typeface="Courier New"/>
                <a:cs typeface="Consolas" panose="020B0609020204030204" pitchFamily="49" charset="0"/>
                <a:sym typeface="Courier New"/>
              </a:rPr>
              <a:t>Comparable</a:t>
            </a:r>
            <a:r>
              <a:rPr lang="en" sz="2800" dirty="0">
                <a:solidFill>
                  <a:srgbClr val="000000"/>
                </a:solidFill>
                <a:cs typeface="Consolas" panose="020B0609020204030204" pitchFamily="49" charset="0"/>
              </a:rPr>
              <a:t>, so we can write:</a:t>
            </a:r>
          </a:p>
          <a:p>
            <a:pPr>
              <a:lnSpc>
                <a:spcPct val="115000"/>
              </a:lnSpc>
              <a:buNone/>
            </a:pPr>
            <a:endParaRPr lang="en" sz="2000" dirty="0">
              <a:solidFill>
                <a:srgbClr val="000000"/>
              </a:solidFill>
              <a:latin typeface="Consolas" panose="020B0609020204030204" pitchFamily="49" charset="0"/>
              <a:cs typeface="Consolas" panose="020B0609020204030204" pitchFamily="49" charset="0"/>
            </a:endParaRPr>
          </a:p>
          <a:p>
            <a:pPr>
              <a:lnSpc>
                <a:spcPct val="115000"/>
              </a:lnSpc>
              <a:buNone/>
            </a:pPr>
            <a:endParaRPr lang="en" sz="2000" dirty="0">
              <a:solidFill>
                <a:srgbClr val="000000"/>
              </a:solidFill>
              <a:latin typeface="Consolas" panose="020B0609020204030204" pitchFamily="49" charset="0"/>
              <a:cs typeface="Consolas" panose="020B0609020204030204" pitchFamily="49" charset="0"/>
            </a:endParaRPr>
          </a:p>
          <a:p>
            <a:pPr>
              <a:lnSpc>
                <a:spcPct val="115000"/>
              </a:lnSpc>
              <a:buNone/>
            </a:pPr>
            <a:r>
              <a:rPr lang="en" sz="2200" dirty="0">
                <a:solidFill>
                  <a:srgbClr val="000000"/>
                </a:solidFill>
                <a:latin typeface="Consolas" panose="020B0609020204030204" pitchFamily="49" charset="0"/>
                <a:cs typeface="Consolas" panose="020B0609020204030204" pitchFamily="49" charset="0"/>
              </a:rPr>
              <a:t>      </a:t>
            </a:r>
            <a:r>
              <a:rPr lang="en" sz="2200" dirty="0">
                <a:solidFill>
                  <a:srgbClr val="008000"/>
                </a:solidFill>
                <a:latin typeface="Consolas" panose="020B0609020204030204" pitchFamily="49" charset="0"/>
                <a:cs typeface="Consolas" panose="020B0609020204030204" pitchFamily="49" charset="0"/>
              </a:rPr>
              <a:t>// Store an array of values in shapes</a:t>
            </a:r>
          </a:p>
          <a:p>
            <a:pPr>
              <a:lnSpc>
                <a:spcPct val="115000"/>
              </a:lnSpc>
              <a:buNone/>
            </a:pPr>
            <a:r>
              <a:rPr lang="en" sz="2200" dirty="0">
                <a:solidFill>
                  <a:srgbClr val="000000"/>
                </a:solidFill>
                <a:latin typeface="Consolas" panose="020B0609020204030204" pitchFamily="49" charset="0"/>
                <a:cs typeface="Consolas" panose="020B0609020204030204" pitchFamily="49" charset="0"/>
              </a:rPr>
              <a:t>      </a:t>
            </a:r>
            <a:r>
              <a:rPr lang="en" sz="2200" dirty="0">
                <a:solidFill>
                  <a:srgbClr val="1155CC"/>
                </a:solidFill>
                <a:latin typeface="Consolas" panose="020B0609020204030204" pitchFamily="49" charset="0"/>
                <a:ea typeface="Courier New"/>
                <a:cs typeface="Consolas" panose="020B0609020204030204" pitchFamily="49" charset="0"/>
                <a:sym typeface="Courier New"/>
              </a:rPr>
              <a:t>Shape[] shapes= ...;  </a:t>
            </a:r>
          </a:p>
          <a:p>
            <a:pPr>
              <a:lnSpc>
                <a:spcPct val="115000"/>
              </a:lnSpc>
              <a:buNone/>
            </a:pPr>
            <a:r>
              <a:rPr lang="en" sz="2200" dirty="0">
                <a:solidFill>
                  <a:srgbClr val="1155CC"/>
                </a:solidFill>
                <a:latin typeface="Consolas" panose="020B0609020204030204" pitchFamily="49" charset="0"/>
                <a:ea typeface="Courier New"/>
                <a:cs typeface="Consolas" panose="020B0609020204030204" pitchFamily="49" charset="0"/>
                <a:sym typeface="Courier New"/>
              </a:rPr>
              <a:t>      ...</a:t>
            </a:r>
          </a:p>
          <a:p>
            <a:pPr>
              <a:lnSpc>
                <a:spcPct val="115000"/>
              </a:lnSpc>
              <a:buNone/>
            </a:pPr>
            <a:r>
              <a:rPr lang="en" sz="2200" dirty="0">
                <a:solidFill>
                  <a:srgbClr val="1155CC"/>
                </a:solidFill>
                <a:latin typeface="Consolas" panose="020B0609020204030204" pitchFamily="49" charset="0"/>
                <a:ea typeface="Courier New"/>
                <a:cs typeface="Consolas" panose="020B0609020204030204" pitchFamily="49" charset="0"/>
                <a:sym typeface="Courier New"/>
              </a:rPr>
              <a:t>      </a:t>
            </a:r>
            <a:r>
              <a:rPr lang="en" sz="2200" dirty="0" err="1">
                <a:solidFill>
                  <a:srgbClr val="1155CC"/>
                </a:solidFill>
                <a:latin typeface="Consolas" panose="020B0609020204030204" pitchFamily="49" charset="0"/>
                <a:ea typeface="Courier New"/>
                <a:cs typeface="Consolas" panose="020B0609020204030204" pitchFamily="49" charset="0"/>
                <a:sym typeface="Courier New"/>
              </a:rPr>
              <a:t>Arrays.sort</a:t>
            </a:r>
            <a:r>
              <a:rPr lang="en" sz="2200" dirty="0">
                <a:solidFill>
                  <a:srgbClr val="1155CC"/>
                </a:solidFill>
                <a:latin typeface="Consolas" panose="020B0609020204030204" pitchFamily="49" charset="0"/>
                <a:ea typeface="Courier New"/>
                <a:cs typeface="Consolas" panose="020B0609020204030204" pitchFamily="49" charset="0"/>
                <a:sym typeface="Courier New"/>
              </a:rPr>
              <a:t>(shapes);</a:t>
            </a:r>
          </a:p>
        </p:txBody>
      </p:sp>
    </p:spTree>
    <p:extLst>
      <p:ext uri="{BB962C8B-B14F-4D97-AF65-F5344CB8AC3E}">
        <p14:creationId xmlns:p14="http://schemas.microsoft.com/office/powerpoint/2010/main" val="1075487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What an object of subclasses look like</a:t>
            </a:r>
            <a:endParaRPr lang="en" sz="3200" dirty="0">
              <a:solidFill>
                <a:srgbClr val="800000"/>
              </a:solidFill>
            </a:endParaRPr>
          </a:p>
        </p:txBody>
      </p:sp>
      <p:sp>
        <p:nvSpPr>
          <p:cNvPr id="2" name="Rectangle 1"/>
          <p:cNvSpPr/>
          <p:nvPr/>
        </p:nvSpPr>
        <p:spPr>
          <a:xfrm>
            <a:off x="457200" y="1078208"/>
            <a:ext cx="8382000" cy="1131592"/>
          </a:xfrm>
          <a:prstGeom prst="rect">
            <a:avLst/>
          </a:prstGeom>
        </p:spPr>
        <p:txBody>
          <a:bodyPr wrap="square">
            <a:spAutoFit/>
          </a:bodyPr>
          <a:lstStyle/>
          <a:p>
            <a:pPr>
              <a:lnSpc>
                <a:spcPct val="115000"/>
              </a:lnSpc>
              <a:buNone/>
            </a:pPr>
            <a:r>
              <a:rPr lang="en-US" sz="2000" dirty="0">
                <a:solidFill>
                  <a:srgbClr val="1155CC"/>
                </a:solidFill>
                <a:latin typeface="Consolas" panose="020B0609020204030204" pitchFamily="49" charset="0"/>
                <a:ea typeface="Courier New"/>
                <a:cs typeface="Consolas" panose="020B0609020204030204" pitchFamily="49" charset="0"/>
                <a:sym typeface="Courier New"/>
              </a:rPr>
              <a:t>public abstract class Shape implements Comparable { </a:t>
            </a:r>
            <a:r>
              <a:rPr lang="mr-IN" sz="2000" dirty="0">
                <a:solidFill>
                  <a:srgbClr val="1155CC"/>
                </a:solidFill>
                <a:latin typeface="Consolas" panose="020B0609020204030204" pitchFamily="49" charset="0"/>
                <a:ea typeface="Courier New"/>
                <a:cs typeface="Times New Roman"/>
                <a:sym typeface="Courier New"/>
              </a:rPr>
              <a:t>…</a:t>
            </a:r>
            <a:r>
              <a:rPr lang="en-US" sz="2000" dirty="0">
                <a:solidFill>
                  <a:srgbClr val="1155CC"/>
                </a:solidFill>
                <a:latin typeface="Consolas" panose="020B0609020204030204" pitchFamily="49" charset="0"/>
                <a:ea typeface="Courier New"/>
                <a:cs typeface="Consolas" panose="020B0609020204030204" pitchFamily="49" charset="0"/>
                <a:sym typeface="Courier New"/>
              </a:rPr>
              <a:t> }</a:t>
            </a:r>
          </a:p>
          <a:p>
            <a:pPr>
              <a:lnSpc>
                <a:spcPct val="115000"/>
              </a:lnSpc>
              <a:buNone/>
            </a:pPr>
            <a:r>
              <a:rPr lang="en-US" sz="2000" dirty="0">
                <a:solidFill>
                  <a:srgbClr val="1155CC"/>
                </a:solidFill>
                <a:latin typeface="Consolas" panose="020B0609020204030204" pitchFamily="49" charset="0"/>
                <a:ea typeface="Courier New"/>
                <a:cs typeface="Consolas" panose="020B0609020204030204" pitchFamily="49" charset="0"/>
                <a:sym typeface="Courier New"/>
              </a:rPr>
              <a:t>public class Circle extends Shape { </a:t>
            </a:r>
            <a:r>
              <a:rPr lang="mr-IN" sz="2000" dirty="0">
                <a:solidFill>
                  <a:srgbClr val="1155CC"/>
                </a:solidFill>
                <a:latin typeface="Consolas" panose="020B0609020204030204" pitchFamily="49" charset="0"/>
                <a:ea typeface="Courier New"/>
                <a:cs typeface="Times New Roman"/>
                <a:sym typeface="Courier New"/>
              </a:rPr>
              <a:t>…</a:t>
            </a:r>
            <a:r>
              <a:rPr lang="en-US" sz="2000" dirty="0">
                <a:solidFill>
                  <a:srgbClr val="1155CC"/>
                </a:solidFill>
                <a:latin typeface="Consolas" panose="020B0609020204030204" pitchFamily="49" charset="0"/>
                <a:ea typeface="Courier New"/>
                <a:cs typeface="Consolas" panose="020B0609020204030204" pitchFamily="49" charset="0"/>
                <a:sym typeface="Courier New"/>
              </a:rPr>
              <a:t> }</a:t>
            </a:r>
          </a:p>
          <a:p>
            <a:pPr>
              <a:lnSpc>
                <a:spcPct val="115000"/>
              </a:lnSpc>
              <a:buNone/>
            </a:pPr>
            <a:r>
              <a:rPr lang="en-US" sz="2000" dirty="0">
                <a:solidFill>
                  <a:srgbClr val="1155CC"/>
                </a:solidFill>
                <a:latin typeface="Consolas" panose="020B0609020204030204" pitchFamily="49" charset="0"/>
                <a:ea typeface="Courier New"/>
                <a:cs typeface="Consolas" panose="020B0609020204030204" pitchFamily="49" charset="0"/>
                <a:sym typeface="Courier New"/>
              </a:rPr>
              <a:t>public class Rectangle extends Shape { </a:t>
            </a:r>
            <a:r>
              <a:rPr lang="mr-IN" sz="2000" dirty="0">
                <a:solidFill>
                  <a:srgbClr val="1155CC"/>
                </a:solidFill>
                <a:latin typeface="Consolas" panose="020B0609020204030204" pitchFamily="49" charset="0"/>
                <a:ea typeface="Courier New"/>
                <a:cs typeface="Times New Roman"/>
                <a:sym typeface="Courier New"/>
              </a:rPr>
              <a:t>…</a:t>
            </a:r>
            <a:r>
              <a:rPr lang="en-US" sz="2000" dirty="0">
                <a:solidFill>
                  <a:srgbClr val="1155CC"/>
                </a:solidFill>
                <a:latin typeface="Consolas" panose="020B0609020204030204" pitchFamily="49" charset="0"/>
                <a:ea typeface="Courier New"/>
                <a:cs typeface="Consolas" panose="020B0609020204030204" pitchFamily="49" charset="0"/>
                <a:sym typeface="Courier New"/>
              </a:rPr>
              <a:t> }</a:t>
            </a:r>
            <a:endParaRPr lang="en" sz="2000" dirty="0">
              <a:solidFill>
                <a:srgbClr val="1155CC"/>
              </a:solidFill>
              <a:latin typeface="Consolas" panose="020B0609020204030204" pitchFamily="49" charset="0"/>
              <a:ea typeface="Courier New"/>
              <a:cs typeface="Consolas" panose="020B0609020204030204" pitchFamily="49" charset="0"/>
              <a:sym typeface="Courier New"/>
            </a:endParaRPr>
          </a:p>
        </p:txBody>
      </p:sp>
      <p:grpSp>
        <p:nvGrpSpPr>
          <p:cNvPr id="5" name="Group 4"/>
          <p:cNvGrpSpPr/>
          <p:nvPr/>
        </p:nvGrpSpPr>
        <p:grpSpPr>
          <a:xfrm>
            <a:off x="925286" y="3643256"/>
            <a:ext cx="2971800" cy="2909944"/>
            <a:chOff x="1752600" y="2412103"/>
            <a:chExt cx="2971800" cy="2909944"/>
          </a:xfrm>
        </p:grpSpPr>
        <p:grpSp>
          <p:nvGrpSpPr>
            <p:cNvPr id="7" name="Group 6"/>
            <p:cNvGrpSpPr/>
            <p:nvPr/>
          </p:nvGrpSpPr>
          <p:grpSpPr>
            <a:xfrm>
              <a:off x="1752600" y="2412103"/>
              <a:ext cx="1524000" cy="2909944"/>
              <a:chOff x="4495800" y="3414656"/>
              <a:chExt cx="1524000" cy="2909944"/>
            </a:xfrm>
          </p:grpSpPr>
          <p:cxnSp>
            <p:nvCxnSpPr>
              <p:cNvPr id="8" name="Shape 193"/>
              <p:cNvCxnSpPr>
                <a:cxnSpLocks/>
                <a:endCxn id="12" idx="0"/>
              </p:cNvCxnSpPr>
              <p:nvPr/>
            </p:nvCxnSpPr>
            <p:spPr>
              <a:xfrm>
                <a:off x="5257800" y="3898153"/>
                <a:ext cx="0" cy="1131047"/>
              </a:xfrm>
              <a:prstGeom prst="straightConnector1">
                <a:avLst/>
              </a:prstGeom>
              <a:noFill/>
              <a:ln w="19050" cap="flat">
                <a:solidFill>
                  <a:schemeClr val="tx1"/>
                </a:solidFill>
                <a:prstDash val="solid"/>
                <a:round/>
                <a:headEnd type="none" w="lg" len="lg"/>
                <a:tailEnd type="none" w="lg" len="lg"/>
              </a:ln>
            </p:spPr>
          </p:cxnSp>
          <p:grpSp>
            <p:nvGrpSpPr>
              <p:cNvPr id="10" name="Group 9"/>
              <p:cNvGrpSpPr/>
              <p:nvPr/>
            </p:nvGrpSpPr>
            <p:grpSpPr>
              <a:xfrm>
                <a:off x="4495800" y="3414656"/>
                <a:ext cx="1524000" cy="2909944"/>
                <a:chOff x="3052652" y="2670318"/>
                <a:chExt cx="1524000" cy="2909944"/>
              </a:xfrm>
            </p:grpSpPr>
            <p:sp>
              <p:nvSpPr>
                <p:cNvPr id="12"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a:cs typeface="Times New Roman"/>
                    </a:rPr>
                    <a:t>Shape</a:t>
                  </a:r>
                  <a:endParaRPr lang="en" sz="2400" dirty="0">
                    <a:latin typeface="Times New Roman"/>
                    <a:cs typeface="Times New Roman"/>
                  </a:endParaRPr>
                </a:p>
              </p:txBody>
            </p:sp>
            <p:sp>
              <p:nvSpPr>
                <p:cNvPr id="13"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Circle</a:t>
                  </a:r>
                  <a:endParaRPr lang="en" sz="2200" dirty="0">
                    <a:latin typeface="Times New Roman"/>
                    <a:cs typeface="Times New Roman"/>
                  </a:endParaRPr>
                </a:p>
              </p:txBody>
            </p:sp>
            <p:cxnSp>
              <p:nvCxnSpPr>
                <p:cNvPr id="14" name="Shape 191"/>
                <p:cNvCxnSpPr>
                  <a:endCxn id="13"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6" name="Shape 192"/>
                <p:cNvSpPr/>
                <p:nvPr/>
              </p:nvSpPr>
              <p:spPr>
                <a:xfrm>
                  <a:off x="3205052" y="2670318"/>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t>Object</a:t>
                  </a:r>
                  <a:endParaRPr lang="en" sz="2200" dirty="0"/>
                </a:p>
              </p:txBody>
            </p:sp>
          </p:grpSp>
        </p:grpSp>
        <p:cxnSp>
          <p:nvCxnSpPr>
            <p:cNvPr id="17" name="Shape 191"/>
            <p:cNvCxnSpPr/>
            <p:nvPr/>
          </p:nvCxnSpPr>
          <p:spPr>
            <a:xfrm flipH="1">
              <a:off x="2895600" y="3733800"/>
              <a:ext cx="533400" cy="457200"/>
            </a:xfrm>
            <a:prstGeom prst="straightConnector1">
              <a:avLst/>
            </a:prstGeom>
            <a:noFill/>
            <a:ln w="19050" cap="flat">
              <a:solidFill>
                <a:schemeClr val="tx1"/>
              </a:solidFill>
              <a:prstDash val="solid"/>
              <a:round/>
              <a:headEnd type="none" w="lg" len="lg"/>
              <a:tailEnd type="none" w="lg" len="lg"/>
            </a:ln>
          </p:spPr>
        </p:cxnSp>
        <p:sp>
          <p:nvSpPr>
            <p:cNvPr id="18" name="Shape 192"/>
            <p:cNvSpPr/>
            <p:nvPr/>
          </p:nvSpPr>
          <p:spPr>
            <a:xfrm>
              <a:off x="3048000" y="3276600"/>
              <a:ext cx="1676400" cy="381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t>Comparable</a:t>
              </a:r>
              <a:endParaRPr lang="en" sz="2200" dirty="0"/>
            </a:p>
          </p:txBody>
        </p:sp>
      </p:grpSp>
      <p:grpSp>
        <p:nvGrpSpPr>
          <p:cNvPr id="19" name="Group 18"/>
          <p:cNvGrpSpPr/>
          <p:nvPr/>
        </p:nvGrpSpPr>
        <p:grpSpPr>
          <a:xfrm>
            <a:off x="5105400" y="3647529"/>
            <a:ext cx="3048000" cy="2905671"/>
            <a:chOff x="1676400" y="2416376"/>
            <a:chExt cx="3048000" cy="2905671"/>
          </a:xfrm>
        </p:grpSpPr>
        <p:grpSp>
          <p:nvGrpSpPr>
            <p:cNvPr id="20" name="Group 19"/>
            <p:cNvGrpSpPr/>
            <p:nvPr/>
          </p:nvGrpSpPr>
          <p:grpSpPr>
            <a:xfrm>
              <a:off x="1676400" y="2416376"/>
              <a:ext cx="1658471" cy="2905671"/>
              <a:chOff x="4419600" y="3418929"/>
              <a:chExt cx="1658471" cy="2905671"/>
            </a:xfrm>
          </p:grpSpPr>
          <p:cxnSp>
            <p:nvCxnSpPr>
              <p:cNvPr id="23" name="Shape 193"/>
              <p:cNvCxnSpPr>
                <a:cxnSpLocks/>
                <a:endCxn id="25" idx="0"/>
              </p:cNvCxnSpPr>
              <p:nvPr/>
            </p:nvCxnSpPr>
            <p:spPr>
              <a:xfrm>
                <a:off x="5257800" y="3738367"/>
                <a:ext cx="0" cy="1290833"/>
              </a:xfrm>
              <a:prstGeom prst="straightConnector1">
                <a:avLst/>
              </a:prstGeom>
              <a:noFill/>
              <a:ln w="19050" cap="flat">
                <a:solidFill>
                  <a:schemeClr val="tx1"/>
                </a:solidFill>
                <a:prstDash val="solid"/>
                <a:round/>
                <a:headEnd type="none" w="lg" len="lg"/>
                <a:tailEnd type="none" w="lg" len="lg"/>
              </a:ln>
            </p:spPr>
          </p:cxnSp>
          <p:grpSp>
            <p:nvGrpSpPr>
              <p:cNvPr id="24" name="Group 23"/>
              <p:cNvGrpSpPr/>
              <p:nvPr/>
            </p:nvGrpSpPr>
            <p:grpSpPr>
              <a:xfrm>
                <a:off x="4419600" y="3418929"/>
                <a:ext cx="1658471" cy="2905671"/>
                <a:chOff x="2976452" y="2674591"/>
                <a:chExt cx="1658471" cy="2905671"/>
              </a:xfrm>
            </p:grpSpPr>
            <p:sp>
              <p:nvSpPr>
                <p:cNvPr id="25"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a:cs typeface="Times New Roman"/>
                    </a:rPr>
                    <a:t>Shape</a:t>
                  </a:r>
                  <a:endParaRPr lang="en" sz="2400" dirty="0">
                    <a:latin typeface="Times New Roman"/>
                    <a:cs typeface="Times New Roman"/>
                  </a:endParaRPr>
                </a:p>
              </p:txBody>
            </p:sp>
            <p:sp>
              <p:nvSpPr>
                <p:cNvPr id="26" name="Shape 182"/>
                <p:cNvSpPr/>
                <p:nvPr/>
              </p:nvSpPr>
              <p:spPr>
                <a:xfrm>
                  <a:off x="2976452" y="5072262"/>
                  <a:ext cx="1658471" cy="508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Rectangle</a:t>
                  </a:r>
                  <a:endParaRPr lang="en" sz="2200" dirty="0">
                    <a:latin typeface="Times New Roman"/>
                    <a:cs typeface="Times New Roman"/>
                  </a:endParaRPr>
                </a:p>
              </p:txBody>
            </p:sp>
            <p:cxnSp>
              <p:nvCxnSpPr>
                <p:cNvPr id="27" name="Shape 191"/>
                <p:cNvCxnSpPr>
                  <a:stCxn id="25" idx="2"/>
                  <a:endCxn id="26" idx="0"/>
                </p:cNvCxnSpPr>
                <p:nvPr/>
              </p:nvCxnSpPr>
              <p:spPr>
                <a:xfrm flipH="1">
                  <a:off x="3805688" y="4742062"/>
                  <a:ext cx="8964" cy="330200"/>
                </a:xfrm>
                <a:prstGeom prst="straightConnector1">
                  <a:avLst/>
                </a:prstGeom>
                <a:noFill/>
                <a:ln w="19050" cap="flat">
                  <a:solidFill>
                    <a:schemeClr val="tx1"/>
                  </a:solidFill>
                  <a:prstDash val="solid"/>
                  <a:round/>
                  <a:headEnd type="none" w="lg" len="lg"/>
                  <a:tailEnd type="none" w="lg" len="lg"/>
                </a:ln>
              </p:spPr>
            </p:cxnSp>
            <p:sp>
              <p:nvSpPr>
                <p:cNvPr id="28" name="Shape 192"/>
                <p:cNvSpPr/>
                <p:nvPr/>
              </p:nvSpPr>
              <p:spPr>
                <a:xfrm>
                  <a:off x="3253689" y="2674591"/>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t>Object</a:t>
                  </a:r>
                  <a:endParaRPr lang="en" sz="2200" dirty="0"/>
                </a:p>
              </p:txBody>
            </p:sp>
          </p:grpSp>
        </p:grpSp>
        <p:cxnSp>
          <p:nvCxnSpPr>
            <p:cNvPr id="21" name="Shape 191"/>
            <p:cNvCxnSpPr/>
            <p:nvPr/>
          </p:nvCxnSpPr>
          <p:spPr>
            <a:xfrm flipH="1">
              <a:off x="2895600" y="3733800"/>
              <a:ext cx="533400" cy="457200"/>
            </a:xfrm>
            <a:prstGeom prst="straightConnector1">
              <a:avLst/>
            </a:prstGeom>
            <a:noFill/>
            <a:ln w="19050" cap="flat">
              <a:solidFill>
                <a:schemeClr val="tx1"/>
              </a:solidFill>
              <a:prstDash val="solid"/>
              <a:round/>
              <a:headEnd type="none" w="lg" len="lg"/>
              <a:tailEnd type="none" w="lg" len="lg"/>
            </a:ln>
          </p:spPr>
        </p:cxnSp>
        <p:sp>
          <p:nvSpPr>
            <p:cNvPr id="22" name="Shape 192"/>
            <p:cNvSpPr/>
            <p:nvPr/>
          </p:nvSpPr>
          <p:spPr>
            <a:xfrm>
              <a:off x="3048000" y="3276600"/>
              <a:ext cx="1676400" cy="381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t>Comparable</a:t>
              </a:r>
              <a:endParaRPr lang="en" sz="2200" dirty="0"/>
            </a:p>
          </p:txBody>
        </p:sp>
      </p:grpSp>
      <p:sp>
        <p:nvSpPr>
          <p:cNvPr id="32" name="TextBox 31"/>
          <p:cNvSpPr txBox="1"/>
          <p:nvPr/>
        </p:nvSpPr>
        <p:spPr>
          <a:xfrm>
            <a:off x="457200" y="2133600"/>
            <a:ext cx="8001000" cy="1384995"/>
          </a:xfrm>
          <a:prstGeom prst="rect">
            <a:avLst/>
          </a:prstGeom>
          <a:noFill/>
        </p:spPr>
        <p:txBody>
          <a:bodyPr wrap="square" rtlCol="0">
            <a:spAutoFit/>
          </a:bodyPr>
          <a:lstStyle/>
          <a:p>
            <a:r>
              <a:rPr lang="en-US" sz="2800" dirty="0">
                <a:solidFill>
                  <a:srgbClr val="FF0000"/>
                </a:solidFill>
                <a:cs typeface="Times New Roman"/>
              </a:rPr>
              <a:t>When sort procedure is comparing elements of a Shape array, each element is a Shape. Sort procedure views it from Comparable perspective!</a:t>
            </a:r>
          </a:p>
        </p:txBody>
      </p:sp>
      <p:cxnSp>
        <p:nvCxnSpPr>
          <p:cNvPr id="29" name="Shape 191">
            <a:extLst>
              <a:ext uri="{FF2B5EF4-FFF2-40B4-BE49-F238E27FC236}">
                <a16:creationId xmlns:a16="http://schemas.microsoft.com/office/drawing/2014/main" id="{63B09D51-E5C0-1548-8D8D-5A42E8EF9057}"/>
              </a:ext>
            </a:extLst>
          </p:cNvPr>
          <p:cNvCxnSpPr>
            <a:cxnSpLocks/>
            <a:endCxn id="22" idx="0"/>
          </p:cNvCxnSpPr>
          <p:nvPr/>
        </p:nvCxnSpPr>
        <p:spPr>
          <a:xfrm>
            <a:off x="6575821" y="3939000"/>
            <a:ext cx="739379" cy="568753"/>
          </a:xfrm>
          <a:prstGeom prst="straightConnector1">
            <a:avLst/>
          </a:prstGeom>
          <a:noFill/>
          <a:ln w="19050" cap="flat">
            <a:solidFill>
              <a:schemeClr val="tx1"/>
            </a:solidFill>
            <a:prstDash val="solid"/>
            <a:round/>
            <a:headEnd type="none" w="lg" len="lg"/>
            <a:tailEnd type="none" w="lg" len="lg"/>
          </a:ln>
        </p:spPr>
      </p:cxnSp>
      <p:cxnSp>
        <p:nvCxnSpPr>
          <p:cNvPr id="31" name="Shape 191">
            <a:extLst>
              <a:ext uri="{FF2B5EF4-FFF2-40B4-BE49-F238E27FC236}">
                <a16:creationId xmlns:a16="http://schemas.microsoft.com/office/drawing/2014/main" id="{915FC968-9C8A-E74D-827E-87130686A526}"/>
              </a:ext>
            </a:extLst>
          </p:cNvPr>
          <p:cNvCxnSpPr>
            <a:cxnSpLocks/>
          </p:cNvCxnSpPr>
          <p:nvPr/>
        </p:nvCxnSpPr>
        <p:spPr>
          <a:xfrm flipH="1" flipV="1">
            <a:off x="2068286" y="3966967"/>
            <a:ext cx="762000" cy="496710"/>
          </a:xfrm>
          <a:prstGeom prst="straightConnector1">
            <a:avLst/>
          </a:prstGeom>
          <a:noFill/>
          <a:ln w="19050" cap="flat">
            <a:solidFill>
              <a:schemeClr val="tx1"/>
            </a:solidFill>
            <a:prstDash val="solid"/>
            <a:round/>
            <a:headEnd type="none" w="lg" len="lg"/>
            <a:tailEnd type="none" w="lg" len="lg"/>
          </a:ln>
        </p:spPr>
      </p:cxnSp>
    </p:spTree>
    <p:extLst>
      <p:ext uri="{BB962C8B-B14F-4D97-AF65-F5344CB8AC3E}">
        <p14:creationId xmlns:p14="http://schemas.microsoft.com/office/powerpoint/2010/main" val="328706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 calcmode="lin" valueType="num">
                                      <p:cBhvr additive="base">
                                        <p:cTn id="7"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152400"/>
            <a:ext cx="8229600" cy="1143200"/>
          </a:xfrm>
          <a:prstGeom prst="rect">
            <a:avLst/>
          </a:prstGeom>
        </p:spPr>
        <p:txBody>
          <a:bodyPr vert="horz" lIns="91425" tIns="91425" rIns="91425" bIns="91425" anchor="b" anchorCtr="0">
            <a:noAutofit/>
          </a:bodyPr>
          <a:lstStyle/>
          <a:p>
            <a:r>
              <a:rPr lang="en" dirty="0"/>
              <a:t>Abstract Classes vs. Interfaces</a:t>
            </a:r>
          </a:p>
        </p:txBody>
      </p:sp>
      <p:sp>
        <p:nvSpPr>
          <p:cNvPr id="293" name="Shape 293"/>
          <p:cNvSpPr txBox="1">
            <a:spLocks noGrp="1"/>
          </p:cNvSpPr>
          <p:nvPr>
            <p:ph type="body" idx="1"/>
          </p:nvPr>
        </p:nvSpPr>
        <p:spPr>
          <a:xfrm>
            <a:off x="457201" y="2057401"/>
            <a:ext cx="3749399" cy="1862699"/>
          </a:xfrm>
          <a:prstGeom prst="rect">
            <a:avLst/>
          </a:prstGeom>
        </p:spPr>
        <p:txBody>
          <a:bodyPr vert="horz" lIns="91425" tIns="91425" rIns="91425" bIns="91425" anchor="t" anchorCtr="0">
            <a:noAutofit/>
          </a:bodyPr>
          <a:lstStyle/>
          <a:p>
            <a:pPr marL="457200" indent="-355600">
              <a:buClr>
                <a:schemeClr val="dk1"/>
              </a:buClr>
              <a:buSzPct val="100000"/>
              <a:buFont typeface="Arial"/>
              <a:buChar char="●"/>
            </a:pPr>
            <a:r>
              <a:rPr lang="en" sz="2400" dirty="0">
                <a:latin typeface="Times New Roman"/>
                <a:cs typeface="Times New Roman"/>
              </a:rPr>
              <a:t>Abstract class represents something</a:t>
            </a:r>
          </a:p>
          <a:p>
            <a:pPr marL="457200" indent="-355600">
              <a:buClr>
                <a:schemeClr val="dk1"/>
              </a:buClr>
              <a:buSzPct val="100000"/>
              <a:buFont typeface="Arial"/>
              <a:buChar char="●"/>
            </a:pPr>
            <a:r>
              <a:rPr lang="en" sz="2400" dirty="0">
                <a:latin typeface="Times New Roman"/>
                <a:cs typeface="Times New Roman"/>
              </a:rPr>
              <a:t>Shar</a:t>
            </a:r>
            <a:r>
              <a:rPr lang="en-US" sz="2400" dirty="0">
                <a:latin typeface="Times New Roman"/>
                <a:cs typeface="Times New Roman"/>
              </a:rPr>
              <a:t>e</a:t>
            </a:r>
            <a:r>
              <a:rPr lang="en" sz="2400" dirty="0">
                <a:latin typeface="Times New Roman"/>
                <a:cs typeface="Times New Roman"/>
              </a:rPr>
              <a:t> common code between subclasses</a:t>
            </a:r>
          </a:p>
        </p:txBody>
      </p:sp>
      <p:sp>
        <p:nvSpPr>
          <p:cNvPr id="294" name="Shape 294"/>
          <p:cNvSpPr txBox="1">
            <a:spLocks noGrp="1"/>
          </p:cNvSpPr>
          <p:nvPr>
            <p:ph type="body" idx="4294967295"/>
          </p:nvPr>
        </p:nvSpPr>
        <p:spPr>
          <a:xfrm>
            <a:off x="4724400" y="2057400"/>
            <a:ext cx="4067175" cy="3725863"/>
          </a:xfrm>
          <a:prstGeom prst="rect">
            <a:avLst/>
          </a:prstGeom>
        </p:spPr>
        <p:txBody>
          <a:bodyPr vert="horz" lIns="91425" tIns="91425" rIns="91425" bIns="91425" anchor="t" anchorCtr="0">
            <a:noAutofit/>
          </a:bodyPr>
          <a:lstStyle/>
          <a:p>
            <a:pPr marL="457200" indent="-355600">
              <a:spcBef>
                <a:spcPts val="0"/>
              </a:spcBef>
              <a:buClr>
                <a:schemeClr val="dk1"/>
              </a:buClr>
              <a:buSzPct val="100000"/>
              <a:buFont typeface="Arial"/>
              <a:buChar char="●"/>
            </a:pPr>
            <a:r>
              <a:rPr lang="en" sz="2400" dirty="0">
                <a:latin typeface="Times New Roman"/>
                <a:cs typeface="Times New Roman"/>
              </a:rPr>
              <a:t>Interface is what something can do</a:t>
            </a:r>
            <a:r>
              <a:rPr lang="en-US" sz="2400" dirty="0">
                <a:latin typeface="Times New Roman"/>
                <a:cs typeface="Times New Roman"/>
              </a:rPr>
              <a:t>. Defines an “abstract data type”</a:t>
            </a:r>
            <a:endParaRPr lang="en" sz="2400" dirty="0">
              <a:latin typeface="Times New Roman"/>
              <a:cs typeface="Times New Roman"/>
            </a:endParaRPr>
          </a:p>
          <a:p>
            <a:pPr marL="457200" indent="-355600">
              <a:spcBef>
                <a:spcPts val="0"/>
              </a:spcBef>
              <a:buClr>
                <a:schemeClr val="dk1"/>
              </a:buClr>
              <a:buSzPct val="100000"/>
              <a:buFont typeface="Arial"/>
              <a:buChar char="●"/>
            </a:pPr>
            <a:r>
              <a:rPr lang="en" sz="2400" dirty="0">
                <a:latin typeface="Times New Roman"/>
                <a:cs typeface="Times New Roman"/>
              </a:rPr>
              <a:t>A contract to fulfill</a:t>
            </a:r>
          </a:p>
          <a:p>
            <a:pPr marL="457200" indent="-355600">
              <a:spcBef>
                <a:spcPts val="0"/>
              </a:spcBef>
              <a:buClr>
                <a:schemeClr val="dk1"/>
              </a:buClr>
              <a:buSzPct val="100000"/>
              <a:buFont typeface="Arial"/>
              <a:buChar char="●"/>
            </a:pPr>
            <a:r>
              <a:rPr lang="en" sz="2400" dirty="0">
                <a:latin typeface="Times New Roman"/>
                <a:cs typeface="Times New Roman"/>
              </a:rPr>
              <a:t>Software </a:t>
            </a:r>
            <a:r>
              <a:rPr lang="en-US" sz="2400" dirty="0">
                <a:latin typeface="Times New Roman"/>
                <a:cs typeface="Times New Roman"/>
              </a:rPr>
              <a:t>e</a:t>
            </a:r>
            <a:r>
              <a:rPr lang="en" sz="2400" dirty="0">
                <a:latin typeface="Times New Roman"/>
                <a:cs typeface="Times New Roman"/>
              </a:rPr>
              <a:t>ngineering purpose</a:t>
            </a:r>
          </a:p>
        </p:txBody>
      </p:sp>
      <p:cxnSp>
        <p:nvCxnSpPr>
          <p:cNvPr id="295" name="Shape 295"/>
          <p:cNvCxnSpPr/>
          <p:nvPr/>
        </p:nvCxnSpPr>
        <p:spPr>
          <a:xfrm>
            <a:off x="4648200" y="2057400"/>
            <a:ext cx="0" cy="2286000"/>
          </a:xfrm>
          <a:prstGeom prst="straightConnector1">
            <a:avLst/>
          </a:prstGeom>
          <a:noFill/>
          <a:ln w="76200" cap="flat">
            <a:solidFill>
              <a:schemeClr val="accent1"/>
            </a:solidFill>
            <a:prstDash val="solid"/>
            <a:round/>
            <a:headEnd type="none" w="lg" len="lg"/>
            <a:tailEnd type="none" w="lg" len="lg"/>
          </a:ln>
        </p:spPr>
      </p:cxnSp>
      <p:sp>
        <p:nvSpPr>
          <p:cNvPr id="296" name="Shape 296"/>
          <p:cNvSpPr txBox="1"/>
          <p:nvPr/>
        </p:nvSpPr>
        <p:spPr>
          <a:xfrm>
            <a:off x="533400" y="4343400"/>
            <a:ext cx="8765100" cy="1524900"/>
          </a:xfrm>
          <a:prstGeom prst="rect">
            <a:avLst/>
          </a:prstGeom>
          <a:noFill/>
          <a:ln>
            <a:noFill/>
          </a:ln>
        </p:spPr>
        <p:txBody>
          <a:bodyPr lIns="91425" tIns="91425" rIns="91425" bIns="91425" anchor="t" anchorCtr="0">
            <a:noAutofit/>
          </a:bodyPr>
          <a:lstStyle/>
          <a:p>
            <a:r>
              <a:rPr lang="en" sz="2400" dirty="0">
                <a:latin typeface="Times New Roman"/>
                <a:cs typeface="Times New Roman"/>
              </a:rPr>
              <a:t>Similarities:</a:t>
            </a:r>
          </a:p>
          <a:p>
            <a:pPr marL="457200" indent="-355600">
              <a:buClr>
                <a:srgbClr val="000000"/>
              </a:buClr>
              <a:buSzPct val="100000"/>
              <a:buFont typeface="Arial"/>
              <a:buChar char="●"/>
            </a:pPr>
            <a:r>
              <a:rPr lang="en" sz="2400" dirty="0">
                <a:latin typeface="Times New Roman"/>
                <a:cs typeface="Times New Roman"/>
              </a:rPr>
              <a:t>Can’t instantiate</a:t>
            </a:r>
          </a:p>
          <a:p>
            <a:pPr marL="457200" indent="-355600">
              <a:buClr>
                <a:srgbClr val="000000"/>
              </a:buClr>
              <a:buSzPct val="100000"/>
              <a:buFont typeface="Arial"/>
              <a:buChar char="●"/>
            </a:pPr>
            <a:r>
              <a:rPr lang="en" sz="2400" dirty="0">
                <a:latin typeface="Times New Roman"/>
                <a:cs typeface="Times New Roman"/>
              </a:rPr>
              <a:t>Must implement abstract methods</a:t>
            </a:r>
          </a:p>
          <a:p>
            <a:pPr marL="457200" indent="-355600">
              <a:buClr>
                <a:srgbClr val="000000"/>
              </a:buClr>
              <a:buSzPct val="100000"/>
              <a:buFont typeface="Arial"/>
              <a:buChar char="●"/>
            </a:pPr>
            <a:r>
              <a:rPr lang="en" sz="2400" dirty="0">
                <a:latin typeface="Times New Roman"/>
                <a:cs typeface="Times New Roman"/>
              </a:rPr>
              <a:t>Later we’ll use interfaces to define “abstract data types” </a:t>
            </a:r>
          </a:p>
          <a:p>
            <a:pPr marL="914400" lvl="1" indent="-355600">
              <a:buClr>
                <a:srgbClr val="000000"/>
              </a:buClr>
              <a:buSzPct val="100000"/>
              <a:buFont typeface="Arial"/>
              <a:buChar char="○"/>
            </a:pPr>
            <a:r>
              <a:rPr lang="en" sz="2400" dirty="0">
                <a:latin typeface="Times New Roman"/>
                <a:cs typeface="Times New Roman"/>
              </a:rPr>
              <a:t>(e.g. List, Set, Stack, Queue, etc)</a:t>
            </a:r>
          </a:p>
        </p:txBody>
      </p:sp>
      <p:cxnSp>
        <p:nvCxnSpPr>
          <p:cNvPr id="297" name="Shape 297"/>
          <p:cNvCxnSpPr/>
          <p:nvPr/>
        </p:nvCxnSpPr>
        <p:spPr>
          <a:xfrm rot="10800000">
            <a:off x="609600" y="4419600"/>
            <a:ext cx="8056499" cy="0"/>
          </a:xfrm>
          <a:prstGeom prst="straightConnector1">
            <a:avLst/>
          </a:prstGeom>
          <a:noFill/>
          <a:ln w="76200" cap="flat">
            <a:solidFill>
              <a:schemeClr val="accent1"/>
            </a:solidFill>
            <a:prstDash val="solid"/>
            <a:round/>
            <a:headEnd type="none" w="lg" len="lg"/>
            <a:tailEnd type="none" w="lg" len="lg"/>
          </a:ln>
        </p:spPr>
      </p:cxnSp>
      <p:sp>
        <p:nvSpPr>
          <p:cNvPr id="2" name="Slide Number Placeholder 1"/>
          <p:cNvSpPr>
            <a:spLocks noGrp="1"/>
          </p:cNvSpPr>
          <p:nvPr>
            <p:ph type="sldNum" idx="12"/>
          </p:nvPr>
        </p:nvSpPr>
        <p:spPr/>
        <p:txBody>
          <a:bodyPr/>
          <a:lstStyle/>
          <a:p>
            <a:fld id="{00000000-1234-1234-1234-123412341234}" type="slidenum">
              <a:rPr lang="en" smtClean="0"/>
              <a:pPr/>
              <a:t>32</a:t>
            </a:fld>
            <a:endParaRPr lang="en"/>
          </a:p>
        </p:txBody>
      </p:sp>
      <p:sp>
        <p:nvSpPr>
          <p:cNvPr id="9" name="TextBox 8"/>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32</a:t>
            </a:fld>
            <a:endParaRPr lang="en-US" dirty="0"/>
          </a:p>
        </p:txBody>
      </p:sp>
    </p:spTree>
    <p:extLst>
      <p:ext uri="{BB962C8B-B14F-4D97-AF65-F5344CB8AC3E}">
        <p14:creationId xmlns:p14="http://schemas.microsoft.com/office/powerpoint/2010/main" val="1271053699"/>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381000"/>
            <a:ext cx="8229600" cy="639763"/>
          </a:xfrm>
          <a:prstGeom prst="rect">
            <a:avLst/>
          </a:prstGeom>
        </p:spPr>
        <p:txBody>
          <a:bodyPr vert="horz" lIns="91425" tIns="91425" rIns="91425" bIns="91425" anchor="b" anchorCtr="0">
            <a:noAutofit/>
          </a:bodyPr>
          <a:lstStyle/>
          <a:p>
            <a:r>
              <a:rPr lang="en-US" sz="3200" dirty="0">
                <a:solidFill>
                  <a:srgbClr val="1155CC"/>
                </a:solidFill>
              </a:rPr>
              <a:t>Operator </a:t>
            </a:r>
            <a:r>
              <a:rPr lang="en-US" sz="3200" dirty="0" err="1">
                <a:solidFill>
                  <a:srgbClr val="1155CC"/>
                </a:solidFill>
              </a:rPr>
              <a:t>instanceof</a:t>
            </a:r>
            <a:r>
              <a:rPr lang="en-US" sz="3200" dirty="0">
                <a:solidFill>
                  <a:srgbClr val="1155CC"/>
                </a:solidFill>
              </a:rPr>
              <a:t> and function </a:t>
            </a:r>
            <a:r>
              <a:rPr lang="en-US" sz="3200" dirty="0" err="1">
                <a:solidFill>
                  <a:srgbClr val="1155CC"/>
                </a:solidFill>
              </a:rPr>
              <a:t>getClass</a:t>
            </a:r>
            <a:endParaRPr lang="en" sz="3200" dirty="0">
              <a:solidFill>
                <a:srgbClr val="800000"/>
              </a:solidFill>
            </a:endParaRPr>
          </a:p>
        </p:txBody>
      </p:sp>
      <p:sp>
        <p:nvSpPr>
          <p:cNvPr id="5" name="Slide Number Placeholder 4"/>
          <p:cNvSpPr>
            <a:spLocks noGrp="1"/>
          </p:cNvSpPr>
          <p:nvPr>
            <p:ph type="sldNum" idx="12"/>
          </p:nvPr>
        </p:nvSpPr>
        <p:spPr/>
        <p:txBody>
          <a:bodyPr/>
          <a:lstStyle/>
          <a:p>
            <a:fld id="{00000000-1234-1234-1234-123412341234}" type="slidenum">
              <a:rPr lang="en" smtClean="0"/>
              <a:pPr/>
              <a:t>4</a:t>
            </a:fld>
            <a:endParaRPr lang="en"/>
          </a:p>
        </p:txBody>
      </p:sp>
      <p:sp>
        <p:nvSpPr>
          <p:cNvPr id="10" name="TextBox 9"/>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4</a:t>
            </a:fld>
            <a:endParaRPr lang="en-US" dirty="0"/>
          </a:p>
        </p:txBody>
      </p:sp>
      <p:grpSp>
        <p:nvGrpSpPr>
          <p:cNvPr id="12" name="Group 11"/>
          <p:cNvGrpSpPr/>
          <p:nvPr/>
        </p:nvGrpSpPr>
        <p:grpSpPr>
          <a:xfrm>
            <a:off x="6248400" y="1905000"/>
            <a:ext cx="2057400" cy="4038600"/>
            <a:chOff x="6248400" y="1905000"/>
            <a:chExt cx="2057400" cy="4038600"/>
          </a:xfrm>
        </p:grpSpPr>
        <p:sp>
          <p:nvSpPr>
            <p:cNvPr id="7" name="Rectangle 6"/>
            <p:cNvSpPr/>
            <p:nvPr/>
          </p:nvSpPr>
          <p:spPr>
            <a:xfrm>
              <a:off x="6248400" y="2438400"/>
              <a:ext cx="2057400" cy="3505200"/>
            </a:xfrm>
            <a:prstGeom prst="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7086600" y="2438400"/>
              <a:ext cx="1219200" cy="53340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Object</a:t>
              </a:r>
            </a:p>
          </p:txBody>
        </p:sp>
        <p:sp>
          <p:nvSpPr>
            <p:cNvPr id="14" name="Rectangle 13"/>
            <p:cNvSpPr/>
            <p:nvPr/>
          </p:nvSpPr>
          <p:spPr>
            <a:xfrm>
              <a:off x="7086600" y="3276600"/>
              <a:ext cx="1219200" cy="53340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Shape</a:t>
              </a:r>
            </a:p>
          </p:txBody>
        </p:sp>
        <p:sp>
          <p:nvSpPr>
            <p:cNvPr id="16" name="Rectangle 15"/>
            <p:cNvSpPr/>
            <p:nvPr/>
          </p:nvSpPr>
          <p:spPr>
            <a:xfrm>
              <a:off x="7086600" y="4114800"/>
              <a:ext cx="1219200" cy="53340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r>
                <a:rPr lang="en-US" sz="2400" dirty="0" err="1">
                  <a:solidFill>
                    <a:schemeClr val="tx1"/>
                  </a:solidFill>
                </a:rPr>
                <a:t>Rect</a:t>
              </a:r>
              <a:endParaRPr lang="en-US" sz="2400" dirty="0">
                <a:solidFill>
                  <a:schemeClr val="tx1"/>
                </a:solidFill>
              </a:endParaRPr>
            </a:p>
          </p:txBody>
        </p:sp>
        <p:sp>
          <p:nvSpPr>
            <p:cNvPr id="17" name="Rectangle 16"/>
            <p:cNvSpPr/>
            <p:nvPr/>
          </p:nvSpPr>
          <p:spPr>
            <a:xfrm>
              <a:off x="6248400" y="1905000"/>
              <a:ext cx="1219200" cy="53340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..@54</a:t>
              </a:r>
            </a:p>
          </p:txBody>
        </p:sp>
        <p:cxnSp>
          <p:nvCxnSpPr>
            <p:cNvPr id="9" name="Straight Connector 8"/>
            <p:cNvCxnSpPr/>
            <p:nvPr/>
          </p:nvCxnSpPr>
          <p:spPr>
            <a:xfrm>
              <a:off x="6248400" y="3276600"/>
              <a:ext cx="990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6248400" y="4114800"/>
              <a:ext cx="990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6248400" y="5029200"/>
            <a:ext cx="2057400" cy="533400"/>
            <a:chOff x="6248400" y="5029200"/>
            <a:chExt cx="2057400" cy="533400"/>
          </a:xfrm>
        </p:grpSpPr>
        <p:sp>
          <p:nvSpPr>
            <p:cNvPr id="18" name="Rectangle 17"/>
            <p:cNvSpPr/>
            <p:nvPr/>
          </p:nvSpPr>
          <p:spPr>
            <a:xfrm>
              <a:off x="7086600" y="5029200"/>
              <a:ext cx="1219200" cy="533400"/>
            </a:xfrm>
            <a:prstGeom prst="rect">
              <a:avLst/>
            </a:prstGeom>
            <a:solidFill>
              <a:schemeClr val="bg2">
                <a:lumMod val="9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Square</a:t>
              </a:r>
            </a:p>
          </p:txBody>
        </p:sp>
        <p:cxnSp>
          <p:nvCxnSpPr>
            <p:cNvPr id="22" name="Straight Connector 21"/>
            <p:cNvCxnSpPr/>
            <p:nvPr/>
          </p:nvCxnSpPr>
          <p:spPr>
            <a:xfrm>
              <a:off x="6248400" y="5029200"/>
              <a:ext cx="990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0" name="Group 19"/>
          <p:cNvGrpSpPr/>
          <p:nvPr/>
        </p:nvGrpSpPr>
        <p:grpSpPr>
          <a:xfrm>
            <a:off x="3962400" y="1905000"/>
            <a:ext cx="1752600" cy="533400"/>
            <a:chOff x="3962400" y="1905000"/>
            <a:chExt cx="1752600" cy="533400"/>
          </a:xfrm>
        </p:grpSpPr>
        <p:sp>
          <p:nvSpPr>
            <p:cNvPr id="26" name="Rectangle 25"/>
            <p:cNvSpPr/>
            <p:nvPr/>
          </p:nvSpPr>
          <p:spPr>
            <a:xfrm>
              <a:off x="4495800" y="1905000"/>
              <a:ext cx="12192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..@54</a:t>
              </a:r>
            </a:p>
          </p:txBody>
        </p:sp>
        <p:sp>
          <p:nvSpPr>
            <p:cNvPr id="27" name="Rectangle 26"/>
            <p:cNvSpPr/>
            <p:nvPr/>
          </p:nvSpPr>
          <p:spPr>
            <a:xfrm>
              <a:off x="3962400" y="1905000"/>
              <a:ext cx="685800" cy="5334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nchorCtr="0"/>
            <a:lstStyle/>
            <a:p>
              <a:pPr algn="ctr"/>
              <a:r>
                <a:rPr lang="en-US" sz="3200" dirty="0">
                  <a:solidFill>
                    <a:schemeClr val="tx1"/>
                  </a:solidFill>
                </a:rPr>
                <a:t> </a:t>
              </a:r>
              <a:r>
                <a:rPr lang="en-US" sz="3600" dirty="0">
                  <a:solidFill>
                    <a:schemeClr val="tx1"/>
                  </a:solidFill>
                </a:rPr>
                <a:t>s</a:t>
              </a:r>
            </a:p>
          </p:txBody>
        </p:sp>
      </p:grpSp>
      <p:sp>
        <p:nvSpPr>
          <p:cNvPr id="24" name="TextBox 23"/>
          <p:cNvSpPr txBox="1"/>
          <p:nvPr/>
        </p:nvSpPr>
        <p:spPr>
          <a:xfrm>
            <a:off x="762000" y="2971800"/>
            <a:ext cx="5829528" cy="1200329"/>
          </a:xfrm>
          <a:prstGeom prst="rect">
            <a:avLst/>
          </a:prstGeom>
          <a:noFill/>
        </p:spPr>
        <p:txBody>
          <a:bodyPr wrap="square" rtlCol="0">
            <a:spAutoFit/>
          </a:bodyPr>
          <a:lstStyle/>
          <a:p>
            <a:r>
              <a:rPr lang="en-US" sz="2400" dirty="0">
                <a:latin typeface="Times New Roman"/>
                <a:cs typeface="Times New Roman"/>
              </a:rPr>
              <a:t>What is     </a:t>
            </a:r>
            <a:r>
              <a:rPr lang="en-US" sz="2400" dirty="0">
                <a:latin typeface="Consolas" panose="020B0609020204030204" pitchFamily="49" charset="0"/>
                <a:cs typeface="Consolas" panose="020B0609020204030204" pitchFamily="49" charset="0"/>
              </a:rPr>
              <a:t>s </a:t>
            </a:r>
            <a:r>
              <a:rPr lang="en-US" sz="2400" b="1" dirty="0" err="1">
                <a:latin typeface="Consolas" panose="020B0609020204030204" pitchFamily="49" charset="0"/>
                <a:cs typeface="Consolas" panose="020B0609020204030204" pitchFamily="49" charset="0"/>
              </a:rPr>
              <a:t>instanceof</a:t>
            </a:r>
            <a:r>
              <a:rPr lang="en-US" sz="2400" dirty="0">
                <a:latin typeface="Consolas" panose="020B0609020204030204" pitchFamily="49" charset="0"/>
                <a:cs typeface="Consolas" panose="020B0609020204030204" pitchFamily="49" charset="0"/>
              </a:rPr>
              <a:t> </a:t>
            </a:r>
            <a:r>
              <a:rPr lang="en-US" sz="2400" dirty="0" err="1">
                <a:latin typeface="Consolas" panose="020B0609020204030204" pitchFamily="49" charset="0"/>
                <a:cs typeface="Consolas" panose="020B0609020204030204" pitchFamily="49" charset="0"/>
              </a:rPr>
              <a:t>Rect</a:t>
            </a:r>
            <a:r>
              <a:rPr lang="en-US" sz="2400" dirty="0">
                <a:latin typeface="Consolas" panose="020B0609020204030204" pitchFamily="49" charset="0"/>
                <a:cs typeface="Consolas" panose="020B0609020204030204" pitchFamily="49" charset="0"/>
              </a:rPr>
              <a:t>	?</a:t>
            </a:r>
          </a:p>
          <a:p>
            <a:endParaRPr lang="en-US" sz="2400" dirty="0">
              <a:latin typeface="Times New Roman"/>
              <a:cs typeface="Times New Roman"/>
            </a:endParaRPr>
          </a:p>
          <a:p>
            <a:r>
              <a:rPr lang="en-US" sz="2400" dirty="0">
                <a:latin typeface="Times New Roman"/>
                <a:cs typeface="Times New Roman"/>
              </a:rPr>
              <a:t>What is     </a:t>
            </a:r>
            <a:r>
              <a:rPr lang="en-US" sz="2400" dirty="0" err="1">
                <a:latin typeface="Consolas" panose="020B0609020204030204" pitchFamily="49" charset="0"/>
                <a:cs typeface="Consolas" panose="020B0609020204030204" pitchFamily="49" charset="0"/>
              </a:rPr>
              <a:t>s.getClass</a:t>
            </a:r>
            <a:r>
              <a:rPr lang="en-US" sz="2400" dirty="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122479623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800000"/>
                </a:solidFill>
              </a:rPr>
              <a:t>Where are we?</a:t>
            </a: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5</a:t>
            </a:fld>
            <a:endParaRPr lang="en-US"/>
          </a:p>
        </p:txBody>
      </p:sp>
      <p:sp>
        <p:nvSpPr>
          <p:cNvPr id="4" name="Content Placeholder 3"/>
          <p:cNvSpPr>
            <a:spLocks noGrp="1"/>
          </p:cNvSpPr>
          <p:nvPr>
            <p:ph sz="quarter" idx="1"/>
          </p:nvPr>
        </p:nvSpPr>
        <p:spPr>
          <a:xfrm>
            <a:off x="609600" y="1600200"/>
            <a:ext cx="8153400" cy="4800600"/>
          </a:xfrm>
        </p:spPr>
        <p:txBody>
          <a:bodyPr>
            <a:normAutofit/>
          </a:bodyPr>
          <a:lstStyle/>
          <a:p>
            <a:pPr marL="0" indent="0">
              <a:lnSpc>
                <a:spcPct val="120000"/>
              </a:lnSpc>
              <a:spcBef>
                <a:spcPts val="500"/>
              </a:spcBef>
              <a:buNone/>
            </a:pPr>
            <a:r>
              <a:rPr lang="en-US" dirty="0"/>
              <a:t>You watched 15 minutes of videos in preparation for this lecture. You learned about abstract classes and interfaces.</a:t>
            </a:r>
          </a:p>
          <a:p>
            <a:pPr marL="0" indent="0">
              <a:lnSpc>
                <a:spcPct val="120000"/>
              </a:lnSpc>
              <a:spcBef>
                <a:spcPts val="500"/>
              </a:spcBef>
              <a:buNone/>
            </a:pPr>
            <a:r>
              <a:rPr lang="en-US" dirty="0">
                <a:solidFill>
                  <a:srgbClr val="CB3D3D"/>
                </a:solidFill>
              </a:rPr>
              <a:t>Reason for asking you to watch it:</a:t>
            </a:r>
          </a:p>
          <a:p>
            <a:pPr marL="0" indent="0">
              <a:lnSpc>
                <a:spcPct val="120000"/>
              </a:lnSpc>
              <a:spcBef>
                <a:spcPts val="500"/>
              </a:spcBef>
              <a:buNone/>
            </a:pPr>
            <a:r>
              <a:rPr lang="en-US" dirty="0"/>
              <a:t>You now have seen the technical details and have a basic understanding. We can now give examples and discuss things at greater depth than if you had not watched the videos. </a:t>
            </a: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5</a:t>
            </a:fld>
            <a:endParaRPr lang="en-US" dirty="0"/>
          </a:p>
        </p:txBody>
      </p:sp>
    </p:spTree>
    <p:extLst>
      <p:ext uri="{BB962C8B-B14F-4D97-AF65-F5344CB8AC3E}">
        <p14:creationId xmlns:p14="http://schemas.microsoft.com/office/powerpoint/2010/main" val="2015492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 sz="3600" dirty="0">
                <a:solidFill>
                  <a:srgbClr val="CB3D3D"/>
                </a:solidFill>
              </a:rPr>
              <a:t>A Little Geometry!</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6</a:t>
            </a:fld>
            <a:endParaRPr lang="en-US"/>
          </a:p>
        </p:txBody>
      </p:sp>
      <p:sp>
        <p:nvSpPr>
          <p:cNvPr id="4" name="Content Placeholder 3"/>
          <p:cNvSpPr>
            <a:spLocks noGrp="1"/>
          </p:cNvSpPr>
          <p:nvPr>
            <p:ph sz="quarter" idx="1"/>
          </p:nvPr>
        </p:nvSpPr>
        <p:spPr>
          <a:xfrm>
            <a:off x="838200" y="1752600"/>
            <a:ext cx="1219200" cy="1143000"/>
          </a:xfrm>
        </p:spPr>
        <p:txBody>
          <a:bodyPr>
            <a:normAutofit/>
          </a:bodyPr>
          <a:lstStyle/>
          <a:p>
            <a:pPr marL="0" indent="0">
              <a:spcBef>
                <a:spcPts val="600"/>
              </a:spcBef>
              <a:buNone/>
            </a:pPr>
            <a:r>
              <a:rPr lang="en-US" sz="2400" dirty="0">
                <a:latin typeface="Times New Roman"/>
                <a:cs typeface="Times New Roman"/>
              </a:rPr>
              <a:t>(x, y)</a:t>
            </a: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6</a:t>
            </a:fld>
            <a:endParaRPr lang="en-US" dirty="0"/>
          </a:p>
        </p:txBody>
      </p:sp>
      <p:sp>
        <p:nvSpPr>
          <p:cNvPr id="6" name="Content Placeholder 3"/>
          <p:cNvSpPr txBox="1">
            <a:spLocks/>
          </p:cNvSpPr>
          <p:nvPr/>
        </p:nvSpPr>
        <p:spPr>
          <a:xfrm>
            <a:off x="5181599" y="1905000"/>
            <a:ext cx="3584449" cy="15240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800" dirty="0">
                <a:cs typeface="Times New Roman"/>
              </a:rPr>
              <a:t>Position of a rectangle in the plane is given by its upper-left corner</a:t>
            </a:r>
          </a:p>
        </p:txBody>
      </p:sp>
      <p:sp>
        <p:nvSpPr>
          <p:cNvPr id="7" name="Rectangle 6"/>
          <p:cNvSpPr/>
          <p:nvPr/>
        </p:nvSpPr>
        <p:spPr>
          <a:xfrm>
            <a:off x="1676400" y="2057400"/>
            <a:ext cx="2819400" cy="137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057400" y="4038600"/>
            <a:ext cx="2133600" cy="2133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3"/>
          <p:cNvSpPr txBox="1">
            <a:spLocks/>
          </p:cNvSpPr>
          <p:nvPr/>
        </p:nvSpPr>
        <p:spPr>
          <a:xfrm>
            <a:off x="5181599" y="4038600"/>
            <a:ext cx="3584449" cy="2057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800" dirty="0">
                <a:cs typeface="Times New Roman"/>
              </a:rPr>
              <a:t>Position of a circle in the plane is given by the upper-left corner of its bounding box</a:t>
            </a:r>
          </a:p>
        </p:txBody>
      </p:sp>
      <p:sp>
        <p:nvSpPr>
          <p:cNvPr id="10" name="Rectangle 9"/>
          <p:cNvSpPr/>
          <p:nvPr/>
        </p:nvSpPr>
        <p:spPr>
          <a:xfrm>
            <a:off x="2057400" y="4038600"/>
            <a:ext cx="2133600" cy="2209800"/>
          </a:xfrm>
          <a:prstGeom prst="rect">
            <a:avLst/>
          </a:prstGeom>
          <a:noFill/>
          <a:ln w="25908">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1219200" y="3733800"/>
            <a:ext cx="1219200" cy="1143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400">
                <a:latin typeface="Times New Roman"/>
                <a:cs typeface="Times New Roman"/>
              </a:rPr>
              <a:t>(x, y)</a:t>
            </a:r>
            <a:endParaRPr lang="en-US" sz="2400" dirty="0">
              <a:latin typeface="Times New Roman"/>
              <a:cs typeface="Times New Roman"/>
            </a:endParaRPr>
          </a:p>
        </p:txBody>
      </p:sp>
    </p:spTree>
    <p:extLst>
      <p:ext uri="{BB962C8B-B14F-4D97-AF65-F5344CB8AC3E}">
        <p14:creationId xmlns:p14="http://schemas.microsoft.com/office/powerpoint/2010/main" val="1353293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868363"/>
          </a:xfrm>
          <a:prstGeom prst="rect">
            <a:avLst/>
          </a:prstGeom>
        </p:spPr>
        <p:txBody>
          <a:bodyPr vert="horz" lIns="91425" tIns="91425" rIns="91425" bIns="91425" anchor="b" anchorCtr="0">
            <a:noAutofit/>
          </a:bodyPr>
          <a:lstStyle/>
          <a:p>
            <a:r>
              <a:rPr lang="en" sz="3200" dirty="0">
                <a:solidFill>
                  <a:srgbClr val="CB3D3D"/>
                </a:solidFill>
              </a:rPr>
              <a:t>A Little Geometry!</a:t>
            </a:r>
          </a:p>
        </p:txBody>
      </p:sp>
      <p:sp>
        <p:nvSpPr>
          <p:cNvPr id="45" name="Shape 45"/>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dirty="0">
                <a:solidFill>
                  <a:srgbClr val="E08686"/>
                </a:solidFill>
              </a:rPr>
              <a:t>Abstract Classes</a:t>
            </a:r>
          </a:p>
        </p:txBody>
      </p:sp>
      <p:sp>
        <p:nvSpPr>
          <p:cNvPr id="46" name="Shape 46"/>
          <p:cNvSpPr/>
          <p:nvPr/>
        </p:nvSpPr>
        <p:spPr>
          <a:xfrm>
            <a:off x="6129049" y="1600200"/>
            <a:ext cx="2024350" cy="1370275"/>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Shape</a:t>
            </a:r>
          </a:p>
          <a:p>
            <a:r>
              <a:rPr lang="en" sz="2400" dirty="0">
                <a:latin typeface="Times New Roman"/>
                <a:cs typeface="Times New Roman"/>
              </a:rPr>
              <a:t> x </a:t>
            </a:r>
            <a:endParaRPr lang="en" sz="2400" dirty="0">
              <a:solidFill>
                <a:schemeClr val="dk1"/>
              </a:solidFill>
              <a:latin typeface="Times New Roman"/>
              <a:cs typeface="Times New Roman"/>
            </a:endParaRPr>
          </a:p>
          <a:p>
            <a:r>
              <a:rPr lang="en" sz="2400" dirty="0">
                <a:latin typeface="Times New Roman"/>
                <a:cs typeface="Times New Roman"/>
              </a:rPr>
              <a:t> y </a:t>
            </a:r>
            <a:endParaRPr lang="en" sz="2400" dirty="0">
              <a:solidFill>
                <a:schemeClr val="dk1"/>
              </a:solidFill>
              <a:latin typeface="Times New Roman"/>
              <a:cs typeface="Times New Roman"/>
            </a:endParaRPr>
          </a:p>
        </p:txBody>
      </p:sp>
      <p:sp>
        <p:nvSpPr>
          <p:cNvPr id="47" name="Shape 47"/>
          <p:cNvSpPr/>
          <p:nvPr/>
        </p:nvSpPr>
        <p:spPr>
          <a:xfrm>
            <a:off x="4571999" y="3829676"/>
            <a:ext cx="2286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Triangle</a:t>
            </a:r>
          </a:p>
          <a:p>
            <a:r>
              <a:rPr lang="en" sz="2400" dirty="0">
                <a:latin typeface="Times New Roman"/>
                <a:cs typeface="Times New Roman"/>
              </a:rPr>
              <a:t>base</a:t>
            </a:r>
            <a:endParaRPr lang="en" sz="2400" dirty="0">
              <a:solidFill>
                <a:schemeClr val="dk1"/>
              </a:solidFill>
              <a:latin typeface="Times New Roman"/>
              <a:cs typeface="Times New Roman"/>
            </a:endParaRPr>
          </a:p>
          <a:p>
            <a:r>
              <a:rPr lang="en" sz="2400" dirty="0">
                <a:latin typeface="Times New Roman"/>
                <a:cs typeface="Times New Roman"/>
              </a:rPr>
              <a:t>height </a:t>
            </a:r>
          </a:p>
          <a:p>
            <a:r>
              <a:rPr lang="en" sz="2400" dirty="0">
                <a:latin typeface="Times New Roman"/>
                <a:cs typeface="Times New Roman"/>
              </a:rPr>
              <a:t> area()     </a:t>
            </a:r>
            <a:endParaRPr lang="en" sz="2400" dirty="0">
              <a:solidFill>
                <a:schemeClr val="dk1"/>
              </a:solidFill>
              <a:latin typeface="Times New Roman"/>
              <a:cs typeface="Times New Roman"/>
            </a:endParaRPr>
          </a:p>
        </p:txBody>
      </p:sp>
      <p:sp>
        <p:nvSpPr>
          <p:cNvPr id="48" name="Shape 48"/>
          <p:cNvSpPr/>
          <p:nvPr/>
        </p:nvSpPr>
        <p:spPr>
          <a:xfrm>
            <a:off x="7043450" y="3849624"/>
            <a:ext cx="2024350" cy="1636775"/>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Circle</a:t>
            </a:r>
          </a:p>
          <a:p>
            <a:endParaRPr lang="en" sz="2400" dirty="0">
              <a:latin typeface="Times New Roman"/>
              <a:cs typeface="Times New Roman"/>
            </a:endParaRPr>
          </a:p>
          <a:p>
            <a:r>
              <a:rPr lang="en" sz="2400" dirty="0">
                <a:latin typeface="Times New Roman"/>
                <a:cs typeface="Times New Roman"/>
              </a:rPr>
              <a:t>radius</a:t>
            </a:r>
            <a:endParaRPr lang="en-US" sz="2400" dirty="0">
              <a:solidFill>
                <a:schemeClr val="dk1"/>
              </a:solidFill>
              <a:latin typeface="Times New Roman"/>
              <a:cs typeface="Times New Roman"/>
            </a:endParaRPr>
          </a:p>
          <a:p>
            <a:r>
              <a:rPr lang="en" sz="2400" dirty="0">
                <a:latin typeface="Times New Roman"/>
                <a:cs typeface="Times New Roman"/>
              </a:rPr>
              <a:t>area()</a:t>
            </a:r>
          </a:p>
        </p:txBody>
      </p:sp>
      <p:sp>
        <p:nvSpPr>
          <p:cNvPr id="49" name="Shape 49"/>
          <p:cNvSpPr/>
          <p:nvPr/>
        </p:nvSpPr>
        <p:spPr>
          <a:xfrm>
            <a:off x="2438399" y="3829676"/>
            <a:ext cx="1905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US" sz="2400" b="1" dirty="0">
                <a:solidFill>
                  <a:srgbClr val="1155CC"/>
                </a:solidFill>
                <a:latin typeface="Times New Roman"/>
                <a:ea typeface="Courier New"/>
                <a:cs typeface="Times New Roman"/>
                <a:sym typeface="Courier New"/>
              </a:rPr>
              <a:t>Rectangle</a:t>
            </a:r>
            <a:endParaRPr lang="en" sz="2400" b="1" dirty="0">
              <a:solidFill>
                <a:srgbClr val="1155CC"/>
              </a:solidFill>
              <a:latin typeface="Times New Roman"/>
              <a:ea typeface="Courier New"/>
              <a:cs typeface="Times New Roman"/>
              <a:sym typeface="Courier New"/>
            </a:endParaRPr>
          </a:p>
          <a:p>
            <a:r>
              <a:rPr lang="en-US" sz="2400" dirty="0">
                <a:latin typeface="Times New Roman"/>
                <a:cs typeface="Times New Roman"/>
              </a:rPr>
              <a:t>width</a:t>
            </a:r>
            <a:r>
              <a:rPr lang="en" sz="2400" dirty="0">
                <a:latin typeface="Times New Roman"/>
                <a:cs typeface="Times New Roman"/>
              </a:rPr>
              <a:t> </a:t>
            </a:r>
            <a:endParaRPr lang="en-US" sz="2400" dirty="0">
              <a:latin typeface="Times New Roman"/>
              <a:cs typeface="Times New Roman"/>
            </a:endParaRPr>
          </a:p>
          <a:p>
            <a:r>
              <a:rPr lang="en-US" sz="2400" dirty="0">
                <a:latin typeface="Times New Roman"/>
                <a:cs typeface="Times New Roman"/>
              </a:rPr>
              <a:t>height </a:t>
            </a:r>
          </a:p>
          <a:p>
            <a:r>
              <a:rPr lang="en" sz="2400" dirty="0">
                <a:latin typeface="Times New Roman"/>
                <a:cs typeface="Times New Roman"/>
              </a:rPr>
              <a:t>area()</a:t>
            </a:r>
            <a:endParaRPr lang="en-US" sz="2400" dirty="0">
              <a:latin typeface="Times New Roman"/>
              <a:cs typeface="Times New Roman"/>
            </a:endParaRPr>
          </a:p>
        </p:txBody>
      </p:sp>
      <p:cxnSp>
        <p:nvCxnSpPr>
          <p:cNvPr id="50" name="Shape 50"/>
          <p:cNvCxnSpPr>
            <a:stCxn id="46" idx="2"/>
            <a:endCxn id="49" idx="0"/>
          </p:cNvCxnSpPr>
          <p:nvPr/>
        </p:nvCxnSpPr>
        <p:spPr>
          <a:xfrm flipH="1">
            <a:off x="3390899" y="2970475"/>
            <a:ext cx="3750325" cy="859201"/>
          </a:xfrm>
          <a:prstGeom prst="straightConnector1">
            <a:avLst/>
          </a:prstGeom>
          <a:noFill/>
          <a:ln w="19050" cap="flat">
            <a:solidFill>
              <a:schemeClr val="dk2"/>
            </a:solidFill>
            <a:prstDash val="solid"/>
            <a:round/>
            <a:headEnd type="none" w="lg" len="lg"/>
            <a:tailEnd type="triangle" w="lg" len="lg"/>
          </a:ln>
        </p:spPr>
      </p:cxnSp>
      <p:cxnSp>
        <p:nvCxnSpPr>
          <p:cNvPr id="51" name="Shape 51"/>
          <p:cNvCxnSpPr>
            <a:stCxn id="46" idx="2"/>
            <a:endCxn id="47" idx="0"/>
          </p:cNvCxnSpPr>
          <p:nvPr/>
        </p:nvCxnSpPr>
        <p:spPr>
          <a:xfrm flipH="1">
            <a:off x="5714999" y="2970475"/>
            <a:ext cx="1426225" cy="859201"/>
          </a:xfrm>
          <a:prstGeom prst="straightConnector1">
            <a:avLst/>
          </a:prstGeom>
          <a:noFill/>
          <a:ln w="19050" cap="flat">
            <a:solidFill>
              <a:schemeClr val="dk2"/>
            </a:solidFill>
            <a:prstDash val="solid"/>
            <a:round/>
            <a:headEnd type="none" w="lg" len="lg"/>
            <a:tailEnd type="triangle" w="lg" len="lg"/>
          </a:ln>
        </p:spPr>
      </p:cxnSp>
      <p:cxnSp>
        <p:nvCxnSpPr>
          <p:cNvPr id="52" name="Shape 52"/>
          <p:cNvCxnSpPr>
            <a:stCxn id="46" idx="2"/>
            <a:endCxn id="48" idx="0"/>
          </p:cNvCxnSpPr>
          <p:nvPr/>
        </p:nvCxnSpPr>
        <p:spPr>
          <a:xfrm>
            <a:off x="7141224" y="2970475"/>
            <a:ext cx="914401" cy="879149"/>
          </a:xfrm>
          <a:prstGeom prst="straightConnector1">
            <a:avLst/>
          </a:prstGeom>
          <a:noFill/>
          <a:ln w="19050" cap="flat">
            <a:solidFill>
              <a:schemeClr val="dk2"/>
            </a:solidFill>
            <a:prstDash val="solid"/>
            <a:round/>
            <a:headEnd type="none" w="lg" len="lg"/>
            <a:tailEnd type="triangle" w="lg" len="lg"/>
          </a:ln>
        </p:spPr>
      </p:cxnSp>
      <p:sp>
        <p:nvSpPr>
          <p:cNvPr id="8" name="TextBox 7"/>
          <p:cNvSpPr txBox="1"/>
          <p:nvPr/>
        </p:nvSpPr>
        <p:spPr>
          <a:xfrm>
            <a:off x="228600" y="1752600"/>
            <a:ext cx="5574075" cy="1200329"/>
          </a:xfrm>
          <a:prstGeom prst="rect">
            <a:avLst/>
          </a:prstGeom>
          <a:solidFill>
            <a:schemeClr val="accent4">
              <a:lumMod val="20000"/>
              <a:lumOff val="80000"/>
            </a:schemeClr>
          </a:solidFill>
          <a:ln>
            <a:solidFill>
              <a:srgbClr val="800000"/>
            </a:solidFill>
          </a:ln>
        </p:spPr>
        <p:txBody>
          <a:bodyPr wrap="square" rtlCol="0">
            <a:spAutoFit/>
          </a:bodyPr>
          <a:lstStyle/>
          <a:p>
            <a:r>
              <a:rPr lang="en-US" sz="2400" dirty="0">
                <a:cs typeface="Times New Roman"/>
              </a:rPr>
              <a:t>Shape contains coordinates in the plane. </a:t>
            </a:r>
          </a:p>
          <a:p>
            <a:r>
              <a:rPr lang="en-US" sz="2400" dirty="0">
                <a:cs typeface="Times New Roman"/>
              </a:rPr>
              <a:t>Subclasses declare additional fields and the method </a:t>
            </a:r>
            <a:r>
              <a:rPr lang="en-US" sz="2400" b="1" dirty="0">
                <a:cs typeface="Times New Roman"/>
              </a:rPr>
              <a:t>area</a:t>
            </a:r>
            <a:r>
              <a:rPr lang="en-US" sz="2400" dirty="0">
                <a:cs typeface="Times New Roman"/>
              </a:rPr>
              <a:t>.</a:t>
            </a:r>
          </a:p>
        </p:txBody>
      </p:sp>
      <p:sp>
        <p:nvSpPr>
          <p:cNvPr id="2" name="Slide Number Placeholder 1"/>
          <p:cNvSpPr>
            <a:spLocks noGrp="1"/>
          </p:cNvSpPr>
          <p:nvPr>
            <p:ph type="sldNum" idx="12"/>
          </p:nvPr>
        </p:nvSpPr>
        <p:spPr/>
        <p:txBody>
          <a:bodyPr/>
          <a:lstStyle/>
          <a:p>
            <a:fld id="{00000000-1234-1234-1234-123412341234}" type="slidenum">
              <a:rPr lang="en" smtClean="0"/>
              <a:pPr/>
              <a:t>7</a:t>
            </a:fld>
            <a:endParaRPr lang="en"/>
          </a:p>
        </p:txBody>
      </p:sp>
      <p:sp>
        <p:nvSpPr>
          <p:cNvPr id="3" name="TextBox 2"/>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7</a:t>
            </a:fld>
            <a:endParaRPr lang="en-US" dirty="0"/>
          </a:p>
        </p:txBody>
      </p:sp>
      <p:sp>
        <p:nvSpPr>
          <p:cNvPr id="15" name="Rectangle 14">
            <a:extLst>
              <a:ext uri="{FF2B5EF4-FFF2-40B4-BE49-F238E27FC236}">
                <a16:creationId xmlns:a16="http://schemas.microsoft.com/office/drawing/2014/main" id="{B123C389-78A9-BA45-8176-BCB2DA487CDC}"/>
              </a:ext>
            </a:extLst>
          </p:cNvPr>
          <p:cNvSpPr/>
          <p:nvPr/>
        </p:nvSpPr>
        <p:spPr>
          <a:xfrm>
            <a:off x="6542411" y="2084896"/>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16" name="Rectangle 15">
            <a:extLst>
              <a:ext uri="{FF2B5EF4-FFF2-40B4-BE49-F238E27FC236}">
                <a16:creationId xmlns:a16="http://schemas.microsoft.com/office/drawing/2014/main" id="{C47FB7C8-BC1E-BA41-A28C-F1BBAFE4E19A}"/>
              </a:ext>
            </a:extLst>
          </p:cNvPr>
          <p:cNvSpPr/>
          <p:nvPr/>
        </p:nvSpPr>
        <p:spPr>
          <a:xfrm>
            <a:off x="6542411" y="2456855"/>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17" name="Rectangle 16">
            <a:extLst>
              <a:ext uri="{FF2B5EF4-FFF2-40B4-BE49-F238E27FC236}">
                <a16:creationId xmlns:a16="http://schemas.microsoft.com/office/drawing/2014/main" id="{E65EE648-7A3F-8843-8377-7532A1C59695}"/>
              </a:ext>
            </a:extLst>
          </p:cNvPr>
          <p:cNvSpPr/>
          <p:nvPr/>
        </p:nvSpPr>
        <p:spPr>
          <a:xfrm>
            <a:off x="3480739" y="4343400"/>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18" name="Rectangle 17">
            <a:extLst>
              <a:ext uri="{FF2B5EF4-FFF2-40B4-BE49-F238E27FC236}">
                <a16:creationId xmlns:a16="http://schemas.microsoft.com/office/drawing/2014/main" id="{A6BE3104-3805-A84E-8933-E9110D6B12DC}"/>
              </a:ext>
            </a:extLst>
          </p:cNvPr>
          <p:cNvSpPr/>
          <p:nvPr/>
        </p:nvSpPr>
        <p:spPr>
          <a:xfrm>
            <a:off x="3480739" y="4715359"/>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19" name="Rectangle 18">
            <a:extLst>
              <a:ext uri="{FF2B5EF4-FFF2-40B4-BE49-F238E27FC236}">
                <a16:creationId xmlns:a16="http://schemas.microsoft.com/office/drawing/2014/main" id="{F2BCA7DE-B89D-684B-8B84-850F910F55E5}"/>
              </a:ext>
            </a:extLst>
          </p:cNvPr>
          <p:cNvSpPr/>
          <p:nvPr/>
        </p:nvSpPr>
        <p:spPr>
          <a:xfrm>
            <a:off x="5495519" y="4343400"/>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0" name="Rectangle 19">
            <a:extLst>
              <a:ext uri="{FF2B5EF4-FFF2-40B4-BE49-F238E27FC236}">
                <a16:creationId xmlns:a16="http://schemas.microsoft.com/office/drawing/2014/main" id="{CBFC8C72-CBAA-324D-B7B0-4413520BDF89}"/>
              </a:ext>
            </a:extLst>
          </p:cNvPr>
          <p:cNvSpPr/>
          <p:nvPr/>
        </p:nvSpPr>
        <p:spPr>
          <a:xfrm>
            <a:off x="5495519" y="4715359"/>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4" name="Rectangle 23">
            <a:extLst>
              <a:ext uri="{FF2B5EF4-FFF2-40B4-BE49-F238E27FC236}">
                <a16:creationId xmlns:a16="http://schemas.microsoft.com/office/drawing/2014/main" id="{5F043926-BB72-BB49-B2BE-443C9F949040}"/>
              </a:ext>
            </a:extLst>
          </p:cNvPr>
          <p:cNvSpPr/>
          <p:nvPr/>
        </p:nvSpPr>
        <p:spPr>
          <a:xfrm>
            <a:off x="7928753" y="4715359"/>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Tree>
    <p:extLst>
      <p:ext uri="{BB962C8B-B14F-4D97-AF65-F5344CB8AC3E}">
        <p14:creationId xmlns:p14="http://schemas.microsoft.com/office/powerpoint/2010/main" val="105738764"/>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868363"/>
          </a:xfrm>
          <a:prstGeom prst="rect">
            <a:avLst/>
          </a:prstGeom>
        </p:spPr>
        <p:txBody>
          <a:bodyPr vert="horz" lIns="91425" tIns="91425" rIns="91425" bIns="91425" anchor="b" anchorCtr="0">
            <a:noAutofit/>
          </a:bodyPr>
          <a:lstStyle/>
          <a:p>
            <a:r>
              <a:rPr lang="en-US" sz="3800" dirty="0">
                <a:solidFill>
                  <a:srgbClr val="CB3D3D"/>
                </a:solidFill>
              </a:rPr>
              <a:t>What is “only” a </a:t>
            </a:r>
            <a:r>
              <a:rPr lang="en-US" sz="3800" b="1" dirty="0">
                <a:solidFill>
                  <a:srgbClr val="CB3D3D"/>
                </a:solidFill>
              </a:rPr>
              <a:t>Shape</a:t>
            </a:r>
            <a:r>
              <a:rPr lang="en-US" sz="3800" dirty="0">
                <a:solidFill>
                  <a:srgbClr val="CB3D3D"/>
                </a:solidFill>
              </a:rPr>
              <a:t>, anyway??</a:t>
            </a:r>
            <a:endParaRPr lang="en" sz="3800" dirty="0">
              <a:solidFill>
                <a:srgbClr val="CB3D3D"/>
              </a:solidFill>
            </a:endParaRPr>
          </a:p>
        </p:txBody>
      </p:sp>
      <p:sp>
        <p:nvSpPr>
          <p:cNvPr id="45" name="Shape 45"/>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8" name="TextBox 7"/>
          <p:cNvSpPr txBox="1"/>
          <p:nvPr/>
        </p:nvSpPr>
        <p:spPr>
          <a:xfrm>
            <a:off x="422598" y="1659353"/>
            <a:ext cx="4982694" cy="1938992"/>
          </a:xfrm>
          <a:prstGeom prst="rect">
            <a:avLst/>
          </a:prstGeom>
          <a:solidFill>
            <a:schemeClr val="accent4">
              <a:lumMod val="20000"/>
              <a:lumOff val="80000"/>
            </a:schemeClr>
          </a:solidFill>
          <a:ln>
            <a:solidFill>
              <a:srgbClr val="800000"/>
            </a:solidFill>
          </a:ln>
        </p:spPr>
        <p:txBody>
          <a:bodyPr wrap="square" rtlCol="0">
            <a:spAutoFit/>
          </a:bodyPr>
          <a:lstStyle/>
          <a:p>
            <a:r>
              <a:rPr lang="en-US" sz="3000" dirty="0">
                <a:cs typeface="Times New Roman"/>
              </a:rPr>
              <a:t>Notice: An object of Shape is not really a shape.  </a:t>
            </a:r>
          </a:p>
          <a:p>
            <a:r>
              <a:rPr lang="en-US" sz="3000" dirty="0">
                <a:solidFill>
                  <a:srgbClr val="FF0000"/>
                </a:solidFill>
                <a:cs typeface="Times New Roman"/>
                <a:sym typeface="Wingdings" pitchFamily="2" charset="2"/>
              </a:rPr>
              <a:t> D</a:t>
            </a:r>
            <a:r>
              <a:rPr lang="en-US" sz="3000" dirty="0">
                <a:solidFill>
                  <a:srgbClr val="FF0000"/>
                </a:solidFill>
                <a:cs typeface="Times New Roman"/>
              </a:rPr>
              <a:t>on’t want to allow creation of objects of class Shape! </a:t>
            </a:r>
          </a:p>
        </p:txBody>
      </p:sp>
      <p:sp>
        <p:nvSpPr>
          <p:cNvPr id="25" name="TextBox 24"/>
          <p:cNvSpPr txBox="1"/>
          <p:nvPr/>
        </p:nvSpPr>
        <p:spPr>
          <a:xfrm>
            <a:off x="5105400" y="5558290"/>
            <a:ext cx="3962400" cy="1200328"/>
          </a:xfrm>
          <a:prstGeom prst="rect">
            <a:avLst/>
          </a:prstGeom>
          <a:solidFill>
            <a:schemeClr val="accent4">
              <a:lumMod val="40000"/>
              <a:lumOff val="60000"/>
            </a:schemeClr>
          </a:solidFill>
          <a:ln>
            <a:solidFill>
              <a:srgbClr val="800000"/>
            </a:solidFill>
          </a:ln>
        </p:spPr>
        <p:txBody>
          <a:bodyPr wrap="square" rtlCol="0">
            <a:spAutoFit/>
          </a:bodyPr>
          <a:lstStyle/>
          <a:p>
            <a:r>
              <a:rPr lang="en-US" sz="2400" b="1" dirty="0">
                <a:solidFill>
                  <a:srgbClr val="FF0000"/>
                </a:solidFill>
                <a:latin typeface="Times New Roman"/>
                <a:cs typeface="Times New Roman"/>
              </a:rPr>
              <a:t>Syntactic rule</a:t>
            </a:r>
            <a:r>
              <a:rPr lang="en-US" sz="2400" dirty="0">
                <a:latin typeface="Times New Roman"/>
                <a:cs typeface="Times New Roman"/>
              </a:rPr>
              <a:t>: if class C is abstract, the new-expression </a:t>
            </a:r>
            <a:r>
              <a:rPr lang="en-US" sz="2400" dirty="0">
                <a:solidFill>
                  <a:srgbClr val="0000FF"/>
                </a:solidFill>
                <a:latin typeface="Times New Roman"/>
                <a:cs typeface="Times New Roman"/>
              </a:rPr>
              <a:t>new C(</a:t>
            </a:r>
            <a:r>
              <a:rPr lang="mr-IN" sz="2400" dirty="0">
                <a:solidFill>
                  <a:srgbClr val="0000FF"/>
                </a:solidFill>
                <a:latin typeface="Times New Roman"/>
                <a:cs typeface="Times New Roman"/>
              </a:rPr>
              <a:t>…</a:t>
            </a:r>
            <a:r>
              <a:rPr lang="en-US" sz="2400" dirty="0">
                <a:solidFill>
                  <a:srgbClr val="0000FF"/>
                </a:solidFill>
                <a:latin typeface="Times New Roman"/>
                <a:cs typeface="Times New Roman"/>
              </a:rPr>
              <a:t>) </a:t>
            </a:r>
            <a:r>
              <a:rPr lang="en-US" sz="2400" dirty="0">
                <a:latin typeface="Times New Roman"/>
                <a:cs typeface="Times New Roman"/>
              </a:rPr>
              <a:t>cannot be used!</a:t>
            </a:r>
          </a:p>
        </p:txBody>
      </p:sp>
      <p:sp>
        <p:nvSpPr>
          <p:cNvPr id="15" name="Shape 46">
            <a:extLst>
              <a:ext uri="{FF2B5EF4-FFF2-40B4-BE49-F238E27FC236}">
                <a16:creationId xmlns:a16="http://schemas.microsoft.com/office/drawing/2014/main" id="{43D700E7-C2FC-9849-9A0F-931165AEA1FE}"/>
              </a:ext>
            </a:extLst>
          </p:cNvPr>
          <p:cNvSpPr/>
          <p:nvPr/>
        </p:nvSpPr>
        <p:spPr>
          <a:xfrm>
            <a:off x="6129049" y="1600200"/>
            <a:ext cx="2024350" cy="1370275"/>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Shape</a:t>
            </a:r>
          </a:p>
          <a:p>
            <a:r>
              <a:rPr lang="en" sz="2400" dirty="0">
                <a:latin typeface="Times New Roman"/>
                <a:cs typeface="Times New Roman"/>
              </a:rPr>
              <a:t> x </a:t>
            </a:r>
            <a:endParaRPr lang="en" sz="2400" dirty="0">
              <a:solidFill>
                <a:schemeClr val="dk1"/>
              </a:solidFill>
              <a:latin typeface="Times New Roman"/>
              <a:cs typeface="Times New Roman"/>
            </a:endParaRPr>
          </a:p>
          <a:p>
            <a:r>
              <a:rPr lang="en" sz="2400" dirty="0">
                <a:latin typeface="Times New Roman"/>
                <a:cs typeface="Times New Roman"/>
              </a:rPr>
              <a:t> y </a:t>
            </a:r>
            <a:endParaRPr lang="en" sz="2400" dirty="0">
              <a:solidFill>
                <a:schemeClr val="dk1"/>
              </a:solidFill>
              <a:latin typeface="Times New Roman"/>
              <a:cs typeface="Times New Roman"/>
            </a:endParaRPr>
          </a:p>
        </p:txBody>
      </p:sp>
      <p:sp>
        <p:nvSpPr>
          <p:cNvPr id="16" name="Shape 47">
            <a:extLst>
              <a:ext uri="{FF2B5EF4-FFF2-40B4-BE49-F238E27FC236}">
                <a16:creationId xmlns:a16="http://schemas.microsoft.com/office/drawing/2014/main" id="{C305EF6E-A27E-0941-835F-59964C27980B}"/>
              </a:ext>
            </a:extLst>
          </p:cNvPr>
          <p:cNvSpPr/>
          <p:nvPr/>
        </p:nvSpPr>
        <p:spPr>
          <a:xfrm>
            <a:off x="4571999" y="3829676"/>
            <a:ext cx="2286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Triangle</a:t>
            </a:r>
          </a:p>
          <a:p>
            <a:r>
              <a:rPr lang="en" sz="2400" dirty="0">
                <a:latin typeface="Times New Roman"/>
                <a:cs typeface="Times New Roman"/>
              </a:rPr>
              <a:t>base</a:t>
            </a:r>
            <a:endParaRPr lang="en" sz="2400" dirty="0">
              <a:solidFill>
                <a:schemeClr val="dk1"/>
              </a:solidFill>
              <a:latin typeface="Times New Roman"/>
              <a:cs typeface="Times New Roman"/>
            </a:endParaRPr>
          </a:p>
          <a:p>
            <a:r>
              <a:rPr lang="en" sz="2400" dirty="0">
                <a:latin typeface="Times New Roman"/>
                <a:cs typeface="Times New Roman"/>
              </a:rPr>
              <a:t>height </a:t>
            </a:r>
          </a:p>
          <a:p>
            <a:r>
              <a:rPr lang="en" sz="2400" dirty="0">
                <a:latin typeface="Times New Roman"/>
                <a:cs typeface="Times New Roman"/>
              </a:rPr>
              <a:t> area()     </a:t>
            </a:r>
            <a:endParaRPr lang="en" sz="2400" dirty="0">
              <a:solidFill>
                <a:schemeClr val="dk1"/>
              </a:solidFill>
              <a:latin typeface="Times New Roman"/>
              <a:cs typeface="Times New Roman"/>
            </a:endParaRPr>
          </a:p>
        </p:txBody>
      </p:sp>
      <p:sp>
        <p:nvSpPr>
          <p:cNvPr id="17" name="Shape 48">
            <a:extLst>
              <a:ext uri="{FF2B5EF4-FFF2-40B4-BE49-F238E27FC236}">
                <a16:creationId xmlns:a16="http://schemas.microsoft.com/office/drawing/2014/main" id="{189425B1-FE5E-0548-BC62-F1EA2F51B33C}"/>
              </a:ext>
            </a:extLst>
          </p:cNvPr>
          <p:cNvSpPr/>
          <p:nvPr/>
        </p:nvSpPr>
        <p:spPr>
          <a:xfrm>
            <a:off x="7043450" y="3849624"/>
            <a:ext cx="2024350" cy="1636775"/>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Circle</a:t>
            </a:r>
          </a:p>
          <a:p>
            <a:endParaRPr lang="en" sz="2400" dirty="0">
              <a:latin typeface="Times New Roman"/>
              <a:cs typeface="Times New Roman"/>
            </a:endParaRPr>
          </a:p>
          <a:p>
            <a:r>
              <a:rPr lang="en" sz="2400" dirty="0">
                <a:latin typeface="Times New Roman"/>
                <a:cs typeface="Times New Roman"/>
              </a:rPr>
              <a:t>radius</a:t>
            </a:r>
            <a:endParaRPr lang="en-US" sz="2400" dirty="0">
              <a:solidFill>
                <a:schemeClr val="dk1"/>
              </a:solidFill>
              <a:latin typeface="Times New Roman"/>
              <a:cs typeface="Times New Roman"/>
            </a:endParaRPr>
          </a:p>
          <a:p>
            <a:r>
              <a:rPr lang="en" sz="2400" dirty="0">
                <a:latin typeface="Times New Roman"/>
                <a:cs typeface="Times New Roman"/>
              </a:rPr>
              <a:t>area()</a:t>
            </a:r>
          </a:p>
        </p:txBody>
      </p:sp>
      <p:cxnSp>
        <p:nvCxnSpPr>
          <p:cNvPr id="20" name="Shape 51">
            <a:extLst>
              <a:ext uri="{FF2B5EF4-FFF2-40B4-BE49-F238E27FC236}">
                <a16:creationId xmlns:a16="http://schemas.microsoft.com/office/drawing/2014/main" id="{2F565F8E-91D4-A14E-9F71-E99A2819D0D9}"/>
              </a:ext>
            </a:extLst>
          </p:cNvPr>
          <p:cNvCxnSpPr>
            <a:stCxn id="15" idx="2"/>
            <a:endCxn id="16" idx="0"/>
          </p:cNvCxnSpPr>
          <p:nvPr/>
        </p:nvCxnSpPr>
        <p:spPr>
          <a:xfrm flipH="1">
            <a:off x="5714999" y="2970475"/>
            <a:ext cx="1426225" cy="859201"/>
          </a:xfrm>
          <a:prstGeom prst="straightConnector1">
            <a:avLst/>
          </a:prstGeom>
          <a:noFill/>
          <a:ln w="19050" cap="flat">
            <a:solidFill>
              <a:schemeClr val="dk2"/>
            </a:solidFill>
            <a:prstDash val="solid"/>
            <a:round/>
            <a:headEnd type="none" w="lg" len="lg"/>
            <a:tailEnd type="triangle" w="lg" len="lg"/>
          </a:ln>
        </p:spPr>
      </p:cxnSp>
      <p:cxnSp>
        <p:nvCxnSpPr>
          <p:cNvPr id="21" name="Shape 52">
            <a:extLst>
              <a:ext uri="{FF2B5EF4-FFF2-40B4-BE49-F238E27FC236}">
                <a16:creationId xmlns:a16="http://schemas.microsoft.com/office/drawing/2014/main" id="{9911FF9D-E1BB-1946-B911-C99614591928}"/>
              </a:ext>
            </a:extLst>
          </p:cNvPr>
          <p:cNvCxnSpPr>
            <a:stCxn id="15" idx="2"/>
            <a:endCxn id="17" idx="0"/>
          </p:cNvCxnSpPr>
          <p:nvPr/>
        </p:nvCxnSpPr>
        <p:spPr>
          <a:xfrm>
            <a:off x="7141224" y="2970475"/>
            <a:ext cx="914401" cy="879149"/>
          </a:xfrm>
          <a:prstGeom prst="straightConnector1">
            <a:avLst/>
          </a:prstGeom>
          <a:noFill/>
          <a:ln w="19050" cap="flat">
            <a:solidFill>
              <a:schemeClr val="dk2"/>
            </a:solidFill>
            <a:prstDash val="solid"/>
            <a:round/>
            <a:headEnd type="none" w="lg" len="lg"/>
            <a:tailEnd type="triangle" w="lg" len="lg"/>
          </a:ln>
        </p:spPr>
      </p:cxnSp>
      <p:sp>
        <p:nvSpPr>
          <p:cNvPr id="22" name="Rectangle 21">
            <a:extLst>
              <a:ext uri="{FF2B5EF4-FFF2-40B4-BE49-F238E27FC236}">
                <a16:creationId xmlns:a16="http://schemas.microsoft.com/office/drawing/2014/main" id="{DD0325B2-A3E4-B84E-880F-8D17BE0FFA0C}"/>
              </a:ext>
            </a:extLst>
          </p:cNvPr>
          <p:cNvSpPr/>
          <p:nvPr/>
        </p:nvSpPr>
        <p:spPr>
          <a:xfrm>
            <a:off x="6542411" y="2084896"/>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3" name="Rectangle 22">
            <a:extLst>
              <a:ext uri="{FF2B5EF4-FFF2-40B4-BE49-F238E27FC236}">
                <a16:creationId xmlns:a16="http://schemas.microsoft.com/office/drawing/2014/main" id="{694857B6-F044-954F-B9E6-6A337557A0B7}"/>
              </a:ext>
            </a:extLst>
          </p:cNvPr>
          <p:cNvSpPr/>
          <p:nvPr/>
        </p:nvSpPr>
        <p:spPr>
          <a:xfrm>
            <a:off x="6542411" y="2456855"/>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7" name="Rectangle 26">
            <a:extLst>
              <a:ext uri="{FF2B5EF4-FFF2-40B4-BE49-F238E27FC236}">
                <a16:creationId xmlns:a16="http://schemas.microsoft.com/office/drawing/2014/main" id="{6AD24374-64FB-A944-9680-5B3AB8C0592D}"/>
              </a:ext>
            </a:extLst>
          </p:cNvPr>
          <p:cNvSpPr/>
          <p:nvPr/>
        </p:nvSpPr>
        <p:spPr>
          <a:xfrm>
            <a:off x="5495519" y="4343400"/>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8" name="Rectangle 27">
            <a:extLst>
              <a:ext uri="{FF2B5EF4-FFF2-40B4-BE49-F238E27FC236}">
                <a16:creationId xmlns:a16="http://schemas.microsoft.com/office/drawing/2014/main" id="{A4A22417-101A-BA40-B66B-FDC36858F0F5}"/>
              </a:ext>
            </a:extLst>
          </p:cNvPr>
          <p:cNvSpPr/>
          <p:nvPr/>
        </p:nvSpPr>
        <p:spPr>
          <a:xfrm>
            <a:off x="5495519" y="4715359"/>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9" name="Rectangle 28">
            <a:extLst>
              <a:ext uri="{FF2B5EF4-FFF2-40B4-BE49-F238E27FC236}">
                <a16:creationId xmlns:a16="http://schemas.microsoft.com/office/drawing/2014/main" id="{67C53926-7363-E349-9E63-4F1918B7CD2C}"/>
              </a:ext>
            </a:extLst>
          </p:cNvPr>
          <p:cNvSpPr/>
          <p:nvPr/>
        </p:nvSpPr>
        <p:spPr>
          <a:xfrm>
            <a:off x="7928753" y="4715359"/>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3" name="Rectangle 2">
            <a:extLst>
              <a:ext uri="{FF2B5EF4-FFF2-40B4-BE49-F238E27FC236}">
                <a16:creationId xmlns:a16="http://schemas.microsoft.com/office/drawing/2014/main" id="{341D4228-6FCE-6C42-BAF9-ECDAD30C4AA1}"/>
              </a:ext>
            </a:extLst>
          </p:cNvPr>
          <p:cNvSpPr/>
          <p:nvPr/>
        </p:nvSpPr>
        <p:spPr>
          <a:xfrm>
            <a:off x="0" y="4042485"/>
            <a:ext cx="4437232" cy="615553"/>
          </a:xfrm>
          <a:prstGeom prst="rect">
            <a:avLst/>
          </a:prstGeom>
        </p:spPr>
        <p:txBody>
          <a:bodyPr wrap="square">
            <a:spAutoFit/>
          </a:bodyPr>
          <a:lstStyle/>
          <a:p>
            <a:r>
              <a:rPr lang="en-US" sz="3400" dirty="0">
                <a:cs typeface="Times New Roman"/>
              </a:rPr>
              <a:t>Make the class abstract!</a:t>
            </a:r>
          </a:p>
        </p:txBody>
      </p:sp>
      <p:sp>
        <p:nvSpPr>
          <p:cNvPr id="30" name="Rectangle 29">
            <a:extLst>
              <a:ext uri="{FF2B5EF4-FFF2-40B4-BE49-F238E27FC236}">
                <a16:creationId xmlns:a16="http://schemas.microsoft.com/office/drawing/2014/main" id="{1B522356-A256-3C4D-A716-76C774CB8904}"/>
              </a:ext>
            </a:extLst>
          </p:cNvPr>
          <p:cNvSpPr/>
          <p:nvPr/>
        </p:nvSpPr>
        <p:spPr>
          <a:xfrm>
            <a:off x="-57129" y="5591711"/>
            <a:ext cx="5213472" cy="1200329"/>
          </a:xfrm>
          <a:prstGeom prst="rect">
            <a:avLst/>
          </a:prstGeom>
        </p:spPr>
        <p:txBody>
          <a:bodyPr wrap="square">
            <a:spAutoFit/>
          </a:bodyPr>
          <a:lstStyle/>
          <a:p>
            <a:r>
              <a:rPr lang="en-US" sz="2400" dirty="0">
                <a:latin typeface="Consolas" panose="020B0609020204030204" pitchFamily="49" charset="0"/>
                <a:cs typeface="Consolas" panose="020B0609020204030204" pitchFamily="49" charset="0"/>
              </a:rPr>
              <a:t>public </a:t>
            </a:r>
            <a:r>
              <a:rPr lang="en-US" sz="2400" b="1" dirty="0">
                <a:solidFill>
                  <a:srgbClr val="FF0000"/>
                </a:solidFill>
                <a:latin typeface="Consolas" panose="020B0609020204030204" pitchFamily="49" charset="0"/>
                <a:cs typeface="Consolas" panose="020B0609020204030204" pitchFamily="49" charset="0"/>
              </a:rPr>
              <a:t>abstract</a:t>
            </a:r>
            <a:r>
              <a:rPr lang="en-US" sz="2400" dirty="0">
                <a:solidFill>
                  <a:srgbClr val="FF0000"/>
                </a:solidFill>
                <a:latin typeface="Consolas" panose="020B0609020204030204" pitchFamily="49" charset="0"/>
                <a:cs typeface="Consolas" panose="020B0609020204030204" pitchFamily="49" charset="0"/>
              </a:rPr>
              <a:t> </a:t>
            </a:r>
            <a:r>
              <a:rPr lang="en-US" sz="2400" dirty="0">
                <a:latin typeface="Consolas" panose="020B0609020204030204" pitchFamily="49" charset="0"/>
                <a:cs typeface="Consolas" panose="020B0609020204030204" pitchFamily="49" charset="0"/>
              </a:rPr>
              <a:t>class Shape {</a:t>
            </a:r>
          </a:p>
          <a:p>
            <a:r>
              <a:rPr lang="en-US" sz="2400" dirty="0">
                <a:latin typeface="Consolas" panose="020B0609020204030204" pitchFamily="49" charset="0"/>
                <a:cs typeface="Consolas" panose="020B0609020204030204" pitchFamily="49" charset="0"/>
              </a:rPr>
              <a:t>    </a:t>
            </a:r>
            <a:r>
              <a:rPr lang="mr-IN" sz="2400" dirty="0">
                <a:latin typeface="Consolas" panose="020B0609020204030204" pitchFamily="49" charset="0"/>
                <a:cs typeface="Times New Roman"/>
              </a:rPr>
              <a:t>…</a:t>
            </a:r>
            <a:endParaRPr lang="en-US" sz="2400" dirty="0">
              <a:latin typeface="Consolas" panose="020B0609020204030204" pitchFamily="49" charset="0"/>
              <a:cs typeface="Consolas" panose="020B0609020204030204" pitchFamily="49" charset="0"/>
            </a:endParaRPr>
          </a:p>
          <a:p>
            <a:r>
              <a:rPr lang="en-US" sz="2400" dirty="0">
                <a:latin typeface="Consolas" panose="020B0609020204030204" pitchFamily="49" charset="0"/>
                <a:cs typeface="Consolas" panose="020B0609020204030204" pitchFamily="49" charset="0"/>
              </a:rPr>
              <a:t>}</a:t>
            </a:r>
          </a:p>
        </p:txBody>
      </p:sp>
    </p:spTree>
    <p:extLst>
      <p:ext uri="{BB962C8B-B14F-4D97-AF65-F5344CB8AC3E}">
        <p14:creationId xmlns:p14="http://schemas.microsoft.com/office/powerpoint/2010/main" val="121520034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381000"/>
            <a:ext cx="8229600" cy="639763"/>
          </a:xfrm>
          <a:prstGeom prst="rect">
            <a:avLst/>
          </a:prstGeom>
        </p:spPr>
        <p:txBody>
          <a:bodyPr vert="horz" lIns="91425" tIns="91425" rIns="91425" bIns="91425" anchor="b" anchorCtr="0">
            <a:noAutofit/>
          </a:bodyPr>
          <a:lstStyle/>
          <a:p>
            <a:r>
              <a:rPr lang="en-US" sz="4000" dirty="0">
                <a:solidFill>
                  <a:srgbClr val="1155CC"/>
                </a:solidFill>
              </a:rPr>
              <a:t>Writing </a:t>
            </a:r>
            <a:r>
              <a:rPr lang="en-US" sz="4000" b="1" dirty="0" err="1">
                <a:solidFill>
                  <a:srgbClr val="1155CC"/>
                </a:solidFill>
                <a:latin typeface="Consolas" panose="020B0609020204030204" pitchFamily="49" charset="0"/>
                <a:cs typeface="Consolas" panose="020B0609020204030204" pitchFamily="49" charset="0"/>
              </a:rPr>
              <a:t>sumAreas</a:t>
            </a:r>
            <a:r>
              <a:rPr lang="en-US" sz="4000" dirty="0">
                <a:solidFill>
                  <a:srgbClr val="1155CC"/>
                </a:solidFill>
              </a:rPr>
              <a:t> in class Shape</a:t>
            </a:r>
            <a:endParaRPr lang="en" sz="4000" dirty="0">
              <a:solidFill>
                <a:srgbClr val="800000"/>
              </a:solidFill>
            </a:endParaRPr>
          </a:p>
        </p:txBody>
      </p:sp>
      <p:sp>
        <p:nvSpPr>
          <p:cNvPr id="58" name="Shape 58"/>
          <p:cNvSpPr txBox="1">
            <a:spLocks noGrp="1"/>
          </p:cNvSpPr>
          <p:nvPr>
            <p:ph type="body" idx="1"/>
          </p:nvPr>
        </p:nvSpPr>
        <p:spPr>
          <a:xfrm>
            <a:off x="381000" y="1524000"/>
            <a:ext cx="8229600" cy="3200400"/>
          </a:xfrm>
          <a:prstGeom prst="rect">
            <a:avLst/>
          </a:prstGeom>
        </p:spPr>
        <p:txBody>
          <a:bodyPr vert="horz" lIns="91425" tIns="91425" rIns="91425" bIns="91425" anchor="t" anchorCtr="0">
            <a:noAutofit/>
          </a:bodyPr>
          <a:lstStyle/>
          <a:p>
            <a:pPr>
              <a:buNone/>
            </a:pPr>
            <a:r>
              <a:rPr lang="en" sz="2400" dirty="0">
                <a:solidFill>
                  <a:srgbClr val="00B050"/>
                </a:solidFill>
                <a:latin typeface="Consolas" panose="020B0609020204030204" pitchFamily="49" charset="0"/>
                <a:ea typeface="Courier New"/>
                <a:cs typeface="Consolas" panose="020B0609020204030204" pitchFamily="49" charset="0"/>
                <a:sym typeface="Courier New"/>
              </a:rPr>
              <a:t>/** Return sum of areas of</a:t>
            </a:r>
            <a:r>
              <a:rPr lang="en-US" sz="2400" dirty="0">
                <a:solidFill>
                  <a:srgbClr val="00B050"/>
                </a:solidFill>
                <a:latin typeface="Consolas" panose="020B0609020204030204" pitchFamily="49" charset="0"/>
                <a:ea typeface="Courier New"/>
                <a:cs typeface="Consolas" panose="020B0609020204030204" pitchFamily="49" charset="0"/>
                <a:sym typeface="Courier New"/>
              </a:rPr>
              <a:t> </a:t>
            </a:r>
            <a:r>
              <a:rPr lang="en" sz="2400" dirty="0">
                <a:solidFill>
                  <a:srgbClr val="00B050"/>
                </a:solidFill>
                <a:latin typeface="Consolas" panose="020B0609020204030204" pitchFamily="49" charset="0"/>
                <a:ea typeface="Courier New"/>
                <a:cs typeface="Consolas" panose="020B0609020204030204" pitchFamily="49" charset="0"/>
                <a:sym typeface="Courier New"/>
              </a:rPr>
              <a:t>shapes in s */</a:t>
            </a:r>
          </a:p>
          <a:p>
            <a:pPr>
              <a:buNone/>
            </a:pPr>
            <a:r>
              <a:rPr lang="en-US" sz="2400" dirty="0">
                <a:solidFill>
                  <a:srgbClr val="002060"/>
                </a:solidFill>
                <a:latin typeface="Consolas" panose="020B0609020204030204" pitchFamily="49" charset="0"/>
                <a:ea typeface="Courier New"/>
                <a:cs typeface="Consolas" panose="020B0609020204030204" pitchFamily="49" charset="0"/>
                <a:sym typeface="Courier New"/>
              </a:rPr>
              <a:t>public </a:t>
            </a:r>
            <a:r>
              <a:rPr lang="en" sz="2400" dirty="0">
                <a:solidFill>
                  <a:srgbClr val="002060"/>
                </a:solidFill>
                <a:latin typeface="Consolas" panose="020B0609020204030204" pitchFamily="49" charset="0"/>
                <a:ea typeface="Courier New"/>
                <a:cs typeface="Consolas" panose="020B0609020204030204" pitchFamily="49" charset="0"/>
                <a:sym typeface="Courier New"/>
              </a:rPr>
              <a:t>static double sumAreas(Shape[] s) { </a:t>
            </a:r>
            <a:endParaRPr lang="en-US" sz="2400" dirty="0">
              <a:solidFill>
                <a:srgbClr val="002060"/>
              </a:solidFill>
              <a:latin typeface="Consolas" panose="020B0609020204030204" pitchFamily="49" charset="0"/>
              <a:ea typeface="Courier New"/>
              <a:cs typeface="Consolas" panose="020B0609020204030204" pitchFamily="49" charset="0"/>
              <a:sym typeface="Courier New"/>
            </a:endParaRPr>
          </a:p>
          <a:p>
            <a:pPr>
              <a:buNone/>
            </a:pPr>
            <a:endParaRPr lang="en-US" sz="2400" dirty="0">
              <a:solidFill>
                <a:srgbClr val="002060"/>
              </a:solidFill>
              <a:latin typeface="Consolas" panose="020B0609020204030204" pitchFamily="49" charset="0"/>
              <a:ea typeface="Courier New"/>
              <a:cs typeface="Consolas" panose="020B0609020204030204" pitchFamily="49" charset="0"/>
              <a:sym typeface="Courier New"/>
            </a:endParaRPr>
          </a:p>
          <a:p>
            <a:pPr>
              <a:buNone/>
            </a:pPr>
            <a:endParaRPr lang="en-US" sz="2400" dirty="0">
              <a:solidFill>
                <a:srgbClr val="002060"/>
              </a:solidFill>
              <a:latin typeface="Consolas" panose="020B0609020204030204" pitchFamily="49" charset="0"/>
              <a:ea typeface="Courier New"/>
              <a:cs typeface="Consolas" panose="020B0609020204030204" pitchFamily="49" charset="0"/>
              <a:sym typeface="Courier New"/>
            </a:endParaRPr>
          </a:p>
          <a:p>
            <a:pPr>
              <a:buNone/>
            </a:pPr>
            <a:endParaRPr lang="en-US" sz="2400" dirty="0">
              <a:solidFill>
                <a:srgbClr val="002060"/>
              </a:solidFill>
              <a:latin typeface="Consolas" panose="020B0609020204030204" pitchFamily="49" charset="0"/>
              <a:ea typeface="Courier New"/>
              <a:cs typeface="Consolas" panose="020B0609020204030204" pitchFamily="49" charset="0"/>
              <a:sym typeface="Courier New"/>
            </a:endParaRPr>
          </a:p>
          <a:p>
            <a:pPr>
              <a:buNone/>
            </a:pPr>
            <a:endParaRPr lang="en-US" sz="2400" dirty="0">
              <a:solidFill>
                <a:srgbClr val="002060"/>
              </a:solidFill>
              <a:latin typeface="Consolas" panose="020B0609020204030204" pitchFamily="49" charset="0"/>
              <a:ea typeface="Courier New"/>
              <a:cs typeface="Consolas" panose="020B0609020204030204" pitchFamily="49" charset="0"/>
              <a:sym typeface="Courier New"/>
            </a:endParaRPr>
          </a:p>
          <a:p>
            <a:pPr>
              <a:buNone/>
            </a:pPr>
            <a:r>
              <a:rPr lang="en" sz="2400" dirty="0">
                <a:solidFill>
                  <a:srgbClr val="002060"/>
                </a:solidFill>
                <a:latin typeface="Consolas" panose="020B0609020204030204" pitchFamily="49" charset="0"/>
                <a:ea typeface="Courier New"/>
                <a:cs typeface="Consolas" panose="020B0609020204030204" pitchFamily="49" charset="0"/>
                <a:sym typeface="Courier New"/>
              </a:rPr>
              <a:t>}</a:t>
            </a:r>
          </a:p>
          <a:p>
            <a:pPr>
              <a:buNone/>
            </a:pPr>
            <a:endParaRPr sz="2400" dirty="0">
              <a:solidFill>
                <a:srgbClr val="002060"/>
              </a:solidFill>
              <a:latin typeface="Consolas" panose="020B0609020204030204" pitchFamily="49" charset="0"/>
              <a:ea typeface="Courier New"/>
              <a:cs typeface="Consolas" panose="020B0609020204030204" pitchFamily="49" charset="0"/>
              <a:sym typeface="Courier New"/>
            </a:endParaRPr>
          </a:p>
          <a:p>
            <a:pPr>
              <a:buNone/>
            </a:pPr>
            <a:endParaRPr sz="2400" dirty="0">
              <a:solidFill>
                <a:srgbClr val="002060"/>
              </a:solidFill>
              <a:latin typeface="Consolas" panose="020B0609020204030204" pitchFamily="49" charset="0"/>
              <a:cs typeface="Consolas" panose="020B0609020204030204" pitchFamily="49" charset="0"/>
            </a:endParaRPr>
          </a:p>
          <a:p>
            <a:pPr>
              <a:buNone/>
            </a:pPr>
            <a:endParaRPr sz="2400" dirty="0">
              <a:solidFill>
                <a:srgbClr val="002060"/>
              </a:solidFill>
              <a:latin typeface="Consolas" panose="020B0609020204030204" pitchFamily="49" charset="0"/>
              <a:cs typeface="Consolas" panose="020B0609020204030204" pitchFamily="49" charset="0"/>
            </a:endParaRPr>
          </a:p>
        </p:txBody>
      </p:sp>
      <p:sp>
        <p:nvSpPr>
          <p:cNvPr id="59" name="Shape 59"/>
          <p:cNvSpPr txBox="1"/>
          <p:nvPr/>
        </p:nvSpPr>
        <p:spPr>
          <a:xfrm>
            <a:off x="560701" y="4343400"/>
            <a:ext cx="8354699" cy="2208306"/>
          </a:xfrm>
          <a:prstGeom prst="rect">
            <a:avLst/>
          </a:prstGeom>
          <a:noFill/>
          <a:ln>
            <a:noFill/>
          </a:ln>
        </p:spPr>
        <p:txBody>
          <a:bodyPr lIns="91425" tIns="91425" rIns="91425" bIns="91425" anchor="t" anchorCtr="0">
            <a:noAutofit/>
          </a:bodyPr>
          <a:lstStyle/>
          <a:p>
            <a:pPr marL="88900">
              <a:buClr>
                <a:schemeClr val="dk1"/>
              </a:buClr>
              <a:buSzPct val="100000"/>
            </a:pPr>
            <a:r>
              <a:rPr lang="en-US" sz="3000" dirty="0">
                <a:solidFill>
                  <a:schemeClr val="dk1"/>
                </a:solidFill>
                <a:cs typeface="Times New Roman"/>
              </a:rPr>
              <a:t>Compile-time reference rule says </a:t>
            </a:r>
            <a:r>
              <a:rPr lang="en-US" sz="3000" b="1" dirty="0">
                <a:solidFill>
                  <a:schemeClr val="dk1"/>
                </a:solidFill>
                <a:cs typeface="Times New Roman"/>
              </a:rPr>
              <a:t>no</a:t>
            </a:r>
            <a:r>
              <a:rPr lang="en-US" sz="3000" dirty="0">
                <a:solidFill>
                  <a:schemeClr val="dk1"/>
                </a:solidFill>
                <a:cs typeface="Times New Roman"/>
              </a:rPr>
              <a:t>!</a:t>
            </a:r>
          </a:p>
          <a:p>
            <a:pPr marL="88900">
              <a:buClr>
                <a:schemeClr val="dk1"/>
              </a:buClr>
              <a:buSzPct val="100000"/>
            </a:pPr>
            <a:r>
              <a:rPr lang="en-US" sz="3000" dirty="0">
                <a:solidFill>
                  <a:schemeClr val="dk1"/>
                </a:solidFill>
                <a:cs typeface="Times New Roman"/>
              </a:rPr>
              <a:t>Solutions?</a:t>
            </a:r>
          </a:p>
          <a:p>
            <a:pPr marL="546100" indent="-457200">
              <a:buClr>
                <a:schemeClr val="dk1"/>
              </a:buClr>
              <a:buSzPct val="100000"/>
              <a:buAutoNum type="arabicPeriod"/>
            </a:pPr>
            <a:r>
              <a:rPr lang="en-US" sz="3000" dirty="0">
                <a:solidFill>
                  <a:schemeClr val="dk1"/>
                </a:solidFill>
                <a:cs typeface="Times New Roman"/>
              </a:rPr>
              <a:t>Use </a:t>
            </a:r>
            <a:r>
              <a:rPr lang="en" sz="3000" b="1" dirty="0" err="1">
                <a:solidFill>
                  <a:srgbClr val="1155CC"/>
                </a:solidFill>
                <a:ea typeface="Courier New"/>
                <a:cs typeface="Times New Roman"/>
                <a:sym typeface="Courier New"/>
              </a:rPr>
              <a:t>instanceof</a:t>
            </a:r>
            <a:r>
              <a:rPr lang="en-US" sz="3000" dirty="0">
                <a:solidFill>
                  <a:schemeClr val="dk1"/>
                </a:solidFill>
                <a:cs typeface="Times New Roman"/>
                <a:sym typeface="Courier New"/>
              </a:rPr>
              <a:t> and cast down to make the call?</a:t>
            </a:r>
          </a:p>
          <a:p>
            <a:pPr marL="546100" lvl="1">
              <a:buClr>
                <a:schemeClr val="dk1"/>
              </a:buClr>
              <a:buSzPct val="100000"/>
            </a:pPr>
            <a:r>
              <a:rPr lang="en-US" sz="3000" dirty="0">
                <a:solidFill>
                  <a:schemeClr val="dk1"/>
                </a:solidFill>
                <a:cs typeface="Times New Roman"/>
                <a:sym typeface="Courier New"/>
              </a:rPr>
              <a:t>(next slide)</a:t>
            </a:r>
          </a:p>
          <a:p>
            <a:pPr marL="546100" indent="-457200">
              <a:buClr>
                <a:schemeClr val="dk1"/>
              </a:buClr>
              <a:buSzPct val="100000"/>
              <a:buAutoNum type="arabicPeriod"/>
            </a:pPr>
            <a:r>
              <a:rPr lang="en-US" sz="3000" dirty="0">
                <a:solidFill>
                  <a:schemeClr val="dk1"/>
                </a:solidFill>
                <a:cs typeface="Times New Roman"/>
              </a:rPr>
              <a:t>Make </a:t>
            </a:r>
            <a:r>
              <a:rPr lang="en-US" sz="3000" b="1" dirty="0">
                <a:solidFill>
                  <a:schemeClr val="dk1"/>
                </a:solidFill>
                <a:cs typeface="Times New Roman"/>
              </a:rPr>
              <a:t>area</a:t>
            </a:r>
            <a:r>
              <a:rPr lang="en-US" sz="3000" dirty="0">
                <a:solidFill>
                  <a:schemeClr val="dk1"/>
                </a:solidFill>
                <a:cs typeface="Times New Roman"/>
              </a:rPr>
              <a:t> a method of Shape?</a:t>
            </a:r>
            <a:endParaRPr lang="en" sz="3000" dirty="0">
              <a:solidFill>
                <a:srgbClr val="1155CC"/>
              </a:solidFill>
              <a:ea typeface="Courier New"/>
              <a:cs typeface="Times New Roman"/>
              <a:sym typeface="Courier New"/>
            </a:endParaRPr>
          </a:p>
        </p:txBody>
      </p:sp>
      <p:sp>
        <p:nvSpPr>
          <p:cNvPr id="60" name="Shape 6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grpSp>
        <p:nvGrpSpPr>
          <p:cNvPr id="4" name="Group 3"/>
          <p:cNvGrpSpPr/>
          <p:nvPr/>
        </p:nvGrpSpPr>
        <p:grpSpPr>
          <a:xfrm>
            <a:off x="1066800" y="2514600"/>
            <a:ext cx="7396068" cy="1620798"/>
            <a:chOff x="1066800" y="2514600"/>
            <a:chExt cx="7396068" cy="1620798"/>
          </a:xfrm>
        </p:grpSpPr>
        <p:sp>
          <p:nvSpPr>
            <p:cNvPr id="2" name="TextBox 1"/>
            <p:cNvSpPr txBox="1"/>
            <p:nvPr/>
          </p:nvSpPr>
          <p:spPr>
            <a:xfrm>
              <a:off x="1066800" y="2514600"/>
              <a:ext cx="5638800" cy="1323439"/>
            </a:xfrm>
            <a:prstGeom prst="rect">
              <a:avLst/>
            </a:prstGeom>
            <a:noFill/>
          </p:spPr>
          <p:txBody>
            <a:bodyPr wrap="square" rtlCol="0">
              <a:spAutoFit/>
            </a:bodyPr>
            <a:lstStyle/>
            <a:p>
              <a:r>
                <a:rPr lang="en-US" sz="2000" dirty="0">
                  <a:solidFill>
                    <a:srgbClr val="002060"/>
                  </a:solidFill>
                  <a:latin typeface="Consolas" panose="020B0609020204030204" pitchFamily="49" charset="0"/>
                  <a:cs typeface="Consolas" panose="020B0609020204030204" pitchFamily="49" charset="0"/>
                </a:rPr>
                <a:t>double sum= 0;</a:t>
              </a:r>
            </a:p>
            <a:p>
              <a:r>
                <a:rPr lang="en-US" sz="2000" dirty="0">
                  <a:solidFill>
                    <a:srgbClr val="002060"/>
                  </a:solidFill>
                  <a:latin typeface="Consolas" panose="020B0609020204030204" pitchFamily="49" charset="0"/>
                  <a:cs typeface="Consolas" panose="020B0609020204030204" pitchFamily="49" charset="0"/>
                </a:rPr>
                <a:t>for (</a:t>
              </a:r>
              <a:r>
                <a:rPr lang="en-US" sz="2000" dirty="0" err="1">
                  <a:solidFill>
                    <a:srgbClr val="002060"/>
                  </a:solidFill>
                  <a:latin typeface="Consolas" panose="020B0609020204030204" pitchFamily="49" charset="0"/>
                  <a:cs typeface="Consolas" panose="020B0609020204030204" pitchFamily="49" charset="0"/>
                </a:rPr>
                <a:t>int</a:t>
              </a:r>
              <a:r>
                <a:rPr lang="en-US" sz="2000" dirty="0">
                  <a:solidFill>
                    <a:srgbClr val="002060"/>
                  </a:solidFill>
                  <a:latin typeface="Consolas" panose="020B0609020204030204" pitchFamily="49" charset="0"/>
                  <a:cs typeface="Consolas" panose="020B0609020204030204" pitchFamily="49" charset="0"/>
                </a:rPr>
                <a:t> k= 0; k &lt; </a:t>
              </a:r>
              <a:r>
                <a:rPr lang="en-US" sz="2000" dirty="0" err="1">
                  <a:solidFill>
                    <a:srgbClr val="002060"/>
                  </a:solidFill>
                  <a:latin typeface="Consolas" panose="020B0609020204030204" pitchFamily="49" charset="0"/>
                  <a:cs typeface="Consolas" panose="020B0609020204030204" pitchFamily="49" charset="0"/>
                </a:rPr>
                <a:t>s.length</a:t>
              </a:r>
              <a:r>
                <a:rPr lang="en-US" sz="2000" dirty="0">
                  <a:solidFill>
                    <a:srgbClr val="002060"/>
                  </a:solidFill>
                  <a:latin typeface="Consolas" panose="020B0609020204030204" pitchFamily="49" charset="0"/>
                  <a:cs typeface="Consolas" panose="020B0609020204030204" pitchFamily="49" charset="0"/>
                </a:rPr>
                <a:t>; k= k+1)      </a:t>
              </a:r>
              <a:br>
                <a:rPr lang="en-US" sz="2000" dirty="0">
                  <a:solidFill>
                    <a:srgbClr val="002060"/>
                  </a:solidFill>
                  <a:latin typeface="Consolas" panose="020B0609020204030204" pitchFamily="49" charset="0"/>
                  <a:cs typeface="Consolas" panose="020B0609020204030204" pitchFamily="49" charset="0"/>
                </a:rPr>
              </a:br>
              <a:r>
                <a:rPr lang="en-US" sz="2000" dirty="0">
                  <a:solidFill>
                    <a:srgbClr val="002060"/>
                  </a:solidFill>
                  <a:latin typeface="Consolas" panose="020B0609020204030204" pitchFamily="49" charset="0"/>
                  <a:cs typeface="Consolas" panose="020B0609020204030204" pitchFamily="49" charset="0"/>
                </a:rPr>
                <a:t>     sum= sum + s[k].area();</a:t>
              </a:r>
            </a:p>
            <a:p>
              <a:r>
                <a:rPr lang="en-US" sz="2000" dirty="0">
                  <a:solidFill>
                    <a:srgbClr val="002060"/>
                  </a:solidFill>
                  <a:latin typeface="Consolas" panose="020B0609020204030204" pitchFamily="49" charset="0"/>
                  <a:cs typeface="Consolas" panose="020B0609020204030204" pitchFamily="49" charset="0"/>
                </a:rPr>
                <a:t>return sum;</a:t>
              </a:r>
            </a:p>
          </p:txBody>
        </p:sp>
        <p:sp>
          <p:nvSpPr>
            <p:cNvPr id="3" name="TextBox 2"/>
            <p:cNvSpPr txBox="1"/>
            <p:nvPr/>
          </p:nvSpPr>
          <p:spPr>
            <a:xfrm>
              <a:off x="5715000" y="3581400"/>
              <a:ext cx="2747868" cy="553998"/>
            </a:xfrm>
            <a:prstGeom prst="rect">
              <a:avLst/>
            </a:prstGeom>
            <a:noFill/>
          </p:spPr>
          <p:txBody>
            <a:bodyPr wrap="none" rtlCol="0">
              <a:spAutoFit/>
            </a:bodyPr>
            <a:lstStyle/>
            <a:p>
              <a:r>
                <a:rPr lang="en-US" sz="3000" b="1" dirty="0">
                  <a:solidFill>
                    <a:srgbClr val="FF0000"/>
                  </a:solidFill>
                  <a:cs typeface="Times New Roman"/>
                </a:rPr>
                <a:t>Does this work?</a:t>
              </a:r>
            </a:p>
          </p:txBody>
        </p:sp>
      </p:grpSp>
      <p:sp>
        <p:nvSpPr>
          <p:cNvPr id="5" name="Slide Number Placeholder 4"/>
          <p:cNvSpPr>
            <a:spLocks noGrp="1"/>
          </p:cNvSpPr>
          <p:nvPr>
            <p:ph type="sldNum" idx="12"/>
          </p:nvPr>
        </p:nvSpPr>
        <p:spPr/>
        <p:txBody>
          <a:bodyPr/>
          <a:lstStyle/>
          <a:p>
            <a:fld id="{00000000-1234-1234-1234-123412341234}" type="slidenum">
              <a:rPr lang="en" smtClean="0"/>
              <a:pPr/>
              <a:t>9</a:t>
            </a:fld>
            <a:endParaRPr lang="en"/>
          </a:p>
        </p:txBody>
      </p:sp>
      <p:sp>
        <p:nvSpPr>
          <p:cNvPr id="10" name="TextBox 9"/>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9</a:t>
            </a:fld>
            <a:endParaRPr lang="en-US" dirty="0"/>
          </a:p>
        </p:txBody>
      </p:sp>
    </p:spTree>
    <p:extLst>
      <p:ext uri="{BB962C8B-B14F-4D97-AF65-F5344CB8AC3E}">
        <p14:creationId xmlns:p14="http://schemas.microsoft.com/office/powerpoint/2010/main" val="243586328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9">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9">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9">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19761</TotalTime>
  <Words>2782</Words>
  <Application>Microsoft Macintosh PowerPoint</Application>
  <PresentationFormat>On-screen Show (4:3)</PresentationFormat>
  <Paragraphs>558</Paragraphs>
  <Slides>32</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Calibri</vt:lpstr>
      <vt:lpstr>Consolas</vt:lpstr>
      <vt:lpstr>Courier New</vt:lpstr>
      <vt:lpstr>Times</vt:lpstr>
      <vt:lpstr>Times New Roman</vt:lpstr>
      <vt:lpstr>Tw Cen MT</vt:lpstr>
      <vt:lpstr>Wingdings</vt:lpstr>
      <vt:lpstr>Wingdings 2</vt:lpstr>
      <vt:lpstr>Median</vt:lpstr>
      <vt:lpstr>CS/ENGRD 2110 fall 2017</vt:lpstr>
      <vt:lpstr>Announcements</vt:lpstr>
      <vt:lpstr>PowerPoint Presentation</vt:lpstr>
      <vt:lpstr>Operator instanceof and function getClass</vt:lpstr>
      <vt:lpstr>Where are we?</vt:lpstr>
      <vt:lpstr>A Little Geometry!</vt:lpstr>
      <vt:lpstr>A Little Geometry!</vt:lpstr>
      <vt:lpstr>What is “only” a Shape, anyway??</vt:lpstr>
      <vt:lpstr>Writing sumAreas in class Shape</vt:lpstr>
      <vt:lpstr>Approach 1: Cast down to make the call</vt:lpstr>
      <vt:lpstr>Approach 2: define area in Shape</vt:lpstr>
      <vt:lpstr>Approach 3: Make area abstract! (Yay!)</vt:lpstr>
      <vt:lpstr>Abstract Summary</vt:lpstr>
      <vt:lpstr>Abstract class used to “define” a type (abstract data type, or ADT)</vt:lpstr>
      <vt:lpstr>PowerPoint Presentation</vt:lpstr>
      <vt:lpstr>PowerPoint Presentation</vt:lpstr>
      <vt:lpstr>Flexibility!</vt:lpstr>
      <vt:lpstr>Flexibility!</vt:lpstr>
      <vt:lpstr>Interfaces</vt:lpstr>
      <vt:lpstr>Interfaces</vt:lpstr>
      <vt:lpstr>Interfaces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Abstract Classes vs. Interfaces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CS/ENGRD 2110 (formerly CS 211) Fall 2009</dc:title>
  <dc:creator>Ken</dc:creator>
  <cp:lastModifiedBy>David Joseph Gries</cp:lastModifiedBy>
  <cp:revision>860</cp:revision>
  <cp:lastPrinted>2018-09-26T08:52:49Z</cp:lastPrinted>
  <dcterms:created xsi:type="dcterms:W3CDTF">2006-08-16T00:00:00Z</dcterms:created>
  <dcterms:modified xsi:type="dcterms:W3CDTF">2018-09-26T08:53:42Z</dcterms:modified>
</cp:coreProperties>
</file>