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handoutMasterIdLst>
    <p:handoutMasterId r:id="rId33"/>
  </p:handoutMasterIdLst>
  <p:sldIdLst>
    <p:sldId id="256" r:id="rId2"/>
    <p:sldId id="363" r:id="rId3"/>
    <p:sldId id="382" r:id="rId4"/>
    <p:sldId id="371" r:id="rId5"/>
    <p:sldId id="321" r:id="rId6"/>
    <p:sldId id="390" r:id="rId7"/>
    <p:sldId id="342" r:id="rId8"/>
    <p:sldId id="353" r:id="rId9"/>
    <p:sldId id="343" r:id="rId10"/>
    <p:sldId id="345" r:id="rId11"/>
    <p:sldId id="389" r:id="rId12"/>
    <p:sldId id="357" r:id="rId13"/>
    <p:sldId id="386" r:id="rId14"/>
    <p:sldId id="388" r:id="rId15"/>
    <p:sldId id="338" r:id="rId16"/>
    <p:sldId id="339" r:id="rId17"/>
    <p:sldId id="356" r:id="rId18"/>
    <p:sldId id="340" r:id="rId19"/>
    <p:sldId id="391" r:id="rId20"/>
    <p:sldId id="392" r:id="rId21"/>
    <p:sldId id="383" r:id="rId22"/>
    <p:sldId id="384" r:id="rId23"/>
    <p:sldId id="393" r:id="rId24"/>
    <p:sldId id="373" r:id="rId25"/>
    <p:sldId id="395" r:id="rId26"/>
    <p:sldId id="369" r:id="rId27"/>
    <p:sldId id="380" r:id="rId28"/>
    <p:sldId id="374" r:id="rId29"/>
    <p:sldId id="394" r:id="rId30"/>
    <p:sldId id="381" r:id="rId3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  <p15:guide id="3" pos="1392">
          <p15:clr>
            <a:srgbClr val="A4A3A4"/>
          </p15:clr>
        </p15:guide>
        <p15:guide id="4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8F00"/>
    <a:srgbClr val="0432FF"/>
    <a:srgbClr val="3F65F6"/>
    <a:srgbClr val="ED702D"/>
    <a:srgbClr val="E4DFFF"/>
    <a:srgbClr val="800000"/>
    <a:srgbClr val="FFF7F3"/>
    <a:srgbClr val="F8DFF0"/>
    <a:srgbClr val="FFF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86" autoAdjust="0"/>
    <p:restoredTop sz="86261" autoAdjust="0"/>
  </p:normalViewPr>
  <p:slideViewPr>
    <p:cSldViewPr>
      <p:cViewPr varScale="1">
        <p:scale>
          <a:sx n="104" d="100"/>
          <a:sy n="104" d="100"/>
        </p:scale>
        <p:origin x="1024" y="200"/>
      </p:cViewPr>
      <p:guideLst>
        <p:guide orient="horz" pos="2160"/>
        <p:guide pos="2832"/>
        <p:guide pos="1392"/>
        <p:guide pos="2784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215" d="100"/>
        <a:sy n="215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13/09/2018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13/09/2018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fattest knight at King Arthur's round table was Sir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Cumference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 acquired his size from too much pi.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could teach them </a:t>
            </a:r>
            <a:r>
              <a:rPr lang="en-US" dirty="0" err="1"/>
              <a:t>instanceof</a:t>
            </a:r>
            <a:r>
              <a:rPr lang="en-US" dirty="0"/>
              <a:t>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309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91892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If you change the parameter to type Animal, it will no longer be an override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9461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17880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0277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95042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they cannot fail at run time!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4986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</a:t>
            </a:r>
            <a:r>
              <a:rPr lang="en-US" baseline="0" dirty="0"/>
              <a:t> Java compiler wants to keep you *safe*. So this rule requires there to be *some* method with the right name. But it doesn't have to know *which* method will be called!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9689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Types exist at compile time. Objects exist at run</a:t>
            </a:r>
            <a:r>
              <a:rPr lang="en-US" baseline="0" dirty="0"/>
              <a:t> time. The compiler has NO IDEA what object you will put in what variable, except that it obeys the type rule: Animal variables hold objects with *some* Animal segment.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96408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• For example, a variable</a:t>
            </a:r>
            <a:r>
              <a:rPr lang="en-US" baseline="0" dirty="0"/>
              <a:t> of type Animal can hold any object with an Animal segment. So a plain Animal, a Dog, or a Cat.</a:t>
            </a:r>
          </a:p>
          <a:p>
            <a:r>
              <a:rPr lang="en-US" baseline="0" dirty="0"/>
              <a:t>• (On next slide.)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2395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Again, the value</a:t>
            </a:r>
            <a:r>
              <a:rPr lang="en-US" baseline="0" dirty="0"/>
              <a:t> of k only exists at run time! Not when you're compiling your code. So the compiler cannot *possibly* know which object you're referring to. And it just wants to keep you safe!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3646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 == x</a:t>
            </a:r>
          </a:p>
          <a:p>
            <a:r>
              <a:rPr lang="en-US" dirty="0"/>
              <a:t>x == y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y == x</a:t>
            </a:r>
          </a:p>
          <a:p>
            <a:r>
              <a:rPr lang="en-US" dirty="0"/>
              <a:t>x == y, y == z,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x == z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97171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FF0000"/>
                </a:solidFill>
              </a:rPr>
              <a:t>If you change the parameter to type Point, it will no longer be an override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23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3147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9/13/18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9/13/18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9/13/18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9/13/18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9/13/18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javase/8/docs/api/java/lang/Object.html#equals-java.lang.Object-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tif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CS/ENGRD 2110</a:t>
            </a:r>
            <a:br>
              <a:rPr lang="fr-BE" dirty="0"/>
            </a:br>
            <a:r>
              <a:rPr lang="fr-BE" dirty="0" err="1"/>
              <a:t>Fall</a:t>
            </a:r>
            <a:r>
              <a:rPr lang="fr-BE" dirty="0"/>
              <a:t>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/>
              <a:t>Lecture 6: Consequence of type, casting; function equals</a:t>
            </a:r>
          </a:p>
          <a:p>
            <a:r>
              <a:rPr lang="fr-BE" dirty="0"/>
              <a:t>http://courses.cs.cornell.edu/cs2110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Components used from 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48768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/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008F00"/>
                </a:solidFill>
              </a:rPr>
              <a:t>    /** = "this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(Animal h)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1295400" y="5838765"/>
            <a:ext cx="2057400" cy="790635"/>
            <a:chOff x="35052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533400" y="3817203"/>
            <a:ext cx="5715000" cy="187743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800000"/>
                </a:solidFill>
              </a:rPr>
              <a:t>h.toString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/>
              <a:t>OK —it’s in class </a:t>
            </a:r>
            <a:r>
              <a:rPr lang="en-US" sz="2400" dirty="0">
                <a:solidFill>
                  <a:srgbClr val="800000"/>
                </a:solidFill>
              </a:rPr>
              <a:t>Object </a:t>
            </a:r>
            <a:r>
              <a:rPr lang="en-US" sz="2400" dirty="0"/>
              <a:t>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h.isOlder</a:t>
            </a:r>
            <a:r>
              <a:rPr lang="en-US" sz="2400" dirty="0">
                <a:solidFill>
                  <a:srgbClr val="800000"/>
                </a:solidFill>
              </a:rPr>
              <a:t>(…) </a:t>
            </a:r>
            <a:r>
              <a:rPr lang="en-US" sz="2400" dirty="0">
                <a:solidFill>
                  <a:srgbClr val="000000"/>
                </a:solidFill>
              </a:rPr>
              <a:t>OK —it’s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  <a:p>
            <a:pPr>
              <a:spcBef>
                <a:spcPts val="1200"/>
              </a:spcBef>
            </a:pPr>
            <a:r>
              <a:rPr lang="en-US" sz="2400" dirty="0" err="1">
                <a:solidFill>
                  <a:srgbClr val="800000"/>
                </a:solidFill>
              </a:rPr>
              <a:t>h.purr</a:t>
            </a:r>
            <a:r>
              <a:rPr lang="en-US" sz="2400" dirty="0">
                <a:solidFill>
                  <a:srgbClr val="800000"/>
                </a:solidFill>
              </a:rPr>
              <a:t>() </a:t>
            </a:r>
            <a:r>
              <a:rPr lang="en-US" sz="2400" dirty="0">
                <a:solidFill>
                  <a:srgbClr val="FF0000"/>
                </a:solidFill>
              </a:rPr>
              <a:t>ILLEGAL</a:t>
            </a:r>
            <a:r>
              <a:rPr lang="en-US" sz="2400" dirty="0">
                <a:solidFill>
                  <a:srgbClr val="000000"/>
                </a:solidFill>
              </a:rPr>
              <a:t> —not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>
                <a:solidFill>
                  <a:srgbClr val="000000"/>
                </a:solidFill>
              </a:rPr>
              <a:t>                        partition or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>
                <a:solidFill>
                  <a:srgbClr val="000000"/>
                </a:solidFill>
              </a:rPr>
              <a:t> partition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172200" y="3799344"/>
            <a:ext cx="2743200" cy="1200329"/>
            <a:chOff x="6172200" y="3799344"/>
            <a:chExt cx="2743200" cy="1200329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6172200" y="4114800"/>
              <a:ext cx="8382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6705600" y="3799344"/>
              <a:ext cx="2209800" cy="1200329"/>
            </a:xfrm>
            <a:prstGeom prst="rect">
              <a:avLst/>
            </a:prstGeom>
            <a:solidFill>
              <a:srgbClr val="F8DFF0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/>
                <a:t>Which </a:t>
              </a:r>
              <a:r>
                <a:rPr lang="en-US" sz="2400" dirty="0" err="1"/>
                <a:t>toString</a:t>
              </a:r>
              <a:r>
                <a:rPr lang="en-US" sz="2400" dirty="0"/>
                <a:t>() gets called? </a:t>
              </a:r>
            </a:p>
            <a:p>
              <a:pPr algn="r"/>
              <a:r>
                <a:rPr lang="en-US" sz="2400" dirty="0"/>
                <a:t>See slide 18.</a:t>
              </a:r>
            </a:p>
          </p:txBody>
        </p:sp>
      </p:grpSp>
      <p:grpSp>
        <p:nvGrpSpPr>
          <p:cNvPr id="26" name="Group 39">
            <a:extLst>
              <a:ext uri="{FF2B5EF4-FFF2-40B4-BE49-F238E27FC236}">
                <a16:creationId xmlns:a16="http://schemas.microsoft.com/office/drawing/2014/main" id="{DFB5FDE4-5753-8843-9321-0D43C663D452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403225"/>
            <a:ext cx="2819400" cy="3025775"/>
            <a:chOff x="3696" y="158"/>
            <a:chExt cx="1776" cy="1906"/>
          </a:xfrm>
        </p:grpSpPr>
        <p:grpSp>
          <p:nvGrpSpPr>
            <p:cNvPr id="27" name="Group 17">
              <a:extLst>
                <a:ext uri="{FF2B5EF4-FFF2-40B4-BE49-F238E27FC236}">
                  <a16:creationId xmlns:a16="http://schemas.microsoft.com/office/drawing/2014/main" id="{E1A96867-CE3C-3C47-9BED-AE41AFDDD4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58"/>
              <a:ext cx="1776" cy="1906"/>
              <a:chOff x="3696" y="206"/>
              <a:chExt cx="1776" cy="1906"/>
            </a:xfrm>
          </p:grpSpPr>
          <p:grpSp>
            <p:nvGrpSpPr>
              <p:cNvPr id="29" name="Group 16">
                <a:extLst>
                  <a:ext uri="{FF2B5EF4-FFF2-40B4-BE49-F238E27FC236}">
                    <a16:creationId xmlns:a16="http://schemas.microsoft.com/office/drawing/2014/main" id="{CDCD68C8-B6AA-334A-8D17-83A93DA0FB4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06"/>
                <a:ext cx="1776" cy="1906"/>
                <a:chOff x="3696" y="782"/>
                <a:chExt cx="1776" cy="1906"/>
              </a:xfrm>
            </p:grpSpPr>
            <p:grpSp>
              <p:nvGrpSpPr>
                <p:cNvPr id="31" name="Group 15">
                  <a:extLst>
                    <a:ext uri="{FF2B5EF4-FFF2-40B4-BE49-F238E27FC236}">
                      <a16:creationId xmlns:a16="http://schemas.microsoft.com/office/drawing/2014/main" id="{3906D50F-1D62-1446-98CD-D9A7F323B0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782"/>
                  <a:ext cx="1776" cy="1906"/>
                  <a:chOff x="3696" y="782"/>
                  <a:chExt cx="1776" cy="1906"/>
                </a:xfrm>
              </p:grpSpPr>
              <p:sp>
                <p:nvSpPr>
                  <p:cNvPr id="34" name="Rectangle 7">
                    <a:extLst>
                      <a:ext uri="{FF2B5EF4-FFF2-40B4-BE49-F238E27FC236}">
                        <a16:creationId xmlns:a16="http://schemas.microsoft.com/office/drawing/2014/main" id="{D4BD33F8-3FA8-7B4C-AD81-CC8A32E473C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5" name="Text Box 8">
                    <a:extLst>
                      <a:ext uri="{FF2B5EF4-FFF2-40B4-BE49-F238E27FC236}">
                        <a16:creationId xmlns:a16="http://schemas.microsoft.com/office/drawing/2014/main" id="{0DCCCE36-ADCF-0541-B8B2-CC41E42550CD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2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36" name="Text Box 9">
                    <a:extLst>
                      <a:ext uri="{FF2B5EF4-FFF2-40B4-BE49-F238E27FC236}">
                        <a16:creationId xmlns:a16="http://schemas.microsoft.com/office/drawing/2014/main" id="{83FD2C6C-B2D6-0341-9A17-24B57E86201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37" name="Text Box 10">
                    <a:extLst>
                      <a:ext uri="{FF2B5EF4-FFF2-40B4-BE49-F238E27FC236}">
                        <a16:creationId xmlns:a16="http://schemas.microsoft.com/office/drawing/2014/main" id="{E84C246E-234D-E64A-87B1-B3B5CE4B290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38" name="Line 11">
                    <a:extLst>
                      <a:ext uri="{FF2B5EF4-FFF2-40B4-BE49-F238E27FC236}">
                        <a16:creationId xmlns:a16="http://schemas.microsoft.com/office/drawing/2014/main" id="{5A6AE975-A7FD-C64D-8E7A-4574ACCE865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32" name="Text Box 12">
                  <a:extLst>
                    <a:ext uri="{FF2B5EF4-FFF2-40B4-BE49-F238E27FC236}">
                      <a16:creationId xmlns:a16="http://schemas.microsoft.com/office/drawing/2014/main" id="{98D74350-EFDE-6943-B2A7-102869A78D9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/>
                    <a:t>purr()</a:t>
                  </a:r>
                </a:p>
              </p:txBody>
            </p:sp>
            <p:sp>
              <p:nvSpPr>
                <p:cNvPr id="33" name="Text Box 13">
                  <a:extLst>
                    <a:ext uri="{FF2B5EF4-FFF2-40B4-BE49-F238E27FC236}">
                      <a16:creationId xmlns:a16="http://schemas.microsoft.com/office/drawing/2014/main" id="{6C3D77F1-C4F0-CF48-B35F-9C1961E738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30" name="Rectangle 14">
                <a:extLst>
                  <a:ext uri="{FF2B5EF4-FFF2-40B4-BE49-F238E27FC236}">
                    <a16:creationId xmlns:a16="http://schemas.microsoft.com/office/drawing/2014/main" id="{85371F84-EFF4-DB42-B8DB-0BB74C50EC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8" name="Text Box 32">
              <a:extLst>
                <a:ext uri="{FF2B5EF4-FFF2-40B4-BE49-F238E27FC236}">
                  <a16:creationId xmlns:a16="http://schemas.microsoft.com/office/drawing/2014/main" id="{06A2E55B-2ECA-AD4C-8EFF-BA872FA283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39" name="Rectangle 40">
            <a:extLst>
              <a:ext uri="{FF2B5EF4-FFF2-40B4-BE49-F238E27FC236}">
                <a16:creationId xmlns:a16="http://schemas.microsoft.com/office/drawing/2014/main" id="{BD85E574-A5AC-7243-B245-8DEB91896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138363"/>
            <a:ext cx="2819400" cy="1295399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r>
              <a:rPr lang="en-US" dirty="0">
                <a:solidFill>
                  <a:srgbClr val="0432FF"/>
                </a:solidFill>
              </a:rPr>
              <a:t>h “blinders”</a:t>
            </a:r>
          </a:p>
        </p:txBody>
      </p:sp>
    </p:spTree>
    <p:extLst>
      <p:ext uri="{BB962C8B-B14F-4D97-AF65-F5344CB8AC3E}">
        <p14:creationId xmlns:p14="http://schemas.microsoft.com/office/powerpoint/2010/main" val="118374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E1835C-2551-314A-9A49-916C0E986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B41BB9-CDA6-7541-999A-2E43F2FB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Compile-time reference rule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AF79B-A412-F645-86A9-B68DCFD3BD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07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81FF8F0-5DFA-874B-A5B1-9B74F4FBA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8153400" cy="990600"/>
          </a:xfrm>
        </p:spPr>
        <p:txBody>
          <a:bodyPr/>
          <a:lstStyle/>
          <a:p>
            <a:r>
              <a:rPr lang="en-US" dirty="0"/>
              <a:t>Compile-time reference rule (v1)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BEE66F5-9E1D-C448-BB26-90BEBCE0BC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0652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800000"/>
                </a:solidFill>
                <a:cs typeface="Times New Roman" panose="02020603050405020304" pitchFamily="18" charset="0"/>
              </a:rPr>
              <a:t>From a variable of type C, you can reference only methods/fields that are available in class 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7A01F41-A02B-CD4D-9206-079908F2394D}"/>
              </a:ext>
            </a:extLst>
          </p:cNvPr>
          <p:cNvSpPr/>
          <p:nvPr/>
        </p:nvSpPr>
        <p:spPr>
          <a:xfrm>
            <a:off x="533400" y="2667000"/>
            <a:ext cx="360387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Animal pet1= new Animal(5);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pet1.purr();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50031B5-02CD-754D-84E0-72E94681409E}"/>
              </a:ext>
            </a:extLst>
          </p:cNvPr>
          <p:cNvGrpSpPr/>
          <p:nvPr/>
        </p:nvGrpSpPr>
        <p:grpSpPr>
          <a:xfrm>
            <a:off x="5943600" y="2747451"/>
            <a:ext cx="2485891" cy="628711"/>
            <a:chOff x="-144048" y="2276475"/>
            <a:chExt cx="2485891" cy="62871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2367F75-E049-A144-9A00-0FAC106216F2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36" name="Text Box 62">
                <a:extLst>
                  <a:ext uri="{FF2B5EF4-FFF2-40B4-BE49-F238E27FC236}">
                    <a16:creationId xmlns:a16="http://schemas.microsoft.com/office/drawing/2014/main" id="{56C01EF9-669C-9349-B619-20E182ACE6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E419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a0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37" name="Text Box 66">
                <a:extLst>
                  <a:ext uri="{FF2B5EF4-FFF2-40B4-BE49-F238E27FC236}">
                    <a16:creationId xmlns:a16="http://schemas.microsoft.com/office/drawing/2014/main" id="{70A73671-DA1C-1D42-B410-6A47366E13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pet1</a:t>
                </a:r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9046ACF-449D-5642-B2F2-36253DD0EDA3}"/>
                </a:ext>
              </a:extLst>
            </p:cNvPr>
            <p:cNvSpPr/>
            <p:nvPr/>
          </p:nvSpPr>
          <p:spPr>
            <a:xfrm>
              <a:off x="1310792" y="2505076"/>
              <a:ext cx="10310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Animal</a:t>
              </a:r>
            </a:p>
          </p:txBody>
        </p:sp>
      </p:grpSp>
      <p:grpSp>
        <p:nvGrpSpPr>
          <p:cNvPr id="38" name="Group 39">
            <a:extLst>
              <a:ext uri="{FF2B5EF4-FFF2-40B4-BE49-F238E27FC236}">
                <a16:creationId xmlns:a16="http://schemas.microsoft.com/office/drawing/2014/main" id="{72DB42E9-EC21-7842-9023-9A44A5C61A29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3678805"/>
            <a:ext cx="2819400" cy="1657350"/>
            <a:chOff x="3696" y="196"/>
            <a:chExt cx="1776" cy="1044"/>
          </a:xfrm>
        </p:grpSpPr>
        <p:grpSp>
          <p:nvGrpSpPr>
            <p:cNvPr id="45" name="Group 17">
              <a:extLst>
                <a:ext uri="{FF2B5EF4-FFF2-40B4-BE49-F238E27FC236}">
                  <a16:creationId xmlns:a16="http://schemas.microsoft.com/office/drawing/2014/main" id="{90AB8512-F682-AE4B-BC10-ABEEBF47A9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96"/>
              <a:ext cx="1776" cy="1044"/>
              <a:chOff x="3696" y="244"/>
              <a:chExt cx="1776" cy="1044"/>
            </a:xfrm>
          </p:grpSpPr>
          <p:grpSp>
            <p:nvGrpSpPr>
              <p:cNvPr id="51" name="Group 16">
                <a:extLst>
                  <a:ext uri="{FF2B5EF4-FFF2-40B4-BE49-F238E27FC236}">
                    <a16:creationId xmlns:a16="http://schemas.microsoft.com/office/drawing/2014/main" id="{EFEC1BDD-8E36-F540-BC9C-6AC0B4B6E8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44"/>
                <a:ext cx="1776" cy="1044"/>
                <a:chOff x="3696" y="820"/>
                <a:chExt cx="1776" cy="1044"/>
              </a:xfrm>
            </p:grpSpPr>
            <p:grpSp>
              <p:nvGrpSpPr>
                <p:cNvPr id="54" name="Group 15">
                  <a:extLst>
                    <a:ext uri="{FF2B5EF4-FFF2-40B4-BE49-F238E27FC236}">
                      <a16:creationId xmlns:a16="http://schemas.microsoft.com/office/drawing/2014/main" id="{BE6685A2-8B2F-3742-948A-0D61E41C016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820"/>
                  <a:ext cx="1776" cy="1044"/>
                  <a:chOff x="3696" y="820"/>
                  <a:chExt cx="1776" cy="1044"/>
                </a:xfrm>
              </p:grpSpPr>
              <p:sp>
                <p:nvSpPr>
                  <p:cNvPr id="57" name="Rectangle 7">
                    <a:extLst>
                      <a:ext uri="{FF2B5EF4-FFF2-40B4-BE49-F238E27FC236}">
                        <a16:creationId xmlns:a16="http://schemas.microsoft.com/office/drawing/2014/main" id="{A496D8D2-C8C3-594E-BC70-DEB10088AB7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79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58" name="Text Box 8">
                    <a:extLst>
                      <a:ext uri="{FF2B5EF4-FFF2-40B4-BE49-F238E27FC236}">
                        <a16:creationId xmlns:a16="http://schemas.microsoft.com/office/drawing/2014/main" id="{061487E0-9AC9-1E4D-AAAD-2C011DCADF3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20"/>
                    <a:ext cx="336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solidFill>
                          <a:srgbClr val="E41900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a0</a:t>
                    </a:r>
                    <a:endPara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59" name="Text Box 9">
                    <a:extLst>
                      <a:ext uri="{FF2B5EF4-FFF2-40B4-BE49-F238E27FC236}">
                        <a16:creationId xmlns:a16="http://schemas.microsoft.com/office/drawing/2014/main" id="{618309AC-60C6-8F4F-935E-6AE0F2D0CC29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Animal</a:t>
                    </a:r>
                  </a:p>
                </p:txBody>
              </p:sp>
            </p:grpSp>
            <p:sp>
              <p:nvSpPr>
                <p:cNvPr id="56" name="Text Box 13">
                  <a:extLst>
                    <a:ext uri="{FF2B5EF4-FFF2-40B4-BE49-F238E27FC236}">
                      <a16:creationId xmlns:a16="http://schemas.microsoft.com/office/drawing/2014/main" id="{5546E69E-CE4D-864F-8428-BF44FEF0BB2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86"/>
                  <a:ext cx="1680" cy="5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isOlder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(Animal)</a:t>
                  </a:r>
                </a:p>
              </p:txBody>
            </p:sp>
          </p:grpSp>
          <p:sp>
            <p:nvSpPr>
              <p:cNvPr id="53" name="Rectangle 14">
                <a:extLst>
                  <a:ext uri="{FF2B5EF4-FFF2-40B4-BE49-F238E27FC236}">
                    <a16:creationId xmlns:a16="http://schemas.microsoft.com/office/drawing/2014/main" id="{86484F63-03BA-174B-AB1B-59931FD770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64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50" name="Text Box 32">
              <a:extLst>
                <a:ext uri="{FF2B5EF4-FFF2-40B4-BE49-F238E27FC236}">
                  <a16:creationId xmlns:a16="http://schemas.microsoft.com/office/drawing/2014/main" id="{4D0B1AD1-6173-3941-902D-F8C653F89B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550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588010A3-C331-144E-AF7F-4507AF8DD9DF}"/>
              </a:ext>
            </a:extLst>
          </p:cNvPr>
          <p:cNvSpPr txBox="1"/>
          <p:nvPr/>
        </p:nvSpPr>
        <p:spPr>
          <a:xfrm>
            <a:off x="1257300" y="3733847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obviously illegal</a:t>
            </a:r>
          </a:p>
          <a:p>
            <a:r>
              <a:rPr lang="en-US" sz="2400" dirty="0"/>
              <a:t>The compiler will give you an error.</a:t>
            </a:r>
          </a:p>
        </p:txBody>
      </p:sp>
      <p:sp>
        <p:nvSpPr>
          <p:cNvPr id="63" name="Line 74">
            <a:extLst>
              <a:ext uri="{FF2B5EF4-FFF2-40B4-BE49-F238E27FC236}">
                <a16:creationId xmlns:a16="http://schemas.microsoft.com/office/drawing/2014/main" id="{9A5C2ABC-4A98-4745-964D-D2BB00C56B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1105" y="3237102"/>
            <a:ext cx="165295" cy="62267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B06DFE37-7624-DD4C-9777-70EB9AC0E2BC}"/>
              </a:ext>
            </a:extLst>
          </p:cNvPr>
          <p:cNvSpPr txBox="1">
            <a:spLocks/>
          </p:cNvSpPr>
          <p:nvPr/>
        </p:nvSpPr>
        <p:spPr>
          <a:xfrm>
            <a:off x="68689" y="6229292"/>
            <a:ext cx="9029700" cy="600075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34F4BF77-58A3-7643-ACBF-CEA209495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389" y="930654"/>
            <a:ext cx="1524000" cy="30759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324F9DF-1F9B-B645-A47C-C5F13B59D93F}"/>
              </a:ext>
            </a:extLst>
          </p:cNvPr>
          <p:cNvSpPr/>
          <p:nvPr/>
        </p:nvSpPr>
        <p:spPr>
          <a:xfrm>
            <a:off x="7508557" y="631688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see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E4DD35B-5CF9-DA42-8E0E-749E459BFEA9}"/>
              </a:ext>
            </a:extLst>
          </p:cNvPr>
          <p:cNvSpPr txBox="1"/>
          <p:nvPr/>
        </p:nvSpPr>
        <p:spPr>
          <a:xfrm>
            <a:off x="431411" y="4715462"/>
            <a:ext cx="5638800" cy="1277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Checking the legality of  </a:t>
            </a:r>
            <a:r>
              <a:rPr lang="en-US" sz="2400" dirty="0">
                <a:solidFill>
                  <a:srgbClr val="0000FF"/>
                </a:solidFill>
              </a:rPr>
              <a:t>pet1.purr(…)</a:t>
            </a:r>
            <a:r>
              <a:rPr lang="en-US" sz="2400" dirty="0"/>
              <a:t>: 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/>
              <a:t>Since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pet1</a:t>
            </a:r>
            <a:r>
              <a:rPr lang="en-US" sz="2400" dirty="0"/>
              <a:t> is an Animal, </a:t>
            </a:r>
            <a:r>
              <a:rPr lang="en-US" sz="2400" dirty="0">
                <a:solidFill>
                  <a:srgbClr val="0432FF"/>
                </a:solidFill>
              </a:rPr>
              <a:t>purr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05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 animBg="1"/>
      <p:bldP spid="64" grpId="0" animBg="1"/>
      <p:bldP spid="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BEE66F5-9E1D-C448-BB26-90BEBCE0BC7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0652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>
                <a:solidFill>
                  <a:srgbClr val="800000"/>
                </a:solidFill>
                <a:cs typeface="Times New Roman" panose="02020603050405020304" pitchFamily="18" charset="0"/>
              </a:rPr>
              <a:t>From a variable of type C, you can reference only methods/fields that are available in class 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7A01F41-A02B-CD4D-9206-079908F2394D}"/>
              </a:ext>
            </a:extLst>
          </p:cNvPr>
          <p:cNvSpPr/>
          <p:nvPr/>
        </p:nvSpPr>
        <p:spPr>
          <a:xfrm>
            <a:off x="533400" y="2667000"/>
            <a:ext cx="322395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Animal pet1= new Cat(5);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pet1.purr();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50031B5-02CD-754D-84E0-72E94681409E}"/>
              </a:ext>
            </a:extLst>
          </p:cNvPr>
          <p:cNvGrpSpPr/>
          <p:nvPr/>
        </p:nvGrpSpPr>
        <p:grpSpPr>
          <a:xfrm>
            <a:off x="5943600" y="2747451"/>
            <a:ext cx="2485891" cy="628711"/>
            <a:chOff x="-144048" y="2276475"/>
            <a:chExt cx="2485891" cy="628711"/>
          </a:xfrm>
        </p:grpSpPr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12367F75-E049-A144-9A00-0FAC106216F2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36" name="Text Box 62">
                <a:extLst>
                  <a:ext uri="{FF2B5EF4-FFF2-40B4-BE49-F238E27FC236}">
                    <a16:creationId xmlns:a16="http://schemas.microsoft.com/office/drawing/2014/main" id="{56C01EF9-669C-9349-B619-20E182ACE6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E419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a0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37" name="Text Box 66">
                <a:extLst>
                  <a:ext uri="{FF2B5EF4-FFF2-40B4-BE49-F238E27FC236}">
                    <a16:creationId xmlns:a16="http://schemas.microsoft.com/office/drawing/2014/main" id="{70A73671-DA1C-1D42-B410-6A47366E13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pet1</a:t>
                </a:r>
              </a:p>
            </p:txBody>
          </p: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9046ACF-449D-5642-B2F2-36253DD0EDA3}"/>
                </a:ext>
              </a:extLst>
            </p:cNvPr>
            <p:cNvSpPr/>
            <p:nvPr/>
          </p:nvSpPr>
          <p:spPr>
            <a:xfrm>
              <a:off x="1310792" y="2505076"/>
              <a:ext cx="103105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Animal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588010A3-C331-144E-AF7F-4507AF8DD9DF}"/>
              </a:ext>
            </a:extLst>
          </p:cNvPr>
          <p:cNvSpPr txBox="1"/>
          <p:nvPr/>
        </p:nvSpPr>
        <p:spPr>
          <a:xfrm>
            <a:off x="1257300" y="3733847"/>
            <a:ext cx="495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still illegal!</a:t>
            </a:r>
          </a:p>
          <a:p>
            <a:r>
              <a:rPr lang="en-US" sz="2400" dirty="0"/>
              <a:t>The compiler still gives you an error.</a:t>
            </a:r>
          </a:p>
        </p:txBody>
      </p:sp>
      <p:sp>
        <p:nvSpPr>
          <p:cNvPr id="63" name="Line 74">
            <a:extLst>
              <a:ext uri="{FF2B5EF4-FFF2-40B4-BE49-F238E27FC236}">
                <a16:creationId xmlns:a16="http://schemas.microsoft.com/office/drawing/2014/main" id="{9A5C2ABC-4A98-4745-964D-D2BB00C56B9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11105" y="3237102"/>
            <a:ext cx="165295" cy="622678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B06DFE37-7624-DD4C-9777-70EB9AC0E2BC}"/>
              </a:ext>
            </a:extLst>
          </p:cNvPr>
          <p:cNvSpPr txBox="1">
            <a:spLocks/>
          </p:cNvSpPr>
          <p:nvPr/>
        </p:nvSpPr>
        <p:spPr>
          <a:xfrm>
            <a:off x="68689" y="6229292"/>
            <a:ext cx="9029700" cy="600075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34F4BF77-58A3-7643-ACBF-CEA209495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4389" y="930654"/>
            <a:ext cx="1524000" cy="30759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324F9DF-1F9B-B645-A47C-C5F13B59D93F}"/>
              </a:ext>
            </a:extLst>
          </p:cNvPr>
          <p:cNvSpPr/>
          <p:nvPr/>
        </p:nvSpPr>
        <p:spPr>
          <a:xfrm>
            <a:off x="7508557" y="631688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see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E4DD35B-5CF9-DA42-8E0E-749E459BFEA9}"/>
              </a:ext>
            </a:extLst>
          </p:cNvPr>
          <p:cNvSpPr txBox="1"/>
          <p:nvPr/>
        </p:nvSpPr>
        <p:spPr>
          <a:xfrm>
            <a:off x="431411" y="4715462"/>
            <a:ext cx="5638800" cy="1277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Checking the legality of  </a:t>
            </a:r>
            <a:r>
              <a:rPr lang="en-US" sz="2400" dirty="0">
                <a:solidFill>
                  <a:srgbClr val="0000FF"/>
                </a:solidFill>
              </a:rPr>
              <a:t>pet1.purr(…)</a:t>
            </a:r>
            <a:r>
              <a:rPr lang="en-US" sz="2400" dirty="0"/>
              <a:t>: 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/>
              <a:t>Since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pet1</a:t>
            </a:r>
            <a:r>
              <a:rPr lang="en-US" sz="2400" dirty="0"/>
              <a:t> is an Animal, </a:t>
            </a:r>
            <a:r>
              <a:rPr lang="en-US" sz="2400" dirty="0">
                <a:solidFill>
                  <a:srgbClr val="0432FF"/>
                </a:solidFill>
              </a:rPr>
              <a:t>purr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  <p:sp>
        <p:nvSpPr>
          <p:cNvPr id="29" name="Title 8">
            <a:extLst>
              <a:ext uri="{FF2B5EF4-FFF2-40B4-BE49-F238E27FC236}">
                <a16:creationId xmlns:a16="http://schemas.microsoft.com/office/drawing/2014/main" id="{13C12340-770D-2C43-AC17-B5921E3BA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8600"/>
            <a:ext cx="8153400" cy="990600"/>
          </a:xfrm>
        </p:spPr>
        <p:txBody>
          <a:bodyPr/>
          <a:lstStyle/>
          <a:p>
            <a:r>
              <a:rPr lang="en-US" dirty="0"/>
              <a:t>Compile-time reference rule (v2)</a:t>
            </a:r>
          </a:p>
        </p:txBody>
      </p:sp>
      <p:grpSp>
        <p:nvGrpSpPr>
          <p:cNvPr id="30" name="Group 39">
            <a:extLst>
              <a:ext uri="{FF2B5EF4-FFF2-40B4-BE49-F238E27FC236}">
                <a16:creationId xmlns:a16="http://schemas.microsoft.com/office/drawing/2014/main" id="{8242D1F5-DEFE-5A49-8C83-25680E78CFFF}"/>
              </a:ext>
            </a:extLst>
          </p:cNvPr>
          <p:cNvGrpSpPr>
            <a:grpSpLocks/>
          </p:cNvGrpSpPr>
          <p:nvPr/>
        </p:nvGrpSpPr>
        <p:grpSpPr bwMode="auto">
          <a:xfrm>
            <a:off x="6164689" y="3352800"/>
            <a:ext cx="2819400" cy="2681288"/>
            <a:chOff x="3696" y="196"/>
            <a:chExt cx="1776" cy="1689"/>
          </a:xfrm>
        </p:grpSpPr>
        <p:grpSp>
          <p:nvGrpSpPr>
            <p:cNvPr id="31" name="Group 17">
              <a:extLst>
                <a:ext uri="{FF2B5EF4-FFF2-40B4-BE49-F238E27FC236}">
                  <a16:creationId xmlns:a16="http://schemas.microsoft.com/office/drawing/2014/main" id="{719C3870-A30D-A946-865A-9EB8604BC9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96"/>
              <a:ext cx="1776" cy="1689"/>
              <a:chOff x="3696" y="244"/>
              <a:chExt cx="1776" cy="1689"/>
            </a:xfrm>
          </p:grpSpPr>
          <p:grpSp>
            <p:nvGrpSpPr>
              <p:cNvPr id="40" name="Group 16">
                <a:extLst>
                  <a:ext uri="{FF2B5EF4-FFF2-40B4-BE49-F238E27FC236}">
                    <a16:creationId xmlns:a16="http://schemas.microsoft.com/office/drawing/2014/main" id="{06F55C1E-F8B9-4B4D-80A2-1EC2740659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44"/>
                <a:ext cx="1776" cy="1689"/>
                <a:chOff x="3696" y="820"/>
                <a:chExt cx="1776" cy="1689"/>
              </a:xfrm>
            </p:grpSpPr>
            <p:grpSp>
              <p:nvGrpSpPr>
                <p:cNvPr id="42" name="Group 15">
                  <a:extLst>
                    <a:ext uri="{FF2B5EF4-FFF2-40B4-BE49-F238E27FC236}">
                      <a16:creationId xmlns:a16="http://schemas.microsoft.com/office/drawing/2014/main" id="{A5792B0C-663E-0544-9C42-CE2A2FFA333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820"/>
                  <a:ext cx="1776" cy="1689"/>
                  <a:chOff x="3696" y="820"/>
                  <a:chExt cx="1776" cy="1689"/>
                </a:xfrm>
              </p:grpSpPr>
              <p:sp>
                <p:nvSpPr>
                  <p:cNvPr id="46" name="Rectangle 7">
                    <a:extLst>
                      <a:ext uri="{FF2B5EF4-FFF2-40B4-BE49-F238E27FC236}">
                        <a16:creationId xmlns:a16="http://schemas.microsoft.com/office/drawing/2014/main" id="{79CBD341-5B40-ED4A-B697-D7CEA77514D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437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47" name="Text Box 8">
                    <a:extLst>
                      <a:ext uri="{FF2B5EF4-FFF2-40B4-BE49-F238E27FC236}">
                        <a16:creationId xmlns:a16="http://schemas.microsoft.com/office/drawing/2014/main" id="{DE2B8427-71AD-C040-A718-6A8AED8F6BD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20"/>
                    <a:ext cx="336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solidFill>
                          <a:srgbClr val="E41900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a0</a:t>
                    </a:r>
                    <a:endPara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48" name="Text Box 9">
                    <a:extLst>
                      <a:ext uri="{FF2B5EF4-FFF2-40B4-BE49-F238E27FC236}">
                        <a16:creationId xmlns:a16="http://schemas.microsoft.com/office/drawing/2014/main" id="{C9D8CFBD-A71A-7543-A659-0AD9101CCE7C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Animal</a:t>
                    </a:r>
                  </a:p>
                </p:txBody>
              </p:sp>
              <p:sp>
                <p:nvSpPr>
                  <p:cNvPr id="49" name="Text Box 10">
                    <a:extLst>
                      <a:ext uri="{FF2B5EF4-FFF2-40B4-BE49-F238E27FC236}">
                        <a16:creationId xmlns:a16="http://schemas.microsoft.com/office/drawing/2014/main" id="{41EEC647-5694-634A-B279-5D2C103BF2E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789"/>
                    <a:ext cx="480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Cat</a:t>
                    </a:r>
                  </a:p>
                </p:txBody>
              </p:sp>
              <p:sp>
                <p:nvSpPr>
                  <p:cNvPr id="52" name="Line 11">
                    <a:extLst>
                      <a:ext uri="{FF2B5EF4-FFF2-40B4-BE49-F238E27FC236}">
                        <a16:creationId xmlns:a16="http://schemas.microsoft.com/office/drawing/2014/main" id="{4838D0A2-44B5-B04F-98E1-FA006F32294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789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</p:grpSp>
            <p:sp>
              <p:nvSpPr>
                <p:cNvPr id="43" name="Text Box 12">
                  <a:extLst>
                    <a:ext uri="{FF2B5EF4-FFF2-40B4-BE49-F238E27FC236}">
                      <a16:creationId xmlns:a16="http://schemas.microsoft.com/office/drawing/2014/main" id="{F54AE211-BEFC-5A45-9D55-CB122196E0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1869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getNoise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() </a:t>
                  </a: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toString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()</a:t>
                  </a:r>
                  <a:b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</a:br>
                  <a:r>
                    <a:rPr lang="en-US" sz="2000" dirty="0">
                      <a:solidFill>
                        <a:srgbClr val="FF0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purr()</a:t>
                  </a:r>
                </a:p>
              </p:txBody>
            </p:sp>
            <p:sp>
              <p:nvSpPr>
                <p:cNvPr id="44" name="Text Box 13">
                  <a:extLst>
                    <a:ext uri="{FF2B5EF4-FFF2-40B4-BE49-F238E27FC236}">
                      <a16:creationId xmlns:a16="http://schemas.microsoft.com/office/drawing/2014/main" id="{F10D5BA4-2B59-A14C-9970-0AF97E85390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86"/>
                  <a:ext cx="1680" cy="5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isOlder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(Animal)</a:t>
                  </a:r>
                </a:p>
              </p:txBody>
            </p:sp>
          </p:grpSp>
          <p:sp>
            <p:nvSpPr>
              <p:cNvPr id="41" name="Rectangle 14">
                <a:extLst>
                  <a:ext uri="{FF2B5EF4-FFF2-40B4-BE49-F238E27FC236}">
                    <a16:creationId xmlns:a16="http://schemas.microsoft.com/office/drawing/2014/main" id="{B3326AEF-28E2-4942-939B-D2E31FE038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64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39" name="Text Box 32">
              <a:extLst>
                <a:ext uri="{FF2B5EF4-FFF2-40B4-BE49-F238E27FC236}">
                  <a16:creationId xmlns:a16="http://schemas.microsoft.com/office/drawing/2014/main" id="{B105F947-051F-D646-942E-8AE6E935C3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550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</p:grpSp>
      <p:sp>
        <p:nvSpPr>
          <p:cNvPr id="55" name="Rectangle 40">
            <a:extLst>
              <a:ext uri="{FF2B5EF4-FFF2-40B4-BE49-F238E27FC236}">
                <a16:creationId xmlns:a16="http://schemas.microsoft.com/office/drawing/2014/main" id="{4A52C653-5181-6146-B903-7AB5C5397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4689" y="4876800"/>
            <a:ext cx="2826911" cy="1157288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0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3" grpId="0" animBg="1"/>
      <p:bldP spid="64" grpId="0" animBg="1"/>
      <p:bldP spid="68" grpId="0" animBg="1"/>
      <p:bldP spid="5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27D06-42E6-2F4B-8473-AED7B75BE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would we ever do this?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E4CD9EB-FEF5-444C-B140-5999E0EAC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2342CC-091D-BC4A-BE82-AEDF0D9D8A3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would a variable of type Animal ever not have just an Animal in it?</a:t>
            </a:r>
          </a:p>
          <a:p>
            <a:r>
              <a:rPr lang="en-US" dirty="0"/>
              <a:t>This is one of the beautiful things about OO programming!</a:t>
            </a:r>
          </a:p>
          <a:p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We want to use an Animal method (seen)</a:t>
            </a:r>
          </a:p>
          <a:p>
            <a:pPr marL="514350" indent="-514350">
              <a:buAutoNum type="arabicPeriod"/>
            </a:pPr>
            <a:r>
              <a:rPr lang="en-US" dirty="0"/>
              <a:t>We want to keep a list of all our pets</a:t>
            </a:r>
          </a:p>
          <a:p>
            <a:pPr lvl="1"/>
            <a:r>
              <a:rPr lang="en-US" dirty="0"/>
              <a:t>Create an array of type Animal!</a:t>
            </a:r>
          </a:p>
        </p:txBody>
      </p:sp>
    </p:spTree>
    <p:extLst>
      <p:ext uri="{BB962C8B-B14F-4D97-AF65-F5344CB8AC3E}">
        <p14:creationId xmlns:p14="http://schemas.microsoft.com/office/powerpoint/2010/main" val="176602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Animal[] v= </a:t>
            </a:r>
            <a:r>
              <a:rPr lang="en-US" sz="3600" b="1" dirty="0">
                <a:solidFill>
                  <a:srgbClr val="800000"/>
                </a:solidFill>
              </a:rPr>
              <a:t>new</a:t>
            </a:r>
            <a:r>
              <a:rPr lang="en-US" sz="3600" dirty="0">
                <a:solidFill>
                  <a:srgbClr val="800000"/>
                </a:solidFill>
              </a:rPr>
              <a:t> Animal[3];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81000" y="1143000"/>
            <a:ext cx="2057400" cy="1288197"/>
            <a:chOff x="381000" y="1143000"/>
            <a:chExt cx="2057400" cy="1288197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685800" y="1143000"/>
              <a:ext cx="17526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381000" y="1600200"/>
              <a:ext cx="19812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declaration of</a:t>
              </a:r>
              <a:br>
                <a:rPr lang="en-US" sz="2400" dirty="0">
                  <a:solidFill>
                    <a:srgbClr val="800000"/>
                  </a:solidFill>
                </a:rPr>
              </a:br>
              <a:r>
                <a:rPr lang="en-US" sz="2400" dirty="0">
                  <a:solidFill>
                    <a:srgbClr val="800000"/>
                  </a:solidFill>
                </a:rPr>
                <a:t>array  v</a:t>
              </a:r>
              <a:endParaRPr lang="en-US" sz="24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638800" y="1676400"/>
            <a:ext cx="2286000" cy="461665"/>
            <a:chOff x="2819400" y="1828800"/>
            <a:chExt cx="1219200" cy="461665"/>
          </a:xfrm>
        </p:grpSpPr>
        <p:sp>
          <p:nvSpPr>
            <p:cNvPr id="78" name="Text Box 6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79" name="Text Box 66"/>
            <p:cNvSpPr txBox="1">
              <a:spLocks noChangeArrowheads="1"/>
            </p:cNvSpPr>
            <p:nvPr/>
          </p:nvSpPr>
          <p:spPr bwMode="auto">
            <a:xfrm>
              <a:off x="3276600" y="1828800"/>
              <a:ext cx="762000" cy="4616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null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667000" y="1143000"/>
            <a:ext cx="2971800" cy="1295400"/>
            <a:chOff x="381000" y="1143000"/>
            <a:chExt cx="2971800" cy="1295400"/>
          </a:xfrm>
        </p:grpSpPr>
        <p:cxnSp>
          <p:nvCxnSpPr>
            <p:cNvPr id="81" name="Straight Connector 80"/>
            <p:cNvCxnSpPr/>
            <p:nvPr/>
          </p:nvCxnSpPr>
          <p:spPr>
            <a:xfrm>
              <a:off x="685800" y="1143000"/>
              <a:ext cx="2667000" cy="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47800" y="1143000"/>
              <a:ext cx="0" cy="762000"/>
            </a:xfrm>
            <a:prstGeom prst="line">
              <a:avLst/>
            </a:prstGeom>
            <a:ln w="317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381000" y="1607403"/>
              <a:ext cx="2057400" cy="83099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800000"/>
                  </a:solidFill>
                </a:rPr>
                <a:t>Create array of 3 elements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172200" y="2655146"/>
            <a:ext cx="2514600" cy="2297853"/>
            <a:chOff x="6172200" y="1740746"/>
            <a:chExt cx="2514600" cy="2297853"/>
          </a:xfrm>
        </p:grpSpPr>
        <p:grpSp>
          <p:nvGrpSpPr>
            <p:cNvPr id="89" name="Group 29"/>
            <p:cNvGrpSpPr>
              <a:grpSpLocks/>
            </p:cNvGrpSpPr>
            <p:nvPr/>
          </p:nvGrpSpPr>
          <p:grpSpPr bwMode="auto">
            <a:xfrm>
              <a:off x="6553200" y="1740746"/>
              <a:ext cx="2133600" cy="2297853"/>
              <a:chOff x="4368" y="2201"/>
              <a:chExt cx="1152" cy="1357"/>
            </a:xfrm>
          </p:grpSpPr>
          <p:sp>
            <p:nvSpPr>
              <p:cNvPr id="92" name="Rectangle 21"/>
              <p:cNvSpPr>
                <a:spLocks noChangeArrowheads="1"/>
              </p:cNvSpPr>
              <p:nvPr/>
            </p:nvSpPr>
            <p:spPr bwMode="auto">
              <a:xfrm>
                <a:off x="4368" y="2496"/>
                <a:ext cx="1152" cy="106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93" name="Text Box 22"/>
              <p:cNvSpPr txBox="1">
                <a:spLocks noChangeArrowheads="1"/>
              </p:cNvSpPr>
              <p:nvPr/>
            </p:nvSpPr>
            <p:spPr bwMode="auto">
              <a:xfrm>
                <a:off x="4368" y="2201"/>
                <a:ext cx="33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a6</a:t>
                </a:r>
              </a:p>
            </p:txBody>
          </p:sp>
          <p:sp>
            <p:nvSpPr>
              <p:cNvPr id="94" name="Text Box 23"/>
              <p:cNvSpPr txBox="1">
                <a:spLocks noChangeArrowheads="1"/>
              </p:cNvSpPr>
              <p:nvPr/>
            </p:nvSpPr>
            <p:spPr bwMode="auto">
              <a:xfrm>
                <a:off x="4738" y="2493"/>
                <a:ext cx="782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Animal[]</a:t>
                </a:r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6172200" y="2819400"/>
              <a:ext cx="35448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0</a:t>
              </a:r>
            </a:p>
            <a:p>
              <a:r>
                <a:rPr lang="en-US" sz="2400" dirty="0"/>
                <a:t>1</a:t>
              </a:r>
            </a:p>
            <a:p>
              <a:r>
                <a:rPr lang="en-US" sz="2400" dirty="0"/>
                <a:t>2</a:t>
              </a:r>
            </a:p>
          </p:txBody>
        </p:sp>
        <p:sp>
          <p:nvSpPr>
            <p:cNvPr id="97" name="Line 11"/>
            <p:cNvSpPr>
              <a:spLocks noChangeShapeType="1"/>
            </p:cNvSpPr>
            <p:nvPr/>
          </p:nvSpPr>
          <p:spPr bwMode="auto">
            <a:xfrm>
              <a:off x="6553200" y="28194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"/>
            <p:cNvSpPr>
              <a:spLocks noChangeShapeType="1"/>
            </p:cNvSpPr>
            <p:nvPr/>
          </p:nvSpPr>
          <p:spPr bwMode="auto">
            <a:xfrm>
              <a:off x="6553200" y="3276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"/>
            <p:cNvSpPr>
              <a:spLocks noChangeShapeType="1"/>
            </p:cNvSpPr>
            <p:nvPr/>
          </p:nvSpPr>
          <p:spPr bwMode="auto">
            <a:xfrm>
              <a:off x="6553200" y="3657600"/>
              <a:ext cx="213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05600" y="2819400"/>
              <a:ext cx="589224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  <a:p>
              <a:r>
                <a:rPr lang="en-US" sz="2400" dirty="0"/>
                <a:t>null</a:t>
              </a: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667000" y="2590800"/>
            <a:ext cx="2057400" cy="8309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Assign value of new-</a:t>
            </a:r>
            <a:r>
              <a:rPr lang="en-US" sz="2400" dirty="0" err="1">
                <a:solidFill>
                  <a:srgbClr val="800000"/>
                </a:solidFill>
              </a:rPr>
              <a:t>exp</a:t>
            </a:r>
            <a:r>
              <a:rPr lang="en-US" sz="2400" dirty="0">
                <a:solidFill>
                  <a:srgbClr val="800000"/>
                </a:solidFill>
              </a:rPr>
              <a:t> to v</a:t>
            </a:r>
            <a:endParaRPr lang="en-US" sz="2400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477000" y="1600200"/>
            <a:ext cx="1460500" cy="609600"/>
            <a:chOff x="6477000" y="1600200"/>
            <a:chExt cx="1460500" cy="609600"/>
          </a:xfrm>
        </p:grpSpPr>
        <p:sp>
          <p:nvSpPr>
            <p:cNvPr id="104" name="Text Box 22"/>
            <p:cNvSpPr txBox="1">
              <a:spLocks noChangeArrowheads="1"/>
            </p:cNvSpPr>
            <p:nvPr/>
          </p:nvSpPr>
          <p:spPr bwMode="auto">
            <a:xfrm>
              <a:off x="7315200" y="1676400"/>
              <a:ext cx="622300" cy="492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a6</a:t>
              </a: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6553200" y="1600200"/>
              <a:ext cx="5334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flipH="1">
              <a:off x="6477000" y="1600200"/>
              <a:ext cx="609600" cy="609600"/>
            </a:xfrm>
            <a:prstGeom prst="line">
              <a:avLst/>
            </a:prstGeom>
            <a:ln w="31750"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8" name="TextBox 107"/>
          <p:cNvSpPr txBox="1"/>
          <p:nvPr/>
        </p:nvSpPr>
        <p:spPr>
          <a:xfrm>
            <a:off x="381000" y="3581400"/>
            <a:ext cx="4876800" cy="1723549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Assign and refer to elements as usual:</a:t>
            </a:r>
          </a:p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800000"/>
                </a:solidFill>
              </a:rPr>
              <a:t>v[0]= </a:t>
            </a:r>
            <a:r>
              <a:rPr lang="en-US" sz="2400" b="1" dirty="0">
                <a:solidFill>
                  <a:srgbClr val="800000"/>
                </a:solidFill>
              </a:rPr>
              <a:t>new</a:t>
            </a:r>
            <a:r>
              <a:rPr lang="en-US" sz="2400" dirty="0">
                <a:solidFill>
                  <a:srgbClr val="800000"/>
                </a:solidFill>
              </a:rPr>
              <a:t> Animal(…);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…</a:t>
            </a:r>
          </a:p>
          <a:p>
            <a:r>
              <a:rPr lang="en-US" sz="2400" dirty="0">
                <a:solidFill>
                  <a:srgbClr val="800000"/>
                </a:solidFill>
              </a:rPr>
              <a:t>a= v[0].</a:t>
            </a:r>
            <a:r>
              <a:rPr lang="en-US" sz="2400" dirty="0" err="1">
                <a:solidFill>
                  <a:srgbClr val="800000"/>
                </a:solidFill>
              </a:rPr>
              <a:t>getAge</a:t>
            </a:r>
            <a:r>
              <a:rPr lang="en-US" sz="2400" dirty="0">
                <a:solidFill>
                  <a:srgbClr val="800000"/>
                </a:solidFill>
              </a:rPr>
              <a:t>();</a:t>
            </a:r>
          </a:p>
        </p:txBody>
      </p:sp>
      <p:grpSp>
        <p:nvGrpSpPr>
          <p:cNvPr id="112" name="Group 111"/>
          <p:cNvGrpSpPr/>
          <p:nvPr/>
        </p:nvGrpSpPr>
        <p:grpSpPr>
          <a:xfrm>
            <a:off x="1828800" y="5410200"/>
            <a:ext cx="6858000" cy="838200"/>
            <a:chOff x="1828800" y="5410200"/>
            <a:chExt cx="6858000" cy="838200"/>
          </a:xfrm>
        </p:grpSpPr>
        <p:grpSp>
          <p:nvGrpSpPr>
            <p:cNvPr id="110" name="Group 109"/>
            <p:cNvGrpSpPr/>
            <p:nvPr/>
          </p:nvGrpSpPr>
          <p:grpSpPr>
            <a:xfrm>
              <a:off x="5334000" y="5410200"/>
              <a:ext cx="3352800" cy="838200"/>
              <a:chOff x="5181600" y="5410200"/>
              <a:chExt cx="3352800" cy="838200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5638800" y="5410200"/>
                <a:ext cx="2895600" cy="838200"/>
                <a:chOff x="5867400" y="2286000"/>
                <a:chExt cx="2895600" cy="838200"/>
              </a:xfrm>
            </p:grpSpPr>
            <p:grpSp>
              <p:nvGrpSpPr>
                <p:cNvPr id="57" name="Group 65"/>
                <p:cNvGrpSpPr>
                  <a:grpSpLocks/>
                </p:cNvGrpSpPr>
                <p:nvPr/>
              </p:nvGrpSpPr>
              <p:grpSpPr bwMode="auto">
                <a:xfrm>
                  <a:off x="5867400" y="2657475"/>
                  <a:ext cx="2895600" cy="466725"/>
                  <a:chOff x="1680" y="576"/>
                  <a:chExt cx="1824" cy="294"/>
                </a:xfrm>
              </p:grpSpPr>
              <p:sp>
                <p:nvSpPr>
                  <p:cNvPr id="58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576"/>
                    <a:ext cx="1824" cy="29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  <a:r>
                      <a:rPr lang="en-US" dirty="0"/>
                      <a:t>       null      </a:t>
                    </a:r>
                    <a:r>
                      <a:rPr lang="en-US" dirty="0">
                        <a:solidFill>
                          <a:srgbClr val="000000"/>
                        </a:solidFill>
                      </a:rPr>
                      <a:t>null</a:t>
                    </a:r>
                  </a:p>
                </p:txBody>
              </p:sp>
              <p:sp>
                <p:nvSpPr>
                  <p:cNvPr id="59" name="Line 63"/>
                  <p:cNvSpPr>
                    <a:spLocks noChangeShapeType="1"/>
                  </p:cNvSpPr>
                  <p:nvPr/>
                </p:nvSpPr>
                <p:spPr bwMode="auto">
                  <a:xfrm>
                    <a:off x="2208" y="5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dirty="0"/>
                  </a:p>
                </p:txBody>
              </p:sp>
              <p:sp>
                <p:nvSpPr>
                  <p:cNvPr id="60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2832" y="582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5867400" y="2286000"/>
                  <a:ext cx="2819400" cy="4572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 0           1           2</a:t>
                  </a:r>
                </a:p>
              </p:txBody>
            </p:sp>
          </p:grpSp>
          <p:sp>
            <p:nvSpPr>
              <p:cNvPr id="109" name="Text Box 66"/>
              <p:cNvSpPr txBox="1">
                <a:spLocks noChangeArrowheads="1"/>
              </p:cNvSpPr>
              <p:nvPr/>
            </p:nvSpPr>
            <p:spPr bwMode="auto">
              <a:xfrm>
                <a:off x="5181600" y="5791200"/>
                <a:ext cx="4000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v</a:t>
                </a:r>
              </a:p>
            </p:txBody>
          </p:sp>
        </p:grpSp>
        <p:sp>
          <p:nvSpPr>
            <p:cNvPr id="111" name="TextBox 110"/>
            <p:cNvSpPr txBox="1"/>
            <p:nvPr/>
          </p:nvSpPr>
          <p:spPr>
            <a:xfrm>
              <a:off x="1828800" y="5410200"/>
              <a:ext cx="3429000" cy="83099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Sometimes use horizontal picture of an array: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55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animBg="1"/>
      <p:bldP spid="10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2"/>
          <p:cNvSpPr txBox="1">
            <a:spLocks noChangeArrowheads="1"/>
          </p:cNvSpPr>
          <p:nvPr/>
        </p:nvSpPr>
        <p:spPr bwMode="auto">
          <a:xfrm>
            <a:off x="155532" y="3553806"/>
            <a:ext cx="5638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000000"/>
                </a:solidFill>
                <a:latin typeface="+mn-lt"/>
              </a:rPr>
              <a:t>The type of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v</a:t>
            </a:r>
            <a:r>
              <a:rPr lang="en-US" dirty="0">
                <a:solidFill>
                  <a:srgbClr val="000000"/>
                </a:solidFill>
                <a:latin typeface="+mn-lt"/>
              </a:rPr>
              <a:t> is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Animal[] </a:t>
            </a:r>
          </a:p>
          <a:p>
            <a:r>
              <a:rPr lang="en-US" dirty="0">
                <a:latin typeface="+mn-lt"/>
              </a:rPr>
              <a:t>The type of each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v[k]</a:t>
            </a:r>
            <a:r>
              <a:rPr lang="en-US" dirty="0">
                <a:latin typeface="+mn-lt"/>
              </a:rPr>
              <a:t> is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Animal</a:t>
            </a:r>
          </a:p>
          <a:p>
            <a:r>
              <a:rPr lang="en-US" dirty="0">
                <a:latin typeface="+mn-lt"/>
              </a:rPr>
              <a:t>The type is part of the syntax/grammar of the language. Known at compile time.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Consequences of a class type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638800" y="3048000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r>
                  <a:rPr lang="en-US" dirty="0"/>
                  <a:t>     null    </a:t>
                </a:r>
                <a:r>
                  <a:rPr lang="en-US" dirty="0">
                    <a:solidFill>
                      <a:srgbClr val="E41900"/>
                    </a:solidFill>
                  </a:rPr>
                  <a:t>a1</a:t>
                </a:r>
                <a:endParaRPr lang="en-US" dirty="0"/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76200" y="1752600"/>
            <a:ext cx="8689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Animal[] v;</a:t>
            </a:r>
            <a:r>
              <a:rPr lang="en-US" sz="2400" dirty="0">
                <a:solidFill>
                  <a:srgbClr val="8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		</a:t>
            </a:r>
            <a:r>
              <a:rPr lang="en-US" sz="24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declaration of v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v= new Animal[3]; 	</a:t>
            </a:r>
            <a:r>
              <a:rPr lang="en-US" sz="24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 of v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v[0]= new Cat(5);	</a:t>
            </a:r>
            <a:r>
              <a:rPr lang="en-US" sz="24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 of 1</a:t>
            </a:r>
            <a:r>
              <a:rPr lang="en-US" sz="2400" baseline="30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sz="24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endParaRPr lang="en-US" sz="24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v[2]= new Dog(6);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48400" y="4343400"/>
            <a:ext cx="2069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 New Roman"/>
                <a:cs typeface="Times New Roman"/>
              </a:rPr>
              <a:t>Animal objects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H="1" flipV="1">
            <a:off x="6553200" y="3962400"/>
            <a:ext cx="990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543800" y="3962400"/>
            <a:ext cx="228600" cy="533400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5532" y="5267026"/>
            <a:ext cx="7616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 variable’s type: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• </a:t>
            </a:r>
            <a:r>
              <a:rPr lang="en-US" sz="2400" i="1" dirty="0">
                <a:solidFill>
                  <a:srgbClr val="FF0000"/>
                </a:solidFill>
              </a:rPr>
              <a:t>Restricts</a:t>
            </a:r>
            <a:r>
              <a:rPr lang="en-US" sz="2400" dirty="0">
                <a:solidFill>
                  <a:srgbClr val="FF0000"/>
                </a:solidFill>
              </a:rPr>
              <a:t> what values it can contain.</a:t>
            </a:r>
          </a:p>
          <a:p>
            <a:r>
              <a:rPr lang="en-US" sz="2400" dirty="0">
                <a:solidFill>
                  <a:srgbClr val="FF0000"/>
                </a:solidFill>
              </a:rPr>
              <a:t>• Determines which methods are legal to call on it.</a:t>
            </a:r>
          </a:p>
        </p:txBody>
      </p:sp>
    </p:spTree>
    <p:extLst>
      <p:ext uri="{BB962C8B-B14F-4D97-AF65-F5344CB8AC3E}">
        <p14:creationId xmlns:p14="http://schemas.microsoft.com/office/powerpoint/2010/main" val="325991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Compile-time reference rule, revisited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6477000" y="1528761"/>
            <a:ext cx="2590800" cy="833439"/>
            <a:chOff x="5410200" y="2286000"/>
            <a:chExt cx="2514600" cy="833439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6"/>
              <a:ext cx="2057400" cy="461963"/>
              <a:chOff x="1680" y="576"/>
              <a:chExt cx="1296" cy="291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296" cy="29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null  null    null</a:t>
                </a:r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06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544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 0       1         2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A50430E9-1B91-B64B-AB3D-40FAF07BF0B3}"/>
              </a:ext>
            </a:extLst>
          </p:cNvPr>
          <p:cNvSpPr/>
          <p:nvPr/>
        </p:nvSpPr>
        <p:spPr>
          <a:xfrm>
            <a:off x="228600" y="1676400"/>
            <a:ext cx="71247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Animal[] v;</a:t>
            </a:r>
            <a:r>
              <a:rPr lang="en-US" dirty="0">
                <a:solidFill>
                  <a:srgbClr val="8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		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declaration of v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v= new Animal[3]; 	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 of v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Cat pet1= new Cat(5);	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 of pet1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v[0]= pet1;		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initialization of 1</a:t>
            </a:r>
            <a:r>
              <a:rPr lang="en-US" baseline="30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elem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v[0].purr();		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should this be allowed?</a:t>
            </a:r>
          </a:p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	// will it compile?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DE7F853-5E89-CB4F-B517-2AE8979D22BC}"/>
              </a:ext>
            </a:extLst>
          </p:cNvPr>
          <p:cNvGrpSpPr/>
          <p:nvPr/>
        </p:nvGrpSpPr>
        <p:grpSpPr>
          <a:xfrm>
            <a:off x="6019800" y="2824163"/>
            <a:ext cx="2819400" cy="3729038"/>
            <a:chOff x="6019800" y="2824163"/>
            <a:chExt cx="2819400" cy="3729038"/>
          </a:xfrm>
        </p:grpSpPr>
        <p:grpSp>
          <p:nvGrpSpPr>
            <p:cNvPr id="39" name="Group 39"/>
            <p:cNvGrpSpPr>
              <a:grpSpLocks/>
            </p:cNvGrpSpPr>
            <p:nvPr/>
          </p:nvGrpSpPr>
          <p:grpSpPr bwMode="auto">
            <a:xfrm>
              <a:off x="6019800" y="3525838"/>
              <a:ext cx="2819400" cy="3027363"/>
              <a:chOff x="3696" y="157"/>
              <a:chExt cx="1776" cy="1907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3696" y="157"/>
                <a:ext cx="1776" cy="1907"/>
                <a:chOff x="3696" y="205"/>
                <a:chExt cx="1776" cy="1907"/>
              </a:xfrm>
            </p:grpSpPr>
            <p:grpSp>
              <p:nvGrpSpPr>
                <p:cNvPr id="42" name="Group 16"/>
                <p:cNvGrpSpPr>
                  <a:grpSpLocks/>
                </p:cNvGrpSpPr>
                <p:nvPr/>
              </p:nvGrpSpPr>
              <p:grpSpPr bwMode="auto">
                <a:xfrm>
                  <a:off x="3696" y="205"/>
                  <a:ext cx="1776" cy="1907"/>
                  <a:chOff x="3696" y="781"/>
                  <a:chExt cx="1776" cy="1907"/>
                </a:xfrm>
              </p:grpSpPr>
              <p:grpSp>
                <p:nvGrpSpPr>
                  <p:cNvPr id="44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81"/>
                    <a:ext cx="1776" cy="1907"/>
                    <a:chOff x="3696" y="781"/>
                    <a:chExt cx="1776" cy="1907"/>
                  </a:xfrm>
                </p:grpSpPr>
                <p:sp>
                  <p:nvSpPr>
                    <p:cNvPr id="47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1616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48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81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dirty="0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 dirty="0"/>
                    </a:p>
                  </p:txBody>
                </p:sp>
                <p:sp>
                  <p:nvSpPr>
                    <p:cNvPr id="49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  <p:sp>
                  <p:nvSpPr>
                    <p:cNvPr id="50" name="Text 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92" y="1872"/>
                      <a:ext cx="480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 algn="ctr">
                        <a:spcBef>
                          <a:spcPct val="50000"/>
                        </a:spcBef>
                      </a:pPr>
                      <a:r>
                        <a:rPr lang="en-US"/>
                        <a:t>Cat</a:t>
                      </a:r>
                    </a:p>
                  </p:txBody>
                </p:sp>
                <p:sp>
                  <p:nvSpPr>
                    <p:cNvPr id="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696" y="1872"/>
                      <a:ext cx="1392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</p:grpSp>
              <p:sp>
                <p:nvSpPr>
                  <p:cNvPr id="45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891"/>
                    <a:ext cx="1728" cy="75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br>
                      <a:rPr lang="en-US" dirty="0"/>
                    </a:br>
                    <a:r>
                      <a:rPr lang="en-US" dirty="0" err="1"/>
                      <a:t>toString</a:t>
                    </a:r>
                    <a:r>
                      <a:rPr lang="en-US" dirty="0"/>
                      <a:t>()</a:t>
                    </a:r>
                    <a:br>
                      <a:rPr lang="en-US" dirty="0"/>
                    </a:br>
                    <a:r>
                      <a:rPr lang="en-US" dirty="0">
                        <a:solidFill>
                          <a:srgbClr val="FF0000"/>
                        </a:solidFill>
                      </a:rPr>
                      <a:t>purr()</a:t>
                    </a:r>
                  </a:p>
                </p:txBody>
              </p:sp>
              <p:sp>
                <p:nvSpPr>
                  <p:cNvPr id="46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 err="1"/>
                      <a:t>isOlder</a:t>
                    </a:r>
                    <a:r>
                      <a:rPr lang="en-US" dirty="0"/>
                      <a:t>(Animal)</a:t>
                    </a:r>
                  </a:p>
                </p:txBody>
              </p:sp>
            </p:grpSp>
            <p:sp>
              <p:nvSpPr>
                <p:cNvPr id="43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41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A37F827E-CB61-5546-834B-7177081286C9}"/>
                </a:ext>
              </a:extLst>
            </p:cNvPr>
            <p:cNvGrpSpPr/>
            <p:nvPr/>
          </p:nvGrpSpPr>
          <p:grpSpPr>
            <a:xfrm>
              <a:off x="6989172" y="2824163"/>
              <a:ext cx="1463257" cy="461964"/>
              <a:chOff x="5056780" y="2657475"/>
              <a:chExt cx="1420220" cy="461964"/>
            </a:xfrm>
          </p:grpSpPr>
          <p:sp>
            <p:nvSpPr>
              <p:cNvPr id="68" name="Text Box 62">
                <a:extLst>
                  <a:ext uri="{FF2B5EF4-FFF2-40B4-BE49-F238E27FC236}">
                    <a16:creationId xmlns:a16="http://schemas.microsoft.com/office/drawing/2014/main" id="{A4F4C90C-2407-4441-9D24-A0CC5376AE9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09600" cy="46196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E41900"/>
                    </a:solidFill>
                  </a:rPr>
                  <a:t>a0</a:t>
                </a:r>
                <a:endParaRPr lang="en-US" dirty="0"/>
              </a:p>
            </p:txBody>
          </p:sp>
          <p:sp>
            <p:nvSpPr>
              <p:cNvPr id="66" name="Text Box 66">
                <a:extLst>
                  <a:ext uri="{FF2B5EF4-FFF2-40B4-BE49-F238E27FC236}">
                    <a16:creationId xmlns:a16="http://schemas.microsoft.com/office/drawing/2014/main" id="{3FE362B3-EDC6-AC4E-AD54-843B02957D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56780" y="2657475"/>
                <a:ext cx="81062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dirty="0"/>
                  <a:t>pet1</a:t>
                </a:r>
              </a:p>
            </p:txBody>
          </p:sp>
        </p:grpSp>
      </p:grpSp>
      <p:sp>
        <p:nvSpPr>
          <p:cNvPr id="71" name="Text Box 62">
            <a:extLst>
              <a:ext uri="{FF2B5EF4-FFF2-40B4-BE49-F238E27FC236}">
                <a16:creationId xmlns:a16="http://schemas.microsoft.com/office/drawing/2014/main" id="{0AF141D2-E4E9-0F42-ABDB-071282ECD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9170" y="1939070"/>
            <a:ext cx="530944" cy="40011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E41900"/>
                </a:solidFill>
              </a:rPr>
              <a:t>a0</a:t>
            </a:r>
            <a:endParaRPr lang="en-US" sz="2000" dirty="0"/>
          </a:p>
        </p:txBody>
      </p:sp>
      <p:sp>
        <p:nvSpPr>
          <p:cNvPr id="72" name="Rectangle 40">
            <a:extLst>
              <a:ext uri="{FF2B5EF4-FFF2-40B4-BE49-F238E27FC236}">
                <a16:creationId xmlns:a16="http://schemas.microsoft.com/office/drawing/2014/main" id="{DF9F77AB-7F70-A449-A7FE-601706C24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270501"/>
            <a:ext cx="2826911" cy="1282700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r>
              <a:rPr lang="en-US" dirty="0">
                <a:solidFill>
                  <a:srgbClr val="0432FF"/>
                </a:solidFill>
              </a:rPr>
              <a:t>“v[0] blinders”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44738E4-156D-664B-BB4D-5D55AFB4ACC7}"/>
              </a:ext>
            </a:extLst>
          </p:cNvPr>
          <p:cNvSpPr txBox="1"/>
          <p:nvPr/>
        </p:nvSpPr>
        <p:spPr>
          <a:xfrm>
            <a:off x="228600" y="4372055"/>
            <a:ext cx="5638800" cy="1277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Checking the legality of  </a:t>
            </a:r>
            <a:r>
              <a:rPr lang="en-US" sz="2400" dirty="0">
                <a:solidFill>
                  <a:srgbClr val="0000FF"/>
                </a:solidFill>
              </a:rPr>
              <a:t>v[0].purr(…)</a:t>
            </a:r>
            <a:r>
              <a:rPr lang="en-US" sz="2400" dirty="0"/>
              <a:t>: 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spcBef>
                <a:spcPts val="600"/>
              </a:spcBef>
            </a:pPr>
            <a:r>
              <a:rPr lang="en-US" sz="2400" dirty="0"/>
              <a:t>Since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v[0]</a:t>
            </a:r>
            <a:r>
              <a:rPr lang="en-US" sz="2400" dirty="0"/>
              <a:t> is an Animal, </a:t>
            </a:r>
            <a:r>
              <a:rPr lang="en-US" sz="2400" dirty="0">
                <a:solidFill>
                  <a:srgbClr val="0432FF"/>
                </a:solidFill>
              </a:rPr>
              <a:t>purr</a:t>
            </a:r>
            <a:r>
              <a:rPr lang="en-US" sz="2400" dirty="0"/>
              <a:t> must be declared in Animal or one of its </a:t>
            </a:r>
            <a:r>
              <a:rPr lang="en-US" sz="2400" dirty="0" err="1"/>
              <a:t>superclasses</a:t>
            </a:r>
            <a:r>
              <a:rPr lang="en-US" sz="2400" dirty="0"/>
              <a:t>.</a:t>
            </a:r>
          </a:p>
        </p:txBody>
      </p:sp>
      <p:sp>
        <p:nvSpPr>
          <p:cNvPr id="75" name="Title 1">
            <a:extLst>
              <a:ext uri="{FF2B5EF4-FFF2-40B4-BE49-F238E27FC236}">
                <a16:creationId xmlns:a16="http://schemas.microsoft.com/office/drawing/2014/main" id="{D00315CC-0C0A-4B42-9B22-8172481BF40B}"/>
              </a:ext>
            </a:extLst>
          </p:cNvPr>
          <p:cNvSpPr txBox="1">
            <a:spLocks/>
          </p:cNvSpPr>
          <p:nvPr/>
        </p:nvSpPr>
        <p:spPr>
          <a:xfrm>
            <a:off x="304800" y="5777695"/>
            <a:ext cx="5540502" cy="851705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rgbClr val="800000"/>
                </a:solidFill>
              </a:rPr>
              <a:t>From an Animal variable, can use only methods available in class Animal</a:t>
            </a:r>
          </a:p>
        </p:txBody>
      </p:sp>
    </p:spTree>
    <p:extLst>
      <p:ext uri="{BB962C8B-B14F-4D97-AF65-F5344CB8AC3E}">
        <p14:creationId xmlns:p14="http://schemas.microsoft.com/office/powerpoint/2010/main" val="242115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2" grpId="0" animBg="1"/>
      <p:bldP spid="74" grpId="0" animBg="1"/>
      <p:bldP spid="7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>
            <a:extLst>
              <a:ext uri="{FF2B5EF4-FFF2-40B4-BE49-F238E27FC236}">
                <a16:creationId xmlns:a16="http://schemas.microsoft.com/office/drawing/2014/main" id="{6C1FD15F-1DEB-2241-A14F-5CA20AD4C479}"/>
              </a:ext>
            </a:extLst>
          </p:cNvPr>
          <p:cNvSpPr txBox="1"/>
          <p:nvPr/>
        </p:nvSpPr>
        <p:spPr>
          <a:xfrm>
            <a:off x="76200" y="1524000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Animal[] v= new Animal[3];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v[0]= new Cat(5); 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v[2]= new Dog(6);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v[0].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(); </a:t>
            </a:r>
          </a:p>
          <a:p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v[2].</a:t>
            </a:r>
            <a:r>
              <a:rPr lang="en-US" sz="2400" dirty="0" err="1"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24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400" dirty="0">
                <a:solidFill>
                  <a:srgbClr val="FF0000"/>
                </a:solidFill>
                <a:cs typeface="Consolas" panose="020B0609020204030204" pitchFamily="49" charset="0"/>
              </a:rPr>
              <a:t>Which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sz="24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4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400" dirty="0">
                <a:solidFill>
                  <a:srgbClr val="FF0000"/>
                </a:solidFill>
                <a:cs typeface="Consolas" panose="020B0609020204030204" pitchFamily="49" charset="0"/>
              </a:rPr>
              <a:t>     gets called?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800000"/>
                </a:solidFill>
              </a:rPr>
              <a:t>Bottom-up / Overriding rule revisited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410200" y="1447800"/>
            <a:ext cx="3352800" cy="838200"/>
            <a:chOff x="5410200" y="2286000"/>
            <a:chExt cx="3352800" cy="838200"/>
          </a:xfrm>
        </p:grpSpPr>
        <p:grpSp>
          <p:nvGrpSpPr>
            <p:cNvPr id="57" name="Group 65"/>
            <p:cNvGrpSpPr>
              <a:grpSpLocks/>
            </p:cNvGrpSpPr>
            <p:nvPr/>
          </p:nvGrpSpPr>
          <p:grpSpPr bwMode="auto">
            <a:xfrm>
              <a:off x="5867400" y="2657475"/>
              <a:ext cx="2895600" cy="466725"/>
              <a:chOff x="1680" y="576"/>
              <a:chExt cx="1824" cy="294"/>
            </a:xfrm>
          </p:grpSpPr>
          <p:sp>
            <p:nvSpPr>
              <p:cNvPr id="58" name="Text Box 62"/>
              <p:cNvSpPr txBox="1">
                <a:spLocks noChangeArrowheads="1"/>
              </p:cNvSpPr>
              <p:nvPr/>
            </p:nvSpPr>
            <p:spPr bwMode="auto">
              <a:xfrm>
                <a:off x="1680" y="576"/>
                <a:ext cx="1824" cy="29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chemeClr val="accent2"/>
                    </a:solidFill>
                    <a:latin typeface="+mn-lt"/>
                  </a:rPr>
                  <a:t>a0</a:t>
                </a:r>
                <a:r>
                  <a:rPr lang="en-US" dirty="0">
                    <a:latin typeface="+mn-lt"/>
                  </a:rPr>
                  <a:t>       null      </a:t>
                </a:r>
                <a:r>
                  <a:rPr lang="en-US" dirty="0">
                    <a:solidFill>
                      <a:schemeClr val="accent6"/>
                    </a:solidFill>
                    <a:latin typeface="+mn-lt"/>
                  </a:rPr>
                  <a:t>a1</a:t>
                </a:r>
              </a:p>
            </p:txBody>
          </p:sp>
          <p:sp>
            <p:nvSpPr>
              <p:cNvPr id="59" name="Line 63"/>
              <p:cNvSpPr>
                <a:spLocks noChangeShapeType="1"/>
              </p:cNvSpPr>
              <p:nvPr/>
            </p:nvSpPr>
            <p:spPr bwMode="auto">
              <a:xfrm>
                <a:off x="2112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64"/>
              <p:cNvSpPr>
                <a:spLocks noChangeShapeType="1"/>
              </p:cNvSpPr>
              <p:nvPr/>
            </p:nvSpPr>
            <p:spPr bwMode="auto">
              <a:xfrm>
                <a:off x="2736" y="5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1" name="Text Box 66"/>
            <p:cNvSpPr txBox="1">
              <a:spLocks noChangeArrowheads="1"/>
            </p:cNvSpPr>
            <p:nvPr/>
          </p:nvSpPr>
          <p:spPr bwMode="auto">
            <a:xfrm>
              <a:off x="5410200" y="265747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>
                  <a:latin typeface="+mn-lt"/>
                </a:rPr>
                <a:t>v</a:t>
              </a:r>
            </a:p>
          </p:txBody>
        </p:sp>
        <p:sp>
          <p:nvSpPr>
            <p:cNvPr id="62" name="Text Box 67"/>
            <p:cNvSpPr txBox="1">
              <a:spLocks noChangeArrowheads="1"/>
            </p:cNvSpPr>
            <p:nvPr/>
          </p:nvSpPr>
          <p:spPr bwMode="auto">
            <a:xfrm>
              <a:off x="5867400" y="2286000"/>
              <a:ext cx="2819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latin typeface="+mn-lt"/>
                </a:rPr>
                <a:t> 0         1           2</a:t>
              </a:r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2971800" y="2898775"/>
            <a:ext cx="2819400" cy="3654426"/>
            <a:chOff x="3696" y="-238"/>
            <a:chExt cx="1776" cy="2302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-238"/>
              <a:ext cx="1776" cy="2302"/>
              <a:chOff x="3696" y="-190"/>
              <a:chExt cx="1776" cy="2302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-190"/>
                <a:ext cx="1776" cy="2302"/>
                <a:chOff x="3696" y="386"/>
                <a:chExt cx="1776" cy="2302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386"/>
                  <a:ext cx="1776" cy="2302"/>
                  <a:chOff x="3696" y="386"/>
                  <a:chExt cx="1776" cy="2302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232"/>
                    <a:ext cx="1776" cy="145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386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chemeClr val="accent2"/>
                        </a:solidFill>
                        <a:latin typeface="+mn-lt"/>
                      </a:rPr>
                      <a:t>a0</a:t>
                    </a:r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23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latin typeface="+mn-lt"/>
                      </a:rPr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917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>
                        <a:latin typeface="+mn-lt"/>
                      </a:rPr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917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932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>
                      <a:latin typeface="+mn-lt"/>
                    </a:rPr>
                  </a:br>
                  <a:r>
                    <a:rPr lang="en-US" dirty="0" err="1">
                      <a:solidFill>
                        <a:srgbClr val="00B050"/>
                      </a:solidFill>
                      <a:latin typeface="+mn-lt"/>
                    </a:rPr>
                    <a:t>toString</a:t>
                  </a:r>
                  <a:r>
                    <a:rPr lang="en-US" dirty="0">
                      <a:solidFill>
                        <a:srgbClr val="00B050"/>
                      </a:solidFill>
                      <a:latin typeface="+mn-lt"/>
                    </a:rPr>
                    <a:t>()</a:t>
                  </a:r>
                  <a:r>
                    <a:rPr lang="en-US" dirty="0">
                      <a:latin typeface="+mn-lt"/>
                    </a:rPr>
                    <a:t> </a:t>
                  </a:r>
                  <a:br>
                    <a:rPr lang="en-US" dirty="0">
                      <a:latin typeface="+mn-lt"/>
                    </a:rPr>
                  </a:br>
                  <a:r>
                    <a:rPr lang="en-US" dirty="0">
                      <a:latin typeface="+mn-lt"/>
                    </a:rPr>
                    <a:t>purr()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232"/>
                  <a:ext cx="153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latin typeface="+mn-lt"/>
                    </a:rPr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>
                      <a:latin typeface="+mn-lt"/>
                    </a:rPr>
                    <a:t>isOlder</a:t>
                  </a:r>
                  <a:r>
                    <a:rPr lang="en-US" dirty="0">
                      <a:latin typeface="+mn-lt"/>
                    </a:rPr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72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621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latin typeface="+mn-lt"/>
                </a:rPr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6019800" y="2910681"/>
            <a:ext cx="3124200" cy="3662364"/>
            <a:chOff x="3696" y="1773"/>
            <a:chExt cx="1968" cy="2307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1773"/>
              <a:ext cx="1968" cy="2307"/>
              <a:chOff x="3696" y="1773"/>
              <a:chExt cx="1968" cy="2307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1773"/>
                <a:ext cx="1968" cy="2307"/>
                <a:chOff x="3696" y="1773"/>
                <a:chExt cx="1968" cy="2307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1773"/>
                  <a:ext cx="1824" cy="2307"/>
                  <a:chOff x="3696" y="1773"/>
                  <a:chExt cx="1824" cy="2307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624"/>
                    <a:ext cx="1824" cy="145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1773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chemeClr val="accent6"/>
                        </a:solidFill>
                        <a:latin typeface="+mn-lt"/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625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latin typeface="+mn-lt"/>
                      </a:rPr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15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>
                        <a:latin typeface="+mn-lt"/>
                      </a:rPr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52"/>
                  <a:ext cx="1920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>
                      <a:latin typeface="+mn-lt"/>
                    </a:rPr>
                  </a:br>
                  <a:r>
                    <a:rPr lang="en-US" dirty="0" err="1">
                      <a:solidFill>
                        <a:srgbClr val="00B050"/>
                      </a:solidFill>
                      <a:latin typeface="+mn-lt"/>
                    </a:rPr>
                    <a:t>toString</a:t>
                  </a:r>
                  <a:r>
                    <a:rPr lang="en-US" dirty="0">
                      <a:solidFill>
                        <a:srgbClr val="00B050"/>
                      </a:solidFill>
                      <a:latin typeface="+mn-lt"/>
                    </a:rPr>
                    <a:t>() </a:t>
                  </a:r>
                  <a:endParaRPr lang="en-US" dirty="0">
                    <a:latin typeface="+mn-lt"/>
                  </a:endParaRP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672"/>
                  <a:ext cx="1584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>
                      <a:latin typeface="+mn-lt"/>
                    </a:rPr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>
                      <a:latin typeface="+mn-lt"/>
                    </a:rPr>
                    <a:t>isOlder</a:t>
                  </a:r>
                  <a:r>
                    <a:rPr lang="en-US" dirty="0">
                      <a:latin typeface="+mn-lt"/>
                    </a:rPr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73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688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>
                  <a:latin typeface="+mn-lt"/>
                </a:rPr>
                <a:t>6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1000" y="4690408"/>
            <a:ext cx="2514600" cy="1938992"/>
            <a:chOff x="381000" y="4690408"/>
            <a:chExt cx="2514600" cy="1938992"/>
          </a:xfrm>
        </p:grpSpPr>
        <p:sp>
          <p:nvSpPr>
            <p:cNvPr id="5" name="TextBox 4"/>
            <p:cNvSpPr txBox="1"/>
            <p:nvPr/>
          </p:nvSpPr>
          <p:spPr>
            <a:xfrm>
              <a:off x="381000" y="4690408"/>
              <a:ext cx="2286000" cy="1938992"/>
            </a:xfrm>
            <a:prstGeom prst="rect">
              <a:avLst/>
            </a:prstGeom>
            <a:noFill/>
            <a:ln>
              <a:solidFill>
                <a:srgbClr val="8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Bottom-up / Overriding rule says function </a:t>
              </a:r>
              <a:r>
                <a:rPr lang="en-US" sz="2400" dirty="0" err="1">
                  <a:solidFill>
                    <a:srgbClr val="00B050"/>
                  </a:solidFill>
                </a:rPr>
                <a:t>toString</a:t>
              </a:r>
              <a:r>
                <a:rPr lang="en-US" sz="2400" dirty="0"/>
                <a:t> in Cat partition</a:t>
              </a:r>
            </a:p>
          </p:txBody>
        </p:sp>
        <p:cxnSp>
          <p:nvCxnSpPr>
            <p:cNvPr id="6" name="Straight Arrow Connector 5"/>
            <p:cNvCxnSpPr/>
            <p:nvPr/>
          </p:nvCxnSpPr>
          <p:spPr>
            <a:xfrm>
              <a:off x="2362200" y="5943600"/>
              <a:ext cx="533400" cy="0"/>
            </a:xfrm>
            <a:prstGeom prst="straightConnector1">
              <a:avLst/>
            </a:prstGeom>
            <a:ln w="34925">
              <a:solidFill>
                <a:srgbClr val="8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ectangle 21">
            <a:extLst>
              <a:ext uri="{FF2B5EF4-FFF2-40B4-BE49-F238E27FC236}">
                <a16:creationId xmlns:a16="http://schemas.microsoft.com/office/drawing/2014/main" id="{51BBD755-BF41-A547-BA0D-A1FF61534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368676"/>
            <a:ext cx="2895600" cy="888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5" name="Text Box 23">
            <a:extLst>
              <a:ext uri="{FF2B5EF4-FFF2-40B4-BE49-F238E27FC236}">
                <a16:creationId xmlns:a16="http://schemas.microsoft.com/office/drawing/2014/main" id="{5D585B83-D0BD-554F-B169-9D1213679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368677"/>
            <a:ext cx="1143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Object</a:t>
            </a:r>
          </a:p>
        </p:txBody>
      </p:sp>
      <p:sp>
        <p:nvSpPr>
          <p:cNvPr id="66" name="Rectangle 21">
            <a:extLst>
              <a:ext uri="{FF2B5EF4-FFF2-40B4-BE49-F238E27FC236}">
                <a16:creationId xmlns:a16="http://schemas.microsoft.com/office/drawing/2014/main" id="{07A2AE1C-D65D-E543-A658-C56CCC19F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363912"/>
            <a:ext cx="2819400" cy="8747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7" name="Text Box 23">
            <a:extLst>
              <a:ext uri="{FF2B5EF4-FFF2-40B4-BE49-F238E27FC236}">
                <a16:creationId xmlns:a16="http://schemas.microsoft.com/office/drawing/2014/main" id="{46F5C769-57EC-3F47-8586-74FB23F8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368677"/>
            <a:ext cx="1143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+mn-lt"/>
              </a:rPr>
              <a:t>Object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CAF884-37D7-334A-8235-A6EA9B540337}"/>
              </a:ext>
            </a:extLst>
          </p:cNvPr>
          <p:cNvSpPr/>
          <p:nvPr/>
        </p:nvSpPr>
        <p:spPr>
          <a:xfrm>
            <a:off x="3092746" y="3777496"/>
            <a:ext cx="128913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>
                <a:solidFill>
                  <a:srgbClr val="0432FF"/>
                </a:solidFill>
              </a:rPr>
              <a:t>toString</a:t>
            </a:r>
            <a:r>
              <a:rPr lang="en-US" sz="2200" dirty="0">
                <a:solidFill>
                  <a:srgbClr val="0432FF"/>
                </a:solidFill>
              </a:rPr>
              <a:t>() 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3ABD46B-02A6-7745-A69D-B6C3278E563B}"/>
              </a:ext>
            </a:extLst>
          </p:cNvPr>
          <p:cNvSpPr/>
          <p:nvPr/>
        </p:nvSpPr>
        <p:spPr>
          <a:xfrm>
            <a:off x="6115346" y="3777496"/>
            <a:ext cx="128913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>
                <a:solidFill>
                  <a:srgbClr val="0432FF"/>
                </a:solidFill>
              </a:rPr>
              <a:t>toString</a:t>
            </a:r>
            <a:r>
              <a:rPr lang="en-US" sz="2200" dirty="0">
                <a:solidFill>
                  <a:srgbClr val="0432FF"/>
                </a:solidFill>
              </a:rPr>
              <a:t>() </a:t>
            </a:r>
          </a:p>
        </p:txBody>
      </p:sp>
    </p:spTree>
    <p:extLst>
      <p:ext uri="{BB962C8B-B14F-4D97-AF65-F5344CB8AC3E}">
        <p14:creationId xmlns:p14="http://schemas.microsoft.com/office/powerpoint/2010/main" val="271973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E1835C-2551-314A-9A49-916C0E986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B41BB9-CDA6-7541-999A-2E43F2FB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AF79B-A412-F645-86A9-B68DCFD3BD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2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Overview references 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95600"/>
          </a:xfrm>
        </p:spPr>
        <p:txBody>
          <a:bodyPr>
            <a:noAutofit/>
          </a:bodyPr>
          <a:lstStyle/>
          <a:p>
            <a:r>
              <a:rPr lang="en-US" sz="2400" dirty="0"/>
              <a:t>Quick look at arrays:  </a:t>
            </a:r>
            <a:r>
              <a:rPr lang="en-US" sz="2400" dirty="0">
                <a:solidFill>
                  <a:srgbClr val="FF0000"/>
                </a:solidFill>
              </a:rPr>
              <a:t>array</a:t>
            </a:r>
          </a:p>
          <a:p>
            <a:r>
              <a:rPr lang="en-US" sz="2400" dirty="0"/>
              <a:t>Casting among classes  </a:t>
            </a:r>
            <a:r>
              <a:rPr lang="en-US" sz="2400" dirty="0">
                <a:solidFill>
                  <a:srgbClr val="FF0000"/>
                </a:solidFill>
              </a:rPr>
              <a:t>cast, object-casting rule</a:t>
            </a:r>
          </a:p>
          <a:p>
            <a:r>
              <a:rPr lang="en-US" sz="2400" dirty="0"/>
              <a:t>Operator </a:t>
            </a:r>
            <a:r>
              <a:rPr lang="en-US" sz="2400" dirty="0" err="1">
                <a:solidFill>
                  <a:srgbClr val="FF0000"/>
                </a:solidFill>
              </a:rPr>
              <a:t>instanceof</a:t>
            </a:r>
            <a:r>
              <a:rPr lang="en-US" sz="2400" dirty="0">
                <a:solidFill>
                  <a:srgbClr val="800000"/>
                </a:solidFill>
              </a:rPr>
              <a:t>   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  </a:t>
            </a:r>
            <a:endParaRPr lang="en-US" sz="2400" dirty="0">
              <a:solidFill>
                <a:srgbClr val="800000"/>
              </a:solidFill>
            </a:endParaRPr>
          </a:p>
          <a:p>
            <a:r>
              <a:rPr lang="en-US" sz="2400" dirty="0"/>
              <a:t>Function </a:t>
            </a:r>
            <a:r>
              <a:rPr lang="en-US" sz="2400" dirty="0" err="1">
                <a:solidFill>
                  <a:srgbClr val="FF0000"/>
                </a:solidFill>
              </a:rPr>
              <a:t>getClass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Function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equals</a:t>
            </a:r>
          </a:p>
          <a:p>
            <a:r>
              <a:rPr lang="en-US" sz="2400" dirty="0">
                <a:solidFill>
                  <a:srgbClr val="FF0000"/>
                </a:solidFill>
              </a:rPr>
              <a:t>compile-time reference rule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4508718"/>
            <a:ext cx="803296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Homework:			  	</a:t>
            </a:r>
            <a:r>
              <a:rPr lang="en-US" sz="2400" b="1" dirty="0">
                <a:solidFill>
                  <a:srgbClr val="3F65F6"/>
                </a:solidFill>
                <a:cs typeface="Times New Roman"/>
              </a:rPr>
              <a:t>while-loop</a:t>
            </a:r>
            <a:r>
              <a:rPr lang="en-US" sz="2400" dirty="0"/>
              <a:t>,</a:t>
            </a:r>
            <a:r>
              <a:rPr lang="en-US" sz="2400" b="1" dirty="0">
                <a:solidFill>
                  <a:srgbClr val="FF0000"/>
                </a:solidFill>
                <a:cs typeface="Times New Roman"/>
              </a:rPr>
              <a:t> </a:t>
            </a:r>
            <a:r>
              <a:rPr lang="en-US" sz="2400" b="1" dirty="0">
                <a:solidFill>
                  <a:srgbClr val="ED702D"/>
                </a:solidFill>
                <a:cs typeface="Times New Roman"/>
              </a:rPr>
              <a:t>for-loop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</a:p>
          <a:p>
            <a:r>
              <a:rPr lang="en-US" sz="2000" b="1" dirty="0">
                <a:solidFill>
                  <a:srgbClr val="3366FF"/>
                </a:solidFill>
                <a:latin typeface="Courier" pitchFamily="2" charset="0"/>
                <a:cs typeface="Times New Roman"/>
              </a:rPr>
              <a:t>while</a:t>
            </a:r>
            <a:r>
              <a:rPr lang="en-US" sz="2000" dirty="0">
                <a:solidFill>
                  <a:srgbClr val="3366FF"/>
                </a:solidFill>
                <a:latin typeface="Courier" pitchFamily="2" charset="0"/>
                <a:cs typeface="Times New Roman"/>
              </a:rPr>
              <a:t> ( </a:t>
            </a:r>
            <a:r>
              <a:rPr lang="en-US" sz="2000" b="1" dirty="0">
                <a:solidFill>
                  <a:srgbClr val="3366FF"/>
                </a:solidFill>
                <a:latin typeface="Courier" pitchFamily="2" charset="0"/>
                <a:cs typeface="Times New Roman"/>
              </a:rPr>
              <a:t>&lt;bool expr&gt; </a:t>
            </a:r>
            <a:r>
              <a:rPr lang="en-US" sz="2000" dirty="0">
                <a:solidFill>
                  <a:srgbClr val="3366FF"/>
                </a:solidFill>
                <a:latin typeface="Courier" pitchFamily="2" charset="0"/>
                <a:cs typeface="Times New Roman"/>
              </a:rPr>
              <a:t>) { … }              </a:t>
            </a:r>
            <a:r>
              <a:rPr lang="en-US" sz="2000" b="1" dirty="0">
                <a:solidFill>
                  <a:srgbClr val="3366FF"/>
                </a:solidFill>
                <a:latin typeface="Courier" pitchFamily="2" charset="0"/>
                <a:cs typeface="Times New Roman"/>
              </a:rPr>
              <a:t>// syntax</a:t>
            </a:r>
          </a:p>
          <a:p>
            <a:endParaRPr lang="en-US" sz="2400" b="1" dirty="0">
              <a:latin typeface="Times New Roman"/>
              <a:cs typeface="Times New Roman"/>
            </a:endParaRPr>
          </a:p>
          <a:p>
            <a:r>
              <a:rPr lang="en-US" sz="20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0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20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k= 0; k &lt; 200; k= k+1) { … }    </a:t>
            </a:r>
            <a:r>
              <a:rPr lang="en-US" sz="2000" b="1" dirty="0">
                <a:solidFill>
                  <a:srgbClr val="FF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example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14FD83-E313-B848-A603-9F1E57519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488656"/>
            <a:ext cx="2768600" cy="558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F47FA2-5830-E94E-86CF-26C401136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200" y="444500"/>
            <a:ext cx="2768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037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035BC-AF62-4F4C-8271-957A496D6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Point Class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10F2CA-037F-C546-B97E-3C694704F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0A833-3849-D145-8530-A0E01C75E9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public</a:t>
            </a:r>
            <a:r>
              <a:rPr lang="en-US" dirty="0"/>
              <a:t> </a:t>
            </a:r>
            <a:r>
              <a:rPr lang="en-US" dirty="0">
                <a:solidFill>
                  <a:srgbClr val="0432FF"/>
                </a:solidFill>
              </a:rPr>
              <a:t>class</a:t>
            </a:r>
            <a:r>
              <a:rPr lang="en-US" dirty="0"/>
              <a:t> Point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0432FF"/>
                </a:solidFill>
              </a:rPr>
              <a:t>public</a:t>
            </a:r>
            <a:r>
              <a:rPr lang="en-US" dirty="0"/>
              <a:t> int x;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0432FF"/>
                </a:solidFill>
              </a:rPr>
              <a:t>public</a:t>
            </a:r>
            <a:r>
              <a:rPr lang="en-US" dirty="0"/>
              <a:t> int y;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>
                <a:solidFill>
                  <a:srgbClr val="0432FF"/>
                </a:solidFill>
              </a:rPr>
              <a:t>  public</a:t>
            </a:r>
            <a:r>
              <a:rPr lang="en-US" dirty="0"/>
              <a:t> Point(int x, int y)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>
                <a:solidFill>
                  <a:srgbClr val="0432FF"/>
                </a:solidFill>
              </a:rPr>
              <a:t>this</a:t>
            </a:r>
            <a:r>
              <a:rPr lang="en-US" dirty="0" err="1"/>
              <a:t>.x</a:t>
            </a:r>
            <a:r>
              <a:rPr lang="en-US" dirty="0"/>
              <a:t>= x;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>
                <a:solidFill>
                  <a:srgbClr val="0432FF"/>
                </a:solidFill>
              </a:rPr>
              <a:t>this</a:t>
            </a:r>
            <a:r>
              <a:rPr lang="en-US" dirty="0" err="1"/>
              <a:t>.y</a:t>
            </a:r>
            <a:r>
              <a:rPr lang="en-US" dirty="0"/>
              <a:t>= y;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454486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B75FA-0CB8-9444-83A5-CA4EECEE8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</a:t>
            </a:r>
            <a:r>
              <a:rPr lang="en-US" b="1" dirty="0"/>
              <a:t>Object</a:t>
            </a:r>
            <a:r>
              <a:rPr lang="en-US" dirty="0"/>
              <a:t> defines equals(x)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F03280-B554-064F-85F7-8618ACCB1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C55685-05C0-1748-A86D-9F7A147EF5D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5246815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public </a:t>
            </a:r>
            <a:r>
              <a:rPr lang="en-US" dirty="0" err="1"/>
              <a:t>boolean</a:t>
            </a:r>
            <a:r>
              <a:rPr lang="en-US" dirty="0"/>
              <a:t> equals(Object x) {</a:t>
            </a:r>
          </a:p>
          <a:p>
            <a:pPr marL="0" indent="0">
              <a:buNone/>
            </a:pPr>
            <a:r>
              <a:rPr lang="en-US" dirty="0"/>
              <a:t>	return this == x;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1AAF22D-042A-5E49-A0AC-0B8508D35F58}"/>
              </a:ext>
            </a:extLst>
          </p:cNvPr>
          <p:cNvSpPr/>
          <p:nvPr/>
        </p:nvSpPr>
        <p:spPr>
          <a:xfrm>
            <a:off x="152400" y="3276600"/>
            <a:ext cx="5246815" cy="317009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 p1= new Point(5,4);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 p2= p1;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(p1 == p2) {...}      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true?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(p1.equals(p2)) {...} 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true?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Point p3= new Point(5,4);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(p1 == p3) {...}      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true?</a:t>
            </a:r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if (p1.equals(p3)) {...} 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true?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00D245F-FBDD-CD42-A611-664D79947821}"/>
              </a:ext>
            </a:extLst>
          </p:cNvPr>
          <p:cNvGrpSpPr/>
          <p:nvPr/>
        </p:nvGrpSpPr>
        <p:grpSpPr>
          <a:xfrm>
            <a:off x="5943600" y="1524000"/>
            <a:ext cx="2344827" cy="628711"/>
            <a:chOff x="-144048" y="2276475"/>
            <a:chExt cx="2344827" cy="628711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AB288E5C-3B62-6F47-820A-C9DF8364BE67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25" name="Text Box 62">
                <a:extLst>
                  <a:ext uri="{FF2B5EF4-FFF2-40B4-BE49-F238E27FC236}">
                    <a16:creationId xmlns:a16="http://schemas.microsoft.com/office/drawing/2014/main" id="{2B57F276-DD0A-CC42-9774-525A09FE75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0432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a0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26" name="Text Box 66">
                <a:extLst>
                  <a:ext uri="{FF2B5EF4-FFF2-40B4-BE49-F238E27FC236}">
                    <a16:creationId xmlns:a16="http://schemas.microsoft.com/office/drawing/2014/main" id="{BAEAA4CA-A417-0A42-94DF-811D4855B6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p1</a:t>
                </a:r>
              </a:p>
            </p:txBody>
          </p:sp>
        </p:grp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3E58576-4F24-2B46-ACEB-047D6D50169E}"/>
                </a:ext>
              </a:extLst>
            </p:cNvPr>
            <p:cNvSpPr/>
            <p:nvPr/>
          </p:nvSpPr>
          <p:spPr>
            <a:xfrm>
              <a:off x="1310792" y="2505076"/>
              <a:ext cx="8899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Point</a:t>
              </a:r>
            </a:p>
          </p:txBody>
        </p:sp>
      </p:grpSp>
      <p:grpSp>
        <p:nvGrpSpPr>
          <p:cNvPr id="27" name="Group 39">
            <a:extLst>
              <a:ext uri="{FF2B5EF4-FFF2-40B4-BE49-F238E27FC236}">
                <a16:creationId xmlns:a16="http://schemas.microsoft.com/office/drawing/2014/main" id="{EFA96D80-DE48-D64F-9181-9F164A221874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3371850"/>
            <a:ext cx="2819400" cy="1657350"/>
            <a:chOff x="3696" y="196"/>
            <a:chExt cx="1776" cy="1044"/>
          </a:xfrm>
        </p:grpSpPr>
        <p:grpSp>
          <p:nvGrpSpPr>
            <p:cNvPr id="28" name="Group 17">
              <a:extLst>
                <a:ext uri="{FF2B5EF4-FFF2-40B4-BE49-F238E27FC236}">
                  <a16:creationId xmlns:a16="http://schemas.microsoft.com/office/drawing/2014/main" id="{C46C3C76-8839-724C-A8AF-262F30C4D0F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96"/>
              <a:ext cx="1776" cy="1044"/>
              <a:chOff x="3696" y="244"/>
              <a:chExt cx="1776" cy="1044"/>
            </a:xfrm>
          </p:grpSpPr>
          <p:grpSp>
            <p:nvGrpSpPr>
              <p:cNvPr id="30" name="Group 16">
                <a:extLst>
                  <a:ext uri="{FF2B5EF4-FFF2-40B4-BE49-F238E27FC236}">
                    <a16:creationId xmlns:a16="http://schemas.microsoft.com/office/drawing/2014/main" id="{2991A5EE-C7DD-1B4B-AA3A-59C89DF7A1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44"/>
                <a:ext cx="1776" cy="1044"/>
                <a:chOff x="3696" y="820"/>
                <a:chExt cx="1776" cy="1044"/>
              </a:xfrm>
            </p:grpSpPr>
            <p:grpSp>
              <p:nvGrpSpPr>
                <p:cNvPr id="32" name="Group 15">
                  <a:extLst>
                    <a:ext uri="{FF2B5EF4-FFF2-40B4-BE49-F238E27FC236}">
                      <a16:creationId xmlns:a16="http://schemas.microsoft.com/office/drawing/2014/main" id="{5E20108E-2314-714C-B8CC-BB50A1DA85B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820"/>
                  <a:ext cx="1776" cy="1044"/>
                  <a:chOff x="3696" y="820"/>
                  <a:chExt cx="1776" cy="1044"/>
                </a:xfrm>
              </p:grpSpPr>
              <p:sp>
                <p:nvSpPr>
                  <p:cNvPr id="34" name="Rectangle 7">
                    <a:extLst>
                      <a:ext uri="{FF2B5EF4-FFF2-40B4-BE49-F238E27FC236}">
                        <a16:creationId xmlns:a16="http://schemas.microsoft.com/office/drawing/2014/main" id="{2C5F4DDD-E5C5-CD49-B547-7ECF210BFB9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79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35" name="Text Box 8">
                    <a:extLst>
                      <a:ext uri="{FF2B5EF4-FFF2-40B4-BE49-F238E27FC236}">
                        <a16:creationId xmlns:a16="http://schemas.microsoft.com/office/drawing/2014/main" id="{7722E397-8BB8-E34E-AEF3-115581C87AB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20"/>
                    <a:ext cx="336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solidFill>
                          <a:srgbClr val="0432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a0</a:t>
                    </a:r>
                  </a:p>
                </p:txBody>
              </p:sp>
              <p:sp>
                <p:nvSpPr>
                  <p:cNvPr id="36" name="Text Box 9">
                    <a:extLst>
                      <a:ext uri="{FF2B5EF4-FFF2-40B4-BE49-F238E27FC236}">
                        <a16:creationId xmlns:a16="http://schemas.microsoft.com/office/drawing/2014/main" id="{E54EEFAE-D865-B240-943C-E0EF440338C0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Point</a:t>
                    </a:r>
                  </a:p>
                </p:txBody>
              </p:sp>
            </p:grpSp>
            <p:sp>
              <p:nvSpPr>
                <p:cNvPr id="33" name="Text Box 13">
                  <a:extLst>
                    <a:ext uri="{FF2B5EF4-FFF2-40B4-BE49-F238E27FC236}">
                      <a16:creationId xmlns:a16="http://schemas.microsoft.com/office/drawing/2014/main" id="{0BF7B26D-868C-A24E-9B49-251539F277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6" y="1186"/>
                  <a:ext cx="571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x</a:t>
                  </a:r>
                </a:p>
              </p:txBody>
            </p:sp>
            <p:sp>
              <p:nvSpPr>
                <p:cNvPr id="42" name="Text Box 13">
                  <a:extLst>
                    <a:ext uri="{FF2B5EF4-FFF2-40B4-BE49-F238E27FC236}">
                      <a16:creationId xmlns:a16="http://schemas.microsoft.com/office/drawing/2014/main" id="{BAAE598B-2556-7745-8D16-8D5724D8243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6" y="1495"/>
                  <a:ext cx="571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y</a:t>
                  </a:r>
                </a:p>
              </p:txBody>
            </p:sp>
          </p:grpSp>
          <p:sp>
            <p:nvSpPr>
              <p:cNvPr id="31" name="Rectangle 14">
                <a:extLst>
                  <a:ext uri="{FF2B5EF4-FFF2-40B4-BE49-F238E27FC236}">
                    <a16:creationId xmlns:a16="http://schemas.microsoft.com/office/drawing/2014/main" id="{BC8BE594-8D20-4647-B8A1-EB8E22ECC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64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43" name="Rectangle 14">
                <a:extLst>
                  <a:ext uri="{FF2B5EF4-FFF2-40B4-BE49-F238E27FC236}">
                    <a16:creationId xmlns:a16="http://schemas.microsoft.com/office/drawing/2014/main" id="{64411643-917E-6C41-B7C7-687192C978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955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29" name="Text Box 32">
              <a:extLst>
                <a:ext uri="{FF2B5EF4-FFF2-40B4-BE49-F238E27FC236}">
                  <a16:creationId xmlns:a16="http://schemas.microsoft.com/office/drawing/2014/main" id="{794DCD70-742E-664C-95A7-852F383020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550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sp>
          <p:nvSpPr>
            <p:cNvPr id="44" name="Text Box 32">
              <a:extLst>
                <a:ext uri="{FF2B5EF4-FFF2-40B4-BE49-F238E27FC236}">
                  <a16:creationId xmlns:a16="http://schemas.microsoft.com/office/drawing/2014/main" id="{ABAAACD5-D12C-0642-874C-DAF1D21BED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859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70AC5DF-1BA3-094B-9BBA-34564BDCB90F}"/>
              </a:ext>
            </a:extLst>
          </p:cNvPr>
          <p:cNvGrpSpPr/>
          <p:nvPr/>
        </p:nvGrpSpPr>
        <p:grpSpPr>
          <a:xfrm>
            <a:off x="5943600" y="2209800"/>
            <a:ext cx="2344827" cy="628711"/>
            <a:chOff x="-144048" y="2276475"/>
            <a:chExt cx="2344827" cy="628711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B49BD9EE-7824-7E47-BB5B-1F50D8441646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40" name="Text Box 62">
                <a:extLst>
                  <a:ext uri="{FF2B5EF4-FFF2-40B4-BE49-F238E27FC236}">
                    <a16:creationId xmlns:a16="http://schemas.microsoft.com/office/drawing/2014/main" id="{C8F4DDF3-404D-9E4C-BD1A-76A277FC64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0432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a0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41" name="Text Box 66">
                <a:extLst>
                  <a:ext uri="{FF2B5EF4-FFF2-40B4-BE49-F238E27FC236}">
                    <a16:creationId xmlns:a16="http://schemas.microsoft.com/office/drawing/2014/main" id="{6685105B-D9F6-424B-BE39-8AE974F328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p2</a:t>
                </a:r>
              </a:p>
            </p:txBody>
          </p:sp>
        </p:grp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8805513-BC7B-4448-8F2D-0D39A5C9E898}"/>
                </a:ext>
              </a:extLst>
            </p:cNvPr>
            <p:cNvSpPr/>
            <p:nvPr/>
          </p:nvSpPr>
          <p:spPr>
            <a:xfrm>
              <a:off x="1310792" y="2505076"/>
              <a:ext cx="8899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Point</a:t>
              </a:r>
            </a:p>
          </p:txBody>
        </p:sp>
      </p:grpSp>
      <p:grpSp>
        <p:nvGrpSpPr>
          <p:cNvPr id="45" name="Group 39">
            <a:extLst>
              <a:ext uri="{FF2B5EF4-FFF2-40B4-BE49-F238E27FC236}">
                <a16:creationId xmlns:a16="http://schemas.microsoft.com/office/drawing/2014/main" id="{1036F213-FBB1-EC42-A87A-125D73D96377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5132048"/>
            <a:ext cx="2819400" cy="1657350"/>
            <a:chOff x="3696" y="196"/>
            <a:chExt cx="1776" cy="1044"/>
          </a:xfrm>
        </p:grpSpPr>
        <p:grpSp>
          <p:nvGrpSpPr>
            <p:cNvPr id="46" name="Group 17">
              <a:extLst>
                <a:ext uri="{FF2B5EF4-FFF2-40B4-BE49-F238E27FC236}">
                  <a16:creationId xmlns:a16="http://schemas.microsoft.com/office/drawing/2014/main" id="{1B6CD974-60F3-D34B-9158-29244A8287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96"/>
              <a:ext cx="1776" cy="1044"/>
              <a:chOff x="3696" y="244"/>
              <a:chExt cx="1776" cy="1044"/>
            </a:xfrm>
          </p:grpSpPr>
          <p:grpSp>
            <p:nvGrpSpPr>
              <p:cNvPr id="49" name="Group 16">
                <a:extLst>
                  <a:ext uri="{FF2B5EF4-FFF2-40B4-BE49-F238E27FC236}">
                    <a16:creationId xmlns:a16="http://schemas.microsoft.com/office/drawing/2014/main" id="{4D005D62-A9D9-5E4F-8511-993BB9AC6D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44"/>
                <a:ext cx="1776" cy="1044"/>
                <a:chOff x="3696" y="820"/>
                <a:chExt cx="1776" cy="1044"/>
              </a:xfrm>
            </p:grpSpPr>
            <p:grpSp>
              <p:nvGrpSpPr>
                <p:cNvPr id="52" name="Group 15">
                  <a:extLst>
                    <a:ext uri="{FF2B5EF4-FFF2-40B4-BE49-F238E27FC236}">
                      <a16:creationId xmlns:a16="http://schemas.microsoft.com/office/drawing/2014/main" id="{794ABB33-19A4-1840-9A91-E7189340CB0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820"/>
                  <a:ext cx="1776" cy="1044"/>
                  <a:chOff x="3696" y="820"/>
                  <a:chExt cx="1776" cy="1044"/>
                </a:xfrm>
              </p:grpSpPr>
              <p:sp>
                <p:nvSpPr>
                  <p:cNvPr id="55" name="Rectangle 7">
                    <a:extLst>
                      <a:ext uri="{FF2B5EF4-FFF2-40B4-BE49-F238E27FC236}">
                        <a16:creationId xmlns:a16="http://schemas.microsoft.com/office/drawing/2014/main" id="{E2AA68AA-0CFE-8242-A1CC-B685312C2DD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79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56" name="Text Box 8">
                    <a:extLst>
                      <a:ext uri="{FF2B5EF4-FFF2-40B4-BE49-F238E27FC236}">
                        <a16:creationId xmlns:a16="http://schemas.microsoft.com/office/drawing/2014/main" id="{B56D0EFB-39C6-CB4A-98DF-1679F792356F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20"/>
                    <a:ext cx="336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solidFill>
                          <a:srgbClr val="0432FF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a1</a:t>
                    </a:r>
                  </a:p>
                </p:txBody>
              </p:sp>
              <p:sp>
                <p:nvSpPr>
                  <p:cNvPr id="57" name="Text Box 9">
                    <a:extLst>
                      <a:ext uri="{FF2B5EF4-FFF2-40B4-BE49-F238E27FC236}">
                        <a16:creationId xmlns:a16="http://schemas.microsoft.com/office/drawing/2014/main" id="{D1E7DCC4-C93B-2040-A2CD-A4859C70F547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Point</a:t>
                    </a:r>
                  </a:p>
                </p:txBody>
              </p:sp>
            </p:grpSp>
            <p:sp>
              <p:nvSpPr>
                <p:cNvPr id="53" name="Text Box 13">
                  <a:extLst>
                    <a:ext uri="{FF2B5EF4-FFF2-40B4-BE49-F238E27FC236}">
                      <a16:creationId xmlns:a16="http://schemas.microsoft.com/office/drawing/2014/main" id="{5106FC1A-27BB-F940-9679-30FEA410CC2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6" y="1186"/>
                  <a:ext cx="571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x</a:t>
                  </a:r>
                </a:p>
              </p:txBody>
            </p:sp>
            <p:sp>
              <p:nvSpPr>
                <p:cNvPr id="54" name="Text Box 13">
                  <a:extLst>
                    <a:ext uri="{FF2B5EF4-FFF2-40B4-BE49-F238E27FC236}">
                      <a16:creationId xmlns:a16="http://schemas.microsoft.com/office/drawing/2014/main" id="{C716E738-3677-3A42-93E1-FD17FE7DEE8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36" y="1495"/>
                  <a:ext cx="571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y</a:t>
                  </a:r>
                </a:p>
              </p:txBody>
            </p:sp>
          </p:grpSp>
          <p:sp>
            <p:nvSpPr>
              <p:cNvPr id="50" name="Rectangle 14">
                <a:extLst>
                  <a:ext uri="{FF2B5EF4-FFF2-40B4-BE49-F238E27FC236}">
                    <a16:creationId xmlns:a16="http://schemas.microsoft.com/office/drawing/2014/main" id="{30552E9B-5852-514A-A0B8-1312CF40B8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64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  <p:sp>
            <p:nvSpPr>
              <p:cNvPr id="51" name="Rectangle 14">
                <a:extLst>
                  <a:ext uri="{FF2B5EF4-FFF2-40B4-BE49-F238E27FC236}">
                    <a16:creationId xmlns:a16="http://schemas.microsoft.com/office/drawing/2014/main" id="{46C18C20-2188-8442-90A2-8D8EBA0A03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955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47" name="Text Box 32">
              <a:extLst>
                <a:ext uri="{FF2B5EF4-FFF2-40B4-BE49-F238E27FC236}">
                  <a16:creationId xmlns:a16="http://schemas.microsoft.com/office/drawing/2014/main" id="{4EE41292-EC55-7240-8BDE-B9D853D891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550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  <p:sp>
          <p:nvSpPr>
            <p:cNvPr id="48" name="Text Box 32">
              <a:extLst>
                <a:ext uri="{FF2B5EF4-FFF2-40B4-BE49-F238E27FC236}">
                  <a16:creationId xmlns:a16="http://schemas.microsoft.com/office/drawing/2014/main" id="{1BB0A1EF-BFE1-4A41-9425-2CE74664C4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859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4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6440DEB-B1FB-0D40-B247-1A9D65FDCA30}"/>
              </a:ext>
            </a:extLst>
          </p:cNvPr>
          <p:cNvGrpSpPr/>
          <p:nvPr/>
        </p:nvGrpSpPr>
        <p:grpSpPr>
          <a:xfrm>
            <a:off x="5943600" y="2895600"/>
            <a:ext cx="2344827" cy="628711"/>
            <a:chOff x="-144048" y="2276475"/>
            <a:chExt cx="2344827" cy="628711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06EDE08-884E-CB47-8573-E5C8FB75CB74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61" name="Text Box 62">
                <a:extLst>
                  <a:ext uri="{FF2B5EF4-FFF2-40B4-BE49-F238E27FC236}">
                    <a16:creationId xmlns:a16="http://schemas.microsoft.com/office/drawing/2014/main" id="{4316C783-558E-C14B-840D-94CD9F4707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0432FF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a1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62" name="Text Box 66">
                <a:extLst>
                  <a:ext uri="{FF2B5EF4-FFF2-40B4-BE49-F238E27FC236}">
                    <a16:creationId xmlns:a16="http://schemas.microsoft.com/office/drawing/2014/main" id="{F578A500-0341-1748-B720-4BC28AE79B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p3</a:t>
                </a:r>
              </a:p>
            </p:txBody>
          </p:sp>
        </p:grp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B3F59E8-6A0A-CD42-9BAF-E43B6901BC5F}"/>
                </a:ext>
              </a:extLst>
            </p:cNvPr>
            <p:cNvSpPr/>
            <p:nvPr/>
          </p:nvSpPr>
          <p:spPr>
            <a:xfrm>
              <a:off x="1310792" y="2505076"/>
              <a:ext cx="88998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Point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30898D5-ED32-0F42-A04E-2E9F40307BFA}"/>
              </a:ext>
            </a:extLst>
          </p:cNvPr>
          <p:cNvSpPr/>
          <p:nvPr/>
        </p:nvSpPr>
        <p:spPr>
          <a:xfrm>
            <a:off x="-20126" y="6562931"/>
            <a:ext cx="4829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Using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Point</a:t>
            </a:r>
            <a:r>
              <a:rPr lang="en-US" dirty="0">
                <a:cs typeface="Consolas" panose="020B0609020204030204" pitchFamily="49" charset="0"/>
              </a:rPr>
              <a:t> class as defined in previous slide.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05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035BC-AF62-4F4C-8271-957A496D6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Can define equals for your own class!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710F2CA-037F-C546-B97E-3C694704F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0A833-3849-D145-8530-A0E01C75E9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Can I define it any way I like? 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https://docs.oracle.com/javase/8/docs/api/java/lang/Object.html#equals-java.lang.Object-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/>
              <a:t>Java spec says:</a:t>
            </a:r>
          </a:p>
          <a:p>
            <a:r>
              <a:rPr lang="en-US" sz="3200" dirty="0"/>
              <a:t>Reflexive</a:t>
            </a:r>
          </a:p>
          <a:p>
            <a:r>
              <a:rPr lang="en-US" sz="3200" dirty="0"/>
              <a:t>Symmetric </a:t>
            </a:r>
          </a:p>
          <a:p>
            <a:r>
              <a:rPr lang="en-US" sz="3200" dirty="0"/>
              <a:t>Transitive</a:t>
            </a:r>
          </a:p>
          <a:p>
            <a:pPr marL="0" indent="0">
              <a:buNone/>
            </a:pPr>
            <a:r>
              <a:rPr lang="en-US" sz="3200" dirty="0"/>
              <a:t>(click on the link to see what these are)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E0B8F5-45D4-A746-8F8C-86B5141D7A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400" y="4953000"/>
            <a:ext cx="11684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9234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1275-0E35-5A4E-98CF-D99E20B3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we define equality for a Point?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B43AC0-342D-DE44-AD1A-ED6F7637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9E1EB9-504A-5741-814A-B1FF43E996E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/** return “</a:t>
            </a:r>
            <a:r>
              <a:rPr lang="en-US" dirty="0" err="1">
                <a:solidFill>
                  <a:srgbClr val="00B050"/>
                </a:solidFill>
              </a:rPr>
              <a:t>obj</a:t>
            </a:r>
            <a:r>
              <a:rPr lang="en-US" dirty="0">
                <a:solidFill>
                  <a:srgbClr val="00B050"/>
                </a:solidFill>
              </a:rPr>
              <a:t> is a Point and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   </a:t>
            </a:r>
            <a:r>
              <a:rPr lang="en-US" dirty="0" err="1">
                <a:solidFill>
                  <a:srgbClr val="00B050"/>
                </a:solidFill>
              </a:rPr>
              <a:t>obj</a:t>
            </a:r>
            <a:r>
              <a:rPr lang="en-US" dirty="0">
                <a:solidFill>
                  <a:srgbClr val="00B050"/>
                </a:solidFill>
              </a:rPr>
              <a:t> and this have the same x and y fields”  */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@Override</a:t>
            </a:r>
          </a:p>
          <a:p>
            <a:pPr marL="0" indent="0">
              <a:buNone/>
            </a:pPr>
            <a:r>
              <a:rPr lang="en-US" dirty="0"/>
              <a:t>  public </a:t>
            </a:r>
            <a:r>
              <a:rPr lang="en-US" dirty="0" err="1"/>
              <a:t>boolean</a:t>
            </a:r>
            <a:r>
              <a:rPr lang="en-US" dirty="0"/>
              <a:t> equals(Object </a:t>
            </a:r>
            <a:r>
              <a:rPr lang="en-US" dirty="0" err="1"/>
              <a:t>obj</a:t>
            </a:r>
            <a:r>
              <a:rPr lang="en-US" dirty="0"/>
              <a:t>) { </a:t>
            </a:r>
            <a:r>
              <a:rPr lang="en-US" dirty="0">
                <a:solidFill>
                  <a:srgbClr val="00B050"/>
                </a:solidFill>
              </a:rPr>
              <a:t>// why Object?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>
                <a:solidFill>
                  <a:srgbClr val="FF3300"/>
                </a:solidFill>
              </a:rPr>
              <a:t>// how can we access the x y fields</a:t>
            </a:r>
          </a:p>
          <a:p>
            <a:pPr marL="0" indent="0">
              <a:buNone/>
            </a:pPr>
            <a:r>
              <a:rPr lang="en-US" dirty="0">
                <a:solidFill>
                  <a:srgbClr val="FF3300"/>
                </a:solidFill>
              </a:rPr>
              <a:t>	// if this is an Object?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297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479E-65B7-5F42-AC4B-30D6E88C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Use operator </a:t>
            </a:r>
            <a:r>
              <a:rPr lang="en-US" sz="3600" b="1" dirty="0" err="1">
                <a:solidFill>
                  <a:srgbClr val="800000"/>
                </a:solidFill>
              </a:rPr>
              <a:t>instanceof</a:t>
            </a:r>
            <a:endParaRPr lang="en-US" sz="3600" b="1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5E24ED-9EAF-EA4D-ACA1-873FA9E5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78A49-7E81-4748-A640-70CB59242C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7800" cy="1568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partition named C</a:t>
            </a: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5BB3E4AD-51E5-8145-B1D8-BEA351C0B4E4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1668403"/>
            <a:ext cx="2819400" cy="3048000"/>
            <a:chOff x="3696" y="157"/>
            <a:chExt cx="1776" cy="1920"/>
          </a:xfrm>
        </p:grpSpPr>
        <p:grpSp>
          <p:nvGrpSpPr>
            <p:cNvPr id="6" name="Group 17">
              <a:extLst>
                <a:ext uri="{FF2B5EF4-FFF2-40B4-BE49-F238E27FC236}">
                  <a16:creationId xmlns:a16="http://schemas.microsoft.com/office/drawing/2014/main" id="{8E5390D2-0B3F-5E4C-BE6D-23BC6051B4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57"/>
              <a:ext cx="1776" cy="1920"/>
              <a:chOff x="3696" y="205"/>
              <a:chExt cx="1776" cy="1920"/>
            </a:xfrm>
          </p:grpSpPr>
          <p:grpSp>
            <p:nvGrpSpPr>
              <p:cNvPr id="8" name="Group 16">
                <a:extLst>
                  <a:ext uri="{FF2B5EF4-FFF2-40B4-BE49-F238E27FC236}">
                    <a16:creationId xmlns:a16="http://schemas.microsoft.com/office/drawing/2014/main" id="{01D391EA-74CE-F146-944C-70D0EB6FA8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05"/>
                <a:ext cx="1776" cy="1920"/>
                <a:chOff x="3696" y="781"/>
                <a:chExt cx="1776" cy="1920"/>
              </a:xfrm>
            </p:grpSpPr>
            <p:grpSp>
              <p:nvGrpSpPr>
                <p:cNvPr id="10" name="Group 15">
                  <a:extLst>
                    <a:ext uri="{FF2B5EF4-FFF2-40B4-BE49-F238E27FC236}">
                      <a16:creationId xmlns:a16="http://schemas.microsoft.com/office/drawing/2014/main" id="{7FA99B22-57EB-E744-95FC-7C16AFC977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781"/>
                  <a:ext cx="1776" cy="1907"/>
                  <a:chOff x="3696" y="781"/>
                  <a:chExt cx="1776" cy="1907"/>
                </a:xfrm>
              </p:grpSpPr>
              <p:sp>
                <p:nvSpPr>
                  <p:cNvPr id="13" name="Rectangle 7">
                    <a:extLst>
                      <a:ext uri="{FF2B5EF4-FFF2-40B4-BE49-F238E27FC236}">
                        <a16:creationId xmlns:a16="http://schemas.microsoft.com/office/drawing/2014/main" id="{E4EA4A40-0D65-004B-BC6E-A923EF263F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14" name="Text Box 8">
                    <a:extLst>
                      <a:ext uri="{FF2B5EF4-FFF2-40B4-BE49-F238E27FC236}">
                        <a16:creationId xmlns:a16="http://schemas.microsoft.com/office/drawing/2014/main" id="{1B1A0137-476B-624A-AFB0-C8EB18172C2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1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15" name="Text Box 9">
                    <a:extLst>
                      <a:ext uri="{FF2B5EF4-FFF2-40B4-BE49-F238E27FC236}">
                        <a16:creationId xmlns:a16="http://schemas.microsoft.com/office/drawing/2014/main" id="{13C54119-F68D-3147-84C5-D94E5CD8BD0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16" name="Text Box 10">
                    <a:extLst>
                      <a:ext uri="{FF2B5EF4-FFF2-40B4-BE49-F238E27FC236}">
                        <a16:creationId xmlns:a16="http://schemas.microsoft.com/office/drawing/2014/main" id="{C37CF9E2-F8B7-EA41-B215-CC740551BA7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17" name="Line 11">
                    <a:extLst>
                      <a:ext uri="{FF2B5EF4-FFF2-40B4-BE49-F238E27FC236}">
                        <a16:creationId xmlns:a16="http://schemas.microsoft.com/office/drawing/2014/main" id="{9569AFA6-8B94-FE42-9C60-431CEA9A79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1" name="Text Box 12">
                  <a:extLst>
                    <a:ext uri="{FF2B5EF4-FFF2-40B4-BE49-F238E27FC236}">
                      <a16:creationId xmlns:a16="http://schemas.microsoft.com/office/drawing/2014/main" id="{1A6DAF6E-D10B-5C40-B449-38DF3A1C1F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2178"/>
                  <a:ext cx="1728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/>
                    <a:t>purr()</a:t>
                  </a:r>
                </a:p>
              </p:txBody>
            </p:sp>
            <p:sp>
              <p:nvSpPr>
                <p:cNvPr id="12" name="Text Box 13">
                  <a:extLst>
                    <a:ext uri="{FF2B5EF4-FFF2-40B4-BE49-F238E27FC236}">
                      <a16:creationId xmlns:a16="http://schemas.microsoft.com/office/drawing/2014/main" id="{1894EF4B-25B2-5645-A0F5-051C51F3700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9" name="Rectangle 14">
                <a:extLst>
                  <a:ext uri="{FF2B5EF4-FFF2-40B4-BE49-F238E27FC236}">
                    <a16:creationId xmlns:a16="http://schemas.microsoft.com/office/drawing/2014/main" id="{A1833A37-DEF2-B04F-9833-EE433DEA9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" name="Text Box 32">
              <a:extLst>
                <a:ext uri="{FF2B5EF4-FFF2-40B4-BE49-F238E27FC236}">
                  <a16:creationId xmlns:a16="http://schemas.microsoft.com/office/drawing/2014/main" id="{37E54B1D-8C0D-9549-919F-58D0706AE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D0EE2EA2-0153-C24F-9498-0D1DC9B75AE9}"/>
              </a:ext>
            </a:extLst>
          </p:cNvPr>
          <p:cNvSpPr txBox="1">
            <a:spLocks/>
          </p:cNvSpPr>
          <p:nvPr/>
        </p:nvSpPr>
        <p:spPr>
          <a:xfrm>
            <a:off x="650748" y="3429000"/>
            <a:ext cx="4988052" cy="1905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Object	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Animal	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Cat	</a:t>
            </a:r>
            <a:r>
              <a:rPr lang="en-US" sz="24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instanceof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JFrame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marL="0" indent="0">
              <a:buFont typeface="Wingdings"/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2F4C321-9B9D-EB49-A091-B8420645EB6B}"/>
              </a:ext>
            </a:extLst>
          </p:cNvPr>
          <p:cNvGrpSpPr/>
          <p:nvPr/>
        </p:nvGrpSpPr>
        <p:grpSpPr>
          <a:xfrm>
            <a:off x="6402725" y="5076765"/>
            <a:ext cx="1828800" cy="790635"/>
            <a:chOff x="3505200" y="5248275"/>
            <a:chExt cx="1828800" cy="790635"/>
          </a:xfrm>
        </p:grpSpPr>
        <p:sp>
          <p:nvSpPr>
            <p:cNvPr id="20" name="Text Box 34">
              <a:extLst>
                <a:ext uri="{FF2B5EF4-FFF2-40B4-BE49-F238E27FC236}">
                  <a16:creationId xmlns:a16="http://schemas.microsoft.com/office/drawing/2014/main" id="{59C19588-BF81-D945-8C8C-66BA9F3AD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21" name="Text Box 35">
              <a:extLst>
                <a:ext uri="{FF2B5EF4-FFF2-40B4-BE49-F238E27FC236}">
                  <a16:creationId xmlns:a16="http://schemas.microsoft.com/office/drawing/2014/main" id="{0FCAE8DE-5832-504F-9B67-4FF684AA25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22" name="Text Box 36">
              <a:extLst>
                <a:ext uri="{FF2B5EF4-FFF2-40B4-BE49-F238E27FC236}">
                  <a16:creationId xmlns:a16="http://schemas.microsoft.com/office/drawing/2014/main" id="{B86A2D74-E63E-EA4C-8BB6-DFABCCD12A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719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1275-0E35-5A4E-98CF-D99E20B34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we define equality for a Point?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3B43AC0-342D-DE44-AD1A-ED6F7637B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9E1EB9-504A-5741-814A-B1FF43E996E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/** return “</a:t>
            </a:r>
            <a:r>
              <a:rPr lang="en-US" dirty="0" err="1">
                <a:solidFill>
                  <a:srgbClr val="00B050"/>
                </a:solidFill>
              </a:rPr>
              <a:t>obj</a:t>
            </a:r>
            <a:r>
              <a:rPr lang="en-US" dirty="0">
                <a:solidFill>
                  <a:srgbClr val="00B050"/>
                </a:solidFill>
              </a:rPr>
              <a:t> is a Point and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       </a:t>
            </a:r>
            <a:r>
              <a:rPr lang="en-US" dirty="0" err="1">
                <a:solidFill>
                  <a:srgbClr val="00B050"/>
                </a:solidFill>
              </a:rPr>
              <a:t>obj</a:t>
            </a:r>
            <a:r>
              <a:rPr lang="en-US" dirty="0">
                <a:solidFill>
                  <a:srgbClr val="00B050"/>
                </a:solidFill>
              </a:rPr>
              <a:t> and this have the same x and y fields”  */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@Override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public</a:t>
            </a:r>
            <a:r>
              <a:rPr lang="en-US" dirty="0"/>
              <a:t> </a:t>
            </a:r>
            <a:r>
              <a:rPr lang="en-US" b="1" dirty="0" err="1"/>
              <a:t>boolean</a:t>
            </a:r>
            <a:r>
              <a:rPr lang="en-US" dirty="0"/>
              <a:t> equals(Object </a:t>
            </a:r>
            <a:r>
              <a:rPr lang="en-US" dirty="0" err="1"/>
              <a:t>obj</a:t>
            </a:r>
            <a:r>
              <a:rPr lang="en-US" dirty="0"/>
              <a:t>) {</a:t>
            </a: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if</a:t>
            </a:r>
            <a:r>
              <a:rPr lang="en-US" dirty="0"/>
              <a:t> (!(</a:t>
            </a:r>
            <a:r>
              <a:rPr lang="en-US" dirty="0" err="1"/>
              <a:t>obj</a:t>
            </a:r>
            <a:r>
              <a:rPr lang="en-US" dirty="0"/>
              <a:t> </a:t>
            </a:r>
            <a:r>
              <a:rPr lang="en-US" dirty="0" err="1"/>
              <a:t>instanceof</a:t>
            </a:r>
            <a:r>
              <a:rPr lang="en-US" dirty="0"/>
              <a:t> Point))</a:t>
            </a:r>
          </a:p>
          <a:p>
            <a:pPr marL="0" indent="0">
              <a:buNone/>
            </a:pPr>
            <a:r>
              <a:rPr lang="en-US" dirty="0"/>
              <a:t>          </a:t>
            </a:r>
            <a:r>
              <a:rPr lang="en-US" b="1" dirty="0"/>
              <a:t>return</a:t>
            </a:r>
            <a:r>
              <a:rPr lang="en-US" dirty="0"/>
              <a:t> false;</a:t>
            </a:r>
          </a:p>
          <a:p>
            <a:pPr marL="0" indent="0">
              <a:buNone/>
            </a:pPr>
            <a:r>
              <a:rPr lang="en-US" dirty="0"/>
              <a:t>     Point p= (Point)</a:t>
            </a:r>
            <a:r>
              <a:rPr lang="en-US" dirty="0" err="1"/>
              <a:t>obj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return</a:t>
            </a:r>
            <a:r>
              <a:rPr lang="en-US" dirty="0"/>
              <a:t> (x == </a:t>
            </a:r>
            <a:r>
              <a:rPr lang="en-US" dirty="0" err="1"/>
              <a:t>p.x</a:t>
            </a:r>
            <a:r>
              <a:rPr lang="en-US" dirty="0"/>
              <a:t> &amp;&amp; y == </a:t>
            </a:r>
            <a:r>
              <a:rPr lang="en-US" dirty="0" err="1"/>
              <a:t>p.y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367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Opinions about casting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Use of instanceof and down-casts can indicate bad design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66800" y="2133600"/>
            <a:ext cx="7848600" cy="2526506"/>
            <a:chOff x="1524000" y="2602706"/>
            <a:chExt cx="7848600" cy="2526506"/>
          </a:xfrm>
        </p:grpSpPr>
        <p:sp>
          <p:nvSpPr>
            <p:cNvPr id="6" name="TextBox 5"/>
            <p:cNvSpPr txBox="1"/>
            <p:nvPr/>
          </p:nvSpPr>
          <p:spPr>
            <a:xfrm>
              <a:off x="1524000" y="2667000"/>
              <a:ext cx="2919577" cy="2462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/>
                <a:t>DON’T:</a:t>
              </a:r>
            </a:p>
            <a:p>
              <a:r>
                <a:rPr lang="en-US" sz="2200" dirty="0"/>
                <a:t>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C1)</a:t>
              </a:r>
            </a:p>
            <a:p>
              <a:r>
                <a:rPr lang="en-US" sz="2200" dirty="0"/>
                <a:t>    do thing with (C1) x</a:t>
              </a:r>
            </a:p>
            <a:p>
              <a:r>
                <a:rPr lang="en-US" sz="2200" dirty="0"/>
                <a:t>else 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C2)</a:t>
              </a:r>
            </a:p>
            <a:p>
              <a:r>
                <a:rPr lang="en-US" sz="2200" dirty="0"/>
                <a:t>    do thing with (C2) x</a:t>
              </a:r>
            </a:p>
            <a:p>
              <a:r>
                <a:rPr lang="en-US" sz="2200" dirty="0"/>
                <a:t>else if (x </a:t>
              </a:r>
              <a:r>
                <a:rPr lang="en-US" sz="2200" dirty="0" err="1"/>
                <a:t>instanceof</a:t>
              </a:r>
              <a:r>
                <a:rPr lang="en-US" sz="2200" dirty="0"/>
                <a:t> C3)</a:t>
              </a:r>
            </a:p>
            <a:p>
              <a:r>
                <a:rPr lang="en-US" sz="2200" dirty="0"/>
                <a:t>    do thing with (C3) x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648200" y="2602706"/>
              <a:ext cx="47244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0000FF"/>
                  </a:solidFill>
                </a:rPr>
                <a:t>DO: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 err="1">
                  <a:solidFill>
                    <a:srgbClr val="0000FF"/>
                  </a:solidFill>
                </a:rPr>
                <a:t>x.do</a:t>
              </a:r>
              <a:r>
                <a:rPr lang="en-US" sz="2400" dirty="0">
                  <a:solidFill>
                    <a:srgbClr val="0000FF"/>
                  </a:solidFill>
                </a:rPr>
                <a:t>()</a:t>
              </a:r>
            </a:p>
            <a:p>
              <a:endParaRPr lang="en-US" sz="2400" dirty="0">
                <a:solidFill>
                  <a:srgbClr val="0000FF"/>
                </a:solidFill>
              </a:endParaRPr>
            </a:p>
            <a:p>
              <a:r>
                <a:rPr lang="en-US" sz="2400" dirty="0">
                  <a:solidFill>
                    <a:srgbClr val="0000FF"/>
                  </a:solidFill>
                </a:rPr>
                <a:t>… where do is overridden in the classes C1, C2, C3</a:t>
              </a:r>
            </a:p>
          </p:txBody>
        </p:sp>
      </p:grpSp>
      <p:sp>
        <p:nvSpPr>
          <p:cNvPr id="8" name="Content Placeholder 3"/>
          <p:cNvSpPr txBox="1">
            <a:spLocks/>
          </p:cNvSpPr>
          <p:nvPr/>
        </p:nvSpPr>
        <p:spPr>
          <a:xfrm>
            <a:off x="609600" y="4953000"/>
            <a:ext cx="8153400" cy="1371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But how do I implement equals() ?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0000FF"/>
                </a:solidFill>
              </a:rPr>
              <a:t>That </a:t>
            </a:r>
            <a:r>
              <a:rPr lang="en-US" b="1" dirty="0">
                <a:solidFill>
                  <a:srgbClr val="0000FF"/>
                </a:solidFill>
              </a:rPr>
              <a:t>requires</a:t>
            </a:r>
            <a:r>
              <a:rPr lang="en-US" dirty="0">
                <a:solidFill>
                  <a:srgbClr val="0000FF"/>
                </a:solidFill>
              </a:rPr>
              <a:t> casting!</a:t>
            </a:r>
          </a:p>
        </p:txBody>
      </p:sp>
    </p:spTree>
    <p:extLst>
      <p:ext uri="{BB962C8B-B14F-4D97-AF65-F5344CB8AC3E}">
        <p14:creationId xmlns:p14="http://schemas.microsoft.com/office/powerpoint/2010/main" val="21652721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Equals in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152400" y="1703725"/>
            <a:ext cx="89916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Animal {</a:t>
            </a:r>
            <a:b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age;</a:t>
            </a:r>
          </a:p>
          <a:p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/** return true </a:t>
            </a:r>
            <a:r>
              <a:rPr lang="en-US" sz="22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iff</a:t>
            </a:r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this and </a:t>
            </a:r>
            <a:r>
              <a:rPr lang="en-US" sz="22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are of the same class</a:t>
            </a:r>
          </a:p>
          <a:p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* and their age fields have same values */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equals(Object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// how to check that objects are of the </a:t>
            </a:r>
          </a:p>
          <a:p>
            <a:r>
              <a:rPr lang="en-US" sz="22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// same class??</a:t>
            </a:r>
          </a:p>
          <a:p>
            <a:b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6019800" y="477837"/>
            <a:ext cx="2819400" cy="1731963"/>
            <a:chOff x="3696" y="157"/>
            <a:chExt cx="1776" cy="1091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57"/>
              <a:ext cx="1776" cy="1091"/>
              <a:chOff x="3696" y="205"/>
              <a:chExt cx="1776" cy="1091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205"/>
                <a:ext cx="1776" cy="1091"/>
                <a:chOff x="3696" y="781"/>
                <a:chExt cx="1776" cy="1091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81"/>
                  <a:ext cx="1776" cy="1091"/>
                  <a:chOff x="3696" y="781"/>
                  <a:chExt cx="1776" cy="1091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80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1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</p:grp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equals(Object)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2459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6479E-65B7-5F42-AC4B-30D6E88C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Use function </a:t>
            </a:r>
            <a:r>
              <a:rPr lang="en-US" sz="3600" b="1" dirty="0" err="1">
                <a:solidFill>
                  <a:srgbClr val="800000"/>
                </a:solidFill>
              </a:rPr>
              <a:t>getClass</a:t>
            </a:r>
            <a:endParaRPr lang="en-US" sz="3600" b="1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5E24ED-9EAF-EA4D-ACA1-873FA9E5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78A49-7E81-4748-A640-70CB59242C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257800" cy="2438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h.getClass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Cat be the lowest partition of object h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 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h.getClass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==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Cat.class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h.getClass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!=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Animal.class</a:t>
            </a:r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5BB3E4AD-51E5-8145-B1D8-BEA351C0B4E4}"/>
              </a:ext>
            </a:extLst>
          </p:cNvPr>
          <p:cNvGrpSpPr>
            <a:grpSpLocks/>
          </p:cNvGrpSpPr>
          <p:nvPr/>
        </p:nvGrpSpPr>
        <p:grpSpPr bwMode="auto">
          <a:xfrm>
            <a:off x="5946648" y="1620838"/>
            <a:ext cx="2819400" cy="3027363"/>
            <a:chOff x="3696" y="157"/>
            <a:chExt cx="1776" cy="1907"/>
          </a:xfrm>
        </p:grpSpPr>
        <p:grpSp>
          <p:nvGrpSpPr>
            <p:cNvPr id="6" name="Group 17">
              <a:extLst>
                <a:ext uri="{FF2B5EF4-FFF2-40B4-BE49-F238E27FC236}">
                  <a16:creationId xmlns:a16="http://schemas.microsoft.com/office/drawing/2014/main" id="{8E5390D2-0B3F-5E4C-BE6D-23BC6051B4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157"/>
              <a:ext cx="1776" cy="1907"/>
              <a:chOff x="3696" y="205"/>
              <a:chExt cx="1776" cy="1907"/>
            </a:xfrm>
          </p:grpSpPr>
          <p:grpSp>
            <p:nvGrpSpPr>
              <p:cNvPr id="8" name="Group 16">
                <a:extLst>
                  <a:ext uri="{FF2B5EF4-FFF2-40B4-BE49-F238E27FC236}">
                    <a16:creationId xmlns:a16="http://schemas.microsoft.com/office/drawing/2014/main" id="{01D391EA-74CE-F146-944C-70D0EB6FA88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205"/>
                <a:ext cx="1776" cy="1907"/>
                <a:chOff x="3696" y="781"/>
                <a:chExt cx="1776" cy="1907"/>
              </a:xfrm>
            </p:grpSpPr>
            <p:grpSp>
              <p:nvGrpSpPr>
                <p:cNvPr id="10" name="Group 15">
                  <a:extLst>
                    <a:ext uri="{FF2B5EF4-FFF2-40B4-BE49-F238E27FC236}">
                      <a16:creationId xmlns:a16="http://schemas.microsoft.com/office/drawing/2014/main" id="{7FA99B22-57EB-E744-95FC-7C16AFC9775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696" y="781"/>
                  <a:ext cx="1776" cy="1907"/>
                  <a:chOff x="3696" y="781"/>
                  <a:chExt cx="1776" cy="1907"/>
                </a:xfrm>
              </p:grpSpPr>
              <p:sp>
                <p:nvSpPr>
                  <p:cNvPr id="13" name="Rectangle 7">
                    <a:extLst>
                      <a:ext uri="{FF2B5EF4-FFF2-40B4-BE49-F238E27FC236}">
                        <a16:creationId xmlns:a16="http://schemas.microsoft.com/office/drawing/2014/main" id="{E4EA4A40-0D65-004B-BC6E-A923EF263F6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14" name="Text Box 8">
                    <a:extLst>
                      <a:ext uri="{FF2B5EF4-FFF2-40B4-BE49-F238E27FC236}">
                        <a16:creationId xmlns:a16="http://schemas.microsoft.com/office/drawing/2014/main" id="{1B1A0137-476B-624A-AFB0-C8EB18172C2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1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15" name="Text Box 9">
                    <a:extLst>
                      <a:ext uri="{FF2B5EF4-FFF2-40B4-BE49-F238E27FC236}">
                        <a16:creationId xmlns:a16="http://schemas.microsoft.com/office/drawing/2014/main" id="{13C54119-F68D-3147-84C5-D94E5CD8BD08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16" name="Text Box 10">
                    <a:extLst>
                      <a:ext uri="{FF2B5EF4-FFF2-40B4-BE49-F238E27FC236}">
                        <a16:creationId xmlns:a16="http://schemas.microsoft.com/office/drawing/2014/main" id="{C37CF9E2-F8B7-EA41-B215-CC740551BA7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17" name="Line 11">
                    <a:extLst>
                      <a:ext uri="{FF2B5EF4-FFF2-40B4-BE49-F238E27FC236}">
                        <a16:creationId xmlns:a16="http://schemas.microsoft.com/office/drawing/2014/main" id="{9569AFA6-8B94-FE42-9C60-431CEA9A79B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11" name="Text Box 12">
                  <a:extLst>
                    <a:ext uri="{FF2B5EF4-FFF2-40B4-BE49-F238E27FC236}">
                      <a16:creationId xmlns:a16="http://schemas.microsoft.com/office/drawing/2014/main" id="{1A6DAF6E-D10B-5C40-B449-38DF3A1C1F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96" y="2160"/>
                  <a:ext cx="1728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/>
                    <a:t>purr()</a:t>
                  </a:r>
                </a:p>
              </p:txBody>
            </p:sp>
            <p:sp>
              <p:nvSpPr>
                <p:cNvPr id="12" name="Text Box 13">
                  <a:extLst>
                    <a:ext uri="{FF2B5EF4-FFF2-40B4-BE49-F238E27FC236}">
                      <a16:creationId xmlns:a16="http://schemas.microsoft.com/office/drawing/2014/main" id="{1894EF4B-25B2-5645-A0F5-051C51F3700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9" name="Rectangle 14">
                <a:extLst>
                  <a:ext uri="{FF2B5EF4-FFF2-40B4-BE49-F238E27FC236}">
                    <a16:creationId xmlns:a16="http://schemas.microsoft.com/office/drawing/2014/main" id="{A1833A37-DEF2-B04F-9833-EE433DEA9C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7" name="Text Box 32">
              <a:extLst>
                <a:ext uri="{FF2B5EF4-FFF2-40B4-BE49-F238E27FC236}">
                  <a16:creationId xmlns:a16="http://schemas.microsoft.com/office/drawing/2014/main" id="{37E54B1D-8C0D-9549-919F-58D0706AE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D478F68-151C-7A46-A582-7193C4388A78}"/>
              </a:ext>
            </a:extLst>
          </p:cNvPr>
          <p:cNvGrpSpPr/>
          <p:nvPr/>
        </p:nvGrpSpPr>
        <p:grpSpPr>
          <a:xfrm>
            <a:off x="6402725" y="5076765"/>
            <a:ext cx="1828800" cy="790635"/>
            <a:chOff x="3505200" y="5248275"/>
            <a:chExt cx="1828800" cy="790635"/>
          </a:xfrm>
        </p:grpSpPr>
        <p:sp>
          <p:nvSpPr>
            <p:cNvPr id="20" name="Text Box 34">
              <a:extLst>
                <a:ext uri="{FF2B5EF4-FFF2-40B4-BE49-F238E27FC236}">
                  <a16:creationId xmlns:a16="http://schemas.microsoft.com/office/drawing/2014/main" id="{ED19B78F-07DF-6C42-B3DF-9688B08B25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h</a:t>
              </a:r>
            </a:p>
          </p:txBody>
        </p:sp>
        <p:sp>
          <p:nvSpPr>
            <p:cNvPr id="21" name="Text Box 35">
              <a:extLst>
                <a:ext uri="{FF2B5EF4-FFF2-40B4-BE49-F238E27FC236}">
                  <a16:creationId xmlns:a16="http://schemas.microsoft.com/office/drawing/2014/main" id="{5D99D16D-251E-FC43-B7C2-4E2FADC84B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22" name="Text Box 36">
              <a:extLst>
                <a:ext uri="{FF2B5EF4-FFF2-40B4-BE49-F238E27FC236}">
                  <a16:creationId xmlns:a16="http://schemas.microsoft.com/office/drawing/2014/main" id="{FBA5F722-0C37-2145-86D8-1FC3CE2C8E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990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06586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Equals in Animal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6200" y="1746171"/>
            <a:ext cx="89916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Animal {</a:t>
            </a:r>
            <a:b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age;</a:t>
            </a:r>
          </a:p>
          <a:p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/** return true </a:t>
            </a:r>
            <a:r>
              <a:rPr lang="en-US" sz="22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iff</a:t>
            </a:r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this and </a:t>
            </a:r>
            <a:r>
              <a:rPr lang="en-US" sz="22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are of the same class</a:t>
            </a:r>
          </a:p>
          <a:p>
            <a:r>
              <a:rPr lang="en-US" sz="22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* and their age fields have same values */</a:t>
            </a:r>
          </a:p>
          <a:p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22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equals(Object </a:t>
            </a:r>
            <a:r>
              <a:rPr lang="en-US" sz="22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b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2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grpSp>
        <p:nvGrpSpPr>
          <p:cNvPr id="27" name="Group 39"/>
          <p:cNvGrpSpPr>
            <a:grpSpLocks/>
          </p:cNvGrpSpPr>
          <p:nvPr/>
        </p:nvGrpSpPr>
        <p:grpSpPr bwMode="auto">
          <a:xfrm>
            <a:off x="6019800" y="477837"/>
            <a:ext cx="2819400" cy="1731963"/>
            <a:chOff x="3696" y="157"/>
            <a:chExt cx="1776" cy="1091"/>
          </a:xfrm>
        </p:grpSpPr>
        <p:grpSp>
          <p:nvGrpSpPr>
            <p:cNvPr id="28" name="Group 17"/>
            <p:cNvGrpSpPr>
              <a:grpSpLocks/>
            </p:cNvGrpSpPr>
            <p:nvPr/>
          </p:nvGrpSpPr>
          <p:grpSpPr bwMode="auto">
            <a:xfrm>
              <a:off x="3696" y="157"/>
              <a:ext cx="1776" cy="1091"/>
              <a:chOff x="3696" y="205"/>
              <a:chExt cx="1776" cy="1091"/>
            </a:xfrm>
          </p:grpSpPr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3696" y="205"/>
                <a:ext cx="1776" cy="1091"/>
                <a:chOff x="3696" y="781"/>
                <a:chExt cx="1776" cy="1091"/>
              </a:xfrm>
            </p:grpSpPr>
            <p:grpSp>
              <p:nvGrpSpPr>
                <p:cNvPr id="32" name="Group 15"/>
                <p:cNvGrpSpPr>
                  <a:grpSpLocks/>
                </p:cNvGrpSpPr>
                <p:nvPr/>
              </p:nvGrpSpPr>
              <p:grpSpPr bwMode="auto">
                <a:xfrm>
                  <a:off x="3696" y="781"/>
                  <a:ext cx="1776" cy="1091"/>
                  <a:chOff x="3696" y="781"/>
                  <a:chExt cx="1776" cy="1091"/>
                </a:xfrm>
              </p:grpSpPr>
              <p:sp>
                <p:nvSpPr>
                  <p:cNvPr id="3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80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3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1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>
                        <a:solidFill>
                          <a:srgbClr val="E41900"/>
                        </a:solidFill>
                      </a:rPr>
                      <a:t>a0</a:t>
                    </a:r>
                    <a:endParaRPr lang="en-US" dirty="0"/>
                  </a:p>
                </p:txBody>
              </p:sp>
              <p:sp>
                <p:nvSpPr>
                  <p:cNvPr id="3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</p:grpSp>
            <p:sp>
              <p:nvSpPr>
                <p:cNvPr id="3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equals(Object)</a:t>
                  </a:r>
                </a:p>
              </p:txBody>
            </p:sp>
          </p:grp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29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8754E4E-ACFA-454C-B31A-94795309DF74}"/>
              </a:ext>
            </a:extLst>
          </p:cNvPr>
          <p:cNvSpPr txBox="1"/>
          <p:nvPr/>
        </p:nvSpPr>
        <p:spPr>
          <a:xfrm>
            <a:off x="878493" y="3576936"/>
            <a:ext cx="70968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==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||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getClass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() !=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obj.getClass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()) </a:t>
            </a:r>
          </a:p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   return false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B43B36-C87B-EF4B-991D-EEABD42349A4}"/>
              </a:ext>
            </a:extLst>
          </p:cNvPr>
          <p:cNvSpPr txBox="1"/>
          <p:nvPr/>
        </p:nvSpPr>
        <p:spPr>
          <a:xfrm>
            <a:off x="878493" y="4343400"/>
            <a:ext cx="73789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Animal an= (Animal)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cast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to Animal!!!!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B3DD075-BB17-4B44-9AFE-79585DA1975B}"/>
              </a:ext>
            </a:extLst>
          </p:cNvPr>
          <p:cNvSpPr txBox="1"/>
          <p:nvPr/>
        </p:nvSpPr>
        <p:spPr>
          <a:xfrm>
            <a:off x="838200" y="4790443"/>
            <a:ext cx="85074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age ==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an.age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  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downcast needed to reference age</a:t>
            </a:r>
            <a:endParaRPr lang="en-US" sz="2000" b="1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606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5" grpId="0"/>
      <p:bldP spid="4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F90E-6D02-A14F-905B-31EE2629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800000"/>
                </a:solidFill>
              </a:rPr>
              <a:t>A2 is due Sunday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54FF92-018D-854C-9085-0FFEAA233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36F61D-7BF9-AC44-94E7-C87964D052D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Everyone should get 100/100 since we gave you all the test cases you need.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Please look at the pinned Piazza note “Assignment A2” for information that is not in the handout and answers to questions.</a:t>
            </a:r>
          </a:p>
        </p:txBody>
      </p:sp>
    </p:spTree>
    <p:extLst>
      <p:ext uri="{BB962C8B-B14F-4D97-AF65-F5344CB8AC3E}">
        <p14:creationId xmlns:p14="http://schemas.microsoft.com/office/powerpoint/2010/main" val="4853023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>
            <a:extLst>
              <a:ext uri="{FF2B5EF4-FFF2-40B4-BE49-F238E27FC236}">
                <a16:creationId xmlns:a16="http://schemas.microsoft.com/office/drawing/2014/main" id="{42D74936-D9AB-1A47-8E8D-97F677F51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0" y="3380125"/>
            <a:ext cx="8139770" cy="3477875"/>
          </a:xfrm>
          <a:prstGeom prst="rect">
            <a:avLst/>
          </a:prstGeom>
          <a:noFill/>
          <a:ln w="15875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Cat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extends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Animal {</a:t>
            </a:r>
            <a:b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likesPeople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/** return true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iff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this and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are of same class</a:t>
            </a:r>
          </a:p>
          <a:p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* and age and </a:t>
            </a:r>
            <a:r>
              <a:rPr lang="en-US" sz="2000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likesPeople</a:t>
            </a:r>
            <a:r>
              <a:rPr lang="en-US" sz="2000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fields have same values*/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equals(Object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b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Equals in Cat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76200" y="1506141"/>
            <a:ext cx="6001966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Animal {</a:t>
            </a:r>
            <a:b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age;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/** return true </a:t>
            </a:r>
            <a:r>
              <a:rPr lang="en-US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iff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this and </a:t>
            </a:r>
            <a:r>
              <a:rPr lang="en-US" dirty="0" err="1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are of </a:t>
            </a:r>
          </a:p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* same class and their age fields </a:t>
            </a:r>
          </a:p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* have same values */</a:t>
            </a:r>
          </a:p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public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latin typeface="Consolas" panose="020B0609020204030204" pitchFamily="49" charset="0"/>
                <a:cs typeface="Consolas" panose="020B0609020204030204" pitchFamily="49" charset="0"/>
              </a:rPr>
              <a:t>boolean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equals(Object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 {...}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6B43B36-C87B-EF4B-991D-EEABD42349A4}"/>
              </a:ext>
            </a:extLst>
          </p:cNvPr>
          <p:cNvSpPr txBox="1"/>
          <p:nvPr/>
        </p:nvSpPr>
        <p:spPr>
          <a:xfrm>
            <a:off x="1148622" y="4876800"/>
            <a:ext cx="5404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(!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super.equals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))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2000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B3DD075-BB17-4B44-9AFE-79585DA1975B}"/>
              </a:ext>
            </a:extLst>
          </p:cNvPr>
          <p:cNvSpPr txBox="1"/>
          <p:nvPr/>
        </p:nvSpPr>
        <p:spPr>
          <a:xfrm>
            <a:off x="1143000" y="5791200"/>
            <a:ext cx="54040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likesPeople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== c1.likesPeople;</a:t>
            </a:r>
            <a:endParaRPr lang="en-US" sz="2000" b="1" dirty="0">
              <a:solidFill>
                <a:srgbClr val="00B05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4299995-DCB3-F346-A4C6-3D43E0B5D613}"/>
              </a:ext>
            </a:extLst>
          </p:cNvPr>
          <p:cNvGrpSpPr/>
          <p:nvPr/>
        </p:nvGrpSpPr>
        <p:grpSpPr>
          <a:xfrm>
            <a:off x="6019800" y="252412"/>
            <a:ext cx="2819400" cy="3024188"/>
            <a:chOff x="6019800" y="481011"/>
            <a:chExt cx="2819400" cy="3024188"/>
          </a:xfrm>
        </p:grpSpPr>
        <p:grpSp>
          <p:nvGrpSpPr>
            <p:cNvPr id="27" name="Group 39"/>
            <p:cNvGrpSpPr>
              <a:grpSpLocks/>
            </p:cNvGrpSpPr>
            <p:nvPr/>
          </p:nvGrpSpPr>
          <p:grpSpPr bwMode="auto">
            <a:xfrm>
              <a:off x="6019800" y="481011"/>
              <a:ext cx="2819400" cy="1728788"/>
              <a:chOff x="3696" y="159"/>
              <a:chExt cx="1776" cy="1089"/>
            </a:xfrm>
          </p:grpSpPr>
          <p:grpSp>
            <p:nvGrpSpPr>
              <p:cNvPr id="28" name="Group 17"/>
              <p:cNvGrpSpPr>
                <a:grpSpLocks/>
              </p:cNvGrpSpPr>
              <p:nvPr/>
            </p:nvGrpSpPr>
            <p:grpSpPr bwMode="auto">
              <a:xfrm>
                <a:off x="3696" y="159"/>
                <a:ext cx="1776" cy="1089"/>
                <a:chOff x="3696" y="207"/>
                <a:chExt cx="1776" cy="1089"/>
              </a:xfrm>
            </p:grpSpPr>
            <p:grpSp>
              <p:nvGrpSpPr>
                <p:cNvPr id="30" name="Group 16"/>
                <p:cNvGrpSpPr>
                  <a:grpSpLocks/>
                </p:cNvGrpSpPr>
                <p:nvPr/>
              </p:nvGrpSpPr>
              <p:grpSpPr bwMode="auto">
                <a:xfrm>
                  <a:off x="3696" y="207"/>
                  <a:ext cx="1776" cy="1089"/>
                  <a:chOff x="3696" y="783"/>
                  <a:chExt cx="1776" cy="1089"/>
                </a:xfrm>
              </p:grpSpPr>
              <p:grpSp>
                <p:nvGrpSpPr>
                  <p:cNvPr id="32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3696" y="783"/>
                    <a:ext cx="1776" cy="1089"/>
                    <a:chOff x="3696" y="783"/>
                    <a:chExt cx="1776" cy="1089"/>
                  </a:xfrm>
                </p:grpSpPr>
                <p:sp>
                  <p:nvSpPr>
                    <p:cNvPr id="35" name="Rectangle 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696" y="1072"/>
                      <a:ext cx="1776" cy="80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 sz="2400"/>
                    </a:p>
                  </p:txBody>
                </p:sp>
                <p:sp>
                  <p:nvSpPr>
                    <p:cNvPr id="36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696" y="783"/>
                      <a:ext cx="336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>
                          <a:solidFill>
                            <a:srgbClr val="E41900"/>
                          </a:solidFill>
                        </a:rPr>
                        <a:t>a0</a:t>
                      </a:r>
                      <a:endParaRPr lang="en-US"/>
                    </a:p>
                  </p:txBody>
                </p:sp>
                <p:sp>
                  <p:nvSpPr>
                    <p:cNvPr id="37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704" y="1072"/>
                      <a:ext cx="768" cy="291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  <a:cs typeface="ＭＳ Ｐゴシック" charset="0"/>
                        </a:defRPr>
                      </a:lvl1pPr>
                      <a:lvl2pPr marL="742950" indent="-28575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2pPr>
                      <a:lvl3pPr marL="11430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3pPr>
                      <a:lvl4pPr marL="16002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4pPr>
                      <a:lvl5pPr marL="2057400" indent="-228600"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Time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/>
                        <a:t>Animal</a:t>
                      </a:r>
                    </a:p>
                  </p:txBody>
                </p:sp>
              </p:grpSp>
              <p:sp>
                <p:nvSpPr>
                  <p:cNvPr id="34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92" y="1116"/>
                    <a:ext cx="1680" cy="64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age</a:t>
                    </a:r>
                  </a:p>
                  <a:p>
                    <a:pPr>
                      <a:spcBef>
                        <a:spcPct val="50000"/>
                      </a:spcBef>
                    </a:pPr>
                    <a:r>
                      <a:rPr lang="en-US" dirty="0"/>
                      <a:t>equals(Object)</a:t>
                    </a:r>
                  </a:p>
                </p:txBody>
              </p:sp>
            </p:grpSp>
            <p:sp>
              <p:nvSpPr>
                <p:cNvPr id="31" name="Rectangle 14"/>
                <p:cNvSpPr>
                  <a:spLocks noChangeArrowheads="1"/>
                </p:cNvSpPr>
                <p:nvPr/>
              </p:nvSpPr>
              <p:spPr bwMode="auto">
                <a:xfrm>
                  <a:off x="4176" y="576"/>
                  <a:ext cx="384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400"/>
                </a:p>
              </p:txBody>
            </p:sp>
          </p:grpSp>
          <p:sp>
            <p:nvSpPr>
              <p:cNvPr id="29" name="Text Box 32"/>
              <p:cNvSpPr txBox="1">
                <a:spLocks noChangeArrowheads="1"/>
              </p:cNvSpPr>
              <p:nvPr/>
            </p:nvSpPr>
            <p:spPr bwMode="auto">
              <a:xfrm>
                <a:off x="4272" y="480"/>
                <a:ext cx="19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b="1" dirty="0"/>
                  <a:t>5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EBCC9D7-FDC3-C541-996A-1C0B5A0AEF4B}"/>
                </a:ext>
              </a:extLst>
            </p:cNvPr>
            <p:cNvSpPr txBox="1"/>
            <p:nvPr/>
          </p:nvSpPr>
          <p:spPr>
            <a:xfrm>
              <a:off x="6114771" y="2674202"/>
              <a:ext cx="199445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likesPeople</a:t>
              </a:r>
              <a:endParaRPr lang="en-US" sz="2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equals(Object)</a:t>
              </a:r>
            </a:p>
          </p:txBody>
        </p:sp>
        <p:sp>
          <p:nvSpPr>
            <p:cNvPr id="21" name="Text Box 9">
              <a:extLst>
                <a:ext uri="{FF2B5EF4-FFF2-40B4-BE49-F238E27FC236}">
                  <a16:creationId xmlns:a16="http://schemas.microsoft.com/office/drawing/2014/main" id="{6ADC7121-4EE0-BE4F-9063-2209D980FA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3400" y="2209800"/>
              <a:ext cx="68580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Cat</a:t>
              </a:r>
            </a:p>
          </p:txBody>
        </p:sp>
        <p:sp>
          <p:nvSpPr>
            <p:cNvPr id="22" name="Rectangle 7">
              <a:extLst>
                <a:ext uri="{FF2B5EF4-FFF2-40B4-BE49-F238E27FC236}">
                  <a16:creationId xmlns:a16="http://schemas.microsoft.com/office/drawing/2014/main" id="{8AC26508-6A68-224F-BE11-693A3D767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9800" y="2219065"/>
              <a:ext cx="2819400" cy="12226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49D8AD6-E433-254C-98CB-ECC8122B1216}"/>
              </a:ext>
            </a:extLst>
          </p:cNvPr>
          <p:cNvSpPr txBox="1"/>
          <p:nvPr/>
        </p:nvSpPr>
        <p:spPr>
          <a:xfrm>
            <a:off x="1148622" y="5334000"/>
            <a:ext cx="6673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Cat c1= (Cat)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obj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;  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 downcast is necessary!</a:t>
            </a:r>
          </a:p>
        </p:txBody>
      </p:sp>
      <p:sp>
        <p:nvSpPr>
          <p:cNvPr id="23" name="Rectangle 14">
            <a:extLst>
              <a:ext uri="{FF2B5EF4-FFF2-40B4-BE49-F238E27FC236}">
                <a16:creationId xmlns:a16="http://schemas.microsoft.com/office/drawing/2014/main" id="{5F3DA1B2-39EF-CF4D-8792-47F66D2EE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25146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E7EDA6-791B-D046-AD33-FF367524E320}"/>
              </a:ext>
            </a:extLst>
          </p:cNvPr>
          <p:cNvSpPr/>
          <p:nvPr/>
        </p:nvSpPr>
        <p:spPr>
          <a:xfrm>
            <a:off x="7696200" y="2526268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69032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/>
      <p:bldP spid="41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Before Next Lecture…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235952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Follow the tutorial on </a:t>
            </a:r>
            <a:r>
              <a:rPr lang="en-US" sz="2400" b="1" dirty="0"/>
              <a:t>abstract classes and interfaces</a:t>
            </a:r>
            <a:r>
              <a:rPr lang="en-US" sz="2400" dirty="0"/>
              <a:t>, and watch &lt;13 minutes of videos.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		</a:t>
            </a:r>
          </a:p>
          <a:p>
            <a:pPr marL="0" indent="0">
              <a:buNone/>
            </a:pPr>
            <a:endParaRPr lang="en-US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</a:rPr>
              <a:t>Abstract classes and interfaces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This will prepare you for Thursday’s lecture.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5022689" y="2590800"/>
            <a:ext cx="3968911" cy="4267200"/>
            <a:chOff x="5175089" y="2590800"/>
            <a:chExt cx="3968911" cy="42672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1291" y="2590800"/>
              <a:ext cx="1932709" cy="4267200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/>
          </p:nvGrpSpPr>
          <p:grpSpPr>
            <a:xfrm>
              <a:off x="5175089" y="4892040"/>
              <a:ext cx="2208904" cy="1882140"/>
              <a:chOff x="5175089" y="4892040"/>
              <a:chExt cx="2208904" cy="1882140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5175089" y="5181600"/>
                <a:ext cx="1308294" cy="381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Click these</a:t>
                </a:r>
              </a:p>
            </p:txBody>
          </p:sp>
          <p:cxnSp>
            <p:nvCxnSpPr>
              <p:cNvPr id="11" name="Straight Arrow Connector 10"/>
              <p:cNvCxnSpPr/>
              <p:nvPr/>
            </p:nvCxnSpPr>
            <p:spPr>
              <a:xfrm flipV="1">
                <a:off x="6240993" y="4892040"/>
                <a:ext cx="1143000" cy="36576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6177059" y="5547360"/>
                <a:ext cx="1206934" cy="39624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6096000" y="5623560"/>
                <a:ext cx="1115291" cy="115062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D8E00DB6-C485-B549-8687-A180BE9469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0" y="2895600"/>
            <a:ext cx="27686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54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Classes we work with today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B6F15528-21DE-4FAA-801E-634DDDAF4B2B}" type="slidenum">
              <a:rPr lang="en-US" sz="2400" smtClean="0"/>
              <a:pPr/>
              <a:t>5</a:t>
            </a:fld>
            <a:endParaRPr 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152400" y="1524000"/>
            <a:ext cx="5719836" cy="12772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class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</a:p>
          <a:p>
            <a:r>
              <a:rPr lang="en-US" sz="2400" dirty="0"/>
              <a:t>subclasses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800000"/>
                </a:solidFill>
              </a:rPr>
              <a:t>Dog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Put components common to animals in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449" y="3882488"/>
            <a:ext cx="2133600" cy="2382323"/>
            <a:chOff x="-3048000" y="6850856"/>
            <a:chExt cx="2133600" cy="2382323"/>
          </a:xfrm>
        </p:grpSpPr>
        <p:grpSp>
          <p:nvGrpSpPr>
            <p:cNvPr id="4" name="Group 3"/>
            <p:cNvGrpSpPr/>
            <p:nvPr/>
          </p:nvGrpSpPr>
          <p:grpSpPr>
            <a:xfrm>
              <a:off x="-2907604" y="7323714"/>
              <a:ext cx="1752600" cy="1909465"/>
              <a:chOff x="-2907604" y="7323714"/>
              <a:chExt cx="1752600" cy="1909465"/>
            </a:xfrm>
          </p:grpSpPr>
          <p:sp>
            <p:nvSpPr>
              <p:cNvPr id="44" name="Text Box 69"/>
              <p:cNvSpPr txBox="1">
                <a:spLocks noChangeArrowheads="1"/>
              </p:cNvSpPr>
              <p:nvPr/>
            </p:nvSpPr>
            <p:spPr bwMode="auto">
              <a:xfrm>
                <a:off x="-2526604" y="7323714"/>
                <a:ext cx="1143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Object</a:t>
                </a:r>
              </a:p>
            </p:txBody>
          </p:sp>
          <p:sp>
            <p:nvSpPr>
              <p:cNvPr id="45" name="Text Box 70"/>
              <p:cNvSpPr txBox="1">
                <a:spLocks noChangeArrowheads="1"/>
              </p:cNvSpPr>
              <p:nvPr/>
            </p:nvSpPr>
            <p:spPr bwMode="auto">
              <a:xfrm>
                <a:off x="-2526604" y="8039677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Animal</a:t>
                </a:r>
              </a:p>
            </p:txBody>
          </p:sp>
          <p:sp>
            <p:nvSpPr>
              <p:cNvPr id="83" name="Text Box 71"/>
              <p:cNvSpPr txBox="1">
                <a:spLocks noChangeArrowheads="1"/>
              </p:cNvSpPr>
              <p:nvPr/>
            </p:nvSpPr>
            <p:spPr bwMode="auto">
              <a:xfrm>
                <a:off x="-2907604" y="8771514"/>
                <a:ext cx="838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/>
                  <a:t>Dog</a:t>
                </a:r>
              </a:p>
            </p:txBody>
          </p:sp>
          <p:sp>
            <p:nvSpPr>
              <p:cNvPr id="84" name="Text Box 72"/>
              <p:cNvSpPr txBox="1">
                <a:spLocks noChangeArrowheads="1"/>
              </p:cNvSpPr>
              <p:nvPr/>
            </p:nvSpPr>
            <p:spPr bwMode="auto">
              <a:xfrm>
                <a:off x="-1840804" y="8771514"/>
                <a:ext cx="6858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/>
                  <a:t>Cat</a:t>
                </a:r>
              </a:p>
            </p:txBody>
          </p:sp>
          <p:sp>
            <p:nvSpPr>
              <p:cNvPr id="85" name="Line 73"/>
              <p:cNvSpPr>
                <a:spLocks noChangeShapeType="1"/>
              </p:cNvSpPr>
              <p:nvPr/>
            </p:nvSpPr>
            <p:spPr bwMode="auto">
              <a:xfrm>
                <a:off x="-1993204" y="7780914"/>
                <a:ext cx="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6" name="Line 74"/>
              <p:cNvSpPr>
                <a:spLocks noChangeShapeType="1"/>
              </p:cNvSpPr>
              <p:nvPr/>
            </p:nvSpPr>
            <p:spPr bwMode="auto">
              <a:xfrm>
                <a:off x="-1993204" y="8466714"/>
                <a:ext cx="381000" cy="3810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87" name="Line 75"/>
              <p:cNvSpPr>
                <a:spLocks noChangeShapeType="1"/>
              </p:cNvSpPr>
              <p:nvPr/>
            </p:nvSpPr>
            <p:spPr bwMode="auto">
              <a:xfrm flipH="1">
                <a:off x="-2526604" y="8466714"/>
                <a:ext cx="457200" cy="457200"/>
              </a:xfrm>
              <a:prstGeom prst="line">
                <a:avLst/>
              </a:prstGeom>
              <a:noFill/>
              <a:ln w="31750">
                <a:solidFill>
                  <a:srgbClr val="FF99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3" name="TextBox 43"/>
            <p:cNvSpPr txBox="1">
              <a:spLocks noChangeArrowheads="1"/>
            </p:cNvSpPr>
            <p:nvPr/>
          </p:nvSpPr>
          <p:spPr bwMode="auto">
            <a:xfrm>
              <a:off x="-3048000" y="6850856"/>
              <a:ext cx="2133600" cy="461963"/>
            </a:xfrm>
            <a:prstGeom prst="rect">
              <a:avLst/>
            </a:prstGeom>
            <a:solidFill>
              <a:srgbClr val="FFFC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class hierarchy:</a:t>
              </a: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703540" y="31189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7" name="Group 39"/>
          <p:cNvGrpSpPr>
            <a:grpSpLocks/>
          </p:cNvGrpSpPr>
          <p:nvPr/>
        </p:nvGrpSpPr>
        <p:grpSpPr bwMode="auto">
          <a:xfrm>
            <a:off x="2811049" y="3205632"/>
            <a:ext cx="2819400" cy="2965451"/>
            <a:chOff x="3696" y="196"/>
            <a:chExt cx="1776" cy="1868"/>
          </a:xfrm>
        </p:grpSpPr>
        <p:grpSp>
          <p:nvGrpSpPr>
            <p:cNvPr id="58" name="Group 17"/>
            <p:cNvGrpSpPr>
              <a:grpSpLocks/>
            </p:cNvGrpSpPr>
            <p:nvPr/>
          </p:nvGrpSpPr>
          <p:grpSpPr bwMode="auto">
            <a:xfrm>
              <a:off x="3696" y="196"/>
              <a:ext cx="1776" cy="1868"/>
              <a:chOff x="3696" y="244"/>
              <a:chExt cx="1776" cy="1868"/>
            </a:xfrm>
          </p:grpSpPr>
          <p:grpSp>
            <p:nvGrpSpPr>
              <p:cNvPr id="60" name="Group 16"/>
              <p:cNvGrpSpPr>
                <a:grpSpLocks/>
              </p:cNvGrpSpPr>
              <p:nvPr/>
            </p:nvGrpSpPr>
            <p:grpSpPr bwMode="auto">
              <a:xfrm>
                <a:off x="3696" y="244"/>
                <a:ext cx="1776" cy="1868"/>
                <a:chOff x="3696" y="820"/>
                <a:chExt cx="1776" cy="1868"/>
              </a:xfrm>
            </p:grpSpPr>
            <p:grpSp>
              <p:nvGrpSpPr>
                <p:cNvPr id="62" name="Group 15"/>
                <p:cNvGrpSpPr>
                  <a:grpSpLocks/>
                </p:cNvGrpSpPr>
                <p:nvPr/>
              </p:nvGrpSpPr>
              <p:grpSpPr bwMode="auto">
                <a:xfrm>
                  <a:off x="3696" y="820"/>
                  <a:ext cx="1776" cy="1868"/>
                  <a:chOff x="3696" y="820"/>
                  <a:chExt cx="1776" cy="1868"/>
                </a:xfrm>
              </p:grpSpPr>
              <p:sp>
                <p:nvSpPr>
                  <p:cNvPr id="65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66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820"/>
                    <a:ext cx="336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solidFill>
                          <a:srgbClr val="E41900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a0</a:t>
                    </a:r>
                    <a:endPara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67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Animal</a:t>
                    </a:r>
                  </a:p>
                </p:txBody>
              </p:sp>
              <p:sp>
                <p:nvSpPr>
                  <p:cNvPr id="68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Cat</a:t>
                    </a:r>
                  </a:p>
                </p:txBody>
              </p:sp>
              <p:sp>
                <p:nvSpPr>
                  <p:cNvPr id="69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</p:grpSp>
            <p:sp>
              <p:nvSpPr>
                <p:cNvPr id="6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</a:b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toString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()</a:t>
                  </a:r>
                  <a:b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</a:br>
                  <a:r>
                    <a:rPr lang="en-US" sz="2000" dirty="0">
                      <a:solidFill>
                        <a:srgbClr val="FF0000"/>
                      </a:solidFill>
                      <a:latin typeface="Consolas" panose="020B0609020204030204" pitchFamily="49" charset="0"/>
                      <a:cs typeface="Consolas" panose="020B0609020204030204" pitchFamily="49" charset="0"/>
                    </a:rPr>
                    <a:t>purr()</a:t>
                  </a:r>
                </a:p>
              </p:txBody>
            </p:sp>
            <p:sp>
              <p:nvSpPr>
                <p:cNvPr id="64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86"/>
                  <a:ext cx="1680" cy="5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isOlder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(Animal)</a:t>
                  </a:r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4176" y="64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59" name="Text Box 32"/>
            <p:cNvSpPr txBox="1">
              <a:spLocks noChangeArrowheads="1"/>
            </p:cNvSpPr>
            <p:nvPr/>
          </p:nvSpPr>
          <p:spPr bwMode="auto">
            <a:xfrm>
              <a:off x="4272" y="550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 dirty="0">
                  <a:latin typeface="Consolas" panose="020B0609020204030204" pitchFamily="49" charset="0"/>
                  <a:cs typeface="Consolas" panose="020B0609020204030204" pitchFamily="49" charset="0"/>
                </a:rPr>
                <a:t>5</a:t>
              </a:r>
            </a:p>
          </p:txBody>
        </p:sp>
      </p:grpSp>
      <p:grpSp>
        <p:nvGrpSpPr>
          <p:cNvPr id="70" name="Group 38"/>
          <p:cNvGrpSpPr>
            <a:grpSpLocks/>
          </p:cNvGrpSpPr>
          <p:nvPr/>
        </p:nvGrpSpPr>
        <p:grpSpPr bwMode="auto">
          <a:xfrm>
            <a:off x="5782849" y="3258020"/>
            <a:ext cx="2895600" cy="2913063"/>
            <a:chOff x="3696" y="2245"/>
            <a:chExt cx="1824" cy="1835"/>
          </a:xfrm>
        </p:grpSpPr>
        <p:grpSp>
          <p:nvGrpSpPr>
            <p:cNvPr id="71" name="Group 31"/>
            <p:cNvGrpSpPr>
              <a:grpSpLocks/>
            </p:cNvGrpSpPr>
            <p:nvPr/>
          </p:nvGrpSpPr>
          <p:grpSpPr bwMode="auto">
            <a:xfrm>
              <a:off x="3696" y="2245"/>
              <a:ext cx="1824" cy="1835"/>
              <a:chOff x="3696" y="2245"/>
              <a:chExt cx="1824" cy="1835"/>
            </a:xfrm>
          </p:grpSpPr>
          <p:grpSp>
            <p:nvGrpSpPr>
              <p:cNvPr id="73" name="Group 30"/>
              <p:cNvGrpSpPr>
                <a:grpSpLocks/>
              </p:cNvGrpSpPr>
              <p:nvPr/>
            </p:nvGrpSpPr>
            <p:grpSpPr bwMode="auto">
              <a:xfrm>
                <a:off x="3696" y="2245"/>
                <a:ext cx="1824" cy="1835"/>
                <a:chOff x="3696" y="2245"/>
                <a:chExt cx="1824" cy="1835"/>
              </a:xfrm>
            </p:grpSpPr>
            <p:grpSp>
              <p:nvGrpSpPr>
                <p:cNvPr id="75" name="Group 29"/>
                <p:cNvGrpSpPr>
                  <a:grpSpLocks/>
                </p:cNvGrpSpPr>
                <p:nvPr/>
              </p:nvGrpSpPr>
              <p:grpSpPr bwMode="auto">
                <a:xfrm>
                  <a:off x="3696" y="2245"/>
                  <a:ext cx="1824" cy="1835"/>
                  <a:chOff x="3696" y="2245"/>
                  <a:chExt cx="1824" cy="1835"/>
                </a:xfrm>
              </p:grpSpPr>
              <p:sp>
                <p:nvSpPr>
                  <p:cNvPr id="78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  <p:sp>
                <p:nvSpPr>
                  <p:cNvPr id="79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45"/>
                    <a:ext cx="336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 dirty="0">
                        <a:solidFill>
                          <a:srgbClr val="E41900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a1</a:t>
                    </a:r>
                  </a:p>
                </p:txBody>
              </p:sp>
              <p:sp>
                <p:nvSpPr>
                  <p:cNvPr id="80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5"/>
                    <a:ext cx="720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Animal</a:t>
                    </a:r>
                  </a:p>
                </p:txBody>
              </p:sp>
              <p:sp>
                <p:nvSpPr>
                  <p:cNvPr id="81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52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 sz="2000">
                        <a:latin typeface="Consolas" panose="020B0609020204030204" pitchFamily="49" charset="0"/>
                        <a:cs typeface="Consolas" panose="020B0609020204030204" pitchFamily="49" charset="0"/>
                      </a:rPr>
                      <a:t>Dog</a:t>
                    </a:r>
                  </a:p>
                </p:txBody>
              </p:sp>
              <p:sp>
                <p:nvSpPr>
                  <p:cNvPr id="82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000">
                      <a:latin typeface="Consolas" panose="020B0609020204030204" pitchFamily="49" charset="0"/>
                      <a:cs typeface="Consolas" panose="020B0609020204030204" pitchFamily="49" charset="0"/>
                    </a:endParaRPr>
                  </a:p>
                </p:txBody>
              </p:sp>
            </p:grpSp>
            <p:sp>
              <p:nvSpPr>
                <p:cNvPr id="7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01" y="3312"/>
                  <a:ext cx="1776" cy="4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</a:b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toString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()</a:t>
                  </a:r>
                </a:p>
              </p:txBody>
            </p:sp>
            <p:sp>
              <p:nvSpPr>
                <p:cNvPr id="7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584" cy="54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sz="2000" dirty="0" err="1">
                      <a:latin typeface="Consolas" panose="020B0609020204030204" pitchFamily="49" charset="0"/>
                      <a:cs typeface="Consolas" panose="020B0609020204030204" pitchFamily="49" charset="0"/>
                    </a:rPr>
                    <a:t>isOlder</a:t>
                  </a:r>
                  <a:r>
                    <a:rPr lang="en-US" sz="2000" dirty="0">
                      <a:latin typeface="Consolas" panose="020B0609020204030204" pitchFamily="49" charset="0"/>
                      <a:cs typeface="Consolas" panose="020B0609020204030204" pitchFamily="49" charset="0"/>
                    </a:rPr>
                    <a:t>(Animal)</a:t>
                  </a:r>
                </a:p>
              </p:txBody>
            </p:sp>
          </p:grpSp>
          <p:sp>
            <p:nvSpPr>
              <p:cNvPr id="74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Consolas" panose="020B0609020204030204" pitchFamily="49" charset="0"/>
                  <a:cs typeface="Consolas" panose="020B0609020204030204" pitchFamily="49" charset="0"/>
                </a:endParaRPr>
              </a:p>
            </p:txBody>
          </p:sp>
        </p:grpSp>
        <p:sp>
          <p:nvSpPr>
            <p:cNvPr id="72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b="1">
                  <a:latin typeface="Consolas" panose="020B0609020204030204" pitchFamily="49" charset="0"/>
                  <a:cs typeface="Consolas" panose="020B0609020204030204" pitchFamily="49" charset="0"/>
                </a:rPr>
                <a:t>6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4868449" y="6377427"/>
            <a:ext cx="43339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000" dirty="0"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00"/>
                </a:solidFill>
                <a:cs typeface="Consolas" panose="020B0609020204030204" pitchFamily="49" charset="0"/>
              </a:rPr>
              <a:t>Object</a:t>
            </a:r>
            <a:r>
              <a:rPr lang="en-US" sz="2000" dirty="0">
                <a:cs typeface="Consolas" panose="020B0609020204030204" pitchFamily="49" charset="0"/>
              </a:rPr>
              <a:t> partition is there but not shown)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CF38C31-63AD-554E-AFEE-CBF85A7FAB5C}"/>
              </a:ext>
            </a:extLst>
          </p:cNvPr>
          <p:cNvGrpSpPr/>
          <p:nvPr/>
        </p:nvGrpSpPr>
        <p:grpSpPr>
          <a:xfrm>
            <a:off x="6726228" y="2271219"/>
            <a:ext cx="2062699" cy="628711"/>
            <a:chOff x="-144048" y="2276475"/>
            <a:chExt cx="2062699" cy="62871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A3DCC83B-20BC-A74F-9043-A90F1E2E9D55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49" name="Text Box 62">
                <a:extLst>
                  <a:ext uri="{FF2B5EF4-FFF2-40B4-BE49-F238E27FC236}">
                    <a16:creationId xmlns:a16="http://schemas.microsoft.com/office/drawing/2014/main" id="{6D54CBEF-47C9-E941-AE75-682FA5A654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E419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a0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50" name="Text Box 66">
                <a:extLst>
                  <a:ext uri="{FF2B5EF4-FFF2-40B4-BE49-F238E27FC236}">
                    <a16:creationId xmlns:a16="http://schemas.microsoft.com/office/drawing/2014/main" id="{273697F9-8695-F740-8093-1009092D92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pet1</a:t>
                </a:r>
              </a:p>
            </p:txBody>
          </p:sp>
        </p:grp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61EA140-E5E8-664B-B03E-FAEECFFD2BB5}"/>
                </a:ext>
              </a:extLst>
            </p:cNvPr>
            <p:cNvSpPr/>
            <p:nvPr/>
          </p:nvSpPr>
          <p:spPr>
            <a:xfrm>
              <a:off x="1310792" y="2505076"/>
              <a:ext cx="60785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Cat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281FCA1-E97A-174F-8BF4-0E5B9816B846}"/>
              </a:ext>
            </a:extLst>
          </p:cNvPr>
          <p:cNvGrpSpPr/>
          <p:nvPr/>
        </p:nvGrpSpPr>
        <p:grpSpPr>
          <a:xfrm>
            <a:off x="6726228" y="2777008"/>
            <a:ext cx="2062699" cy="628711"/>
            <a:chOff x="-144048" y="2276475"/>
            <a:chExt cx="2062699" cy="62871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2E805954-86C2-F248-895D-B42AA0EE7122}"/>
                </a:ext>
              </a:extLst>
            </p:cNvPr>
            <p:cNvGrpSpPr/>
            <p:nvPr/>
          </p:nvGrpSpPr>
          <p:grpSpPr>
            <a:xfrm>
              <a:off x="-144048" y="2276475"/>
              <a:ext cx="1515648" cy="400111"/>
              <a:chOff x="5048512" y="2657475"/>
              <a:chExt cx="1471070" cy="400111"/>
            </a:xfrm>
          </p:grpSpPr>
          <p:sp>
            <p:nvSpPr>
              <p:cNvPr id="54" name="Text Box 62">
                <a:extLst>
                  <a:ext uri="{FF2B5EF4-FFF2-40B4-BE49-F238E27FC236}">
                    <a16:creationId xmlns:a16="http://schemas.microsoft.com/office/drawing/2014/main" id="{A9334427-59D7-1E4E-B2CC-879B14D0A6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867400" y="2657476"/>
                <a:ext cx="652182" cy="40011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E419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a1</a:t>
                </a: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 </a:t>
                </a:r>
              </a:p>
            </p:txBody>
          </p:sp>
          <p:sp>
            <p:nvSpPr>
              <p:cNvPr id="55" name="Text Box 66">
                <a:extLst>
                  <a:ext uri="{FF2B5EF4-FFF2-40B4-BE49-F238E27FC236}">
                    <a16:creationId xmlns:a16="http://schemas.microsoft.com/office/drawing/2014/main" id="{50FDD935-1E2A-5C43-AEC7-E364FEEF00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48512" y="2657475"/>
                <a:ext cx="81888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charset="0"/>
                    <a:ea typeface="ＭＳ Ｐゴシック" charset="0"/>
                  </a:defRPr>
                </a:lvl9pPr>
              </a:lstStyle>
              <a:p>
                <a:pPr algn="r">
                  <a:spcBef>
                    <a:spcPct val="50000"/>
                  </a:spcBef>
                </a:pPr>
                <a:r>
                  <a:rPr lang="en-US" sz="2000" dirty="0">
                    <a:latin typeface="Consolas" panose="020B0609020204030204" pitchFamily="49" charset="0"/>
                    <a:cs typeface="Consolas" panose="020B0609020204030204" pitchFamily="49" charset="0"/>
                  </a:rPr>
                  <a:t>pet2</a:t>
                </a:r>
              </a:p>
            </p:txBody>
          </p:sp>
        </p:grp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FFB4DB86-8F38-3242-AB4D-E7CC38214E85}"/>
                </a:ext>
              </a:extLst>
            </p:cNvPr>
            <p:cNvSpPr/>
            <p:nvPr/>
          </p:nvSpPr>
          <p:spPr>
            <a:xfrm>
              <a:off x="1310792" y="2505076"/>
              <a:ext cx="60785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latin typeface="Consolas" panose="020B0609020204030204" pitchFamily="49" charset="0"/>
                  <a:cs typeface="Consolas" panose="020B0609020204030204" pitchFamily="49" charset="0"/>
                </a:rPr>
                <a:t>Dog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CF918DC5-30FD-E14A-BB6B-E9BBDC05C962}"/>
              </a:ext>
            </a:extLst>
          </p:cNvPr>
          <p:cNvSpPr/>
          <p:nvPr/>
        </p:nvSpPr>
        <p:spPr>
          <a:xfrm>
            <a:off x="5638800" y="1563469"/>
            <a:ext cx="284404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Cat pet1= new Cat(5);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Dog pet2= new Dog(6);</a:t>
            </a:r>
          </a:p>
        </p:txBody>
      </p: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1E1835C-2551-314A-9A49-916C0E986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B41BB9-CDA6-7541-999A-2E43F2FB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AF79B-A412-F645-86A9-B68DCFD3BD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04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Casting objects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3605212"/>
            <a:ext cx="2819400" cy="3024188"/>
            <a:chOff x="3696" y="159"/>
            <a:chExt cx="1776" cy="1905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59"/>
              <a:ext cx="1776" cy="1905"/>
              <a:chOff x="3696" y="207"/>
              <a:chExt cx="1776" cy="1905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207"/>
                <a:ext cx="1776" cy="1905"/>
                <a:chOff x="3696" y="783"/>
                <a:chExt cx="1776" cy="1905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83"/>
                  <a:ext cx="1776" cy="1905"/>
                  <a:chOff x="3696" y="783"/>
                  <a:chExt cx="1776" cy="1905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3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>
                      <a:solidFill>
                        <a:srgbClr val="FF0000"/>
                      </a:solidFill>
                    </a:rPr>
                    <a:t>purr()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sp>
        <p:nvSpPr>
          <p:cNvPr id="64" name="Text Box 37"/>
          <p:cNvSpPr txBox="1">
            <a:spLocks noChangeArrowheads="1"/>
          </p:cNvSpPr>
          <p:nvPr/>
        </p:nvSpPr>
        <p:spPr bwMode="auto">
          <a:xfrm>
            <a:off x="304800" y="1448812"/>
            <a:ext cx="5181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You know about casts like:</a:t>
            </a:r>
          </a:p>
          <a:p>
            <a:pPr>
              <a:spcBef>
                <a:spcPct val="50000"/>
              </a:spcBef>
            </a:pPr>
            <a:r>
              <a:rPr lang="en-US" dirty="0"/>
              <a:t>  </a:t>
            </a:r>
            <a:r>
              <a:rPr lang="en-US" dirty="0">
                <a:solidFill>
                  <a:srgbClr val="800000"/>
                </a:solidFill>
              </a:rPr>
              <a:t> (</a:t>
            </a:r>
            <a:r>
              <a:rPr lang="en-US" b="1" dirty="0" err="1">
                <a:solidFill>
                  <a:srgbClr val="800000"/>
                </a:solidFill>
              </a:rPr>
              <a:t>int</a:t>
            </a:r>
            <a:r>
              <a:rPr lang="en-US" dirty="0">
                <a:solidFill>
                  <a:srgbClr val="800000"/>
                </a:solidFill>
              </a:rPr>
              <a:t>) (5.0 / 7.5)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(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) 6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</a:t>
            </a:r>
            <a:r>
              <a:rPr lang="en-US" b="1" dirty="0">
                <a:solidFill>
                  <a:srgbClr val="800000"/>
                </a:solidFill>
              </a:rPr>
              <a:t>double</a:t>
            </a:r>
            <a:r>
              <a:rPr lang="en-US" dirty="0">
                <a:solidFill>
                  <a:srgbClr val="800000"/>
                </a:solidFill>
              </a:rPr>
              <a:t> d= 5; </a:t>
            </a:r>
            <a:r>
              <a:rPr lang="en-US" dirty="0"/>
              <a:t>    // automatic cast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7239000" y="84008"/>
            <a:ext cx="1752600" cy="1913930"/>
            <a:chOff x="3505200" y="4338935"/>
            <a:chExt cx="1752600" cy="1913930"/>
          </a:xfrm>
        </p:grpSpPr>
        <p:sp>
          <p:nvSpPr>
            <p:cNvPr id="69" name="Text Box 69"/>
            <p:cNvSpPr txBox="1">
              <a:spLocks noChangeArrowheads="1"/>
            </p:cNvSpPr>
            <p:nvPr/>
          </p:nvSpPr>
          <p:spPr bwMode="auto">
            <a:xfrm>
              <a:off x="3886200" y="4338935"/>
              <a:ext cx="11430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Object</a:t>
              </a:r>
            </a:p>
          </p:txBody>
        </p:sp>
        <p:sp>
          <p:nvSpPr>
            <p:cNvPr id="70" name="Text Box 70"/>
            <p:cNvSpPr txBox="1">
              <a:spLocks noChangeArrowheads="1"/>
            </p:cNvSpPr>
            <p:nvPr/>
          </p:nvSpPr>
          <p:spPr bwMode="auto">
            <a:xfrm>
              <a:off x="3886200" y="5059363"/>
              <a:ext cx="1219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/>
                <a:t>Animal</a:t>
              </a:r>
            </a:p>
          </p:txBody>
        </p:sp>
        <p:sp>
          <p:nvSpPr>
            <p:cNvPr id="71" name="Text Box 71"/>
            <p:cNvSpPr txBox="1">
              <a:spLocks noChangeArrowheads="1"/>
            </p:cNvSpPr>
            <p:nvPr/>
          </p:nvSpPr>
          <p:spPr bwMode="auto">
            <a:xfrm>
              <a:off x="3505200" y="5791200"/>
              <a:ext cx="8382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Dog</a:t>
              </a:r>
            </a:p>
          </p:txBody>
        </p:sp>
        <p:sp>
          <p:nvSpPr>
            <p:cNvPr id="72" name="Text Box 72"/>
            <p:cNvSpPr txBox="1">
              <a:spLocks noChangeArrowheads="1"/>
            </p:cNvSpPr>
            <p:nvPr/>
          </p:nvSpPr>
          <p:spPr bwMode="auto">
            <a:xfrm>
              <a:off x="4572000" y="5791200"/>
              <a:ext cx="685800" cy="46166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Cat</a:t>
              </a:r>
            </a:p>
          </p:txBody>
        </p:sp>
        <p:sp>
          <p:nvSpPr>
            <p:cNvPr id="73" name="Line 73"/>
            <p:cNvSpPr>
              <a:spLocks noChangeShapeType="1"/>
            </p:cNvSpPr>
            <p:nvPr/>
          </p:nvSpPr>
          <p:spPr bwMode="auto">
            <a:xfrm>
              <a:off x="4419600" y="4800600"/>
              <a:ext cx="0" cy="2286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4" name="Line 74"/>
            <p:cNvSpPr>
              <a:spLocks noChangeShapeType="1"/>
            </p:cNvSpPr>
            <p:nvPr/>
          </p:nvSpPr>
          <p:spPr bwMode="auto">
            <a:xfrm>
              <a:off x="4419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75" name="Line 75"/>
            <p:cNvSpPr>
              <a:spLocks noChangeShapeType="1"/>
            </p:cNvSpPr>
            <p:nvPr/>
          </p:nvSpPr>
          <p:spPr bwMode="auto">
            <a:xfrm flipH="1">
              <a:off x="4038600" y="5486400"/>
              <a:ext cx="304800" cy="304800"/>
            </a:xfrm>
            <a:prstGeom prst="line">
              <a:avLst/>
            </a:prstGeom>
            <a:noFill/>
            <a:ln w="3175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76" name="Text Box 38"/>
          <p:cNvSpPr txBox="1">
            <a:spLocks noChangeArrowheads="1"/>
          </p:cNvSpPr>
          <p:nvPr/>
        </p:nvSpPr>
        <p:spPr bwMode="auto">
          <a:xfrm>
            <a:off x="304800" y="3657600"/>
            <a:ext cx="5257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9CC"/>
                </a:solidFill>
              </a:rPr>
              <a:t>You can also use casts with class types:</a:t>
            </a: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   </a:t>
            </a:r>
            <a:r>
              <a:rPr lang="en-US" dirty="0">
                <a:solidFill>
                  <a:srgbClr val="800000"/>
                </a:solidFill>
              </a:rPr>
              <a:t>Animal pet1= </a:t>
            </a:r>
            <a:r>
              <a:rPr lang="en-US" b="1" dirty="0">
                <a:solidFill>
                  <a:srgbClr val="800000"/>
                </a:solidFill>
              </a:rPr>
              <a:t>new</a:t>
            </a:r>
            <a:r>
              <a:rPr lang="en-US" dirty="0">
                <a:solidFill>
                  <a:srgbClr val="800000"/>
                </a:solidFill>
              </a:rPr>
              <a:t> Cat(</a:t>
            </a:r>
            <a:r>
              <a:rPr lang="en-US" altLang="ja-JP" dirty="0">
                <a:solidFill>
                  <a:srgbClr val="800000"/>
                </a:solidFill>
              </a:rPr>
              <a:t>5);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   Cat pet2= (Cat) pet1;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1" y="5410200"/>
            <a:ext cx="5181600" cy="1200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 class cast doesn’t change the object. It just changes the perspective: how it is viewed!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1E5E025-676D-C64E-81AE-39AD4DE6884F}"/>
              </a:ext>
            </a:extLst>
          </p:cNvPr>
          <p:cNvGrpSpPr/>
          <p:nvPr/>
        </p:nvGrpSpPr>
        <p:grpSpPr>
          <a:xfrm>
            <a:off x="6400800" y="2286000"/>
            <a:ext cx="2365248" cy="790635"/>
            <a:chOff x="3086100" y="5248275"/>
            <a:chExt cx="2365248" cy="790635"/>
          </a:xfrm>
        </p:grpSpPr>
        <p:sp>
          <p:nvSpPr>
            <p:cNvPr id="57" name="Text Box 34">
              <a:extLst>
                <a:ext uri="{FF2B5EF4-FFF2-40B4-BE49-F238E27FC236}">
                  <a16:creationId xmlns:a16="http://schemas.microsoft.com/office/drawing/2014/main" id="{B0BBAE18-54D9-EA48-9F73-E1D22FDDB2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6100" y="5257800"/>
              <a:ext cx="8001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pet1</a:t>
              </a:r>
            </a:p>
          </p:txBody>
        </p:sp>
        <p:sp>
          <p:nvSpPr>
            <p:cNvPr id="58" name="Text Box 35">
              <a:extLst>
                <a:ext uri="{FF2B5EF4-FFF2-40B4-BE49-F238E27FC236}">
                  <a16:creationId xmlns:a16="http://schemas.microsoft.com/office/drawing/2014/main" id="{8270451C-B70E-4649-A446-BB4694703B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612818" cy="3693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 dirty="0">
                  <a:solidFill>
                    <a:srgbClr val="8B008C"/>
                  </a:solidFill>
                </a:rPr>
                <a:t>null</a:t>
              </a:r>
            </a:p>
          </p:txBody>
        </p:sp>
        <p:sp>
          <p:nvSpPr>
            <p:cNvPr id="59" name="Text Box 36">
              <a:extLst>
                <a:ext uri="{FF2B5EF4-FFF2-40B4-BE49-F238E27FC236}">
                  <a16:creationId xmlns:a16="http://schemas.microsoft.com/office/drawing/2014/main" id="{92071E6D-3749-534E-B26A-8BE30B4DA4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11079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Animal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E964EDBC-5035-A840-B877-76311C087851}"/>
              </a:ext>
            </a:extLst>
          </p:cNvPr>
          <p:cNvGrpSpPr/>
          <p:nvPr/>
        </p:nvGrpSpPr>
        <p:grpSpPr>
          <a:xfrm>
            <a:off x="6400800" y="3022600"/>
            <a:ext cx="1866900" cy="787400"/>
            <a:chOff x="3086100" y="5248275"/>
            <a:chExt cx="1866900" cy="787400"/>
          </a:xfrm>
        </p:grpSpPr>
        <p:sp>
          <p:nvSpPr>
            <p:cNvPr id="61" name="Text Box 34">
              <a:extLst>
                <a:ext uri="{FF2B5EF4-FFF2-40B4-BE49-F238E27FC236}">
                  <a16:creationId xmlns:a16="http://schemas.microsoft.com/office/drawing/2014/main" id="{F96FE5B5-7C4F-4142-A82C-8E4B12FE5C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6100" y="5257800"/>
              <a:ext cx="8001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pet2</a:t>
              </a:r>
            </a:p>
          </p:txBody>
        </p:sp>
        <p:sp>
          <p:nvSpPr>
            <p:cNvPr id="62" name="Text Box 35">
              <a:extLst>
                <a:ext uri="{FF2B5EF4-FFF2-40B4-BE49-F238E27FC236}">
                  <a16:creationId xmlns:a16="http://schemas.microsoft.com/office/drawing/2014/main" id="{CD64B3FF-45D7-1846-8672-1DEA4F152D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3" name="Text Box 36">
              <a:extLst>
                <a:ext uri="{FF2B5EF4-FFF2-40B4-BE49-F238E27FC236}">
                  <a16:creationId xmlns:a16="http://schemas.microsoft.com/office/drawing/2014/main" id="{0FC0D506-22C5-A746-9E9C-B28567473C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sp>
        <p:nvSpPr>
          <p:cNvPr id="66" name="Text Box 35">
            <a:extLst>
              <a:ext uri="{FF2B5EF4-FFF2-40B4-BE49-F238E27FC236}">
                <a16:creationId xmlns:a16="http://schemas.microsoft.com/office/drawing/2014/main" id="{5DBC6756-836F-2448-A49D-86BF8F8F2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746" y="2283440"/>
            <a:ext cx="612818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E41900"/>
                </a:solidFill>
                <a:latin typeface="Times" pitchFamily="2" charset="0"/>
              </a:rPr>
              <a:t>a0</a:t>
            </a:r>
            <a:endParaRPr lang="en-US" sz="1800" dirty="0">
              <a:solidFill>
                <a:srgbClr val="8B008C"/>
              </a:solidFill>
              <a:latin typeface="Times" pitchFamily="2" charset="0"/>
            </a:endParaRPr>
          </a:p>
        </p:txBody>
      </p:sp>
      <p:sp>
        <p:nvSpPr>
          <p:cNvPr id="68" name="Rectangle 40">
            <a:extLst>
              <a:ext uri="{FF2B5EF4-FFF2-40B4-BE49-F238E27FC236}">
                <a16:creationId xmlns:a16="http://schemas.microsoft.com/office/drawing/2014/main" id="{FB061EAE-B227-3B44-850D-5D28164EE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1" y="5325566"/>
            <a:ext cx="2819400" cy="1303833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r>
              <a:rPr lang="en-US" dirty="0">
                <a:solidFill>
                  <a:srgbClr val="0432FF"/>
                </a:solidFill>
              </a:rPr>
              <a:t>pet1 “blinders”</a:t>
            </a:r>
          </a:p>
        </p:txBody>
      </p:sp>
    </p:spTree>
    <p:extLst>
      <p:ext uri="{BB962C8B-B14F-4D97-AF65-F5344CB8AC3E}">
        <p14:creationId xmlns:p14="http://schemas.microsoft.com/office/powerpoint/2010/main" val="121813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6" grpId="0" animBg="1"/>
      <p:bldP spid="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13"/>
          <p:cNvSpPr txBox="1">
            <a:spLocks noChangeArrowheads="1"/>
          </p:cNvSpPr>
          <p:nvPr/>
        </p:nvSpPr>
        <p:spPr bwMode="auto">
          <a:xfrm>
            <a:off x="6019800" y="3067050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age</a:t>
            </a:r>
          </a:p>
          <a:p>
            <a:pPr>
              <a:spcBef>
                <a:spcPct val="50000"/>
              </a:spcBef>
            </a:pPr>
            <a:r>
              <a:rPr lang="en-US" dirty="0" err="1"/>
              <a:t>isOlder</a:t>
            </a:r>
            <a:r>
              <a:rPr lang="en-US" dirty="0"/>
              <a:t>(Animal)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Explicit casts: </a:t>
            </a:r>
            <a:r>
              <a:rPr lang="en-US" sz="3600" dirty="0">
                <a:solidFill>
                  <a:srgbClr val="0000FF"/>
                </a:solidFill>
              </a:rPr>
              <a:t>unary prefix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7" name="Rectangle 7"/>
          <p:cNvSpPr>
            <a:spLocks noChangeArrowheads="1"/>
          </p:cNvSpPr>
          <p:nvPr/>
        </p:nvSpPr>
        <p:spPr bwMode="auto">
          <a:xfrm>
            <a:off x="5867400" y="2133600"/>
            <a:ext cx="2819400" cy="3429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5867400" y="1676400"/>
            <a:ext cx="5334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E41900"/>
                </a:solidFill>
              </a:rPr>
              <a:t>a0</a:t>
            </a:r>
            <a:endParaRPr lang="en-US"/>
          </a:p>
        </p:txBody>
      </p:sp>
      <p:sp>
        <p:nvSpPr>
          <p:cNvPr id="49" name="Text Box 9"/>
          <p:cNvSpPr txBox="1">
            <a:spLocks noChangeArrowheads="1"/>
          </p:cNvSpPr>
          <p:nvPr/>
        </p:nvSpPr>
        <p:spPr bwMode="auto">
          <a:xfrm>
            <a:off x="7467600" y="2967037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Animal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7924800" y="4267200"/>
            <a:ext cx="7620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Cat</a:t>
            </a:r>
          </a:p>
        </p:txBody>
      </p:sp>
      <p:sp>
        <p:nvSpPr>
          <p:cNvPr id="51" name="Line 11"/>
          <p:cNvSpPr>
            <a:spLocks noChangeShapeType="1"/>
          </p:cNvSpPr>
          <p:nvPr/>
        </p:nvSpPr>
        <p:spPr bwMode="auto">
          <a:xfrm>
            <a:off x="5867400" y="42672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5867400" y="4297363"/>
            <a:ext cx="2743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br>
              <a:rPr lang="en-US" dirty="0"/>
            </a:br>
            <a:r>
              <a:rPr lang="en-US" dirty="0" err="1"/>
              <a:t>toString</a:t>
            </a:r>
            <a:r>
              <a:rPr lang="en-US" dirty="0"/>
              <a:t>()</a:t>
            </a:r>
            <a:br>
              <a:rPr lang="en-US" dirty="0"/>
            </a:br>
            <a:r>
              <a:rPr lang="en-US" dirty="0"/>
              <a:t>purr()</a:t>
            </a:r>
          </a:p>
        </p:txBody>
      </p:sp>
      <p:sp>
        <p:nvSpPr>
          <p:cNvPr id="43" name="Rectangle 14"/>
          <p:cNvSpPr>
            <a:spLocks noChangeArrowheads="1"/>
          </p:cNvSpPr>
          <p:nvPr/>
        </p:nvSpPr>
        <p:spPr bwMode="auto">
          <a:xfrm>
            <a:off x="6629400" y="3124200"/>
            <a:ext cx="6096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6781800" y="3048000"/>
            <a:ext cx="304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/>
              <a:t>5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7086600" y="5791200"/>
            <a:ext cx="1447800" cy="787400"/>
            <a:chOff x="3505200" y="5248275"/>
            <a:chExt cx="1447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35052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sp>
        <p:nvSpPr>
          <p:cNvPr id="57" name="Line 11"/>
          <p:cNvSpPr>
            <a:spLocks noChangeShapeType="1"/>
          </p:cNvSpPr>
          <p:nvPr/>
        </p:nvSpPr>
        <p:spPr bwMode="auto">
          <a:xfrm>
            <a:off x="5867400" y="29718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7467600" y="2133600"/>
            <a:ext cx="1219200" cy="461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9800" y="2362200"/>
            <a:ext cx="1402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equals</a:t>
            </a:r>
            <a:r>
              <a:rPr lang="en-US" dirty="0">
                <a:latin typeface="Times New Roman"/>
                <a:cs typeface="Times New Roman"/>
              </a:rPr>
              <a:t>() 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447800"/>
            <a:ext cx="54102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Object-casting rule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800000"/>
                </a:solidFill>
              </a:rPr>
              <a:t>At runtime, an object can be cast to the name of any partition that occurs within it —and to nothing else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</a:rPr>
              <a:t>a0</a:t>
            </a:r>
            <a:r>
              <a:rPr lang="en-US" sz="2400" dirty="0"/>
              <a:t> can be cast to </a:t>
            </a:r>
            <a:r>
              <a:rPr lang="en-US" sz="2400" dirty="0">
                <a:solidFill>
                  <a:srgbClr val="800000"/>
                </a:solidFill>
              </a:rPr>
              <a:t>Object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Animal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800000"/>
                </a:solidFill>
              </a:rPr>
              <a:t>Cat</a:t>
            </a:r>
            <a:r>
              <a:rPr lang="en-US" sz="2400" dirty="0"/>
              <a:t>.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An attempt to cast it to anything else causes an exception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979783"/>
            <a:ext cx="4043094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(Cat)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(Object) c</a:t>
            </a:r>
          </a:p>
          <a:p>
            <a:pPr>
              <a:spcBef>
                <a:spcPts val="600"/>
              </a:spcBef>
            </a:pPr>
            <a:r>
              <a:rPr lang="en-US" sz="2400" dirty="0">
                <a:solidFill>
                  <a:srgbClr val="800000"/>
                </a:solidFill>
                <a:latin typeface="Times"/>
                <a:cs typeface="Times"/>
              </a:rPr>
              <a:t>(Cat) (Animal) (Cat) (Object)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8984" y="5638800"/>
            <a:ext cx="5680816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"/>
                <a:cs typeface="Times"/>
              </a:rPr>
              <a:t>These casts don’t take any time. The object does not change. It’s a change of perception.</a:t>
            </a:r>
          </a:p>
        </p:txBody>
      </p:sp>
      <p:sp>
        <p:nvSpPr>
          <p:cNvPr id="23" name="Rectangle 40">
            <a:extLst>
              <a:ext uri="{FF2B5EF4-FFF2-40B4-BE49-F238E27FC236}">
                <a16:creationId xmlns:a16="http://schemas.microsoft.com/office/drawing/2014/main" id="{F6A76655-5F98-1D49-AF50-5526C3E2C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972893"/>
            <a:ext cx="2819400" cy="2589707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endParaRPr lang="en-US" dirty="0">
              <a:solidFill>
                <a:srgbClr val="0432FF"/>
              </a:solidFill>
            </a:endParaRPr>
          </a:p>
        </p:txBody>
      </p:sp>
      <p:sp>
        <p:nvSpPr>
          <p:cNvPr id="24" name="Rectangle 40">
            <a:extLst>
              <a:ext uri="{FF2B5EF4-FFF2-40B4-BE49-F238E27FC236}">
                <a16:creationId xmlns:a16="http://schemas.microsoft.com/office/drawing/2014/main" id="{AA59D12D-B8DB-EC43-A562-1CCFDF57E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276726"/>
            <a:ext cx="2819400" cy="1295399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endParaRPr lang="en-US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34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23" grpId="0" animBg="1"/>
      <p:bldP spid="23" grpId="1" animBg="1"/>
      <p:bldP spid="24" grpId="0" animBg="1"/>
      <p:bldP spid="2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800000"/>
                </a:solidFill>
              </a:rPr>
              <a:t>Implicit upward cast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39" name="Group 39"/>
          <p:cNvGrpSpPr>
            <a:grpSpLocks/>
          </p:cNvGrpSpPr>
          <p:nvPr/>
        </p:nvGrpSpPr>
        <p:grpSpPr bwMode="auto">
          <a:xfrm>
            <a:off x="5867400" y="403225"/>
            <a:ext cx="2819400" cy="3025775"/>
            <a:chOff x="3696" y="158"/>
            <a:chExt cx="1776" cy="1906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3696" y="158"/>
              <a:ext cx="1776" cy="1906"/>
              <a:chOff x="3696" y="206"/>
              <a:chExt cx="1776" cy="1906"/>
            </a:xfrm>
          </p:grpSpPr>
          <p:grpSp>
            <p:nvGrpSpPr>
              <p:cNvPr id="42" name="Group 16"/>
              <p:cNvGrpSpPr>
                <a:grpSpLocks/>
              </p:cNvGrpSpPr>
              <p:nvPr/>
            </p:nvGrpSpPr>
            <p:grpSpPr bwMode="auto">
              <a:xfrm>
                <a:off x="3696" y="206"/>
                <a:ext cx="1776" cy="1906"/>
                <a:chOff x="3696" y="782"/>
                <a:chExt cx="1776" cy="1906"/>
              </a:xfrm>
            </p:grpSpPr>
            <p:grpSp>
              <p:nvGrpSpPr>
                <p:cNvPr id="44" name="Group 15"/>
                <p:cNvGrpSpPr>
                  <a:grpSpLocks/>
                </p:cNvGrpSpPr>
                <p:nvPr/>
              </p:nvGrpSpPr>
              <p:grpSpPr bwMode="auto">
                <a:xfrm>
                  <a:off x="3696" y="782"/>
                  <a:ext cx="1776" cy="1906"/>
                  <a:chOff x="3696" y="782"/>
                  <a:chExt cx="1776" cy="1906"/>
                </a:xfrm>
              </p:grpSpPr>
              <p:sp>
                <p:nvSpPr>
                  <p:cNvPr id="47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1072"/>
                    <a:ext cx="1776" cy="1616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48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782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a0</a:t>
                    </a:r>
                    <a:endParaRPr lang="en-US"/>
                  </a:p>
                </p:txBody>
              </p:sp>
              <p:sp>
                <p:nvSpPr>
                  <p:cNvPr id="49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04" y="1072"/>
                    <a:ext cx="768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50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92" y="1872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Cat</a:t>
                    </a:r>
                  </a:p>
                </p:txBody>
              </p:sp>
              <p:sp>
                <p:nvSpPr>
                  <p:cNvPr id="51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1872"/>
                    <a:ext cx="139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4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696" y="1891"/>
                  <a:ext cx="1728" cy="75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br>
                    <a:rPr lang="en-US" dirty="0"/>
                  </a:b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  <a:br>
                    <a:rPr lang="en-US" dirty="0"/>
                  </a:br>
                  <a:r>
                    <a:rPr lang="en-US" dirty="0"/>
                    <a:t>purr()</a:t>
                  </a:r>
                </a:p>
              </p:txBody>
            </p:sp>
            <p:sp>
              <p:nvSpPr>
                <p:cNvPr id="4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792" y="1116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43" name="Rectangle 14"/>
              <p:cNvSpPr>
                <a:spLocks noChangeArrowheads="1"/>
              </p:cNvSpPr>
              <p:nvPr/>
            </p:nvSpPr>
            <p:spPr bwMode="auto">
              <a:xfrm>
                <a:off x="4176" y="576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41" name="Text Box 32"/>
            <p:cNvSpPr txBox="1">
              <a:spLocks noChangeArrowheads="1"/>
            </p:cNvSpPr>
            <p:nvPr/>
          </p:nvSpPr>
          <p:spPr bwMode="auto">
            <a:xfrm>
              <a:off x="4272" y="480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 dirty="0"/>
                <a:t>5</a:t>
              </a:r>
            </a:p>
          </p:txBody>
        </p:sp>
      </p:grpSp>
      <p:grpSp>
        <p:nvGrpSpPr>
          <p:cNvPr id="52" name="Group 38"/>
          <p:cNvGrpSpPr>
            <a:grpSpLocks/>
          </p:cNvGrpSpPr>
          <p:nvPr/>
        </p:nvGrpSpPr>
        <p:grpSpPr bwMode="auto">
          <a:xfrm>
            <a:off x="5867400" y="3581400"/>
            <a:ext cx="2895600" cy="2971800"/>
            <a:chOff x="3696" y="2208"/>
            <a:chExt cx="1824" cy="1872"/>
          </a:xfrm>
        </p:grpSpPr>
        <p:grpSp>
          <p:nvGrpSpPr>
            <p:cNvPr id="53" name="Group 31"/>
            <p:cNvGrpSpPr>
              <a:grpSpLocks/>
            </p:cNvGrpSpPr>
            <p:nvPr/>
          </p:nvGrpSpPr>
          <p:grpSpPr bwMode="auto">
            <a:xfrm>
              <a:off x="3696" y="2208"/>
              <a:ext cx="1824" cy="1872"/>
              <a:chOff x="3696" y="2208"/>
              <a:chExt cx="1824" cy="1872"/>
            </a:xfrm>
          </p:grpSpPr>
          <p:grpSp>
            <p:nvGrpSpPr>
              <p:cNvPr id="55" name="Group 30"/>
              <p:cNvGrpSpPr>
                <a:grpSpLocks/>
              </p:cNvGrpSpPr>
              <p:nvPr/>
            </p:nvGrpSpPr>
            <p:grpSpPr bwMode="auto">
              <a:xfrm>
                <a:off x="3696" y="2208"/>
                <a:ext cx="1824" cy="1872"/>
                <a:chOff x="3696" y="2208"/>
                <a:chExt cx="1824" cy="1872"/>
              </a:xfrm>
            </p:grpSpPr>
            <p:grpSp>
              <p:nvGrpSpPr>
                <p:cNvPr id="78" name="Group 29"/>
                <p:cNvGrpSpPr>
                  <a:grpSpLocks/>
                </p:cNvGrpSpPr>
                <p:nvPr/>
              </p:nvGrpSpPr>
              <p:grpSpPr bwMode="auto">
                <a:xfrm>
                  <a:off x="3696" y="2208"/>
                  <a:ext cx="1824" cy="1872"/>
                  <a:chOff x="3696" y="2208"/>
                  <a:chExt cx="1824" cy="1872"/>
                </a:xfrm>
              </p:grpSpPr>
              <p:sp>
                <p:nvSpPr>
                  <p:cNvPr id="81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696" y="2496"/>
                    <a:ext cx="1824" cy="158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  <p:sp>
                <p:nvSpPr>
                  <p:cNvPr id="82" name="Text Box 2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96" y="2208"/>
                    <a:ext cx="336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>
                        <a:solidFill>
                          <a:srgbClr val="E41900"/>
                        </a:solidFill>
                      </a:rPr>
                      <a:t>a1</a:t>
                    </a:r>
                  </a:p>
                </p:txBody>
              </p:sp>
              <p:sp>
                <p:nvSpPr>
                  <p:cNvPr id="83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00" y="2493"/>
                    <a:ext cx="72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>
                      <a:spcBef>
                        <a:spcPct val="50000"/>
                      </a:spcBef>
                    </a:pPr>
                    <a:r>
                      <a:rPr lang="en-US"/>
                      <a:t>Animal</a:t>
                    </a:r>
                  </a:p>
                </p:txBody>
              </p:sp>
              <p:sp>
                <p:nvSpPr>
                  <p:cNvPr id="84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40" y="3309"/>
                    <a:ext cx="480" cy="291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Times" charset="0"/>
                        <a:ea typeface="ＭＳ Ｐゴシック" charset="0"/>
                      </a:defRPr>
                    </a:lvl9pPr>
                  </a:lstStyle>
                  <a:p>
                    <a:pPr algn="ctr">
                      <a:spcBef>
                        <a:spcPct val="50000"/>
                      </a:spcBef>
                    </a:pPr>
                    <a:r>
                      <a:rPr lang="en-US"/>
                      <a:t>Dog</a:t>
                    </a:r>
                  </a:p>
                </p:txBody>
              </p:sp>
              <p:sp>
                <p:nvSpPr>
                  <p:cNvPr id="85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3696" y="3312"/>
                    <a:ext cx="144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sz="2400"/>
                  </a:p>
                </p:txBody>
              </p:sp>
            </p:grpSp>
            <p:sp>
              <p:nvSpPr>
                <p:cNvPr id="79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776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endParaRPr lang="en-US" dirty="0"/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toString</a:t>
                  </a:r>
                  <a:r>
                    <a:rPr lang="en-US" dirty="0"/>
                    <a:t>()</a:t>
                  </a:r>
                </a:p>
              </p:txBody>
            </p:sp>
            <p:sp>
              <p:nvSpPr>
                <p:cNvPr id="8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44" y="2582"/>
                  <a:ext cx="1680" cy="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charset="0"/>
                      <a:ea typeface="ＭＳ Ｐゴシック" charset="0"/>
                    </a:defRPr>
                  </a:lvl9pPr>
                </a:lstStyle>
                <a:p>
                  <a:pPr>
                    <a:spcBef>
                      <a:spcPct val="50000"/>
                    </a:spcBef>
                  </a:pPr>
                  <a:r>
                    <a:rPr lang="en-US" dirty="0"/>
                    <a:t>age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en-US" dirty="0" err="1"/>
                    <a:t>isOlder</a:t>
                  </a:r>
                  <a:r>
                    <a:rPr lang="en-US" dirty="0"/>
                    <a:t>(Animal)</a:t>
                  </a:r>
                </a:p>
              </p:txBody>
            </p:sp>
          </p:grpSp>
          <p:sp>
            <p:nvSpPr>
              <p:cNvPr id="77" name="Rectangle 28"/>
              <p:cNvSpPr>
                <a:spLocks noChangeArrowheads="1"/>
              </p:cNvSpPr>
              <p:nvPr/>
            </p:nvSpPr>
            <p:spPr bwMode="auto">
              <a:xfrm>
                <a:off x="4176" y="2640"/>
                <a:ext cx="384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400"/>
              </a:p>
            </p:txBody>
          </p:sp>
        </p:grpSp>
        <p:sp>
          <p:nvSpPr>
            <p:cNvPr id="54" name="Text Box 34"/>
            <p:cNvSpPr txBox="1">
              <a:spLocks noChangeArrowheads="1"/>
            </p:cNvSpPr>
            <p:nvPr/>
          </p:nvSpPr>
          <p:spPr bwMode="auto">
            <a:xfrm>
              <a:off x="4224" y="2582"/>
              <a:ext cx="19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1"/>
                <a:t>6</a:t>
              </a:r>
            </a:p>
          </p:txBody>
        </p:sp>
      </p:grpSp>
      <p:sp>
        <p:nvSpPr>
          <p:cNvPr id="56" name="Rectangle 3"/>
          <p:cNvSpPr>
            <a:spLocks noChangeArrowheads="1"/>
          </p:cNvSpPr>
          <p:nvPr/>
        </p:nvSpPr>
        <p:spPr bwMode="auto">
          <a:xfrm>
            <a:off x="609600" y="1566208"/>
            <a:ext cx="5181600" cy="19389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>
                <a:solidFill>
                  <a:srgbClr val="800000"/>
                </a:solidFill>
              </a:rPr>
              <a:t>class</a:t>
            </a:r>
            <a:r>
              <a:rPr lang="en-US" sz="2400" dirty="0">
                <a:solidFill>
                  <a:srgbClr val="800000"/>
                </a:solidFill>
              </a:rPr>
              <a:t> Animal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/** = "this Animal is older than h" */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</a:t>
            </a:r>
            <a:r>
              <a:rPr lang="en-US" sz="2400" b="1" dirty="0">
                <a:solidFill>
                  <a:srgbClr val="800000"/>
                </a:solidFill>
              </a:rPr>
              <a:t>public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b="1" dirty="0" err="1">
                <a:solidFill>
                  <a:srgbClr val="800000"/>
                </a:solidFill>
              </a:rPr>
              <a:t>boolean</a:t>
            </a: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err="1">
                <a:solidFill>
                  <a:srgbClr val="800000"/>
                </a:solidFill>
              </a:rPr>
              <a:t>isOlder</a:t>
            </a:r>
            <a:r>
              <a:rPr lang="en-US" sz="2400" dirty="0">
                <a:solidFill>
                  <a:srgbClr val="800000"/>
                </a:solidFill>
              </a:rPr>
              <a:t>(</a:t>
            </a:r>
            <a:r>
              <a:rPr lang="en-US" sz="2400" dirty="0">
                <a:solidFill>
                  <a:srgbClr val="0432FF"/>
                </a:solidFill>
              </a:rPr>
              <a:t>Animal h</a:t>
            </a:r>
            <a:r>
              <a:rPr lang="en-US" sz="2400" dirty="0">
                <a:solidFill>
                  <a:srgbClr val="800000"/>
                </a:solidFill>
              </a:rPr>
              <a:t>) {</a:t>
            </a:r>
          </a:p>
          <a:p>
            <a:r>
              <a:rPr lang="en-US" sz="2400" dirty="0">
                <a:solidFill>
                  <a:srgbClr val="800000"/>
                </a:solidFill>
              </a:rPr>
              <a:t>       </a:t>
            </a:r>
            <a:r>
              <a:rPr lang="en-US" sz="2400" b="1" dirty="0">
                <a:solidFill>
                  <a:srgbClr val="800000"/>
                </a:solidFill>
              </a:rPr>
              <a:t>return</a:t>
            </a:r>
            <a:r>
              <a:rPr lang="en-US" sz="2400" dirty="0">
                <a:solidFill>
                  <a:srgbClr val="800000"/>
                </a:solidFill>
              </a:rPr>
              <a:t> age &gt; </a:t>
            </a:r>
            <a:r>
              <a:rPr lang="en-US" sz="2400" dirty="0" err="1">
                <a:solidFill>
                  <a:srgbClr val="800000"/>
                </a:solidFill>
              </a:rPr>
              <a:t>h.age</a:t>
            </a:r>
            <a:r>
              <a:rPr lang="en-US" sz="2400" dirty="0">
                <a:solidFill>
                  <a:srgbClr val="800000"/>
                </a:solidFill>
              </a:rPr>
              <a:t>; </a:t>
            </a:r>
            <a:br>
              <a:rPr lang="en-US" sz="2400" dirty="0">
                <a:solidFill>
                  <a:srgbClr val="800000"/>
                </a:solidFill>
              </a:rPr>
            </a:br>
            <a:r>
              <a:rPr lang="en-US" sz="2400" dirty="0">
                <a:solidFill>
                  <a:srgbClr val="800000"/>
                </a:solidFill>
              </a:rPr>
              <a:t>    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4904020"/>
            <a:ext cx="40331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sz="2400" dirty="0">
                <a:solidFill>
                  <a:srgbClr val="00B050"/>
                </a:solidFill>
              </a:rPr>
              <a:t>// pet1 is cast </a:t>
            </a:r>
            <a:r>
              <a:rPr lang="en-US" sz="2400" b="1" dirty="0">
                <a:solidFill>
                  <a:srgbClr val="00B050"/>
                </a:solidFill>
              </a:rPr>
              <a:t>up</a:t>
            </a:r>
            <a:r>
              <a:rPr lang="en-US" sz="2400" dirty="0">
                <a:solidFill>
                  <a:srgbClr val="00B050"/>
                </a:solidFill>
              </a:rPr>
              <a:t> to class Animal and stored in h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886200" y="6146800"/>
            <a:ext cx="1905000" cy="787400"/>
            <a:chOff x="3124200" y="5248275"/>
            <a:chExt cx="1905000" cy="787400"/>
          </a:xfrm>
        </p:grpSpPr>
        <p:sp>
          <p:nvSpPr>
            <p:cNvPr id="58" name="Text Box 34"/>
            <p:cNvSpPr txBox="1">
              <a:spLocks noChangeArrowheads="1"/>
            </p:cNvSpPr>
            <p:nvPr/>
          </p:nvSpPr>
          <p:spPr bwMode="auto">
            <a:xfrm>
              <a:off x="3124200" y="5257800"/>
              <a:ext cx="76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pet2</a:t>
              </a:r>
            </a:p>
          </p:txBody>
        </p:sp>
        <p:sp>
          <p:nvSpPr>
            <p:cNvPr id="59" name="Text Box 35"/>
            <p:cNvSpPr txBox="1">
              <a:spLocks noChangeArrowheads="1"/>
            </p:cNvSpPr>
            <p:nvPr/>
          </p:nvSpPr>
          <p:spPr bwMode="auto">
            <a:xfrm>
              <a:off x="3886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E41900"/>
                  </a:solidFill>
                </a:rPr>
                <a:t>a1</a:t>
              </a:r>
              <a:endParaRPr lang="en-US">
                <a:solidFill>
                  <a:srgbClr val="8B008C"/>
                </a:solidFill>
              </a:endParaRPr>
            </a:p>
          </p:txBody>
        </p:sp>
        <p:sp>
          <p:nvSpPr>
            <p:cNvPr id="60" name="Text Box 36"/>
            <p:cNvSpPr txBox="1">
              <a:spLocks noChangeArrowheads="1"/>
            </p:cNvSpPr>
            <p:nvPr/>
          </p:nvSpPr>
          <p:spPr bwMode="auto">
            <a:xfrm>
              <a:off x="4343400" y="5638800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Dog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209800" y="6146800"/>
            <a:ext cx="1828800" cy="787400"/>
            <a:chOff x="2743200" y="5248275"/>
            <a:chExt cx="1828800" cy="787400"/>
          </a:xfrm>
        </p:grpSpPr>
        <p:sp>
          <p:nvSpPr>
            <p:cNvPr id="62" name="Text Box 34"/>
            <p:cNvSpPr txBox="1">
              <a:spLocks noChangeArrowheads="1"/>
            </p:cNvSpPr>
            <p:nvPr/>
          </p:nvSpPr>
          <p:spPr bwMode="auto">
            <a:xfrm>
              <a:off x="2743200" y="5257800"/>
              <a:ext cx="762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/>
                <a:t>pet1</a:t>
              </a:r>
            </a:p>
          </p:txBody>
        </p:sp>
        <p:sp>
          <p:nvSpPr>
            <p:cNvPr id="63" name="Text Box 35"/>
            <p:cNvSpPr txBox="1">
              <a:spLocks noChangeArrowheads="1"/>
            </p:cNvSpPr>
            <p:nvPr/>
          </p:nvSpPr>
          <p:spPr bwMode="auto">
            <a:xfrm>
              <a:off x="35052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65" name="Text Box 36"/>
            <p:cNvSpPr txBox="1">
              <a:spLocks noChangeArrowheads="1"/>
            </p:cNvSpPr>
            <p:nvPr/>
          </p:nvSpPr>
          <p:spPr bwMode="auto">
            <a:xfrm>
              <a:off x="3962400" y="5638800"/>
              <a:ext cx="6096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/>
                <a:t>Cat</a:t>
              </a: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04800" y="6143565"/>
            <a:ext cx="2057400" cy="790635"/>
            <a:chOff x="2514600" y="5248275"/>
            <a:chExt cx="2057400" cy="790635"/>
          </a:xfrm>
        </p:grpSpPr>
        <p:sp>
          <p:nvSpPr>
            <p:cNvPr id="68" name="Text Box 34"/>
            <p:cNvSpPr txBox="1">
              <a:spLocks noChangeArrowheads="1"/>
            </p:cNvSpPr>
            <p:nvPr/>
          </p:nvSpPr>
          <p:spPr bwMode="auto">
            <a:xfrm>
              <a:off x="2514600" y="5257800"/>
              <a:ext cx="381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dirty="0">
                  <a:solidFill>
                    <a:srgbClr val="0432FF"/>
                  </a:solidFill>
                </a:rPr>
                <a:t>h</a:t>
              </a:r>
            </a:p>
          </p:txBody>
        </p:sp>
        <p:sp>
          <p:nvSpPr>
            <p:cNvPr id="86" name="Text Box 35"/>
            <p:cNvSpPr txBox="1">
              <a:spLocks noChangeArrowheads="1"/>
            </p:cNvSpPr>
            <p:nvPr/>
          </p:nvSpPr>
          <p:spPr bwMode="auto">
            <a:xfrm>
              <a:off x="2895600" y="5248275"/>
              <a:ext cx="533400" cy="46672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E41900"/>
                  </a:solidFill>
                </a:rPr>
                <a:t>a0</a:t>
              </a:r>
              <a:endParaRPr lang="en-US" dirty="0">
                <a:solidFill>
                  <a:srgbClr val="8B008C"/>
                </a:solidFill>
              </a:endParaRPr>
            </a:p>
          </p:txBody>
        </p: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3352800" y="5638800"/>
              <a:ext cx="12192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0432FF"/>
                  </a:solidFill>
                </a:rPr>
                <a:t>Animal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B6CC3260-3B4C-C645-8A8A-FECAA306FDC7}"/>
              </a:ext>
            </a:extLst>
          </p:cNvPr>
          <p:cNvSpPr/>
          <p:nvPr/>
        </p:nvSpPr>
        <p:spPr>
          <a:xfrm>
            <a:off x="527957" y="366338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</a:rPr>
              <a:t>Cat pet1= new Cat(5);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Dog pet2= new Dog(6);</a:t>
            </a:r>
          </a:p>
          <a:p>
            <a:r>
              <a:rPr lang="en-US" sz="2400" dirty="0">
                <a:solidFill>
                  <a:srgbClr val="800000"/>
                </a:solidFill>
              </a:rPr>
              <a:t>if (pet2.isOlder(pet1)) {…}</a:t>
            </a:r>
          </a:p>
        </p:txBody>
      </p:sp>
      <p:sp>
        <p:nvSpPr>
          <p:cNvPr id="57" name="Rectangle 40">
            <a:extLst>
              <a:ext uri="{FF2B5EF4-FFF2-40B4-BE49-F238E27FC236}">
                <a16:creationId xmlns:a16="http://schemas.microsoft.com/office/drawing/2014/main" id="{6703F086-4F35-5E4E-98A0-0E27D9374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138363"/>
            <a:ext cx="2819400" cy="1295399"/>
          </a:xfrm>
          <a:prstGeom prst="rect">
            <a:avLst/>
          </a:prstGeom>
          <a:solidFill>
            <a:schemeClr val="accent1">
              <a:alpha val="6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/>
          <a:lstStyle/>
          <a:p>
            <a:r>
              <a:rPr lang="en-US" dirty="0">
                <a:solidFill>
                  <a:srgbClr val="0432FF"/>
                </a:solidFill>
              </a:rPr>
              <a:t>h “blinders”</a:t>
            </a:r>
          </a:p>
        </p:txBody>
      </p:sp>
    </p:spTree>
    <p:extLst>
      <p:ext uri="{BB962C8B-B14F-4D97-AF65-F5344CB8AC3E}">
        <p14:creationId xmlns:p14="http://schemas.microsoft.com/office/powerpoint/2010/main" val="2322884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22516</TotalTime>
  <Words>2119</Words>
  <Application>Microsoft Macintosh PowerPoint</Application>
  <PresentationFormat>On-screen Show (4:3)</PresentationFormat>
  <Paragraphs>549</Paragraphs>
  <Slides>30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1" baseType="lpstr">
      <vt:lpstr>ＭＳ Ｐゴシック</vt:lpstr>
      <vt:lpstr>Calibri</vt:lpstr>
      <vt:lpstr>Consolas</vt:lpstr>
      <vt:lpstr>Courier</vt:lpstr>
      <vt:lpstr>Courier New</vt:lpstr>
      <vt:lpstr>Times</vt:lpstr>
      <vt:lpstr>Times New Roman</vt:lpstr>
      <vt:lpstr>Tw Cen MT</vt:lpstr>
      <vt:lpstr>Wingdings</vt:lpstr>
      <vt:lpstr>Wingdings 2</vt:lpstr>
      <vt:lpstr>Median</vt:lpstr>
      <vt:lpstr>CS/ENGRD 2110 Fall 2018</vt:lpstr>
      <vt:lpstr>Overview references in</vt:lpstr>
      <vt:lpstr>A2 is due Sunday</vt:lpstr>
      <vt:lpstr>Before Next Lecture…</vt:lpstr>
      <vt:lpstr>Classes we work with today</vt:lpstr>
      <vt:lpstr>Casting</vt:lpstr>
      <vt:lpstr>Casting objects</vt:lpstr>
      <vt:lpstr>Explicit casts: unary prefix operators</vt:lpstr>
      <vt:lpstr>Implicit upward cast</vt:lpstr>
      <vt:lpstr>Components used from h</vt:lpstr>
      <vt:lpstr>Compile-time reference rule</vt:lpstr>
      <vt:lpstr>Compile-time reference rule (v1)</vt:lpstr>
      <vt:lpstr>Compile-time reference rule (v2)</vt:lpstr>
      <vt:lpstr>Why would we ever do this?</vt:lpstr>
      <vt:lpstr>Animal[] v= new Animal[3];</vt:lpstr>
      <vt:lpstr>Consequences of a class type</vt:lpstr>
      <vt:lpstr>Compile-time reference rule, revisited</vt:lpstr>
      <vt:lpstr>Bottom-up / Overriding rule revisited</vt:lpstr>
      <vt:lpstr>Equals</vt:lpstr>
      <vt:lpstr>Example: Point Class</vt:lpstr>
      <vt:lpstr>How Object defines equals(x)</vt:lpstr>
      <vt:lpstr>Can define equals for your own class!</vt:lpstr>
      <vt:lpstr>How do we define equality for a Point?</vt:lpstr>
      <vt:lpstr>Use operator instanceof</vt:lpstr>
      <vt:lpstr>How do we define equality for a Point?</vt:lpstr>
      <vt:lpstr>Opinions about casting</vt:lpstr>
      <vt:lpstr>Equals in Animal</vt:lpstr>
      <vt:lpstr>Use function getClass</vt:lpstr>
      <vt:lpstr>Equals in Animal</vt:lpstr>
      <vt:lpstr>Equals in Cat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Anne Bracy</cp:lastModifiedBy>
  <cp:revision>836</cp:revision>
  <cp:lastPrinted>2018-09-13T13:15:21Z</cp:lastPrinted>
  <dcterms:created xsi:type="dcterms:W3CDTF">2006-08-16T00:00:00Z</dcterms:created>
  <dcterms:modified xsi:type="dcterms:W3CDTF">2018-09-13T15:41:08Z</dcterms:modified>
</cp:coreProperties>
</file>