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0" r:id="rId3"/>
    <p:sldId id="335" r:id="rId4"/>
    <p:sldId id="364" r:id="rId5"/>
    <p:sldId id="339" r:id="rId6"/>
    <p:sldId id="340" r:id="rId7"/>
    <p:sldId id="363" r:id="rId8"/>
    <p:sldId id="362" r:id="rId9"/>
    <p:sldId id="341" r:id="rId10"/>
    <p:sldId id="361" r:id="rId11"/>
    <p:sldId id="342" r:id="rId12"/>
    <p:sldId id="297" r:id="rId13"/>
    <p:sldId id="365" r:id="rId14"/>
    <p:sldId id="343" r:id="rId15"/>
    <p:sldId id="350" r:id="rId16"/>
    <p:sldId id="348" r:id="rId17"/>
    <p:sldId id="347" r:id="rId18"/>
    <p:sldId id="349" r:id="rId19"/>
    <p:sldId id="351" r:id="rId20"/>
    <p:sldId id="352" r:id="rId21"/>
    <p:sldId id="359" r:id="rId22"/>
    <p:sldId id="330" r:id="rId23"/>
    <p:sldId id="353" r:id="rId24"/>
    <p:sldId id="320" r:id="rId25"/>
    <p:sldId id="333" r:id="rId26"/>
    <p:sldId id="326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9"/>
    <a:srgbClr val="800000"/>
    <a:srgbClr val="F8DFF0"/>
    <a:srgbClr val="FFF7F3"/>
    <a:srgbClr val="FF33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6" autoAdjust="0"/>
    <p:restoredTop sz="94643" autoAdjust="0"/>
  </p:normalViewPr>
  <p:slideViewPr>
    <p:cSldViewPr>
      <p:cViewPr varScale="1">
        <p:scale>
          <a:sx n="115" d="100"/>
          <a:sy n="115" d="100"/>
        </p:scale>
        <p:origin x="1016" y="200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04/09/2018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04/09/2018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41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this,</a:t>
            </a:r>
            <a:r>
              <a:rPr lang="en-US" baseline="0" dirty="0"/>
              <a:t> demo Object using Meta and Empty.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041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this,</a:t>
            </a:r>
            <a:r>
              <a:rPr lang="en-US" baseline="0" dirty="0"/>
              <a:t> demo Object using Meta and Empty.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1237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this,</a:t>
            </a:r>
            <a:r>
              <a:rPr lang="en-US" baseline="0" dirty="0"/>
              <a:t> demo Object using Meta and Empty.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434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9/4/18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9/4/18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9/4/18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9/4/18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9/4/18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lang/Math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9144000" cy="59587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86537"/>
            <a:ext cx="2286000" cy="795263"/>
          </a:xfrm>
        </p:spPr>
        <p:txBody>
          <a:bodyPr>
            <a:normAutofit fontScale="90000"/>
          </a:bodyPr>
          <a:lstStyle/>
          <a:p>
            <a:r>
              <a:rPr lang="fr-BE" sz="2400" dirty="0"/>
              <a:t>CS/ENGRD 2110</a:t>
            </a:r>
            <a:br>
              <a:rPr lang="fr-BE" sz="2400" dirty="0"/>
            </a:br>
            <a:r>
              <a:rPr lang="fr-BE" sz="2400" dirty="0" err="1"/>
              <a:t>Fall</a:t>
            </a:r>
            <a:r>
              <a:rPr lang="fr-BE" sz="2400" dirty="0"/>
              <a:t>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4: The class hierarchy; static components</a:t>
            </a:r>
          </a:p>
          <a:p>
            <a:r>
              <a:rPr lang="fr-BE" dirty="0"/>
              <a:t>http://</a:t>
            </a:r>
            <a:r>
              <a:rPr lang="fr-BE" dirty="0" err="1"/>
              <a:t>cs.cornell.edu</a:t>
            </a:r>
            <a:r>
              <a:rPr lang="fr-BE" dirty="0"/>
              <a:t>/courses/cs2110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Classes can extend other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also saw this in the tutorial for this week's recitation</a:t>
            </a:r>
          </a:p>
          <a:p>
            <a:r>
              <a:rPr lang="en-US" dirty="0"/>
              <a:t>There are subclasses of Exception for different types of exceptions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185358-2B19-9C43-A013-8A5A9468423A}"/>
              </a:ext>
            </a:extLst>
          </p:cNvPr>
          <p:cNvSpPr txBox="1"/>
          <p:nvPr/>
        </p:nvSpPr>
        <p:spPr>
          <a:xfrm>
            <a:off x="5886951" y="33982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5A5CCC2-E2B8-2348-88B1-44ADDAF6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99930"/>
            <a:ext cx="2590800" cy="291027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3215AF5-681E-F444-B3C7-3768B0821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981200"/>
            <a:ext cx="1447800" cy="51873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8B008C"/>
                </a:solidFill>
              </a:rPr>
              <a:t>NFE@2</a:t>
            </a:r>
            <a:endParaRPr lang="en-US" sz="20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368E92-FF36-BA4D-8551-B6B361588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63865"/>
            <a:ext cx="2590800" cy="951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br>
              <a:rPr lang="en-US" sz="2200" dirty="0"/>
            </a:br>
            <a:r>
              <a:rPr lang="en-US" sz="2200" dirty="0"/>
              <a:t>    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FF9B10A-1E57-C84A-9F2F-1592F4EA0E4C}"/>
              </a:ext>
            </a:extLst>
          </p:cNvPr>
          <p:cNvCxnSpPr>
            <a:cxnSpLocks/>
          </p:cNvCxnSpPr>
          <p:nvPr/>
        </p:nvCxnSpPr>
        <p:spPr>
          <a:xfrm>
            <a:off x="5638800" y="3041775"/>
            <a:ext cx="25908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4">
            <a:extLst>
              <a:ext uri="{FF2B5EF4-FFF2-40B4-BE49-F238E27FC236}">
                <a16:creationId xmlns:a16="http://schemas.microsoft.com/office/drawing/2014/main" id="{3EA83034-A05A-054C-A2FA-392F7C7A9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435707"/>
            <a:ext cx="1524000" cy="4598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Object</a:t>
            </a: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A8450809-33D9-C445-9BBE-1EC9AC11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048000"/>
            <a:ext cx="1524000" cy="45989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/>
              <a:t>Throwable</a:t>
            </a:r>
            <a:endParaRPr lang="en-US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47A9D89-8298-564F-97DC-D06A7685A5F1}"/>
              </a:ext>
            </a:extLst>
          </p:cNvPr>
          <p:cNvCxnSpPr>
            <a:cxnSpLocks/>
          </p:cNvCxnSpPr>
          <p:nvPr/>
        </p:nvCxnSpPr>
        <p:spPr>
          <a:xfrm>
            <a:off x="5638800" y="4601271"/>
            <a:ext cx="25908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0EBEB2D-2316-3E43-8F92-0D92BFB3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600670"/>
            <a:ext cx="2438400" cy="432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900" dirty="0" err="1"/>
              <a:t>NumberFormatException</a:t>
            </a:r>
            <a:endParaRPr lang="en-US" sz="19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D79E9F-58B0-2B45-ABE2-00A19481248A}"/>
              </a:ext>
            </a:extLst>
          </p:cNvPr>
          <p:cNvCxnSpPr>
            <a:cxnSpLocks/>
          </p:cNvCxnSpPr>
          <p:nvPr/>
        </p:nvCxnSpPr>
        <p:spPr>
          <a:xfrm>
            <a:off x="5638800" y="3763071"/>
            <a:ext cx="25908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4">
            <a:extLst>
              <a:ext uri="{FF2B5EF4-FFF2-40B4-BE49-F238E27FC236}">
                <a16:creationId xmlns:a16="http://schemas.microsoft.com/office/drawing/2014/main" id="{71ADC942-DCC9-0545-9CFC-5924C5E53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762469"/>
            <a:ext cx="1524000" cy="432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Exception</a:t>
            </a:r>
          </a:p>
        </p:txBody>
      </p:sp>
    </p:spTree>
    <p:extLst>
      <p:ext uri="{BB962C8B-B14F-4D97-AF65-F5344CB8AC3E}">
        <p14:creationId xmlns:p14="http://schemas.microsoft.com/office/powerpoint/2010/main" val="16800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Accessing superclass things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302752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Subclasses are different classes</a:t>
            </a:r>
          </a:p>
          <a:p>
            <a:pPr lvl="1"/>
            <a:r>
              <a:rPr lang="en-US" dirty="0"/>
              <a:t>Public fields and methods can be accessed</a:t>
            </a:r>
          </a:p>
          <a:p>
            <a:pPr lvl="1"/>
            <a:r>
              <a:rPr lang="en-US" dirty="0"/>
              <a:t>Private fields and methods cannot be accessed</a:t>
            </a:r>
          </a:p>
          <a:p>
            <a:pPr lvl="1"/>
            <a:r>
              <a:rPr lang="en-US" dirty="0"/>
              <a:t>Protected fields can be access by subclasses</a:t>
            </a:r>
          </a:p>
        </p:txBody>
      </p:sp>
    </p:spTree>
    <p:extLst>
      <p:ext uri="{BB962C8B-B14F-4D97-AF65-F5344CB8AC3E}">
        <p14:creationId xmlns:p14="http://schemas.microsoft.com/office/powerpoint/2010/main" val="13694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28600" y="1498967"/>
            <a:ext cx="86106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public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class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House {</a:t>
            </a:r>
          </a:p>
          <a:p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   </a:t>
            </a:r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private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 err="1">
                <a:latin typeface="American Typewriter" panose="02090604020004020304" pitchFamily="18" charset="77"/>
                <a:cs typeface="Times New Roman"/>
              </a:rPr>
              <a:t>nBed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;    </a:t>
            </a:r>
            <a:r>
              <a:rPr lang="en-US" sz="2200" dirty="0">
                <a:solidFill>
                  <a:srgbClr val="008000"/>
                </a:solidFill>
                <a:latin typeface="American Typewriter" panose="02090604020004020304" pitchFamily="18" charset="77"/>
                <a:cs typeface="Times New Roman"/>
              </a:rPr>
              <a:t>// number of bedrooms, &gt;= 0.</a:t>
            </a:r>
          </a:p>
          <a:p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   </a:t>
            </a:r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private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" panose="02090604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 </a:t>
            </a:r>
            <a:r>
              <a:rPr lang="en-US" sz="2200" dirty="0" err="1">
                <a:latin typeface="American Typewriter" panose="02090604020004020304" pitchFamily="18" charset="77"/>
                <a:cs typeface="Times New Roman"/>
              </a:rPr>
              <a:t>nBath</a:t>
            </a:r>
            <a:r>
              <a:rPr lang="en-US" sz="2200" dirty="0">
                <a:latin typeface="American Typewriter" panose="02090604020004020304" pitchFamily="18" charset="77"/>
                <a:cs typeface="Times New Roman"/>
              </a:rPr>
              <a:t>; </a:t>
            </a:r>
            <a:r>
              <a:rPr lang="en-US" sz="2200" dirty="0">
                <a:solidFill>
                  <a:srgbClr val="008000"/>
                </a:solidFill>
                <a:latin typeface="American Typewriter" panose="02090604020004020304" pitchFamily="18" charset="77"/>
                <a:cs typeface="Times New Roman"/>
              </a:rPr>
              <a:t>// number of bathrooms, in 1..5</a:t>
            </a:r>
          </a:p>
          <a:p>
            <a:endParaRPr lang="en-US" sz="2200" dirty="0">
              <a:solidFill>
                <a:srgbClr val="008000"/>
              </a:solidFill>
              <a:latin typeface="American Typewriter" panose="02090604020004020304" pitchFamily="18" charset="77"/>
              <a:cs typeface="Times New Roman"/>
            </a:endParaRPr>
          </a:p>
          <a:p>
            <a:r>
              <a:rPr lang="en-US" sz="2200" dirty="0">
                <a:solidFill>
                  <a:srgbClr val="008000"/>
                </a:solidFill>
                <a:latin typeface="American Typewriter" panose="02090604020004020304" pitchFamily="18" charset="77"/>
                <a:cs typeface="Times New Roman"/>
              </a:rPr>
              <a:t>    /** Constructor: 	 */</a:t>
            </a:r>
          </a:p>
          <a:p>
            <a:r>
              <a:rPr lang="en-US" sz="2200" dirty="0">
                <a:solidFill>
                  <a:srgbClr val="008000"/>
                </a:solidFill>
                <a:latin typeface="American Typewriter" panose="02090604020004020304" pitchFamily="18" charset="77"/>
                <a:cs typeface="Times New Roman"/>
              </a:rPr>
              <a:t>    </a:t>
            </a:r>
            <a:r>
              <a:rPr lang="en-US" sz="2200" b="1" dirty="0">
                <a:latin typeface="American Typewriter" panose="02090604020004020304" pitchFamily="18" charset="77"/>
                <a:cs typeface="Times New Roman" charset="0"/>
              </a:rPr>
              <a:t>public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 House(</a:t>
            </a:r>
            <a:r>
              <a:rPr lang="en-US" sz="2200" b="1" dirty="0">
                <a:latin typeface="American Typewriter" panose="02090604020004020304" pitchFamily="18" charset="77"/>
                <a:cs typeface="Times New Roman" charset="0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nBed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, </a:t>
            </a:r>
            <a:r>
              <a:rPr lang="en-US" sz="2200" b="1" dirty="0">
                <a:latin typeface="American Typewriter" panose="02090604020004020304" pitchFamily="18" charset="77"/>
                <a:cs typeface="Times New Roman" charset="0"/>
              </a:rPr>
              <a:t>int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nBath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) {</a:t>
            </a:r>
          </a:p>
          <a:p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	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nBed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=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nBed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; </a:t>
            </a:r>
          </a:p>
          <a:p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	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nBath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=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nBath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; </a:t>
            </a:r>
            <a:endParaRPr lang="en-US" sz="2200" dirty="0">
              <a:solidFill>
                <a:srgbClr val="800000"/>
              </a:solidFill>
              <a:latin typeface="American Typewriter" panose="02090604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800000"/>
                </a:solidFill>
                <a:latin typeface="American Typewriter" panose="02090604020004020304" pitchFamily="18" charset="77"/>
                <a:cs typeface="Times New Roman"/>
              </a:rPr>
              <a:t>    }</a:t>
            </a:r>
          </a:p>
          <a:p>
            <a:r>
              <a:rPr lang="en-US" sz="2200" dirty="0">
                <a:solidFill>
                  <a:srgbClr val="000000"/>
                </a:solidFill>
                <a:latin typeface="American Typewriter" panose="02090604020004020304" pitchFamily="18" charset="77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  <a:cs typeface="Times New Roman"/>
              </a:rPr>
              <a:t>Keywords: </a:t>
            </a:r>
            <a:r>
              <a:rPr lang="en-US" sz="3600" b="1" dirty="0">
                <a:solidFill>
                  <a:schemeClr val="accent5"/>
                </a:solidFill>
                <a:cs typeface="Times New Roman"/>
              </a:rPr>
              <a:t>this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E61EB3-78F8-DA4C-B16A-67A695CE7C74}"/>
              </a:ext>
            </a:extLst>
          </p:cNvPr>
          <p:cNvSpPr/>
          <p:nvPr/>
        </p:nvSpPr>
        <p:spPr>
          <a:xfrm>
            <a:off x="3111636" y="3598639"/>
            <a:ext cx="2485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merican Typewriter" panose="02090604020004020304" pitchFamily="18" charset="77"/>
                <a:cs typeface="Consolas" panose="020B0609020204030204" pitchFamily="49" charset="0"/>
              </a:rPr>
              <a:t>// has no effect!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BAE698-9754-1342-BA6E-BFA4BFAF77C5}"/>
              </a:ext>
            </a:extLst>
          </p:cNvPr>
          <p:cNvSpPr txBox="1"/>
          <p:nvPr/>
        </p:nvSpPr>
        <p:spPr>
          <a:xfrm>
            <a:off x="881661" y="4267200"/>
            <a:ext cx="3657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Inside-out rule shows that field </a:t>
            </a:r>
            <a:r>
              <a:rPr lang="en-US" sz="2400" dirty="0" err="1"/>
              <a:t>nBed</a:t>
            </a:r>
            <a:r>
              <a:rPr lang="en-US" sz="2400" dirty="0"/>
              <a:t> is inaccessible! </a:t>
            </a:r>
            <a:r>
              <a:rPr lang="en-US" sz="2400" dirty="0">
                <a:sym typeface="Wingdings" pitchFamily="2" charset="2"/>
              </a:rPr>
              <a:t></a:t>
            </a:r>
            <a:endParaRPr lang="en-US" sz="2400" dirty="0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06D48A98-C46F-544D-9F9A-82AED65CF24F}"/>
              </a:ext>
            </a:extLst>
          </p:cNvPr>
          <p:cNvSpPr/>
          <p:nvPr/>
        </p:nvSpPr>
        <p:spPr>
          <a:xfrm>
            <a:off x="5692192" y="3659087"/>
            <a:ext cx="609600" cy="46166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941F9E-624A-CC48-97E6-2905BD5E6273}"/>
              </a:ext>
            </a:extLst>
          </p:cNvPr>
          <p:cNvSpPr/>
          <p:nvPr/>
        </p:nvSpPr>
        <p:spPr>
          <a:xfrm>
            <a:off x="6435926" y="350520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this.nBed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=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nBed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; </a:t>
            </a:r>
          </a:p>
          <a:p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this.nBath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= </a:t>
            </a:r>
            <a:r>
              <a:rPr lang="en-US" sz="2200" dirty="0" err="1">
                <a:latin typeface="American Typewriter" panose="02090604020004020304" pitchFamily="18" charset="77"/>
                <a:cs typeface="Times New Roman" charset="0"/>
              </a:rPr>
              <a:t>nBath</a:t>
            </a:r>
            <a:r>
              <a:rPr lang="en-US" sz="2200" dirty="0">
                <a:latin typeface="American Typewriter" panose="02090604020004020304" pitchFamily="18" charset="77"/>
                <a:cs typeface="Times New Roman" charset="0"/>
              </a:rPr>
              <a:t>; </a:t>
            </a:r>
            <a:endParaRPr lang="en-US" sz="2200" dirty="0">
              <a:solidFill>
                <a:srgbClr val="800000"/>
              </a:solidFill>
              <a:latin typeface="American Typewriter" panose="02090604020004020304" pitchFamily="18" charset="77"/>
              <a:cs typeface="Times New Roman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8F56C8-A54F-4847-BE3A-401FE57158E7}"/>
              </a:ext>
            </a:extLst>
          </p:cNvPr>
          <p:cNvSpPr txBox="1"/>
          <p:nvPr/>
        </p:nvSpPr>
        <p:spPr>
          <a:xfrm>
            <a:off x="5688879" y="4419600"/>
            <a:ext cx="3375608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this</a:t>
            </a:r>
            <a:r>
              <a:rPr lang="en-US" sz="2400" dirty="0"/>
              <a:t> avoids overshadowed field names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EA6F8A-20E8-3F48-A2CF-DE77086DFD65}"/>
              </a:ext>
            </a:extLst>
          </p:cNvPr>
          <p:cNvCxnSpPr>
            <a:cxnSpLocks/>
          </p:cNvCxnSpPr>
          <p:nvPr/>
        </p:nvCxnSpPr>
        <p:spPr>
          <a:xfrm flipV="1">
            <a:off x="6240076" y="4098682"/>
            <a:ext cx="195850" cy="454684"/>
          </a:xfrm>
          <a:prstGeom prst="line">
            <a:avLst/>
          </a:prstGeom>
          <a:ln w="317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473F1993-26C7-9541-A425-F08450A045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5334000"/>
            <a:ext cx="8531352" cy="1828800"/>
          </a:xfrm>
        </p:spPr>
        <p:txBody>
          <a:bodyPr>
            <a:normAutofit/>
          </a:bodyPr>
          <a:lstStyle/>
          <a:p>
            <a:r>
              <a:rPr lang="en-US" sz="2400" b="1" dirty="0"/>
              <a:t>this</a:t>
            </a:r>
            <a:r>
              <a:rPr lang="en-US" sz="2400" dirty="0"/>
              <a:t> evaluates to the name of the object in which it occurs</a:t>
            </a:r>
          </a:p>
          <a:p>
            <a:r>
              <a:rPr lang="en-US" sz="2400" dirty="0"/>
              <a:t>Makes it possible for an object to access its own name (or pointer)</a:t>
            </a:r>
          </a:p>
          <a:p>
            <a:r>
              <a:rPr lang="en-US" sz="2400" dirty="0"/>
              <a:t>Example: Referencing a shadowed class field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5" grpId="0" animBg="1"/>
      <p:bldP spid="9" grpId="0"/>
      <p:bldP spid="32" grpId="0" animBg="1"/>
      <p:bldP spid="3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 Subclass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B061E-69D5-8C4C-B99C-59B5DC1F31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49530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 class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House {</a:t>
            </a:r>
          </a:p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 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num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bedrooms, &gt;= 0</a:t>
            </a:r>
          </a:p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num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bathrooms, in 1..5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Constructor:  bed is number of  bedrooms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bath is number of bathrooms</a:t>
            </a:r>
            <a:b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Prec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:  bed &gt;= 0, 0 &lt; bath &lt;= 5 */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House(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bed,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bath) {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	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bed;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bath; 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getNumBed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 	</a:t>
            </a:r>
            <a:r>
              <a:rPr lang="en-US" sz="2000" b="1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…</a:t>
            </a:r>
            <a:endParaRPr lang="en-US" sz="20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5794612-03F8-D94C-BA0B-EC6FA712916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44900" y="1589567"/>
            <a:ext cx="4146699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</a:rPr>
              <a:t>public class </a:t>
            </a:r>
            <a:r>
              <a:rPr lang="en-US" sz="2000" dirty="0">
                <a:latin typeface="American Typewriter Condensed" panose="02090606020004020304" pitchFamily="18" charset="77"/>
              </a:rPr>
              <a:t>Apt extends House {</a:t>
            </a:r>
          </a:p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</a:rPr>
              <a:t>  private int</a:t>
            </a:r>
            <a:r>
              <a:rPr lang="en-US" sz="2000" dirty="0">
                <a:latin typeface="American Typewriter Condensed" panose="02090606020004020304" pitchFamily="18" charset="77"/>
              </a:rPr>
              <a:t> floor;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  </a:t>
            </a:r>
            <a:r>
              <a:rPr lang="en-US" sz="2000" b="1" dirty="0">
                <a:latin typeface="American Typewriter Condensed" panose="02090606020004020304" pitchFamily="18" charset="77"/>
              </a:rPr>
              <a:t>private </a:t>
            </a:r>
            <a:r>
              <a:rPr lang="en-US" sz="2000" dirty="0">
                <a:latin typeface="American Typewriter Condensed" panose="02090606020004020304" pitchFamily="18" charset="77"/>
              </a:rPr>
              <a:t>Apt </a:t>
            </a:r>
            <a:r>
              <a:rPr lang="en-US" sz="2000" dirty="0" err="1">
                <a:latin typeface="American Typewriter Condensed" panose="02090606020004020304" pitchFamily="18" charset="77"/>
              </a:rPr>
              <a:t>downstairsApt</a:t>
            </a:r>
            <a:r>
              <a:rPr lang="en-US" sz="2000" dirty="0">
                <a:latin typeface="American Typewriter Condensed" panose="02090606020004020304" pitchFamily="18" charset="77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latin typeface="American Typewriter Condensed" panose="02090606020004020304" pitchFamily="18" charset="77"/>
              </a:rPr>
              <a:t>  public</a:t>
            </a:r>
            <a:r>
              <a:rPr lang="en-US" sz="2000" dirty="0">
                <a:latin typeface="American Typewriter Condensed" panose="02090606020004020304" pitchFamily="18" charset="77"/>
              </a:rPr>
              <a:t> Apt(</a:t>
            </a:r>
            <a:r>
              <a:rPr lang="en-US" sz="2000" b="1" dirty="0">
                <a:latin typeface="American Typewriter Condensed" panose="02090606020004020304" pitchFamily="18" charset="77"/>
              </a:rPr>
              <a:t>int </a:t>
            </a:r>
            <a:r>
              <a:rPr lang="en-US" sz="2000" dirty="0">
                <a:latin typeface="American Typewriter Condensed" panose="02090606020004020304" pitchFamily="18" charset="77"/>
              </a:rPr>
              <a:t>floor, Apt downstairs) {  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        this. floor= floor;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        </a:t>
            </a:r>
            <a:r>
              <a:rPr lang="en-US" sz="2000" dirty="0" err="1">
                <a:latin typeface="American Typewriter Condensed" panose="02090606020004020304" pitchFamily="18" charset="77"/>
              </a:rPr>
              <a:t>downstairsApt</a:t>
            </a:r>
            <a:r>
              <a:rPr lang="en-US" sz="2000" dirty="0">
                <a:latin typeface="American Typewriter Condensed" panose="02090606020004020304" pitchFamily="18" charset="77"/>
              </a:rPr>
              <a:t>= downstairs; 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  }</a:t>
            </a:r>
          </a:p>
          <a:p>
            <a:pPr marL="0" indent="0">
              <a:buNone/>
            </a:pPr>
            <a:r>
              <a:rPr lang="en-US" sz="2000" dirty="0">
                <a:latin typeface="American Typewriter Condensed" panose="02090606020004020304" pitchFamily="18" charset="77"/>
              </a:rPr>
              <a:t>} </a:t>
            </a:r>
          </a:p>
          <a:p>
            <a:pPr marL="0" indent="0">
              <a:buNone/>
            </a:pPr>
            <a:endParaRPr lang="en-US" sz="2000" dirty="0">
              <a:latin typeface="American Typewriter Condensed" panose="02090606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3796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Overriding methods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" y="1905000"/>
            <a:ext cx="3712865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Object defines a method </a:t>
            </a:r>
            <a:r>
              <a:rPr lang="en-US" sz="2400" dirty="0" err="1"/>
              <a:t>toString</a:t>
            </a:r>
            <a:r>
              <a:rPr lang="en-US" sz="2400" dirty="0"/>
              <a:t>() that returns the name of the object</a:t>
            </a:r>
          </a:p>
          <a:p>
            <a:pPr algn="ctr"/>
            <a:r>
              <a:rPr lang="en-US" sz="2400" dirty="0"/>
              <a:t>Apt@af8</a:t>
            </a: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457200" y="3886200"/>
            <a:ext cx="4025724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Define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in any class to return a representation of an object, giving info about the values in its fields.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New definitions of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 </a:t>
            </a:r>
            <a:r>
              <a:rPr lang="en-US" sz="2200" b="1" dirty="0">
                <a:solidFill>
                  <a:srgbClr val="FF0000"/>
                </a:solidFill>
              </a:rPr>
              <a:t>override</a:t>
            </a:r>
            <a:r>
              <a:rPr lang="en-US" sz="2200" dirty="0"/>
              <a:t> the definition in </a:t>
            </a:r>
            <a:r>
              <a:rPr lang="en-US" sz="2200" dirty="0" err="1">
                <a:solidFill>
                  <a:srgbClr val="800000"/>
                </a:solidFill>
              </a:rPr>
              <a:t>Object.toString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853452" y="1622609"/>
            <a:ext cx="3912596" cy="5047481"/>
            <a:chOff x="4853452" y="1622609"/>
            <a:chExt cx="3912596" cy="5047481"/>
          </a:xfrm>
        </p:grpSpPr>
        <p:grpSp>
          <p:nvGrpSpPr>
            <p:cNvPr id="4" name="Group 3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00000"/>
                    </a:solidFill>
                  </a:rPr>
                  <a:t>Apt@af8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3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/>
                      <a:t>()</a:t>
                    </a:r>
                  </a:p>
                </p:txBody>
              </p:sp>
            </p:grp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Object</a:t>
                  </a:r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4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House</a:t>
                  </a:r>
                </a:p>
              </p:txBody>
            </p:sp>
            <p:grpSp>
              <p:nvGrpSpPr>
                <p:cNvPr id="43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4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/>
                      <a:t>nBed</a:t>
                    </a:r>
                    <a:endParaRPr lang="en-US" sz="2400" dirty="0"/>
                  </a:p>
                </p:txBody>
              </p:sp>
              <p:sp>
                <p:nvSpPr>
                  <p:cNvPr id="4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/>
                      <a:t>3</a:t>
                    </a:r>
                  </a:p>
                </p:txBody>
              </p:sp>
              <p:sp>
                <p:nvSpPr>
                  <p:cNvPr id="4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/>
                      <a:t>nBath</a:t>
                    </a:r>
                    <a:endParaRPr lang="en-US" sz="2400" dirty="0"/>
                  </a:p>
                </p:txBody>
              </p:sp>
              <p:sp>
                <p:nvSpPr>
                  <p:cNvPr id="4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4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/>
                    <a:t>House(…) </a:t>
                  </a:r>
                  <a:r>
                    <a:rPr lang="en-US" sz="2400" dirty="0" err="1"/>
                    <a:t>getNumBed</a:t>
                  </a:r>
                  <a:r>
                    <a:rPr lang="en-US" sz="2400" dirty="0"/>
                    <a:t>() </a:t>
                  </a:r>
                </a:p>
                <a:p>
                  <a:r>
                    <a:rPr lang="en-US" sz="2400" dirty="0" err="1"/>
                    <a:t>getNumBath</a:t>
                  </a:r>
                  <a:r>
                    <a:rPr lang="en-US" sz="2400" dirty="0"/>
                    <a:t>() </a:t>
                  </a:r>
                  <a:r>
                    <a:rPr lang="en-US" sz="2400" dirty="0" err="1"/>
                    <a:t>setNumBed</a:t>
                  </a:r>
                  <a:r>
                    <a:rPr lang="en-US" sz="2400" dirty="0"/>
                    <a:t>(…)</a:t>
                  </a:r>
                </a:p>
              </p:txBody>
            </p:sp>
          </p:grpSp>
          <p:cxnSp>
            <p:nvCxnSpPr>
              <p:cNvPr id="59" name="Straight Connector 58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5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Apt</a:t>
                  </a:r>
                </a:p>
              </p:txBody>
            </p:sp>
            <p:grpSp>
              <p:nvGrpSpPr>
                <p:cNvPr id="53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5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/>
                      <a:t>floor</a:t>
                    </a:r>
                  </a:p>
                </p:txBody>
              </p:sp>
              <p:sp>
                <p:nvSpPr>
                  <p:cNvPr id="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/>
                      <a:t>2</a:t>
                    </a:r>
                  </a:p>
                </p:txBody>
              </p:sp>
            </p:grpSp>
            <p:sp>
              <p:nvSpPr>
                <p:cNvPr id="5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/>
                    <a:t>Apt(…)    </a:t>
                  </a:r>
                  <a:r>
                    <a:rPr lang="en-US" sz="2400" dirty="0" err="1"/>
                    <a:t>isBelow</a:t>
                  </a:r>
                  <a:r>
                    <a:rPr lang="en-US" sz="2400" dirty="0"/>
                    <a:t>(…)</a:t>
                  </a:r>
                </a:p>
              </p:txBody>
            </p:sp>
          </p:grpSp>
        </p:grp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>
                  <a:solidFill>
                    <a:srgbClr val="FF3300"/>
                  </a:solidFill>
                </a:rPr>
                <a:t>toString</a:t>
              </a:r>
              <a:r>
                <a:rPr lang="en-US" sz="2400" dirty="0">
                  <a:solidFill>
                    <a:srgbClr val="FF3300"/>
                  </a:solidFill>
                </a:rPr>
                <a:t>()</a:t>
              </a: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48534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000" dirty="0" err="1"/>
                <a:t>downstairsApt</a:t>
              </a:r>
              <a:endParaRPr lang="en-US" sz="2000" dirty="0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6090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Apartment@f34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170065" y="2505214"/>
            <a:ext cx="839979" cy="0"/>
          </a:xfrm>
          <a:prstGeom prst="straightConnector1">
            <a:avLst/>
          </a:prstGeom>
          <a:ln w="25400"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3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Overriding methods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920322" y="6162020"/>
            <a:ext cx="1234997" cy="45776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>
                <a:solidFill>
                  <a:srgbClr val="FF3300"/>
                </a:solidFill>
              </a:rPr>
              <a:t>toString</a:t>
            </a:r>
            <a:r>
              <a:rPr lang="en-US" sz="2400" dirty="0">
                <a:solidFill>
                  <a:srgbClr val="FF3300"/>
                </a:solidFill>
              </a:rPr>
              <a:t>()</a:t>
            </a: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228599" y="1905000"/>
            <a:ext cx="4521479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/>
              <a:t>public class </a:t>
            </a:r>
            <a:r>
              <a:rPr lang="en-US" sz="2200" dirty="0"/>
              <a:t>Apt{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   </a:t>
            </a:r>
            <a:r>
              <a:rPr lang="en-US" sz="2200" dirty="0">
                <a:solidFill>
                  <a:srgbClr val="008000"/>
                </a:solidFill>
              </a:rPr>
              <a:t>/** Return a representation of an</a:t>
            </a:r>
            <a:br>
              <a:rPr lang="en-US" sz="2200" dirty="0">
                <a:solidFill>
                  <a:srgbClr val="008000"/>
                </a:solidFill>
              </a:rPr>
            </a:br>
            <a:r>
              <a:rPr lang="en-US" sz="2200" dirty="0">
                <a:solidFill>
                  <a:srgbClr val="008000"/>
                </a:solidFill>
              </a:rPr>
              <a:t>         Apartment*/</a:t>
            </a:r>
          </a:p>
          <a:p>
            <a:r>
              <a:rPr lang="en-US" sz="2000" dirty="0"/>
              <a:t>    @Override</a:t>
            </a:r>
          </a:p>
          <a:p>
            <a:r>
              <a:rPr lang="en-US" sz="2000" dirty="0"/>
              <a:t>    </a:t>
            </a:r>
            <a:r>
              <a:rPr lang="en-US" sz="2000" b="1" dirty="0"/>
              <a:t>public String </a:t>
            </a:r>
            <a:r>
              <a:rPr lang="en-US" sz="2000" dirty="0" err="1"/>
              <a:t>toString</a:t>
            </a:r>
            <a:r>
              <a:rPr lang="en-US" sz="2000" dirty="0"/>
              <a:t>() {</a:t>
            </a:r>
          </a:p>
          <a:p>
            <a:r>
              <a:rPr lang="en-US" sz="2000" dirty="0"/>
              <a:t>        </a:t>
            </a:r>
            <a:r>
              <a:rPr lang="en-US" sz="2000" b="1" dirty="0"/>
              <a:t>return</a:t>
            </a:r>
            <a:r>
              <a:rPr lang="en-US" sz="2000" dirty="0"/>
              <a:t> "" + </a:t>
            </a:r>
            <a:br>
              <a:rPr lang="en-US" sz="2000" dirty="0"/>
            </a:br>
            <a:r>
              <a:rPr lang="en-US" sz="2000" dirty="0"/>
              <a:t>           (</a:t>
            </a:r>
            <a:r>
              <a:rPr lang="en-US" sz="2000" dirty="0" err="1"/>
              <a:t>getNumBed</a:t>
            </a:r>
            <a:r>
              <a:rPr lang="en-US" sz="2000" dirty="0"/>
              <a:t>() +  </a:t>
            </a:r>
            <a:r>
              <a:rPr lang="en-US" sz="2000" dirty="0" err="1"/>
              <a:t>getNumBath</a:t>
            </a:r>
            <a:r>
              <a:rPr lang="en-US" sz="2000" dirty="0"/>
              <a:t>()) + </a:t>
            </a:r>
          </a:p>
          <a:p>
            <a:r>
              <a:rPr lang="en-US" sz="2000" dirty="0"/>
              <a:t>           " room  apartment on " + </a:t>
            </a:r>
            <a:br>
              <a:rPr lang="en-US" sz="2000" dirty="0"/>
            </a:br>
            <a:r>
              <a:rPr lang="en-US" sz="2000" dirty="0"/>
              <a:t>           floor + "</a:t>
            </a:r>
            <a:r>
              <a:rPr lang="en-US" sz="2000" dirty="0" err="1"/>
              <a:t>th</a:t>
            </a:r>
            <a:r>
              <a:rPr lang="en-US" sz="2000" dirty="0"/>
              <a:t> floor"; </a:t>
            </a:r>
          </a:p>
          <a:p>
            <a:endParaRPr lang="en-US" sz="2000" dirty="0"/>
          </a:p>
          <a:p>
            <a:r>
              <a:rPr lang="en-US" sz="2000" dirty="0"/>
              <a:t>   }</a:t>
            </a:r>
            <a:r>
              <a:rPr lang="en-US" sz="2200" dirty="0">
                <a:solidFill>
                  <a:srgbClr val="008000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}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72616" y="6208546"/>
            <a:ext cx="4304184" cy="461665"/>
            <a:chOff x="533400" y="6019800"/>
            <a:chExt cx="4304184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533400" y="6019800"/>
              <a:ext cx="3607078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800000"/>
                  </a:solidFill>
                </a:rPr>
                <a:t>a.toString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calls this method</a:t>
              </a:r>
            </a:p>
          </p:txBody>
        </p:sp>
        <p:cxnSp>
          <p:nvCxnSpPr>
            <p:cNvPr id="63" name="Straight Connector 62"/>
            <p:cNvCxnSpPr>
              <a:stCxn id="58" idx="3"/>
            </p:cNvCxnSpPr>
            <p:nvPr/>
          </p:nvCxnSpPr>
          <p:spPr>
            <a:xfrm flipV="1">
              <a:off x="4140478" y="6246511"/>
              <a:ext cx="697106" cy="412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4871412" y="1622609"/>
            <a:ext cx="3894636" cy="5047481"/>
            <a:chOff x="4871412" y="1622609"/>
            <a:chExt cx="3894636" cy="5047481"/>
          </a:xfrm>
        </p:grpSpPr>
        <p:grpSp>
          <p:nvGrpSpPr>
            <p:cNvPr id="65" name="Group 64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00000"/>
                    </a:solidFill>
                  </a:rPr>
                  <a:t>Apt@af8</a:t>
                </a: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9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/>
                      <a:t>()</a:t>
                    </a:r>
                  </a:p>
                </p:txBody>
              </p:sp>
            </p:grp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Object</a:t>
                  </a: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80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House</a:t>
                  </a:r>
                </a:p>
              </p:txBody>
            </p:sp>
            <p:grpSp>
              <p:nvGrpSpPr>
                <p:cNvPr id="82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8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/>
                      <a:t>nBed</a:t>
                    </a:r>
                    <a:endParaRPr lang="en-US" sz="2400" dirty="0"/>
                  </a:p>
                </p:txBody>
              </p:sp>
              <p:sp>
                <p:nvSpPr>
                  <p:cNvPr id="8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/>
                      <a:t>3</a:t>
                    </a:r>
                  </a:p>
                </p:txBody>
              </p:sp>
              <p:sp>
                <p:nvSpPr>
                  <p:cNvPr id="8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/>
                      <a:t>nBath</a:t>
                    </a:r>
                    <a:endParaRPr lang="en-US" sz="2400" dirty="0"/>
                  </a:p>
                </p:txBody>
              </p:sp>
              <p:sp>
                <p:nvSpPr>
                  <p:cNvPr id="8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83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/>
                    <a:t>House(…) </a:t>
                  </a:r>
                  <a:r>
                    <a:rPr lang="en-US" sz="2400" dirty="0" err="1"/>
                    <a:t>getNumBed</a:t>
                  </a:r>
                  <a:r>
                    <a:rPr lang="en-US" sz="2400" dirty="0"/>
                    <a:t>() </a:t>
                  </a:r>
                </a:p>
                <a:p>
                  <a:r>
                    <a:rPr lang="en-US" sz="2400" dirty="0" err="1"/>
                    <a:t>getNumBath</a:t>
                  </a:r>
                  <a:r>
                    <a:rPr lang="en-US" sz="2400" dirty="0"/>
                    <a:t>() </a:t>
                  </a:r>
                  <a:r>
                    <a:rPr lang="en-US" sz="2400" dirty="0" err="1"/>
                    <a:t>setNumBed</a:t>
                  </a:r>
                  <a:r>
                    <a:rPr lang="en-US" sz="2400" dirty="0"/>
                    <a:t>(…)</a:t>
                  </a:r>
                </a:p>
              </p:txBody>
            </p:sp>
          </p:grpSp>
          <p:cxnSp>
            <p:nvCxnSpPr>
              <p:cNvPr id="72" name="Straight Connector 71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74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Apt</a:t>
                  </a:r>
                </a:p>
              </p:txBody>
            </p:sp>
            <p:grpSp>
              <p:nvGrpSpPr>
                <p:cNvPr id="76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7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/>
                      <a:t>floor</a:t>
                    </a:r>
                  </a:p>
                </p:txBody>
              </p:sp>
              <p:sp>
                <p:nvSpPr>
                  <p:cNvPr id="7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/>
                      <a:t>2</a:t>
                    </a:r>
                  </a:p>
                </p:txBody>
              </p:sp>
            </p:grpSp>
            <p:sp>
              <p:nvSpPr>
                <p:cNvPr id="77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/>
                    <a:t>Apt(…)    </a:t>
                  </a:r>
                  <a:r>
                    <a:rPr lang="en-US" sz="2400" dirty="0" err="1"/>
                    <a:t>isBelow</a:t>
                  </a:r>
                  <a:r>
                    <a:rPr lang="en-US" sz="2400" dirty="0"/>
                    <a:t>(…)</a:t>
                  </a:r>
                </a:p>
              </p:txBody>
            </p:sp>
          </p:grpSp>
        </p:grp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>
                  <a:solidFill>
                    <a:srgbClr val="FF3300"/>
                  </a:solidFill>
                </a:rPr>
                <a:t>toString</a:t>
              </a:r>
              <a:r>
                <a:rPr lang="en-US" sz="2400" dirty="0">
                  <a:solidFill>
                    <a:srgbClr val="FF3300"/>
                  </a:solidFill>
                </a:rPr>
                <a:t>()</a:t>
              </a:r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50058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err="1"/>
                <a:t>upstairsApt</a:t>
              </a:r>
              <a:endParaRPr lang="en-US" sz="2400" dirty="0"/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65328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Apartment@f34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12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When should you make a subclass?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/>
              <a:t>The inheritance hierarchy should reflect </a:t>
            </a:r>
            <a:r>
              <a:rPr lang="en-US" b="1" dirty="0"/>
              <a:t>modeling semantics</a:t>
            </a:r>
            <a:r>
              <a:rPr lang="en-US" dirty="0"/>
              <a:t>, not implementation shortcuts</a:t>
            </a:r>
          </a:p>
          <a:p>
            <a:r>
              <a:rPr lang="en-US" dirty="0">
                <a:solidFill>
                  <a:srgbClr val="800000"/>
                </a:solidFill>
              </a:rPr>
              <a:t>A</a:t>
            </a:r>
            <a:r>
              <a:rPr lang="en-US" dirty="0"/>
              <a:t> should extend 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/>
              <a:t> if and only if </a:t>
            </a:r>
            <a:r>
              <a:rPr lang="en-US" b="1" dirty="0">
                <a:solidFill>
                  <a:srgbClr val="800000"/>
                </a:solidFill>
              </a:rPr>
              <a:t>A</a:t>
            </a:r>
            <a:r>
              <a:rPr lang="en-US" b="1" dirty="0"/>
              <a:t> “is a”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/>
              <a:t>An elephant is an animal, so </a:t>
            </a:r>
            <a:r>
              <a:rPr lang="en-US" dirty="0">
                <a:solidFill>
                  <a:srgbClr val="800000"/>
                </a:solidFill>
              </a:rPr>
              <a:t>Elephant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/>
              <a:t>A car is a vehicle, so </a:t>
            </a:r>
            <a:r>
              <a:rPr lang="en-US" dirty="0">
                <a:solidFill>
                  <a:srgbClr val="800000"/>
                </a:solidFill>
              </a:rPr>
              <a:t>Car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/>
              <a:t>An instance of any class is an object, so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AnyClass </a:t>
            </a:r>
            <a:r>
              <a:rPr lang="en-US" b="1" dirty="0">
                <a:solidFill>
                  <a:srgbClr val="800000"/>
                </a:solidFill>
              </a:rPr>
              <a:t>extends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java.lang.Object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/>
              <a:t>Don’t use </a:t>
            </a:r>
            <a:r>
              <a:rPr lang="en-US" b="1" dirty="0"/>
              <a:t>extends</a:t>
            </a:r>
            <a:r>
              <a:rPr lang="en-US" dirty="0"/>
              <a:t> just to get access to protected fields!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When should you make a subclass?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Which of the following seem like reasonable designs?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/>
              <a:t>Triangle extends Shape { </a:t>
            </a:r>
            <a:r>
              <a:rPr lang="is-IS" dirty="0"/>
              <a:t>… }</a:t>
            </a:r>
            <a:endParaRPr lang="en-US" dirty="0"/>
          </a:p>
          <a:p>
            <a:pPr marL="880110" lvl="1" indent="-514350">
              <a:buFont typeface="+mj-lt"/>
              <a:buAutoNum type="alphaUcPeriod"/>
            </a:pPr>
            <a:r>
              <a:rPr lang="en-US" dirty="0" err="1"/>
              <a:t>PHDTester</a:t>
            </a:r>
            <a:r>
              <a:rPr lang="en-US" dirty="0"/>
              <a:t> extends PHD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err="1"/>
              <a:t>BankAccount</a:t>
            </a:r>
            <a:r>
              <a:rPr lang="en-US" dirty="0"/>
              <a:t> extends </a:t>
            </a:r>
            <a:r>
              <a:rPr lang="en-US" dirty="0" err="1"/>
              <a:t>CheckingAccount</a:t>
            </a:r>
            <a:r>
              <a:rPr lang="en-US" dirty="0"/>
              <a:t>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9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When should you make a subclass?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/>
              <a:t>Which of the following seem like reasonable designs?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>
                <a:solidFill>
                  <a:srgbClr val="0070C0"/>
                </a:solidFill>
              </a:rPr>
              <a:t>Triangle extends Shape { </a:t>
            </a:r>
            <a:r>
              <a:rPr lang="is-IS" dirty="0">
                <a:solidFill>
                  <a:srgbClr val="0070C0"/>
                </a:solidFill>
              </a:rPr>
              <a:t>… } </a:t>
            </a:r>
          </a:p>
          <a:p>
            <a:pPr marL="1154430" lvl="2" indent="-514350"/>
            <a:r>
              <a:rPr lang="is-IS" dirty="0"/>
              <a:t>Yes! A triangle is a kind of shape.</a:t>
            </a:r>
            <a:endParaRPr lang="en-US" dirty="0"/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PHDTester</a:t>
            </a:r>
            <a:r>
              <a:rPr lang="en-US" strike="sngStrike" dirty="0">
                <a:solidFill>
                  <a:srgbClr val="FF3300"/>
                </a:solidFill>
              </a:rPr>
              <a:t> extends PHD { </a:t>
            </a:r>
            <a:r>
              <a:rPr lang="is-IS" strike="sngStrike" dirty="0">
                <a:solidFill>
                  <a:srgbClr val="FF3300"/>
                </a:solidFill>
              </a:rPr>
              <a:t>… }</a:t>
            </a:r>
          </a:p>
          <a:p>
            <a:pPr marL="1154430" lvl="2" indent="-514350"/>
            <a:r>
              <a:rPr lang="is-IS" dirty="0"/>
              <a:t>No! A PHDTester “tests a” PHD, but itself is not a PHD.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strike="sngStrike" dirty="0" err="1">
                <a:solidFill>
                  <a:srgbClr val="FF3300"/>
                </a:solidFill>
              </a:rPr>
              <a:t>BankAccount</a:t>
            </a:r>
            <a:r>
              <a:rPr lang="en-US" strike="sngStrike" dirty="0">
                <a:solidFill>
                  <a:srgbClr val="FF3300"/>
                </a:solidFill>
              </a:rPr>
              <a:t> extends </a:t>
            </a:r>
            <a:r>
              <a:rPr lang="en-US" strike="sngStrike" dirty="0" err="1">
                <a:solidFill>
                  <a:srgbClr val="FF3300"/>
                </a:solidFill>
              </a:rPr>
              <a:t>CheckingAccount</a:t>
            </a:r>
            <a:r>
              <a:rPr lang="en-US" strike="sngStrike" dirty="0">
                <a:solidFill>
                  <a:srgbClr val="FF3300"/>
                </a:solidFill>
              </a:rPr>
              <a:t> { </a:t>
            </a:r>
            <a:r>
              <a:rPr lang="is-IS" strike="sngStrike" dirty="0">
                <a:solidFill>
                  <a:srgbClr val="FF3300"/>
                </a:solidFill>
              </a:rPr>
              <a:t>… }</a:t>
            </a:r>
          </a:p>
          <a:p>
            <a:pPr marL="1154430" lvl="2" indent="-514350"/>
            <a:r>
              <a:rPr lang="is-IS" dirty="0"/>
              <a:t>No! A checking account is a kind of bank account; we likely would prefer:</a:t>
            </a:r>
          </a:p>
          <a:p>
            <a:pPr marL="365760" lvl="1" indent="0">
              <a:buNone/>
            </a:pPr>
            <a:r>
              <a:rPr lang="is-IS" dirty="0"/>
              <a:t>	</a:t>
            </a:r>
            <a:r>
              <a:rPr lang="is-IS" dirty="0">
                <a:solidFill>
                  <a:srgbClr val="0070C0"/>
                </a:solidFill>
              </a:rPr>
              <a:t>CheckingAccount extends BankAccount { ...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Static Methods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methods are </a:t>
            </a:r>
            <a:r>
              <a:rPr lang="en-US" dirty="0">
                <a:solidFill>
                  <a:schemeClr val="accent2"/>
                </a:solidFill>
              </a:rPr>
              <a:t>instance methods</a:t>
            </a:r>
            <a:r>
              <a:rPr lang="en-US" dirty="0"/>
              <a:t>: every instance of the class has a copy of the method</a:t>
            </a:r>
          </a:p>
          <a:p>
            <a:r>
              <a:rPr lang="en-US" dirty="0"/>
              <a:t>There is only one copy of a </a:t>
            </a:r>
            <a:r>
              <a:rPr lang="en-US" dirty="0">
                <a:solidFill>
                  <a:schemeClr val="accent2"/>
                </a:solidFill>
              </a:rPr>
              <a:t>static method</a:t>
            </a:r>
            <a:r>
              <a:rPr lang="en-US" dirty="0"/>
              <a:t>.                   </a:t>
            </a:r>
            <a:r>
              <a:rPr lang="en-US" i="1" dirty="0"/>
              <a:t>There is not a copy in each object.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63724" y="4191000"/>
            <a:ext cx="4651248" cy="1431161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/>
              <a:t>Make a </a:t>
            </a:r>
            <a:r>
              <a:rPr lang="en-US" sz="2900" dirty="0"/>
              <a:t>method static if the body does not refer to any field or method in the object.</a:t>
            </a:r>
          </a:p>
        </p:txBody>
      </p:sp>
    </p:spTree>
    <p:extLst>
      <p:ext uri="{BB962C8B-B14F-4D97-AF65-F5344CB8AC3E}">
        <p14:creationId xmlns:p14="http://schemas.microsoft.com/office/powerpoint/2010/main" val="19312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Announcements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A1 Due Friday</a:t>
            </a:r>
          </a:p>
          <a:p>
            <a:r>
              <a:rPr lang="en-US" dirty="0"/>
              <a:t>A2 Out Today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00600" y="4191000"/>
            <a:ext cx="4435415" cy="2286000"/>
            <a:chOff x="2895600" y="2463800"/>
            <a:chExt cx="6035615" cy="3695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2463800"/>
              <a:ext cx="5578415" cy="36957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48" r="5681"/>
            <a:stretch/>
          </p:blipFill>
          <p:spPr>
            <a:xfrm>
              <a:off x="2895600" y="2825750"/>
              <a:ext cx="3294093" cy="20510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864" y="3644900"/>
              <a:ext cx="2205736" cy="2120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9472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 Example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38200" y="1641866"/>
            <a:ext cx="6477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/** returns true if </a:t>
            </a:r>
            <a:r>
              <a:rPr lang="en-US" altLang="ja-JP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this object is below Apt a</a:t>
            </a:r>
            <a:r>
              <a:rPr lang="ja-JP" altLang="en-US" sz="240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”</a:t>
            </a:r>
            <a:r>
              <a:rPr lang="en-US" altLang="ja-JP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     Pre: </a:t>
            </a:r>
            <a:r>
              <a:rPr lang="en-US" sz="2400" b="1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a</a:t>
            </a: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is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public Boolean </a:t>
            </a:r>
            <a:r>
              <a:rPr lang="en-US" sz="2400" dirty="0" err="1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isBelow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(Apt a){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  </a:t>
            </a:r>
            <a:r>
              <a:rPr lang="en-US" sz="2400" dirty="0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  </a:t>
            </a:r>
            <a:r>
              <a:rPr lang="en-US" sz="2400" b="1" dirty="0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return</a:t>
            </a:r>
            <a:r>
              <a:rPr lang="en-US" sz="2400" dirty="0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this == </a:t>
            </a:r>
            <a:r>
              <a:rPr lang="en-US" sz="2400" dirty="0" err="1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a.downstairsApt</a:t>
            </a:r>
            <a:r>
              <a:rPr lang="en-US" sz="2400" dirty="0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merican Typewriter Condensed" panose="02090606020004020304" pitchFamily="18" charset="77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838200" y="4572000"/>
            <a:ext cx="7220777" cy="23695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/** returns true if </a:t>
            </a:r>
            <a:r>
              <a:rPr lang="en-US" altLang="ja-JP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Apt b is below Apt 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     Pre: b and c are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static</a:t>
            </a:r>
            <a:r>
              <a:rPr lang="en-US" sz="2400" dirty="0">
                <a:solidFill>
                  <a:srgbClr val="FF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boolean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</a:t>
            </a:r>
            <a:r>
              <a:rPr lang="en-US" sz="2400" dirty="0" err="1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isBelow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(Apt b, Apt a){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     </a:t>
            </a:r>
            <a:r>
              <a:rPr lang="en-US" sz="2400" b="1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return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 b == </a:t>
            </a:r>
            <a:r>
              <a:rPr lang="en-US" sz="2400" dirty="0" err="1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a.downstairsApt</a:t>
            </a: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American Typewriter Condensed" panose="02090606020004020304" pitchFamily="18" charset="77"/>
                <a:ea typeface="Times New Roman" charset="0"/>
                <a:cs typeface="Times New Roman" charset="0"/>
              </a:rPr>
              <a:t>}</a:t>
            </a:r>
          </a:p>
          <a:p>
            <a:endParaRPr lang="en-US" dirty="0">
              <a:latin typeface="American Typewriter Condensed" panose="02090606020004020304" pitchFamily="18" charset="77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3448985" y="3798311"/>
            <a:ext cx="740264" cy="515165"/>
          </a:xfrm>
          <a:prstGeom prst="rightArrow">
            <a:avLst>
              <a:gd name="adj1" fmla="val 50000"/>
              <a:gd name="adj2" fmla="val 51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3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Referencing a static method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9048" y="4648200"/>
            <a:ext cx="4229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Container for Apartment </a:t>
            </a:r>
          </a:p>
          <a:p>
            <a:r>
              <a:rPr lang="en-US" sz="2400" dirty="0"/>
              <a:t>contains: objects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05941" y="5410200"/>
            <a:ext cx="5758571" cy="1477328"/>
          </a:xfrm>
          <a:prstGeom prst="rect">
            <a:avLst/>
          </a:prstGeom>
          <a:solidFill>
            <a:srgbClr val="FFF7F3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onaco" charset="0"/>
              </a:rPr>
              <a:t>{ 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Monaco" charset="0"/>
              </a:rPr>
              <a:t>a= new Apt(...);</a:t>
            </a:r>
          </a:p>
          <a:p>
            <a:r>
              <a:rPr lang="en-US" dirty="0">
                <a:solidFill>
                  <a:srgbClr val="000000"/>
                </a:solidFill>
                <a:latin typeface="Monaco" charset="0"/>
              </a:rPr>
              <a:t>    b= new Apt(...);</a:t>
            </a:r>
          </a:p>
          <a:p>
            <a:r>
              <a:rPr lang="en-US" dirty="0">
                <a:solidFill>
                  <a:srgbClr val="00B050"/>
                </a:solidFill>
                <a:latin typeface="Monaco" charset="0"/>
              </a:rPr>
              <a:t>    if (</a:t>
            </a:r>
            <a:r>
              <a:rPr lang="en-US" dirty="0" err="1">
                <a:solidFill>
                  <a:srgbClr val="00B050"/>
                </a:solidFill>
                <a:latin typeface="Monaco" charset="0"/>
              </a:rPr>
              <a:t>a.isBelow</a:t>
            </a:r>
            <a:r>
              <a:rPr lang="en-US" dirty="0">
                <a:solidFill>
                  <a:srgbClr val="00B050"/>
                </a:solidFill>
                <a:latin typeface="Monaco" charset="0"/>
              </a:rPr>
              <a:t>(b)) ...</a:t>
            </a:r>
          </a:p>
          <a:p>
            <a:r>
              <a:rPr lang="en-US" dirty="0">
                <a:solidFill>
                  <a:srgbClr val="FF0000"/>
                </a:solidFill>
                <a:latin typeface="Monaco" charset="0"/>
              </a:rPr>
              <a:t>    if (</a:t>
            </a:r>
            <a:r>
              <a:rPr lang="en-US" dirty="0" err="1">
                <a:solidFill>
                  <a:srgbClr val="FF0000"/>
                </a:solidFill>
                <a:latin typeface="Monaco" charset="0"/>
              </a:rPr>
              <a:t>Apt.isBelow</a:t>
            </a:r>
            <a:r>
              <a:rPr lang="en-US" dirty="0">
                <a:solidFill>
                  <a:srgbClr val="FF0000"/>
                </a:solidFill>
                <a:latin typeface="Monaco" charset="0"/>
              </a:rPr>
              <a:t>(a, b)) ...</a:t>
            </a:r>
          </a:p>
          <a:p>
            <a:r>
              <a:rPr lang="en-US" dirty="0">
                <a:solidFill>
                  <a:srgbClr val="000000"/>
                </a:solidFill>
                <a:latin typeface="Monaco" charset="0"/>
              </a:rPr>
              <a:t>}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51627" y="1626340"/>
            <a:ext cx="4267200" cy="3048000"/>
            <a:chOff x="4419600" y="2133600"/>
            <a:chExt cx="4267200" cy="3048000"/>
          </a:xfrm>
        </p:grpSpPr>
        <p:sp>
          <p:nvSpPr>
            <p:cNvPr id="62" name="Rectangle 61"/>
            <p:cNvSpPr/>
            <p:nvPr/>
          </p:nvSpPr>
          <p:spPr>
            <a:xfrm>
              <a:off x="4419600" y="2133600"/>
              <a:ext cx="4267200" cy="30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419600" y="2286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Apt@af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200" dirty="0"/>
                  <a:t>House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1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nBed</a:t>
                  </a:r>
                  <a:endParaRPr lang="en-US" sz="2400" dirty="0"/>
                </a:p>
              </p:txBody>
            </p:sp>
            <p:sp>
              <p:nvSpPr>
                <p:cNvPr id="42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39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floor</a:t>
                  </a:r>
                </a:p>
              </p:txBody>
            </p:sp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37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dstrs</a:t>
                  </a:r>
                  <a:endParaRPr lang="en-US" sz="2400" dirty="0"/>
                </a:p>
              </p:txBody>
            </p:sp>
            <p:sp>
              <p:nvSpPr>
                <p:cNvPr id="38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200" dirty="0" err="1">
                      <a:solidFill>
                        <a:srgbClr val="800000"/>
                      </a:solidFill>
                    </a:rPr>
                    <a:t>Apt@af</a:t>
                  </a:r>
                  <a:endParaRPr lang="en-US" sz="22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3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Apt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506210" y="2286000"/>
              <a:ext cx="2073910" cy="2379219"/>
              <a:chOff x="4419600" y="2304411"/>
              <a:chExt cx="2073910" cy="2379219"/>
            </a:xfrm>
          </p:grpSpPr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00000"/>
                    </a:solidFill>
                  </a:rPr>
                  <a:t>Apt@b4</a:t>
                </a:r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200" dirty="0"/>
                  <a:t>House</a:t>
                </a:r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78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nBed</a:t>
                  </a:r>
                  <a:endParaRPr lang="en-US" sz="2400" dirty="0"/>
                </a:p>
              </p:txBody>
            </p:sp>
            <p:sp>
              <p:nvSpPr>
                <p:cNvPr id="79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76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floor</a:t>
                  </a:r>
                </a:p>
              </p:txBody>
            </p:sp>
            <p:sp>
              <p:nvSpPr>
                <p:cNvPr id="77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74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dstrs</a:t>
                  </a:r>
                  <a:endParaRPr lang="en-US" sz="2400" dirty="0"/>
                </a:p>
              </p:txBody>
            </p:sp>
            <p:sp>
              <p:nvSpPr>
                <p:cNvPr id="75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200" dirty="0" err="1">
                      <a:solidFill>
                        <a:srgbClr val="800000"/>
                      </a:solidFill>
                    </a:rPr>
                    <a:t>Apt@af</a:t>
                  </a:r>
                  <a:endParaRPr lang="en-US" sz="22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70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Apt</a:t>
                </a:r>
              </a:p>
            </p:txBody>
          </p:sp>
        </p:grpSp>
      </p:grp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2590800" y="3654394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>
                <a:solidFill>
                  <a:srgbClr val="00B050"/>
                </a:solidFill>
              </a:rPr>
              <a:t>isBelow</a:t>
            </a:r>
            <a:r>
              <a:rPr lang="en-US" sz="2400" dirty="0">
                <a:solidFill>
                  <a:srgbClr val="00B050"/>
                </a:solidFill>
              </a:rPr>
              <a:t>(Apt)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7435" y="4152024"/>
            <a:ext cx="396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isBelow</a:t>
            </a:r>
            <a:r>
              <a:rPr lang="en-US" sz="2400" dirty="0">
                <a:solidFill>
                  <a:srgbClr val="FF0000"/>
                </a:solidFill>
              </a:rPr>
              <a:t>(Apt, Apt)      </a:t>
            </a:r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4648200" y="3663648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>
                <a:solidFill>
                  <a:srgbClr val="00B050"/>
                </a:solidFill>
              </a:rPr>
              <a:t>isBelow</a:t>
            </a:r>
            <a:r>
              <a:rPr lang="en-US" sz="2400" dirty="0">
                <a:solidFill>
                  <a:srgbClr val="00B050"/>
                </a:solidFill>
              </a:rPr>
              <a:t>(Apt)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43600" y="762000"/>
            <a:ext cx="3124200" cy="3544657"/>
            <a:chOff x="386527" y="534487"/>
            <a:chExt cx="3124200" cy="3544657"/>
          </a:xfrm>
        </p:grpSpPr>
        <p:sp>
          <p:nvSpPr>
            <p:cNvPr id="4" name="TextBox 3"/>
            <p:cNvSpPr txBox="1"/>
            <p:nvPr/>
          </p:nvSpPr>
          <p:spPr>
            <a:xfrm>
              <a:off x="386527" y="534487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static</a:t>
              </a:r>
              <a:r>
                <a:rPr lang="en-US" sz="2400" dirty="0"/>
                <a:t>: there is only </a:t>
              </a:r>
              <a:r>
                <a:rPr lang="en-US" sz="2400" dirty="0">
                  <a:solidFill>
                    <a:srgbClr val="800000"/>
                  </a:solidFill>
                </a:rPr>
                <a:t>one</a:t>
              </a:r>
              <a:r>
                <a:rPr lang="en-US" sz="2400" dirty="0"/>
                <a:t> copy of the method. It is </a:t>
              </a:r>
              <a:r>
                <a:rPr lang="en-US" sz="2400" i="1" dirty="0"/>
                <a:t>not</a:t>
              </a:r>
              <a:r>
                <a:rPr lang="en-US" sz="2400" dirty="0"/>
                <a:t> in each object</a:t>
              </a:r>
            </a:p>
          </p:txBody>
        </p:sp>
        <p:cxnSp>
          <p:nvCxnSpPr>
            <p:cNvPr id="6" name="Straight Connector 5"/>
            <p:cNvCxnSpPr>
              <a:stCxn id="4" idx="2"/>
              <a:endCxn id="47" idx="3"/>
            </p:cNvCxnSpPr>
            <p:nvPr/>
          </p:nvCxnSpPr>
          <p:spPr>
            <a:xfrm flipH="1">
              <a:off x="852761" y="1734815"/>
              <a:ext cx="1095866" cy="2344329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216400" y="5024735"/>
            <a:ext cx="265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static</a:t>
            </a:r>
            <a:r>
              <a:rPr lang="en-US" sz="2400" dirty="0"/>
              <a:t> components</a:t>
            </a:r>
          </a:p>
        </p:txBody>
      </p:sp>
    </p:spTree>
    <p:extLst>
      <p:ext uri="{BB962C8B-B14F-4D97-AF65-F5344CB8AC3E}">
        <p14:creationId xmlns:p14="http://schemas.microsoft.com/office/powerpoint/2010/main" val="8423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7" grpId="0"/>
      <p:bldP spid="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Good example of static methods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/>
              <a:t>java.lang.Math</a:t>
            </a:r>
            <a:endParaRPr lang="en-US" sz="36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http://docs.oracle.com/javase/8/docs/api/java/lang/Math.html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Or find it by </a:t>
            </a:r>
            <a:r>
              <a:rPr lang="en-US" sz="2400" dirty="0" err="1"/>
              <a:t>googling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Java 8 Math</a:t>
            </a:r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Static Fields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only one copy of a </a:t>
            </a:r>
            <a:r>
              <a:rPr lang="en-US" dirty="0">
                <a:solidFill>
                  <a:schemeClr val="accent2"/>
                </a:solidFill>
              </a:rPr>
              <a:t>static method</a:t>
            </a:r>
            <a:r>
              <a:rPr lang="en-US" dirty="0"/>
              <a:t>.                   </a:t>
            </a:r>
            <a:r>
              <a:rPr lang="en-US" i="1" dirty="0"/>
              <a:t>There is not a copy in each object.</a:t>
            </a:r>
          </a:p>
          <a:p>
            <a:r>
              <a:rPr lang="en-US" dirty="0"/>
              <a:t>There is only one copy of a </a:t>
            </a:r>
            <a:r>
              <a:rPr lang="en-US" dirty="0">
                <a:solidFill>
                  <a:schemeClr val="accent2"/>
                </a:solidFill>
              </a:rPr>
              <a:t>static field</a:t>
            </a:r>
            <a:r>
              <a:rPr lang="en-US" dirty="0"/>
              <a:t>.                     </a:t>
            </a:r>
            <a:r>
              <a:rPr lang="en-US" i="1" dirty="0"/>
              <a:t>There is not a copy in each object.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13610" y="4495800"/>
            <a:ext cx="4951476" cy="53860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/>
              <a:t>What are static fields good for?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199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 </a:t>
            </a:r>
            <a:r>
              <a:rPr lang="en-US" sz="2400" dirty="0"/>
              <a:t>Apt </a:t>
            </a:r>
            <a:r>
              <a:rPr lang="en-US" sz="2400" b="1" dirty="0"/>
              <a:t>extends </a:t>
            </a:r>
            <a:r>
              <a:rPr lang="en-US" sz="2400" dirty="0"/>
              <a:t>House {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int</a:t>
            </a:r>
            <a:r>
              <a:rPr lang="en-US" sz="2400" dirty="0"/>
              <a:t> </a:t>
            </a:r>
            <a:r>
              <a:rPr lang="en-US" sz="2400" dirty="0" err="1"/>
              <a:t>numApt</a:t>
            </a:r>
            <a:r>
              <a:rPr lang="en-US" sz="2400" dirty="0"/>
              <a:t>; </a:t>
            </a:r>
            <a:r>
              <a:rPr lang="en-US" sz="2400" dirty="0">
                <a:solidFill>
                  <a:srgbClr val="008000"/>
                </a:solidFill>
              </a:rPr>
              <a:t>// number of Apartments created</a:t>
            </a:r>
          </a:p>
          <a:p>
            <a:r>
              <a:rPr lang="en-US" sz="2400" dirty="0"/>
              <a:t> 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Use of static variables: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Maintain info about created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39624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To have </a:t>
            </a:r>
            <a:r>
              <a:rPr lang="en-US" sz="2400" dirty="0" err="1">
                <a:solidFill>
                  <a:srgbClr val="800000"/>
                </a:solidFill>
              </a:rPr>
              <a:t>numApt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contain the number of objects of class </a:t>
            </a:r>
            <a:r>
              <a:rPr lang="en-US" sz="2400" dirty="0">
                <a:solidFill>
                  <a:srgbClr val="800000"/>
                </a:solidFill>
              </a:rPr>
              <a:t>Apartment </a:t>
            </a:r>
            <a:r>
              <a:rPr lang="en-US" sz="2400" dirty="0"/>
              <a:t> that have been created, simply increment it in constructors.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Apt(…) {</a:t>
            </a:r>
          </a:p>
          <a:p>
            <a:r>
              <a:rPr lang="en-US" sz="2400" b="1" dirty="0">
                <a:solidFill>
                  <a:srgbClr val="800000"/>
                </a:solidFill>
              </a:rPr>
              <a:t>    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err="1">
                <a:solidFill>
                  <a:srgbClr val="800000"/>
                </a:solidFill>
              </a:rPr>
              <a:t>numApt</a:t>
            </a:r>
            <a:r>
              <a:rPr lang="en-US" sz="2400" dirty="0">
                <a:solidFill>
                  <a:srgbClr val="800000"/>
                </a:solidFill>
              </a:rPr>
              <a:t>=  </a:t>
            </a:r>
            <a:r>
              <a:rPr lang="en-US" sz="2400" dirty="0" err="1">
                <a:solidFill>
                  <a:srgbClr val="800000"/>
                </a:solidFill>
              </a:rPr>
              <a:t>numApt</a:t>
            </a:r>
            <a:r>
              <a:rPr lang="en-US" sz="2400" dirty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24400" y="23876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B59D54-3244-9E44-924A-A846EB57EC54}"/>
              </a:ext>
            </a:extLst>
          </p:cNvPr>
          <p:cNvGrpSpPr/>
          <p:nvPr/>
        </p:nvGrpSpPr>
        <p:grpSpPr>
          <a:xfrm>
            <a:off x="4724400" y="2540000"/>
            <a:ext cx="4160520" cy="2379219"/>
            <a:chOff x="4724400" y="2540000"/>
            <a:chExt cx="4160520" cy="2379219"/>
          </a:xfrm>
        </p:grpSpPr>
        <p:grpSp>
          <p:nvGrpSpPr>
            <p:cNvPr id="28" name="Group 27"/>
            <p:cNvGrpSpPr/>
            <p:nvPr/>
          </p:nvGrpSpPr>
          <p:grpSpPr>
            <a:xfrm>
              <a:off x="4724400" y="2540000"/>
              <a:ext cx="2073910" cy="2379219"/>
              <a:chOff x="4419600" y="2304411"/>
              <a:chExt cx="2073910" cy="2379219"/>
            </a:xfrm>
          </p:grpSpPr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>
                    <a:solidFill>
                      <a:srgbClr val="800000"/>
                    </a:solidFill>
                  </a:rPr>
                  <a:t>Apt@af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H</a:t>
                </a: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6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nBed</a:t>
                  </a:r>
                  <a:endParaRPr lang="en-US" sz="2400" dirty="0"/>
                </a:p>
              </p:txBody>
            </p:sp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58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floor</a:t>
                  </a:r>
                </a:p>
              </p:txBody>
            </p:sp>
            <p:sp>
              <p:nvSpPr>
                <p:cNvPr id="59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56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dstrs</a:t>
                  </a:r>
                  <a:endParaRPr lang="en-US" sz="2400" dirty="0"/>
                </a:p>
              </p:txBody>
            </p:sp>
            <p:sp>
              <p:nvSpPr>
                <p:cNvPr id="57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200" dirty="0" err="1">
                      <a:solidFill>
                        <a:srgbClr val="800000"/>
                      </a:solidFill>
                    </a:rPr>
                    <a:t>Apt@af</a:t>
                  </a:r>
                  <a:endParaRPr lang="en-US" sz="22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53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Apt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811010" y="2540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>
                    <a:solidFill>
                      <a:srgbClr val="800000"/>
                    </a:solidFill>
                  </a:rPr>
                  <a:t>Apt@b4</a:t>
                </a: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H</a:t>
                </a: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nBed</a:t>
                  </a:r>
                  <a:endParaRPr lang="en-US" sz="2400" dirty="0"/>
                </a:p>
              </p:txBody>
            </p:sp>
            <p:sp>
              <p:nvSpPr>
                <p:cNvPr id="45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42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floor</a:t>
                  </a:r>
                </a:p>
              </p:txBody>
            </p: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dstrs</a:t>
                  </a:r>
                  <a:endParaRPr lang="en-US" sz="2400" dirty="0"/>
                </a:p>
              </p:txBody>
            </p:sp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200" dirty="0" err="1">
                      <a:solidFill>
                        <a:srgbClr val="800000"/>
                      </a:solidFill>
                    </a:rPr>
                    <a:t>Apt@af</a:t>
                  </a:r>
                  <a:endParaRPr lang="en-US" sz="22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1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Apt</a:t>
                </a:r>
              </a:p>
            </p:txBody>
          </p:sp>
        </p:grpSp>
      </p:grp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7162800" y="4992578"/>
            <a:ext cx="762000" cy="32084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numApt</a:t>
            </a:r>
            <a:endParaRPr lang="en-US" sz="2400" dirty="0"/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8077200" y="4953000"/>
            <a:ext cx="329565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689348" y="5502208"/>
            <a:ext cx="4229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numAps</a:t>
            </a:r>
            <a:r>
              <a:rPr lang="en-US" sz="2400" dirty="0"/>
              <a:t> stored in the Container for Apartment </a:t>
            </a:r>
          </a:p>
          <a:p>
            <a:r>
              <a:rPr lang="en-US" sz="2400" dirty="0"/>
              <a:t>To access: </a:t>
            </a:r>
            <a:r>
              <a:rPr lang="en-US" sz="2400" dirty="0" err="1"/>
              <a:t>Apartment.numApt</a:t>
            </a:r>
            <a:endParaRPr lang="en-US" sz="2400" dirty="0"/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4F4D8909-A1A1-054C-96B5-18E54879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959323"/>
            <a:ext cx="329565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/>
              <a:t>public static final Color black= …;</a:t>
            </a:r>
          </a:p>
          <a:p>
            <a:r>
              <a:rPr lang="en-US" sz="2400" dirty="0"/>
              <a:t>public static final Color blue= …;</a:t>
            </a:r>
          </a:p>
          <a:p>
            <a:r>
              <a:rPr lang="en-US" sz="2400" dirty="0"/>
              <a:t>public static final Color cyan= new Color(0, 255, 255);</a:t>
            </a:r>
          </a:p>
          <a:p>
            <a:r>
              <a:rPr lang="en-US" sz="2400" dirty="0"/>
              <a:t>public static final Color </a:t>
            </a:r>
            <a:r>
              <a:rPr lang="en-US" sz="2400" dirty="0" err="1"/>
              <a:t>darkGray</a:t>
            </a:r>
            <a:r>
              <a:rPr lang="en-US" sz="2400" dirty="0"/>
              <a:t>= …;</a:t>
            </a:r>
          </a:p>
          <a:p>
            <a:r>
              <a:rPr lang="en-US" sz="2400" dirty="0"/>
              <a:t>public static final Color gray= …;</a:t>
            </a:r>
          </a:p>
          <a:p>
            <a:r>
              <a:rPr lang="en-US" sz="2400" dirty="0"/>
              <a:t>public static final Color green= …;</a:t>
            </a:r>
          </a:p>
          <a:p>
            <a:r>
              <a:rPr lang="en-US" sz="2400" dirty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</a:t>
            </a:r>
            <a:r>
              <a:rPr lang="en-US" sz="3600" dirty="0" err="1">
                <a:solidFill>
                  <a:srgbClr val="800000"/>
                </a:solidFill>
              </a:rPr>
              <a:t>java.awt.Color</a:t>
            </a:r>
            <a:r>
              <a:rPr lang="en-US" sz="3600" dirty="0">
                <a:solidFill>
                  <a:srgbClr val="800000"/>
                </a:solidFill>
              </a:rPr>
              <a:t> uses static variables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8604676-A33A-6E4E-B2B7-A13AF4DB4B1A}"/>
              </a:ext>
            </a:extLst>
          </p:cNvPr>
          <p:cNvSpPr/>
          <p:nvPr/>
        </p:nvSpPr>
        <p:spPr>
          <a:xfrm>
            <a:off x="5562600" y="3729334"/>
            <a:ext cx="3581400" cy="26424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</a:t>
            </a:r>
            <a:r>
              <a:rPr lang="en-US" sz="2400" dirty="0" err="1"/>
              <a:t>WhiteHouse</a:t>
            </a:r>
            <a:r>
              <a:rPr lang="en-US" sz="2400" dirty="0"/>
              <a:t> extends House{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</a:t>
            </a:r>
            <a:r>
              <a:rPr lang="en-US" sz="2400" dirty="0" err="1"/>
              <a:t>WhiteHouse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instance</a:t>
            </a:r>
            <a:r>
              <a:rPr lang="en-US" sz="2400" dirty="0"/>
              <a:t>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dirty="0" err="1"/>
              <a:t>WhiteHouse</a:t>
            </a:r>
            <a:r>
              <a:rPr lang="en-US" sz="2400" dirty="0"/>
              <a:t>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dirty="0" err="1"/>
              <a:t>WhiteHouse</a:t>
            </a:r>
            <a:r>
              <a:rPr lang="en-US" sz="2400" dirty="0"/>
              <a:t>() { }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constructor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</a:t>
            </a:r>
            <a:r>
              <a:rPr lang="en-US" sz="2400" dirty="0" err="1"/>
              <a:t>WhiteHouse</a:t>
            </a:r>
            <a:r>
              <a:rPr lang="en-US" sz="2400" dirty="0"/>
              <a:t>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instance;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Uses of static variables: </a:t>
            </a:r>
            <a:br>
              <a:rPr lang="en-US" sz="3200" dirty="0">
                <a:solidFill>
                  <a:srgbClr val="800000"/>
                </a:solidFill>
              </a:rPr>
            </a:br>
            <a:r>
              <a:rPr lang="en-US" sz="3200" dirty="0">
                <a:solidFill>
                  <a:srgbClr val="800000"/>
                </a:solidFill>
              </a:rPr>
              <a:t>     Implement the singleton pattern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943600" y="3881735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738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WhiteHouse@x3k3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54" y="2976"/>
              <a:ext cx="41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WH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715000" y="589905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715000" y="6320135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>
                <a:latin typeface="+mn-lt"/>
              </a:rPr>
              <a:t>Container for </a:t>
            </a:r>
            <a:r>
              <a:rPr lang="en-US" dirty="0" err="1">
                <a:latin typeface="+mn-lt"/>
              </a:rPr>
              <a:t>WhiteHouse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1367135"/>
            <a:ext cx="4724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Only one </a:t>
            </a:r>
            <a:r>
              <a:rPr lang="en-US" sz="2400" dirty="0" err="1"/>
              <a:t>WhiteHouse</a:t>
            </a:r>
            <a:r>
              <a:rPr lang="en-US" sz="2400" dirty="0"/>
              <a:t> can ever exist.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24600" y="5024735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858000" y="5862935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WhiteHouse@x3k3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Where am I? Big ideas so far.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variables have </a:t>
            </a:r>
            <a:r>
              <a:rPr lang="en-US" i="1" dirty="0">
                <a:solidFill>
                  <a:schemeClr val="accent2"/>
                </a:solidFill>
              </a:rPr>
              <a:t>types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(L1)</a:t>
            </a:r>
          </a:p>
          <a:p>
            <a:pPr lvl="1"/>
            <a:r>
              <a:rPr lang="en-US" dirty="0"/>
              <a:t>A type is a set of values and operations on them</a:t>
            </a:r>
            <a:br>
              <a:rPr lang="en-US" dirty="0"/>
            </a:br>
            <a:r>
              <a:rPr lang="en-US" dirty="0"/>
              <a:t>		(</a:t>
            </a:r>
            <a:r>
              <a:rPr lang="en-US" b="1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/>
              <a:t>: 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+, -, *, /, %, </a:t>
            </a:r>
            <a:r>
              <a:rPr lang="en-US" dirty="0"/>
              <a:t>etc.)</a:t>
            </a:r>
          </a:p>
          <a:p>
            <a:r>
              <a:rPr lang="en-US" i="1" dirty="0">
                <a:solidFill>
                  <a:schemeClr val="accent2"/>
                </a:solidFill>
              </a:rPr>
              <a:t>Classes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define new types (L2) and define the contents of each object of the class.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Methods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are the operations on objects of that class.</a:t>
            </a:r>
            <a:endParaRPr lang="en-US" i="1" dirty="0"/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Fields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allow objects to contain data (L3)</a:t>
            </a:r>
          </a:p>
        </p:txBody>
      </p:sp>
    </p:spTree>
    <p:extLst>
      <p:ext uri="{BB962C8B-B14F-4D97-AF65-F5344CB8AC3E}">
        <p14:creationId xmlns:p14="http://schemas.microsoft.com/office/powerpoint/2010/main" val="96607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28600" y="1498967"/>
            <a:ext cx="8610600" cy="574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public class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House {</a:t>
            </a:r>
          </a:p>
          <a:p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dirty="0" err="1"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;    </a:t>
            </a: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bedrooms, &gt;= 0.</a:t>
            </a:r>
          </a:p>
          <a:p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dirty="0" err="1">
                <a:latin typeface="American Typewriter Condensed" panose="02090606020004020304" pitchFamily="18" charset="77"/>
                <a:cs typeface="Times New Roman"/>
              </a:rPr>
              <a:t>nBath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bathrooms, in 1..5</a:t>
            </a:r>
          </a:p>
          <a:p>
            <a:endParaRPr lang="en-US" sz="22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Constructor:  bed is number of bedrooms, </a:t>
            </a:r>
          </a:p>
          <a:p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		      bath is number of bathrooms</a:t>
            </a:r>
            <a:b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</a:b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</a:t>
            </a:r>
            <a:r>
              <a:rPr lang="en-US" sz="22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Prec</a:t>
            </a: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:  bed &gt;= 0, 0 &lt; bath &lt;= 5 */</a:t>
            </a:r>
          </a:p>
          <a:p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 charset="0"/>
              </a:rPr>
              <a:t>public</a:t>
            </a:r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 House(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 bed,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 bath) {</a:t>
            </a:r>
          </a:p>
          <a:p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	</a:t>
            </a:r>
            <a:r>
              <a:rPr lang="en-US" sz="2200" dirty="0" err="1">
                <a:latin typeface="American Typewriter Condensed" panose="02090606020004020304" pitchFamily="18" charset="77"/>
                <a:cs typeface="Times New Roman" charset="0"/>
              </a:rPr>
              <a:t>nBed</a:t>
            </a:r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= bed; </a:t>
            </a:r>
            <a:r>
              <a:rPr lang="en-US" sz="2200" dirty="0" err="1">
                <a:latin typeface="American Typewriter Condensed" panose="02090606020004020304" pitchFamily="18" charset="77"/>
                <a:cs typeface="Times New Roman" charset="0"/>
              </a:rPr>
              <a:t>nBath</a:t>
            </a:r>
            <a:r>
              <a:rPr lang="en-US" sz="2200" dirty="0">
                <a:latin typeface="American Typewriter Condensed" panose="02090606020004020304" pitchFamily="18" charset="77"/>
                <a:cs typeface="Times New Roman" charset="0"/>
              </a:rPr>
              <a:t>= bath; </a:t>
            </a:r>
            <a:endParaRPr lang="en-US" sz="22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Return no. of bedrooms */</a:t>
            </a:r>
          </a:p>
          <a:p>
            <a:r>
              <a:rPr lang="en-US" sz="22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dirty="0" err="1">
                <a:latin typeface="American Typewriter Condensed" panose="02090606020004020304" pitchFamily="18" charset="77"/>
                <a:cs typeface="Times New Roman"/>
              </a:rPr>
              <a:t>getNumBed</a:t>
            </a:r>
            <a:r>
              <a:rPr lang="en-US" sz="22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r>
              <a:rPr lang="en-US" sz="22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 	</a:t>
            </a:r>
            <a:r>
              <a:rPr lang="en-US" sz="2200" b="1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r>
              <a:rPr lang="en-US" sz="2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  <a:endParaRPr lang="en-US" sz="22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…</a:t>
            </a:r>
            <a:endParaRPr lang="en-US" sz="22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2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House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172DF5A-77FE-254A-BF8C-6C2B4D2DBE8F}"/>
              </a:ext>
            </a:extLst>
          </p:cNvPr>
          <p:cNvGrpSpPr/>
          <p:nvPr/>
        </p:nvGrpSpPr>
        <p:grpSpPr>
          <a:xfrm>
            <a:off x="5181600" y="3570017"/>
            <a:ext cx="3886200" cy="3211783"/>
            <a:chOff x="5181600" y="3570017"/>
            <a:chExt cx="3886200" cy="3211783"/>
          </a:xfrm>
        </p:grpSpPr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5181600" y="5631882"/>
              <a:ext cx="3886200" cy="11499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5181600" y="3570017"/>
              <a:ext cx="1600982" cy="3625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800000"/>
                  </a:solidFill>
                </a:rPr>
                <a:t>House@af8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181600" y="3921576"/>
              <a:ext cx="3886200" cy="2082079"/>
              <a:chOff x="4876800" y="3710923"/>
              <a:chExt cx="3886200" cy="2082079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4876800" y="3710923"/>
                <a:ext cx="3886200" cy="1773024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7673535" y="3710923"/>
                <a:ext cx="1089465" cy="32267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House</a:t>
                </a:r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5036234" y="3870595"/>
                <a:ext cx="1592678" cy="745136"/>
                <a:chOff x="480" y="1200"/>
                <a:chExt cx="959" cy="672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 dirty="0" err="1"/>
                    <a:t>nBed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3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80" y="1584"/>
                  <a:ext cx="624" cy="265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2400" dirty="0" err="1"/>
                    <a:t>nBath</a:t>
                  </a:r>
                  <a:endParaRPr lang="en-US" sz="2400" dirty="0"/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335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</a:t>
                  </a:r>
                  <a:endParaRPr lang="en-US" sz="2400" dirty="0"/>
                </a:p>
              </p:txBody>
            </p:sp>
          </p:grp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4876800" y="4605438"/>
                <a:ext cx="3886200" cy="1187564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t" anchorCtr="0"/>
              <a:lstStyle/>
              <a:p>
                <a:r>
                  <a:rPr lang="en-US" sz="2400" dirty="0"/>
                  <a:t>House(…) </a:t>
                </a:r>
                <a:r>
                  <a:rPr lang="en-US" sz="2400" dirty="0" err="1"/>
                  <a:t>getNumBed</a:t>
                </a:r>
                <a:r>
                  <a:rPr lang="en-US" sz="2400" dirty="0"/>
                  <a:t>()  </a:t>
                </a:r>
              </a:p>
              <a:p>
                <a:r>
                  <a:rPr lang="en-US" sz="2400" dirty="0" err="1"/>
                  <a:t>getNumBath</a:t>
                </a:r>
                <a:r>
                  <a:rPr lang="en-US" sz="2400" dirty="0"/>
                  <a:t>() </a:t>
                </a:r>
                <a:r>
                  <a:rPr lang="en-US" sz="2400" dirty="0" err="1"/>
                  <a:t>setNumBed</a:t>
                </a:r>
                <a:r>
                  <a:rPr lang="en-US" sz="2400" dirty="0"/>
                  <a:t>(…) </a:t>
                </a:r>
              </a:p>
              <a:p>
                <a:r>
                  <a:rPr lang="en-US" sz="2400" dirty="0" err="1"/>
                  <a:t>setNumBath</a:t>
                </a:r>
                <a:r>
                  <a:rPr lang="en-US" sz="2400" dirty="0"/>
                  <a:t>(…) </a:t>
                </a:r>
              </a:p>
              <a:p>
                <a:endParaRPr lang="en-US" sz="2400" dirty="0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5181600" y="5950803"/>
            <a:ext cx="3886200" cy="830997"/>
            <a:chOff x="4876800" y="5805321"/>
            <a:chExt cx="3886200" cy="830997"/>
          </a:xfrm>
        </p:grpSpPr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876800" y="5858168"/>
              <a:ext cx="3886200" cy="77814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805321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>
                  <a:solidFill>
                    <a:srgbClr val="FF0000"/>
                  </a:solidFill>
                </a:rPr>
                <a:t>hashCode</a:t>
              </a:r>
              <a:r>
                <a:rPr lang="en-US" sz="24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06015" y="6172200"/>
            <a:ext cx="4388770" cy="461665"/>
            <a:chOff x="990600" y="6172200"/>
            <a:chExt cx="4388770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1722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Contains other methods!</a:t>
              </a: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6366302"/>
              <a:ext cx="1112170" cy="36731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633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6973"/>
            <a:ext cx="9144000" cy="6636427"/>
          </a:xfrm>
        </p:spPr>
      </p:pic>
    </p:spTree>
    <p:extLst>
      <p:ext uri="{BB962C8B-B14F-4D97-AF65-F5344CB8AC3E}">
        <p14:creationId xmlns:p14="http://schemas.microsoft.com/office/powerpoint/2010/main" val="18271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 class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House {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  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bedrooms, &gt;= 0.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bathrooms, in 1..5</a:t>
            </a:r>
          </a:p>
          <a:p>
            <a:endParaRPr lang="en-US" sz="20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/** Constructor:  bed is number of bedrooms, 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		    bath is number of bathrooms</a:t>
            </a:r>
            <a:b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Prec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:  bed &gt;= 0, 0 &lt; bath &lt;= 5 */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House(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bed,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bath) {</a:t>
            </a:r>
          </a:p>
          <a:p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	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bed;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bath; 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Return no. of bedrooms */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getNumBed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 	</a:t>
            </a:r>
            <a:r>
              <a:rPr lang="en-US" sz="2000" b="1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…</a:t>
            </a:r>
            <a:endParaRPr lang="en-US" sz="20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Object: the </a:t>
            </a:r>
            <a:r>
              <a:rPr lang="en-US" sz="3600" dirty="0" err="1">
                <a:solidFill>
                  <a:srgbClr val="800000"/>
                </a:solidFill>
              </a:rPr>
              <a:t>superest</a:t>
            </a:r>
            <a:r>
              <a:rPr lang="en-US" sz="3600" dirty="0">
                <a:solidFill>
                  <a:srgbClr val="800000"/>
                </a:solidFill>
              </a:rPr>
              <a:t> class of 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9848" y="3490648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2200" y="1600200"/>
            <a:ext cx="6629400" cy="1600200"/>
            <a:chOff x="2362200" y="1600200"/>
            <a:chExt cx="6629400" cy="1600200"/>
          </a:xfrm>
        </p:grpSpPr>
        <p:sp>
          <p:nvSpPr>
            <p:cNvPr id="13" name="TextBox 12"/>
            <p:cNvSpPr txBox="1"/>
            <p:nvPr/>
          </p:nvSpPr>
          <p:spPr>
            <a:xfrm>
              <a:off x="2362200" y="1600200"/>
              <a:ext cx="2071401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900" b="1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extends</a:t>
              </a:r>
              <a:r>
                <a:rPr lang="en-US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 Object {</a:t>
              </a:r>
              <a:endParaRPr lang="en-US" dirty="0">
                <a:latin typeface="American Typewriter" panose="02090604020004020304" pitchFamily="18" charset="77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438400" y="1630740"/>
              <a:ext cx="6553200" cy="1569660"/>
              <a:chOff x="2438400" y="1630740"/>
              <a:chExt cx="6553200" cy="156966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155114" y="1630740"/>
                <a:ext cx="2836486" cy="1569660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Java</a:t>
                </a:r>
                <a:r>
                  <a:rPr lang="en-US" sz="2400" dirty="0"/>
                  <a:t>: Every class that does not extend another class extends class Object.</a:t>
                </a:r>
              </a:p>
            </p:txBody>
          </p:sp>
          <p:cxnSp>
            <p:nvCxnSpPr>
              <p:cNvPr id="29" name="Straight Connector 28"/>
              <p:cNvCxnSpPr>
                <a:cxnSpLocks/>
              </p:cNvCxnSpPr>
              <p:nvPr/>
            </p:nvCxnSpPr>
            <p:spPr>
              <a:xfrm flipH="1">
                <a:off x="2438400" y="1905000"/>
                <a:ext cx="1752600" cy="0"/>
              </a:xfrm>
              <a:prstGeom prst="line">
                <a:avLst/>
              </a:prstGeom>
              <a:ln w="2540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cxnSpLocks/>
              </p:cNvCxnSpPr>
              <p:nvPr/>
            </p:nvCxnSpPr>
            <p:spPr>
              <a:xfrm flipH="1">
                <a:off x="4343400" y="1817468"/>
                <a:ext cx="1811717" cy="0"/>
              </a:xfrm>
              <a:prstGeom prst="line">
                <a:avLst/>
              </a:prstGeom>
              <a:ln w="25400"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9" name="Group 38"/>
          <p:cNvGrpSpPr/>
          <p:nvPr/>
        </p:nvGrpSpPr>
        <p:grpSpPr>
          <a:xfrm>
            <a:off x="4871412" y="3839754"/>
            <a:ext cx="3891588" cy="1143666"/>
            <a:chOff x="4871412" y="5485734"/>
            <a:chExt cx="3891588" cy="1143666"/>
          </a:xfrm>
        </p:grpSpPr>
        <p:grpSp>
          <p:nvGrpSpPr>
            <p:cNvPr id="9" name="Group 8"/>
            <p:cNvGrpSpPr/>
            <p:nvPr/>
          </p:nvGrpSpPr>
          <p:grpSpPr>
            <a:xfrm>
              <a:off x="4876800" y="5499217"/>
              <a:ext cx="3886200" cy="1130183"/>
              <a:chOff x="4876800" y="5479483"/>
              <a:chExt cx="3886200" cy="1149918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876800" y="5479483"/>
                <a:ext cx="3886200" cy="114991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036234" y="5573800"/>
                <a:ext cx="3607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equals(Object)  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hashCode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871412" y="6629400"/>
              <a:ext cx="3886200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7668147" y="54857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9848" y="3852294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House</a:t>
              </a:r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nBed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/>
                <a:t>House(…) </a:t>
              </a:r>
              <a:r>
                <a:rPr lang="en-US" sz="2400" dirty="0" err="1"/>
                <a:t>getNumBed</a:t>
              </a:r>
              <a:r>
                <a:rPr lang="en-US" sz="2400" dirty="0"/>
                <a:t>() </a:t>
              </a:r>
            </a:p>
            <a:p>
              <a:r>
                <a:rPr lang="en-US" sz="2400" dirty="0" err="1"/>
                <a:t>getNumBath</a:t>
              </a:r>
              <a:r>
                <a:rPr lang="en-US" sz="2400" dirty="0"/>
                <a:t>() </a:t>
              </a:r>
              <a:r>
                <a:rPr lang="en-US" sz="2400" dirty="0" err="1"/>
                <a:t>setNumBed</a:t>
              </a:r>
              <a:r>
                <a:rPr lang="en-US" sz="2400" dirty="0"/>
                <a:t>(…)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 class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House {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  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bedrooms, &gt;= 0.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bathrooms, in 1..5</a:t>
            </a:r>
          </a:p>
          <a:p>
            <a:endParaRPr lang="en-US" sz="20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/** Constructor:  bed is number of bedrooms, 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		    bath is number of bathrooms</a:t>
            </a:r>
            <a:b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Prec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:  bed &gt;= 0, 0 &lt; bath &lt;= 5 */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House(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bed,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bath) {</a:t>
            </a:r>
          </a:p>
          <a:p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	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bed;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bath; 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Return no. of bedrooms */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getNumBed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 	</a:t>
            </a:r>
            <a:r>
              <a:rPr lang="en-US" sz="2000" b="1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…</a:t>
            </a:r>
            <a:endParaRPr lang="en-US" sz="20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Object: the </a:t>
            </a:r>
            <a:r>
              <a:rPr lang="en-US" sz="3600" dirty="0" err="1">
                <a:solidFill>
                  <a:srgbClr val="800000"/>
                </a:solidFill>
              </a:rPr>
              <a:t>superest</a:t>
            </a:r>
            <a:r>
              <a:rPr lang="en-US" sz="3600" dirty="0">
                <a:solidFill>
                  <a:srgbClr val="800000"/>
                </a:solidFill>
              </a:rPr>
              <a:t> class of 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9848" y="3490648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2200" y="1600200"/>
            <a:ext cx="6629400" cy="1600200"/>
            <a:chOff x="2362200" y="1600200"/>
            <a:chExt cx="6629400" cy="1600200"/>
          </a:xfrm>
        </p:grpSpPr>
        <p:sp>
          <p:nvSpPr>
            <p:cNvPr id="13" name="TextBox 12"/>
            <p:cNvSpPr txBox="1"/>
            <p:nvPr/>
          </p:nvSpPr>
          <p:spPr>
            <a:xfrm>
              <a:off x="2362200" y="1600200"/>
              <a:ext cx="2071401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900" b="1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extends</a:t>
              </a:r>
              <a:r>
                <a:rPr lang="en-US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 Object {</a:t>
              </a:r>
              <a:endParaRPr lang="en-US" dirty="0">
                <a:latin typeface="American Typewriter" panose="02090604020004020304" pitchFamily="18" charset="77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438400" y="1630740"/>
              <a:ext cx="6553200" cy="1569660"/>
              <a:chOff x="2438400" y="1630740"/>
              <a:chExt cx="6553200" cy="156966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155114" y="1630740"/>
                <a:ext cx="2836486" cy="1569660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Java</a:t>
                </a:r>
                <a:r>
                  <a:rPr lang="en-US" sz="2400" dirty="0"/>
                  <a:t>: Every class that does not extend another class extends class Object.</a:t>
                </a:r>
              </a:p>
            </p:txBody>
          </p:sp>
          <p:cxnSp>
            <p:nvCxnSpPr>
              <p:cNvPr id="29" name="Straight Connector 28"/>
              <p:cNvCxnSpPr>
                <a:cxnSpLocks/>
              </p:cNvCxnSpPr>
              <p:nvPr/>
            </p:nvCxnSpPr>
            <p:spPr>
              <a:xfrm flipH="1">
                <a:off x="2438400" y="1905000"/>
                <a:ext cx="1752600" cy="0"/>
              </a:xfrm>
              <a:prstGeom prst="line">
                <a:avLst/>
              </a:prstGeom>
              <a:ln w="2540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cxnSpLocks/>
              </p:cNvCxnSpPr>
              <p:nvPr/>
            </p:nvCxnSpPr>
            <p:spPr>
              <a:xfrm flipH="1">
                <a:off x="4343400" y="1817468"/>
                <a:ext cx="1811718" cy="0"/>
              </a:xfrm>
              <a:prstGeom prst="line">
                <a:avLst/>
              </a:prstGeom>
              <a:ln w="25400"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228600" y="4201484"/>
            <a:ext cx="4642812" cy="2104245"/>
            <a:chOff x="-1143000" y="5192084"/>
            <a:chExt cx="4642812" cy="2104245"/>
          </a:xfrm>
        </p:grpSpPr>
        <p:sp>
          <p:nvSpPr>
            <p:cNvPr id="41" name="TextBox 40"/>
            <p:cNvSpPr txBox="1"/>
            <p:nvPr/>
          </p:nvSpPr>
          <p:spPr>
            <a:xfrm>
              <a:off x="-1143000" y="6096000"/>
              <a:ext cx="40386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We often omit the Object partition to reduce clutter; we know that it is always there.</a:t>
              </a:r>
            </a:p>
          </p:txBody>
        </p:sp>
        <p:cxnSp>
          <p:nvCxnSpPr>
            <p:cNvPr id="42" name="Straight Connector 41"/>
            <p:cNvCxnSpPr>
              <a:cxnSpLocks/>
              <a:endCxn id="41" idx="3"/>
            </p:cNvCxnSpPr>
            <p:nvPr/>
          </p:nvCxnSpPr>
          <p:spPr>
            <a:xfrm flipH="1">
              <a:off x="2895600" y="5192084"/>
              <a:ext cx="604212" cy="15040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71412" y="3839754"/>
            <a:ext cx="3891588" cy="1143666"/>
            <a:chOff x="4871412" y="5485734"/>
            <a:chExt cx="3891588" cy="1143666"/>
          </a:xfrm>
        </p:grpSpPr>
        <p:grpSp>
          <p:nvGrpSpPr>
            <p:cNvPr id="9" name="Group 8"/>
            <p:cNvGrpSpPr/>
            <p:nvPr/>
          </p:nvGrpSpPr>
          <p:grpSpPr>
            <a:xfrm>
              <a:off x="4876800" y="5499217"/>
              <a:ext cx="3886200" cy="1130183"/>
              <a:chOff x="4876800" y="5479483"/>
              <a:chExt cx="3886200" cy="1149918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876800" y="5479483"/>
                <a:ext cx="3886200" cy="114991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036234" y="5573800"/>
                <a:ext cx="3607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equals(Object)  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hashCode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871412" y="6629400"/>
              <a:ext cx="3886200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7668147" y="54857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9848" y="3852294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House</a:t>
              </a:r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nBed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/>
                <a:t>House(…) </a:t>
              </a:r>
              <a:r>
                <a:rPr lang="en-US" sz="2400" dirty="0" err="1"/>
                <a:t>getNumBed</a:t>
              </a:r>
              <a:r>
                <a:rPr lang="en-US" sz="2400" dirty="0"/>
                <a:t>() </a:t>
              </a:r>
            </a:p>
            <a:p>
              <a:r>
                <a:rPr lang="en-US" sz="2400" dirty="0" err="1"/>
                <a:t>getNumBath</a:t>
              </a:r>
              <a:r>
                <a:rPr lang="en-US" sz="2400" dirty="0"/>
                <a:t>() </a:t>
              </a:r>
              <a:r>
                <a:rPr lang="en-US" sz="2400" dirty="0" err="1"/>
                <a:t>setNumBed</a:t>
              </a:r>
              <a:r>
                <a:rPr lang="en-US" sz="2400" dirty="0"/>
                <a:t>(…)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91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185 L 0.00052 0.165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4">
            <a:extLst>
              <a:ext uri="{FF2B5EF4-FFF2-40B4-BE49-F238E27FC236}">
                <a16:creationId xmlns:a16="http://schemas.microsoft.com/office/drawing/2014/main" id="{BA8099B1-3275-FC44-9C34-4E5B333F2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61060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 class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House {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  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bedrooms, &gt;= 0.</a:t>
            </a:r>
          </a:p>
          <a:p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    private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; 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// number of bathrooms, in 1..5</a:t>
            </a:r>
          </a:p>
          <a:p>
            <a:endParaRPr lang="en-US" sz="2000" dirty="0">
              <a:solidFill>
                <a:srgbClr val="008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/** Constructor:  bed is number of bedrooms, 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		    bath is number of bathrooms</a:t>
            </a:r>
            <a:b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</a:b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   *    </a:t>
            </a:r>
            <a:r>
              <a:rPr lang="en-US" sz="2000" dirty="0" err="1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Prec</a:t>
            </a: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:  bed &gt;= 0, 0 &lt; bath &lt;= 5 */</a:t>
            </a:r>
          </a:p>
          <a:p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House(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bed,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 charset="0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 bath) {</a:t>
            </a:r>
          </a:p>
          <a:p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	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nBed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bed;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 charset="0"/>
              </a:rPr>
              <a:t>nBath</a:t>
            </a:r>
            <a:r>
              <a:rPr lang="en-US" sz="2000" dirty="0">
                <a:latin typeface="American Typewriter Condensed" panose="02090606020004020304" pitchFamily="18" charset="77"/>
                <a:cs typeface="Times New Roman" charset="0"/>
              </a:rPr>
              <a:t>= bath; 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008000"/>
                </a:solidFill>
                <a:latin typeface="American Typewriter Condensed" panose="02090606020004020304" pitchFamily="18" charset="77"/>
                <a:cs typeface="Times New Roman"/>
              </a:rPr>
              <a:t>    /** Return no. of bedrooms */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public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b="1" dirty="0">
                <a:latin typeface="American Typewriter Condensed" panose="02090606020004020304" pitchFamily="18" charset="77"/>
                <a:cs typeface="Times New Roman"/>
              </a:rPr>
              <a:t>int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latin typeface="American Typewriter Condensed" panose="02090606020004020304" pitchFamily="18" charset="77"/>
                <a:cs typeface="Times New Roman"/>
              </a:rPr>
              <a:t>getNumBed</a:t>
            </a:r>
            <a:r>
              <a:rPr lang="en-US" sz="2000" dirty="0">
                <a:latin typeface="American Typewriter Condensed" panose="02090606020004020304" pitchFamily="18" charset="77"/>
                <a:cs typeface="Times New Roman"/>
              </a:rPr>
              <a:t>() {</a:t>
            </a:r>
          </a:p>
          <a:p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 	</a:t>
            </a:r>
            <a:r>
              <a:rPr lang="en-US" sz="2000" b="1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nBed</a:t>
            </a:r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    }</a:t>
            </a:r>
            <a:endParaRPr lang="en-US" sz="2000" dirty="0">
              <a:solidFill>
                <a:srgbClr val="8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800000"/>
                </a:solidFill>
                <a:latin typeface="American Typewriter Condensed" panose="02090606020004020304" pitchFamily="18" charset="77"/>
                <a:cs typeface="Times New Roman"/>
              </a:rPr>
              <a:t>    …</a:t>
            </a:r>
            <a:endParaRPr lang="en-US" sz="2000" dirty="0">
              <a:solidFill>
                <a:srgbClr val="000000"/>
              </a:solidFill>
              <a:latin typeface="American Typewriter Condensed" panose="02090606020004020304" pitchFamily="18" charset="77"/>
              <a:cs typeface="Times New Roman"/>
            </a:endParaRPr>
          </a:p>
          <a:p>
            <a:r>
              <a:rPr lang="en-US" sz="2000" dirty="0">
                <a:solidFill>
                  <a:srgbClr val="000000"/>
                </a:solidFill>
                <a:latin typeface="American Typewriter Condensed" panose="02090606020004020304" pitchFamily="18" charset="77"/>
                <a:cs typeface="Times New Roman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 Object: the </a:t>
            </a:r>
            <a:r>
              <a:rPr lang="en-US" sz="3600" dirty="0" err="1">
                <a:solidFill>
                  <a:srgbClr val="800000"/>
                </a:solidFill>
              </a:rPr>
              <a:t>superest</a:t>
            </a:r>
            <a:r>
              <a:rPr lang="en-US" sz="3600" dirty="0">
                <a:solidFill>
                  <a:srgbClr val="800000"/>
                </a:solidFill>
              </a:rPr>
              <a:t> class of 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9848" y="3497129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28600" y="4201484"/>
            <a:ext cx="4642812" cy="2104245"/>
            <a:chOff x="-1143000" y="5192084"/>
            <a:chExt cx="4642812" cy="2104245"/>
          </a:xfrm>
        </p:grpSpPr>
        <p:sp>
          <p:nvSpPr>
            <p:cNvPr id="41" name="TextBox 40"/>
            <p:cNvSpPr txBox="1"/>
            <p:nvPr/>
          </p:nvSpPr>
          <p:spPr>
            <a:xfrm>
              <a:off x="-1143000" y="6096000"/>
              <a:ext cx="40386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We often omit the Object partition to reduce clutter; we know that it is always there.</a:t>
              </a:r>
            </a:p>
          </p:txBody>
        </p:sp>
        <p:cxnSp>
          <p:nvCxnSpPr>
            <p:cNvPr id="42" name="Straight Connector 41"/>
            <p:cNvCxnSpPr>
              <a:endCxn id="41" idx="3"/>
            </p:cNvCxnSpPr>
            <p:nvPr/>
          </p:nvCxnSpPr>
          <p:spPr>
            <a:xfrm flipH="1">
              <a:off x="2895600" y="5192084"/>
              <a:ext cx="604212" cy="15040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71412" y="3846235"/>
            <a:ext cx="3891588" cy="1143666"/>
            <a:chOff x="4871412" y="5485734"/>
            <a:chExt cx="3891588" cy="1143666"/>
          </a:xfrm>
        </p:grpSpPr>
        <p:grpSp>
          <p:nvGrpSpPr>
            <p:cNvPr id="9" name="Group 8"/>
            <p:cNvGrpSpPr/>
            <p:nvPr/>
          </p:nvGrpSpPr>
          <p:grpSpPr>
            <a:xfrm>
              <a:off x="4876800" y="5499217"/>
              <a:ext cx="3886200" cy="1130183"/>
              <a:chOff x="4876800" y="5479483"/>
              <a:chExt cx="3886200" cy="1149918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876800" y="5479483"/>
                <a:ext cx="3886200" cy="114991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036234" y="5573800"/>
                <a:ext cx="3607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equals(Object)  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hashCode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871412" y="6629400"/>
              <a:ext cx="3886200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7668147" y="54857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6800" y="4995294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/>
                <a:t>House</a:t>
              </a:r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nBed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3</a:t>
                </a: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/>
                  <a:t>nBath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/>
                <a:t>House(…) </a:t>
              </a:r>
              <a:r>
                <a:rPr lang="en-US" sz="2400" dirty="0" err="1"/>
                <a:t>getNumBed</a:t>
              </a:r>
              <a:r>
                <a:rPr lang="en-US" sz="2400" dirty="0"/>
                <a:t>() </a:t>
              </a:r>
            </a:p>
            <a:p>
              <a:r>
                <a:rPr lang="en-US" sz="2400" dirty="0" err="1"/>
                <a:t>getNumBath</a:t>
              </a:r>
              <a:r>
                <a:rPr lang="en-US" sz="2400" dirty="0"/>
                <a:t>() </a:t>
              </a:r>
              <a:r>
                <a:rPr lang="en-US" sz="2400" dirty="0" err="1"/>
                <a:t>setNumBed</a:t>
              </a:r>
              <a:r>
                <a:rPr lang="en-US" sz="2400" dirty="0"/>
                <a:t>(…)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B3973DF-1EF9-6B46-A9F5-E75455AB26FC}"/>
              </a:ext>
            </a:extLst>
          </p:cNvPr>
          <p:cNvGrpSpPr/>
          <p:nvPr/>
        </p:nvGrpSpPr>
        <p:grpSpPr>
          <a:xfrm>
            <a:off x="2362200" y="1600200"/>
            <a:ext cx="6629400" cy="1600200"/>
            <a:chOff x="2362200" y="1600200"/>
            <a:chExt cx="6629400" cy="160020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9992B63-4933-EF4C-B40C-A92157B1BA91}"/>
                </a:ext>
              </a:extLst>
            </p:cNvPr>
            <p:cNvSpPr txBox="1"/>
            <p:nvPr/>
          </p:nvSpPr>
          <p:spPr>
            <a:xfrm>
              <a:off x="2362200" y="1600200"/>
              <a:ext cx="2071401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900" b="1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extends</a:t>
              </a:r>
              <a:r>
                <a:rPr lang="en-US" dirty="0">
                  <a:solidFill>
                    <a:srgbClr val="800000"/>
                  </a:solidFill>
                  <a:latin typeface="American Typewriter" panose="02090604020004020304" pitchFamily="18" charset="77"/>
                  <a:ea typeface="Times New Roman" charset="0"/>
                  <a:cs typeface="Times New Roman" charset="0"/>
                </a:rPr>
                <a:t> Object {</a:t>
              </a:r>
              <a:endParaRPr lang="en-US" dirty="0">
                <a:latin typeface="American Typewriter" panose="02090604020004020304" pitchFamily="18" charset="77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1724552-DA7E-0648-BCD8-76A862210728}"/>
                </a:ext>
              </a:extLst>
            </p:cNvPr>
            <p:cNvGrpSpPr/>
            <p:nvPr/>
          </p:nvGrpSpPr>
          <p:grpSpPr>
            <a:xfrm>
              <a:off x="2438400" y="1630740"/>
              <a:ext cx="6553200" cy="1569660"/>
              <a:chOff x="2438400" y="1630740"/>
              <a:chExt cx="6553200" cy="1569660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7AA1C9C-03CF-9341-B0AB-146C068246EC}"/>
                  </a:ext>
                </a:extLst>
              </p:cNvPr>
              <p:cNvSpPr txBox="1"/>
              <p:nvPr/>
            </p:nvSpPr>
            <p:spPr>
              <a:xfrm>
                <a:off x="6155114" y="1630740"/>
                <a:ext cx="2836486" cy="1569660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Java</a:t>
                </a:r>
                <a:r>
                  <a:rPr lang="en-US" sz="2400" dirty="0"/>
                  <a:t>: Every class that does not extend another class extends class Object.</a:t>
                </a:r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FA99DB0-C9A9-ED41-9E08-8F4F548CFC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38400" y="1905000"/>
                <a:ext cx="1752600" cy="0"/>
              </a:xfrm>
              <a:prstGeom prst="line">
                <a:avLst/>
              </a:prstGeom>
              <a:ln w="25400">
                <a:solidFill>
                  <a:srgbClr val="8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8958C18B-0AF6-1D46-86FB-809D4F7375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43400" y="1817468"/>
                <a:ext cx="1811718" cy="0"/>
              </a:xfrm>
              <a:prstGeom prst="line">
                <a:avLst/>
              </a:prstGeom>
              <a:ln w="25400">
                <a:headEnd type="none" w="med" len="med"/>
                <a:tailEnd type="triangl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59919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Classes can extend other classes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/** An instance is a subclass of </a:t>
            </a:r>
            <a:r>
              <a:rPr lang="en-US" sz="2400" dirty="0" err="1">
                <a:solidFill>
                  <a:srgbClr val="008000"/>
                </a:solidFill>
              </a:rPr>
              <a:t>JFrame</a:t>
            </a:r>
            <a:r>
              <a:rPr lang="en-US" sz="2400" dirty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/>
              <a:t>public class </a:t>
            </a:r>
            <a:r>
              <a:rPr lang="en-US" sz="2400" dirty="0"/>
              <a:t>C </a:t>
            </a:r>
            <a:r>
              <a:rPr lang="en-US" sz="2400" b="1" dirty="0">
                <a:solidFill>
                  <a:srgbClr val="FF0000"/>
                </a:solidFill>
              </a:rPr>
              <a:t>extends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javax.swing.JFrame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{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318" y="3194887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subclass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err="1">
                <a:solidFill>
                  <a:srgbClr val="800000"/>
                </a:solidFill>
              </a:rPr>
              <a:t>JFrame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superclass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inherits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all methods that are in a </a:t>
            </a:r>
            <a:r>
              <a:rPr lang="en-US" sz="2400" dirty="0" err="1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4114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4267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hide()   show() </a:t>
            </a:r>
          </a:p>
          <a:p>
            <a:r>
              <a:rPr lang="en-US" sz="2200" dirty="0" err="1"/>
              <a:t>setTitle</a:t>
            </a:r>
            <a:r>
              <a:rPr lang="en-US" sz="2200" dirty="0"/>
              <a:t>(String)  </a:t>
            </a:r>
            <a:r>
              <a:rPr lang="en-US" sz="2200" dirty="0" err="1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05745" y="5160817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/>
              <a:t>getY</a:t>
            </a:r>
            <a:r>
              <a:rPr lang="en-US" sz="2200" dirty="0"/>
              <a:t>()   </a:t>
            </a:r>
            <a:r>
              <a:rPr lang="en-US" sz="2200" dirty="0" err="1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/>
              <a:t>, </a:t>
            </a:r>
            <a:r>
              <a:rPr lang="en-US" sz="2200" dirty="0" err="1"/>
              <a:t>int</a:t>
            </a:r>
            <a:r>
              <a:rPr lang="en-US" sz="2200" dirty="0"/>
              <a:t>)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4114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791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791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735" y="4865453"/>
            <a:ext cx="3712865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object has 3 partitions:</a:t>
            </a:r>
          </a:p>
          <a:p>
            <a:r>
              <a:rPr lang="en-US" sz="2400" dirty="0"/>
              <a:t>for Object components,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JFrame</a:t>
            </a:r>
            <a:r>
              <a:rPr lang="en-US" sz="2400" dirty="0"/>
              <a:t> components,</a:t>
            </a:r>
          </a:p>
          <a:p>
            <a:r>
              <a:rPr lang="en-US" sz="2400" dirty="0"/>
              <a:t>for C components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3188" y="533400"/>
            <a:ext cx="238501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We saw this in L2!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6E0E31D-BA36-9442-B1DC-20278A8082C6}"/>
              </a:ext>
            </a:extLst>
          </p:cNvPr>
          <p:cNvCxnSpPr/>
          <p:nvPr/>
        </p:nvCxnSpPr>
        <p:spPr>
          <a:xfrm>
            <a:off x="4343400" y="41148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">
            <a:extLst>
              <a:ext uri="{FF2B5EF4-FFF2-40B4-BE49-F238E27FC236}">
                <a16:creationId xmlns:a16="http://schemas.microsoft.com/office/drawing/2014/main" id="{4848CA09-4E60-9146-A825-F248CB85D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332017"/>
            <a:ext cx="4419600" cy="762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 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96D1E9-7DBD-FF4C-AFE8-EDE21AB52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  …  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05745" y="3446317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/>
              <a:t>equals()   </a:t>
            </a:r>
            <a:r>
              <a:rPr lang="en-US" sz="2200" dirty="0" err="1"/>
              <a:t>toString</a:t>
            </a:r>
            <a:r>
              <a:rPr lang="en-US" sz="2200" dirty="0"/>
              <a:t>()   …   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A0377237-F58E-8F45-8757-E406BDF56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4130" y="3332017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853398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26222</TotalTime>
  <Words>1789</Words>
  <Application>Microsoft Macintosh PowerPoint</Application>
  <PresentationFormat>On-screen Show (4:3)</PresentationFormat>
  <Paragraphs>457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ＭＳ Ｐゴシック</vt:lpstr>
      <vt:lpstr>American Typewriter</vt:lpstr>
      <vt:lpstr>American Typewriter Condensed</vt:lpstr>
      <vt:lpstr>Calibri</vt:lpstr>
      <vt:lpstr>Consolas</vt:lpstr>
      <vt:lpstr>Courier</vt:lpstr>
      <vt:lpstr>Monaco</vt:lpstr>
      <vt:lpstr>Times</vt:lpstr>
      <vt:lpstr>Times New Roman</vt:lpstr>
      <vt:lpstr>Tw Cen MT</vt:lpstr>
      <vt:lpstr>Wingdings</vt:lpstr>
      <vt:lpstr>Wingdings 2</vt:lpstr>
      <vt:lpstr>Median</vt:lpstr>
      <vt:lpstr>CS/ENGRD 2110 Fall 2018</vt:lpstr>
      <vt:lpstr>Announcements</vt:lpstr>
      <vt:lpstr>Where am I? Big ideas so far.</vt:lpstr>
      <vt:lpstr>Class House</vt:lpstr>
      <vt:lpstr>Class Object</vt:lpstr>
      <vt:lpstr>Class Object: the superest class of all</vt:lpstr>
      <vt:lpstr>Class Object: the superest class of all</vt:lpstr>
      <vt:lpstr>Class Object: the superest class of all</vt:lpstr>
      <vt:lpstr>Classes can extend other classes</vt:lpstr>
      <vt:lpstr>Classes can extend other classes</vt:lpstr>
      <vt:lpstr>Accessing superclass things</vt:lpstr>
      <vt:lpstr>Keywords: this</vt:lpstr>
      <vt:lpstr>A Subclass Example</vt:lpstr>
      <vt:lpstr>Overriding methods</vt:lpstr>
      <vt:lpstr>Overriding methods</vt:lpstr>
      <vt:lpstr>When should you make a subclass?</vt:lpstr>
      <vt:lpstr>When should you make a subclass?</vt:lpstr>
      <vt:lpstr>When should you make a subclass?</vt:lpstr>
      <vt:lpstr>Static Methods</vt:lpstr>
      <vt:lpstr>An Example</vt:lpstr>
      <vt:lpstr>Referencing a static method</vt:lpstr>
      <vt:lpstr>Good example of static methods</vt:lpstr>
      <vt:lpstr>Static Fields</vt:lpstr>
      <vt:lpstr>Use of static variables: Maintain info about created objects</vt:lpstr>
      <vt:lpstr>Class java.awt.Color uses static variables</vt:lpstr>
      <vt:lpstr>Uses of static variables:       Implement the singleton pattern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Anne Bracy</cp:lastModifiedBy>
  <cp:revision>714</cp:revision>
  <cp:lastPrinted>2018-09-04T00:28:57Z</cp:lastPrinted>
  <dcterms:created xsi:type="dcterms:W3CDTF">2006-08-16T00:00:00Z</dcterms:created>
  <dcterms:modified xsi:type="dcterms:W3CDTF">2018-09-04T15:29:57Z</dcterms:modified>
</cp:coreProperties>
</file>