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3"/>
  </p:notesMasterIdLst>
  <p:handoutMasterIdLst>
    <p:handoutMasterId r:id="rId34"/>
  </p:handoutMasterIdLst>
  <p:sldIdLst>
    <p:sldId id="256" r:id="rId2"/>
    <p:sldId id="315" r:id="rId3"/>
    <p:sldId id="328" r:id="rId4"/>
    <p:sldId id="318" r:id="rId5"/>
    <p:sldId id="323" r:id="rId6"/>
    <p:sldId id="326" r:id="rId7"/>
    <p:sldId id="327" r:id="rId8"/>
    <p:sldId id="322" r:id="rId9"/>
    <p:sldId id="282" r:id="rId10"/>
    <p:sldId id="313" r:id="rId11"/>
    <p:sldId id="289" r:id="rId12"/>
    <p:sldId id="297" r:id="rId13"/>
    <p:sldId id="298" r:id="rId14"/>
    <p:sldId id="299" r:id="rId15"/>
    <p:sldId id="300" r:id="rId16"/>
    <p:sldId id="321" r:id="rId17"/>
    <p:sldId id="303" r:id="rId18"/>
    <p:sldId id="304" r:id="rId19"/>
    <p:sldId id="301" r:id="rId20"/>
    <p:sldId id="302" r:id="rId21"/>
    <p:sldId id="305" r:id="rId22"/>
    <p:sldId id="306" r:id="rId23"/>
    <p:sldId id="307" r:id="rId24"/>
    <p:sldId id="308" r:id="rId25"/>
    <p:sldId id="309" r:id="rId26"/>
    <p:sldId id="310" r:id="rId27"/>
    <p:sldId id="319" r:id="rId28"/>
    <p:sldId id="311" r:id="rId29"/>
    <p:sldId id="314" r:id="rId30"/>
    <p:sldId id="325" r:id="rId31"/>
    <p:sldId id="324" r:id="rId3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FFF7F3"/>
    <a:srgbClr val="F8DFF0"/>
    <a:srgbClr val="FFFF8B"/>
    <a:srgbClr val="FF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66" autoAdjust="0"/>
    <p:restoredTop sz="93660" autoAdjust="0"/>
  </p:normalViewPr>
  <p:slideViewPr>
    <p:cSldViewPr>
      <p:cViewPr varScale="1">
        <p:scale>
          <a:sx n="137" d="100"/>
          <a:sy n="137" d="100"/>
        </p:scale>
        <p:origin x="416" y="192"/>
      </p:cViewPr>
      <p:guideLst>
        <p:guide orient="horz" pos="3072"/>
        <p:guide pos="2880"/>
      </p:guideLst>
    </p:cSldViewPr>
  </p:slideViewPr>
  <p:outlineViewPr>
    <p:cViewPr>
      <p:scale>
        <a:sx n="33" d="100"/>
        <a:sy n="33" d="100"/>
      </p:scale>
      <p:origin x="0" y="537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fr-BE"/>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E903F6D4-391E-4FD1-832D-082385455723}" type="datetimeFigureOut">
              <a:rPr lang="fr-FR" smtClean="0"/>
              <a:pPr/>
              <a:t>29/08/2018</a:t>
            </a:fld>
            <a:endParaRPr lang="fr-BE"/>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fr-BE"/>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541A836A-809C-4B6B-8F3B-106C7434EABB}" type="slidenum">
              <a:rPr lang="fr-BE" smtClean="0"/>
              <a:pPr/>
              <a:t>‹#›</a:t>
            </a:fld>
            <a:endParaRPr lang="fr-BE"/>
          </a:p>
        </p:txBody>
      </p:sp>
    </p:spTree>
    <p:extLst>
      <p:ext uri="{BB962C8B-B14F-4D97-AF65-F5344CB8AC3E}">
        <p14:creationId xmlns:p14="http://schemas.microsoft.com/office/powerpoint/2010/main" val="2958629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F6AE02B9-FBD2-43C6-9215-2B8038F192E1}" type="datetimeFigureOut">
              <a:rPr lang="fr-FR" smtClean="0"/>
              <a:pPr/>
              <a:t>29/08/2018</a:t>
            </a:fld>
            <a:endParaRPr lang="fr-BE"/>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D3D8F2BC-EAAB-4030-AE40-C7E2573B34D6}" type="slidenum">
              <a:rPr lang="fr-BE" smtClean="0"/>
              <a:pPr/>
              <a:t>‹#›</a:t>
            </a:fld>
            <a:endParaRPr lang="fr-BE"/>
          </a:p>
        </p:txBody>
      </p:sp>
    </p:spTree>
    <p:extLst>
      <p:ext uri="{BB962C8B-B14F-4D97-AF65-F5344CB8AC3E}">
        <p14:creationId xmlns:p14="http://schemas.microsoft.com/office/powerpoint/2010/main" val="51787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D8F2BC-EAAB-4030-AE40-C7E2573B34D6}" type="slidenum">
              <a:rPr lang="fr-BE" smtClean="0"/>
              <a:pPr/>
              <a:t>1</a:t>
            </a:fld>
            <a:endParaRPr lang="fr-BE"/>
          </a:p>
        </p:txBody>
      </p:sp>
    </p:spTree>
    <p:extLst>
      <p:ext uri="{BB962C8B-B14F-4D97-AF65-F5344CB8AC3E}">
        <p14:creationId xmlns:p14="http://schemas.microsoft.com/office/powerpoint/2010/main" val="1985462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CB957DA-E10A-46DE-944B-C6C734ED21F5}" type="datetime1">
              <a:rPr lang="en-US" smtClean="0"/>
              <a:t>8/29/18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A9DD89-8A4F-4E6F-9DC3-F0E473C3AA45}" type="datetime1">
              <a:rPr lang="en-US" smtClean="0"/>
              <a:t>8/29/18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2ECB3D4-A814-4106-8EDF-ADA9EB42614F}" type="datetime1">
              <a:rPr lang="en-US" smtClean="0"/>
              <a:t>8/29/18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01CD9B30-EFC6-4151-A015-9EAB71C0E573}" type="datetime1">
              <a:rPr lang="en-US" smtClean="0"/>
              <a:t>8/29/18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54271C3A-B957-4058-B8ED-99A2523CCA14}" type="datetime1">
              <a:rPr lang="en-US" smtClean="0"/>
              <a:t>8/29/18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96AAE059-5DFC-41C1-A5FF-E50061B12E66}" type="datetime1">
              <a:rPr lang="en-US" smtClean="0"/>
              <a:t>8/29/18</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FF5C3119-2647-44FC-88D9-3457ED259308}" type="datetime1">
              <a:rPr lang="en-US" smtClean="0"/>
              <a:t>8/29/18</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A9470A9-3555-4D40-AB1C-ED989CE6D46D}" type="datetime1">
              <a:rPr lang="en-US" smtClean="0"/>
              <a:t>8/29/18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CDC299-7110-411E-9EEC-030D6CDB49F9}" type="datetime1">
              <a:rPr lang="en-US" smtClean="0"/>
              <a:t>8/29/18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8A4DB62C-E330-425B-B2F7-9C20B52F2868}" type="datetime1">
              <a:rPr lang="en-US" smtClean="0"/>
              <a:t>8/29/18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5374623-CFC1-412C-97A4-04D4E59B64C2}" type="datetime1">
              <a:rPr lang="en-US" smtClean="0"/>
              <a:t>8/29/18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E446779-0DA1-4074-99C1-35A6BC8DD2E8}" type="datetime1">
              <a:rPr lang="en-US" smtClean="0"/>
              <a:t>8/29/18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tif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tif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r-BE" dirty="0"/>
              <a:t>CS/ENGRD 2110</a:t>
            </a:r>
            <a:br>
              <a:rPr lang="fr-BE" dirty="0"/>
            </a:br>
            <a:r>
              <a:rPr lang="fr-BE" dirty="0" err="1"/>
              <a:t>Fall</a:t>
            </a:r>
            <a:r>
              <a:rPr lang="fr-BE" dirty="0"/>
              <a:t> 2018</a:t>
            </a:r>
          </a:p>
        </p:txBody>
      </p:sp>
      <p:sp>
        <p:nvSpPr>
          <p:cNvPr id="3" name="Subtitle 2"/>
          <p:cNvSpPr>
            <a:spLocks noGrp="1"/>
          </p:cNvSpPr>
          <p:nvPr>
            <p:ph type="subTitle" idx="1"/>
          </p:nvPr>
        </p:nvSpPr>
        <p:spPr/>
        <p:txBody>
          <a:bodyPr>
            <a:normAutofit fontScale="77500" lnSpcReduction="20000"/>
          </a:bodyPr>
          <a:lstStyle/>
          <a:p>
            <a:r>
              <a:rPr lang="fr-BE" dirty="0"/>
              <a:t>Lecture 3: Fields, getters and setters, constructors, testing</a:t>
            </a:r>
          </a:p>
          <a:p>
            <a:r>
              <a:rPr lang="fr-BE" dirty="0"/>
              <a:t>http://courses.cs.cornell.edu/cs2110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008000"/>
                </a:solidFill>
              </a:rPr>
              <a:t>References in </a:t>
            </a:r>
            <a:r>
              <a:rPr lang="en-US" sz="3200" dirty="0" err="1">
                <a:solidFill>
                  <a:srgbClr val="008000"/>
                </a:solidFill>
              </a:rPr>
              <a:t>JavaHyperText</a:t>
            </a:r>
            <a:r>
              <a:rPr lang="en-US" sz="3200" dirty="0">
                <a:solidFill>
                  <a:srgbClr val="008000"/>
                </a:solidFill>
              </a:rPr>
              <a:t> entries</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10</a:t>
            </a:fld>
            <a:endParaRPr lang="en-US"/>
          </a:p>
        </p:txBody>
      </p:sp>
      <p:sp>
        <p:nvSpPr>
          <p:cNvPr id="4" name="Content Placeholder 3"/>
          <p:cNvSpPr>
            <a:spLocks noGrp="1"/>
          </p:cNvSpPr>
          <p:nvPr>
            <p:ph sz="quarter" idx="1"/>
          </p:nvPr>
        </p:nvSpPr>
        <p:spPr>
          <a:xfrm>
            <a:off x="381000" y="1600200"/>
            <a:ext cx="8382000" cy="4876800"/>
          </a:xfrm>
        </p:spPr>
        <p:txBody>
          <a:bodyPr>
            <a:noAutofit/>
          </a:bodyPr>
          <a:lstStyle/>
          <a:p>
            <a:pPr marL="0" indent="0">
              <a:buNone/>
            </a:pPr>
            <a:endParaRPr lang="en-US" sz="2400" dirty="0"/>
          </a:p>
          <a:p>
            <a:pPr marL="0" indent="0">
              <a:buNone/>
            </a:pPr>
            <a:r>
              <a:rPr lang="en-US" sz="2400" dirty="0"/>
              <a:t>Look at these </a:t>
            </a:r>
            <a:r>
              <a:rPr lang="en-US" sz="2400" dirty="0" err="1"/>
              <a:t>JavaHyperText</a:t>
            </a:r>
            <a:r>
              <a:rPr lang="en-US" sz="2400" dirty="0"/>
              <a:t> entries:</a:t>
            </a:r>
          </a:p>
          <a:p>
            <a:pPr marL="0" indent="0">
              <a:buNone/>
            </a:pPr>
            <a:r>
              <a:rPr lang="en-US" sz="2400" dirty="0"/>
              <a:t>Declaration of fields: </a:t>
            </a:r>
            <a:r>
              <a:rPr lang="en-US" sz="2400" dirty="0">
                <a:solidFill>
                  <a:srgbClr val="008000"/>
                </a:solidFill>
              </a:rPr>
              <a:t>field</a:t>
            </a:r>
            <a:endParaRPr lang="en-US" sz="2400" dirty="0">
              <a:solidFill>
                <a:srgbClr val="800000"/>
              </a:solidFill>
            </a:endParaRPr>
          </a:p>
          <a:p>
            <a:pPr marL="0" indent="0">
              <a:buNone/>
            </a:pPr>
            <a:r>
              <a:rPr lang="en-US" sz="2400" dirty="0"/>
              <a:t>Getter/setter methods: </a:t>
            </a:r>
            <a:r>
              <a:rPr lang="en-US" sz="2400" dirty="0">
                <a:solidFill>
                  <a:srgbClr val="008000"/>
                </a:solidFill>
              </a:rPr>
              <a:t>getter setter</a:t>
            </a:r>
          </a:p>
          <a:p>
            <a:pPr marL="0" indent="0">
              <a:buNone/>
            </a:pPr>
            <a:r>
              <a:rPr lang="en-US" sz="2400" dirty="0"/>
              <a:t>Constructors: </a:t>
            </a:r>
            <a:r>
              <a:rPr lang="en-US" sz="2400" dirty="0">
                <a:solidFill>
                  <a:srgbClr val="008000"/>
                </a:solidFill>
              </a:rPr>
              <a:t>constructor</a:t>
            </a:r>
          </a:p>
          <a:p>
            <a:pPr marL="0" indent="0">
              <a:buNone/>
            </a:pPr>
            <a:r>
              <a:rPr lang="en-US" sz="2400" dirty="0"/>
              <a:t>Class String: </a:t>
            </a:r>
            <a:r>
              <a:rPr lang="en-US" sz="2400" dirty="0" err="1">
                <a:solidFill>
                  <a:srgbClr val="008000"/>
                </a:solidFill>
              </a:rPr>
              <a:t>toString</a:t>
            </a:r>
            <a:endParaRPr lang="en-US" sz="2400" dirty="0">
              <a:solidFill>
                <a:srgbClr val="008000"/>
              </a:solidFill>
            </a:endParaRPr>
          </a:p>
          <a:p>
            <a:pPr marL="0" indent="0">
              <a:buNone/>
            </a:pPr>
            <a:r>
              <a:rPr lang="en-US" sz="2400" dirty="0">
                <a:solidFill>
                  <a:srgbClr val="800000"/>
                </a:solidFill>
              </a:rPr>
              <a:t>JUnit Testing Class</a:t>
            </a:r>
            <a:r>
              <a:rPr lang="en-US" sz="2400" dirty="0"/>
              <a:t>: </a:t>
            </a:r>
            <a:r>
              <a:rPr lang="en-US" sz="2400" dirty="0">
                <a:solidFill>
                  <a:srgbClr val="008000"/>
                </a:solidFill>
              </a:rPr>
              <a:t>Junit</a:t>
            </a:r>
          </a:p>
          <a:p>
            <a:pPr marL="0" indent="0">
              <a:buNone/>
            </a:pPr>
            <a:r>
              <a:rPr lang="en-US" sz="2400" dirty="0"/>
              <a:t>Overloading method names: </a:t>
            </a:r>
            <a:r>
              <a:rPr lang="en-US" sz="2400" dirty="0">
                <a:solidFill>
                  <a:srgbClr val="008000"/>
                </a:solidFill>
              </a:rPr>
              <a:t>overload</a:t>
            </a:r>
          </a:p>
          <a:p>
            <a:pPr marL="0" indent="0">
              <a:buNone/>
            </a:pPr>
            <a:r>
              <a:rPr lang="en-US" sz="2400" dirty="0"/>
              <a:t>Overriding method names: </a:t>
            </a:r>
            <a:r>
              <a:rPr lang="en-US" sz="2400" dirty="0">
                <a:solidFill>
                  <a:srgbClr val="008000"/>
                </a:solidFill>
              </a:rPr>
              <a:t>override</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2192764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 class Time</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11</a:t>
            </a:fld>
            <a:endParaRPr lang="en-US" dirty="0"/>
          </a:p>
        </p:txBody>
      </p:sp>
      <p:sp>
        <p:nvSpPr>
          <p:cNvPr id="4" name="Content Placeholder 3"/>
          <p:cNvSpPr>
            <a:spLocks noGrp="1"/>
          </p:cNvSpPr>
          <p:nvPr>
            <p:ph sz="quarter" idx="1"/>
          </p:nvPr>
        </p:nvSpPr>
        <p:spPr>
          <a:xfrm>
            <a:off x="612648" y="1447800"/>
            <a:ext cx="8153400" cy="4495800"/>
          </a:xfrm>
        </p:spPr>
        <p:txBody>
          <a:bodyPr>
            <a:normAutofit/>
          </a:bodyPr>
          <a:lstStyle/>
          <a:p>
            <a:pPr marL="0" indent="0">
              <a:buNone/>
            </a:pPr>
            <a:r>
              <a:rPr lang="en-US" sz="2400" dirty="0"/>
              <a:t>Object contains the time of day in hours and minutes.</a:t>
            </a:r>
          </a:p>
          <a:p>
            <a:pPr marL="0" indent="0">
              <a:buNone/>
            </a:pPr>
            <a:r>
              <a:rPr lang="en-US" sz="2400" dirty="0"/>
              <a:t>Methods in object refer to fields in object.</a:t>
            </a:r>
          </a:p>
          <a:p>
            <a:pPr marL="0" indent="0">
              <a:buNone/>
            </a:pPr>
            <a:r>
              <a:rPr lang="en-US" sz="2400" dirty="0"/>
              <a:t>Could have an array of such objects to list the times at which classes start at Cornell.</a:t>
            </a:r>
          </a:p>
          <a:p>
            <a:pPr marL="0" indent="0">
              <a:buNone/>
            </a:pPr>
            <a:r>
              <a:rPr lang="en-US" sz="2400" dirty="0"/>
              <a:t>With variables </a:t>
            </a:r>
            <a:r>
              <a:rPr lang="en-US" sz="2400" dirty="0">
                <a:solidFill>
                  <a:srgbClr val="800000"/>
                </a:solidFill>
              </a:rPr>
              <a:t>t1</a:t>
            </a:r>
            <a:r>
              <a:rPr lang="en-US" sz="2400" dirty="0"/>
              <a:t> and </a:t>
            </a:r>
            <a:r>
              <a:rPr lang="en-US" sz="2400" dirty="0">
                <a:solidFill>
                  <a:srgbClr val="800000"/>
                </a:solidFill>
              </a:rPr>
              <a:t>t2</a:t>
            </a:r>
            <a:r>
              <a:rPr lang="en-US" sz="2400" dirty="0"/>
              <a:t> below,</a:t>
            </a:r>
          </a:p>
          <a:p>
            <a:pPr marL="0" indent="0">
              <a:buNone/>
            </a:pPr>
            <a:r>
              <a:rPr lang="en-US" sz="2400" dirty="0">
                <a:solidFill>
                  <a:srgbClr val="800000"/>
                </a:solidFill>
              </a:rPr>
              <a:t>t1.getHour()  </a:t>
            </a:r>
            <a:r>
              <a:rPr lang="en-US" sz="2400" dirty="0"/>
              <a:t>is  </a:t>
            </a:r>
            <a:r>
              <a:rPr lang="en-US" sz="2400" dirty="0">
                <a:solidFill>
                  <a:srgbClr val="800000"/>
                </a:solidFill>
              </a:rPr>
              <a:t>8</a:t>
            </a:r>
          </a:p>
          <a:p>
            <a:pPr marL="0" indent="0">
              <a:buNone/>
            </a:pPr>
            <a:r>
              <a:rPr lang="en-US" sz="2400" dirty="0">
                <a:solidFill>
                  <a:srgbClr val="800000"/>
                </a:solidFill>
              </a:rPr>
              <a:t>t2.getHour()  </a:t>
            </a:r>
            <a:r>
              <a:rPr lang="en-US" sz="2400" dirty="0"/>
              <a:t>is  </a:t>
            </a:r>
            <a:r>
              <a:rPr lang="en-US" sz="2400" dirty="0">
                <a:solidFill>
                  <a:srgbClr val="800000"/>
                </a:solidFill>
              </a:rPr>
              <a:t>9</a:t>
            </a:r>
          </a:p>
          <a:p>
            <a:pPr marL="0" indent="0">
              <a:buNone/>
            </a:pPr>
            <a:r>
              <a:rPr lang="en-US" sz="2400" dirty="0">
                <a:solidFill>
                  <a:srgbClr val="800000"/>
                </a:solidFill>
              </a:rPr>
              <a:t>t2.toString()  </a:t>
            </a:r>
            <a:r>
              <a:rPr lang="en-US" sz="2400" dirty="0">
                <a:solidFill>
                  <a:srgbClr val="000000"/>
                </a:solidFill>
              </a:rPr>
              <a:t>is </a:t>
            </a:r>
            <a:r>
              <a:rPr lang="en-US" sz="2400" dirty="0">
                <a:solidFill>
                  <a:srgbClr val="800000"/>
                </a:solidFill>
              </a:rPr>
              <a:t>“09:05”</a:t>
            </a:r>
          </a:p>
        </p:txBody>
      </p:sp>
      <p:grpSp>
        <p:nvGrpSpPr>
          <p:cNvPr id="28" name="Group 27"/>
          <p:cNvGrpSpPr/>
          <p:nvPr/>
        </p:nvGrpSpPr>
        <p:grpSpPr>
          <a:xfrm>
            <a:off x="3733800" y="4267200"/>
            <a:ext cx="2438399" cy="2209800"/>
            <a:chOff x="3581400" y="4191000"/>
            <a:chExt cx="2438399" cy="2209800"/>
          </a:xfrm>
        </p:grpSpPr>
        <p:grpSp>
          <p:nvGrpSpPr>
            <p:cNvPr id="19" name="Group 18"/>
            <p:cNvGrpSpPr/>
            <p:nvPr/>
          </p:nvGrpSpPr>
          <p:grpSpPr>
            <a:xfrm>
              <a:off x="3581400" y="4191000"/>
              <a:ext cx="2438399" cy="2209800"/>
              <a:chOff x="4407647" y="2133600"/>
              <a:chExt cx="3059953" cy="2438400"/>
            </a:xfrm>
          </p:grpSpPr>
          <p:sp>
            <p:nvSpPr>
              <p:cNvPr id="20"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1"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Time@150</a:t>
                </a:r>
                <a:endParaRPr lang="en-US" sz="2400" dirty="0"/>
              </a:p>
            </p:txBody>
          </p:sp>
          <p:sp>
            <p:nvSpPr>
              <p:cNvPr id="22"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sp>
          <p:nvSpPr>
            <p:cNvPr id="23" name="Rectangle 21"/>
            <p:cNvSpPr>
              <a:spLocks noChangeArrowheads="1"/>
            </p:cNvSpPr>
            <p:nvPr/>
          </p:nvSpPr>
          <p:spPr bwMode="auto">
            <a:xfrm>
              <a:off x="3581401" y="47244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4" name="Rectangle 22"/>
            <p:cNvSpPr>
              <a:spLocks noChangeArrowheads="1"/>
            </p:cNvSpPr>
            <p:nvPr/>
          </p:nvSpPr>
          <p:spPr bwMode="auto">
            <a:xfrm>
              <a:off x="4114801" y="47244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8</a:t>
              </a:r>
            </a:p>
          </p:txBody>
        </p:sp>
        <p:sp>
          <p:nvSpPr>
            <p:cNvPr id="25" name="Rectangle 21"/>
            <p:cNvSpPr>
              <a:spLocks noChangeArrowheads="1"/>
            </p:cNvSpPr>
            <p:nvPr/>
          </p:nvSpPr>
          <p:spPr bwMode="auto">
            <a:xfrm>
              <a:off x="3581400" y="53340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sp>
          <p:nvSpPr>
            <p:cNvPr id="26" name="Rectangle 22"/>
            <p:cNvSpPr>
              <a:spLocks noChangeArrowheads="1"/>
            </p:cNvSpPr>
            <p:nvPr/>
          </p:nvSpPr>
          <p:spPr bwMode="auto">
            <a:xfrm>
              <a:off x="4114800" y="53340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0</a:t>
              </a:r>
            </a:p>
          </p:txBody>
        </p:sp>
        <p:sp>
          <p:nvSpPr>
            <p:cNvPr id="27" name="Rectangle 21"/>
            <p:cNvSpPr>
              <a:spLocks noChangeArrowheads="1"/>
            </p:cNvSpPr>
            <p:nvPr/>
          </p:nvSpPr>
          <p:spPr bwMode="auto">
            <a:xfrm>
              <a:off x="4876801" y="54102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grpSp>
      <p:grpSp>
        <p:nvGrpSpPr>
          <p:cNvPr id="35" name="Group 34"/>
          <p:cNvGrpSpPr/>
          <p:nvPr/>
        </p:nvGrpSpPr>
        <p:grpSpPr>
          <a:xfrm>
            <a:off x="6324600" y="4267200"/>
            <a:ext cx="2438400" cy="2209800"/>
            <a:chOff x="6324600" y="4267200"/>
            <a:chExt cx="2438400" cy="2209800"/>
          </a:xfrm>
        </p:grpSpPr>
        <p:grpSp>
          <p:nvGrpSpPr>
            <p:cNvPr id="7" name="Group 6"/>
            <p:cNvGrpSpPr/>
            <p:nvPr/>
          </p:nvGrpSpPr>
          <p:grpSpPr>
            <a:xfrm>
              <a:off x="6324601" y="4267200"/>
              <a:ext cx="2438399"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324600" y="4800600"/>
              <a:ext cx="2286001" cy="1371600"/>
              <a:chOff x="6172199" y="4800600"/>
              <a:chExt cx="2286001" cy="1371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sp>
            <p:nvSpPr>
              <p:cNvPr id="18" name="Rectangle 21"/>
              <p:cNvSpPr>
                <a:spLocks noChangeArrowheads="1"/>
              </p:cNvSpPr>
              <p:nvPr/>
            </p:nvSpPr>
            <p:spPr bwMode="auto">
              <a:xfrm>
                <a:off x="7467600" y="54864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grpSp>
        <p:sp>
          <p:nvSpPr>
            <p:cNvPr id="17" name="Rectangle 22"/>
            <p:cNvSpPr>
              <a:spLocks noChangeArrowheads="1"/>
            </p:cNvSpPr>
            <p:nvPr/>
          </p:nvSpPr>
          <p:spPr bwMode="auto">
            <a:xfrm>
              <a:off x="6858000" y="53340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30" name="Rectangle 21"/>
          <p:cNvSpPr>
            <a:spLocks noChangeArrowheads="1"/>
          </p:cNvSpPr>
          <p:nvPr/>
        </p:nvSpPr>
        <p:spPr bwMode="auto">
          <a:xfrm>
            <a:off x="762000" y="5257800"/>
            <a:ext cx="609600" cy="381000"/>
          </a:xfrm>
          <a:prstGeom prst="rect">
            <a:avLst/>
          </a:prstGeom>
          <a:noFill/>
          <a:ln w="0">
            <a:solidFill>
              <a:srgbClr val="FFCC99"/>
            </a:solidFill>
            <a:miter lim="800000"/>
            <a:headEnd/>
            <a:tailEnd/>
          </a:ln>
        </p:spPr>
        <p:txBody>
          <a:bodyPr wrap="none" anchor="ctr"/>
          <a:lstStyle/>
          <a:p>
            <a:pPr algn="ctr"/>
            <a:r>
              <a:rPr lang="en-US" sz="2400" dirty="0"/>
              <a:t>t1</a:t>
            </a:r>
          </a:p>
        </p:txBody>
      </p:sp>
      <p:sp>
        <p:nvSpPr>
          <p:cNvPr id="31" name="Rectangle 22"/>
          <p:cNvSpPr>
            <a:spLocks noChangeArrowheads="1"/>
          </p:cNvSpPr>
          <p:nvPr/>
        </p:nvSpPr>
        <p:spPr bwMode="auto">
          <a:xfrm>
            <a:off x="1295400" y="5257800"/>
            <a:ext cx="1524000" cy="457200"/>
          </a:xfrm>
          <a:prstGeom prst="rect">
            <a:avLst/>
          </a:prstGeom>
          <a:solidFill>
            <a:srgbClr val="FFFF99"/>
          </a:solidFill>
          <a:ln w="9525">
            <a:solidFill>
              <a:schemeClr val="tx1"/>
            </a:solidFill>
            <a:miter lim="800000"/>
            <a:headEnd/>
            <a:tailEnd/>
          </a:ln>
        </p:spPr>
        <p:txBody>
          <a:bodyPr wrap="none" anchor="ctr"/>
          <a:lstStyle/>
          <a:p>
            <a:pPr algn="ctr"/>
            <a:r>
              <a:rPr lang="en-US" sz="2400" dirty="0"/>
              <a:t>Time@150</a:t>
            </a:r>
          </a:p>
        </p:txBody>
      </p:sp>
      <p:sp>
        <p:nvSpPr>
          <p:cNvPr id="33" name="Rectangle 21"/>
          <p:cNvSpPr>
            <a:spLocks noChangeArrowheads="1"/>
          </p:cNvSpPr>
          <p:nvPr/>
        </p:nvSpPr>
        <p:spPr bwMode="auto">
          <a:xfrm>
            <a:off x="762000" y="5943600"/>
            <a:ext cx="609600" cy="381000"/>
          </a:xfrm>
          <a:prstGeom prst="rect">
            <a:avLst/>
          </a:prstGeom>
          <a:noFill/>
          <a:ln w="0">
            <a:solidFill>
              <a:srgbClr val="FFCC99"/>
            </a:solidFill>
            <a:miter lim="800000"/>
            <a:headEnd/>
            <a:tailEnd/>
          </a:ln>
        </p:spPr>
        <p:txBody>
          <a:bodyPr wrap="none" anchor="ctr"/>
          <a:lstStyle/>
          <a:p>
            <a:pPr algn="ctr"/>
            <a:r>
              <a:rPr lang="en-US" sz="2400" dirty="0"/>
              <a:t>t2</a:t>
            </a:r>
          </a:p>
        </p:txBody>
      </p:sp>
      <p:sp>
        <p:nvSpPr>
          <p:cNvPr id="34" name="Rectangle 22"/>
          <p:cNvSpPr>
            <a:spLocks noChangeArrowheads="1"/>
          </p:cNvSpPr>
          <p:nvPr/>
        </p:nvSpPr>
        <p:spPr bwMode="auto">
          <a:xfrm>
            <a:off x="1295400" y="5943600"/>
            <a:ext cx="1524000" cy="457200"/>
          </a:xfrm>
          <a:prstGeom prst="rect">
            <a:avLst/>
          </a:prstGeom>
          <a:solidFill>
            <a:srgbClr val="FFFF99"/>
          </a:solidFill>
          <a:ln w="9525">
            <a:solidFill>
              <a:schemeClr val="tx1"/>
            </a:solidFill>
            <a:miter lim="800000"/>
            <a:headEnd/>
            <a:tailEnd/>
          </a:ln>
        </p:spPr>
        <p:txBody>
          <a:bodyPr wrap="none" anchor="ctr"/>
          <a:lstStyle/>
          <a:p>
            <a:pPr algn="ctr"/>
            <a:r>
              <a:rPr lang="en-US" sz="2400" dirty="0"/>
              <a:t>Time@fa8</a:t>
            </a:r>
          </a:p>
        </p:txBody>
      </p:sp>
      <p:cxnSp>
        <p:nvCxnSpPr>
          <p:cNvPr id="6" name="Straight Arrow Connector 5">
            <a:extLst>
              <a:ext uri="{FF2B5EF4-FFF2-40B4-BE49-F238E27FC236}">
                <a16:creationId xmlns:a16="http://schemas.microsoft.com/office/drawing/2014/main" id="{5F58F31E-437A-2246-B13C-17DD0B1029A9}"/>
              </a:ext>
            </a:extLst>
          </p:cNvPr>
          <p:cNvCxnSpPr>
            <a:cxnSpLocks/>
          </p:cNvCxnSpPr>
          <p:nvPr/>
        </p:nvCxnSpPr>
        <p:spPr>
          <a:xfrm flipV="1">
            <a:off x="2743200" y="5226248"/>
            <a:ext cx="1028697" cy="323256"/>
          </a:xfrm>
          <a:prstGeom prst="straightConnector1">
            <a:avLst/>
          </a:prstGeom>
          <a:ln w="60325">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DA72CE60-526A-D241-868B-0C93041F8F4D}"/>
              </a:ext>
            </a:extLst>
          </p:cNvPr>
          <p:cNvCxnSpPr>
            <a:cxnSpLocks/>
          </p:cNvCxnSpPr>
          <p:nvPr/>
        </p:nvCxnSpPr>
        <p:spPr>
          <a:xfrm flipV="1">
            <a:off x="2743199" y="5257800"/>
            <a:ext cx="3619499" cy="902622"/>
          </a:xfrm>
          <a:prstGeom prst="straightConnector1">
            <a:avLst/>
          </a:prstGeom>
          <a:ln w="6032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3378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2000"/>
                                        <p:tgtEl>
                                          <p:spTgt spid="6"/>
                                        </p:tgtEl>
                                      </p:cBhvr>
                                    </p:animEffect>
                                  </p:childTnLst>
                                </p:cTn>
                              </p:par>
                              <p:par>
                                <p:cTn id="8" presetID="22" presetClass="entr" presetSubtype="4" fill="hold"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wipe(down)">
                                      <p:cBhvr>
                                        <p:cTn id="10" dur="2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Class Time</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12</a:t>
            </a:fld>
            <a:endParaRPr lang="en-US" dirty="0"/>
          </a:p>
        </p:txBody>
      </p:sp>
      <p:sp>
        <p:nvSpPr>
          <p:cNvPr id="4" name="Content Placeholder 3"/>
          <p:cNvSpPr>
            <a:spLocks noGrp="1"/>
          </p:cNvSpPr>
          <p:nvPr>
            <p:ph sz="quarter" idx="1"/>
          </p:nvPr>
        </p:nvSpPr>
        <p:spPr>
          <a:xfrm>
            <a:off x="612648" y="1676400"/>
            <a:ext cx="8153400" cy="4495800"/>
          </a:xfrm>
        </p:spPr>
        <p:txBody>
          <a:bodyPr>
            <a:noAutofit/>
          </a:bodyPr>
          <a:lstStyle/>
          <a:p>
            <a:pPr marL="0" indent="0">
              <a:buNone/>
            </a:pPr>
            <a:r>
              <a:rPr lang="en-US" sz="2400" dirty="0"/>
              <a:t>/** An instance maintains a time of day */</a:t>
            </a:r>
          </a:p>
          <a:p>
            <a:pPr marL="0" indent="0">
              <a:buNone/>
            </a:pPr>
            <a:r>
              <a:rPr lang="en-US" sz="2400" b="1" dirty="0"/>
              <a:t>public</a:t>
            </a:r>
            <a:r>
              <a:rPr lang="en-US" sz="2400" dirty="0"/>
              <a:t> </a:t>
            </a:r>
            <a:r>
              <a:rPr lang="en-US" sz="2400" b="1" dirty="0"/>
              <a:t>class</a:t>
            </a:r>
            <a:r>
              <a:rPr lang="en-US" sz="2400" dirty="0"/>
              <a:t> Time {</a:t>
            </a:r>
          </a:p>
          <a:p>
            <a:pPr marL="0" indent="0">
              <a:buNone/>
            </a:pPr>
            <a:r>
              <a:rPr lang="en-US" sz="2400" dirty="0"/>
              <a:t>    </a:t>
            </a:r>
            <a:r>
              <a:rPr lang="en-US" sz="2400" b="1" dirty="0"/>
              <a:t>private</a:t>
            </a:r>
            <a:r>
              <a:rPr lang="en-US" sz="2400" dirty="0"/>
              <a:t> </a:t>
            </a:r>
            <a:r>
              <a:rPr lang="en-US" sz="2400" b="1" dirty="0" err="1"/>
              <a:t>int</a:t>
            </a:r>
            <a:r>
              <a:rPr lang="en-US" sz="2400" dirty="0"/>
              <a:t> </a:t>
            </a:r>
            <a:r>
              <a:rPr lang="en-US" sz="2400" dirty="0" err="1"/>
              <a:t>hr</a:t>
            </a:r>
            <a:r>
              <a:rPr lang="en-US" sz="2400" dirty="0"/>
              <a:t>;    </a:t>
            </a:r>
            <a:r>
              <a:rPr lang="en-US" sz="2400" dirty="0">
                <a:solidFill>
                  <a:srgbClr val="008000"/>
                </a:solidFill>
              </a:rPr>
              <a:t>//hour of the day, in 0..23</a:t>
            </a:r>
          </a:p>
          <a:p>
            <a:pPr marL="0" indent="0">
              <a:buNone/>
            </a:pPr>
            <a:r>
              <a:rPr lang="en-US" sz="2400" dirty="0"/>
              <a:t>    </a:t>
            </a:r>
            <a:r>
              <a:rPr lang="en-US" sz="2400" b="1" dirty="0"/>
              <a:t>private</a:t>
            </a:r>
            <a:r>
              <a:rPr lang="en-US" sz="2400" dirty="0"/>
              <a:t> </a:t>
            </a:r>
            <a:r>
              <a:rPr lang="en-US" sz="2400" b="1" dirty="0" err="1"/>
              <a:t>int</a:t>
            </a:r>
            <a:r>
              <a:rPr lang="en-US" sz="2400" dirty="0"/>
              <a:t> min; </a:t>
            </a:r>
            <a:r>
              <a:rPr lang="en-US" sz="2400" dirty="0">
                <a:solidFill>
                  <a:srgbClr val="008000"/>
                </a:solidFill>
              </a:rPr>
              <a:t>// minute of the hour, in 0..59</a:t>
            </a: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r>
              <a:rPr lang="en-US" sz="2400" dirty="0">
                <a:solidFill>
                  <a:srgbClr val="800000"/>
                </a:solidFill>
              </a:rPr>
              <a:t>}</a:t>
            </a:r>
          </a:p>
        </p:txBody>
      </p:sp>
      <p:grpSp>
        <p:nvGrpSpPr>
          <p:cNvPr id="7" name="Group 6"/>
          <p:cNvGrpSpPr/>
          <p:nvPr/>
        </p:nvGrpSpPr>
        <p:grpSpPr>
          <a:xfrm>
            <a:off x="6172198" y="4343400"/>
            <a:ext cx="2438399"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172199" y="48768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6705599" y="5410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sp>
        <p:nvSpPr>
          <p:cNvPr id="5" name="TextBox 4"/>
          <p:cNvSpPr txBox="1"/>
          <p:nvPr/>
        </p:nvSpPr>
        <p:spPr>
          <a:xfrm>
            <a:off x="990600" y="3962400"/>
            <a:ext cx="4267200" cy="1938992"/>
          </a:xfrm>
          <a:prstGeom prst="rect">
            <a:avLst/>
          </a:prstGeom>
          <a:solidFill>
            <a:schemeClr val="bg2"/>
          </a:solidFill>
        </p:spPr>
        <p:txBody>
          <a:bodyPr wrap="square" rtlCol="0">
            <a:spAutoFit/>
          </a:bodyPr>
          <a:lstStyle/>
          <a:p>
            <a:r>
              <a:rPr lang="en-US" sz="2400" dirty="0">
                <a:solidFill>
                  <a:srgbClr val="800000"/>
                </a:solidFill>
              </a:rPr>
              <a:t>Access modifier </a:t>
            </a:r>
            <a:r>
              <a:rPr lang="en-US" sz="2400" b="1" dirty="0">
                <a:solidFill>
                  <a:srgbClr val="800000"/>
                </a:solidFill>
              </a:rPr>
              <a:t>private</a:t>
            </a:r>
            <a:r>
              <a:rPr lang="en-US" sz="2400" dirty="0"/>
              <a:t>:</a:t>
            </a:r>
          </a:p>
          <a:p>
            <a:r>
              <a:rPr lang="en-US" sz="2400" dirty="0"/>
              <a:t>can’t see field from outside class</a:t>
            </a:r>
          </a:p>
          <a:p>
            <a:r>
              <a:rPr lang="en-US" sz="2400" dirty="0">
                <a:solidFill>
                  <a:srgbClr val="800000"/>
                </a:solidFill>
              </a:rPr>
              <a:t>Software engineering principle</a:t>
            </a:r>
            <a:r>
              <a:rPr lang="en-US" sz="2400" dirty="0"/>
              <a:t>: make fields private, unless there is a real reason to make public</a:t>
            </a:r>
          </a:p>
        </p:txBody>
      </p:sp>
    </p:spTree>
    <p:extLst>
      <p:ext uri="{BB962C8B-B14F-4D97-AF65-F5344CB8AC3E}">
        <p14:creationId xmlns:p14="http://schemas.microsoft.com/office/powerpoint/2010/main" val="1414104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Class invariant</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13</a:t>
            </a:fld>
            <a:endParaRPr lang="en-US" dirty="0"/>
          </a:p>
        </p:txBody>
      </p:sp>
      <p:sp>
        <p:nvSpPr>
          <p:cNvPr id="4" name="Content Placeholder 3"/>
          <p:cNvSpPr>
            <a:spLocks noGrp="1"/>
          </p:cNvSpPr>
          <p:nvPr>
            <p:ph sz="quarter" idx="1"/>
          </p:nvPr>
        </p:nvSpPr>
        <p:spPr>
          <a:xfrm>
            <a:off x="228600" y="1676400"/>
            <a:ext cx="8153400" cy="4495800"/>
          </a:xfrm>
        </p:spPr>
        <p:txBody>
          <a:bodyPr>
            <a:noAutofit/>
          </a:bodyPr>
          <a:lstStyle/>
          <a:p>
            <a:pPr marL="0" indent="0">
              <a:buNone/>
            </a:pPr>
            <a:r>
              <a:rPr lang="en-US" sz="2400" dirty="0"/>
              <a:t>/** An instance maintains a time of day */</a:t>
            </a:r>
          </a:p>
          <a:p>
            <a:pPr marL="0" indent="0">
              <a:buNone/>
            </a:pPr>
            <a:r>
              <a:rPr lang="en-US" sz="2400" b="1" dirty="0"/>
              <a:t>public</a:t>
            </a:r>
            <a:r>
              <a:rPr lang="en-US" sz="2400" dirty="0"/>
              <a:t> </a:t>
            </a:r>
            <a:r>
              <a:rPr lang="en-US" sz="2400" b="1" dirty="0"/>
              <a:t>class</a:t>
            </a:r>
            <a:r>
              <a:rPr lang="en-US" sz="2400" dirty="0"/>
              <a:t> Time {</a:t>
            </a:r>
          </a:p>
          <a:p>
            <a:pPr marL="0" indent="0">
              <a:buNone/>
            </a:pPr>
            <a:r>
              <a:rPr lang="en-US" sz="2400" dirty="0"/>
              <a:t>    </a:t>
            </a:r>
            <a:r>
              <a:rPr lang="en-US" sz="2400" b="1" dirty="0"/>
              <a:t>private</a:t>
            </a:r>
            <a:r>
              <a:rPr lang="en-US" sz="2400" dirty="0"/>
              <a:t> </a:t>
            </a:r>
            <a:r>
              <a:rPr lang="en-US" sz="2400" b="1" dirty="0" err="1"/>
              <a:t>int</a:t>
            </a:r>
            <a:r>
              <a:rPr lang="en-US" sz="2400" dirty="0"/>
              <a:t> </a:t>
            </a:r>
            <a:r>
              <a:rPr lang="en-US" sz="2400" dirty="0" err="1"/>
              <a:t>hr</a:t>
            </a:r>
            <a:r>
              <a:rPr lang="en-US" sz="2400" dirty="0"/>
              <a:t>;    </a:t>
            </a:r>
            <a:r>
              <a:rPr lang="en-US" sz="2400" dirty="0">
                <a:solidFill>
                  <a:srgbClr val="008000"/>
                </a:solidFill>
              </a:rPr>
              <a:t>// hour of the day, in 0..23</a:t>
            </a:r>
          </a:p>
          <a:p>
            <a:pPr marL="0" indent="0">
              <a:buNone/>
            </a:pPr>
            <a:r>
              <a:rPr lang="en-US" sz="2400" dirty="0"/>
              <a:t>    </a:t>
            </a:r>
            <a:r>
              <a:rPr lang="en-US" sz="2400" b="1" dirty="0"/>
              <a:t>private</a:t>
            </a:r>
            <a:r>
              <a:rPr lang="en-US" sz="2400" dirty="0"/>
              <a:t> </a:t>
            </a:r>
            <a:r>
              <a:rPr lang="en-US" sz="2400" b="1" dirty="0" err="1"/>
              <a:t>int</a:t>
            </a:r>
            <a:r>
              <a:rPr lang="en-US" sz="2400" dirty="0"/>
              <a:t> min;  </a:t>
            </a:r>
            <a:r>
              <a:rPr lang="en-US" sz="2400" dirty="0">
                <a:solidFill>
                  <a:srgbClr val="008000"/>
                </a:solidFill>
              </a:rPr>
              <a:t>// minute of the hour, in 0..59</a:t>
            </a: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r>
              <a:rPr lang="en-US" sz="2400" dirty="0">
                <a:solidFill>
                  <a:srgbClr val="800000"/>
                </a:solidFill>
              </a:rPr>
              <a:t>}</a:t>
            </a:r>
          </a:p>
        </p:txBody>
      </p:sp>
      <p:sp>
        <p:nvSpPr>
          <p:cNvPr id="18" name="TextBox 17"/>
          <p:cNvSpPr txBox="1"/>
          <p:nvPr/>
        </p:nvSpPr>
        <p:spPr>
          <a:xfrm>
            <a:off x="6172200" y="914400"/>
            <a:ext cx="2667000" cy="1938992"/>
          </a:xfrm>
          <a:prstGeom prst="rect">
            <a:avLst/>
          </a:prstGeom>
          <a:solidFill>
            <a:schemeClr val="bg2"/>
          </a:solidFill>
        </p:spPr>
        <p:txBody>
          <a:bodyPr wrap="square" rtlCol="0">
            <a:spAutoFit/>
          </a:bodyPr>
          <a:lstStyle/>
          <a:p>
            <a:r>
              <a:rPr lang="en-US" sz="2400" b="1" dirty="0">
                <a:solidFill>
                  <a:srgbClr val="800000"/>
                </a:solidFill>
              </a:rPr>
              <a:t>Class invariant</a:t>
            </a:r>
            <a:r>
              <a:rPr lang="en-US" sz="2400" dirty="0"/>
              <a:t>: collection of </a:t>
            </a:r>
            <a:r>
              <a:rPr lang="en-US" sz="2400" dirty="0" err="1"/>
              <a:t>defs</a:t>
            </a:r>
            <a:r>
              <a:rPr lang="en-US" sz="2400" dirty="0"/>
              <a:t> of variables and constraints on them </a:t>
            </a:r>
            <a:r>
              <a:rPr lang="en-US" sz="2400" dirty="0">
                <a:solidFill>
                  <a:srgbClr val="008000"/>
                </a:solidFill>
              </a:rPr>
              <a:t>(green stuff)</a:t>
            </a:r>
          </a:p>
        </p:txBody>
      </p:sp>
      <p:sp>
        <p:nvSpPr>
          <p:cNvPr id="19" name="TextBox 18"/>
          <p:cNvSpPr txBox="1"/>
          <p:nvPr/>
        </p:nvSpPr>
        <p:spPr>
          <a:xfrm>
            <a:off x="1219200" y="3810000"/>
            <a:ext cx="6705600" cy="2616101"/>
          </a:xfrm>
          <a:prstGeom prst="rect">
            <a:avLst/>
          </a:prstGeom>
          <a:solidFill>
            <a:schemeClr val="bg2"/>
          </a:solidFill>
        </p:spPr>
        <p:txBody>
          <a:bodyPr wrap="square" rtlCol="0">
            <a:spAutoFit/>
          </a:bodyPr>
          <a:lstStyle/>
          <a:p>
            <a:r>
              <a:rPr lang="en-US" sz="2400" dirty="0">
                <a:solidFill>
                  <a:srgbClr val="800000"/>
                </a:solidFill>
              </a:rPr>
              <a:t>Software engineering principle</a:t>
            </a:r>
            <a:r>
              <a:rPr lang="en-US" sz="2400" dirty="0"/>
              <a:t>: Always write a clear, precise class invariant, which describes all fields.</a:t>
            </a:r>
          </a:p>
          <a:p>
            <a:pPr>
              <a:spcBef>
                <a:spcPts val="1200"/>
              </a:spcBef>
            </a:pPr>
            <a:r>
              <a:rPr lang="en-US" sz="2400" dirty="0"/>
              <a:t>Call of every method starts with class invariant true and should end with class invariant true.</a:t>
            </a:r>
          </a:p>
          <a:p>
            <a:pPr>
              <a:spcBef>
                <a:spcPts val="1200"/>
              </a:spcBef>
            </a:pPr>
            <a:r>
              <a:rPr lang="en-US" sz="2400" dirty="0"/>
              <a:t>Frequent reference to class invariant while programming can prevent mistakes.</a:t>
            </a:r>
          </a:p>
        </p:txBody>
      </p:sp>
    </p:spTree>
    <p:extLst>
      <p:ext uri="{BB962C8B-B14F-4D97-AF65-F5344CB8AC3E}">
        <p14:creationId xmlns:p14="http://schemas.microsoft.com/office/powerpoint/2010/main" val="2586163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Getter methods (functions)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14</a:t>
            </a:fld>
            <a:endParaRPr lang="en-US" dirty="0"/>
          </a:p>
        </p:txBody>
      </p:sp>
      <p:sp>
        <p:nvSpPr>
          <p:cNvPr id="4" name="Content Placeholder 3"/>
          <p:cNvSpPr>
            <a:spLocks noGrp="1"/>
          </p:cNvSpPr>
          <p:nvPr>
            <p:ph sz="quarter" idx="1"/>
          </p:nvPr>
        </p:nvSpPr>
        <p:spPr>
          <a:xfrm>
            <a:off x="304800" y="1524000"/>
            <a:ext cx="6473952" cy="4495800"/>
          </a:xfrm>
        </p:spPr>
        <p:txBody>
          <a:bodyPr>
            <a:noAutofit/>
          </a:bodyPr>
          <a:lstStyle/>
          <a:p>
            <a:pPr marL="0" indent="0">
              <a:spcBef>
                <a:spcPts val="0"/>
              </a:spcBef>
              <a:buNone/>
            </a:pPr>
            <a:r>
              <a:rPr lang="en-US" sz="2400" dirty="0">
                <a:solidFill>
                  <a:srgbClr val="008000"/>
                </a:solidFill>
                <a:latin typeface="Times New Roman"/>
                <a:cs typeface="Times New Roman"/>
              </a:rPr>
              <a:t>/** An instance maintains a time of day *</a:t>
            </a:r>
            <a:r>
              <a:rPr lang="en-US" sz="2400" dirty="0">
                <a:latin typeface="Times New Roman"/>
                <a:cs typeface="Times New Roman"/>
              </a:rPr>
              <a:t>/</a:t>
            </a:r>
          </a:p>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r>
              <a:rPr lang="en-US" sz="2400" dirty="0">
                <a:solidFill>
                  <a:srgbClr val="008000"/>
                </a:solidFill>
                <a:latin typeface="Times New Roman"/>
                <a:cs typeface="Times New Roman"/>
              </a:rPr>
              <a:t>// hour of the day, in 0..23</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r>
              <a:rPr lang="en-US" sz="2400" dirty="0">
                <a:solidFill>
                  <a:srgbClr val="008000"/>
                </a:solidFill>
                <a:latin typeface="Times New Roman"/>
                <a:cs typeface="Times New Roman"/>
              </a:rPr>
              <a:t>// minute of the hour, in 0..59</a:t>
            </a:r>
            <a:endParaRPr lang="en-US" sz="2400" dirty="0">
              <a:solidFill>
                <a:srgbClr val="800000"/>
              </a:solidFill>
              <a:latin typeface="Times New Roman"/>
              <a:cs typeface="Times New Roman"/>
            </a:endParaRPr>
          </a:p>
          <a:p>
            <a:pPr marL="0" indent="0">
              <a:spcBef>
                <a:spcPts val="600"/>
              </a:spcBef>
              <a:buNone/>
            </a:pPr>
            <a:r>
              <a:rPr lang="en-US" sz="2400" dirty="0">
                <a:solidFill>
                  <a:srgbClr val="800000"/>
                </a:solidFill>
                <a:latin typeface="Times New Roman"/>
                <a:cs typeface="Times New Roman"/>
              </a:rPr>
              <a:t>    </a:t>
            </a:r>
            <a:r>
              <a:rPr lang="en-US" sz="2400" dirty="0">
                <a:solidFill>
                  <a:srgbClr val="008000"/>
                </a:solidFill>
                <a:latin typeface="Times New Roman"/>
                <a:cs typeface="Times New Roman"/>
              </a:rPr>
              <a:t>/** Return hour of the day */</a:t>
            </a:r>
          </a:p>
          <a:p>
            <a:pPr marL="0" indent="0">
              <a:spcBef>
                <a:spcPts val="0"/>
              </a:spcBef>
              <a:buNone/>
            </a:pPr>
            <a:r>
              <a:rPr lang="en-US" sz="2400" dirty="0">
                <a:solidFill>
                  <a:srgbClr val="800000"/>
                </a:solidFill>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getHour</a:t>
            </a:r>
            <a:r>
              <a:rPr lang="en-US" sz="2400" dirty="0">
                <a:latin typeface="Times New Roman"/>
                <a:cs typeface="Times New Roman"/>
              </a:rPr>
              <a:t>() {</a:t>
            </a:r>
          </a:p>
          <a:p>
            <a:pPr marL="0" indent="0">
              <a:spcBef>
                <a:spcPts val="0"/>
              </a:spcBef>
              <a:buNone/>
            </a:pPr>
            <a:r>
              <a:rPr lang="en-US" sz="2400" dirty="0">
                <a:solidFill>
                  <a:srgbClr val="800000"/>
                </a:solidFill>
                <a:latin typeface="Times New Roman"/>
                <a:cs typeface="Times New Roman"/>
              </a:rPr>
              <a:t>    </a:t>
            </a:r>
            <a:r>
              <a:rPr lang="en-US" sz="2400" dirty="0">
                <a:solidFill>
                  <a:srgbClr val="000000"/>
                </a:solidFill>
                <a:latin typeface="Times New Roman"/>
                <a:cs typeface="Times New Roman"/>
              </a:rPr>
              <a:t>   </a:t>
            </a:r>
            <a:r>
              <a:rPr lang="en-US" sz="2400" b="1" dirty="0">
                <a:solidFill>
                  <a:srgbClr val="000000"/>
                </a:solidFill>
                <a:latin typeface="Times New Roman"/>
                <a:cs typeface="Times New Roman"/>
              </a:rPr>
              <a:t>return</a:t>
            </a:r>
            <a:r>
              <a:rPr lang="en-US" sz="2400" dirty="0">
                <a:solidFill>
                  <a:srgbClr val="000000"/>
                </a:solidFill>
                <a:latin typeface="Times New Roman"/>
                <a:cs typeface="Times New Roman"/>
              </a:rPr>
              <a:t> </a:t>
            </a:r>
            <a:r>
              <a:rPr lang="en-US" sz="2400" dirty="0" err="1">
                <a:solidFill>
                  <a:srgbClr val="000000"/>
                </a:solidFill>
                <a:latin typeface="Times New Roman"/>
                <a:cs typeface="Times New Roman"/>
              </a:rPr>
              <a:t>hr</a:t>
            </a:r>
            <a:r>
              <a:rPr lang="en-US" sz="2400" dirty="0">
                <a:solidFill>
                  <a:srgbClr val="000000"/>
                </a:solidFill>
                <a:latin typeface="Times New Roman"/>
                <a:cs typeface="Times New Roman"/>
              </a:rPr>
              <a:t>;</a:t>
            </a:r>
          </a:p>
          <a:p>
            <a:pPr marL="0" indent="0">
              <a:spcBef>
                <a:spcPts val="0"/>
              </a:spcBef>
              <a:buNone/>
            </a:pPr>
            <a:r>
              <a:rPr lang="en-US" sz="2400" dirty="0">
                <a:solidFill>
                  <a:srgbClr val="000000"/>
                </a:solidFill>
                <a:latin typeface="Times New Roman"/>
                <a:cs typeface="Times New Roman"/>
              </a:rPr>
              <a:t>    }</a:t>
            </a:r>
            <a:endParaRPr lang="en-US" sz="2400" dirty="0">
              <a:solidFill>
                <a:srgbClr val="800000"/>
              </a:solidFill>
              <a:latin typeface="Times New Roman"/>
              <a:cs typeface="Times New Roman"/>
            </a:endParaRPr>
          </a:p>
          <a:p>
            <a:pPr marL="0" indent="0">
              <a:spcBef>
                <a:spcPts val="600"/>
              </a:spcBef>
              <a:buNone/>
            </a:pPr>
            <a:r>
              <a:rPr lang="en-US" sz="2400" dirty="0">
                <a:solidFill>
                  <a:srgbClr val="800000"/>
                </a:solidFill>
                <a:latin typeface="Times New Roman"/>
                <a:cs typeface="Times New Roman"/>
              </a:rPr>
              <a:t>    </a:t>
            </a:r>
            <a:r>
              <a:rPr lang="en-US" sz="2400" dirty="0">
                <a:solidFill>
                  <a:srgbClr val="008000"/>
                </a:solidFill>
                <a:latin typeface="Times New Roman"/>
                <a:cs typeface="Times New Roman"/>
              </a:rPr>
              <a:t>/** Return minute of the hour */</a:t>
            </a:r>
          </a:p>
          <a:p>
            <a:pPr marL="0" indent="0">
              <a:spcBef>
                <a:spcPts val="0"/>
              </a:spcBef>
              <a:buNone/>
            </a:pPr>
            <a:r>
              <a:rPr lang="en-US" sz="2400" dirty="0">
                <a:solidFill>
                  <a:srgbClr val="800000"/>
                </a:solidFill>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getMin</a:t>
            </a:r>
            <a:r>
              <a:rPr lang="en-US" sz="2400" dirty="0">
                <a:latin typeface="Times New Roman"/>
                <a:cs typeface="Times New Roman"/>
              </a:rPr>
              <a:t>() {</a:t>
            </a:r>
          </a:p>
          <a:p>
            <a:pPr marL="0" indent="0">
              <a:spcBef>
                <a:spcPts val="0"/>
              </a:spcBef>
              <a:buNone/>
            </a:pPr>
            <a:r>
              <a:rPr lang="en-US" sz="2400" dirty="0">
                <a:solidFill>
                  <a:srgbClr val="800000"/>
                </a:solidFill>
                <a:latin typeface="Times New Roman"/>
                <a:cs typeface="Times New Roman"/>
              </a:rPr>
              <a:t>    </a:t>
            </a:r>
            <a:r>
              <a:rPr lang="en-US" sz="2400" dirty="0">
                <a:solidFill>
                  <a:srgbClr val="000000"/>
                </a:solidFill>
                <a:latin typeface="Times New Roman"/>
                <a:cs typeface="Times New Roman"/>
              </a:rPr>
              <a:t>   </a:t>
            </a:r>
            <a:r>
              <a:rPr lang="en-US" sz="2400" b="1" dirty="0">
                <a:solidFill>
                  <a:srgbClr val="000000"/>
                </a:solidFill>
                <a:latin typeface="Times New Roman"/>
                <a:cs typeface="Times New Roman"/>
              </a:rPr>
              <a:t>return</a:t>
            </a:r>
            <a:r>
              <a:rPr lang="en-US" sz="2400" dirty="0">
                <a:solidFill>
                  <a:srgbClr val="000000"/>
                </a:solidFill>
                <a:latin typeface="Times New Roman"/>
                <a:cs typeface="Times New Roman"/>
              </a:rPr>
              <a:t> min;</a:t>
            </a:r>
          </a:p>
          <a:p>
            <a:pPr marL="0" indent="0">
              <a:spcBef>
                <a:spcPts val="0"/>
              </a:spcBef>
              <a:buNone/>
            </a:pPr>
            <a:r>
              <a:rPr lang="en-US" sz="2400" dirty="0">
                <a:solidFill>
                  <a:srgbClr val="000000"/>
                </a:solidFill>
                <a:latin typeface="Times New Roman"/>
                <a:cs typeface="Times New Roman"/>
              </a:rPr>
              <a:t>    }</a:t>
            </a:r>
          </a:p>
          <a:p>
            <a:pPr marL="0" indent="0">
              <a:spcBef>
                <a:spcPts val="0"/>
              </a:spcBef>
              <a:buNone/>
            </a:pPr>
            <a:r>
              <a:rPr lang="en-US" sz="2400" dirty="0">
                <a:solidFill>
                  <a:srgbClr val="000000"/>
                </a:solidFill>
                <a:latin typeface="Times New Roman"/>
                <a:cs typeface="Times New Roman"/>
              </a:rPr>
              <a:t>}</a:t>
            </a: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r>
              <a:rPr lang="en-US" sz="2400" dirty="0">
                <a:solidFill>
                  <a:srgbClr val="800000"/>
                </a:solidFill>
                <a:latin typeface="Times New Roman"/>
                <a:cs typeface="Times New Roman"/>
              </a:rPr>
              <a:t>}</a:t>
            </a:r>
          </a:p>
        </p:txBody>
      </p:sp>
      <p:grpSp>
        <p:nvGrpSpPr>
          <p:cNvPr id="7" name="Group 6"/>
          <p:cNvGrpSpPr/>
          <p:nvPr/>
        </p:nvGrpSpPr>
        <p:grpSpPr>
          <a:xfrm>
            <a:off x="6172198" y="4343400"/>
            <a:ext cx="2438399"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172199" y="48768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6705599" y="5410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sp>
        <p:nvSpPr>
          <p:cNvPr id="18" name="Rectangle 21"/>
          <p:cNvSpPr>
            <a:spLocks noChangeArrowheads="1"/>
          </p:cNvSpPr>
          <p:nvPr/>
        </p:nvSpPr>
        <p:spPr bwMode="auto">
          <a:xfrm>
            <a:off x="7467600" y="55626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p:txBody>
      </p:sp>
      <p:grpSp>
        <p:nvGrpSpPr>
          <p:cNvPr id="12" name="Group 11"/>
          <p:cNvGrpSpPr/>
          <p:nvPr/>
        </p:nvGrpSpPr>
        <p:grpSpPr>
          <a:xfrm>
            <a:off x="4267200" y="3066872"/>
            <a:ext cx="4343400" cy="1200328"/>
            <a:chOff x="4267200" y="2971800"/>
            <a:chExt cx="4343400" cy="1200328"/>
          </a:xfrm>
        </p:grpSpPr>
        <p:sp>
          <p:nvSpPr>
            <p:cNvPr id="6" name="TextBox 5"/>
            <p:cNvSpPr txBox="1"/>
            <p:nvPr/>
          </p:nvSpPr>
          <p:spPr>
            <a:xfrm>
              <a:off x="5181600" y="2971800"/>
              <a:ext cx="3429000" cy="1200328"/>
            </a:xfrm>
            <a:prstGeom prst="rect">
              <a:avLst/>
            </a:prstGeom>
            <a:solidFill>
              <a:srgbClr val="F8DFF0"/>
            </a:solidFill>
          </p:spPr>
          <p:txBody>
            <a:bodyPr wrap="square" rtlCol="0">
              <a:spAutoFit/>
            </a:bodyPr>
            <a:lstStyle/>
            <a:p>
              <a:r>
                <a:rPr lang="en-US" sz="2400" dirty="0"/>
                <a:t>Spec goes </a:t>
              </a:r>
              <a:r>
                <a:rPr lang="en-US" sz="2400" dirty="0">
                  <a:solidFill>
                    <a:srgbClr val="FF0000"/>
                  </a:solidFill>
                </a:rPr>
                <a:t>before</a:t>
              </a:r>
              <a:r>
                <a:rPr lang="en-US" sz="2400" dirty="0"/>
                <a:t> method.</a:t>
              </a:r>
            </a:p>
            <a:p>
              <a:r>
                <a:rPr lang="en-US" sz="2400" dirty="0"/>
                <a:t>It’s a </a:t>
              </a:r>
              <a:r>
                <a:rPr lang="en-US" sz="2400" dirty="0" err="1"/>
                <a:t>Javadoc</a:t>
              </a:r>
              <a:r>
                <a:rPr lang="en-US" sz="2400" dirty="0"/>
                <a:t> comment</a:t>
              </a:r>
              <a:br>
                <a:rPr lang="en-US" sz="2400" dirty="0"/>
              </a:br>
              <a:r>
                <a:rPr lang="en-US" sz="2400" dirty="0"/>
                <a:t>—starts with /**</a:t>
              </a:r>
            </a:p>
          </p:txBody>
        </p:sp>
        <p:cxnSp>
          <p:nvCxnSpPr>
            <p:cNvPr id="11" name="Straight Connector 10"/>
            <p:cNvCxnSpPr/>
            <p:nvPr/>
          </p:nvCxnSpPr>
          <p:spPr>
            <a:xfrm flipH="1">
              <a:off x="4267200" y="3200400"/>
              <a:ext cx="990600" cy="0"/>
            </a:xfrm>
            <a:prstGeom prst="line">
              <a:avLst/>
            </a:prstGeom>
            <a:ln w="34925">
              <a:solidFill>
                <a:srgbClr val="800000"/>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779991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A little about type (class) String</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15</a:t>
            </a:fld>
            <a:endParaRPr lang="en-US" dirty="0"/>
          </a:p>
        </p:txBody>
      </p:sp>
      <p:sp>
        <p:nvSpPr>
          <p:cNvPr id="4" name="Content Placeholder 3"/>
          <p:cNvSpPr>
            <a:spLocks noGrp="1"/>
          </p:cNvSpPr>
          <p:nvPr>
            <p:ph sz="quarter" idx="1"/>
          </p:nvPr>
        </p:nvSpPr>
        <p:spPr>
          <a:xfrm>
            <a:off x="612648" y="1447800"/>
            <a:ext cx="6169152" cy="4495800"/>
          </a:xfrm>
        </p:spPr>
        <p:txBody>
          <a:bodyPr>
            <a:noAutofit/>
          </a:bodyPr>
          <a:lstStyle/>
          <a:p>
            <a:pPr marL="0" indent="0">
              <a:spcBef>
                <a:spcPts val="0"/>
              </a:spcBef>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a:t>
            </a:r>
            <a:r>
              <a:rPr lang="en-US" sz="2200" dirty="0" err="1">
                <a:latin typeface="Times New Roman"/>
                <a:cs typeface="Times New Roman"/>
              </a:rPr>
              <a:t>hr</a:t>
            </a:r>
            <a:r>
              <a:rPr lang="en-US" sz="2200" dirty="0">
                <a:latin typeface="Times New Roman"/>
                <a:cs typeface="Times New Roman"/>
              </a:rPr>
              <a:t>;    </a:t>
            </a:r>
            <a:r>
              <a:rPr lang="en-US" sz="2200" dirty="0">
                <a:solidFill>
                  <a:srgbClr val="008000"/>
                </a:solidFill>
                <a:latin typeface="Times New Roman"/>
                <a:cs typeface="Times New Roman"/>
              </a:rPr>
              <a:t>//hour of the day, in 0..23</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min; </a:t>
            </a:r>
            <a:r>
              <a:rPr lang="en-US" sz="2200" dirty="0">
                <a:solidFill>
                  <a:srgbClr val="008000"/>
                </a:solidFill>
                <a:latin typeface="Times New Roman"/>
                <a:cs typeface="Times New Roman"/>
              </a:rPr>
              <a:t>// minute of the hour, in 0..59</a:t>
            </a:r>
            <a:endParaRPr lang="en-US" sz="2200" dirty="0">
              <a:solidFill>
                <a:srgbClr val="800000"/>
              </a:solidFill>
              <a:latin typeface="Times New Roman"/>
              <a:cs typeface="Times New Roman"/>
            </a:endParaRPr>
          </a:p>
          <a:p>
            <a:pPr marL="0" indent="0">
              <a:spcBef>
                <a:spcPts val="600"/>
              </a:spcBef>
              <a:buNone/>
            </a:pPr>
            <a:r>
              <a:rPr lang="en-US" sz="2200" dirty="0">
                <a:solidFill>
                  <a:srgbClr val="800000"/>
                </a:solidFill>
                <a:latin typeface="Times New Roman"/>
                <a:cs typeface="Times New Roman"/>
              </a:rPr>
              <a:t>    </a:t>
            </a:r>
            <a:r>
              <a:rPr lang="en-US" sz="2200" dirty="0">
                <a:solidFill>
                  <a:srgbClr val="008000"/>
                </a:solidFill>
                <a:latin typeface="Times New Roman"/>
                <a:cs typeface="Times New Roman"/>
              </a:rPr>
              <a:t>/** Return a </a:t>
            </a:r>
            <a:r>
              <a:rPr lang="en-US" sz="2200" dirty="0" err="1">
                <a:solidFill>
                  <a:srgbClr val="008000"/>
                </a:solidFill>
                <a:latin typeface="Times New Roman"/>
                <a:cs typeface="Times New Roman"/>
              </a:rPr>
              <a:t>represention</a:t>
            </a:r>
            <a:r>
              <a:rPr lang="en-US" sz="2200" dirty="0">
                <a:solidFill>
                  <a:srgbClr val="008000"/>
                </a:solidFill>
                <a:latin typeface="Times New Roman"/>
                <a:cs typeface="Times New Roman"/>
              </a:rPr>
              <a:t> of this time, e.g. 09:05*/</a:t>
            </a:r>
          </a:p>
          <a:p>
            <a:pPr marL="0" indent="0">
              <a:spcBef>
                <a:spcPts val="0"/>
              </a:spcBef>
              <a:buNone/>
            </a:pPr>
            <a:r>
              <a:rPr lang="en-US" sz="2200" dirty="0">
                <a:solidFill>
                  <a:srgbClr val="800000"/>
                </a:solidFill>
                <a:latin typeface="Times New Roman"/>
                <a:cs typeface="Times New Roman"/>
              </a:rPr>
              <a:t>    </a:t>
            </a: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String </a:t>
            </a:r>
            <a:r>
              <a:rPr lang="en-US" sz="2200" dirty="0" err="1">
                <a:latin typeface="Times New Roman"/>
                <a:cs typeface="Times New Roman"/>
              </a:rPr>
              <a:t>toString</a:t>
            </a:r>
            <a:r>
              <a:rPr lang="en-US" sz="2200" dirty="0">
                <a:latin typeface="Times New Roman"/>
                <a:cs typeface="Times New Roman"/>
              </a:rPr>
              <a:t>() {</a:t>
            </a:r>
          </a:p>
          <a:p>
            <a:pPr marL="0" indent="0">
              <a:spcBef>
                <a:spcPts val="0"/>
              </a:spcBef>
              <a:buNone/>
            </a:pPr>
            <a:r>
              <a:rPr lang="en-US" sz="2200" dirty="0">
                <a:solidFill>
                  <a:srgbClr val="800000"/>
                </a:solidFill>
                <a:latin typeface="Times New Roman"/>
                <a:cs typeface="Times New Roman"/>
              </a:rPr>
              <a:t>    </a:t>
            </a:r>
            <a:r>
              <a:rPr lang="en-US" sz="2200" dirty="0">
                <a:solidFill>
                  <a:srgbClr val="000000"/>
                </a:solidFill>
                <a:latin typeface="Times New Roman"/>
                <a:cs typeface="Times New Roman"/>
              </a:rPr>
              <a:t>   </a:t>
            </a:r>
            <a:r>
              <a:rPr lang="en-US" sz="2200" b="1" dirty="0">
                <a:solidFill>
                  <a:srgbClr val="000000"/>
                </a:solidFill>
                <a:latin typeface="Times New Roman"/>
                <a:cs typeface="Times New Roman"/>
              </a:rPr>
              <a:t>return</a:t>
            </a:r>
            <a:r>
              <a:rPr lang="en-US" sz="2200" dirty="0">
                <a:solidFill>
                  <a:srgbClr val="000000"/>
                </a:solidFill>
                <a:latin typeface="Times New Roman"/>
                <a:cs typeface="Times New Roman"/>
              </a:rPr>
              <a:t> prepend(</a:t>
            </a:r>
            <a:r>
              <a:rPr lang="en-US" sz="2200" dirty="0" err="1">
                <a:solidFill>
                  <a:srgbClr val="000000"/>
                </a:solidFill>
                <a:latin typeface="Times New Roman"/>
                <a:cs typeface="Times New Roman"/>
              </a:rPr>
              <a:t>hr</a:t>
            </a:r>
            <a:r>
              <a:rPr lang="en-US" sz="2200" dirty="0">
                <a:solidFill>
                  <a:srgbClr val="000000"/>
                </a:solidFill>
                <a:latin typeface="Times New Roman"/>
                <a:cs typeface="Times New Roman"/>
              </a:rPr>
              <a:t>)  + </a:t>
            </a:r>
            <a:r>
              <a:rPr lang="en-US" sz="2400" dirty="0"/>
              <a:t> ":"</a:t>
            </a:r>
            <a:r>
              <a:rPr lang="en-US" sz="2200" dirty="0">
                <a:solidFill>
                  <a:srgbClr val="000000"/>
                </a:solidFill>
                <a:latin typeface="Times New Roman"/>
                <a:cs typeface="Times New Roman"/>
              </a:rPr>
              <a:t>  +  prepend(min);</a:t>
            </a:r>
          </a:p>
          <a:p>
            <a:pPr marL="0" indent="0">
              <a:spcBef>
                <a:spcPts val="0"/>
              </a:spcBef>
              <a:buNone/>
            </a:pPr>
            <a:r>
              <a:rPr lang="en-US" sz="2200" dirty="0">
                <a:solidFill>
                  <a:srgbClr val="000000"/>
                </a:solidFill>
                <a:latin typeface="Times New Roman"/>
                <a:cs typeface="Times New Roman"/>
              </a:rPr>
              <a:t>    }</a:t>
            </a:r>
            <a:endParaRPr lang="en-US" sz="2200" dirty="0">
              <a:solidFill>
                <a:srgbClr val="800000"/>
              </a:solidFill>
              <a:latin typeface="Times New Roman"/>
              <a:cs typeface="Times New Roman"/>
            </a:endParaRPr>
          </a:p>
          <a:p>
            <a:pPr marL="0" indent="0">
              <a:spcBef>
                <a:spcPts val="600"/>
              </a:spcBef>
              <a:buNone/>
            </a:pPr>
            <a:r>
              <a:rPr lang="en-US" sz="2200" dirty="0">
                <a:solidFill>
                  <a:srgbClr val="800000"/>
                </a:solidFill>
                <a:latin typeface="Times New Roman"/>
                <a:cs typeface="Times New Roman"/>
              </a:rPr>
              <a:t>    </a:t>
            </a:r>
            <a:r>
              <a:rPr lang="en-US" sz="2200" dirty="0">
                <a:solidFill>
                  <a:srgbClr val="008000"/>
                </a:solidFill>
                <a:latin typeface="Times New Roman"/>
                <a:cs typeface="Times New Roman"/>
              </a:rPr>
              <a:t>/** Return i with preceding 0, if</a:t>
            </a:r>
            <a:br>
              <a:rPr lang="en-US" sz="2200" dirty="0">
                <a:solidFill>
                  <a:srgbClr val="008000"/>
                </a:solidFill>
                <a:latin typeface="Times New Roman"/>
                <a:cs typeface="Times New Roman"/>
              </a:rPr>
            </a:br>
            <a:r>
              <a:rPr lang="en-US" sz="2200" dirty="0">
                <a:solidFill>
                  <a:srgbClr val="008000"/>
                </a:solidFill>
                <a:latin typeface="Times New Roman"/>
                <a:cs typeface="Times New Roman"/>
              </a:rPr>
              <a:t>          necessary, to make two chars. */</a:t>
            </a:r>
          </a:p>
          <a:p>
            <a:pPr marL="0" indent="0">
              <a:spcBef>
                <a:spcPts val="0"/>
              </a:spcBef>
              <a:buNone/>
            </a:pPr>
            <a:r>
              <a:rPr lang="en-US" sz="2200" dirty="0">
                <a:solidFill>
                  <a:srgbClr val="800000"/>
                </a:solidFill>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String prepend(</a:t>
            </a:r>
            <a:r>
              <a:rPr lang="en-US" sz="2200" b="1" dirty="0" err="1">
                <a:latin typeface="Times New Roman"/>
                <a:cs typeface="Times New Roman"/>
              </a:rPr>
              <a:t>int</a:t>
            </a:r>
            <a:r>
              <a:rPr lang="en-US" sz="2200" dirty="0">
                <a:latin typeface="Times New Roman"/>
                <a:cs typeface="Times New Roman"/>
              </a:rPr>
              <a:t> i) {</a:t>
            </a:r>
          </a:p>
          <a:p>
            <a:pPr marL="0" indent="0">
              <a:spcBef>
                <a:spcPts val="0"/>
              </a:spcBef>
              <a:buNone/>
            </a:pPr>
            <a:r>
              <a:rPr lang="en-US" sz="2200" dirty="0">
                <a:solidFill>
                  <a:srgbClr val="800000"/>
                </a:solidFill>
                <a:latin typeface="Times New Roman"/>
                <a:cs typeface="Times New Roman"/>
              </a:rPr>
              <a:t>    </a:t>
            </a:r>
            <a:r>
              <a:rPr lang="en-US" sz="2200" dirty="0">
                <a:solidFill>
                  <a:srgbClr val="000000"/>
                </a:solidFill>
                <a:latin typeface="Times New Roman"/>
                <a:cs typeface="Times New Roman"/>
              </a:rPr>
              <a:t>   </a:t>
            </a:r>
            <a:r>
              <a:rPr lang="en-US" sz="2200" b="1" dirty="0">
                <a:solidFill>
                  <a:srgbClr val="000000"/>
                </a:solidFill>
                <a:latin typeface="Times New Roman"/>
                <a:cs typeface="Times New Roman"/>
              </a:rPr>
              <a:t>if </a:t>
            </a:r>
            <a:r>
              <a:rPr lang="en-US" sz="2200" dirty="0">
                <a:solidFill>
                  <a:srgbClr val="000000"/>
                </a:solidFill>
                <a:latin typeface="Times New Roman"/>
                <a:cs typeface="Times New Roman"/>
              </a:rPr>
              <a:t>(</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 &gt; 9 || </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 &lt; 0) </a:t>
            </a:r>
            <a:r>
              <a:rPr lang="en-US" sz="2200" b="1" dirty="0">
                <a:solidFill>
                  <a:srgbClr val="000000"/>
                </a:solidFill>
                <a:latin typeface="Times New Roman"/>
                <a:cs typeface="Times New Roman"/>
              </a:rPr>
              <a:t>return </a:t>
            </a:r>
            <a:r>
              <a:rPr lang="en-US" sz="2400" dirty="0"/>
              <a:t>""</a:t>
            </a:r>
            <a:r>
              <a:rPr lang="en-US" sz="2200" dirty="0">
                <a:solidFill>
                  <a:srgbClr val="000000"/>
                </a:solidFill>
                <a:latin typeface="Times New Roman"/>
                <a:cs typeface="Times New Roman"/>
              </a:rPr>
              <a:t> + </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a:t>
            </a:r>
          </a:p>
          <a:p>
            <a:pPr marL="0" indent="0">
              <a:spcBef>
                <a:spcPts val="0"/>
              </a:spcBef>
              <a:buNone/>
            </a:pPr>
            <a:r>
              <a:rPr lang="en-US" sz="2200" dirty="0">
                <a:solidFill>
                  <a:srgbClr val="000000"/>
                </a:solidFill>
                <a:latin typeface="Times New Roman"/>
                <a:cs typeface="Times New Roman"/>
              </a:rPr>
              <a:t>       </a:t>
            </a:r>
            <a:r>
              <a:rPr lang="en-US" sz="2200" b="1" dirty="0">
                <a:solidFill>
                  <a:srgbClr val="000000"/>
                </a:solidFill>
                <a:latin typeface="Times New Roman"/>
                <a:cs typeface="Times New Roman"/>
              </a:rPr>
              <a:t>return</a:t>
            </a:r>
            <a:r>
              <a:rPr lang="en-US" sz="2200" dirty="0">
                <a:solidFill>
                  <a:srgbClr val="000000"/>
                </a:solidFill>
                <a:latin typeface="Times New Roman"/>
                <a:cs typeface="Times New Roman"/>
              </a:rPr>
              <a:t> </a:t>
            </a:r>
            <a:r>
              <a:rPr lang="en-US" sz="2400" dirty="0"/>
              <a:t>"0"</a:t>
            </a:r>
            <a:r>
              <a:rPr lang="en-US" sz="2200" dirty="0">
                <a:solidFill>
                  <a:srgbClr val="000000"/>
                </a:solidFill>
                <a:latin typeface="Times New Roman"/>
                <a:cs typeface="Times New Roman"/>
              </a:rPr>
              <a:t> + </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a:t>
            </a:r>
          </a:p>
          <a:p>
            <a:pPr marL="0" indent="0">
              <a:spcBef>
                <a:spcPts val="0"/>
              </a:spcBef>
              <a:buNone/>
            </a:pPr>
            <a:r>
              <a:rPr lang="en-US" sz="2200" dirty="0">
                <a:solidFill>
                  <a:srgbClr val="000000"/>
                </a:solidFill>
                <a:latin typeface="Times New Roman"/>
                <a:cs typeface="Times New Roman"/>
              </a:rPr>
              <a:t>    }</a:t>
            </a:r>
          </a:p>
          <a:p>
            <a:pPr marL="0" indent="0">
              <a:spcBef>
                <a:spcPts val="0"/>
              </a:spcBef>
              <a:buNone/>
            </a:pPr>
            <a:r>
              <a:rPr lang="en-US" sz="2200" dirty="0">
                <a:solidFill>
                  <a:srgbClr val="000000"/>
                </a:solidFill>
                <a:latin typeface="Times New Roman"/>
                <a:cs typeface="Times New Roman"/>
              </a:rPr>
              <a:t>    …</a:t>
            </a:r>
          </a:p>
          <a:p>
            <a:pPr marL="0" indent="0">
              <a:buNone/>
            </a:pPr>
            <a:endParaRPr lang="en-US" sz="2200" dirty="0">
              <a:solidFill>
                <a:srgbClr val="800000"/>
              </a:solidFill>
              <a:latin typeface="Times New Roman"/>
              <a:cs typeface="Times New Roman"/>
            </a:endParaRPr>
          </a:p>
          <a:p>
            <a:pPr marL="0" indent="0">
              <a:buNone/>
            </a:pPr>
            <a:endParaRPr lang="en-US" sz="2200" dirty="0">
              <a:solidFill>
                <a:srgbClr val="800000"/>
              </a:solidFill>
              <a:latin typeface="Times New Roman"/>
              <a:cs typeface="Times New Roman"/>
            </a:endParaRPr>
          </a:p>
          <a:p>
            <a:pPr marL="0" indent="0">
              <a:buNone/>
            </a:pPr>
            <a:endParaRPr lang="en-US" sz="2200" dirty="0">
              <a:solidFill>
                <a:srgbClr val="800000"/>
              </a:solidFill>
              <a:latin typeface="Times New Roman"/>
              <a:cs typeface="Times New Roman"/>
            </a:endParaRPr>
          </a:p>
          <a:p>
            <a:pPr marL="0" indent="0">
              <a:buNone/>
            </a:pPr>
            <a:r>
              <a:rPr lang="en-US" sz="2200" dirty="0">
                <a:solidFill>
                  <a:srgbClr val="800000"/>
                </a:solidFill>
                <a:latin typeface="Times New Roman"/>
                <a:cs typeface="Times New Roman"/>
              </a:rPr>
              <a:t>}</a:t>
            </a:r>
          </a:p>
        </p:txBody>
      </p:sp>
      <p:grpSp>
        <p:nvGrpSpPr>
          <p:cNvPr id="20" name="Group 19"/>
          <p:cNvGrpSpPr/>
          <p:nvPr/>
        </p:nvGrpSpPr>
        <p:grpSpPr>
          <a:xfrm>
            <a:off x="4114800" y="1905000"/>
            <a:ext cx="4724400" cy="1371600"/>
            <a:chOff x="4114800" y="1905000"/>
            <a:chExt cx="4724400" cy="1371600"/>
          </a:xfrm>
        </p:grpSpPr>
        <p:sp>
          <p:nvSpPr>
            <p:cNvPr id="5" name="TextBox 4"/>
            <p:cNvSpPr txBox="1"/>
            <p:nvPr/>
          </p:nvSpPr>
          <p:spPr>
            <a:xfrm>
              <a:off x="6934200" y="1905000"/>
              <a:ext cx="1905000" cy="1200328"/>
            </a:xfrm>
            <a:prstGeom prst="rect">
              <a:avLst/>
            </a:prstGeom>
            <a:solidFill>
              <a:srgbClr val="F8DFF0"/>
            </a:solidFill>
          </p:spPr>
          <p:txBody>
            <a:bodyPr wrap="square" rtlCol="0">
              <a:spAutoFit/>
            </a:bodyPr>
            <a:lstStyle/>
            <a:p>
              <a:pPr algn="r"/>
              <a:r>
                <a:rPr lang="en-US" sz="2400" dirty="0"/>
                <a:t>Java: double quotes for String literals</a:t>
              </a:r>
            </a:p>
          </p:txBody>
        </p:sp>
        <p:cxnSp>
          <p:nvCxnSpPr>
            <p:cNvPr id="19" name="Straight Connector 18"/>
            <p:cNvCxnSpPr/>
            <p:nvPr/>
          </p:nvCxnSpPr>
          <p:spPr>
            <a:xfrm flipH="1">
              <a:off x="4114800" y="2667000"/>
              <a:ext cx="2819400" cy="60960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23" name="Group 22"/>
          <p:cNvGrpSpPr/>
          <p:nvPr/>
        </p:nvGrpSpPr>
        <p:grpSpPr>
          <a:xfrm>
            <a:off x="4419600" y="3276600"/>
            <a:ext cx="4419600" cy="1200328"/>
            <a:chOff x="4419600" y="1905000"/>
            <a:chExt cx="4419600" cy="1200328"/>
          </a:xfrm>
        </p:grpSpPr>
        <p:sp>
          <p:nvSpPr>
            <p:cNvPr id="24" name="TextBox 23"/>
            <p:cNvSpPr txBox="1"/>
            <p:nvPr/>
          </p:nvSpPr>
          <p:spPr>
            <a:xfrm>
              <a:off x="6934200" y="1905000"/>
              <a:ext cx="1905000" cy="1200328"/>
            </a:xfrm>
            <a:prstGeom prst="rect">
              <a:avLst/>
            </a:prstGeom>
            <a:solidFill>
              <a:srgbClr val="F8DFF0"/>
            </a:solidFill>
          </p:spPr>
          <p:txBody>
            <a:bodyPr wrap="square" rtlCol="0">
              <a:spAutoFit/>
            </a:bodyPr>
            <a:lstStyle/>
            <a:p>
              <a:pPr algn="r"/>
              <a:r>
                <a:rPr lang="en-US" sz="2400" dirty="0"/>
                <a:t>Java: + is String catenation</a:t>
              </a:r>
            </a:p>
          </p:txBody>
        </p:sp>
        <p:cxnSp>
          <p:nvCxnSpPr>
            <p:cNvPr id="25" name="Straight Connector 24"/>
            <p:cNvCxnSpPr/>
            <p:nvPr/>
          </p:nvCxnSpPr>
          <p:spPr>
            <a:xfrm flipH="1" flipV="1">
              <a:off x="4419600" y="2209800"/>
              <a:ext cx="2514600" cy="83820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40" name="Group 39"/>
          <p:cNvGrpSpPr/>
          <p:nvPr/>
        </p:nvGrpSpPr>
        <p:grpSpPr>
          <a:xfrm>
            <a:off x="990600" y="5029200"/>
            <a:ext cx="7772400" cy="1592997"/>
            <a:chOff x="990600" y="5029200"/>
            <a:chExt cx="7772400" cy="1592997"/>
          </a:xfrm>
        </p:grpSpPr>
        <p:grpSp>
          <p:nvGrpSpPr>
            <p:cNvPr id="30" name="Group 29"/>
            <p:cNvGrpSpPr/>
            <p:nvPr/>
          </p:nvGrpSpPr>
          <p:grpSpPr>
            <a:xfrm>
              <a:off x="1676400" y="5029200"/>
              <a:ext cx="7086600" cy="1592997"/>
              <a:chOff x="1600200" y="2514600"/>
              <a:chExt cx="7086600" cy="1592997"/>
            </a:xfrm>
          </p:grpSpPr>
          <p:sp>
            <p:nvSpPr>
              <p:cNvPr id="31" name="TextBox 30"/>
              <p:cNvSpPr txBox="1"/>
              <p:nvPr/>
            </p:nvSpPr>
            <p:spPr>
              <a:xfrm>
                <a:off x="4572000" y="3276600"/>
                <a:ext cx="4114800" cy="830997"/>
              </a:xfrm>
              <a:prstGeom prst="rect">
                <a:avLst/>
              </a:prstGeom>
              <a:solidFill>
                <a:srgbClr val="F8DFF0"/>
              </a:solidFill>
            </p:spPr>
            <p:txBody>
              <a:bodyPr wrap="square" rtlCol="0">
                <a:spAutoFit/>
              </a:bodyPr>
              <a:lstStyle/>
              <a:p>
                <a:r>
                  <a:rPr lang="en-US" sz="2400" dirty="0"/>
                  <a:t>“helper” function is private, so it can’t be seen outside class</a:t>
                </a:r>
              </a:p>
            </p:txBody>
          </p:sp>
          <p:cxnSp>
            <p:nvCxnSpPr>
              <p:cNvPr id="32" name="Straight Connector 31"/>
              <p:cNvCxnSpPr/>
              <p:nvPr/>
            </p:nvCxnSpPr>
            <p:spPr>
              <a:xfrm flipH="1" flipV="1">
                <a:off x="1600200" y="2514600"/>
                <a:ext cx="3048000" cy="762000"/>
              </a:xfrm>
              <a:prstGeom prst="line">
                <a:avLst/>
              </a:prstGeom>
              <a:ln w="22225">
                <a:solidFill>
                  <a:srgbClr val="800000"/>
                </a:solidFill>
              </a:ln>
              <a:effectLst/>
            </p:spPr>
            <p:style>
              <a:lnRef idx="2">
                <a:schemeClr val="accent1"/>
              </a:lnRef>
              <a:fillRef idx="0">
                <a:schemeClr val="accent1"/>
              </a:fillRef>
              <a:effectRef idx="1">
                <a:schemeClr val="accent1"/>
              </a:effectRef>
              <a:fontRef idx="minor">
                <a:schemeClr val="tx1"/>
              </a:fontRef>
            </p:style>
          </p:cxnSp>
        </p:grpSp>
        <p:cxnSp>
          <p:nvCxnSpPr>
            <p:cNvPr id="35" name="Straight Connector 34"/>
            <p:cNvCxnSpPr/>
            <p:nvPr/>
          </p:nvCxnSpPr>
          <p:spPr>
            <a:xfrm flipH="1">
              <a:off x="990600" y="5029200"/>
              <a:ext cx="838200" cy="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45" name="Group 44"/>
          <p:cNvGrpSpPr/>
          <p:nvPr/>
        </p:nvGrpSpPr>
        <p:grpSpPr>
          <a:xfrm>
            <a:off x="3810000" y="4800600"/>
            <a:ext cx="4953000" cy="914400"/>
            <a:chOff x="3429000" y="5410200"/>
            <a:chExt cx="4953000" cy="914400"/>
          </a:xfrm>
        </p:grpSpPr>
        <p:grpSp>
          <p:nvGrpSpPr>
            <p:cNvPr id="46" name="Group 45"/>
            <p:cNvGrpSpPr/>
            <p:nvPr/>
          </p:nvGrpSpPr>
          <p:grpSpPr>
            <a:xfrm>
              <a:off x="3810000" y="5410200"/>
              <a:ext cx="4572000" cy="914400"/>
              <a:chOff x="3733800" y="2895600"/>
              <a:chExt cx="4572000" cy="914400"/>
            </a:xfrm>
          </p:grpSpPr>
          <p:sp>
            <p:nvSpPr>
              <p:cNvPr id="48" name="TextBox 47"/>
              <p:cNvSpPr txBox="1"/>
              <p:nvPr/>
            </p:nvSpPr>
            <p:spPr>
              <a:xfrm>
                <a:off x="4191000" y="2895600"/>
                <a:ext cx="4114800" cy="830997"/>
              </a:xfrm>
              <a:prstGeom prst="rect">
                <a:avLst/>
              </a:prstGeom>
              <a:solidFill>
                <a:srgbClr val="F8DFF0"/>
              </a:solidFill>
            </p:spPr>
            <p:txBody>
              <a:bodyPr wrap="square" rtlCol="0">
                <a:spAutoFit/>
              </a:bodyPr>
              <a:lstStyle/>
              <a:p>
                <a:r>
                  <a:rPr lang="en-US" sz="2400" dirty="0" err="1"/>
                  <a:t>Catenate</a:t>
                </a:r>
                <a:r>
                  <a:rPr lang="en-US" sz="2400" dirty="0"/>
                  <a:t> with empty String to change any value to a String</a:t>
                </a:r>
              </a:p>
            </p:txBody>
          </p:sp>
          <p:cxnSp>
            <p:nvCxnSpPr>
              <p:cNvPr id="49" name="Straight Connector 48"/>
              <p:cNvCxnSpPr/>
              <p:nvPr/>
            </p:nvCxnSpPr>
            <p:spPr>
              <a:xfrm flipH="1" flipV="1">
                <a:off x="3733800" y="3505200"/>
                <a:ext cx="533400" cy="304800"/>
              </a:xfrm>
              <a:prstGeom prst="line">
                <a:avLst/>
              </a:prstGeom>
              <a:ln w="22225">
                <a:solidFill>
                  <a:srgbClr val="800000"/>
                </a:solidFill>
              </a:ln>
              <a:effectLst/>
            </p:spPr>
            <p:style>
              <a:lnRef idx="2">
                <a:schemeClr val="accent1"/>
              </a:lnRef>
              <a:fillRef idx="0">
                <a:schemeClr val="accent1"/>
              </a:fillRef>
              <a:effectRef idx="1">
                <a:schemeClr val="accent1"/>
              </a:effectRef>
              <a:fontRef idx="minor">
                <a:schemeClr val="tx1"/>
              </a:fontRef>
            </p:style>
          </p:cxnSp>
        </p:grpSp>
        <p:cxnSp>
          <p:nvCxnSpPr>
            <p:cNvPr id="47" name="Straight Connector 46"/>
            <p:cNvCxnSpPr/>
            <p:nvPr/>
          </p:nvCxnSpPr>
          <p:spPr>
            <a:xfrm flipH="1">
              <a:off x="3429000" y="6019800"/>
              <a:ext cx="609600" cy="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97966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1+#ppt_w/2"/>
                                          </p:val>
                                        </p:tav>
                                        <p:tav tm="100000">
                                          <p:val>
                                            <p:strVal val="#ppt_x"/>
                                          </p:val>
                                        </p:tav>
                                      </p:tavLst>
                                    </p:anim>
                                    <p:anim calcmode="lin" valueType="num">
                                      <p:cBhvr additive="base">
                                        <p:cTn id="8"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additive="base">
                                        <p:cTn id="13" dur="500" fill="hold"/>
                                        <p:tgtEl>
                                          <p:spTgt spid="23"/>
                                        </p:tgtEl>
                                        <p:attrNameLst>
                                          <p:attrName>ppt_x</p:attrName>
                                        </p:attrNameLst>
                                      </p:cBhvr>
                                      <p:tavLst>
                                        <p:tav tm="0">
                                          <p:val>
                                            <p:strVal val="1+#ppt_w/2"/>
                                          </p:val>
                                        </p:tav>
                                        <p:tav tm="100000">
                                          <p:val>
                                            <p:strVal val="#ppt_x"/>
                                          </p:val>
                                        </p:tav>
                                      </p:tavLst>
                                    </p:anim>
                                    <p:anim calcmode="lin" valueType="num">
                                      <p:cBhvr additive="base">
                                        <p:cTn id="14"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0"/>
                                        </p:tgtEl>
                                        <p:attrNameLst>
                                          <p:attrName>style.visibility</p:attrName>
                                        </p:attrNameLst>
                                      </p:cBhvr>
                                      <p:to>
                                        <p:strVal val="visible"/>
                                      </p:to>
                                    </p:set>
                                    <p:anim calcmode="lin" valueType="num">
                                      <p:cBhvr additive="base">
                                        <p:cTn id="19" dur="500" fill="hold"/>
                                        <p:tgtEl>
                                          <p:spTgt spid="40"/>
                                        </p:tgtEl>
                                        <p:attrNameLst>
                                          <p:attrName>ppt_x</p:attrName>
                                        </p:attrNameLst>
                                      </p:cBhvr>
                                      <p:tavLst>
                                        <p:tav tm="0">
                                          <p:val>
                                            <p:strVal val="#ppt_x"/>
                                          </p:val>
                                        </p:tav>
                                        <p:tav tm="100000">
                                          <p:val>
                                            <p:strVal val="#ppt_x"/>
                                          </p:val>
                                        </p:tav>
                                      </p:tavLst>
                                    </p:anim>
                                    <p:anim calcmode="lin" valueType="num">
                                      <p:cBhvr additive="base">
                                        <p:cTn id="2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5"/>
                                        </p:tgtEl>
                                        <p:attrNameLst>
                                          <p:attrName>style.visibility</p:attrName>
                                        </p:attrNameLst>
                                      </p:cBhvr>
                                      <p:to>
                                        <p:strVal val="visible"/>
                                      </p:to>
                                    </p:set>
                                    <p:anim calcmode="lin" valueType="num">
                                      <p:cBhvr additive="base">
                                        <p:cTn id="25" dur="500" fill="hold"/>
                                        <p:tgtEl>
                                          <p:spTgt spid="45"/>
                                        </p:tgtEl>
                                        <p:attrNameLst>
                                          <p:attrName>ppt_x</p:attrName>
                                        </p:attrNameLst>
                                      </p:cBhvr>
                                      <p:tavLst>
                                        <p:tav tm="0">
                                          <p:val>
                                            <p:strVal val="#ppt_x"/>
                                          </p:val>
                                        </p:tav>
                                        <p:tav tm="100000">
                                          <p:val>
                                            <p:strVal val="#ppt_x"/>
                                          </p:val>
                                        </p:tav>
                                      </p:tavLst>
                                    </p:anim>
                                    <p:anim calcmode="lin" valueType="num">
                                      <p:cBhvr additive="base">
                                        <p:cTn id="26"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Concatenate or </a:t>
            </a:r>
            <a:r>
              <a:rPr lang="en-US" dirty="0" err="1"/>
              <a:t>catenate</a:t>
            </a:r>
            <a:r>
              <a:rPr lang="en-US" dirty="0"/>
              <a:t>?</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16</a:t>
            </a:fld>
            <a:endParaRPr lang="en-US"/>
          </a:p>
        </p:txBody>
      </p:sp>
      <p:sp>
        <p:nvSpPr>
          <p:cNvPr id="4" name="Content Placeholder 3"/>
          <p:cNvSpPr>
            <a:spLocks noGrp="1"/>
          </p:cNvSpPr>
          <p:nvPr>
            <p:ph sz="quarter" idx="1"/>
          </p:nvPr>
        </p:nvSpPr>
        <p:spPr/>
        <p:txBody>
          <a:bodyPr>
            <a:normAutofit/>
          </a:bodyPr>
          <a:lstStyle/>
          <a:p>
            <a:pPr marL="0" indent="0">
              <a:buNone/>
            </a:pPr>
            <a:r>
              <a:rPr lang="en-US" sz="2400" dirty="0"/>
              <a:t>I never </a:t>
            </a:r>
            <a:r>
              <a:rPr lang="en-US" sz="2400" b="1" dirty="0"/>
              <a:t>concatenate</a:t>
            </a:r>
            <a:r>
              <a:rPr lang="en-US" sz="2400" dirty="0"/>
              <a:t> strings;</a:t>
            </a:r>
          </a:p>
          <a:p>
            <a:pPr marL="0" indent="0">
              <a:buNone/>
            </a:pPr>
            <a:r>
              <a:rPr lang="en-US" sz="2400" dirty="0"/>
              <a:t>I just </a:t>
            </a:r>
            <a:r>
              <a:rPr lang="en-US" sz="2400" b="1" dirty="0" err="1"/>
              <a:t>catenate</a:t>
            </a:r>
            <a:r>
              <a:rPr lang="en-US" sz="2400" dirty="0"/>
              <a:t> those little things.</a:t>
            </a:r>
          </a:p>
          <a:p>
            <a:pPr marL="0" indent="0">
              <a:buNone/>
            </a:pPr>
            <a:r>
              <a:rPr lang="en-US" sz="2400" dirty="0"/>
              <a:t>Of syllables few,</a:t>
            </a:r>
          </a:p>
          <a:p>
            <a:pPr marL="0" indent="0">
              <a:buNone/>
            </a:pPr>
            <a:r>
              <a:rPr lang="en-US" sz="2400" dirty="0"/>
              <a:t>I'm a man through and through.</a:t>
            </a:r>
          </a:p>
          <a:p>
            <a:pPr marL="0" indent="0">
              <a:buNone/>
            </a:pPr>
            <a:r>
              <a:rPr lang="en-US" sz="2400" dirty="0"/>
              <a:t>Shorter words? My heart joyfully sings!</a:t>
            </a:r>
          </a:p>
        </p:txBody>
      </p:sp>
    </p:spTree>
    <p:extLst>
      <p:ext uri="{BB962C8B-B14F-4D97-AF65-F5344CB8AC3E}">
        <p14:creationId xmlns:p14="http://schemas.microsoft.com/office/powerpoint/2010/main" val="336931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Setter methods (procedures)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17</a:t>
            </a:fld>
            <a:endParaRPr lang="en-US" dirty="0"/>
          </a:p>
        </p:txBody>
      </p:sp>
      <p:sp>
        <p:nvSpPr>
          <p:cNvPr id="4" name="Content Placeholder 3"/>
          <p:cNvSpPr>
            <a:spLocks noGrp="1"/>
          </p:cNvSpPr>
          <p:nvPr>
            <p:ph sz="quarter" idx="1"/>
          </p:nvPr>
        </p:nvSpPr>
        <p:spPr>
          <a:xfrm>
            <a:off x="381000" y="1524000"/>
            <a:ext cx="6397752" cy="5029200"/>
          </a:xfrm>
        </p:spPr>
        <p:txBody>
          <a:bodyPr>
            <a:noAutofit/>
          </a:bodyPr>
          <a:lstStyle/>
          <a:p>
            <a:pPr marL="0" indent="0">
              <a:spcBef>
                <a:spcPts val="0"/>
              </a:spcBef>
              <a:buNone/>
            </a:pPr>
            <a:r>
              <a:rPr lang="en-US" sz="2400" dirty="0">
                <a:solidFill>
                  <a:srgbClr val="008000"/>
                </a:solidFill>
                <a:latin typeface="Times New Roman"/>
                <a:cs typeface="Times New Roman"/>
              </a:rPr>
              <a:t>/** An instance maintains a time of day *</a:t>
            </a:r>
            <a:r>
              <a:rPr lang="en-US" sz="2400" dirty="0">
                <a:latin typeface="Times New Roman"/>
                <a:cs typeface="Times New Roman"/>
              </a:rPr>
              <a:t>/</a:t>
            </a:r>
          </a:p>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r>
              <a:rPr lang="en-US" sz="2400" dirty="0">
                <a:solidFill>
                  <a:srgbClr val="008000"/>
                </a:solidFill>
                <a:latin typeface="Times New Roman"/>
                <a:cs typeface="Times New Roman"/>
              </a:rPr>
              <a:t>//hour of the day, in 0..23</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r>
              <a:rPr lang="en-US" sz="2400" dirty="0">
                <a:solidFill>
                  <a:srgbClr val="008000"/>
                </a:solidFill>
                <a:latin typeface="Times New Roman"/>
                <a:cs typeface="Times New Roman"/>
              </a:rPr>
              <a:t>// minute of the hour, in 0..59</a:t>
            </a:r>
            <a:endParaRPr lang="en-US" sz="2400" dirty="0">
              <a:solidFill>
                <a:srgbClr val="800000"/>
              </a:solidFill>
              <a:latin typeface="Times New Roman"/>
              <a:cs typeface="Times New Roman"/>
            </a:endParaRPr>
          </a:p>
          <a:p>
            <a:pPr marL="0" indent="0">
              <a:spcBef>
                <a:spcPts val="1200"/>
              </a:spcBef>
              <a:spcAft>
                <a:spcPts val="600"/>
              </a:spcAft>
              <a:buNone/>
            </a:pPr>
            <a:r>
              <a:rPr lang="en-US" sz="2400" dirty="0">
                <a:solidFill>
                  <a:srgbClr val="800000"/>
                </a:solidFill>
                <a:latin typeface="Times New Roman"/>
                <a:cs typeface="Times New Roman"/>
              </a:rPr>
              <a:t>    …</a:t>
            </a:r>
            <a:endParaRPr lang="en-US" sz="2400" dirty="0">
              <a:solidFill>
                <a:srgbClr val="008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r>
              <a:rPr lang="en-US" sz="2400" dirty="0">
                <a:solidFill>
                  <a:srgbClr val="800000"/>
                </a:solidFill>
                <a:latin typeface="Times New Roman"/>
                <a:cs typeface="Times New Roman"/>
              </a:rPr>
              <a:t>}</a:t>
            </a:r>
          </a:p>
        </p:txBody>
      </p:sp>
      <p:grpSp>
        <p:nvGrpSpPr>
          <p:cNvPr id="7" name="Group 6"/>
          <p:cNvGrpSpPr/>
          <p:nvPr/>
        </p:nvGrpSpPr>
        <p:grpSpPr>
          <a:xfrm>
            <a:off x="5562603" y="4343400"/>
            <a:ext cx="3047997"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172199" y="48768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6705599" y="5410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sp>
        <p:nvSpPr>
          <p:cNvPr id="18" name="Rectangle 21"/>
          <p:cNvSpPr>
            <a:spLocks noChangeArrowheads="1"/>
          </p:cNvSpPr>
          <p:nvPr/>
        </p:nvSpPr>
        <p:spPr bwMode="auto">
          <a:xfrm>
            <a:off x="7467600" y="55626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5" name="TextBox 4"/>
          <p:cNvSpPr txBox="1"/>
          <p:nvPr/>
        </p:nvSpPr>
        <p:spPr>
          <a:xfrm>
            <a:off x="6629400" y="1630740"/>
            <a:ext cx="2209800" cy="1569660"/>
          </a:xfrm>
          <a:prstGeom prst="rect">
            <a:avLst/>
          </a:prstGeom>
          <a:noFill/>
          <a:ln w="28575">
            <a:solidFill>
              <a:srgbClr val="800000"/>
            </a:solidFill>
          </a:ln>
        </p:spPr>
        <p:txBody>
          <a:bodyPr wrap="square" rtlCol="0">
            <a:spAutoFit/>
          </a:bodyPr>
          <a:lstStyle/>
          <a:p>
            <a:r>
              <a:rPr lang="en-US" sz="2400" dirty="0"/>
              <a:t>No way to store value in a field!</a:t>
            </a:r>
          </a:p>
          <a:p>
            <a:r>
              <a:rPr lang="en-US" sz="2400" dirty="0"/>
              <a:t>We can add a “</a:t>
            </a:r>
            <a:r>
              <a:rPr lang="en-US" sz="2400" dirty="0">
                <a:solidFill>
                  <a:srgbClr val="800000"/>
                </a:solidFill>
              </a:rPr>
              <a:t>setter method”</a:t>
            </a:r>
          </a:p>
        </p:txBody>
      </p:sp>
      <p:grpSp>
        <p:nvGrpSpPr>
          <p:cNvPr id="20" name="Group 19"/>
          <p:cNvGrpSpPr/>
          <p:nvPr/>
        </p:nvGrpSpPr>
        <p:grpSpPr>
          <a:xfrm>
            <a:off x="685800" y="3581400"/>
            <a:ext cx="6553200" cy="2900065"/>
            <a:chOff x="914400" y="3581400"/>
            <a:chExt cx="6553200" cy="2900065"/>
          </a:xfrm>
        </p:grpSpPr>
        <p:sp>
          <p:nvSpPr>
            <p:cNvPr id="10" name="Rectangle 9"/>
            <p:cNvSpPr/>
            <p:nvPr/>
          </p:nvSpPr>
          <p:spPr>
            <a:xfrm>
              <a:off x="914400" y="3581400"/>
              <a:ext cx="4876800" cy="1569660"/>
            </a:xfrm>
            <a:prstGeom prst="rect">
              <a:avLst/>
            </a:prstGeom>
          </p:spPr>
          <p:txBody>
            <a:bodyPr wrap="square">
              <a:spAutoFit/>
            </a:bodyPr>
            <a:lstStyle/>
            <a:p>
              <a:r>
                <a:rPr lang="en-US" sz="2400" dirty="0">
                  <a:solidFill>
                    <a:srgbClr val="800000"/>
                  </a:solidFill>
                  <a:latin typeface="Times New Roman"/>
                  <a:cs typeface="Times New Roman"/>
                </a:rPr>
                <a:t>/** Change this object’s hour to h */</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void</a:t>
              </a:r>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setHour</a:t>
              </a:r>
              <a:r>
                <a:rPr lang="en-US" sz="2400" dirty="0">
                  <a:solidFill>
                    <a:srgbClr val="800000"/>
                  </a:solidFill>
                  <a:latin typeface="Times New Roman"/>
                  <a:cs typeface="Times New Roman"/>
                </a:rPr>
                <a:t>(</a:t>
              </a:r>
              <a:r>
                <a:rPr lang="en-US" sz="2400" b="1" dirty="0" err="1">
                  <a:solidFill>
                    <a:srgbClr val="800000"/>
                  </a:solidFill>
                  <a:latin typeface="Times New Roman"/>
                  <a:cs typeface="Times New Roman"/>
                </a:rPr>
                <a:t>int</a:t>
              </a:r>
              <a:r>
                <a:rPr lang="en-US" sz="2400" dirty="0">
                  <a:solidFill>
                    <a:srgbClr val="800000"/>
                  </a:solidFill>
                  <a:latin typeface="Times New Roman"/>
                  <a:cs typeface="Times New Roman"/>
                </a:rPr>
                <a:t> h) {</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hr</a:t>
              </a:r>
              <a:r>
                <a:rPr lang="en-US" sz="2400" dirty="0">
                  <a:solidFill>
                    <a:srgbClr val="800000"/>
                  </a:solidFill>
                  <a:latin typeface="Times New Roman"/>
                  <a:cs typeface="Times New Roman"/>
                </a:rPr>
                <a:t>=  h;</a:t>
              </a:r>
            </a:p>
            <a:p>
              <a:r>
                <a:rPr lang="en-US" sz="2400" dirty="0">
                  <a:solidFill>
                    <a:srgbClr val="800000"/>
                  </a:solidFill>
                  <a:latin typeface="Times New Roman"/>
                  <a:cs typeface="Times New Roman"/>
                </a:rPr>
                <a:t>}</a:t>
              </a:r>
            </a:p>
          </p:txBody>
        </p:sp>
        <p:sp>
          <p:nvSpPr>
            <p:cNvPr id="19" name="TextBox 18"/>
            <p:cNvSpPr txBox="1"/>
            <p:nvPr/>
          </p:nvSpPr>
          <p:spPr>
            <a:xfrm>
              <a:off x="5913569" y="60198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sp>
        <p:nvSpPr>
          <p:cNvPr id="21" name="TextBox 20"/>
          <p:cNvSpPr txBox="1"/>
          <p:nvPr/>
        </p:nvSpPr>
        <p:spPr>
          <a:xfrm>
            <a:off x="1524000" y="6096000"/>
            <a:ext cx="3954628" cy="461665"/>
          </a:xfrm>
          <a:prstGeom prst="rect">
            <a:avLst/>
          </a:prstGeom>
          <a:solidFill>
            <a:srgbClr val="F8DFF0"/>
          </a:solidFill>
        </p:spPr>
        <p:txBody>
          <a:bodyPr wrap="none" rtlCol="0">
            <a:spAutoFit/>
          </a:bodyPr>
          <a:lstStyle/>
          <a:p>
            <a:r>
              <a:rPr lang="en-US" sz="2400" dirty="0" err="1"/>
              <a:t>setHour</a:t>
            </a:r>
            <a:r>
              <a:rPr lang="en-US" sz="2400" dirty="0"/>
              <a:t>(</a:t>
            </a:r>
            <a:r>
              <a:rPr lang="en-US" sz="2400" dirty="0" err="1"/>
              <a:t>int</a:t>
            </a:r>
            <a:r>
              <a:rPr lang="en-US" sz="2400" dirty="0"/>
              <a:t>) is now in the object</a:t>
            </a:r>
          </a:p>
        </p:txBody>
      </p:sp>
    </p:spTree>
    <p:extLst>
      <p:ext uri="{BB962C8B-B14F-4D97-AF65-F5344CB8AC3E}">
        <p14:creationId xmlns:p14="http://schemas.microsoft.com/office/powerpoint/2010/main" val="940580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dissolve">
                                      <p:cBhvr>
                                        <p:cTn id="7" dur="500"/>
                                        <p:tgtEl>
                                          <p:spTgt spid="20"/>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Setter methods (procedures)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18</a:t>
            </a:fld>
            <a:endParaRPr lang="en-US" dirty="0"/>
          </a:p>
        </p:txBody>
      </p:sp>
      <p:sp>
        <p:nvSpPr>
          <p:cNvPr id="4" name="Content Placeholder 3"/>
          <p:cNvSpPr>
            <a:spLocks noGrp="1"/>
          </p:cNvSpPr>
          <p:nvPr>
            <p:ph sz="quarter" idx="1"/>
          </p:nvPr>
        </p:nvSpPr>
        <p:spPr>
          <a:xfrm>
            <a:off x="381000" y="1524000"/>
            <a:ext cx="6096000" cy="5029200"/>
          </a:xfrm>
        </p:spPr>
        <p:txBody>
          <a:bodyPr>
            <a:noAutofit/>
          </a:bodyPr>
          <a:lstStyle/>
          <a:p>
            <a:pPr marL="0" indent="0">
              <a:spcBef>
                <a:spcPts val="0"/>
              </a:spcBef>
              <a:buNone/>
            </a:pPr>
            <a:r>
              <a:rPr lang="en-US" sz="2400" dirty="0">
                <a:solidFill>
                  <a:srgbClr val="008000"/>
                </a:solidFill>
                <a:latin typeface="Times New Roman"/>
                <a:cs typeface="Times New Roman"/>
              </a:rPr>
              <a:t>/** An instance maintains a time of day *</a:t>
            </a:r>
            <a:r>
              <a:rPr lang="en-US" sz="2400" dirty="0">
                <a:latin typeface="Times New Roman"/>
                <a:cs typeface="Times New Roman"/>
              </a:rPr>
              <a:t>/</a:t>
            </a:r>
          </a:p>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r>
              <a:rPr lang="en-US" sz="2400" dirty="0">
                <a:solidFill>
                  <a:srgbClr val="008000"/>
                </a:solidFill>
                <a:latin typeface="Times New Roman"/>
                <a:cs typeface="Times New Roman"/>
              </a:rPr>
              <a:t>//hour of day, in 0..23</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r>
              <a:rPr lang="en-US" sz="2400" dirty="0">
                <a:solidFill>
                  <a:srgbClr val="008000"/>
                </a:solidFill>
                <a:latin typeface="Times New Roman"/>
                <a:cs typeface="Times New Roman"/>
              </a:rPr>
              <a:t>// minute of hour, in 0..59</a:t>
            </a:r>
            <a:endParaRPr lang="en-US" sz="2400" dirty="0">
              <a:solidFill>
                <a:srgbClr val="800000"/>
              </a:solidFill>
              <a:latin typeface="Times New Roman"/>
              <a:cs typeface="Times New Roman"/>
            </a:endParaRPr>
          </a:p>
          <a:p>
            <a:pPr marL="0" indent="0">
              <a:spcBef>
                <a:spcPts val="1200"/>
              </a:spcBef>
              <a:spcAft>
                <a:spcPts val="600"/>
              </a:spcAft>
              <a:buNone/>
            </a:pPr>
            <a:r>
              <a:rPr lang="en-US" sz="2400" dirty="0">
                <a:solidFill>
                  <a:srgbClr val="800000"/>
                </a:solidFill>
                <a:latin typeface="Times New Roman"/>
                <a:cs typeface="Times New Roman"/>
              </a:rPr>
              <a:t>    …</a:t>
            </a:r>
            <a:endParaRPr lang="en-US" sz="2400" dirty="0">
              <a:solidFill>
                <a:srgbClr val="008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r>
              <a:rPr lang="en-US" sz="2400" dirty="0">
                <a:solidFill>
                  <a:srgbClr val="800000"/>
                </a:solidFill>
                <a:latin typeface="Times New Roman"/>
                <a:cs typeface="Times New Roman"/>
              </a:rPr>
              <a:t>}</a:t>
            </a:r>
          </a:p>
        </p:txBody>
      </p:sp>
      <p:grpSp>
        <p:nvGrpSpPr>
          <p:cNvPr id="7" name="Group 6"/>
          <p:cNvGrpSpPr/>
          <p:nvPr/>
        </p:nvGrpSpPr>
        <p:grpSpPr>
          <a:xfrm>
            <a:off x="2819400" y="4495800"/>
            <a:ext cx="3047997"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6" name="Group 5"/>
          <p:cNvGrpSpPr/>
          <p:nvPr/>
        </p:nvGrpSpPr>
        <p:grpSpPr>
          <a:xfrm>
            <a:off x="3428996" y="5029200"/>
            <a:ext cx="1143004" cy="1066800"/>
            <a:chOff x="3428996" y="5029200"/>
            <a:chExt cx="1143004" cy="1066800"/>
          </a:xfrm>
        </p:grpSpPr>
        <p:grpSp>
          <p:nvGrpSpPr>
            <p:cNvPr id="29" name="Group 28"/>
            <p:cNvGrpSpPr/>
            <p:nvPr/>
          </p:nvGrpSpPr>
          <p:grpSpPr>
            <a:xfrm>
              <a:off x="3428996" y="50292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3962400" y="56388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10" name="Rectangle 9"/>
          <p:cNvSpPr/>
          <p:nvPr/>
        </p:nvSpPr>
        <p:spPr>
          <a:xfrm>
            <a:off x="685800" y="3505200"/>
            <a:ext cx="4876800" cy="1569660"/>
          </a:xfrm>
          <a:prstGeom prst="rect">
            <a:avLst/>
          </a:prstGeom>
        </p:spPr>
        <p:txBody>
          <a:bodyPr wrap="square">
            <a:spAutoFit/>
          </a:bodyPr>
          <a:lstStyle/>
          <a:p>
            <a:r>
              <a:rPr lang="en-US" sz="2400" dirty="0">
                <a:solidFill>
                  <a:srgbClr val="800000"/>
                </a:solidFill>
                <a:latin typeface="Times New Roman"/>
                <a:cs typeface="Times New Roman"/>
              </a:rPr>
              <a:t>/** Change this object’s hour to h */</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void</a:t>
            </a:r>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setHour</a:t>
            </a:r>
            <a:r>
              <a:rPr lang="en-US" sz="2400" dirty="0">
                <a:solidFill>
                  <a:srgbClr val="800000"/>
                </a:solidFill>
                <a:latin typeface="Times New Roman"/>
                <a:cs typeface="Times New Roman"/>
              </a:rPr>
              <a:t>(</a:t>
            </a:r>
            <a:r>
              <a:rPr lang="en-US" sz="2400" b="1" dirty="0" err="1">
                <a:solidFill>
                  <a:srgbClr val="800000"/>
                </a:solidFill>
                <a:latin typeface="Times New Roman"/>
                <a:cs typeface="Times New Roman"/>
              </a:rPr>
              <a:t>int</a:t>
            </a:r>
            <a:r>
              <a:rPr lang="en-US" sz="2400" dirty="0">
                <a:solidFill>
                  <a:srgbClr val="800000"/>
                </a:solidFill>
                <a:latin typeface="Times New Roman"/>
                <a:cs typeface="Times New Roman"/>
              </a:rPr>
              <a:t> h) {</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hr</a:t>
            </a:r>
            <a:r>
              <a:rPr lang="en-US" sz="2400" dirty="0">
                <a:solidFill>
                  <a:srgbClr val="800000"/>
                </a:solidFill>
                <a:latin typeface="Times New Roman"/>
                <a:cs typeface="Times New Roman"/>
              </a:rPr>
              <a:t>=  h;</a:t>
            </a:r>
          </a:p>
          <a:p>
            <a:r>
              <a:rPr lang="en-US" sz="2400" dirty="0">
                <a:solidFill>
                  <a:srgbClr val="800000"/>
                </a:solidFill>
                <a:latin typeface="Times New Roman"/>
                <a:cs typeface="Times New Roman"/>
              </a:rPr>
              <a:t>}</a:t>
            </a:r>
          </a:p>
        </p:txBody>
      </p:sp>
      <p:grpSp>
        <p:nvGrpSpPr>
          <p:cNvPr id="11" name="Group 10"/>
          <p:cNvGrpSpPr/>
          <p:nvPr/>
        </p:nvGrpSpPr>
        <p:grpSpPr>
          <a:xfrm>
            <a:off x="2895597" y="5715000"/>
            <a:ext cx="2819400" cy="918865"/>
            <a:chOff x="2895597" y="5715000"/>
            <a:chExt cx="2819400" cy="918865"/>
          </a:xfrm>
        </p:grpSpPr>
        <p:sp>
          <p:nvSpPr>
            <p:cNvPr id="18" name="Rectangle 21"/>
            <p:cNvSpPr>
              <a:spLocks noChangeArrowheads="1"/>
            </p:cNvSpPr>
            <p:nvPr/>
          </p:nvSpPr>
          <p:spPr bwMode="auto">
            <a:xfrm>
              <a:off x="4724397" y="57150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19" name="TextBox 18"/>
            <p:cNvSpPr txBox="1"/>
            <p:nvPr/>
          </p:nvSpPr>
          <p:spPr>
            <a:xfrm>
              <a:off x="2895597" y="61722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sp>
        <p:nvSpPr>
          <p:cNvPr id="22" name="TextBox 21"/>
          <p:cNvSpPr txBox="1"/>
          <p:nvPr/>
        </p:nvSpPr>
        <p:spPr>
          <a:xfrm>
            <a:off x="6172200" y="1371600"/>
            <a:ext cx="2667000" cy="4678203"/>
          </a:xfrm>
          <a:prstGeom prst="rect">
            <a:avLst/>
          </a:prstGeom>
          <a:solidFill>
            <a:srgbClr val="F8DFF0"/>
          </a:solidFill>
        </p:spPr>
        <p:txBody>
          <a:bodyPr wrap="square" rtlCol="0">
            <a:spAutoFit/>
          </a:bodyPr>
          <a:lstStyle/>
          <a:p>
            <a:pPr algn="r"/>
            <a:r>
              <a:rPr lang="en-US" sz="2400" dirty="0"/>
              <a:t>Do not say</a:t>
            </a:r>
          </a:p>
          <a:p>
            <a:pPr>
              <a:spcBef>
                <a:spcPts val="600"/>
              </a:spcBef>
              <a:spcAft>
                <a:spcPts val="600"/>
              </a:spcAft>
            </a:pPr>
            <a:r>
              <a:rPr lang="en-US" sz="2400" dirty="0"/>
              <a:t>    “</a:t>
            </a:r>
            <a:r>
              <a:rPr lang="en-US" sz="2400" dirty="0">
                <a:solidFill>
                  <a:srgbClr val="800000"/>
                </a:solidFill>
              </a:rPr>
              <a:t>set field </a:t>
            </a:r>
            <a:r>
              <a:rPr lang="en-US" sz="2400" dirty="0" err="1">
                <a:solidFill>
                  <a:srgbClr val="800000"/>
                </a:solidFill>
              </a:rPr>
              <a:t>hr</a:t>
            </a:r>
            <a:r>
              <a:rPr lang="en-US" sz="2400" dirty="0">
                <a:solidFill>
                  <a:srgbClr val="800000"/>
                </a:solidFill>
              </a:rPr>
              <a:t> to h</a:t>
            </a:r>
            <a:r>
              <a:rPr lang="en-US" sz="2400" dirty="0"/>
              <a:t>”</a:t>
            </a:r>
          </a:p>
          <a:p>
            <a:pPr algn="r"/>
            <a:r>
              <a:rPr lang="en-US" sz="2400" dirty="0"/>
              <a:t>User does not know there is a field. All user knows is that </a:t>
            </a:r>
            <a:r>
              <a:rPr lang="en-US" sz="2400" dirty="0">
                <a:solidFill>
                  <a:srgbClr val="800000"/>
                </a:solidFill>
              </a:rPr>
              <a:t>Time </a:t>
            </a:r>
            <a:r>
              <a:rPr lang="en-US" sz="2400" dirty="0"/>
              <a:t>maintains hours and minutes. Later, we show an </a:t>
            </a:r>
            <a:r>
              <a:rPr lang="en-US" sz="2400" dirty="0" err="1"/>
              <a:t>imple</a:t>
            </a:r>
            <a:r>
              <a:rPr lang="en-US" sz="2400" dirty="0"/>
              <a:t>-mentation that doesn’t have field h but “behavior” is the same</a:t>
            </a:r>
          </a:p>
        </p:txBody>
      </p:sp>
      <p:cxnSp>
        <p:nvCxnSpPr>
          <p:cNvPr id="23" name="Straight Arrow Connector 22"/>
          <p:cNvCxnSpPr/>
          <p:nvPr/>
        </p:nvCxnSpPr>
        <p:spPr>
          <a:xfrm flipH="1">
            <a:off x="4419600" y="2209800"/>
            <a:ext cx="1981200" cy="1524000"/>
          </a:xfrm>
          <a:prstGeom prst="straightConnector1">
            <a:avLst/>
          </a:prstGeom>
          <a:ln w="28575">
            <a:solidFill>
              <a:srgbClr val="800000"/>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4020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plus(in)">
                                      <p:cBhvr>
                                        <p:cTn id="7" dur="5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Test using a </a:t>
            </a:r>
            <a:r>
              <a:rPr lang="en-US" sz="3200" dirty="0" err="1">
                <a:solidFill>
                  <a:srgbClr val="800000"/>
                </a:solidFill>
              </a:rPr>
              <a:t>JUnit</a:t>
            </a:r>
            <a:r>
              <a:rPr lang="en-US" sz="3200" dirty="0">
                <a:solidFill>
                  <a:srgbClr val="800000"/>
                </a:solidFill>
              </a:rPr>
              <a:t> testing class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19</a:t>
            </a:fld>
            <a:endParaRPr lang="en-US" dirty="0"/>
          </a:p>
        </p:txBody>
      </p:sp>
      <p:sp>
        <p:nvSpPr>
          <p:cNvPr id="7" name="TextBox 6"/>
          <p:cNvSpPr txBox="1"/>
          <p:nvPr/>
        </p:nvSpPr>
        <p:spPr>
          <a:xfrm>
            <a:off x="457200" y="1524000"/>
            <a:ext cx="7489519" cy="830997"/>
          </a:xfrm>
          <a:prstGeom prst="rect">
            <a:avLst/>
          </a:prstGeom>
          <a:noFill/>
        </p:spPr>
        <p:txBody>
          <a:bodyPr wrap="square" rtlCol="0">
            <a:spAutoFit/>
          </a:bodyPr>
          <a:lstStyle/>
          <a:p>
            <a:r>
              <a:rPr lang="en-US" sz="2400" dirty="0"/>
              <a:t>In Eclipse, use menu item </a:t>
            </a:r>
            <a:r>
              <a:rPr lang="en-US" sz="2400" dirty="0">
                <a:solidFill>
                  <a:srgbClr val="800000"/>
                </a:solidFill>
              </a:rPr>
              <a:t>File </a:t>
            </a:r>
            <a:r>
              <a:rPr lang="en-US" sz="2400" dirty="0">
                <a:solidFill>
                  <a:srgbClr val="800000"/>
                </a:solidFill>
                <a:sym typeface="Wingdings"/>
              </a:rPr>
              <a:t> New  </a:t>
            </a:r>
            <a:r>
              <a:rPr lang="en-US" sz="2400" dirty="0" err="1">
                <a:solidFill>
                  <a:srgbClr val="800000"/>
                </a:solidFill>
                <a:sym typeface="Wingdings"/>
              </a:rPr>
              <a:t>JUnit</a:t>
            </a:r>
            <a:r>
              <a:rPr lang="en-US" sz="2400" dirty="0">
                <a:solidFill>
                  <a:srgbClr val="800000"/>
                </a:solidFill>
                <a:sym typeface="Wingdings"/>
              </a:rPr>
              <a:t> Test Case </a:t>
            </a:r>
            <a:r>
              <a:rPr lang="en-US" sz="2400" dirty="0">
                <a:sym typeface="Wingdings"/>
              </a:rPr>
              <a:t>to create a class that looks like this:</a:t>
            </a:r>
            <a:endParaRPr lang="en-US" sz="2400" dirty="0"/>
          </a:p>
        </p:txBody>
      </p:sp>
      <p:sp>
        <p:nvSpPr>
          <p:cNvPr id="8" name="Rectangle 7"/>
          <p:cNvSpPr/>
          <p:nvPr/>
        </p:nvSpPr>
        <p:spPr>
          <a:xfrm>
            <a:off x="457200" y="2362200"/>
            <a:ext cx="4495800" cy="3200876"/>
          </a:xfrm>
          <a:prstGeom prst="rect">
            <a:avLst/>
          </a:prstGeom>
          <a:ln>
            <a:solidFill>
              <a:srgbClr val="800000"/>
            </a:solidFill>
          </a:ln>
        </p:spPr>
        <p:txBody>
          <a:bodyPr wrap="square">
            <a:spAutoFit/>
          </a:bodyPr>
          <a:lstStyle/>
          <a:p>
            <a:r>
              <a:rPr lang="en-US" sz="2400" b="1" dirty="0">
                <a:latin typeface="Times New Roman"/>
                <a:cs typeface="Times New Roman"/>
              </a:rPr>
              <a:t>import</a:t>
            </a:r>
            <a:r>
              <a:rPr lang="en-US" sz="2400" dirty="0">
                <a:latin typeface="Times New Roman"/>
                <a:cs typeface="Times New Roman"/>
              </a:rPr>
              <a:t> static </a:t>
            </a:r>
            <a:r>
              <a:rPr lang="en-US" sz="2400" dirty="0" err="1">
                <a:latin typeface="Times New Roman"/>
                <a:cs typeface="Times New Roman"/>
              </a:rPr>
              <a:t>org.junit.Assert</a:t>
            </a:r>
            <a:r>
              <a:rPr lang="en-US" sz="2400" dirty="0">
                <a:latin typeface="Times New Roman"/>
                <a:cs typeface="Times New Roman"/>
              </a:rPr>
              <a:t>.*;</a:t>
            </a:r>
          </a:p>
          <a:p>
            <a:r>
              <a:rPr lang="en-US" sz="2400" b="1" dirty="0">
                <a:latin typeface="Times New Roman"/>
                <a:cs typeface="Times New Roman"/>
              </a:rPr>
              <a:t>import</a:t>
            </a:r>
            <a:r>
              <a:rPr lang="en-US" sz="2400" dirty="0">
                <a:latin typeface="Times New Roman"/>
                <a:cs typeface="Times New Roman"/>
              </a:rPr>
              <a:t> </a:t>
            </a:r>
            <a:r>
              <a:rPr lang="en-US" sz="2400" dirty="0" err="1">
                <a:latin typeface="Times New Roman"/>
                <a:cs typeface="Times New Roman"/>
              </a:rPr>
              <a:t>org.junit.Test</a:t>
            </a:r>
            <a:r>
              <a:rPr lang="en-US" sz="2400" dirty="0">
                <a:latin typeface="Times New Roman"/>
                <a:cs typeface="Times New Roman"/>
              </a:rPr>
              <a:t>;</a:t>
            </a:r>
          </a:p>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a:t>
            </a:r>
            <a:r>
              <a:rPr lang="en-US" sz="2400" dirty="0">
                <a:latin typeface="Times New Roman"/>
                <a:cs typeface="Times New Roman"/>
              </a:rPr>
              <a:t> {</a:t>
            </a: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void</a:t>
            </a:r>
            <a:r>
              <a:rPr lang="en-US" sz="2400" dirty="0">
                <a:latin typeface="Times New Roman"/>
                <a:cs typeface="Times New Roman"/>
              </a:rPr>
              <a:t> test() {</a:t>
            </a:r>
          </a:p>
          <a:p>
            <a:r>
              <a:rPr lang="en-US" sz="2400" dirty="0">
                <a:latin typeface="Times New Roman"/>
                <a:cs typeface="Times New Roman"/>
              </a:rPr>
              <a:t>        fail("Not yet implemented");</a:t>
            </a:r>
          </a:p>
          <a:p>
            <a:r>
              <a:rPr lang="en-US" sz="2400" dirty="0">
                <a:latin typeface="Times New Roman"/>
                <a:cs typeface="Times New Roman"/>
              </a:rPr>
              <a:t>    }</a:t>
            </a:r>
          </a:p>
          <a:p>
            <a:r>
              <a:rPr lang="en-US" sz="2400" dirty="0">
                <a:latin typeface="Times New Roman"/>
                <a:cs typeface="Times New Roman"/>
              </a:rPr>
              <a:t>}</a:t>
            </a:r>
          </a:p>
        </p:txBody>
      </p:sp>
      <p:sp>
        <p:nvSpPr>
          <p:cNvPr id="9" name="TextBox 8"/>
          <p:cNvSpPr txBox="1"/>
          <p:nvPr/>
        </p:nvSpPr>
        <p:spPr>
          <a:xfrm>
            <a:off x="5105400" y="2209800"/>
            <a:ext cx="3733800" cy="3046988"/>
          </a:xfrm>
          <a:prstGeom prst="rect">
            <a:avLst/>
          </a:prstGeom>
          <a:noFill/>
        </p:spPr>
        <p:txBody>
          <a:bodyPr wrap="square" rtlCol="0">
            <a:spAutoFit/>
          </a:bodyPr>
          <a:lstStyle/>
          <a:p>
            <a:r>
              <a:rPr lang="en-US" sz="2400" dirty="0"/>
              <a:t>Select </a:t>
            </a:r>
            <a:r>
              <a:rPr lang="en-US" sz="2400" dirty="0" err="1">
                <a:solidFill>
                  <a:srgbClr val="800000"/>
                </a:solidFill>
              </a:rPr>
              <a:t>TimeTest</a:t>
            </a:r>
            <a:r>
              <a:rPr lang="en-US" sz="2400" dirty="0">
                <a:solidFill>
                  <a:srgbClr val="800000"/>
                </a:solidFill>
              </a:rPr>
              <a:t> </a:t>
            </a:r>
            <a:r>
              <a:rPr lang="en-US" sz="2400" dirty="0"/>
              <a:t>in </a:t>
            </a:r>
            <a:r>
              <a:rPr lang="en-US" sz="2400" dirty="0">
                <a:solidFill>
                  <a:srgbClr val="800000"/>
                </a:solidFill>
              </a:rPr>
              <a:t>Package Explorer</a:t>
            </a:r>
            <a:r>
              <a:rPr lang="en-US" sz="2400" dirty="0"/>
              <a:t>.</a:t>
            </a:r>
          </a:p>
          <a:p>
            <a:endParaRPr lang="en-US" sz="2400" dirty="0"/>
          </a:p>
          <a:p>
            <a:r>
              <a:rPr lang="en-US" sz="2400" dirty="0"/>
              <a:t>Use menu item </a:t>
            </a:r>
            <a:r>
              <a:rPr lang="en-US" sz="2400" dirty="0">
                <a:solidFill>
                  <a:srgbClr val="800000"/>
                </a:solidFill>
              </a:rPr>
              <a:t>Run </a:t>
            </a:r>
            <a:r>
              <a:rPr lang="en-US" sz="2400" dirty="0">
                <a:solidFill>
                  <a:srgbClr val="800000"/>
                </a:solidFill>
                <a:sym typeface="Wingdings"/>
              </a:rPr>
              <a:t> Run</a:t>
            </a:r>
            <a:r>
              <a:rPr lang="en-US" sz="2400" dirty="0">
                <a:sym typeface="Wingdings"/>
              </a:rPr>
              <a:t>.</a:t>
            </a:r>
          </a:p>
          <a:p>
            <a:endParaRPr lang="en-US" sz="2400" dirty="0"/>
          </a:p>
          <a:p>
            <a:r>
              <a:rPr lang="en-US" sz="2400" dirty="0"/>
              <a:t>Procedure </a:t>
            </a:r>
            <a:r>
              <a:rPr lang="en-US" sz="2400" dirty="0">
                <a:solidFill>
                  <a:srgbClr val="800000"/>
                </a:solidFill>
              </a:rPr>
              <a:t>test</a:t>
            </a:r>
            <a:r>
              <a:rPr lang="en-US" sz="2400" dirty="0"/>
              <a:t> is called, and the call </a:t>
            </a:r>
            <a:r>
              <a:rPr lang="en-US" sz="2400" dirty="0">
                <a:solidFill>
                  <a:srgbClr val="800000"/>
                </a:solidFill>
              </a:rPr>
              <a:t>fail(…)</a:t>
            </a:r>
            <a:r>
              <a:rPr lang="en-US" sz="2400" dirty="0"/>
              <a:t> causes execution to fail:</a:t>
            </a:r>
          </a:p>
        </p:txBody>
      </p:sp>
      <p:pic>
        <p:nvPicPr>
          <p:cNvPr id="11" name="Picture 10" descr="fail1.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9600" y="5410200"/>
            <a:ext cx="4330700" cy="1244600"/>
          </a:xfrm>
          <a:prstGeom prst="rect">
            <a:avLst/>
          </a:prstGeom>
        </p:spPr>
      </p:pic>
    </p:spTree>
    <p:extLst>
      <p:ext uri="{BB962C8B-B14F-4D97-AF65-F5344CB8AC3E}">
        <p14:creationId xmlns:p14="http://schemas.microsoft.com/office/powerpoint/2010/main" val="17589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CS2110 Announcements</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a:t>
            </a:fld>
            <a:endParaRPr lang="en-US"/>
          </a:p>
        </p:txBody>
      </p:sp>
      <p:sp>
        <p:nvSpPr>
          <p:cNvPr id="4" name="Content Placeholder 3"/>
          <p:cNvSpPr>
            <a:spLocks noGrp="1"/>
          </p:cNvSpPr>
          <p:nvPr>
            <p:ph sz="quarter" idx="1"/>
          </p:nvPr>
        </p:nvSpPr>
        <p:spPr/>
        <p:txBody>
          <a:bodyPr>
            <a:normAutofit fontScale="92500" lnSpcReduction="20000"/>
          </a:bodyPr>
          <a:lstStyle/>
          <a:p>
            <a:pPr marL="0" indent="0">
              <a:buNone/>
            </a:pPr>
            <a:r>
              <a:rPr lang="en-US" sz="2400" b="1" dirty="0">
                <a:solidFill>
                  <a:srgbClr val="800000"/>
                </a:solidFill>
              </a:rPr>
              <a:t>Take course S/U?</a:t>
            </a:r>
          </a:p>
          <a:p>
            <a:pPr marL="0" indent="0">
              <a:buNone/>
            </a:pPr>
            <a:r>
              <a:rPr lang="en-US" sz="2400" dirty="0">
                <a:solidFill>
                  <a:srgbClr val="800000"/>
                </a:solidFill>
              </a:rPr>
              <a:t>OK with us. Check with your advisor/major. To get an S, you need to do at least C– work. Do D+ work or less, you get a U.</a:t>
            </a:r>
          </a:p>
          <a:p>
            <a:pPr marL="0" indent="0">
              <a:buNone/>
            </a:pPr>
            <a:r>
              <a:rPr lang="en-US" sz="2400" dirty="0">
                <a:solidFill>
                  <a:srgbClr val="00B0F0"/>
                </a:solidFill>
              </a:rPr>
              <a:t>HW1 due on 4 September. See Piazza note @14</a:t>
            </a:r>
          </a:p>
          <a:p>
            <a:pPr marL="0" indent="0">
              <a:buNone/>
            </a:pPr>
            <a:r>
              <a:rPr lang="en-US" sz="2400" dirty="0">
                <a:solidFill>
                  <a:srgbClr val="FF0000"/>
                </a:solidFill>
              </a:rPr>
              <a:t>Please don’t email us about prelim conflicts! We’ll tell you at the appropriate time how we handle them.</a:t>
            </a:r>
          </a:p>
          <a:p>
            <a:pPr marL="0" indent="0">
              <a:buNone/>
            </a:pPr>
            <a:r>
              <a:rPr lang="en-US" sz="2400" dirty="0">
                <a:solidFill>
                  <a:srgbClr val="800000"/>
                </a:solidFill>
              </a:rPr>
              <a:t>If you are new to the course and want to submit a quiz or assignment that is past due, talk to or email you TA and ask for an extension.</a:t>
            </a:r>
          </a:p>
          <a:p>
            <a:pPr marL="0" indent="0">
              <a:buNone/>
            </a:pPr>
            <a:r>
              <a:rPr lang="en-US" sz="2400" dirty="0">
                <a:solidFill>
                  <a:srgbClr val="00B0F0"/>
                </a:solidFill>
              </a:rPr>
              <a:t>Profs eat lunch with 7 students. Sign up on pinned Piazza note @15 to take part.</a:t>
            </a:r>
          </a:p>
          <a:p>
            <a:pPr marL="0" indent="0">
              <a:buNone/>
            </a:pPr>
            <a:r>
              <a:rPr lang="en-US" sz="2400" dirty="0">
                <a:solidFill>
                  <a:srgbClr val="800000"/>
                </a:solidFill>
              </a:rPr>
              <a:t>Quiz 1 doesn’t count. Later quizzes will count.</a:t>
            </a:r>
          </a:p>
          <a:p>
            <a:pPr marL="0" indent="0">
              <a:buNone/>
            </a:pPr>
            <a:r>
              <a:rPr lang="en-US" sz="2400" dirty="0">
                <a:solidFill>
                  <a:srgbClr val="FF0000"/>
                </a:solidFill>
              </a:rPr>
              <a:t>Do a recitation in groups of 1, 2, 3 in the same recitation section. Doesn’t make sense to do it with someone not in same section.</a:t>
            </a:r>
          </a:p>
          <a:p>
            <a:pPr marL="0" indent="0">
              <a:buNone/>
            </a:pPr>
            <a:endParaRPr lang="en-US" sz="2400" dirty="0">
              <a:solidFill>
                <a:srgbClr val="800000"/>
              </a:solidFill>
            </a:endParaRPr>
          </a:p>
          <a:p>
            <a:pPr marL="0" indent="0">
              <a:buNone/>
            </a:pPr>
            <a:endParaRPr lang="en-US" sz="2400" dirty="0"/>
          </a:p>
        </p:txBody>
      </p:sp>
    </p:spTree>
    <p:extLst>
      <p:ext uri="{BB962C8B-B14F-4D97-AF65-F5344CB8AC3E}">
        <p14:creationId xmlns:p14="http://schemas.microsoft.com/office/powerpoint/2010/main" val="489536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Test using a </a:t>
            </a:r>
            <a:r>
              <a:rPr lang="en-US" sz="3200" dirty="0" err="1">
                <a:solidFill>
                  <a:srgbClr val="800000"/>
                </a:solidFill>
              </a:rPr>
              <a:t>JUnit</a:t>
            </a:r>
            <a:r>
              <a:rPr lang="en-US" sz="3200" dirty="0">
                <a:solidFill>
                  <a:srgbClr val="800000"/>
                </a:solidFill>
              </a:rPr>
              <a:t> testing class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20</a:t>
            </a:fld>
            <a:endParaRPr lang="en-US" dirty="0"/>
          </a:p>
        </p:txBody>
      </p:sp>
      <p:sp>
        <p:nvSpPr>
          <p:cNvPr id="8" name="Rectangle 7"/>
          <p:cNvSpPr/>
          <p:nvPr/>
        </p:nvSpPr>
        <p:spPr>
          <a:xfrm>
            <a:off x="381000" y="1600200"/>
            <a:ext cx="5410200" cy="3939540"/>
          </a:xfrm>
          <a:prstGeom prst="rect">
            <a:avLst/>
          </a:prstGeom>
          <a:ln>
            <a:solidFill>
              <a:srgbClr val="800000"/>
            </a:solidFill>
          </a:ln>
        </p:spPr>
        <p:txBody>
          <a:bodyPr wrap="square">
            <a:spAutoFit/>
          </a:bodyPr>
          <a:lstStyle/>
          <a:p>
            <a:r>
              <a:rPr lang="en-US" sz="2400" b="1" dirty="0">
                <a:latin typeface="Times New Roman"/>
                <a:cs typeface="Times New Roman"/>
              </a:rPr>
              <a:t>…</a:t>
            </a:r>
            <a:endParaRPr lang="en-US" sz="2400" dirty="0">
              <a:latin typeface="Times New Roman"/>
              <a:cs typeface="Times New Roman"/>
            </a:endParaRPr>
          </a:p>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a:t>
            </a:r>
            <a:r>
              <a:rPr lang="en-US" sz="2400" dirty="0">
                <a:latin typeface="Times New Roman"/>
                <a:cs typeface="Times New Roman"/>
              </a:rPr>
              <a:t> {</a:t>
            </a: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a:latin typeface="Times New Roman"/>
                <a:cs typeface="Times New Roman"/>
              </a:rPr>
              <a:t>void</a:t>
            </a:r>
            <a:r>
              <a:rPr lang="en-US" sz="2400">
                <a:latin typeface="Times New Roman"/>
                <a:cs typeface="Times New Roman"/>
              </a:rPr>
              <a:t> test() </a:t>
            </a:r>
            <a:r>
              <a:rPr lang="en-US" sz="2400" dirty="0">
                <a:latin typeface="Times New Roman"/>
                <a:cs typeface="Times New Roman"/>
              </a:rPr>
              <a:t>{</a:t>
            </a:r>
          </a:p>
          <a:p>
            <a:r>
              <a:rPr lang="en-US" sz="2400" dirty="0">
                <a:latin typeface="Times New Roman"/>
                <a:cs typeface="Times New Roman"/>
              </a:rPr>
              <a:t>        </a:t>
            </a:r>
            <a:r>
              <a:rPr lang="en-US" sz="2400" dirty="0">
                <a:solidFill>
                  <a:srgbClr val="800000"/>
                </a:solidFill>
                <a:latin typeface="Times New Roman"/>
                <a:cs typeface="Times New Roman"/>
              </a:rPr>
              <a:t>Time t1= </a:t>
            </a:r>
            <a:r>
              <a:rPr lang="en-US" sz="2400" b="1" dirty="0">
                <a:solidFill>
                  <a:srgbClr val="800000"/>
                </a:solidFill>
                <a:latin typeface="Times New Roman"/>
                <a:cs typeface="Times New Roman"/>
              </a:rPr>
              <a:t>new </a:t>
            </a:r>
            <a:r>
              <a:rPr lang="en-US" sz="2400" dirty="0">
                <a:solidFill>
                  <a:srgbClr val="800000"/>
                </a:solidFill>
                <a:latin typeface="Times New Roman"/>
                <a:cs typeface="Times New Roman"/>
              </a:rPr>
              <a:t>Time();</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(0, t1.getHour());</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(0, t1.getMin();</a:t>
            </a:r>
          </a:p>
          <a:p>
            <a:r>
              <a:rPr lang="en-US" sz="2400" i="1"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("00:00", t1.toString());</a:t>
            </a:r>
          </a:p>
          <a:p>
            <a:r>
              <a:rPr lang="en-US" sz="2400" dirty="0">
                <a:latin typeface="Times New Roman"/>
                <a:cs typeface="Times New Roman"/>
              </a:rPr>
              <a:t>    }</a:t>
            </a:r>
          </a:p>
          <a:p>
            <a:r>
              <a:rPr lang="en-US" sz="2400" dirty="0">
                <a:latin typeface="Times New Roman"/>
                <a:cs typeface="Times New Roman"/>
              </a:rPr>
              <a:t>}</a:t>
            </a:r>
          </a:p>
        </p:txBody>
      </p:sp>
      <p:sp>
        <p:nvSpPr>
          <p:cNvPr id="4" name="TextBox 3"/>
          <p:cNvSpPr txBox="1"/>
          <p:nvPr/>
        </p:nvSpPr>
        <p:spPr>
          <a:xfrm>
            <a:off x="5334000" y="1554540"/>
            <a:ext cx="3505200" cy="1569660"/>
          </a:xfrm>
          <a:prstGeom prst="rect">
            <a:avLst/>
          </a:prstGeom>
          <a:noFill/>
        </p:spPr>
        <p:txBody>
          <a:bodyPr wrap="square" rtlCol="0">
            <a:spAutoFit/>
          </a:bodyPr>
          <a:lstStyle/>
          <a:p>
            <a:r>
              <a:rPr lang="en-US" sz="2400" dirty="0"/>
              <a:t>Write and save a suite of “test cases” in </a:t>
            </a:r>
            <a:r>
              <a:rPr lang="en-US" sz="2400" dirty="0" err="1"/>
              <a:t>TimeTest</a:t>
            </a:r>
            <a:r>
              <a:rPr lang="en-US" sz="2400" dirty="0"/>
              <a:t>, to test that all methods in Time are correct</a:t>
            </a:r>
          </a:p>
        </p:txBody>
      </p:sp>
      <p:sp>
        <p:nvSpPr>
          <p:cNvPr id="5" name="TextBox 4"/>
          <p:cNvSpPr txBox="1"/>
          <p:nvPr/>
        </p:nvSpPr>
        <p:spPr>
          <a:xfrm>
            <a:off x="4577481" y="3200400"/>
            <a:ext cx="3575919" cy="461665"/>
          </a:xfrm>
          <a:prstGeom prst="rect">
            <a:avLst/>
          </a:prstGeom>
          <a:solidFill>
            <a:srgbClr val="F8DFF0"/>
          </a:solidFill>
        </p:spPr>
        <p:txBody>
          <a:bodyPr wrap="none" rtlCol="0">
            <a:spAutoFit/>
          </a:bodyPr>
          <a:lstStyle/>
          <a:p>
            <a:r>
              <a:rPr lang="en-US" sz="2400" dirty="0">
                <a:solidFill>
                  <a:srgbClr val="008000"/>
                </a:solidFill>
              </a:rPr>
              <a:t>Store new Time object in t1.</a:t>
            </a:r>
          </a:p>
        </p:txBody>
      </p:sp>
      <p:sp>
        <p:nvSpPr>
          <p:cNvPr id="6" name="TextBox 5"/>
          <p:cNvSpPr txBox="1"/>
          <p:nvPr/>
        </p:nvSpPr>
        <p:spPr>
          <a:xfrm>
            <a:off x="1524000" y="5257800"/>
            <a:ext cx="5891156" cy="1200328"/>
          </a:xfrm>
          <a:prstGeom prst="rect">
            <a:avLst/>
          </a:prstGeom>
          <a:solidFill>
            <a:srgbClr val="F8DFF0"/>
          </a:solidFill>
        </p:spPr>
        <p:txBody>
          <a:bodyPr wrap="none" rtlCol="0">
            <a:spAutoFit/>
          </a:bodyPr>
          <a:lstStyle/>
          <a:p>
            <a:r>
              <a:rPr lang="en-US" sz="2400" dirty="0"/>
              <a:t>Give green light if expected value equals</a:t>
            </a:r>
          </a:p>
          <a:p>
            <a:r>
              <a:rPr lang="en-US" sz="2400" dirty="0"/>
              <a:t>        computed value, red light if not:</a:t>
            </a:r>
          </a:p>
          <a:p>
            <a:r>
              <a:rPr lang="en-US" sz="2400" dirty="0" err="1">
                <a:solidFill>
                  <a:srgbClr val="800000"/>
                </a:solidFill>
              </a:rPr>
              <a:t>assertEquals</a:t>
            </a:r>
            <a:r>
              <a:rPr lang="en-US" sz="2400" dirty="0">
                <a:solidFill>
                  <a:srgbClr val="800000"/>
                </a:solidFill>
              </a:rPr>
              <a:t>(expected value, computed value);</a:t>
            </a:r>
          </a:p>
        </p:txBody>
      </p:sp>
    </p:spTree>
    <p:extLst>
      <p:ext uri="{BB962C8B-B14F-4D97-AF65-F5344CB8AC3E}">
        <p14:creationId xmlns:p14="http://schemas.microsoft.com/office/powerpoint/2010/main" val="311950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Test setter method in </a:t>
            </a:r>
            <a:r>
              <a:rPr lang="en-US" sz="3200" dirty="0" err="1">
                <a:solidFill>
                  <a:srgbClr val="800000"/>
                </a:solidFill>
              </a:rPr>
              <a:t>JUnit</a:t>
            </a:r>
            <a:r>
              <a:rPr lang="en-US" sz="3200" dirty="0">
                <a:solidFill>
                  <a:srgbClr val="800000"/>
                </a:solidFill>
              </a:rPr>
              <a:t> testing class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21</a:t>
            </a:fld>
            <a:endParaRPr lang="en-US" dirty="0"/>
          </a:p>
        </p:txBody>
      </p:sp>
      <p:sp>
        <p:nvSpPr>
          <p:cNvPr id="8" name="Rectangle 7"/>
          <p:cNvSpPr/>
          <p:nvPr/>
        </p:nvSpPr>
        <p:spPr>
          <a:xfrm>
            <a:off x="380999" y="1600200"/>
            <a:ext cx="5022359" cy="4093428"/>
          </a:xfrm>
          <a:prstGeom prst="rect">
            <a:avLst/>
          </a:prstGeom>
          <a:ln>
            <a:solidFill>
              <a:srgbClr val="800000"/>
            </a:solidFill>
          </a:ln>
        </p:spPr>
        <p:txBody>
          <a:bodyPr wrap="square">
            <a:spAutoFit/>
          </a:bodyPr>
          <a:lstStyle/>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a:t>
            </a:r>
            <a:r>
              <a:rPr lang="en-US" sz="2400" dirty="0">
                <a:latin typeface="Times New Roman"/>
                <a:cs typeface="Times New Roman"/>
              </a:rPr>
              <a:t> {</a:t>
            </a:r>
          </a:p>
          <a:p>
            <a:pPr>
              <a:spcBef>
                <a:spcPts val="1200"/>
              </a:spcBef>
            </a:pPr>
            <a:r>
              <a:rPr lang="en-US" sz="2400" dirty="0">
                <a:latin typeface="Times New Roman"/>
                <a:cs typeface="Times New Roman"/>
              </a:rPr>
              <a:t>    …</a:t>
            </a:r>
          </a:p>
          <a:p>
            <a:pPr>
              <a:spcBef>
                <a:spcPts val="1200"/>
              </a:spcBef>
            </a:pPr>
            <a:endParaRPr lang="en-US" sz="2400" dirty="0">
              <a:latin typeface="Times New Roman"/>
              <a:cs typeface="Times New Roman"/>
            </a:endParaRP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void</a:t>
            </a:r>
            <a:r>
              <a:rPr lang="en-US" sz="2400" dirty="0">
                <a:latin typeface="Times New Roman"/>
                <a:cs typeface="Times New Roman"/>
              </a:rPr>
              <a:t> </a:t>
            </a:r>
            <a:r>
              <a:rPr lang="en-US" sz="2400" dirty="0" err="1">
                <a:latin typeface="Times New Roman"/>
                <a:cs typeface="Times New Roman"/>
              </a:rPr>
              <a:t>testSetters</a:t>
            </a:r>
            <a:r>
              <a:rPr lang="en-US" sz="2400" dirty="0">
                <a:latin typeface="Times New Roman"/>
                <a:cs typeface="Times New Roman"/>
              </a:rPr>
              <a:t>() {</a:t>
            </a:r>
          </a:p>
          <a:p>
            <a:r>
              <a:rPr lang="en-US" sz="2400" dirty="0">
                <a:latin typeface="Times New Roman"/>
                <a:cs typeface="Times New Roman"/>
              </a:rPr>
              <a:t>         </a:t>
            </a:r>
            <a:r>
              <a:rPr lang="en-US" sz="2400" dirty="0">
                <a:solidFill>
                  <a:srgbClr val="800000"/>
                </a:solidFill>
                <a:latin typeface="Times New Roman"/>
                <a:cs typeface="Times New Roman"/>
              </a:rPr>
              <a:t>Time t1= </a:t>
            </a:r>
            <a:r>
              <a:rPr lang="en-US" sz="2400" b="1" dirty="0">
                <a:solidFill>
                  <a:srgbClr val="800000"/>
                </a:solidFill>
                <a:latin typeface="Times New Roman"/>
                <a:cs typeface="Times New Roman"/>
              </a:rPr>
              <a:t>new </a:t>
            </a:r>
            <a:r>
              <a:rPr lang="en-US" sz="2400" dirty="0">
                <a:solidFill>
                  <a:srgbClr val="800000"/>
                </a:solidFill>
                <a:latin typeface="Times New Roman"/>
                <a:cs typeface="Times New Roman"/>
              </a:rPr>
              <a:t>Time();</a:t>
            </a:r>
          </a:p>
          <a:p>
            <a:r>
              <a:rPr lang="en-US" sz="2400" dirty="0">
                <a:solidFill>
                  <a:srgbClr val="800000"/>
                </a:solidFill>
                <a:latin typeface="Times New Roman"/>
                <a:cs typeface="Times New Roman"/>
              </a:rPr>
              <a:t>         t1.setHour(21);</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(21, t1.getHour());</a:t>
            </a:r>
          </a:p>
          <a:p>
            <a:r>
              <a:rPr lang="en-US" sz="2400" dirty="0">
                <a:latin typeface="Times New Roman"/>
                <a:cs typeface="Times New Roman"/>
              </a:rPr>
              <a:t>    }</a:t>
            </a:r>
          </a:p>
          <a:p>
            <a:r>
              <a:rPr lang="en-US" sz="2400" dirty="0">
                <a:latin typeface="Times New Roman"/>
                <a:cs typeface="Times New Roman"/>
              </a:rPr>
              <a:t>}</a:t>
            </a:r>
          </a:p>
        </p:txBody>
      </p:sp>
      <p:grpSp>
        <p:nvGrpSpPr>
          <p:cNvPr id="34" name="Group 33"/>
          <p:cNvGrpSpPr/>
          <p:nvPr/>
        </p:nvGrpSpPr>
        <p:grpSpPr>
          <a:xfrm>
            <a:off x="5638803" y="4343400"/>
            <a:ext cx="3047997" cy="2209800"/>
            <a:chOff x="5638803" y="4343400"/>
            <a:chExt cx="3047997" cy="2209800"/>
          </a:xfrm>
        </p:grpSpPr>
        <p:grpSp>
          <p:nvGrpSpPr>
            <p:cNvPr id="21" name="Group 20"/>
            <p:cNvGrpSpPr/>
            <p:nvPr/>
          </p:nvGrpSpPr>
          <p:grpSpPr>
            <a:xfrm>
              <a:off x="5638803" y="4343400"/>
              <a:ext cx="3047997" cy="2209800"/>
              <a:chOff x="4407647" y="2133600"/>
              <a:chExt cx="3059953" cy="2438400"/>
            </a:xfrm>
          </p:grpSpPr>
          <p:sp>
            <p:nvSpPr>
              <p:cNvPr id="22"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3"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4"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5" name="Group 24"/>
            <p:cNvGrpSpPr/>
            <p:nvPr/>
          </p:nvGrpSpPr>
          <p:grpSpPr>
            <a:xfrm>
              <a:off x="6248399" y="4876800"/>
              <a:ext cx="1143004" cy="1066800"/>
              <a:chOff x="3428996" y="5029200"/>
              <a:chExt cx="1143004" cy="1066800"/>
            </a:xfrm>
          </p:grpSpPr>
          <p:grpSp>
            <p:nvGrpSpPr>
              <p:cNvPr id="26" name="Group 25"/>
              <p:cNvGrpSpPr/>
              <p:nvPr/>
            </p:nvGrpSpPr>
            <p:grpSpPr>
              <a:xfrm>
                <a:off x="3428996" y="5029200"/>
                <a:ext cx="1143001" cy="990600"/>
                <a:chOff x="6172199" y="4800600"/>
                <a:chExt cx="1143001" cy="990600"/>
              </a:xfrm>
            </p:grpSpPr>
            <p:sp>
              <p:nvSpPr>
                <p:cNvPr id="28"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9"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30"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7" name="Rectangle 22"/>
              <p:cNvSpPr>
                <a:spLocks noChangeArrowheads="1"/>
              </p:cNvSpPr>
              <p:nvPr/>
            </p:nvSpPr>
            <p:spPr bwMode="auto">
              <a:xfrm>
                <a:off x="3962400" y="56388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grpSp>
          <p:nvGrpSpPr>
            <p:cNvPr id="31" name="Group 30"/>
            <p:cNvGrpSpPr/>
            <p:nvPr/>
          </p:nvGrpSpPr>
          <p:grpSpPr>
            <a:xfrm>
              <a:off x="5715000" y="5562600"/>
              <a:ext cx="2819400" cy="918865"/>
              <a:chOff x="2895597" y="5715000"/>
              <a:chExt cx="2819400" cy="918865"/>
            </a:xfrm>
          </p:grpSpPr>
          <p:sp>
            <p:nvSpPr>
              <p:cNvPr id="32" name="Rectangle 21"/>
              <p:cNvSpPr>
                <a:spLocks noChangeArrowheads="1"/>
              </p:cNvSpPr>
              <p:nvPr/>
            </p:nvSpPr>
            <p:spPr bwMode="auto">
              <a:xfrm>
                <a:off x="4724397" y="57150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33" name="TextBox 32"/>
              <p:cNvSpPr txBox="1"/>
              <p:nvPr/>
            </p:nvSpPr>
            <p:spPr>
              <a:xfrm>
                <a:off x="2895597" y="61722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grpSp>
      <p:sp>
        <p:nvSpPr>
          <p:cNvPr id="7" name="TextBox 6"/>
          <p:cNvSpPr txBox="1"/>
          <p:nvPr/>
        </p:nvSpPr>
        <p:spPr>
          <a:xfrm>
            <a:off x="5410200" y="1600200"/>
            <a:ext cx="3429000" cy="2308324"/>
          </a:xfrm>
          <a:prstGeom prst="rect">
            <a:avLst/>
          </a:prstGeom>
          <a:noFill/>
        </p:spPr>
        <p:txBody>
          <a:bodyPr wrap="square" rtlCol="0">
            <a:spAutoFit/>
          </a:bodyPr>
          <a:lstStyle/>
          <a:p>
            <a:r>
              <a:rPr lang="en-US" sz="2400" dirty="0" err="1"/>
              <a:t>TimeTest</a:t>
            </a:r>
            <a:r>
              <a:rPr lang="en-US" sz="2400" dirty="0"/>
              <a:t> can have several test methods, each preceded by @Test.</a:t>
            </a:r>
          </a:p>
          <a:p>
            <a:endParaRPr lang="en-US" sz="2400" dirty="0"/>
          </a:p>
          <a:p>
            <a:r>
              <a:rPr lang="en-US" sz="2400" dirty="0"/>
              <a:t>All are called when menu item Run</a:t>
            </a:r>
            <a:r>
              <a:rPr lang="en-US" sz="2400" dirty="0">
                <a:sym typeface="Wingdings"/>
              </a:rPr>
              <a:t> </a:t>
            </a:r>
            <a:r>
              <a:rPr lang="en-US" sz="2400" dirty="0"/>
              <a:t>Run is selected</a:t>
            </a:r>
          </a:p>
        </p:txBody>
      </p:sp>
    </p:spTree>
    <p:extLst>
      <p:ext uri="{BB962C8B-B14F-4D97-AF65-F5344CB8AC3E}">
        <p14:creationId xmlns:p14="http://schemas.microsoft.com/office/powerpoint/2010/main" val="2335480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Constructors —new kind of method</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22</a:t>
            </a:fld>
            <a:endParaRPr lang="en-US" dirty="0"/>
          </a:p>
        </p:txBody>
      </p:sp>
      <p:sp>
        <p:nvSpPr>
          <p:cNvPr id="8" name="Rectangle 7"/>
          <p:cNvSpPr/>
          <p:nvPr/>
        </p:nvSpPr>
        <p:spPr>
          <a:xfrm>
            <a:off x="381000" y="1524000"/>
            <a:ext cx="2514600" cy="2677656"/>
          </a:xfrm>
          <a:prstGeom prst="rect">
            <a:avLst/>
          </a:prstGeom>
          <a:ln>
            <a:solidFill>
              <a:srgbClr val="800000"/>
            </a:solidFill>
          </a:ln>
        </p:spPr>
        <p:txBody>
          <a:bodyPr wrap="square">
            <a:spAutoFit/>
          </a:bodyPr>
          <a:lstStyle/>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C {</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a;</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b;</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c;</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d;</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e;</a:t>
            </a:r>
          </a:p>
          <a:p>
            <a:r>
              <a:rPr lang="en-US" sz="2400" dirty="0">
                <a:latin typeface="Times New Roman"/>
                <a:cs typeface="Times New Roman"/>
              </a:rPr>
              <a:t>}</a:t>
            </a:r>
          </a:p>
        </p:txBody>
      </p:sp>
      <p:sp>
        <p:nvSpPr>
          <p:cNvPr id="7" name="TextBox 6"/>
          <p:cNvSpPr txBox="1"/>
          <p:nvPr/>
        </p:nvSpPr>
        <p:spPr>
          <a:xfrm>
            <a:off x="3429000" y="1676400"/>
            <a:ext cx="4724400" cy="1200328"/>
          </a:xfrm>
          <a:prstGeom prst="rect">
            <a:avLst/>
          </a:prstGeom>
          <a:noFill/>
        </p:spPr>
        <p:txBody>
          <a:bodyPr wrap="square" rtlCol="0">
            <a:spAutoFit/>
          </a:bodyPr>
          <a:lstStyle/>
          <a:p>
            <a:r>
              <a:rPr lang="en-US" sz="2400" dirty="0"/>
              <a:t>C has lots of fields. Initializing an object can be a pain —assuming there are suitable setter methods</a:t>
            </a:r>
          </a:p>
        </p:txBody>
      </p:sp>
      <p:sp>
        <p:nvSpPr>
          <p:cNvPr id="4" name="TextBox 3"/>
          <p:cNvSpPr txBox="1"/>
          <p:nvPr/>
        </p:nvSpPr>
        <p:spPr>
          <a:xfrm>
            <a:off x="381000" y="4321076"/>
            <a:ext cx="2590800" cy="2308324"/>
          </a:xfrm>
          <a:prstGeom prst="rect">
            <a:avLst/>
          </a:prstGeom>
          <a:noFill/>
          <a:ln>
            <a:solidFill>
              <a:srgbClr val="0000FF"/>
            </a:solidFill>
          </a:ln>
        </p:spPr>
        <p:txBody>
          <a:bodyPr wrap="square" rtlCol="0">
            <a:spAutoFit/>
          </a:bodyPr>
          <a:lstStyle/>
          <a:p>
            <a:r>
              <a:rPr lang="en-US" sz="2400" dirty="0"/>
              <a:t>C  </a:t>
            </a:r>
            <a:r>
              <a:rPr lang="en-US" sz="2400" dirty="0" err="1"/>
              <a:t>var</a:t>
            </a:r>
            <a:r>
              <a:rPr lang="en-US" sz="2400" dirty="0"/>
              <a:t>= </a:t>
            </a:r>
            <a:r>
              <a:rPr lang="en-US" sz="2400" b="1" dirty="0"/>
              <a:t>new</a:t>
            </a:r>
            <a:r>
              <a:rPr lang="en-US" sz="2400" dirty="0"/>
              <a:t> C();</a:t>
            </a:r>
          </a:p>
          <a:p>
            <a:r>
              <a:rPr lang="en-US" sz="2400" dirty="0" err="1"/>
              <a:t>var.setA</a:t>
            </a:r>
            <a:r>
              <a:rPr lang="en-US" sz="2400" dirty="0"/>
              <a:t>(2);</a:t>
            </a:r>
          </a:p>
          <a:p>
            <a:r>
              <a:rPr lang="en-US" sz="2400" dirty="0" err="1"/>
              <a:t>var.setB</a:t>
            </a:r>
            <a:r>
              <a:rPr lang="en-US" sz="2400" dirty="0"/>
              <a:t>(20);</a:t>
            </a:r>
          </a:p>
          <a:p>
            <a:r>
              <a:rPr lang="en-US" sz="2400" dirty="0" err="1"/>
              <a:t>var.setC</a:t>
            </a:r>
            <a:r>
              <a:rPr lang="en-US" sz="2400" dirty="0"/>
              <a:t>(35);</a:t>
            </a:r>
          </a:p>
          <a:p>
            <a:r>
              <a:rPr lang="en-US" sz="2400" dirty="0" err="1"/>
              <a:t>var.setD</a:t>
            </a:r>
            <a:r>
              <a:rPr lang="en-US" sz="2400" dirty="0"/>
              <a:t>(-15);</a:t>
            </a:r>
          </a:p>
          <a:p>
            <a:r>
              <a:rPr lang="en-US" sz="2400" dirty="0" err="1"/>
              <a:t>var.setE</a:t>
            </a:r>
            <a:r>
              <a:rPr lang="en-US" sz="2400" dirty="0"/>
              <a:t>(150);</a:t>
            </a:r>
          </a:p>
        </p:txBody>
      </p:sp>
      <p:sp>
        <p:nvSpPr>
          <p:cNvPr id="6" name="TextBox 5"/>
          <p:cNvSpPr txBox="1"/>
          <p:nvPr/>
        </p:nvSpPr>
        <p:spPr>
          <a:xfrm>
            <a:off x="3429000" y="5257800"/>
            <a:ext cx="4267200" cy="830997"/>
          </a:xfrm>
          <a:prstGeom prst="rect">
            <a:avLst/>
          </a:prstGeom>
          <a:noFill/>
        </p:spPr>
        <p:txBody>
          <a:bodyPr wrap="square" rtlCol="0">
            <a:spAutoFit/>
          </a:bodyPr>
          <a:lstStyle/>
          <a:p>
            <a:r>
              <a:rPr lang="en-US" sz="2400" dirty="0"/>
              <a:t>But first, must write a new method called a </a:t>
            </a:r>
            <a:r>
              <a:rPr lang="en-US" sz="2400" dirty="0">
                <a:solidFill>
                  <a:srgbClr val="FF0000"/>
                </a:solidFill>
              </a:rPr>
              <a:t>constructor</a:t>
            </a:r>
          </a:p>
        </p:txBody>
      </p:sp>
      <p:grpSp>
        <p:nvGrpSpPr>
          <p:cNvPr id="10" name="Group 9"/>
          <p:cNvGrpSpPr/>
          <p:nvPr/>
        </p:nvGrpSpPr>
        <p:grpSpPr>
          <a:xfrm>
            <a:off x="3429000" y="3276600"/>
            <a:ext cx="4774894" cy="1528465"/>
            <a:chOff x="3429000" y="3276600"/>
            <a:chExt cx="4774894" cy="1528465"/>
          </a:xfrm>
        </p:grpSpPr>
        <p:sp>
          <p:nvSpPr>
            <p:cNvPr id="5" name="TextBox 4"/>
            <p:cNvSpPr txBox="1"/>
            <p:nvPr/>
          </p:nvSpPr>
          <p:spPr>
            <a:xfrm>
              <a:off x="3733800" y="4343400"/>
              <a:ext cx="4470094" cy="461665"/>
            </a:xfrm>
            <a:prstGeom prst="rect">
              <a:avLst/>
            </a:prstGeom>
            <a:noFill/>
          </p:spPr>
          <p:txBody>
            <a:bodyPr wrap="none" rtlCol="0">
              <a:spAutoFit/>
            </a:bodyPr>
            <a:lstStyle/>
            <a:p>
              <a:r>
                <a:rPr lang="en-US" sz="2400" dirty="0">
                  <a:solidFill>
                    <a:srgbClr val="800000"/>
                  </a:solidFill>
                  <a:latin typeface="Times New Roman"/>
                  <a:cs typeface="Times New Roman"/>
                </a:rPr>
                <a:t>C </a:t>
              </a:r>
              <a:r>
                <a:rPr lang="en-US" sz="2400" dirty="0" err="1">
                  <a:solidFill>
                    <a:srgbClr val="800000"/>
                  </a:solidFill>
                  <a:latin typeface="Times New Roman"/>
                  <a:cs typeface="Times New Roman"/>
                </a:rPr>
                <a:t>var</a:t>
              </a: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new</a:t>
              </a:r>
              <a:r>
                <a:rPr lang="en-US" sz="2400" dirty="0">
                  <a:solidFill>
                    <a:srgbClr val="800000"/>
                  </a:solidFill>
                  <a:latin typeface="Times New Roman"/>
                  <a:cs typeface="Times New Roman"/>
                </a:rPr>
                <a:t> C(2, 20, 35, -15, 150); </a:t>
              </a:r>
              <a:endParaRPr lang="en-US" sz="2400" b="1" dirty="0">
                <a:solidFill>
                  <a:srgbClr val="800000"/>
                </a:solidFill>
                <a:latin typeface="Times New Roman"/>
                <a:cs typeface="Times New Roman"/>
              </a:endParaRPr>
            </a:p>
          </p:txBody>
        </p:sp>
        <p:sp>
          <p:nvSpPr>
            <p:cNvPr id="9" name="Rectangle 8"/>
            <p:cNvSpPr/>
            <p:nvPr/>
          </p:nvSpPr>
          <p:spPr>
            <a:xfrm>
              <a:off x="3429000" y="3276600"/>
              <a:ext cx="4572000" cy="830997"/>
            </a:xfrm>
            <a:prstGeom prst="rect">
              <a:avLst/>
            </a:prstGeom>
          </p:spPr>
          <p:txBody>
            <a:bodyPr>
              <a:spAutoFit/>
            </a:bodyPr>
            <a:lstStyle/>
            <a:p>
              <a:r>
                <a:rPr lang="en-US" sz="2400" dirty="0"/>
                <a:t>Easier way to initialize the fields, in the new-expression itself. Use:</a:t>
              </a:r>
            </a:p>
          </p:txBody>
        </p:sp>
      </p:grpSp>
    </p:spTree>
    <p:extLst>
      <p:ext uri="{BB962C8B-B14F-4D97-AF65-F5344CB8AC3E}">
        <p14:creationId xmlns:p14="http://schemas.microsoft.com/office/powerpoint/2010/main" val="307707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grpId="0" nodeType="afterEffect">
                                  <p:stCondLst>
                                    <p:cond delay="0"/>
                                  </p:stCondLst>
                                  <p:childTnLst>
                                    <p:set>
                                      <p:cBhvr>
                                        <p:cTn id="9" dur="1" fill="hold">
                                          <p:stCondLst>
                                            <p:cond delay="0"/>
                                          </p:stCondLst>
                                        </p:cTn>
                                        <p:tgtEl>
                                          <p:spTgt spid="6"/>
                                        </p:tgtEl>
                                        <p:attrNameLst>
                                          <p:attrName>style.visibility</p:attrName>
                                        </p:attrNameLst>
                                      </p:cBhvr>
                                      <p:to>
                                        <p:strVal val="visible"/>
                                      </p:to>
                                    </p:set>
                                    <p:anim calcmode="lin" valueType="num">
                                      <p:cBhvr additive="base">
                                        <p:cTn id="10" dur="6000" fill="hold"/>
                                        <p:tgtEl>
                                          <p:spTgt spid="6"/>
                                        </p:tgtEl>
                                        <p:attrNameLst>
                                          <p:attrName>ppt_x</p:attrName>
                                        </p:attrNameLst>
                                      </p:cBhvr>
                                      <p:tavLst>
                                        <p:tav tm="0">
                                          <p:val>
                                            <p:strVal val="#ppt_x"/>
                                          </p:val>
                                        </p:tav>
                                        <p:tav tm="100000">
                                          <p:val>
                                            <p:strVal val="#ppt_x"/>
                                          </p:val>
                                        </p:tav>
                                      </p:tavLst>
                                    </p:anim>
                                    <p:anim calcmode="lin" valueType="num">
                                      <p:cBhvr additive="base">
                                        <p:cTn id="11" dur="6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Constructors —new kind of method</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23</a:t>
            </a:fld>
            <a:endParaRPr lang="en-US" dirty="0"/>
          </a:p>
        </p:txBody>
      </p:sp>
      <p:grpSp>
        <p:nvGrpSpPr>
          <p:cNvPr id="13" name="Group 12"/>
          <p:cNvGrpSpPr/>
          <p:nvPr/>
        </p:nvGrpSpPr>
        <p:grpSpPr>
          <a:xfrm>
            <a:off x="5334000" y="4343400"/>
            <a:ext cx="3276600" cy="2209800"/>
            <a:chOff x="5410200" y="4343400"/>
            <a:chExt cx="3276600" cy="2209800"/>
          </a:xfrm>
        </p:grpSpPr>
        <p:grpSp>
          <p:nvGrpSpPr>
            <p:cNvPr id="14" name="Group 13"/>
            <p:cNvGrpSpPr/>
            <p:nvPr/>
          </p:nvGrpSpPr>
          <p:grpSpPr>
            <a:xfrm>
              <a:off x="5410200" y="4343400"/>
              <a:ext cx="3276600" cy="2209800"/>
              <a:chOff x="4178148" y="2133600"/>
              <a:chExt cx="3289453" cy="2438400"/>
            </a:xfrm>
          </p:grpSpPr>
          <p:sp>
            <p:nvSpPr>
              <p:cNvPr id="24" name="Rectangle 2"/>
              <p:cNvSpPr>
                <a:spLocks noChangeArrowheads="1"/>
              </p:cNvSpPr>
              <p:nvPr/>
            </p:nvSpPr>
            <p:spPr bwMode="auto">
              <a:xfrm>
                <a:off x="4178148" y="2667000"/>
                <a:ext cx="32894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5"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6"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15" name="Group 14"/>
            <p:cNvGrpSpPr/>
            <p:nvPr/>
          </p:nvGrpSpPr>
          <p:grpSpPr>
            <a:xfrm>
              <a:off x="5410200" y="4876800"/>
              <a:ext cx="2286000" cy="457200"/>
              <a:chOff x="2590797" y="5029200"/>
              <a:chExt cx="2286000" cy="457200"/>
            </a:xfrm>
          </p:grpSpPr>
          <p:grpSp>
            <p:nvGrpSpPr>
              <p:cNvPr id="19" name="Group 18"/>
              <p:cNvGrpSpPr/>
              <p:nvPr/>
            </p:nvGrpSpPr>
            <p:grpSpPr>
              <a:xfrm>
                <a:off x="2590797" y="5029200"/>
                <a:ext cx="1752596" cy="457200"/>
                <a:chOff x="5334000" y="4800600"/>
                <a:chExt cx="1752596" cy="457200"/>
              </a:xfrm>
            </p:grpSpPr>
            <p:sp>
              <p:nvSpPr>
                <p:cNvPr id="21" name="Rectangle 21"/>
                <p:cNvSpPr>
                  <a:spLocks noChangeArrowheads="1"/>
                </p:cNvSpPr>
                <p:nvPr/>
              </p:nvSpPr>
              <p:spPr bwMode="auto">
                <a:xfrm>
                  <a:off x="5334000" y="4800600"/>
                  <a:ext cx="5334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2" name="Rectangle 22"/>
                <p:cNvSpPr>
                  <a:spLocks noChangeArrowheads="1"/>
                </p:cNvSpPr>
                <p:nvPr/>
              </p:nvSpPr>
              <p:spPr bwMode="auto">
                <a:xfrm>
                  <a:off x="58674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23" name="Rectangle 21"/>
                <p:cNvSpPr>
                  <a:spLocks noChangeArrowheads="1"/>
                </p:cNvSpPr>
                <p:nvPr/>
              </p:nvSpPr>
              <p:spPr bwMode="auto">
                <a:xfrm>
                  <a:off x="6476996"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0" name="Rectangle 22"/>
              <p:cNvSpPr>
                <a:spLocks noChangeArrowheads="1"/>
              </p:cNvSpPr>
              <p:nvPr/>
            </p:nvSpPr>
            <p:spPr bwMode="auto">
              <a:xfrm>
                <a:off x="4267197" y="5029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17" name="Rectangle 21"/>
            <p:cNvSpPr>
              <a:spLocks noChangeArrowheads="1"/>
            </p:cNvSpPr>
            <p:nvPr/>
          </p:nvSpPr>
          <p:spPr bwMode="auto">
            <a:xfrm>
              <a:off x="5867400" y="5562600"/>
              <a:ext cx="28194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pPr algn="ctr"/>
              <a:r>
                <a:rPr lang="en-US" sz="2400" dirty="0" err="1"/>
                <a:t>toString</a:t>
              </a:r>
              <a:r>
                <a:rPr lang="en-US" sz="2400" dirty="0"/>
                <a:t>() </a:t>
              </a:r>
              <a:r>
                <a:rPr lang="en-US" sz="2400" dirty="0" err="1"/>
                <a:t>setHour</a:t>
              </a:r>
              <a:r>
                <a:rPr lang="en-US" sz="2400" dirty="0"/>
                <a:t>(</a:t>
              </a:r>
              <a:r>
                <a:rPr lang="en-US" sz="2400" dirty="0" err="1"/>
                <a:t>int</a:t>
              </a:r>
              <a:r>
                <a:rPr lang="en-US" sz="2400" dirty="0"/>
                <a:t>)</a:t>
              </a:r>
            </a:p>
            <a:p>
              <a:pPr algn="ctr"/>
              <a:r>
                <a:rPr lang="en-US" sz="2400" dirty="0"/>
                <a:t>Time(</a:t>
              </a:r>
              <a:r>
                <a:rPr lang="en-US" sz="2400" dirty="0" err="1"/>
                <a:t>int</a:t>
              </a:r>
              <a:r>
                <a:rPr lang="en-US" sz="2400" dirty="0"/>
                <a:t>, </a:t>
              </a:r>
              <a:r>
                <a:rPr lang="en-US" sz="2400" dirty="0" err="1"/>
                <a:t>int</a:t>
              </a:r>
              <a:r>
                <a:rPr lang="en-US" sz="2400" dirty="0"/>
                <a:t>)</a:t>
              </a:r>
            </a:p>
          </p:txBody>
        </p:sp>
      </p:grpSp>
      <p:sp>
        <p:nvSpPr>
          <p:cNvPr id="27" name="Content Placeholder 3"/>
          <p:cNvSpPr>
            <a:spLocks noGrp="1"/>
          </p:cNvSpPr>
          <p:nvPr>
            <p:ph sz="quarter" idx="1"/>
          </p:nvPr>
        </p:nvSpPr>
        <p:spPr>
          <a:xfrm>
            <a:off x="612648" y="1524000"/>
            <a:ext cx="5254752" cy="3733800"/>
          </a:xfrm>
        </p:spPr>
        <p:txBody>
          <a:bodyPr>
            <a:noAutofit/>
          </a:bodyPr>
          <a:lstStyle/>
          <a:p>
            <a:pPr marL="0" indent="0">
              <a:spcBef>
                <a:spcPts val="0"/>
              </a:spcBef>
              <a:buNone/>
            </a:pPr>
            <a:r>
              <a:rPr lang="en-US" sz="2200" dirty="0">
                <a:solidFill>
                  <a:srgbClr val="008000"/>
                </a:solidFill>
                <a:latin typeface="Times New Roman"/>
                <a:cs typeface="Times New Roman"/>
              </a:rPr>
              <a:t>/** An object maintains a time of day *</a:t>
            </a:r>
            <a:r>
              <a:rPr lang="en-US" sz="2200" dirty="0">
                <a:latin typeface="Times New Roman"/>
                <a:cs typeface="Times New Roman"/>
              </a:rPr>
              <a:t>/</a:t>
            </a:r>
          </a:p>
          <a:p>
            <a:pPr marL="0" indent="0">
              <a:spcBef>
                <a:spcPts val="0"/>
              </a:spcBef>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a:t>
            </a:r>
            <a:r>
              <a:rPr lang="en-US" sz="2200" dirty="0" err="1">
                <a:latin typeface="Times New Roman"/>
                <a:cs typeface="Times New Roman"/>
              </a:rPr>
              <a:t>hr</a:t>
            </a:r>
            <a:r>
              <a:rPr lang="en-US" sz="2200" dirty="0">
                <a:latin typeface="Times New Roman"/>
                <a:cs typeface="Times New Roman"/>
              </a:rPr>
              <a:t>;    </a:t>
            </a:r>
            <a:r>
              <a:rPr lang="en-US" sz="2200" dirty="0">
                <a:solidFill>
                  <a:srgbClr val="008000"/>
                </a:solidFill>
                <a:latin typeface="Times New Roman"/>
                <a:cs typeface="Times New Roman"/>
              </a:rPr>
              <a:t>//hour of day, 0..23</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min; </a:t>
            </a:r>
            <a:r>
              <a:rPr lang="en-US" sz="2200" dirty="0">
                <a:solidFill>
                  <a:srgbClr val="008000"/>
                </a:solidFill>
                <a:latin typeface="Times New Roman"/>
                <a:cs typeface="Times New Roman"/>
              </a:rPr>
              <a:t>// minute of hour, 0..59</a:t>
            </a:r>
            <a:endParaRPr lang="en-US" sz="2200" dirty="0">
              <a:solidFill>
                <a:srgbClr val="800000"/>
              </a:solidFill>
              <a:latin typeface="Times New Roman"/>
              <a:cs typeface="Times New Roman"/>
            </a:endParaRPr>
          </a:p>
          <a:p>
            <a:pPr marL="0" indent="0">
              <a:spcBef>
                <a:spcPts val="600"/>
              </a:spcBef>
              <a:buNone/>
            </a:pPr>
            <a:r>
              <a:rPr lang="en-US" sz="2200" dirty="0">
                <a:solidFill>
                  <a:srgbClr val="800000"/>
                </a:solidFill>
                <a:latin typeface="Times New Roman"/>
                <a:cs typeface="Times New Roman"/>
              </a:rPr>
              <a:t>    </a:t>
            </a:r>
            <a:r>
              <a:rPr lang="en-US" sz="2200" dirty="0">
                <a:solidFill>
                  <a:srgbClr val="008000"/>
                </a:solidFill>
                <a:latin typeface="Times New Roman"/>
                <a:cs typeface="Times New Roman"/>
              </a:rPr>
              <a:t>/** Constructor: an instance with </a:t>
            </a:r>
          </a:p>
          <a:p>
            <a:pPr marL="0" indent="0">
              <a:spcBef>
                <a:spcPts val="600"/>
              </a:spcBef>
              <a:buNone/>
            </a:pPr>
            <a:r>
              <a:rPr lang="en-US" sz="2200" dirty="0">
                <a:solidFill>
                  <a:srgbClr val="008000"/>
                </a:solidFill>
                <a:latin typeface="Times New Roman"/>
                <a:cs typeface="Times New Roman"/>
              </a:rPr>
              <a:t>          h hours and m minutes.</a:t>
            </a:r>
          </a:p>
          <a:p>
            <a:pPr marL="0" indent="0">
              <a:spcBef>
                <a:spcPts val="600"/>
              </a:spcBef>
              <a:buNone/>
            </a:pPr>
            <a:r>
              <a:rPr lang="en-US" sz="2200" dirty="0">
                <a:solidFill>
                  <a:srgbClr val="008000"/>
                </a:solidFill>
                <a:latin typeface="Times New Roman"/>
                <a:cs typeface="Times New Roman"/>
              </a:rPr>
              <a:t>                                                                   */</a:t>
            </a:r>
          </a:p>
          <a:p>
            <a:pPr marL="0" indent="0">
              <a:spcBef>
                <a:spcPts val="0"/>
              </a:spcBef>
              <a:buNone/>
            </a:pPr>
            <a:r>
              <a:rPr lang="en-US" sz="2200" dirty="0">
                <a:solidFill>
                  <a:srgbClr val="800000"/>
                </a:solidFill>
                <a:latin typeface="Times New Roman"/>
                <a:cs typeface="Times New Roman"/>
              </a:rPr>
              <a:t>    </a:t>
            </a:r>
            <a:r>
              <a:rPr lang="en-US" sz="2200" b="1" dirty="0">
                <a:latin typeface="Times New Roman"/>
                <a:cs typeface="Times New Roman"/>
              </a:rPr>
              <a:t>public</a:t>
            </a:r>
            <a:r>
              <a:rPr lang="en-US" sz="2200" dirty="0">
                <a:latin typeface="Times New Roman"/>
                <a:cs typeface="Times New Roman"/>
              </a:rPr>
              <a:t> Time(</a:t>
            </a:r>
            <a:r>
              <a:rPr lang="en-US" sz="2200" b="1" dirty="0" err="1">
                <a:latin typeface="Times New Roman"/>
                <a:cs typeface="Times New Roman"/>
              </a:rPr>
              <a:t>int</a:t>
            </a:r>
            <a:r>
              <a:rPr lang="en-US" sz="2200" dirty="0">
                <a:latin typeface="Times New Roman"/>
                <a:cs typeface="Times New Roman"/>
              </a:rPr>
              <a:t> h, </a:t>
            </a:r>
            <a:r>
              <a:rPr lang="en-US" sz="2200" b="1" dirty="0" err="1">
                <a:latin typeface="Times New Roman"/>
                <a:cs typeface="Times New Roman"/>
              </a:rPr>
              <a:t>int</a:t>
            </a:r>
            <a:r>
              <a:rPr lang="en-US" sz="2200" dirty="0">
                <a:latin typeface="Times New Roman"/>
                <a:cs typeface="Times New Roman"/>
              </a:rPr>
              <a:t> m) {</a:t>
            </a:r>
          </a:p>
          <a:p>
            <a:pPr marL="0" indent="0">
              <a:spcBef>
                <a:spcPts val="0"/>
              </a:spcBef>
              <a:buNone/>
            </a:pPr>
            <a:r>
              <a:rPr lang="en-US" sz="2200" dirty="0">
                <a:solidFill>
                  <a:srgbClr val="800000"/>
                </a:solidFill>
                <a:latin typeface="Times New Roman"/>
                <a:cs typeface="Times New Roman"/>
              </a:rPr>
              <a:t>    </a:t>
            </a:r>
            <a:r>
              <a:rPr lang="en-US" sz="2200" dirty="0">
                <a:solidFill>
                  <a:srgbClr val="000000"/>
                </a:solidFill>
                <a:latin typeface="Times New Roman"/>
                <a:cs typeface="Times New Roman"/>
              </a:rPr>
              <a:t>   </a:t>
            </a:r>
            <a:r>
              <a:rPr lang="en-US" sz="2200" dirty="0" err="1">
                <a:solidFill>
                  <a:srgbClr val="000000"/>
                </a:solidFill>
                <a:latin typeface="Times New Roman"/>
                <a:cs typeface="Times New Roman"/>
              </a:rPr>
              <a:t>hr</a:t>
            </a:r>
            <a:r>
              <a:rPr lang="en-US" sz="2200" dirty="0">
                <a:solidFill>
                  <a:srgbClr val="000000"/>
                </a:solidFill>
                <a:latin typeface="Times New Roman"/>
                <a:cs typeface="Times New Roman"/>
              </a:rPr>
              <a:t>= h;</a:t>
            </a:r>
          </a:p>
          <a:p>
            <a:pPr marL="0" indent="0">
              <a:spcBef>
                <a:spcPts val="0"/>
              </a:spcBef>
              <a:buNone/>
            </a:pPr>
            <a:r>
              <a:rPr lang="en-US" sz="2200" dirty="0">
                <a:solidFill>
                  <a:srgbClr val="000000"/>
                </a:solidFill>
                <a:latin typeface="Times New Roman"/>
                <a:cs typeface="Times New Roman"/>
              </a:rPr>
              <a:t>       min= m;</a:t>
            </a:r>
          </a:p>
          <a:p>
            <a:pPr marL="0" indent="0">
              <a:spcBef>
                <a:spcPts val="0"/>
              </a:spcBef>
              <a:buNone/>
            </a:pPr>
            <a:r>
              <a:rPr lang="en-US" sz="2200" dirty="0">
                <a:solidFill>
                  <a:srgbClr val="000000"/>
                </a:solidFill>
                <a:latin typeface="Times New Roman"/>
                <a:cs typeface="Times New Roman"/>
              </a:rPr>
              <a:t>    }</a:t>
            </a:r>
          </a:p>
        </p:txBody>
      </p:sp>
      <p:sp>
        <p:nvSpPr>
          <p:cNvPr id="28" name="TextBox 27"/>
          <p:cNvSpPr txBox="1"/>
          <p:nvPr/>
        </p:nvSpPr>
        <p:spPr>
          <a:xfrm>
            <a:off x="5715000" y="1676400"/>
            <a:ext cx="2971801" cy="1569660"/>
          </a:xfrm>
          <a:prstGeom prst="rect">
            <a:avLst/>
          </a:prstGeom>
          <a:noFill/>
          <a:ln>
            <a:solidFill>
              <a:srgbClr val="800000"/>
            </a:solidFill>
          </a:ln>
        </p:spPr>
        <p:txBody>
          <a:bodyPr wrap="square" rtlCol="0">
            <a:spAutoFit/>
          </a:bodyPr>
          <a:lstStyle/>
          <a:p>
            <a:r>
              <a:rPr lang="en-US" sz="2400" dirty="0">
                <a:solidFill>
                  <a:srgbClr val="800000"/>
                </a:solidFill>
              </a:rPr>
              <a:t>Purpose of </a:t>
            </a:r>
            <a:r>
              <a:rPr lang="en-US" sz="2400" dirty="0"/>
              <a:t>constructor: </a:t>
            </a:r>
            <a:r>
              <a:rPr lang="en-US" sz="2400"/>
              <a:t>Initialize fields </a:t>
            </a:r>
            <a:r>
              <a:rPr lang="en-US" sz="2400" dirty="0"/>
              <a:t>of a new object so that its class invariant is true</a:t>
            </a:r>
          </a:p>
        </p:txBody>
      </p:sp>
      <p:grpSp>
        <p:nvGrpSpPr>
          <p:cNvPr id="32" name="Group 31"/>
          <p:cNvGrpSpPr/>
          <p:nvPr/>
        </p:nvGrpSpPr>
        <p:grpSpPr>
          <a:xfrm>
            <a:off x="381000" y="4419600"/>
            <a:ext cx="2062391" cy="1745397"/>
            <a:chOff x="381000" y="4419600"/>
            <a:chExt cx="2062391" cy="1745397"/>
          </a:xfrm>
        </p:grpSpPr>
        <p:sp>
          <p:nvSpPr>
            <p:cNvPr id="29" name="TextBox 28"/>
            <p:cNvSpPr txBox="1"/>
            <p:nvPr/>
          </p:nvSpPr>
          <p:spPr>
            <a:xfrm>
              <a:off x="381000" y="5334000"/>
              <a:ext cx="2062391" cy="830997"/>
            </a:xfrm>
            <a:prstGeom prst="rect">
              <a:avLst/>
            </a:prstGeom>
            <a:solidFill>
              <a:srgbClr val="F8DFF0"/>
            </a:solidFill>
          </p:spPr>
          <p:txBody>
            <a:bodyPr wrap="square" rtlCol="0">
              <a:spAutoFit/>
            </a:bodyPr>
            <a:lstStyle/>
            <a:p>
              <a:r>
                <a:rPr lang="en-US" sz="2400" dirty="0">
                  <a:latin typeface="Times New Roman"/>
                  <a:cs typeface="Times New Roman"/>
                </a:rPr>
                <a:t>No return type or void</a:t>
              </a:r>
            </a:p>
          </p:txBody>
        </p:sp>
        <p:cxnSp>
          <p:nvCxnSpPr>
            <p:cNvPr id="31" name="Straight Connector 30"/>
            <p:cNvCxnSpPr/>
            <p:nvPr/>
          </p:nvCxnSpPr>
          <p:spPr>
            <a:xfrm flipV="1">
              <a:off x="1371600" y="4419600"/>
              <a:ext cx="381000" cy="914400"/>
            </a:xfrm>
            <a:prstGeom prst="line">
              <a:avLst/>
            </a:prstGeom>
            <a:ln w="254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33" name="Group 32"/>
          <p:cNvGrpSpPr/>
          <p:nvPr/>
        </p:nvGrpSpPr>
        <p:grpSpPr>
          <a:xfrm>
            <a:off x="2209800" y="4495798"/>
            <a:ext cx="3124200" cy="1669199"/>
            <a:chOff x="-71209" y="4038600"/>
            <a:chExt cx="2643554" cy="2043567"/>
          </a:xfrm>
        </p:grpSpPr>
        <p:sp>
          <p:nvSpPr>
            <p:cNvPr id="34" name="TextBox 33"/>
            <p:cNvSpPr txBox="1"/>
            <p:nvPr/>
          </p:nvSpPr>
          <p:spPr>
            <a:xfrm>
              <a:off x="186700" y="5064794"/>
              <a:ext cx="2385645" cy="1017373"/>
            </a:xfrm>
            <a:prstGeom prst="rect">
              <a:avLst/>
            </a:prstGeom>
            <a:solidFill>
              <a:srgbClr val="F8DFF0"/>
            </a:solidFill>
          </p:spPr>
          <p:txBody>
            <a:bodyPr wrap="square" rtlCol="0">
              <a:spAutoFit/>
            </a:bodyPr>
            <a:lstStyle/>
            <a:p>
              <a:r>
                <a:rPr lang="en-US" sz="2400" dirty="0">
                  <a:latin typeface="Times New Roman"/>
                  <a:cs typeface="Times New Roman"/>
                </a:rPr>
                <a:t>Name of constructor is the class name</a:t>
              </a:r>
            </a:p>
          </p:txBody>
        </p:sp>
        <p:cxnSp>
          <p:nvCxnSpPr>
            <p:cNvPr id="35" name="Straight Connector 34"/>
            <p:cNvCxnSpPr/>
            <p:nvPr/>
          </p:nvCxnSpPr>
          <p:spPr>
            <a:xfrm flipH="1" flipV="1">
              <a:off x="-71209" y="4038600"/>
              <a:ext cx="1442809" cy="1295400"/>
            </a:xfrm>
            <a:prstGeom prst="line">
              <a:avLst/>
            </a:prstGeom>
            <a:ln w="25400">
              <a:solidFill>
                <a:srgbClr val="800000"/>
              </a:solidFill>
            </a:ln>
            <a:effectLst/>
          </p:spPr>
          <p:style>
            <a:lnRef idx="2">
              <a:schemeClr val="accent1"/>
            </a:lnRef>
            <a:fillRef idx="0">
              <a:schemeClr val="accent1"/>
            </a:fillRef>
            <a:effectRef idx="1">
              <a:schemeClr val="accent1"/>
            </a:effectRef>
            <a:fontRef idx="minor">
              <a:schemeClr val="tx1"/>
            </a:fontRef>
          </p:style>
        </p:cxnSp>
      </p:grpSp>
      <p:sp>
        <p:nvSpPr>
          <p:cNvPr id="38" name="TextBox 37"/>
          <p:cNvSpPr txBox="1"/>
          <p:nvPr/>
        </p:nvSpPr>
        <p:spPr>
          <a:xfrm>
            <a:off x="7315200" y="3200400"/>
            <a:ext cx="1461157" cy="461665"/>
          </a:xfrm>
          <a:prstGeom prst="rect">
            <a:avLst/>
          </a:prstGeom>
          <a:solidFill>
            <a:srgbClr val="FFFF00"/>
          </a:solidFill>
        </p:spPr>
        <p:txBody>
          <a:bodyPr wrap="none" rtlCol="0">
            <a:spAutoFit/>
          </a:bodyPr>
          <a:lstStyle/>
          <a:p>
            <a:r>
              <a:rPr lang="en-US" sz="2400" dirty="0"/>
              <a:t>Memorize!</a:t>
            </a:r>
          </a:p>
        </p:txBody>
      </p:sp>
      <p:grpSp>
        <p:nvGrpSpPr>
          <p:cNvPr id="6" name="Group 5"/>
          <p:cNvGrpSpPr/>
          <p:nvPr/>
        </p:nvGrpSpPr>
        <p:grpSpPr>
          <a:xfrm>
            <a:off x="1295400" y="3729335"/>
            <a:ext cx="7467600" cy="461665"/>
            <a:chOff x="1295400" y="3729335"/>
            <a:chExt cx="7467600" cy="461665"/>
          </a:xfrm>
        </p:grpSpPr>
        <p:sp>
          <p:nvSpPr>
            <p:cNvPr id="4" name="Rectangle 3"/>
            <p:cNvSpPr/>
            <p:nvPr/>
          </p:nvSpPr>
          <p:spPr>
            <a:xfrm>
              <a:off x="1295400" y="3733800"/>
              <a:ext cx="4572000" cy="430887"/>
            </a:xfrm>
            <a:prstGeom prst="rect">
              <a:avLst/>
            </a:prstGeom>
          </p:spPr>
          <p:txBody>
            <a:bodyPr wrap="square">
              <a:spAutoFit/>
            </a:bodyPr>
            <a:lstStyle/>
            <a:p>
              <a:r>
                <a:rPr lang="en-US" sz="2200" dirty="0">
                  <a:solidFill>
                    <a:srgbClr val="008000"/>
                  </a:solidFill>
                  <a:latin typeface="Times New Roman"/>
                  <a:cs typeface="Times New Roman"/>
                </a:rPr>
                <a:t>Precondition: h in 0..23, m in 0..59</a:t>
              </a:r>
              <a:endParaRPr lang="en-US" sz="2200" dirty="0"/>
            </a:p>
          </p:txBody>
        </p:sp>
        <p:sp>
          <p:nvSpPr>
            <p:cNvPr id="5" name="TextBox 4"/>
            <p:cNvSpPr txBox="1"/>
            <p:nvPr/>
          </p:nvSpPr>
          <p:spPr>
            <a:xfrm>
              <a:off x="6300367" y="3729335"/>
              <a:ext cx="2462633" cy="461665"/>
            </a:xfrm>
            <a:prstGeom prst="rect">
              <a:avLst/>
            </a:prstGeom>
            <a:solidFill>
              <a:srgbClr val="FFF7F3"/>
            </a:solidFill>
          </p:spPr>
          <p:txBody>
            <a:bodyPr wrap="none" rtlCol="0">
              <a:spAutoFit/>
            </a:bodyPr>
            <a:lstStyle/>
            <a:p>
              <a:r>
                <a:rPr lang="en-US" sz="2400" dirty="0">
                  <a:latin typeface="Times New Roman"/>
                  <a:cs typeface="Times New Roman"/>
                </a:rPr>
                <a:t>Need precondition</a:t>
              </a:r>
            </a:p>
          </p:txBody>
        </p:sp>
      </p:grpSp>
    </p:spTree>
    <p:extLst>
      <p:ext uri="{BB962C8B-B14F-4D97-AF65-F5344CB8AC3E}">
        <p14:creationId xmlns:p14="http://schemas.microsoft.com/office/powerpoint/2010/main" val="644371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1000" fill="hold"/>
                                        <p:tgtEl>
                                          <p:spTgt spid="38"/>
                                        </p:tgtEl>
                                        <p:attrNameLst>
                                          <p:attrName>ppt_x</p:attrName>
                                        </p:attrNameLst>
                                      </p:cBhvr>
                                      <p:tavLst>
                                        <p:tav tm="0">
                                          <p:val>
                                            <p:strVal val="#ppt_x"/>
                                          </p:val>
                                        </p:tav>
                                        <p:tav tm="100000">
                                          <p:val>
                                            <p:strVal val="#ppt_x"/>
                                          </p:val>
                                        </p:tav>
                                      </p:tavLst>
                                    </p:anim>
                                    <p:anim calcmode="lin" valueType="num">
                                      <p:cBhvr additive="base">
                                        <p:cTn id="8" dur="10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dissolve">
                                      <p:cBhvr>
                                        <p:cTn id="13" dur="500"/>
                                        <p:tgtEl>
                                          <p:spTgt spid="32"/>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dissolve">
                                      <p:cBhvr>
                                        <p:cTn id="18" dur="500"/>
                                        <p:tgtEl>
                                          <p:spTgt spid="33"/>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0-#ppt_w/2"/>
                                          </p:val>
                                        </p:tav>
                                        <p:tav tm="100000">
                                          <p:val>
                                            <p:strVal val="#ppt_x"/>
                                          </p:val>
                                        </p:tav>
                                      </p:tavLst>
                                    </p:anim>
                                    <p:anim calcmode="lin" valueType="num">
                                      <p:cBhvr additive="base">
                                        <p:cTn id="24"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Revisit the new-expression</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24</a:t>
            </a:fld>
            <a:endParaRPr lang="en-US" dirty="0"/>
          </a:p>
        </p:txBody>
      </p:sp>
      <p:grpSp>
        <p:nvGrpSpPr>
          <p:cNvPr id="13" name="Group 12"/>
          <p:cNvGrpSpPr/>
          <p:nvPr/>
        </p:nvGrpSpPr>
        <p:grpSpPr>
          <a:xfrm>
            <a:off x="5334000" y="4343400"/>
            <a:ext cx="3276600" cy="2209800"/>
            <a:chOff x="5410200" y="4343400"/>
            <a:chExt cx="3276600" cy="2209800"/>
          </a:xfrm>
        </p:grpSpPr>
        <p:grpSp>
          <p:nvGrpSpPr>
            <p:cNvPr id="14" name="Group 13"/>
            <p:cNvGrpSpPr/>
            <p:nvPr/>
          </p:nvGrpSpPr>
          <p:grpSpPr>
            <a:xfrm>
              <a:off x="5410200" y="4343400"/>
              <a:ext cx="3276600" cy="2209800"/>
              <a:chOff x="4178148" y="2133600"/>
              <a:chExt cx="3289453" cy="2438400"/>
            </a:xfrm>
          </p:grpSpPr>
          <p:sp>
            <p:nvSpPr>
              <p:cNvPr id="24" name="Rectangle 2"/>
              <p:cNvSpPr>
                <a:spLocks noChangeArrowheads="1"/>
              </p:cNvSpPr>
              <p:nvPr/>
            </p:nvSpPr>
            <p:spPr bwMode="auto">
              <a:xfrm>
                <a:off x="4178148" y="2667000"/>
                <a:ext cx="32894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5"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6"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15" name="Group 14"/>
            <p:cNvGrpSpPr/>
            <p:nvPr/>
          </p:nvGrpSpPr>
          <p:grpSpPr>
            <a:xfrm>
              <a:off x="5410200" y="4876800"/>
              <a:ext cx="2286000" cy="457200"/>
              <a:chOff x="2590797" y="5029200"/>
              <a:chExt cx="2286000" cy="457200"/>
            </a:xfrm>
          </p:grpSpPr>
          <p:grpSp>
            <p:nvGrpSpPr>
              <p:cNvPr id="19" name="Group 18"/>
              <p:cNvGrpSpPr/>
              <p:nvPr/>
            </p:nvGrpSpPr>
            <p:grpSpPr>
              <a:xfrm>
                <a:off x="2590797" y="5029200"/>
                <a:ext cx="1752596" cy="457200"/>
                <a:chOff x="5334000" y="4800600"/>
                <a:chExt cx="1752596" cy="457200"/>
              </a:xfrm>
            </p:grpSpPr>
            <p:sp>
              <p:nvSpPr>
                <p:cNvPr id="21" name="Rectangle 21"/>
                <p:cNvSpPr>
                  <a:spLocks noChangeArrowheads="1"/>
                </p:cNvSpPr>
                <p:nvPr/>
              </p:nvSpPr>
              <p:spPr bwMode="auto">
                <a:xfrm>
                  <a:off x="5334000" y="4800600"/>
                  <a:ext cx="5334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2" name="Rectangle 22"/>
                <p:cNvSpPr>
                  <a:spLocks noChangeArrowheads="1"/>
                </p:cNvSpPr>
                <p:nvPr/>
              </p:nvSpPr>
              <p:spPr bwMode="auto">
                <a:xfrm>
                  <a:off x="58674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0</a:t>
                  </a:r>
                </a:p>
              </p:txBody>
            </p:sp>
            <p:sp>
              <p:nvSpPr>
                <p:cNvPr id="23" name="Rectangle 21"/>
                <p:cNvSpPr>
                  <a:spLocks noChangeArrowheads="1"/>
                </p:cNvSpPr>
                <p:nvPr/>
              </p:nvSpPr>
              <p:spPr bwMode="auto">
                <a:xfrm>
                  <a:off x="6476996"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0" name="Rectangle 22"/>
              <p:cNvSpPr>
                <a:spLocks noChangeArrowheads="1"/>
              </p:cNvSpPr>
              <p:nvPr/>
            </p:nvSpPr>
            <p:spPr bwMode="auto">
              <a:xfrm>
                <a:off x="4267197" y="5029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0</a:t>
                </a:r>
              </a:p>
            </p:txBody>
          </p:sp>
        </p:grpSp>
        <p:sp>
          <p:nvSpPr>
            <p:cNvPr id="17" name="Rectangle 21"/>
            <p:cNvSpPr>
              <a:spLocks noChangeArrowheads="1"/>
            </p:cNvSpPr>
            <p:nvPr/>
          </p:nvSpPr>
          <p:spPr bwMode="auto">
            <a:xfrm>
              <a:off x="5867400" y="5562600"/>
              <a:ext cx="28194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pPr algn="ctr"/>
              <a:r>
                <a:rPr lang="en-US" sz="2400" dirty="0" err="1"/>
                <a:t>toString</a:t>
              </a:r>
              <a:r>
                <a:rPr lang="en-US" sz="2400" dirty="0"/>
                <a:t>() </a:t>
              </a:r>
              <a:r>
                <a:rPr lang="en-US" sz="2400" dirty="0" err="1"/>
                <a:t>setHour</a:t>
              </a:r>
              <a:r>
                <a:rPr lang="en-US" sz="2400" dirty="0"/>
                <a:t>(</a:t>
              </a:r>
              <a:r>
                <a:rPr lang="en-US" sz="2400" dirty="0" err="1"/>
                <a:t>int</a:t>
              </a:r>
              <a:r>
                <a:rPr lang="en-US" sz="2400" dirty="0"/>
                <a:t>)</a:t>
              </a:r>
            </a:p>
            <a:p>
              <a:pPr algn="ctr"/>
              <a:r>
                <a:rPr lang="en-US" sz="2400" dirty="0"/>
                <a:t>Time(</a:t>
              </a:r>
              <a:r>
                <a:rPr lang="en-US" sz="2400" dirty="0" err="1"/>
                <a:t>int</a:t>
              </a:r>
              <a:r>
                <a:rPr lang="en-US" sz="2400" dirty="0"/>
                <a:t>, </a:t>
              </a:r>
              <a:r>
                <a:rPr lang="en-US" sz="2400" dirty="0" err="1"/>
                <a:t>int</a:t>
              </a:r>
              <a:r>
                <a:rPr lang="en-US" sz="2400" dirty="0"/>
                <a:t>)</a:t>
              </a:r>
            </a:p>
          </p:txBody>
        </p:sp>
      </p:grpSp>
      <p:sp>
        <p:nvSpPr>
          <p:cNvPr id="28" name="TextBox 27"/>
          <p:cNvSpPr txBox="1"/>
          <p:nvPr/>
        </p:nvSpPr>
        <p:spPr>
          <a:xfrm>
            <a:off x="457200" y="1676400"/>
            <a:ext cx="7924800" cy="461665"/>
          </a:xfrm>
          <a:prstGeom prst="rect">
            <a:avLst/>
          </a:prstGeom>
          <a:noFill/>
          <a:ln>
            <a:noFill/>
          </a:ln>
        </p:spPr>
        <p:txBody>
          <a:bodyPr wrap="square" rtlCol="0">
            <a:spAutoFit/>
          </a:bodyPr>
          <a:lstStyle/>
          <a:p>
            <a:r>
              <a:rPr lang="en-US" sz="2400" dirty="0">
                <a:solidFill>
                  <a:srgbClr val="800000"/>
                </a:solidFill>
              </a:rPr>
              <a:t>Syntax of new-expression:       </a:t>
            </a:r>
            <a:r>
              <a:rPr lang="en-US" sz="2400" b="1" dirty="0"/>
              <a:t>new</a:t>
            </a:r>
            <a:r>
              <a:rPr lang="en-US" sz="2400" dirty="0"/>
              <a:t> &lt;constructor-call&gt;</a:t>
            </a:r>
            <a:endParaRPr lang="en-US" sz="2400" b="1" dirty="0"/>
          </a:p>
        </p:txBody>
      </p:sp>
      <p:sp>
        <p:nvSpPr>
          <p:cNvPr id="29" name="TextBox 28"/>
          <p:cNvSpPr txBox="1"/>
          <p:nvPr/>
        </p:nvSpPr>
        <p:spPr>
          <a:xfrm>
            <a:off x="381000" y="5334000"/>
            <a:ext cx="4495800" cy="1200328"/>
          </a:xfrm>
          <a:prstGeom prst="rect">
            <a:avLst/>
          </a:prstGeom>
          <a:solidFill>
            <a:srgbClr val="F8DFF0"/>
          </a:solidFill>
        </p:spPr>
        <p:txBody>
          <a:bodyPr wrap="square" rtlCol="0">
            <a:spAutoFit/>
          </a:bodyPr>
          <a:lstStyle/>
          <a:p>
            <a:r>
              <a:rPr lang="en-US" sz="2400" dirty="0">
                <a:latin typeface="Times New Roman"/>
                <a:cs typeface="Times New Roman"/>
              </a:rPr>
              <a:t>If you do not declare a constructor, Java puts in this one:</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&lt;class-name&gt; () { }</a:t>
            </a:r>
          </a:p>
        </p:txBody>
      </p:sp>
      <p:sp>
        <p:nvSpPr>
          <p:cNvPr id="30" name="TextBox 29"/>
          <p:cNvSpPr txBox="1"/>
          <p:nvPr/>
        </p:nvSpPr>
        <p:spPr>
          <a:xfrm>
            <a:off x="457200" y="2895600"/>
            <a:ext cx="7924800" cy="830997"/>
          </a:xfrm>
          <a:prstGeom prst="rect">
            <a:avLst/>
          </a:prstGeom>
          <a:noFill/>
          <a:ln>
            <a:noFill/>
          </a:ln>
        </p:spPr>
        <p:txBody>
          <a:bodyPr wrap="square" rtlCol="0">
            <a:spAutoFit/>
          </a:bodyPr>
          <a:lstStyle/>
          <a:p>
            <a:r>
              <a:rPr lang="en-US" sz="2400" dirty="0">
                <a:solidFill>
                  <a:srgbClr val="800000"/>
                </a:solidFill>
              </a:rPr>
              <a:t>Evaluation of new-expression: </a:t>
            </a:r>
          </a:p>
          <a:p>
            <a:r>
              <a:rPr lang="en-US" sz="2400" dirty="0">
                <a:solidFill>
                  <a:srgbClr val="800000"/>
                </a:solidFill>
              </a:rPr>
              <a:t>1. Create a new object of class</a:t>
            </a:r>
            <a:r>
              <a:rPr lang="en-US" sz="2400" dirty="0"/>
              <a:t>, with default values in fields</a:t>
            </a:r>
            <a:endParaRPr lang="en-US" sz="2400" b="1" dirty="0"/>
          </a:p>
        </p:txBody>
      </p:sp>
      <p:sp>
        <p:nvSpPr>
          <p:cNvPr id="5" name="TextBox 4"/>
          <p:cNvSpPr txBox="1"/>
          <p:nvPr/>
        </p:nvSpPr>
        <p:spPr>
          <a:xfrm>
            <a:off x="2514600" y="2286000"/>
            <a:ext cx="3809456" cy="461665"/>
          </a:xfrm>
          <a:prstGeom prst="rect">
            <a:avLst/>
          </a:prstGeom>
          <a:solidFill>
            <a:schemeClr val="accent3">
              <a:lumMod val="20000"/>
              <a:lumOff val="80000"/>
            </a:schemeClr>
          </a:solidFill>
        </p:spPr>
        <p:txBody>
          <a:bodyPr wrap="none" rtlCol="0">
            <a:spAutoFit/>
          </a:bodyPr>
          <a:lstStyle/>
          <a:p>
            <a:r>
              <a:rPr lang="en-US" sz="2400" dirty="0">
                <a:latin typeface="Times New Roman"/>
                <a:cs typeface="Times New Roman"/>
              </a:rPr>
              <a:t>Example:       </a:t>
            </a:r>
            <a:r>
              <a:rPr lang="en-US" sz="2400" b="1" dirty="0">
                <a:latin typeface="Times New Roman"/>
                <a:cs typeface="Times New Roman"/>
              </a:rPr>
              <a:t>new</a:t>
            </a:r>
            <a:r>
              <a:rPr lang="en-US" sz="2400" dirty="0">
                <a:latin typeface="Times New Roman"/>
                <a:cs typeface="Times New Roman"/>
              </a:rPr>
              <a:t> Time(9, 5)</a:t>
            </a:r>
          </a:p>
        </p:txBody>
      </p:sp>
      <p:sp>
        <p:nvSpPr>
          <p:cNvPr id="36" name="TextBox 35"/>
          <p:cNvSpPr txBox="1"/>
          <p:nvPr/>
        </p:nvSpPr>
        <p:spPr>
          <a:xfrm>
            <a:off x="457200" y="3733800"/>
            <a:ext cx="7924800" cy="461665"/>
          </a:xfrm>
          <a:prstGeom prst="rect">
            <a:avLst/>
          </a:prstGeom>
          <a:noFill/>
          <a:ln>
            <a:noFill/>
          </a:ln>
        </p:spPr>
        <p:txBody>
          <a:bodyPr wrap="square" rtlCol="0">
            <a:spAutoFit/>
          </a:bodyPr>
          <a:lstStyle/>
          <a:p>
            <a:r>
              <a:rPr lang="en-US" sz="2400" dirty="0">
                <a:solidFill>
                  <a:srgbClr val="800000"/>
                </a:solidFill>
              </a:rPr>
              <a:t>2. Execute the constructor-call</a:t>
            </a:r>
            <a:endParaRPr lang="en-US" sz="2400" b="1" dirty="0"/>
          </a:p>
        </p:txBody>
      </p:sp>
      <p:grpSp>
        <p:nvGrpSpPr>
          <p:cNvPr id="6" name="Group 5"/>
          <p:cNvGrpSpPr/>
          <p:nvPr/>
        </p:nvGrpSpPr>
        <p:grpSpPr>
          <a:xfrm>
            <a:off x="5867400" y="4876800"/>
            <a:ext cx="1752600" cy="457200"/>
            <a:chOff x="3505200" y="4800600"/>
            <a:chExt cx="1752600" cy="457200"/>
          </a:xfrm>
        </p:grpSpPr>
        <p:sp>
          <p:nvSpPr>
            <p:cNvPr id="37" name="Rectangle 22"/>
            <p:cNvSpPr>
              <a:spLocks noChangeArrowheads="1"/>
            </p:cNvSpPr>
            <p:nvPr/>
          </p:nvSpPr>
          <p:spPr bwMode="auto">
            <a:xfrm>
              <a:off x="35052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38" name="Rectangle 22"/>
            <p:cNvSpPr>
              <a:spLocks noChangeArrowheads="1"/>
            </p:cNvSpPr>
            <p:nvPr/>
          </p:nvSpPr>
          <p:spPr bwMode="auto">
            <a:xfrm>
              <a:off x="46482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39" name="TextBox 38"/>
          <p:cNvSpPr txBox="1"/>
          <p:nvPr/>
        </p:nvSpPr>
        <p:spPr>
          <a:xfrm>
            <a:off x="457200" y="4262735"/>
            <a:ext cx="4419600" cy="830997"/>
          </a:xfrm>
          <a:prstGeom prst="rect">
            <a:avLst/>
          </a:prstGeom>
          <a:noFill/>
          <a:ln>
            <a:noFill/>
          </a:ln>
        </p:spPr>
        <p:txBody>
          <a:bodyPr wrap="square" rtlCol="0">
            <a:spAutoFit/>
          </a:bodyPr>
          <a:lstStyle/>
          <a:p>
            <a:r>
              <a:rPr lang="en-US" sz="2400" dirty="0">
                <a:solidFill>
                  <a:srgbClr val="800000"/>
                </a:solidFill>
              </a:rPr>
              <a:t>3. Give as value of the expression</a:t>
            </a:r>
          </a:p>
          <a:p>
            <a:r>
              <a:rPr lang="en-US" sz="2400" dirty="0">
                <a:solidFill>
                  <a:srgbClr val="800000"/>
                </a:solidFill>
              </a:rPr>
              <a:t>    the name of the new object</a:t>
            </a:r>
            <a:endParaRPr lang="en-US" sz="2400" dirty="0"/>
          </a:p>
        </p:txBody>
      </p:sp>
      <p:sp>
        <p:nvSpPr>
          <p:cNvPr id="40" name="Rectangle 3"/>
          <p:cNvSpPr>
            <a:spLocks noChangeArrowheads="1"/>
          </p:cNvSpPr>
          <p:nvPr/>
        </p:nvSpPr>
        <p:spPr bwMode="auto">
          <a:xfrm>
            <a:off x="6255247" y="2724150"/>
            <a:ext cx="1745753" cy="552450"/>
          </a:xfrm>
          <a:prstGeom prst="rect">
            <a:avLst/>
          </a:prstGeom>
          <a:solidFill>
            <a:schemeClr val="bg2"/>
          </a:solidFill>
          <a:ln w="9525">
            <a:noFill/>
            <a:miter lim="800000"/>
            <a:headEnd/>
            <a:tailEnd/>
          </a:ln>
        </p:spPr>
        <p:txBody>
          <a:bodyPr wrap="none" anchor="ctr"/>
          <a:lstStyle/>
          <a:p>
            <a:pPr algn="ctr"/>
            <a:r>
              <a:rPr lang="en-US" sz="2400" dirty="0">
                <a:solidFill>
                  <a:srgbClr val="8B008C"/>
                </a:solidFill>
              </a:rPr>
              <a:t>Time@fa8</a:t>
            </a:r>
            <a:endParaRPr lang="en-US" sz="2400" dirty="0"/>
          </a:p>
        </p:txBody>
      </p:sp>
    </p:spTree>
    <p:extLst>
      <p:ext uri="{BB962C8B-B14F-4D97-AF65-F5344CB8AC3E}">
        <p14:creationId xmlns:p14="http://schemas.microsoft.com/office/powerpoint/2010/main" val="1381149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anim calcmode="lin" valueType="num">
                                      <p:cBhvr additive="base">
                                        <p:cTn id="11" dur="500" fill="hold"/>
                                        <p:tgtEl>
                                          <p:spTgt spid="30"/>
                                        </p:tgtEl>
                                        <p:attrNameLst>
                                          <p:attrName>ppt_x</p:attrName>
                                        </p:attrNameLst>
                                      </p:cBhvr>
                                      <p:tavLst>
                                        <p:tav tm="0">
                                          <p:val>
                                            <p:strVal val="#ppt_x"/>
                                          </p:val>
                                        </p:tav>
                                        <p:tav tm="100000">
                                          <p:val>
                                            <p:strVal val="#ppt_x"/>
                                          </p:val>
                                        </p:tav>
                                      </p:tavLst>
                                    </p:anim>
                                    <p:anim calcmode="lin" valueType="num">
                                      <p:cBhvr additive="base">
                                        <p:cTn id="1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6"/>
                                        </p:tgtEl>
                                        <p:attrNameLst>
                                          <p:attrName>style.visibility</p:attrName>
                                        </p:attrNameLst>
                                      </p:cBhvr>
                                      <p:to>
                                        <p:strVal val="visible"/>
                                      </p:to>
                                    </p:set>
                                    <p:anim calcmode="lin" valueType="num">
                                      <p:cBhvr additive="base">
                                        <p:cTn id="22" dur="500" fill="hold"/>
                                        <p:tgtEl>
                                          <p:spTgt spid="36"/>
                                        </p:tgtEl>
                                        <p:attrNameLst>
                                          <p:attrName>ppt_x</p:attrName>
                                        </p:attrNameLst>
                                      </p:cBhvr>
                                      <p:tavLst>
                                        <p:tav tm="0">
                                          <p:val>
                                            <p:strVal val="#ppt_x"/>
                                          </p:val>
                                        </p:tav>
                                        <p:tav tm="100000">
                                          <p:val>
                                            <p:strVal val="#ppt_x"/>
                                          </p:val>
                                        </p:tav>
                                      </p:tavLst>
                                    </p:anim>
                                    <p:anim calcmode="lin" valueType="num">
                                      <p:cBhvr additive="base">
                                        <p:cTn id="23"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0" fill="hold"/>
                                        <p:tgtEl>
                                          <p:spTgt spid="6"/>
                                        </p:tgtEl>
                                        <p:attrNameLst>
                                          <p:attrName>ppt_x</p:attrName>
                                        </p:attrNameLst>
                                      </p:cBhvr>
                                      <p:tavLst>
                                        <p:tav tm="0">
                                          <p:val>
                                            <p:strVal val="0-#ppt_w/2"/>
                                          </p:val>
                                        </p:tav>
                                        <p:tav tm="100000">
                                          <p:val>
                                            <p:strVal val="#ppt_x"/>
                                          </p:val>
                                        </p:tav>
                                      </p:tavLst>
                                    </p:anim>
                                    <p:anim calcmode="lin" valueType="num">
                                      <p:cBhvr additive="base">
                                        <p:cTn id="29" dur="5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9"/>
                                        </p:tgtEl>
                                        <p:attrNameLst>
                                          <p:attrName>style.visibility</p:attrName>
                                        </p:attrNameLst>
                                      </p:cBhvr>
                                      <p:to>
                                        <p:strVal val="visible"/>
                                      </p:to>
                                    </p:set>
                                    <p:anim calcmode="lin" valueType="num">
                                      <p:cBhvr additive="base">
                                        <p:cTn id="34" dur="500" fill="hold"/>
                                        <p:tgtEl>
                                          <p:spTgt spid="39"/>
                                        </p:tgtEl>
                                        <p:attrNameLst>
                                          <p:attrName>ppt_x</p:attrName>
                                        </p:attrNameLst>
                                      </p:cBhvr>
                                      <p:tavLst>
                                        <p:tav tm="0">
                                          <p:val>
                                            <p:strVal val="#ppt_x"/>
                                          </p:val>
                                        </p:tav>
                                        <p:tav tm="100000">
                                          <p:val>
                                            <p:strVal val="#ppt_x"/>
                                          </p:val>
                                        </p:tav>
                                      </p:tavLst>
                                    </p:anim>
                                    <p:anim calcmode="lin" valueType="num">
                                      <p:cBhvr additive="base">
                                        <p:cTn id="35"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6" fill="hold" grpId="0" nodeType="clickEffect">
                                  <p:stCondLst>
                                    <p:cond delay="0"/>
                                  </p:stCondLst>
                                  <p:childTnLst>
                                    <p:set>
                                      <p:cBhvr>
                                        <p:cTn id="39" dur="1" fill="hold">
                                          <p:stCondLst>
                                            <p:cond delay="0"/>
                                          </p:stCondLst>
                                        </p:cTn>
                                        <p:tgtEl>
                                          <p:spTgt spid="40"/>
                                        </p:tgtEl>
                                        <p:attrNameLst>
                                          <p:attrName>style.visibility</p:attrName>
                                        </p:attrNameLst>
                                      </p:cBhvr>
                                      <p:to>
                                        <p:strVal val="visible"/>
                                      </p:to>
                                    </p:set>
                                    <p:anim calcmode="lin" valueType="num">
                                      <p:cBhvr additive="base">
                                        <p:cTn id="40" dur="4000" fill="hold"/>
                                        <p:tgtEl>
                                          <p:spTgt spid="40"/>
                                        </p:tgtEl>
                                        <p:attrNameLst>
                                          <p:attrName>ppt_x</p:attrName>
                                        </p:attrNameLst>
                                      </p:cBhvr>
                                      <p:tavLst>
                                        <p:tav tm="0">
                                          <p:val>
                                            <p:strVal val="1+#ppt_w/2"/>
                                          </p:val>
                                        </p:tav>
                                        <p:tav tm="100000">
                                          <p:val>
                                            <p:strVal val="#ppt_x"/>
                                          </p:val>
                                        </p:tav>
                                      </p:tavLst>
                                    </p:anim>
                                    <p:anim calcmode="lin" valueType="num">
                                      <p:cBhvr additive="base">
                                        <p:cTn id="41" dur="40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anim calcmode="lin" valueType="num">
                                      <p:cBhvr additive="base">
                                        <p:cTn id="46" dur="500" fill="hold"/>
                                        <p:tgtEl>
                                          <p:spTgt spid="29"/>
                                        </p:tgtEl>
                                        <p:attrNameLst>
                                          <p:attrName>ppt_x</p:attrName>
                                        </p:attrNameLst>
                                      </p:cBhvr>
                                      <p:tavLst>
                                        <p:tav tm="0">
                                          <p:val>
                                            <p:strVal val="#ppt_x"/>
                                          </p:val>
                                        </p:tav>
                                        <p:tav tm="100000">
                                          <p:val>
                                            <p:strVal val="#ppt_x"/>
                                          </p:val>
                                        </p:tav>
                                      </p:tavLst>
                                    </p:anim>
                                    <p:anim calcmode="lin" valueType="num">
                                      <p:cBhvr additive="base">
                                        <p:cTn id="47"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p:bldP spid="5" grpId="0" animBg="1"/>
      <p:bldP spid="36" grpId="0"/>
      <p:bldP spid="39" grpId="0"/>
      <p:bldP spid="4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How to test a constructor</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25</a:t>
            </a:fld>
            <a:endParaRPr lang="en-US" dirty="0"/>
          </a:p>
        </p:txBody>
      </p:sp>
      <p:sp>
        <p:nvSpPr>
          <p:cNvPr id="8" name="Rectangle 7"/>
          <p:cNvSpPr/>
          <p:nvPr/>
        </p:nvSpPr>
        <p:spPr>
          <a:xfrm>
            <a:off x="609600" y="3124200"/>
            <a:ext cx="4876800" cy="3416320"/>
          </a:xfrm>
          <a:prstGeom prst="rect">
            <a:avLst/>
          </a:prstGeom>
          <a:ln>
            <a:solidFill>
              <a:srgbClr val="800000"/>
            </a:solidFill>
          </a:ln>
        </p:spPr>
        <p:txBody>
          <a:bodyPr wrap="square">
            <a:spAutoFit/>
          </a:bodyPr>
          <a:lstStyle/>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a:t>
            </a:r>
            <a:r>
              <a:rPr lang="en-US" sz="2400" dirty="0">
                <a:latin typeface="Times New Roman"/>
                <a:cs typeface="Times New Roman"/>
              </a:rPr>
              <a:t> {</a:t>
            </a: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void</a:t>
            </a:r>
            <a:r>
              <a:rPr lang="en-US" sz="2400" dirty="0">
                <a:latin typeface="Times New Roman"/>
                <a:cs typeface="Times New Roman"/>
              </a:rPr>
              <a:t> testConstructor1() {</a:t>
            </a:r>
          </a:p>
          <a:p>
            <a:r>
              <a:rPr lang="en-US" sz="2400" dirty="0">
                <a:latin typeface="Times New Roman"/>
                <a:cs typeface="Times New Roman"/>
              </a:rPr>
              <a:t>        </a:t>
            </a:r>
            <a:r>
              <a:rPr lang="en-US" sz="2400" dirty="0">
                <a:solidFill>
                  <a:srgbClr val="800000"/>
                </a:solidFill>
                <a:latin typeface="Times New Roman"/>
                <a:cs typeface="Times New Roman"/>
              </a:rPr>
              <a:t>Time t1= </a:t>
            </a:r>
            <a:r>
              <a:rPr lang="en-US" sz="2400" b="1" dirty="0">
                <a:solidFill>
                  <a:srgbClr val="800000"/>
                </a:solidFill>
                <a:latin typeface="Times New Roman"/>
                <a:cs typeface="Times New Roman"/>
              </a:rPr>
              <a:t>new </a:t>
            </a:r>
            <a:r>
              <a:rPr lang="en-US" sz="2400" dirty="0">
                <a:solidFill>
                  <a:srgbClr val="800000"/>
                </a:solidFill>
                <a:latin typeface="Times New Roman"/>
                <a:cs typeface="Times New Roman"/>
              </a:rPr>
              <a:t>Time(9, 5);</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(9, t1.getHour());</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(5, t1.getMin();</a:t>
            </a:r>
          </a:p>
          <a:p>
            <a:r>
              <a:rPr lang="en-US" sz="2400" dirty="0">
                <a:latin typeface="Times New Roman"/>
                <a:cs typeface="Times New Roman"/>
              </a:rPr>
              <a:t>    }</a:t>
            </a:r>
          </a:p>
          <a:p>
            <a:r>
              <a:rPr lang="en-US" sz="2400" dirty="0">
                <a:latin typeface="Times New Roman"/>
                <a:cs typeface="Times New Roman"/>
              </a:rPr>
              <a:t>    …</a:t>
            </a:r>
          </a:p>
          <a:p>
            <a:r>
              <a:rPr lang="en-US" sz="2400" dirty="0">
                <a:latin typeface="Times New Roman"/>
                <a:cs typeface="Times New Roman"/>
              </a:rPr>
              <a:t>}</a:t>
            </a:r>
          </a:p>
        </p:txBody>
      </p:sp>
      <p:sp>
        <p:nvSpPr>
          <p:cNvPr id="4" name="TextBox 3"/>
          <p:cNvSpPr txBox="1"/>
          <p:nvPr/>
        </p:nvSpPr>
        <p:spPr>
          <a:xfrm>
            <a:off x="457200" y="1676400"/>
            <a:ext cx="7543800" cy="1200328"/>
          </a:xfrm>
          <a:prstGeom prst="rect">
            <a:avLst/>
          </a:prstGeom>
          <a:noFill/>
        </p:spPr>
        <p:txBody>
          <a:bodyPr wrap="square" rtlCol="0">
            <a:spAutoFit/>
          </a:bodyPr>
          <a:lstStyle/>
          <a:p>
            <a:r>
              <a:rPr lang="en-US" sz="2400" dirty="0"/>
              <a:t>Create an object using the constructor. Then check that </a:t>
            </a:r>
            <a:r>
              <a:rPr lang="en-US" sz="2400" dirty="0">
                <a:solidFill>
                  <a:srgbClr val="FF0000"/>
                </a:solidFill>
              </a:rPr>
              <a:t>all fields</a:t>
            </a:r>
            <a:r>
              <a:rPr lang="en-US" sz="2400" dirty="0"/>
              <a:t> are properly initialized —even those that are not given values in the constructor call</a:t>
            </a:r>
          </a:p>
        </p:txBody>
      </p:sp>
      <p:sp>
        <p:nvSpPr>
          <p:cNvPr id="7" name="TextBox 6"/>
          <p:cNvSpPr txBox="1"/>
          <p:nvPr/>
        </p:nvSpPr>
        <p:spPr>
          <a:xfrm>
            <a:off x="5715000" y="3124200"/>
            <a:ext cx="3048000" cy="2677656"/>
          </a:xfrm>
          <a:prstGeom prst="rect">
            <a:avLst/>
          </a:prstGeom>
          <a:solidFill>
            <a:srgbClr val="F8DFF0"/>
          </a:solidFill>
        </p:spPr>
        <p:txBody>
          <a:bodyPr wrap="square" rtlCol="0">
            <a:spAutoFit/>
          </a:bodyPr>
          <a:lstStyle/>
          <a:p>
            <a:r>
              <a:rPr lang="en-US" sz="2400" dirty="0"/>
              <a:t>Note: This also checks the getter methods! No need to </a:t>
            </a:r>
            <a:r>
              <a:rPr lang="en-US" sz="2400"/>
              <a:t>check them </a:t>
            </a:r>
            <a:r>
              <a:rPr lang="en-US" sz="2400" dirty="0"/>
              <a:t>separately.</a:t>
            </a:r>
          </a:p>
          <a:p>
            <a:endParaRPr lang="en-US" sz="2400" dirty="0"/>
          </a:p>
          <a:p>
            <a:r>
              <a:rPr lang="en-US" sz="2400" dirty="0"/>
              <a:t>But, main purpose: check constructor</a:t>
            </a:r>
          </a:p>
        </p:txBody>
      </p:sp>
    </p:spTree>
    <p:extLst>
      <p:ext uri="{BB962C8B-B14F-4D97-AF65-F5344CB8AC3E}">
        <p14:creationId xmlns:p14="http://schemas.microsoft.com/office/powerpoint/2010/main" val="1122351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A second constructor</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26</a:t>
            </a:fld>
            <a:endParaRPr lang="en-US" dirty="0"/>
          </a:p>
        </p:txBody>
      </p:sp>
      <p:grpSp>
        <p:nvGrpSpPr>
          <p:cNvPr id="13" name="Group 12"/>
          <p:cNvGrpSpPr/>
          <p:nvPr/>
        </p:nvGrpSpPr>
        <p:grpSpPr>
          <a:xfrm>
            <a:off x="5334000" y="4343400"/>
            <a:ext cx="3276600" cy="2209800"/>
            <a:chOff x="5410200" y="4343400"/>
            <a:chExt cx="3276600" cy="2209800"/>
          </a:xfrm>
        </p:grpSpPr>
        <p:grpSp>
          <p:nvGrpSpPr>
            <p:cNvPr id="14" name="Group 13"/>
            <p:cNvGrpSpPr/>
            <p:nvPr/>
          </p:nvGrpSpPr>
          <p:grpSpPr>
            <a:xfrm>
              <a:off x="5410200" y="4343400"/>
              <a:ext cx="3276600" cy="2209800"/>
              <a:chOff x="4178148" y="2133600"/>
              <a:chExt cx="3289453" cy="2438400"/>
            </a:xfrm>
          </p:grpSpPr>
          <p:sp>
            <p:nvSpPr>
              <p:cNvPr id="24" name="Rectangle 2"/>
              <p:cNvSpPr>
                <a:spLocks noChangeArrowheads="1"/>
              </p:cNvSpPr>
              <p:nvPr/>
            </p:nvSpPr>
            <p:spPr bwMode="auto">
              <a:xfrm>
                <a:off x="4178148" y="2667000"/>
                <a:ext cx="32894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5"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6"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15" name="Group 14"/>
            <p:cNvGrpSpPr/>
            <p:nvPr/>
          </p:nvGrpSpPr>
          <p:grpSpPr>
            <a:xfrm>
              <a:off x="5410200" y="4876800"/>
              <a:ext cx="2286000" cy="457200"/>
              <a:chOff x="2590797" y="5029200"/>
              <a:chExt cx="2286000" cy="457200"/>
            </a:xfrm>
          </p:grpSpPr>
          <p:grpSp>
            <p:nvGrpSpPr>
              <p:cNvPr id="19" name="Group 18"/>
              <p:cNvGrpSpPr/>
              <p:nvPr/>
            </p:nvGrpSpPr>
            <p:grpSpPr>
              <a:xfrm>
                <a:off x="2590797" y="5029200"/>
                <a:ext cx="1752596" cy="457200"/>
                <a:chOff x="5334000" y="4800600"/>
                <a:chExt cx="1752596" cy="457200"/>
              </a:xfrm>
            </p:grpSpPr>
            <p:sp>
              <p:nvSpPr>
                <p:cNvPr id="21" name="Rectangle 21"/>
                <p:cNvSpPr>
                  <a:spLocks noChangeArrowheads="1"/>
                </p:cNvSpPr>
                <p:nvPr/>
              </p:nvSpPr>
              <p:spPr bwMode="auto">
                <a:xfrm>
                  <a:off x="5334000" y="4800600"/>
                  <a:ext cx="5334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2" name="Rectangle 22"/>
                <p:cNvSpPr>
                  <a:spLocks noChangeArrowheads="1"/>
                </p:cNvSpPr>
                <p:nvPr/>
              </p:nvSpPr>
              <p:spPr bwMode="auto">
                <a:xfrm>
                  <a:off x="58674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23" name="Rectangle 21"/>
                <p:cNvSpPr>
                  <a:spLocks noChangeArrowheads="1"/>
                </p:cNvSpPr>
                <p:nvPr/>
              </p:nvSpPr>
              <p:spPr bwMode="auto">
                <a:xfrm>
                  <a:off x="6476996"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0" name="Rectangle 22"/>
              <p:cNvSpPr>
                <a:spLocks noChangeArrowheads="1"/>
              </p:cNvSpPr>
              <p:nvPr/>
            </p:nvSpPr>
            <p:spPr bwMode="auto">
              <a:xfrm>
                <a:off x="4267197" y="5029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17" name="Rectangle 21"/>
            <p:cNvSpPr>
              <a:spLocks noChangeArrowheads="1"/>
            </p:cNvSpPr>
            <p:nvPr/>
          </p:nvSpPr>
          <p:spPr bwMode="auto">
            <a:xfrm>
              <a:off x="5486400" y="5562600"/>
              <a:ext cx="28194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pPr algn="ctr"/>
              <a:r>
                <a:rPr lang="en-US" sz="2400" dirty="0" err="1"/>
                <a:t>toString</a:t>
              </a:r>
              <a:r>
                <a:rPr lang="en-US" sz="2400" dirty="0"/>
                <a:t>() </a:t>
              </a:r>
              <a:r>
                <a:rPr lang="en-US" sz="2400" dirty="0" err="1"/>
                <a:t>setHour</a:t>
              </a:r>
              <a:r>
                <a:rPr lang="en-US" sz="2400" dirty="0"/>
                <a:t>(</a:t>
              </a:r>
              <a:r>
                <a:rPr lang="en-US" sz="2400" dirty="0" err="1"/>
                <a:t>int</a:t>
              </a:r>
              <a:r>
                <a:rPr lang="en-US" sz="2400" dirty="0"/>
                <a:t>)</a:t>
              </a:r>
            </a:p>
            <a:p>
              <a:pPr algn="ctr"/>
              <a:r>
                <a:rPr lang="en-US" sz="2400" dirty="0"/>
                <a:t>Time(</a:t>
              </a:r>
              <a:r>
                <a:rPr lang="en-US" sz="2400" dirty="0" err="1"/>
                <a:t>int</a:t>
              </a:r>
              <a:r>
                <a:rPr lang="en-US" sz="2400" dirty="0"/>
                <a:t>, </a:t>
              </a:r>
              <a:r>
                <a:rPr lang="en-US" sz="2400" dirty="0" err="1"/>
                <a:t>int</a:t>
              </a:r>
              <a:r>
                <a:rPr lang="en-US" sz="2400" dirty="0"/>
                <a:t>)  Time (</a:t>
              </a:r>
              <a:r>
                <a:rPr lang="en-US" sz="2400" dirty="0" err="1"/>
                <a:t>int</a:t>
              </a:r>
              <a:r>
                <a:rPr lang="en-US" sz="2400" dirty="0"/>
                <a:t>)</a:t>
              </a:r>
            </a:p>
          </p:txBody>
        </p:sp>
      </p:grpSp>
      <p:sp>
        <p:nvSpPr>
          <p:cNvPr id="27" name="Content Placeholder 3"/>
          <p:cNvSpPr>
            <a:spLocks noGrp="1"/>
          </p:cNvSpPr>
          <p:nvPr>
            <p:ph sz="quarter" idx="1"/>
          </p:nvPr>
        </p:nvSpPr>
        <p:spPr>
          <a:xfrm>
            <a:off x="304800" y="1524000"/>
            <a:ext cx="6016752" cy="3733800"/>
          </a:xfrm>
        </p:spPr>
        <p:txBody>
          <a:bodyPr>
            <a:noAutofit/>
          </a:bodyPr>
          <a:lstStyle/>
          <a:p>
            <a:pPr marL="0" indent="0">
              <a:spcBef>
                <a:spcPts val="0"/>
              </a:spcBef>
              <a:buNone/>
            </a:pPr>
            <a:r>
              <a:rPr lang="en-US" sz="2400" dirty="0">
                <a:solidFill>
                  <a:srgbClr val="008000"/>
                </a:solidFill>
                <a:latin typeface="Times New Roman"/>
                <a:cs typeface="Times New Roman"/>
              </a:rPr>
              <a:t>/** An object maintains a time of day *</a:t>
            </a:r>
            <a:r>
              <a:rPr lang="en-US" sz="2400" dirty="0">
                <a:latin typeface="Times New Roman"/>
                <a:cs typeface="Times New Roman"/>
              </a:rPr>
              <a:t>/</a:t>
            </a:r>
          </a:p>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r>
              <a:rPr lang="en-US" sz="2400" dirty="0">
                <a:solidFill>
                  <a:srgbClr val="008000"/>
                </a:solidFill>
                <a:latin typeface="Times New Roman"/>
                <a:cs typeface="Times New Roman"/>
              </a:rPr>
              <a:t>//hour of day, 0..23</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r>
              <a:rPr lang="en-US" sz="2400" dirty="0">
                <a:solidFill>
                  <a:srgbClr val="008000"/>
                </a:solidFill>
                <a:latin typeface="Times New Roman"/>
                <a:cs typeface="Times New Roman"/>
              </a:rPr>
              <a:t>// minute of hour, 0..59</a:t>
            </a:r>
            <a:endParaRPr lang="en-US" sz="2400" dirty="0">
              <a:solidFill>
                <a:srgbClr val="800000"/>
              </a:solidFill>
              <a:latin typeface="Times New Roman"/>
              <a:cs typeface="Times New Roman"/>
            </a:endParaRPr>
          </a:p>
          <a:p>
            <a:pPr marL="0" indent="0">
              <a:spcBef>
                <a:spcPts val="600"/>
              </a:spcBef>
              <a:buNone/>
            </a:pPr>
            <a:r>
              <a:rPr lang="en-US" sz="2400" dirty="0">
                <a:solidFill>
                  <a:srgbClr val="800000"/>
                </a:solidFill>
                <a:latin typeface="Times New Roman"/>
                <a:cs typeface="Times New Roman"/>
              </a:rPr>
              <a:t>    </a:t>
            </a:r>
            <a:r>
              <a:rPr lang="en-US" sz="2400" dirty="0">
                <a:solidFill>
                  <a:srgbClr val="008000"/>
                </a:solidFill>
                <a:latin typeface="Times New Roman"/>
                <a:cs typeface="Times New Roman"/>
              </a:rPr>
              <a:t>/** Constructor: an instance with </a:t>
            </a:r>
          </a:p>
          <a:p>
            <a:pPr marL="0" indent="0">
              <a:spcBef>
                <a:spcPts val="600"/>
              </a:spcBef>
              <a:buNone/>
            </a:pPr>
            <a:r>
              <a:rPr lang="en-US" sz="2400" dirty="0">
                <a:solidFill>
                  <a:srgbClr val="008000"/>
                </a:solidFill>
                <a:latin typeface="Times New Roman"/>
                <a:cs typeface="Times New Roman"/>
              </a:rPr>
              <a:t>          m minutes.</a:t>
            </a:r>
          </a:p>
          <a:p>
            <a:pPr marL="0" indent="0">
              <a:spcBef>
                <a:spcPts val="600"/>
              </a:spcBef>
              <a:buNone/>
            </a:pPr>
            <a:r>
              <a:rPr lang="en-US" sz="2400" dirty="0">
                <a:solidFill>
                  <a:srgbClr val="008000"/>
                </a:solidFill>
                <a:latin typeface="Times New Roman"/>
                <a:cs typeface="Times New Roman"/>
              </a:rPr>
              <a:t>          Precondition: m in 0..(23*60 +59) */</a:t>
            </a:r>
          </a:p>
          <a:p>
            <a:pPr marL="0" indent="0">
              <a:spcBef>
                <a:spcPts val="0"/>
              </a:spcBef>
              <a:buNone/>
            </a:pPr>
            <a:r>
              <a:rPr lang="en-US" sz="2400" dirty="0">
                <a:solidFill>
                  <a:srgbClr val="800000"/>
                </a:solidFill>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Time(</a:t>
            </a:r>
            <a:r>
              <a:rPr lang="en-US" sz="2400" b="1" dirty="0" err="1">
                <a:latin typeface="Times New Roman"/>
                <a:cs typeface="Times New Roman"/>
              </a:rPr>
              <a:t>int</a:t>
            </a:r>
            <a:r>
              <a:rPr lang="en-US" sz="2400" dirty="0">
                <a:latin typeface="Times New Roman"/>
                <a:cs typeface="Times New Roman"/>
              </a:rPr>
              <a:t> m) {</a:t>
            </a:r>
          </a:p>
          <a:p>
            <a:pPr marL="0" indent="0">
              <a:spcBef>
                <a:spcPts val="0"/>
              </a:spcBef>
              <a:buNone/>
            </a:pP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m/60; min= m%60;</a:t>
            </a:r>
          </a:p>
          <a:p>
            <a:pPr marL="0" indent="0">
              <a:spcBef>
                <a:spcPts val="0"/>
              </a:spcBef>
              <a:buNone/>
            </a:pPr>
            <a:r>
              <a:rPr lang="en-US" sz="2400" dirty="0">
                <a:solidFill>
                  <a:srgbClr val="800000"/>
                </a:solidFill>
                <a:latin typeface="Times New Roman"/>
                <a:cs typeface="Times New Roman"/>
              </a:rPr>
              <a:t>    </a:t>
            </a:r>
            <a:r>
              <a:rPr lang="en-US" sz="2400" dirty="0">
                <a:solidFill>
                  <a:srgbClr val="000000"/>
                </a:solidFill>
                <a:latin typeface="Times New Roman"/>
                <a:cs typeface="Times New Roman"/>
              </a:rPr>
              <a:t>   </a:t>
            </a:r>
            <a:r>
              <a:rPr lang="en-US" sz="2400" dirty="0">
                <a:solidFill>
                  <a:srgbClr val="FF0000"/>
                </a:solidFill>
                <a:latin typeface="Times New Roman"/>
                <a:cs typeface="Times New Roman"/>
              </a:rPr>
              <a:t>??? What do we put here ???</a:t>
            </a:r>
          </a:p>
          <a:p>
            <a:pPr marL="0" indent="0">
              <a:spcBef>
                <a:spcPts val="0"/>
              </a:spcBef>
              <a:buNone/>
            </a:pPr>
            <a:r>
              <a:rPr lang="en-US" sz="2400" dirty="0">
                <a:solidFill>
                  <a:srgbClr val="000000"/>
                </a:solidFill>
                <a:latin typeface="Times New Roman"/>
                <a:cs typeface="Times New Roman"/>
              </a:rPr>
              <a:t>    }</a:t>
            </a:r>
          </a:p>
          <a:p>
            <a:pPr marL="0" indent="0">
              <a:spcBef>
                <a:spcPts val="0"/>
              </a:spcBef>
              <a:buNone/>
            </a:pPr>
            <a:r>
              <a:rPr lang="en-US" sz="2400" dirty="0">
                <a:solidFill>
                  <a:srgbClr val="000000"/>
                </a:solidFill>
                <a:latin typeface="Times New Roman"/>
                <a:cs typeface="Times New Roman"/>
              </a:rPr>
              <a:t>    …</a:t>
            </a:r>
          </a:p>
        </p:txBody>
      </p:sp>
      <p:sp>
        <p:nvSpPr>
          <p:cNvPr id="28" name="TextBox 27"/>
          <p:cNvSpPr txBox="1"/>
          <p:nvPr/>
        </p:nvSpPr>
        <p:spPr>
          <a:xfrm>
            <a:off x="5791200" y="1447800"/>
            <a:ext cx="2971801" cy="2308324"/>
          </a:xfrm>
          <a:prstGeom prst="rect">
            <a:avLst/>
          </a:prstGeom>
          <a:noFill/>
          <a:ln>
            <a:solidFill>
              <a:srgbClr val="800000"/>
            </a:solidFill>
          </a:ln>
        </p:spPr>
        <p:txBody>
          <a:bodyPr wrap="square" rtlCol="0">
            <a:spAutoFit/>
          </a:bodyPr>
          <a:lstStyle/>
          <a:p>
            <a:r>
              <a:rPr lang="en-US" sz="2400" dirty="0">
                <a:solidFill>
                  <a:srgbClr val="800000"/>
                </a:solidFill>
              </a:rPr>
              <a:t>Time is overloaded: </a:t>
            </a:r>
            <a:r>
              <a:rPr lang="en-US" sz="2400" dirty="0"/>
              <a:t>2 constructors! Have different parameter types. Constructor call determines which one is called</a:t>
            </a:r>
          </a:p>
        </p:txBody>
      </p:sp>
      <p:sp>
        <p:nvSpPr>
          <p:cNvPr id="4" name="TextBox 3"/>
          <p:cNvSpPr txBox="1"/>
          <p:nvPr/>
        </p:nvSpPr>
        <p:spPr>
          <a:xfrm>
            <a:off x="2057400" y="5410200"/>
            <a:ext cx="2038238" cy="907941"/>
          </a:xfrm>
          <a:prstGeom prst="rect">
            <a:avLst/>
          </a:prstGeom>
          <a:solidFill>
            <a:srgbClr val="F8DFF0"/>
          </a:solidFill>
        </p:spPr>
        <p:txBody>
          <a:bodyPr wrap="none" rtlCol="0">
            <a:spAutoFit/>
          </a:bodyPr>
          <a:lstStyle/>
          <a:p>
            <a:r>
              <a:rPr lang="en-US" sz="2400" b="1" dirty="0"/>
              <a:t>new</a:t>
            </a:r>
            <a:r>
              <a:rPr lang="en-US" sz="2400" dirty="0"/>
              <a:t> Time(9, 5)</a:t>
            </a:r>
          </a:p>
          <a:p>
            <a:pPr>
              <a:spcBef>
                <a:spcPts val="600"/>
              </a:spcBef>
            </a:pPr>
            <a:r>
              <a:rPr lang="en-US" sz="2400" b="1" dirty="0"/>
              <a:t>new</a:t>
            </a:r>
            <a:r>
              <a:rPr lang="en-US" sz="2400" dirty="0"/>
              <a:t> Time(125)</a:t>
            </a:r>
          </a:p>
        </p:txBody>
      </p:sp>
    </p:spTree>
    <p:extLst>
      <p:ext uri="{BB962C8B-B14F-4D97-AF65-F5344CB8AC3E}">
        <p14:creationId xmlns:p14="http://schemas.microsoft.com/office/powerpoint/2010/main" val="787309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dissolv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27">
                                            <p:txEl>
                                              <p:pRg st="8" end="8"/>
                                            </p:txEl>
                                          </p:spTgt>
                                        </p:tgtEl>
                                        <p:attrNameLst>
                                          <p:attrName>style.visibility</p:attrName>
                                        </p:attrNameLst>
                                      </p:cBhvr>
                                      <p:to>
                                        <p:strVal val="visible"/>
                                      </p:to>
                                    </p:set>
                                    <p:animEffect transition="in" filter="dissolve">
                                      <p:cBhvr>
                                        <p:cTn id="18" dur="500"/>
                                        <p:tgtEl>
                                          <p:spTgt spid="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Generate </a:t>
            </a:r>
            <a:r>
              <a:rPr lang="en-US" sz="3200" dirty="0" err="1">
                <a:solidFill>
                  <a:srgbClr val="800000"/>
                </a:solidFill>
              </a:rPr>
              <a:t>javadoc</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27</a:t>
            </a:fld>
            <a:endParaRPr lang="en-US"/>
          </a:p>
        </p:txBody>
      </p:sp>
      <p:sp>
        <p:nvSpPr>
          <p:cNvPr id="4" name="Content Placeholder 3"/>
          <p:cNvSpPr>
            <a:spLocks noGrp="1"/>
          </p:cNvSpPr>
          <p:nvPr>
            <p:ph sz="quarter" idx="1"/>
          </p:nvPr>
        </p:nvSpPr>
        <p:spPr/>
        <p:txBody>
          <a:bodyPr>
            <a:normAutofit/>
          </a:bodyPr>
          <a:lstStyle/>
          <a:p>
            <a:r>
              <a:rPr lang="en-US" sz="2400" dirty="0"/>
              <a:t>With project selected in Package explorer, use menu item </a:t>
            </a:r>
            <a:r>
              <a:rPr lang="en-US" sz="2400" dirty="0">
                <a:solidFill>
                  <a:srgbClr val="800000"/>
                </a:solidFill>
              </a:rPr>
              <a:t>Project -&gt; Generate </a:t>
            </a:r>
            <a:r>
              <a:rPr lang="en-US" sz="2400" dirty="0" err="1">
                <a:solidFill>
                  <a:srgbClr val="800000"/>
                </a:solidFill>
              </a:rPr>
              <a:t>javadoc</a:t>
            </a:r>
            <a:endParaRPr lang="en-US" sz="2400" dirty="0">
              <a:solidFill>
                <a:srgbClr val="800000"/>
              </a:solidFill>
            </a:endParaRPr>
          </a:p>
          <a:p>
            <a:r>
              <a:rPr lang="en-US" sz="2400" dirty="0"/>
              <a:t>In Package Explorer, click on </a:t>
            </a:r>
            <a:r>
              <a:rPr lang="en-US" sz="2400" dirty="0">
                <a:solidFill>
                  <a:srgbClr val="800000"/>
                </a:solidFill>
              </a:rPr>
              <a:t>the project -&gt; doc -&gt; </a:t>
            </a:r>
            <a:r>
              <a:rPr lang="en-US" sz="2400" dirty="0" err="1">
                <a:solidFill>
                  <a:srgbClr val="800000"/>
                </a:solidFill>
              </a:rPr>
              <a:t>index.html</a:t>
            </a:r>
            <a:endParaRPr lang="en-US" sz="2400" dirty="0">
              <a:solidFill>
                <a:srgbClr val="800000"/>
              </a:solidFill>
            </a:endParaRPr>
          </a:p>
          <a:p>
            <a:r>
              <a:rPr lang="en-US" sz="2400" dirty="0">
                <a:solidFill>
                  <a:srgbClr val="000000"/>
                </a:solidFill>
              </a:rPr>
              <a:t>You get a pane with an API like specification of class Time, in which </a:t>
            </a:r>
            <a:r>
              <a:rPr lang="en-US" sz="2400" dirty="0" err="1">
                <a:solidFill>
                  <a:srgbClr val="000000"/>
                </a:solidFill>
              </a:rPr>
              <a:t>javadoc</a:t>
            </a:r>
            <a:r>
              <a:rPr lang="en-US" sz="2400" dirty="0">
                <a:solidFill>
                  <a:srgbClr val="000000"/>
                </a:solidFill>
              </a:rPr>
              <a:t> comments (start with /**) have been extracted!</a:t>
            </a:r>
          </a:p>
          <a:p>
            <a:endParaRPr lang="en-US" sz="2400" dirty="0">
              <a:solidFill>
                <a:srgbClr val="000000"/>
              </a:solidFill>
            </a:endParaRPr>
          </a:p>
          <a:p>
            <a:r>
              <a:rPr lang="en-US" sz="2400" dirty="0">
                <a:solidFill>
                  <a:srgbClr val="000000"/>
                </a:solidFill>
              </a:rPr>
              <a:t>That is how the API specs were created.</a:t>
            </a:r>
          </a:p>
        </p:txBody>
      </p:sp>
    </p:spTree>
    <p:extLst>
      <p:ext uri="{BB962C8B-B14F-4D97-AF65-F5344CB8AC3E}">
        <p14:creationId xmlns:p14="http://schemas.microsoft.com/office/powerpoint/2010/main" val="42067135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Method specs should not mention fields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28</a:t>
            </a:fld>
            <a:endParaRPr lang="en-US" dirty="0"/>
          </a:p>
        </p:txBody>
      </p:sp>
      <p:sp>
        <p:nvSpPr>
          <p:cNvPr id="4" name="Content Placeholder 3"/>
          <p:cNvSpPr>
            <a:spLocks noGrp="1"/>
          </p:cNvSpPr>
          <p:nvPr>
            <p:ph sz="quarter" idx="1"/>
          </p:nvPr>
        </p:nvSpPr>
        <p:spPr>
          <a:xfrm>
            <a:off x="304800" y="1524000"/>
            <a:ext cx="3429000" cy="5029200"/>
          </a:xfrm>
        </p:spPr>
        <p:txBody>
          <a:bodyPr>
            <a:noAutofit/>
          </a:bodyPr>
          <a:lstStyle/>
          <a:p>
            <a:pPr marL="0" indent="0">
              <a:spcBef>
                <a:spcPts val="0"/>
              </a:spcBef>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a:t>
            </a:r>
            <a:r>
              <a:rPr lang="en-US" sz="2200" dirty="0" err="1">
                <a:latin typeface="Times New Roman"/>
                <a:cs typeface="Times New Roman"/>
              </a:rPr>
              <a:t>hr</a:t>
            </a:r>
            <a:r>
              <a:rPr lang="en-US" sz="2200" dirty="0">
                <a:latin typeface="Times New Roman"/>
                <a:cs typeface="Times New Roman"/>
              </a:rPr>
              <a:t>;    </a:t>
            </a:r>
            <a:r>
              <a:rPr lang="en-US" sz="2200" dirty="0">
                <a:solidFill>
                  <a:srgbClr val="008000"/>
                </a:solidFill>
                <a:latin typeface="Times New Roman"/>
                <a:cs typeface="Times New Roman"/>
              </a:rPr>
              <a:t>//in 0..23</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min; </a:t>
            </a:r>
            <a:r>
              <a:rPr lang="en-US" sz="2200" dirty="0">
                <a:solidFill>
                  <a:srgbClr val="008000"/>
                </a:solidFill>
                <a:latin typeface="Times New Roman"/>
                <a:cs typeface="Times New Roman"/>
              </a:rPr>
              <a:t>//in 0..59</a:t>
            </a:r>
            <a:endParaRPr lang="en-US" sz="2200" dirty="0">
              <a:solidFill>
                <a:srgbClr val="800000"/>
              </a:solidFill>
              <a:latin typeface="Times New Roman"/>
              <a:cs typeface="Times New Roman"/>
            </a:endParaRPr>
          </a:p>
          <a:p>
            <a:pPr marL="0" indent="0">
              <a:buNone/>
            </a:pPr>
            <a:r>
              <a:rPr lang="en-US" sz="2200" dirty="0">
                <a:solidFill>
                  <a:srgbClr val="800000"/>
                </a:solidFill>
                <a:latin typeface="Times New Roman"/>
                <a:cs typeface="Times New Roman"/>
              </a:rPr>
              <a:t>   </a:t>
            </a:r>
            <a:r>
              <a:rPr lang="en-US" sz="2400" dirty="0">
                <a:solidFill>
                  <a:srgbClr val="800000"/>
                </a:solidFill>
                <a:latin typeface="Times New Roman"/>
                <a:cs typeface="Times New Roman"/>
              </a:rPr>
              <a:t>/** return hour of day*/</a:t>
            </a:r>
          </a:p>
          <a:p>
            <a:pPr marL="0" indent="0">
              <a:buNone/>
            </a:pPr>
            <a:r>
              <a:rPr lang="en-US" sz="2400" b="1" dirty="0">
                <a:solidFill>
                  <a:srgbClr val="800000"/>
                </a:solidFill>
                <a:latin typeface="Times New Roman"/>
                <a:cs typeface="Times New Roman"/>
              </a:rPr>
              <a:t>   public</a:t>
            </a:r>
            <a:r>
              <a:rPr lang="en-US" sz="2400" dirty="0">
                <a:solidFill>
                  <a:srgbClr val="800000"/>
                </a:solidFill>
                <a:latin typeface="Times New Roman"/>
                <a:cs typeface="Times New Roman"/>
              </a:rPr>
              <a:t> </a:t>
            </a:r>
            <a:r>
              <a:rPr lang="en-US" sz="2400" b="1" dirty="0" err="1">
                <a:solidFill>
                  <a:srgbClr val="800000"/>
                </a:solidFill>
                <a:latin typeface="Times New Roman"/>
                <a:cs typeface="Times New Roman"/>
              </a:rPr>
              <a:t>int</a:t>
            </a:r>
            <a:r>
              <a:rPr lang="en-US" sz="2400" b="1" dirty="0">
                <a:solidFill>
                  <a:srgbClr val="800000"/>
                </a:solidFill>
                <a:latin typeface="Times New Roman"/>
                <a:cs typeface="Times New Roman"/>
              </a:rPr>
              <a:t> </a:t>
            </a:r>
            <a:r>
              <a:rPr lang="en-US" sz="2400" dirty="0" err="1">
                <a:solidFill>
                  <a:srgbClr val="800000"/>
                </a:solidFill>
                <a:latin typeface="Times New Roman"/>
                <a:cs typeface="Times New Roman"/>
              </a:rPr>
              <a:t>getHour</a:t>
            </a:r>
            <a:r>
              <a:rPr lang="en-US" sz="2400" dirty="0">
                <a:solidFill>
                  <a:srgbClr val="800000"/>
                </a:solidFill>
                <a:latin typeface="Times New Roman"/>
                <a:cs typeface="Times New Roman"/>
              </a:rPr>
              <a:t>() {</a:t>
            </a:r>
          </a:p>
          <a:p>
            <a:pPr marL="0" indent="0">
              <a:buNone/>
            </a:pP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return</a:t>
            </a:r>
            <a:r>
              <a:rPr lang="en-US" sz="2400" dirty="0">
                <a:solidFill>
                  <a:srgbClr val="800000"/>
                </a:solidFill>
                <a:latin typeface="Times New Roman"/>
                <a:cs typeface="Times New Roman"/>
              </a:rPr>
              <a:t> h;</a:t>
            </a:r>
          </a:p>
          <a:p>
            <a:pPr marL="0" indent="0">
              <a:buNone/>
            </a:pPr>
            <a:r>
              <a:rPr lang="en-US" sz="2400" dirty="0">
                <a:solidFill>
                  <a:srgbClr val="800000"/>
                </a:solidFill>
                <a:latin typeface="Times New Roman"/>
                <a:cs typeface="Times New Roman"/>
              </a:rPr>
              <a:t>   }</a:t>
            </a:r>
          </a:p>
        </p:txBody>
      </p:sp>
      <p:sp>
        <p:nvSpPr>
          <p:cNvPr id="10" name="Rectangle 9"/>
          <p:cNvSpPr/>
          <p:nvPr/>
        </p:nvSpPr>
        <p:spPr>
          <a:xfrm>
            <a:off x="5638800" y="2667000"/>
            <a:ext cx="3962400" cy="1569660"/>
          </a:xfrm>
          <a:prstGeom prst="rect">
            <a:avLst/>
          </a:prstGeom>
        </p:spPr>
        <p:txBody>
          <a:bodyPr wrap="square">
            <a:spAutoFit/>
          </a:bodyPr>
          <a:lstStyle/>
          <a:p>
            <a:r>
              <a:rPr lang="en-US" sz="2400" dirty="0">
                <a:solidFill>
                  <a:srgbClr val="800000"/>
                </a:solidFill>
                <a:latin typeface="Times New Roman"/>
                <a:cs typeface="Times New Roman"/>
              </a:rPr>
              <a:t>/** return hour of day*/</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a:t>
            </a:r>
            <a:r>
              <a:rPr lang="en-US" sz="2400" b="1" dirty="0" err="1">
                <a:solidFill>
                  <a:srgbClr val="800000"/>
                </a:solidFill>
                <a:latin typeface="Times New Roman"/>
                <a:cs typeface="Times New Roman"/>
              </a:rPr>
              <a:t>int</a:t>
            </a:r>
            <a:r>
              <a:rPr lang="en-US" sz="2400" b="1">
                <a:solidFill>
                  <a:srgbClr val="800000"/>
                </a:solidFill>
                <a:latin typeface="Times New Roman"/>
                <a:cs typeface="Times New Roman"/>
              </a:rPr>
              <a:t> </a:t>
            </a:r>
            <a:r>
              <a:rPr lang="en-US" sz="2400">
                <a:solidFill>
                  <a:srgbClr val="800000"/>
                </a:solidFill>
                <a:latin typeface="Times New Roman"/>
                <a:cs typeface="Times New Roman"/>
              </a:rPr>
              <a:t>getHour</a:t>
            </a:r>
            <a:r>
              <a:rPr lang="en-US" sz="2400" dirty="0">
                <a:solidFill>
                  <a:srgbClr val="800000"/>
                </a:solidFill>
                <a:latin typeface="Times New Roman"/>
                <a:cs typeface="Times New Roman"/>
              </a:rPr>
              <a:t>() {</a:t>
            </a:r>
          </a:p>
          <a:p>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return</a:t>
            </a:r>
            <a:r>
              <a:rPr lang="en-US" sz="2400" dirty="0">
                <a:solidFill>
                  <a:srgbClr val="800000"/>
                </a:solidFill>
                <a:latin typeface="Times New Roman"/>
                <a:cs typeface="Times New Roman"/>
              </a:rPr>
              <a:t> min / 60;</a:t>
            </a:r>
          </a:p>
          <a:p>
            <a:r>
              <a:rPr lang="en-US" sz="2400" dirty="0">
                <a:solidFill>
                  <a:srgbClr val="800000"/>
                </a:solidFill>
                <a:latin typeface="Times New Roman"/>
                <a:cs typeface="Times New Roman"/>
              </a:rPr>
              <a:t>}</a:t>
            </a:r>
          </a:p>
        </p:txBody>
      </p:sp>
      <p:grpSp>
        <p:nvGrpSpPr>
          <p:cNvPr id="5" name="Group 4"/>
          <p:cNvGrpSpPr/>
          <p:nvPr/>
        </p:nvGrpSpPr>
        <p:grpSpPr>
          <a:xfrm>
            <a:off x="457200" y="4343400"/>
            <a:ext cx="3047997" cy="2209800"/>
            <a:chOff x="1219200" y="4495800"/>
            <a:chExt cx="3047997" cy="2209800"/>
          </a:xfrm>
        </p:grpSpPr>
        <p:grpSp>
          <p:nvGrpSpPr>
            <p:cNvPr id="7" name="Group 6"/>
            <p:cNvGrpSpPr/>
            <p:nvPr/>
          </p:nvGrpSpPr>
          <p:grpSpPr>
            <a:xfrm>
              <a:off x="1219200" y="4495800"/>
              <a:ext cx="3047997"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6" name="Group 5"/>
            <p:cNvGrpSpPr/>
            <p:nvPr/>
          </p:nvGrpSpPr>
          <p:grpSpPr>
            <a:xfrm>
              <a:off x="1295400" y="5029200"/>
              <a:ext cx="1143004" cy="1066800"/>
              <a:chOff x="3428996" y="5029200"/>
              <a:chExt cx="1143004" cy="1066800"/>
            </a:xfrm>
          </p:grpSpPr>
          <p:grpSp>
            <p:nvGrpSpPr>
              <p:cNvPr id="29" name="Group 28"/>
              <p:cNvGrpSpPr/>
              <p:nvPr/>
            </p:nvGrpSpPr>
            <p:grpSpPr>
              <a:xfrm>
                <a:off x="3428996" y="50292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3962400" y="56388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grpSp>
          <p:nvGrpSpPr>
            <p:cNvPr id="11" name="Group 10"/>
            <p:cNvGrpSpPr/>
            <p:nvPr/>
          </p:nvGrpSpPr>
          <p:grpSpPr>
            <a:xfrm>
              <a:off x="1219200" y="5715000"/>
              <a:ext cx="2819400" cy="918865"/>
              <a:chOff x="2895597" y="5715000"/>
              <a:chExt cx="2819400" cy="918865"/>
            </a:xfrm>
          </p:grpSpPr>
          <p:sp>
            <p:nvSpPr>
              <p:cNvPr id="18" name="Rectangle 21"/>
              <p:cNvSpPr>
                <a:spLocks noChangeArrowheads="1"/>
              </p:cNvSpPr>
              <p:nvPr/>
            </p:nvSpPr>
            <p:spPr bwMode="auto">
              <a:xfrm>
                <a:off x="4724397" y="57150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19" name="TextBox 18"/>
              <p:cNvSpPr txBox="1"/>
              <p:nvPr/>
            </p:nvSpPr>
            <p:spPr>
              <a:xfrm>
                <a:off x="2895597" y="61722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grpSp>
      <p:grpSp>
        <p:nvGrpSpPr>
          <p:cNvPr id="38" name="Group 37"/>
          <p:cNvGrpSpPr/>
          <p:nvPr/>
        </p:nvGrpSpPr>
        <p:grpSpPr>
          <a:xfrm>
            <a:off x="5181600" y="1524000"/>
            <a:ext cx="3657600" cy="4191000"/>
            <a:chOff x="5181600" y="1600200"/>
            <a:chExt cx="3657600" cy="4191000"/>
          </a:xfrm>
        </p:grpSpPr>
        <p:sp>
          <p:nvSpPr>
            <p:cNvPr id="21" name="Content Placeholder 3"/>
            <p:cNvSpPr txBox="1">
              <a:spLocks/>
            </p:cNvSpPr>
            <p:nvPr/>
          </p:nvSpPr>
          <p:spPr>
            <a:xfrm>
              <a:off x="5181600" y="1600200"/>
              <a:ext cx="3657600" cy="12954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dirty="0">
                  <a:solidFill>
                    <a:srgbClr val="008000"/>
                  </a:solidFill>
                  <a:latin typeface="Times New Roman"/>
                  <a:cs typeface="Times New Roman"/>
                </a:rPr>
                <a:t>// min, in 0..23*60+59</a:t>
              </a:r>
              <a:endParaRPr lang="en-US" sz="2200" dirty="0">
                <a:latin typeface="Times New Roman"/>
                <a:cs typeface="Times New Roman"/>
              </a:endParaRPr>
            </a:p>
            <a:p>
              <a:pPr marL="0" indent="0">
                <a:spcBef>
                  <a:spcPts val="0"/>
                </a:spcBef>
                <a:buFont typeface="Wingdings"/>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b="1" dirty="0">
                  <a:latin typeface="Times New Roman"/>
                  <a:cs typeface="Times New Roman"/>
                </a:rPr>
                <a:t> </a:t>
              </a:r>
              <a:r>
                <a:rPr lang="en-US" sz="2200" dirty="0">
                  <a:latin typeface="Times New Roman"/>
                  <a:cs typeface="Times New Roman"/>
                </a:rPr>
                <a:t>min;</a:t>
              </a:r>
              <a:endParaRPr lang="en-US" sz="2200" dirty="0">
                <a:solidFill>
                  <a:srgbClr val="008000"/>
                </a:solidFill>
                <a:latin typeface="Times New Roman"/>
                <a:cs typeface="Times New Roman"/>
              </a:endParaRPr>
            </a:p>
          </p:txBody>
        </p:sp>
        <p:grpSp>
          <p:nvGrpSpPr>
            <p:cNvPr id="23" name="Group 22"/>
            <p:cNvGrpSpPr/>
            <p:nvPr/>
          </p:nvGrpSpPr>
          <p:grpSpPr>
            <a:xfrm>
              <a:off x="5714999" y="3962400"/>
              <a:ext cx="2819402" cy="1828800"/>
              <a:chOff x="1600199" y="3733800"/>
              <a:chExt cx="2819402" cy="1828800"/>
            </a:xfrm>
          </p:grpSpPr>
          <p:grpSp>
            <p:nvGrpSpPr>
              <p:cNvPr id="24" name="Group 23"/>
              <p:cNvGrpSpPr/>
              <p:nvPr/>
            </p:nvGrpSpPr>
            <p:grpSpPr>
              <a:xfrm>
                <a:off x="1600201" y="3733800"/>
                <a:ext cx="2819400" cy="1828800"/>
                <a:chOff x="4790142" y="1292770"/>
                <a:chExt cx="2830459" cy="2017986"/>
              </a:xfrm>
            </p:grpSpPr>
            <p:sp>
              <p:nvSpPr>
                <p:cNvPr id="35" name="Rectangle 2"/>
                <p:cNvSpPr>
                  <a:spLocks noChangeArrowheads="1"/>
                </p:cNvSpPr>
                <p:nvPr/>
              </p:nvSpPr>
              <p:spPr bwMode="auto">
                <a:xfrm>
                  <a:off x="4790142" y="1826170"/>
                  <a:ext cx="2830459" cy="1484586"/>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36" name="Rectangle 3"/>
                <p:cNvSpPr>
                  <a:spLocks noChangeArrowheads="1"/>
                </p:cNvSpPr>
                <p:nvPr/>
              </p:nvSpPr>
              <p:spPr bwMode="auto">
                <a:xfrm>
                  <a:off x="5103004" y="1292770"/>
                  <a:ext cx="152311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37" name="Rectangle 4"/>
                <p:cNvSpPr>
                  <a:spLocks noChangeArrowheads="1"/>
                </p:cNvSpPr>
                <p:nvPr/>
              </p:nvSpPr>
              <p:spPr bwMode="auto">
                <a:xfrm>
                  <a:off x="6706201" y="182617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5" name="Group 24"/>
              <p:cNvGrpSpPr/>
              <p:nvPr/>
            </p:nvGrpSpPr>
            <p:grpSpPr>
              <a:xfrm>
                <a:off x="1600199" y="4267200"/>
                <a:ext cx="1143004" cy="457200"/>
                <a:chOff x="3733795" y="4267200"/>
                <a:chExt cx="1143004" cy="457200"/>
              </a:xfrm>
            </p:grpSpPr>
            <p:sp>
              <p:nvSpPr>
                <p:cNvPr id="34" name="Rectangle 21"/>
                <p:cNvSpPr>
                  <a:spLocks noChangeArrowheads="1"/>
                </p:cNvSpPr>
                <p:nvPr/>
              </p:nvSpPr>
              <p:spPr bwMode="auto">
                <a:xfrm>
                  <a:off x="3733795" y="4267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sp>
              <p:nvSpPr>
                <p:cNvPr id="31" name="Rectangle 22"/>
                <p:cNvSpPr>
                  <a:spLocks noChangeArrowheads="1"/>
                </p:cNvSpPr>
                <p:nvPr/>
              </p:nvSpPr>
              <p:spPr bwMode="auto">
                <a:xfrm>
                  <a:off x="4267199" y="4267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545</a:t>
                  </a:r>
                </a:p>
              </p:txBody>
            </p:sp>
          </p:grpSp>
          <p:sp>
            <p:nvSpPr>
              <p:cNvPr id="27" name="Rectangle 21"/>
              <p:cNvSpPr>
                <a:spLocks noChangeArrowheads="1"/>
              </p:cNvSpPr>
              <p:nvPr/>
            </p:nvSpPr>
            <p:spPr bwMode="auto">
              <a:xfrm>
                <a:off x="1676403" y="4800600"/>
                <a:ext cx="26670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r>
                  <a:rPr lang="en-US" sz="2400" dirty="0" err="1"/>
                  <a:t>toString</a:t>
                </a:r>
                <a:r>
                  <a:rPr lang="en-US" sz="2400" dirty="0"/>
                  <a:t>() </a:t>
                </a:r>
                <a:r>
                  <a:rPr lang="en-US" sz="2400" dirty="0" err="1"/>
                  <a:t>setHour</a:t>
                </a:r>
                <a:r>
                  <a:rPr lang="en-US" sz="2400" dirty="0"/>
                  <a:t>(</a:t>
                </a:r>
                <a:r>
                  <a:rPr lang="en-US" sz="2400" dirty="0" err="1"/>
                  <a:t>int</a:t>
                </a:r>
                <a:r>
                  <a:rPr lang="en-US" sz="2400" dirty="0"/>
                  <a:t>)</a:t>
                </a:r>
              </a:p>
            </p:txBody>
          </p:sp>
        </p:grpSp>
      </p:grpSp>
      <p:cxnSp>
        <p:nvCxnSpPr>
          <p:cNvPr id="20" name="Straight Arrow Connector 19"/>
          <p:cNvCxnSpPr/>
          <p:nvPr/>
        </p:nvCxnSpPr>
        <p:spPr>
          <a:xfrm>
            <a:off x="4114800" y="2286000"/>
            <a:ext cx="609600" cy="0"/>
          </a:xfrm>
          <a:prstGeom prst="straightConnector1">
            <a:avLst/>
          </a:prstGeom>
          <a:ln w="73025">
            <a:solidFill>
              <a:srgbClr val="800000"/>
            </a:solidFill>
            <a:tailEnd type="arrow"/>
          </a:ln>
          <a:effectLst/>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3505200" y="5867400"/>
            <a:ext cx="5198959" cy="830997"/>
          </a:xfrm>
          <a:prstGeom prst="rect">
            <a:avLst/>
          </a:prstGeom>
          <a:solidFill>
            <a:srgbClr val="F8DFF0"/>
          </a:solidFill>
        </p:spPr>
        <p:txBody>
          <a:bodyPr wrap="none" rtlCol="0">
            <a:spAutoFit/>
          </a:bodyPr>
          <a:lstStyle/>
          <a:p>
            <a:r>
              <a:rPr lang="en-US" sz="2400" dirty="0"/>
              <a:t>Specs of methods stay the same.</a:t>
            </a:r>
          </a:p>
          <a:p>
            <a:r>
              <a:rPr lang="en-US" sz="2400" dirty="0"/>
              <a:t>Implementations, including fields, change!</a:t>
            </a:r>
          </a:p>
        </p:txBody>
      </p:sp>
      <p:sp>
        <p:nvSpPr>
          <p:cNvPr id="12" name="TextBox 11"/>
          <p:cNvSpPr txBox="1"/>
          <p:nvPr/>
        </p:nvSpPr>
        <p:spPr>
          <a:xfrm>
            <a:off x="3657600" y="2515850"/>
            <a:ext cx="1405323" cy="1446550"/>
          </a:xfrm>
          <a:prstGeom prst="rect">
            <a:avLst/>
          </a:prstGeom>
          <a:solidFill>
            <a:srgbClr val="800000"/>
          </a:solidFill>
        </p:spPr>
        <p:txBody>
          <a:bodyPr wrap="square" rtlCol="0">
            <a:spAutoFit/>
          </a:bodyPr>
          <a:lstStyle/>
          <a:p>
            <a:pPr algn="ctr"/>
            <a:r>
              <a:rPr lang="en-US" sz="2200" b="1" dirty="0">
                <a:solidFill>
                  <a:schemeClr val="bg1"/>
                </a:solidFill>
              </a:rPr>
              <a:t>Decide</a:t>
            </a:r>
          </a:p>
          <a:p>
            <a:pPr algn="ctr"/>
            <a:r>
              <a:rPr lang="en-US" sz="2200" b="1" dirty="0">
                <a:solidFill>
                  <a:schemeClr val="bg1"/>
                </a:solidFill>
              </a:rPr>
              <a:t>to change </a:t>
            </a:r>
            <a:r>
              <a:rPr lang="en-US" sz="2200" b="1" dirty="0" err="1">
                <a:solidFill>
                  <a:schemeClr val="bg1"/>
                </a:solidFill>
              </a:rPr>
              <a:t>implemen-tation</a:t>
            </a:r>
            <a:endParaRPr lang="en-US" sz="2200" b="1" dirty="0">
              <a:solidFill>
                <a:schemeClr val="bg1"/>
              </a:solidFill>
            </a:endParaRPr>
          </a:p>
        </p:txBody>
      </p:sp>
    </p:spTree>
    <p:extLst>
      <p:ext uri="{BB962C8B-B14F-4D97-AF65-F5344CB8AC3E}">
        <p14:creationId xmlns:p14="http://schemas.microsoft.com/office/powerpoint/2010/main" val="968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dissolve">
                                      <p:cBhvr>
                                        <p:cTn id="7" dur="500"/>
                                        <p:tgtEl>
                                          <p:spTgt spid="38"/>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39"/>
                                        </p:tgtEl>
                                        <p:attrNameLst>
                                          <p:attrName>style.visibility</p:attrName>
                                        </p:attrNameLst>
                                      </p:cBhvr>
                                      <p:to>
                                        <p:strVal val="visible"/>
                                      </p:to>
                                    </p:set>
                                    <p:anim calcmode="lin" valueType="num">
                                      <p:cBhvr additive="base">
                                        <p:cTn id="11" dur="5000" fill="hold"/>
                                        <p:tgtEl>
                                          <p:spTgt spid="39"/>
                                        </p:tgtEl>
                                        <p:attrNameLst>
                                          <p:attrName>ppt_x</p:attrName>
                                        </p:attrNameLst>
                                      </p:cBhvr>
                                      <p:tavLst>
                                        <p:tav tm="0">
                                          <p:val>
                                            <p:strVal val="0-#ppt_w/2"/>
                                          </p:val>
                                        </p:tav>
                                        <p:tav tm="100000">
                                          <p:val>
                                            <p:strVal val="#ppt_x"/>
                                          </p:val>
                                        </p:tav>
                                      </p:tavLst>
                                    </p:anim>
                                    <p:anim calcmode="lin" valueType="num">
                                      <p:cBhvr additive="base">
                                        <p:cTn id="12" dur="5000" fill="hold"/>
                                        <p:tgtEl>
                                          <p:spTgt spid="39"/>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2000" fill="hold"/>
                                        <p:tgtEl>
                                          <p:spTgt spid="10"/>
                                        </p:tgtEl>
                                        <p:attrNameLst>
                                          <p:attrName>ppt_x</p:attrName>
                                        </p:attrNameLst>
                                      </p:cBhvr>
                                      <p:tavLst>
                                        <p:tav tm="0">
                                          <p:val>
                                            <p:strVal val="1+#ppt_w/2"/>
                                          </p:val>
                                        </p:tav>
                                        <p:tav tm="100000">
                                          <p:val>
                                            <p:strVal val="#ppt_x"/>
                                          </p:val>
                                        </p:tav>
                                      </p:tavLst>
                                    </p:anim>
                                    <p:anim calcmode="lin" valueType="num">
                                      <p:cBhvr additive="base">
                                        <p:cTn id="18" dur="20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Next week’s section: Exception Handling</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29</a:t>
            </a:fld>
            <a:endParaRPr lang="en-US"/>
          </a:p>
        </p:txBody>
      </p:sp>
      <p:sp>
        <p:nvSpPr>
          <p:cNvPr id="5" name="Content Placeholder 3"/>
          <p:cNvSpPr txBox="1">
            <a:spLocks/>
          </p:cNvSpPr>
          <p:nvPr/>
        </p:nvSpPr>
        <p:spPr>
          <a:xfrm>
            <a:off x="495300" y="1143000"/>
            <a:ext cx="8153400" cy="2743200"/>
          </a:xfrm>
          <a:prstGeom prst="rect">
            <a:avLst/>
          </a:prstGeom>
          <a:solidFill>
            <a:schemeClr val="bg1"/>
          </a:solidFill>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panose="02020603050405020304" pitchFamily="18" charset="0"/>
                <a:cs typeface="Times New Roman" panose="02020603050405020304" pitchFamily="18" charset="0"/>
              </a:rPr>
              <a:t>Suppose we are supposed to read an integer from the keyboard and do something with it. If the user types something other than an integer, we want to ask the user again to type a integer.</a:t>
            </a:r>
          </a:p>
          <a:p>
            <a:pPr marL="0" indent="0">
              <a:spcBef>
                <a:spcPts val="600"/>
              </a:spcBef>
              <a:buFont typeface="Wingdings"/>
              <a:buNone/>
            </a:pPr>
            <a:r>
              <a:rPr lang="en-US" sz="2400" dirty="0">
                <a:solidFill>
                  <a:srgbClr val="FF0000"/>
                </a:solidFill>
                <a:latin typeface="Times New Roman" panose="02020603050405020304" pitchFamily="18" charset="0"/>
                <a:cs typeface="Times New Roman" panose="02020603050405020304" pitchFamily="18" charset="0"/>
              </a:rPr>
              <a:t>	</a:t>
            </a:r>
            <a:r>
              <a:rPr lang="en-US" sz="2400" dirty="0">
                <a:solidFill>
                  <a:srgbClr val="0070C0"/>
                </a:solidFill>
                <a:latin typeface="Times New Roman" panose="02020603050405020304" pitchFamily="18" charset="0"/>
                <a:cs typeface="Times New Roman" panose="02020603050405020304" pitchFamily="18" charset="0"/>
              </a:rPr>
              <a:t>String </a:t>
            </a:r>
            <a:r>
              <a:rPr lang="en-US" sz="2400" dirty="0" err="1">
                <a:solidFill>
                  <a:srgbClr val="0070C0"/>
                </a:solidFill>
                <a:latin typeface="Times New Roman" panose="02020603050405020304" pitchFamily="18" charset="0"/>
                <a:cs typeface="Times New Roman" panose="02020603050405020304" pitchFamily="18" charset="0"/>
              </a:rPr>
              <a:t>st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a:solidFill>
                  <a:srgbClr val="00B050"/>
                </a:solidFill>
                <a:latin typeface="Times New Roman" panose="02020603050405020304" pitchFamily="18" charset="0"/>
                <a:cs typeface="Times New Roman" panose="02020603050405020304" pitchFamily="18" charset="0"/>
              </a:rPr>
              <a:t>the integer from the keyboard</a:t>
            </a:r>
            <a:r>
              <a:rPr lang="en-US" sz="2400" dirty="0">
                <a:solidFill>
                  <a:srgbClr val="FF0000"/>
                </a:solidFill>
                <a:latin typeface="Times New Roman" panose="02020603050405020304" pitchFamily="18" charset="0"/>
                <a:cs typeface="Times New Roman" panose="02020603050405020304" pitchFamily="18" charset="0"/>
              </a:rPr>
              <a:t>;</a:t>
            </a:r>
          </a:p>
          <a:p>
            <a:pPr marL="0" indent="0">
              <a:spcBef>
                <a:spcPts val="0"/>
              </a:spcBef>
              <a:buFont typeface="Wingdings"/>
              <a:buNone/>
            </a:pP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int</a:t>
            </a:r>
            <a:r>
              <a:rPr lang="en-US" sz="2400" dirty="0">
                <a:solidFill>
                  <a:srgbClr val="0070C0"/>
                </a:solidFill>
                <a:latin typeface="Times New Roman" panose="02020603050405020304" pitchFamily="18" charset="0"/>
                <a:cs typeface="Times New Roman" panose="02020603050405020304" pitchFamily="18" charset="0"/>
              </a:rPr>
              <a:t> k= </a:t>
            </a:r>
            <a:r>
              <a:rPr lang="en-US" sz="2400" dirty="0" err="1">
                <a:solidFill>
                  <a:srgbClr val="0070C0"/>
                </a:solidFill>
                <a:latin typeface="Times New Roman" panose="02020603050405020304" pitchFamily="18" charset="0"/>
                <a:cs typeface="Times New Roman" panose="02020603050405020304" pitchFamily="18" charset="0"/>
              </a:rPr>
              <a:t>Integer.parseInt</a:t>
            </a:r>
            <a:r>
              <a:rPr lang="en-US" sz="2400" dirty="0">
                <a:solidFill>
                  <a:srgbClr val="0070C0"/>
                </a:solidFill>
                <a:latin typeface="Times New Roman" panose="02020603050405020304" pitchFamily="18" charset="0"/>
                <a:cs typeface="Times New Roman" panose="02020603050405020304" pitchFamily="18" charset="0"/>
              </a:rPr>
              <a:t>(</a:t>
            </a:r>
            <a:r>
              <a:rPr lang="en-US" sz="2400" dirty="0" err="1">
                <a:solidFill>
                  <a:srgbClr val="0070C0"/>
                </a:solidFill>
                <a:latin typeface="Times New Roman" panose="02020603050405020304" pitchFamily="18" charset="0"/>
                <a:cs typeface="Times New Roman" panose="02020603050405020304" pitchFamily="18" charset="0"/>
              </a:rPr>
              <a:t>st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a:solidFill>
                  <a:srgbClr val="00B050"/>
                </a:solidFill>
                <a:latin typeface="Times New Roman" panose="02020603050405020304" pitchFamily="18" charset="0"/>
                <a:cs typeface="Times New Roman" panose="02020603050405020304" pitchFamily="18" charset="0"/>
              </a:rPr>
              <a:t>// return the </a:t>
            </a:r>
            <a:r>
              <a:rPr lang="en-US" sz="2400" dirty="0" err="1">
                <a:solidFill>
                  <a:srgbClr val="00B050"/>
                </a:solidFill>
                <a:latin typeface="Times New Roman" panose="02020603050405020304" pitchFamily="18" charset="0"/>
                <a:cs typeface="Times New Roman" panose="02020603050405020304" pitchFamily="18" charset="0"/>
              </a:rPr>
              <a:t>int</a:t>
            </a:r>
            <a:r>
              <a:rPr lang="en-US" sz="2400" dirty="0">
                <a:solidFill>
                  <a:srgbClr val="00B050"/>
                </a:solidFill>
                <a:latin typeface="Times New Roman" panose="02020603050405020304" pitchFamily="18" charset="0"/>
                <a:cs typeface="Times New Roman" panose="02020603050405020304" pitchFamily="18" charset="0"/>
              </a:rPr>
              <a:t> that is in </a:t>
            </a:r>
            <a:r>
              <a:rPr lang="en-US" sz="2400" dirty="0" err="1">
                <a:solidFill>
                  <a:srgbClr val="00B050"/>
                </a:solidFill>
                <a:latin typeface="Times New Roman" panose="02020603050405020304" pitchFamily="18" charset="0"/>
                <a:cs typeface="Times New Roman" panose="02020603050405020304" pitchFamily="18" charset="0"/>
              </a:rPr>
              <a:t>st</a:t>
            </a:r>
            <a:endParaRPr lang="en-US" sz="2400" dirty="0">
              <a:solidFill>
                <a:srgbClr val="00B050"/>
              </a:solidFill>
              <a:latin typeface="Times New Roman" panose="02020603050405020304" pitchFamily="18" charset="0"/>
              <a:cs typeface="Times New Roman" panose="02020603050405020304" pitchFamily="18" charset="0"/>
            </a:endParaRPr>
          </a:p>
          <a:p>
            <a:pPr marL="0" indent="0">
              <a:spcBef>
                <a:spcPts val="0"/>
              </a:spcBef>
              <a:buFont typeface="Wingdings"/>
              <a:buNone/>
            </a:pPr>
            <a:endParaRPr lang="en-US" sz="2400" dirty="0">
              <a:solidFill>
                <a:srgbClr val="3366FF"/>
              </a:solidFill>
              <a:latin typeface="Times New Roman" panose="02020603050405020304" pitchFamily="18" charset="0"/>
              <a:cs typeface="Times New Roman" panose="02020603050405020304" pitchFamily="18" charset="0"/>
            </a:endParaRPr>
          </a:p>
          <a:p>
            <a:pPr marL="0" indent="0">
              <a:buFont typeface="Wingdings"/>
              <a:buNone/>
            </a:pPr>
            <a:endParaRPr lang="en-US" sz="24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4F97300-EE96-9247-A73A-7BA5CDD30E0A}"/>
              </a:ext>
            </a:extLst>
          </p:cNvPr>
          <p:cNvSpPr txBox="1"/>
          <p:nvPr/>
        </p:nvSpPr>
        <p:spPr>
          <a:xfrm>
            <a:off x="504967" y="4191000"/>
            <a:ext cx="4523995" cy="1938992"/>
          </a:xfrm>
          <a:prstGeom prst="rect">
            <a:avLst/>
          </a:prstGeom>
          <a:noFill/>
          <a:ln w="15875">
            <a:solidFill>
              <a:schemeClr val="accent1"/>
            </a:solidFill>
          </a:ln>
        </p:spPr>
        <p:txBody>
          <a:bodyPr wrap="none" rtlCol="0">
            <a:spAutoFit/>
          </a:bodyPr>
          <a:lstStyle/>
          <a:p>
            <a:r>
              <a:rPr lang="en-US" sz="2400" dirty="0">
                <a:solidFill>
                  <a:srgbClr val="0070C0"/>
                </a:solidFill>
                <a:latin typeface="Times New Roman" panose="02020603050405020304" pitchFamily="18" charset="0"/>
                <a:cs typeface="Times New Roman" panose="02020603050405020304" pitchFamily="18" charset="0"/>
              </a:rPr>
              <a:t>public static </a:t>
            </a:r>
            <a:r>
              <a:rPr lang="en-US" sz="2400" dirty="0" err="1">
                <a:solidFill>
                  <a:srgbClr val="0070C0"/>
                </a:solidFill>
                <a:latin typeface="Times New Roman" panose="02020603050405020304" pitchFamily="18" charset="0"/>
                <a:cs typeface="Times New Roman" panose="02020603050405020304" pitchFamily="18" charset="0"/>
              </a:rPr>
              <a:t>int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parseInt</a:t>
            </a:r>
            <a:r>
              <a:rPr lang="en-US" sz="2400" dirty="0">
                <a:solidFill>
                  <a:srgbClr val="0070C0"/>
                </a:solidFill>
                <a:latin typeface="Times New Roman" panose="02020603050405020304" pitchFamily="18" charset="0"/>
                <a:cs typeface="Times New Roman" panose="02020603050405020304" pitchFamily="18" charset="0"/>
              </a:rPr>
              <a:t>(String s)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a:t>
            </a:r>
          </a:p>
        </p:txBody>
      </p:sp>
      <p:grpSp>
        <p:nvGrpSpPr>
          <p:cNvPr id="9" name="Group 8">
            <a:extLst>
              <a:ext uri="{FF2B5EF4-FFF2-40B4-BE49-F238E27FC236}">
                <a16:creationId xmlns:a16="http://schemas.microsoft.com/office/drawing/2014/main" id="{CC305273-51EF-F441-8377-B1C39F241050}"/>
              </a:ext>
            </a:extLst>
          </p:cNvPr>
          <p:cNvGrpSpPr/>
          <p:nvPr/>
        </p:nvGrpSpPr>
        <p:grpSpPr>
          <a:xfrm>
            <a:off x="1113534" y="5232399"/>
            <a:ext cx="7625218" cy="897594"/>
            <a:chOff x="1113534" y="5232401"/>
            <a:chExt cx="7625218" cy="847880"/>
          </a:xfrm>
        </p:grpSpPr>
        <p:sp>
          <p:nvSpPr>
            <p:cNvPr id="6" name="TextBox 5">
              <a:extLst>
                <a:ext uri="{FF2B5EF4-FFF2-40B4-BE49-F238E27FC236}">
                  <a16:creationId xmlns:a16="http://schemas.microsoft.com/office/drawing/2014/main" id="{7E336116-F6A3-4D4D-9182-8A2F418816D2}"/>
                </a:ext>
              </a:extLst>
            </p:cNvPr>
            <p:cNvSpPr txBox="1"/>
            <p:nvPr/>
          </p:nvSpPr>
          <p:spPr>
            <a:xfrm>
              <a:off x="5668616" y="5295309"/>
              <a:ext cx="3070136" cy="784972"/>
            </a:xfrm>
            <a:prstGeom prst="rect">
              <a:avLst/>
            </a:prstGeom>
            <a:noFill/>
          </p:spPr>
          <p:txBody>
            <a:bodyPr wrap="none" rtlCol="0">
              <a:spAutoFit/>
            </a:bodyPr>
            <a:lstStyle/>
            <a:p>
              <a:pPr algn="r"/>
              <a:r>
                <a:rPr lang="en-US" sz="2400" b="1" dirty="0">
                  <a:solidFill>
                    <a:srgbClr val="FF0000"/>
                  </a:solidFill>
                  <a:latin typeface="Times New Roman" panose="02020603050405020304" pitchFamily="18" charset="0"/>
                  <a:cs typeface="Times New Roman" panose="02020603050405020304" pitchFamily="18" charset="0"/>
                </a:rPr>
                <a:t>user typed “x13”,</a:t>
              </a:r>
            </a:p>
            <a:p>
              <a:pPr algn="r"/>
              <a:r>
                <a:rPr lang="en-US" sz="2400" b="1" dirty="0">
                  <a:solidFill>
                    <a:srgbClr val="FF0000"/>
                  </a:solidFill>
                  <a:latin typeface="Times New Roman" panose="02020603050405020304" pitchFamily="18" charset="0"/>
                  <a:cs typeface="Times New Roman" panose="02020603050405020304" pitchFamily="18" charset="0"/>
                </a:rPr>
                <a:t>it was discovered here</a:t>
              </a:r>
            </a:p>
          </p:txBody>
        </p:sp>
        <p:cxnSp>
          <p:nvCxnSpPr>
            <p:cNvPr id="8" name="Straight Arrow Connector 7">
              <a:extLst>
                <a:ext uri="{FF2B5EF4-FFF2-40B4-BE49-F238E27FC236}">
                  <a16:creationId xmlns:a16="http://schemas.microsoft.com/office/drawing/2014/main" id="{83F3AF71-E7FE-5F4B-B83F-9987606EC41E}"/>
                </a:ext>
              </a:extLst>
            </p:cNvPr>
            <p:cNvCxnSpPr>
              <a:cxnSpLocks/>
            </p:cNvCxnSpPr>
            <p:nvPr/>
          </p:nvCxnSpPr>
          <p:spPr>
            <a:xfrm flipH="1" flipV="1">
              <a:off x="1113534" y="5232401"/>
              <a:ext cx="5515866" cy="599830"/>
            </a:xfrm>
            <a:prstGeom prst="straightConnector1">
              <a:avLst/>
            </a:prstGeom>
            <a:ln w="47625">
              <a:solidFill>
                <a:srgbClr val="FF0000"/>
              </a:solidFill>
              <a:tailEnd type="triangle"/>
            </a:ln>
            <a:effectLst/>
          </p:spPr>
          <p:style>
            <a:lnRef idx="1">
              <a:schemeClr val="accent1"/>
            </a:lnRef>
            <a:fillRef idx="0">
              <a:schemeClr val="accent1"/>
            </a:fillRef>
            <a:effectRef idx="0">
              <a:schemeClr val="accent1"/>
            </a:effectRef>
            <a:fontRef idx="minor">
              <a:schemeClr val="tx1"/>
            </a:fontRef>
          </p:style>
        </p:cxnSp>
      </p:grpSp>
      <p:sp>
        <p:nvSpPr>
          <p:cNvPr id="12" name="TextBox 11">
            <a:extLst>
              <a:ext uri="{FF2B5EF4-FFF2-40B4-BE49-F238E27FC236}">
                <a16:creationId xmlns:a16="http://schemas.microsoft.com/office/drawing/2014/main" id="{CF33C32C-5D30-8F4A-9BF0-127949C1C355}"/>
              </a:ext>
            </a:extLst>
          </p:cNvPr>
          <p:cNvSpPr txBox="1"/>
          <p:nvPr/>
        </p:nvSpPr>
        <p:spPr>
          <a:xfrm>
            <a:off x="473122" y="6069280"/>
            <a:ext cx="6509346" cy="461665"/>
          </a:xfrm>
          <a:prstGeom prst="rect">
            <a:avLst/>
          </a:prstGeom>
          <a:noFill/>
        </p:spPr>
        <p:txBody>
          <a:bodyPr wrap="none" rtlCol="0">
            <a:spAutoFit/>
          </a:bodyPr>
          <a:lstStyle/>
          <a:p>
            <a:r>
              <a:rPr lang="en-US" sz="2400" b="1" dirty="0" err="1">
                <a:solidFill>
                  <a:srgbClr val="FF0000"/>
                </a:solidFill>
                <a:latin typeface="Times New Roman" panose="02020603050405020304" pitchFamily="18" charset="0"/>
                <a:cs typeface="Times New Roman" panose="02020603050405020304" pitchFamily="18" charset="0"/>
              </a:rPr>
              <a:t>parseInt</a:t>
            </a:r>
            <a:r>
              <a:rPr lang="en-US" sz="2400" b="1" dirty="0">
                <a:solidFill>
                  <a:srgbClr val="FF0000"/>
                </a:solidFill>
                <a:latin typeface="Times New Roman" panose="02020603050405020304" pitchFamily="18" charset="0"/>
                <a:cs typeface="Times New Roman" panose="02020603050405020304" pitchFamily="18" charset="0"/>
              </a:rPr>
              <a:t> doesn’t know what to do with the error</a:t>
            </a:r>
          </a:p>
        </p:txBody>
      </p:sp>
    </p:spTree>
    <p:extLst>
      <p:ext uri="{BB962C8B-B14F-4D97-AF65-F5344CB8AC3E}">
        <p14:creationId xmlns:p14="http://schemas.microsoft.com/office/powerpoint/2010/main" val="467104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3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CS2110 Grading HW1</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a:t>
            </a:fld>
            <a:endParaRPr lang="en-US"/>
          </a:p>
        </p:txBody>
      </p:sp>
      <p:sp>
        <p:nvSpPr>
          <p:cNvPr id="4" name="Content Placeholder 3"/>
          <p:cNvSpPr>
            <a:spLocks noGrp="1"/>
          </p:cNvSpPr>
          <p:nvPr>
            <p:ph sz="quarter" idx="1"/>
          </p:nvPr>
        </p:nvSpPr>
        <p:spPr>
          <a:xfrm>
            <a:off x="533400" y="1447800"/>
            <a:ext cx="8153400" cy="5234940"/>
          </a:xfrm>
        </p:spPr>
        <p:txBody>
          <a:bodyPr>
            <a:normAutofit lnSpcReduction="10000"/>
          </a:bodyPr>
          <a:lstStyle/>
          <a:p>
            <a:pPr marL="0" indent="0">
              <a:buNone/>
            </a:pPr>
            <a:r>
              <a:rPr lang="en-US" sz="2400" dirty="0">
                <a:latin typeface="Times New Roman" panose="02020603050405020304" pitchFamily="18" charset="0"/>
                <a:cs typeface="Times New Roman" panose="02020603050405020304" pitchFamily="18" charset="0"/>
              </a:rPr>
              <a:t>We </a:t>
            </a:r>
            <a:r>
              <a:rPr lang="en-US" sz="2400" i="1" dirty="0">
                <a:latin typeface="Times New Roman" panose="02020603050405020304" pitchFamily="18" charset="0"/>
                <a:cs typeface="Times New Roman" panose="02020603050405020304" pitchFamily="18" charset="0"/>
              </a:rPr>
              <a:t>started</a:t>
            </a:r>
            <a:r>
              <a:rPr lang="en-US" sz="2400" dirty="0">
                <a:latin typeface="Times New Roman" panose="02020603050405020304" pitchFamily="18" charset="0"/>
                <a:cs typeface="Times New Roman" panose="02020603050405020304" pitchFamily="18" charset="0"/>
              </a:rPr>
              <a:t> grading. The 15 that I looked at got it right, although a few could be better worded, and we say that in the feedback.</a:t>
            </a:r>
          </a:p>
          <a:p>
            <a:pPr marL="0" indent="0">
              <a:buNone/>
            </a:pPr>
            <a:r>
              <a:rPr lang="en-US" sz="2400" b="1" dirty="0">
                <a:solidFill>
                  <a:srgbClr val="0070C0"/>
                </a:solidFill>
                <a:latin typeface="Times New Roman" panose="02020603050405020304" pitchFamily="18" charset="0"/>
                <a:cs typeface="Times New Roman" panose="02020603050405020304" pitchFamily="18" charset="0"/>
              </a:rPr>
              <a:t>Comments from you</a:t>
            </a:r>
          </a:p>
          <a:p>
            <a:pPr marL="0" indent="0">
              <a:buNone/>
            </a:pPr>
            <a:r>
              <a:rPr lang="en-US" sz="2200" dirty="0">
                <a:solidFill>
                  <a:srgbClr val="C00000"/>
                </a:solidFill>
                <a:latin typeface="Times New Roman" panose="02020603050405020304" pitchFamily="18" charset="0"/>
                <a:cs typeface="Times New Roman" panose="02020603050405020304" pitchFamily="18" charset="0"/>
              </a:rPr>
              <a:t>It was helpful to learn the correct way to describe what a computer is doing in normal human language. I've been told to write pseudocode before but never really had a lesson in what that should mean and what pseudocode should really look like. I definitely think it's an important concept to understand because one of my biggest weaknesses as a programmer is explaining my work to non-programmers. </a:t>
            </a:r>
          </a:p>
          <a:p>
            <a:pPr marL="0" indent="0">
              <a:buNone/>
            </a:pPr>
            <a:r>
              <a:rPr lang="en-US" sz="2400" dirty="0"/>
              <a:t>I found it challenging at first to write the lines of code in plain English because I am so used to just reading it as a line of code with the symbols as opposed to actually thinking about what its meaning is in English. It was definitely a helpful exercise— short and to the point.</a:t>
            </a:r>
          </a:p>
          <a:p>
            <a:pPr marL="0" indent="0">
              <a:buNone/>
            </a:pPr>
            <a:r>
              <a:rPr lang="en-US" sz="2400" dirty="0">
                <a:solidFill>
                  <a:srgbClr val="C00000"/>
                </a:solidFill>
              </a:rPr>
              <a:t>… the chef/recipe analogy was really helpful …</a:t>
            </a:r>
          </a:p>
        </p:txBody>
      </p:sp>
    </p:spTree>
    <p:extLst>
      <p:ext uri="{BB962C8B-B14F-4D97-AF65-F5344CB8AC3E}">
        <p14:creationId xmlns:p14="http://schemas.microsoft.com/office/powerpoint/2010/main" val="3329289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308" y="118213"/>
            <a:ext cx="8153400" cy="990600"/>
          </a:xfrm>
        </p:spPr>
        <p:txBody>
          <a:bodyPr>
            <a:normAutofit/>
          </a:bodyPr>
          <a:lstStyle/>
          <a:p>
            <a:r>
              <a:rPr lang="en-US" sz="3200" dirty="0">
                <a:solidFill>
                  <a:srgbClr val="800000"/>
                </a:solidFill>
              </a:rPr>
              <a:t>Next week’s section: Exception Handling</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30</a:t>
            </a:fld>
            <a:endParaRPr lang="en-US"/>
          </a:p>
        </p:txBody>
      </p:sp>
      <p:sp>
        <p:nvSpPr>
          <p:cNvPr id="5" name="Content Placeholder 3"/>
          <p:cNvSpPr txBox="1">
            <a:spLocks/>
          </p:cNvSpPr>
          <p:nvPr/>
        </p:nvSpPr>
        <p:spPr>
          <a:xfrm>
            <a:off x="504967" y="927101"/>
            <a:ext cx="7496033" cy="1816099"/>
          </a:xfrm>
          <a:prstGeom prst="rect">
            <a:avLst/>
          </a:prstGeom>
          <a:solidFill>
            <a:schemeClr val="bg1"/>
          </a:solidFill>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400" dirty="0">
                <a:latin typeface="Times New Roman" panose="02020603050405020304" pitchFamily="18" charset="0"/>
                <a:cs typeface="Times New Roman" panose="02020603050405020304" pitchFamily="18" charset="0"/>
              </a:rPr>
              <a:t>Read an integer from keyboard. If user types something other than an integer, ask user again to type a integer.</a:t>
            </a:r>
          </a:p>
          <a:p>
            <a:pPr marL="0" indent="0">
              <a:spcBef>
                <a:spcPts val="600"/>
              </a:spcBef>
              <a:buFont typeface="Wingdings"/>
              <a:buNone/>
            </a:pPr>
            <a:r>
              <a:rPr lang="en-US" sz="2400" dirty="0">
                <a:solidFill>
                  <a:srgbClr val="FF0000"/>
                </a:solidFill>
                <a:latin typeface="Times New Roman" panose="02020603050405020304" pitchFamily="18" charset="0"/>
                <a:cs typeface="Times New Roman" panose="02020603050405020304" pitchFamily="18" charset="0"/>
              </a:rPr>
              <a:t>    </a:t>
            </a:r>
            <a:r>
              <a:rPr lang="en-US" sz="2400" dirty="0">
                <a:solidFill>
                  <a:srgbClr val="0070C0"/>
                </a:solidFill>
                <a:latin typeface="Times New Roman" panose="02020603050405020304" pitchFamily="18" charset="0"/>
                <a:cs typeface="Times New Roman" panose="02020603050405020304" pitchFamily="18" charset="0"/>
              </a:rPr>
              <a:t>String </a:t>
            </a:r>
            <a:r>
              <a:rPr lang="en-US" sz="2400" dirty="0" err="1">
                <a:solidFill>
                  <a:srgbClr val="0070C0"/>
                </a:solidFill>
                <a:latin typeface="Times New Roman" panose="02020603050405020304" pitchFamily="18" charset="0"/>
                <a:cs typeface="Times New Roman" panose="02020603050405020304" pitchFamily="18" charset="0"/>
              </a:rPr>
              <a:t>st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a:solidFill>
                  <a:srgbClr val="00B050"/>
                </a:solidFill>
                <a:latin typeface="Times New Roman" panose="02020603050405020304" pitchFamily="18" charset="0"/>
                <a:cs typeface="Times New Roman" panose="02020603050405020304" pitchFamily="18" charset="0"/>
              </a:rPr>
              <a:t>the integer from the keyboard</a:t>
            </a:r>
            <a:r>
              <a:rPr lang="en-US" sz="2400" dirty="0">
                <a:solidFill>
                  <a:srgbClr val="FF0000"/>
                </a:solidFill>
                <a:latin typeface="Times New Roman" panose="02020603050405020304" pitchFamily="18" charset="0"/>
                <a:cs typeface="Times New Roman" panose="02020603050405020304" pitchFamily="18" charset="0"/>
              </a:rPr>
              <a:t>;</a:t>
            </a:r>
            <a:br>
              <a:rPr lang="en-US" sz="2400" dirty="0">
                <a:solidFill>
                  <a:srgbClr val="FF0000"/>
                </a:solidFill>
                <a:latin typeface="Times New Roman" panose="02020603050405020304" pitchFamily="18" charset="0"/>
                <a:cs typeface="Times New Roman" panose="02020603050405020304" pitchFamily="18" charset="0"/>
              </a:rPr>
            </a:br>
            <a:r>
              <a:rPr lang="en-US" sz="2400"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0070C0"/>
                </a:solidFill>
                <a:latin typeface="Times New Roman" panose="02020603050405020304" pitchFamily="18" charset="0"/>
                <a:cs typeface="Times New Roman" panose="02020603050405020304" pitchFamily="18" charset="0"/>
              </a:rPr>
              <a:t>int</a:t>
            </a:r>
            <a:r>
              <a:rPr lang="en-US" sz="2400" dirty="0">
                <a:solidFill>
                  <a:srgbClr val="0070C0"/>
                </a:solidFill>
                <a:latin typeface="Times New Roman" panose="02020603050405020304" pitchFamily="18" charset="0"/>
                <a:cs typeface="Times New Roman" panose="02020603050405020304" pitchFamily="18" charset="0"/>
              </a:rPr>
              <a:t> k= </a:t>
            </a:r>
            <a:r>
              <a:rPr lang="en-US" sz="2400" dirty="0" err="1">
                <a:solidFill>
                  <a:srgbClr val="0070C0"/>
                </a:solidFill>
                <a:latin typeface="Times New Roman" panose="02020603050405020304" pitchFamily="18" charset="0"/>
                <a:cs typeface="Times New Roman" panose="02020603050405020304" pitchFamily="18" charset="0"/>
              </a:rPr>
              <a:t>Integer.parseInt</a:t>
            </a:r>
            <a:r>
              <a:rPr lang="en-US" sz="2400" dirty="0">
                <a:solidFill>
                  <a:srgbClr val="0070C0"/>
                </a:solidFill>
                <a:latin typeface="Times New Roman" panose="02020603050405020304" pitchFamily="18" charset="0"/>
                <a:cs typeface="Times New Roman" panose="02020603050405020304" pitchFamily="18" charset="0"/>
              </a:rPr>
              <a:t>(</a:t>
            </a:r>
            <a:r>
              <a:rPr lang="en-US" sz="2400" dirty="0" err="1">
                <a:solidFill>
                  <a:srgbClr val="0070C0"/>
                </a:solidFill>
                <a:latin typeface="Times New Roman" panose="02020603050405020304" pitchFamily="18" charset="0"/>
                <a:cs typeface="Times New Roman" panose="02020603050405020304" pitchFamily="18" charset="0"/>
              </a:rPr>
              <a:t>st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a:solidFill>
                  <a:srgbClr val="00B050"/>
                </a:solidFill>
                <a:latin typeface="Times New Roman" panose="02020603050405020304" pitchFamily="18" charset="0"/>
                <a:cs typeface="Times New Roman" panose="02020603050405020304" pitchFamily="18" charset="0"/>
              </a:rPr>
              <a:t>// return </a:t>
            </a:r>
            <a:r>
              <a:rPr lang="en-US" sz="2400" dirty="0" err="1">
                <a:solidFill>
                  <a:srgbClr val="00B050"/>
                </a:solidFill>
                <a:latin typeface="Times New Roman" panose="02020603050405020304" pitchFamily="18" charset="0"/>
                <a:cs typeface="Times New Roman" panose="02020603050405020304" pitchFamily="18" charset="0"/>
              </a:rPr>
              <a:t>int</a:t>
            </a:r>
            <a:r>
              <a:rPr lang="en-US" sz="2400" dirty="0">
                <a:solidFill>
                  <a:srgbClr val="00B050"/>
                </a:solidFill>
                <a:latin typeface="Times New Roman" panose="02020603050405020304" pitchFamily="18" charset="0"/>
                <a:cs typeface="Times New Roman" panose="02020603050405020304" pitchFamily="18" charset="0"/>
              </a:rPr>
              <a:t> that is in </a:t>
            </a:r>
            <a:r>
              <a:rPr lang="en-US" sz="2400" dirty="0" err="1">
                <a:solidFill>
                  <a:srgbClr val="00B050"/>
                </a:solidFill>
                <a:latin typeface="Times New Roman" panose="02020603050405020304" pitchFamily="18" charset="0"/>
                <a:cs typeface="Times New Roman" panose="02020603050405020304" pitchFamily="18" charset="0"/>
              </a:rPr>
              <a:t>st</a:t>
            </a:r>
            <a:endParaRPr lang="en-US" sz="2400" dirty="0">
              <a:solidFill>
                <a:srgbClr val="00B05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34F97300-EE96-9247-A73A-7BA5CDD30E0A}"/>
              </a:ext>
            </a:extLst>
          </p:cNvPr>
          <p:cNvSpPr txBox="1"/>
          <p:nvPr/>
        </p:nvSpPr>
        <p:spPr>
          <a:xfrm>
            <a:off x="504967" y="2895600"/>
            <a:ext cx="4523995" cy="1938992"/>
          </a:xfrm>
          <a:prstGeom prst="rect">
            <a:avLst/>
          </a:prstGeom>
          <a:noFill/>
          <a:ln w="15875">
            <a:solidFill>
              <a:schemeClr val="accent1"/>
            </a:solidFill>
          </a:ln>
        </p:spPr>
        <p:txBody>
          <a:bodyPr wrap="none" rtlCol="0">
            <a:spAutoFit/>
          </a:bodyPr>
          <a:lstStyle/>
          <a:p>
            <a:r>
              <a:rPr lang="en-US" sz="2400" dirty="0">
                <a:solidFill>
                  <a:srgbClr val="0070C0"/>
                </a:solidFill>
                <a:latin typeface="Times New Roman" panose="02020603050405020304" pitchFamily="18" charset="0"/>
                <a:cs typeface="Times New Roman" panose="02020603050405020304" pitchFamily="18" charset="0"/>
              </a:rPr>
              <a:t>public static </a:t>
            </a:r>
            <a:r>
              <a:rPr lang="en-US" sz="2400" dirty="0" err="1">
                <a:solidFill>
                  <a:srgbClr val="0070C0"/>
                </a:solidFill>
                <a:latin typeface="Times New Roman" panose="02020603050405020304" pitchFamily="18" charset="0"/>
                <a:cs typeface="Times New Roman" panose="02020603050405020304" pitchFamily="18" charset="0"/>
              </a:rPr>
              <a:t>int</a:t>
            </a:r>
            <a:r>
              <a:rPr lang="en-US" sz="2400" dirty="0">
                <a:solidFill>
                  <a:srgbClr val="0070C0"/>
                </a:solidFill>
                <a:latin typeface="Times New Roman" panose="02020603050405020304" pitchFamily="18" charset="0"/>
                <a:cs typeface="Times New Roman" panose="02020603050405020304" pitchFamily="18" charset="0"/>
              </a:rPr>
              <a:t> </a:t>
            </a:r>
            <a:r>
              <a:rPr lang="en-US" sz="2400" dirty="0" err="1">
                <a:solidFill>
                  <a:srgbClr val="0070C0"/>
                </a:solidFill>
                <a:latin typeface="Times New Roman" panose="02020603050405020304" pitchFamily="18" charset="0"/>
                <a:cs typeface="Times New Roman" panose="02020603050405020304" pitchFamily="18" charset="0"/>
              </a:rPr>
              <a:t>parseInt</a:t>
            </a:r>
            <a:r>
              <a:rPr lang="en-US" sz="2400" dirty="0">
                <a:solidFill>
                  <a:srgbClr val="0070C0"/>
                </a:solidFill>
                <a:latin typeface="Times New Roman" panose="02020603050405020304" pitchFamily="18" charset="0"/>
                <a:cs typeface="Times New Roman" panose="02020603050405020304" pitchFamily="18" charset="0"/>
              </a:rPr>
              <a:t>(String s)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   …</a:t>
            </a:r>
          </a:p>
          <a:p>
            <a:r>
              <a:rPr lang="en-US" sz="2400" dirty="0">
                <a:solidFill>
                  <a:srgbClr val="0070C0"/>
                </a:solidFill>
                <a:latin typeface="Times New Roman" panose="02020603050405020304" pitchFamily="18" charset="0"/>
                <a:cs typeface="Times New Roman" panose="02020603050405020304" pitchFamily="18" charset="0"/>
              </a:rPr>
              <a:t>}</a:t>
            </a:r>
          </a:p>
        </p:txBody>
      </p:sp>
      <p:grpSp>
        <p:nvGrpSpPr>
          <p:cNvPr id="9" name="Group 8">
            <a:extLst>
              <a:ext uri="{FF2B5EF4-FFF2-40B4-BE49-F238E27FC236}">
                <a16:creationId xmlns:a16="http://schemas.microsoft.com/office/drawing/2014/main" id="{CC305273-51EF-F441-8377-B1C39F241050}"/>
              </a:ext>
            </a:extLst>
          </p:cNvPr>
          <p:cNvGrpSpPr/>
          <p:nvPr/>
        </p:nvGrpSpPr>
        <p:grpSpPr>
          <a:xfrm>
            <a:off x="152400" y="3977888"/>
            <a:ext cx="3070136" cy="1509771"/>
            <a:chOff x="152400" y="4047375"/>
            <a:chExt cx="3070136" cy="1426152"/>
          </a:xfrm>
        </p:grpSpPr>
        <p:sp>
          <p:nvSpPr>
            <p:cNvPr id="6" name="TextBox 5">
              <a:extLst>
                <a:ext uri="{FF2B5EF4-FFF2-40B4-BE49-F238E27FC236}">
                  <a16:creationId xmlns:a16="http://schemas.microsoft.com/office/drawing/2014/main" id="{7E336116-F6A3-4D4D-9182-8A2F418816D2}"/>
                </a:ext>
              </a:extLst>
            </p:cNvPr>
            <p:cNvSpPr txBox="1"/>
            <p:nvPr/>
          </p:nvSpPr>
          <p:spPr>
            <a:xfrm>
              <a:off x="152400" y="4688555"/>
              <a:ext cx="3070136" cy="784972"/>
            </a:xfrm>
            <a:prstGeom prst="rect">
              <a:avLst/>
            </a:prstGeom>
            <a:noFill/>
          </p:spPr>
          <p:txBody>
            <a:bodyPr wrap="non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user typed “x13”,</a:t>
              </a:r>
            </a:p>
            <a:p>
              <a:r>
                <a:rPr lang="en-US" sz="2400" b="1" dirty="0">
                  <a:solidFill>
                    <a:srgbClr val="FF0000"/>
                  </a:solidFill>
                  <a:latin typeface="Times New Roman" panose="02020603050405020304" pitchFamily="18" charset="0"/>
                  <a:cs typeface="Times New Roman" panose="02020603050405020304" pitchFamily="18" charset="0"/>
                </a:rPr>
                <a:t>it was discovered here</a:t>
              </a:r>
            </a:p>
          </p:txBody>
        </p:sp>
        <p:cxnSp>
          <p:nvCxnSpPr>
            <p:cNvPr id="8" name="Straight Arrow Connector 7">
              <a:extLst>
                <a:ext uri="{FF2B5EF4-FFF2-40B4-BE49-F238E27FC236}">
                  <a16:creationId xmlns:a16="http://schemas.microsoft.com/office/drawing/2014/main" id="{83F3AF71-E7FE-5F4B-B83F-9987606EC41E}"/>
                </a:ext>
              </a:extLst>
            </p:cNvPr>
            <p:cNvCxnSpPr>
              <a:cxnSpLocks/>
            </p:cNvCxnSpPr>
            <p:nvPr/>
          </p:nvCxnSpPr>
          <p:spPr>
            <a:xfrm flipH="1" flipV="1">
              <a:off x="1219200" y="4047375"/>
              <a:ext cx="1828800" cy="1210867"/>
            </a:xfrm>
            <a:prstGeom prst="straightConnector1">
              <a:avLst/>
            </a:prstGeom>
            <a:ln w="47625">
              <a:solidFill>
                <a:srgbClr val="FF0000"/>
              </a:solidFill>
              <a:tailEnd type="triangle"/>
            </a:ln>
            <a:effectLst/>
          </p:spPr>
          <p:style>
            <a:lnRef idx="1">
              <a:schemeClr val="accent1"/>
            </a:lnRef>
            <a:fillRef idx="0">
              <a:schemeClr val="accent1"/>
            </a:fillRef>
            <a:effectRef idx="0">
              <a:schemeClr val="accent1"/>
            </a:effectRef>
            <a:fontRef idx="minor">
              <a:schemeClr val="tx1"/>
            </a:fontRef>
          </p:style>
        </p:cxnSp>
      </p:grpSp>
      <p:sp>
        <p:nvSpPr>
          <p:cNvPr id="12" name="TextBox 11">
            <a:extLst>
              <a:ext uri="{FF2B5EF4-FFF2-40B4-BE49-F238E27FC236}">
                <a16:creationId xmlns:a16="http://schemas.microsoft.com/office/drawing/2014/main" id="{CF33C32C-5D30-8F4A-9BF0-127949C1C355}"/>
              </a:ext>
            </a:extLst>
          </p:cNvPr>
          <p:cNvSpPr txBox="1"/>
          <p:nvPr/>
        </p:nvSpPr>
        <p:spPr>
          <a:xfrm>
            <a:off x="129654" y="5396109"/>
            <a:ext cx="8804864" cy="461665"/>
          </a:xfrm>
          <a:prstGeom prst="rect">
            <a:avLst/>
          </a:prstGeom>
          <a:noFill/>
        </p:spPr>
        <p:txBody>
          <a:bodyPr wrap="square" rtlCol="0">
            <a:spAutoFit/>
          </a:bodyPr>
          <a:lstStyle/>
          <a:p>
            <a:r>
              <a:rPr lang="en-US" sz="2400" b="1" dirty="0" err="1">
                <a:solidFill>
                  <a:srgbClr val="FF0000"/>
                </a:solidFill>
                <a:latin typeface="Times New Roman" panose="02020603050405020304" pitchFamily="18" charset="0"/>
                <a:cs typeface="Times New Roman" panose="02020603050405020304" pitchFamily="18" charset="0"/>
              </a:rPr>
              <a:t>parseInt</a:t>
            </a:r>
            <a:r>
              <a:rPr lang="en-US" sz="2400" b="1" dirty="0">
                <a:solidFill>
                  <a:srgbClr val="FF0000"/>
                </a:solidFill>
                <a:latin typeface="Times New Roman" panose="02020603050405020304" pitchFamily="18" charset="0"/>
                <a:cs typeface="Times New Roman" panose="02020603050405020304" pitchFamily="18" charset="0"/>
              </a:rPr>
              <a:t> doesn’t know what to do with the error </a:t>
            </a:r>
            <a:r>
              <a:rPr lang="en-US" sz="2400" b="1" dirty="0">
                <a:solidFill>
                  <a:srgbClr val="800000"/>
                </a:solidFill>
                <a:latin typeface="Times New Roman" panose="02020603050405020304" pitchFamily="18" charset="0"/>
                <a:cs typeface="Times New Roman" panose="02020603050405020304" pitchFamily="18" charset="0"/>
              </a:rPr>
              <a:t>(but caller does)</a:t>
            </a:r>
          </a:p>
        </p:txBody>
      </p:sp>
      <p:sp>
        <p:nvSpPr>
          <p:cNvPr id="7" name="TextBox 6">
            <a:extLst>
              <a:ext uri="{FF2B5EF4-FFF2-40B4-BE49-F238E27FC236}">
                <a16:creationId xmlns:a16="http://schemas.microsoft.com/office/drawing/2014/main" id="{0E185358-2B19-9C43-A013-8A5A9468423A}"/>
              </a:ext>
            </a:extLst>
          </p:cNvPr>
          <p:cNvSpPr txBox="1"/>
          <p:nvPr/>
        </p:nvSpPr>
        <p:spPr>
          <a:xfrm>
            <a:off x="6591869" y="3398293"/>
            <a:ext cx="184731" cy="369332"/>
          </a:xfrm>
          <a:prstGeom prst="rect">
            <a:avLst/>
          </a:prstGeom>
          <a:noFill/>
        </p:spPr>
        <p:txBody>
          <a:bodyPr wrap="none" rtlCol="0">
            <a:spAutoFit/>
          </a:bodyPr>
          <a:lstStyle/>
          <a:p>
            <a:endParaRPr lang="en-US" dirty="0"/>
          </a:p>
        </p:txBody>
      </p:sp>
      <p:grpSp>
        <p:nvGrpSpPr>
          <p:cNvPr id="11" name="Group 10">
            <a:extLst>
              <a:ext uri="{FF2B5EF4-FFF2-40B4-BE49-F238E27FC236}">
                <a16:creationId xmlns:a16="http://schemas.microsoft.com/office/drawing/2014/main" id="{85CA1818-6DBB-1A4A-9DD8-FB6321FA24F1}"/>
              </a:ext>
            </a:extLst>
          </p:cNvPr>
          <p:cNvGrpSpPr/>
          <p:nvPr/>
        </p:nvGrpSpPr>
        <p:grpSpPr>
          <a:xfrm>
            <a:off x="6343718" y="2543269"/>
            <a:ext cx="2590800" cy="2866931"/>
            <a:chOff x="5715000" y="1828799"/>
            <a:chExt cx="2590800" cy="2866931"/>
          </a:xfrm>
        </p:grpSpPr>
        <p:grpSp>
          <p:nvGrpSpPr>
            <p:cNvPr id="13" name="Group 12">
              <a:extLst>
                <a:ext uri="{FF2B5EF4-FFF2-40B4-BE49-F238E27FC236}">
                  <a16:creationId xmlns:a16="http://schemas.microsoft.com/office/drawing/2014/main" id="{5BE3F81E-3388-5341-90B8-CCD27D6522B0}"/>
                </a:ext>
              </a:extLst>
            </p:cNvPr>
            <p:cNvGrpSpPr/>
            <p:nvPr/>
          </p:nvGrpSpPr>
          <p:grpSpPr>
            <a:xfrm>
              <a:off x="5715000" y="1828799"/>
              <a:ext cx="2590800" cy="2866931"/>
              <a:chOff x="5791200" y="4530436"/>
              <a:chExt cx="2590800" cy="2526866"/>
            </a:xfrm>
          </p:grpSpPr>
          <p:sp>
            <p:nvSpPr>
              <p:cNvPr id="16" name="Rectangle 15">
                <a:extLst>
                  <a:ext uri="{FF2B5EF4-FFF2-40B4-BE49-F238E27FC236}">
                    <a16:creationId xmlns:a16="http://schemas.microsoft.com/office/drawing/2014/main" id="{35A5CCC2-E2B8-2348-88B1-44ADDAF62A10}"/>
                  </a:ext>
                </a:extLst>
              </p:cNvPr>
              <p:cNvSpPr>
                <a:spLocks noChangeArrowheads="1"/>
              </p:cNvSpPr>
              <p:nvPr/>
            </p:nvSpPr>
            <p:spPr bwMode="auto">
              <a:xfrm>
                <a:off x="5791200" y="4987637"/>
                <a:ext cx="2590800" cy="2069665"/>
              </a:xfrm>
              <a:prstGeom prst="rect">
                <a:avLst/>
              </a:prstGeom>
              <a:solidFill>
                <a:srgbClr val="FFCC99"/>
              </a:solidFill>
              <a:ln w="9525">
                <a:solidFill>
                  <a:srgbClr val="FFCC99"/>
                </a:solidFill>
                <a:miter lim="800000"/>
                <a:headEnd/>
                <a:tailEnd/>
              </a:ln>
            </p:spPr>
            <p:txBody>
              <a:bodyPr wrap="none" anchor="ctr"/>
              <a:lstStyle/>
              <a:p>
                <a:r>
                  <a:rPr lang="en-US" dirty="0"/>
                  <a:t>  </a:t>
                </a:r>
              </a:p>
            </p:txBody>
          </p:sp>
          <p:sp>
            <p:nvSpPr>
              <p:cNvPr id="17" name="Rectangle 16">
                <a:extLst>
                  <a:ext uri="{FF2B5EF4-FFF2-40B4-BE49-F238E27FC236}">
                    <a16:creationId xmlns:a16="http://schemas.microsoft.com/office/drawing/2014/main" id="{33215AF5-681E-F444-B3C7-3768B0821D0F}"/>
                  </a:ext>
                </a:extLst>
              </p:cNvPr>
              <p:cNvSpPr>
                <a:spLocks noChangeArrowheads="1"/>
              </p:cNvSpPr>
              <p:nvPr/>
            </p:nvSpPr>
            <p:spPr bwMode="auto">
              <a:xfrm>
                <a:off x="5791200" y="4530436"/>
                <a:ext cx="1447800" cy="457200"/>
              </a:xfrm>
              <a:prstGeom prst="rect">
                <a:avLst/>
              </a:prstGeom>
              <a:solidFill>
                <a:srgbClr val="FFCC99"/>
              </a:solidFill>
              <a:ln w="9525">
                <a:solidFill>
                  <a:srgbClr val="FFCC99"/>
                </a:solidFill>
                <a:miter lim="800000"/>
                <a:headEnd/>
                <a:tailEnd/>
              </a:ln>
            </p:spPr>
            <p:txBody>
              <a:bodyPr wrap="none" anchor="ctr"/>
              <a:lstStyle/>
              <a:p>
                <a:pPr algn="ctr"/>
                <a:r>
                  <a:rPr lang="en-US" sz="2000" dirty="0">
                    <a:solidFill>
                      <a:srgbClr val="8B008C"/>
                    </a:solidFill>
                  </a:rPr>
                  <a:t>NFE@2</a:t>
                </a:r>
                <a:endParaRPr lang="en-US" sz="2000" dirty="0"/>
              </a:p>
            </p:txBody>
          </p:sp>
          <p:sp>
            <p:nvSpPr>
              <p:cNvPr id="18" name="Rectangle 17">
                <a:extLst>
                  <a:ext uri="{FF2B5EF4-FFF2-40B4-BE49-F238E27FC236}">
                    <a16:creationId xmlns:a16="http://schemas.microsoft.com/office/drawing/2014/main" id="{92368E92-FF36-BA4D-8551-B6B36158843E}"/>
                  </a:ext>
                </a:extLst>
              </p:cNvPr>
              <p:cNvSpPr>
                <a:spLocks noChangeArrowheads="1"/>
              </p:cNvSpPr>
              <p:nvPr/>
            </p:nvSpPr>
            <p:spPr bwMode="auto">
              <a:xfrm>
                <a:off x="5791200" y="4901142"/>
                <a:ext cx="2590800" cy="838200"/>
              </a:xfrm>
              <a:prstGeom prst="rect">
                <a:avLst/>
              </a:prstGeom>
              <a:noFill/>
              <a:ln w="9525">
                <a:noFill/>
                <a:miter lim="800000"/>
                <a:headEnd/>
                <a:tailEnd/>
              </a:ln>
            </p:spPr>
            <p:txBody>
              <a:bodyPr wrap="none"/>
              <a:lstStyle/>
              <a:p>
                <a:endParaRPr lang="en-US" sz="2200" dirty="0"/>
              </a:p>
              <a:p>
                <a:endParaRPr lang="en-US" sz="2200" dirty="0"/>
              </a:p>
              <a:p>
                <a:endParaRPr lang="en-US" sz="2200" dirty="0"/>
              </a:p>
              <a:p>
                <a:br>
                  <a:rPr lang="en-US" sz="2200" dirty="0"/>
                </a:br>
                <a:r>
                  <a:rPr lang="en-US" sz="2200" dirty="0"/>
                  <a:t>     </a:t>
                </a:r>
              </a:p>
            </p:txBody>
          </p:sp>
          <p:sp>
            <p:nvSpPr>
              <p:cNvPr id="19" name="Rectangle 4">
                <a:extLst>
                  <a:ext uri="{FF2B5EF4-FFF2-40B4-BE49-F238E27FC236}">
                    <a16:creationId xmlns:a16="http://schemas.microsoft.com/office/drawing/2014/main" id="{A8450809-33D9-C445-9BBE-1EC9AC116F18}"/>
                  </a:ext>
                </a:extLst>
              </p:cNvPr>
              <p:cNvSpPr>
                <a:spLocks noChangeArrowheads="1"/>
              </p:cNvSpPr>
              <p:nvPr/>
            </p:nvSpPr>
            <p:spPr bwMode="auto">
              <a:xfrm>
                <a:off x="6858000" y="4953000"/>
                <a:ext cx="1524000" cy="533400"/>
              </a:xfrm>
              <a:prstGeom prst="rect">
                <a:avLst/>
              </a:prstGeom>
              <a:solidFill>
                <a:schemeClr val="accent1"/>
              </a:solidFill>
              <a:ln w="9525">
                <a:solidFill>
                  <a:schemeClr val="tx1"/>
                </a:solidFill>
                <a:miter lim="800000"/>
                <a:headEnd/>
                <a:tailEnd/>
              </a:ln>
            </p:spPr>
            <p:txBody>
              <a:bodyPr wrap="none" anchor="ctr"/>
              <a:lstStyle/>
              <a:p>
                <a:pPr algn="ctr"/>
                <a:r>
                  <a:rPr lang="en-US" sz="2000" dirty="0" err="1"/>
                  <a:t>Throwable</a:t>
                </a:r>
                <a:endParaRPr lang="en-US" sz="2000" dirty="0"/>
              </a:p>
            </p:txBody>
          </p:sp>
          <p:sp>
            <p:nvSpPr>
              <p:cNvPr id="20" name="Rectangle 4">
                <a:extLst>
                  <a:ext uri="{FF2B5EF4-FFF2-40B4-BE49-F238E27FC236}">
                    <a16:creationId xmlns:a16="http://schemas.microsoft.com/office/drawing/2014/main" id="{71ADC942-DCC9-0545-9CFC-5924C5E53AF9}"/>
                  </a:ext>
                </a:extLst>
              </p:cNvPr>
              <p:cNvSpPr>
                <a:spLocks noChangeArrowheads="1"/>
              </p:cNvSpPr>
              <p:nvPr/>
            </p:nvSpPr>
            <p:spPr bwMode="auto">
              <a:xfrm>
                <a:off x="6858000" y="5605019"/>
                <a:ext cx="1524000" cy="381000"/>
              </a:xfrm>
              <a:prstGeom prst="rect">
                <a:avLst/>
              </a:prstGeom>
              <a:solidFill>
                <a:schemeClr val="accent1"/>
              </a:solidFill>
              <a:ln w="9525">
                <a:solidFill>
                  <a:schemeClr val="tx1"/>
                </a:solidFill>
                <a:miter lim="800000"/>
                <a:headEnd/>
                <a:tailEnd/>
              </a:ln>
            </p:spPr>
            <p:txBody>
              <a:bodyPr wrap="none" anchor="ctr"/>
              <a:lstStyle/>
              <a:p>
                <a:pPr algn="ctr"/>
                <a:r>
                  <a:rPr lang="en-US" sz="2000" dirty="0"/>
                  <a:t>Exception</a:t>
                </a:r>
              </a:p>
            </p:txBody>
          </p:sp>
          <p:cxnSp>
            <p:nvCxnSpPr>
              <p:cNvPr id="21" name="Straight Connector 20">
                <a:extLst>
                  <a:ext uri="{FF2B5EF4-FFF2-40B4-BE49-F238E27FC236}">
                    <a16:creationId xmlns:a16="http://schemas.microsoft.com/office/drawing/2014/main" id="{7F4C5FD5-3F38-604D-A39D-1DDB8613EF34}"/>
                  </a:ext>
                </a:extLst>
              </p:cNvPr>
              <p:cNvCxnSpPr>
                <a:cxnSpLocks/>
              </p:cNvCxnSpPr>
              <p:nvPr/>
            </p:nvCxnSpPr>
            <p:spPr>
              <a:xfrm>
                <a:off x="5791200" y="5605019"/>
                <a:ext cx="1447800" cy="11545"/>
              </a:xfrm>
              <a:prstGeom prst="line">
                <a:avLst/>
              </a:prstGeom>
              <a:ln w="50800"/>
              <a:effectLst/>
            </p:spPr>
            <p:style>
              <a:lnRef idx="2">
                <a:schemeClr val="accent1"/>
              </a:lnRef>
              <a:fillRef idx="0">
                <a:schemeClr val="accent1"/>
              </a:fillRef>
              <a:effectRef idx="1">
                <a:schemeClr val="accent1"/>
              </a:effectRef>
              <a:fontRef idx="minor">
                <a:schemeClr val="tx1"/>
              </a:fontRef>
            </p:style>
          </p:cxnSp>
        </p:grpSp>
        <p:cxnSp>
          <p:nvCxnSpPr>
            <p:cNvPr id="14" name="Straight Connector 13">
              <a:extLst>
                <a:ext uri="{FF2B5EF4-FFF2-40B4-BE49-F238E27FC236}">
                  <a16:creationId xmlns:a16="http://schemas.microsoft.com/office/drawing/2014/main" id="{5BC251C8-BABB-F445-BD1A-E9CFE7DFBC80}"/>
                </a:ext>
              </a:extLst>
            </p:cNvPr>
            <p:cNvCxnSpPr>
              <a:cxnSpLocks/>
            </p:cNvCxnSpPr>
            <p:nvPr/>
          </p:nvCxnSpPr>
          <p:spPr>
            <a:xfrm>
              <a:off x="5715000" y="3886200"/>
              <a:ext cx="1295400" cy="0"/>
            </a:xfrm>
            <a:prstGeom prst="line">
              <a:avLst/>
            </a:prstGeom>
            <a:ln w="50800"/>
            <a:effectLst/>
          </p:spPr>
          <p:style>
            <a:lnRef idx="2">
              <a:schemeClr val="accent1"/>
            </a:lnRef>
            <a:fillRef idx="0">
              <a:schemeClr val="accent1"/>
            </a:fillRef>
            <a:effectRef idx="1">
              <a:schemeClr val="accent1"/>
            </a:effectRef>
            <a:fontRef idx="minor">
              <a:schemeClr val="tx1"/>
            </a:fontRef>
          </p:style>
        </p:cxnSp>
        <p:sp>
          <p:nvSpPr>
            <p:cNvPr id="15" name="Rectangle 14">
              <a:extLst>
                <a:ext uri="{FF2B5EF4-FFF2-40B4-BE49-F238E27FC236}">
                  <a16:creationId xmlns:a16="http://schemas.microsoft.com/office/drawing/2014/main" id="{40EBEB2D-2316-3E43-8F92-0D92BFB3BDB6}"/>
                </a:ext>
              </a:extLst>
            </p:cNvPr>
            <p:cNvSpPr>
              <a:spLocks noChangeArrowheads="1"/>
            </p:cNvSpPr>
            <p:nvPr/>
          </p:nvSpPr>
          <p:spPr bwMode="auto">
            <a:xfrm>
              <a:off x="5867400" y="3886200"/>
              <a:ext cx="2438400" cy="432275"/>
            </a:xfrm>
            <a:prstGeom prst="rect">
              <a:avLst/>
            </a:prstGeom>
            <a:solidFill>
              <a:schemeClr val="accent1"/>
            </a:solidFill>
            <a:ln w="9525">
              <a:solidFill>
                <a:schemeClr val="tx1"/>
              </a:solidFill>
              <a:miter lim="800000"/>
              <a:headEnd/>
              <a:tailEnd/>
            </a:ln>
          </p:spPr>
          <p:txBody>
            <a:bodyPr wrap="none" anchor="ctr"/>
            <a:lstStyle/>
            <a:p>
              <a:pPr algn="ctr"/>
              <a:r>
                <a:rPr lang="en-US" sz="2000" dirty="0" err="1"/>
                <a:t>NumberFormatException</a:t>
              </a:r>
              <a:endParaRPr lang="en-US" sz="2000" dirty="0"/>
            </a:p>
          </p:txBody>
        </p:sp>
      </p:grpSp>
      <p:sp>
        <p:nvSpPr>
          <p:cNvPr id="25" name="TextBox 24">
            <a:extLst>
              <a:ext uri="{FF2B5EF4-FFF2-40B4-BE49-F238E27FC236}">
                <a16:creationId xmlns:a16="http://schemas.microsoft.com/office/drawing/2014/main" id="{8F6F8770-621D-B045-871F-E3BD9A34844F}"/>
              </a:ext>
            </a:extLst>
          </p:cNvPr>
          <p:cNvSpPr txBox="1"/>
          <p:nvPr/>
        </p:nvSpPr>
        <p:spPr>
          <a:xfrm>
            <a:off x="129654" y="5867400"/>
            <a:ext cx="8662756" cy="830997"/>
          </a:xfrm>
          <a:prstGeom prst="rect">
            <a:avLst/>
          </a:prstGeom>
          <a:noFill/>
        </p:spPr>
        <p:txBody>
          <a:bodyPr wrap="none" rtlCol="0">
            <a:spAutoFit/>
          </a:bodyPr>
          <a:lstStyle/>
          <a:p>
            <a:r>
              <a:rPr lang="en-US" sz="2400" b="1" dirty="0">
                <a:solidFill>
                  <a:srgbClr val="FF0000"/>
                </a:solidFill>
                <a:latin typeface="Times New Roman" panose="02020603050405020304" pitchFamily="18" charset="0"/>
                <a:cs typeface="Times New Roman" panose="02020603050405020304" pitchFamily="18" charset="0"/>
              </a:rPr>
              <a:t>So it creates and </a:t>
            </a:r>
            <a:r>
              <a:rPr lang="en-US" sz="2400" b="1" i="1" dirty="0">
                <a:solidFill>
                  <a:srgbClr val="FF0000"/>
                </a:solidFill>
                <a:latin typeface="Times New Roman" panose="02020603050405020304" pitchFamily="18" charset="0"/>
                <a:cs typeface="Times New Roman" panose="02020603050405020304" pitchFamily="18" charset="0"/>
              </a:rPr>
              <a:t>throws </a:t>
            </a:r>
            <a:r>
              <a:rPr lang="en-US" sz="2400" b="1" dirty="0">
                <a:solidFill>
                  <a:srgbClr val="FF0000"/>
                </a:solidFill>
                <a:latin typeface="Times New Roman" panose="02020603050405020304" pitchFamily="18" charset="0"/>
                <a:cs typeface="Times New Roman" panose="02020603050405020304" pitchFamily="18" charset="0"/>
              </a:rPr>
              <a:t>a </a:t>
            </a:r>
            <a:r>
              <a:rPr lang="en-US" sz="2400" b="1" dirty="0" err="1">
                <a:solidFill>
                  <a:srgbClr val="FF0000"/>
                </a:solidFill>
                <a:latin typeface="Times New Roman" panose="02020603050405020304" pitchFamily="18" charset="0"/>
                <a:cs typeface="Times New Roman" panose="02020603050405020304" pitchFamily="18" charset="0"/>
              </a:rPr>
              <a:t>NumberFormatException</a:t>
            </a:r>
            <a:r>
              <a:rPr lang="en-US" sz="2400" b="1" dirty="0">
                <a:solidFill>
                  <a:srgbClr val="FF0000"/>
                </a:solidFill>
                <a:latin typeface="Times New Roman" panose="02020603050405020304" pitchFamily="18" charset="0"/>
                <a:cs typeface="Times New Roman" panose="02020603050405020304" pitchFamily="18" charset="0"/>
              </a:rPr>
              <a:t> to the caller.</a:t>
            </a:r>
          </a:p>
          <a:p>
            <a:r>
              <a:rPr lang="en-US" sz="2400" b="1" dirty="0" err="1">
                <a:solidFill>
                  <a:srgbClr val="FF0000"/>
                </a:solidFill>
                <a:latin typeface="Times New Roman" panose="02020603050405020304" pitchFamily="18" charset="0"/>
                <a:cs typeface="Times New Roman" panose="02020603050405020304" pitchFamily="18" charset="0"/>
              </a:rPr>
              <a:t>parseInt</a:t>
            </a:r>
            <a:r>
              <a:rPr lang="en-US" sz="2400" b="1" dirty="0">
                <a:solidFill>
                  <a:srgbClr val="FF0000"/>
                </a:solidFill>
                <a:latin typeface="Times New Roman" panose="02020603050405020304" pitchFamily="18" charset="0"/>
                <a:cs typeface="Times New Roman" panose="02020603050405020304" pitchFamily="18" charset="0"/>
              </a:rPr>
              <a:t> is then terminated. It’s done.</a:t>
            </a:r>
          </a:p>
        </p:txBody>
      </p:sp>
      <p:grpSp>
        <p:nvGrpSpPr>
          <p:cNvPr id="29" name="Group 28">
            <a:extLst>
              <a:ext uri="{FF2B5EF4-FFF2-40B4-BE49-F238E27FC236}">
                <a16:creationId xmlns:a16="http://schemas.microsoft.com/office/drawing/2014/main" id="{33AF1F5F-7996-1548-98BD-41D115666C23}"/>
              </a:ext>
            </a:extLst>
          </p:cNvPr>
          <p:cNvGrpSpPr/>
          <p:nvPr/>
        </p:nvGrpSpPr>
        <p:grpSpPr>
          <a:xfrm>
            <a:off x="2662215" y="2568786"/>
            <a:ext cx="3700495" cy="2477315"/>
            <a:chOff x="2662215" y="2568786"/>
            <a:chExt cx="3700495" cy="2477315"/>
          </a:xfrm>
        </p:grpSpPr>
        <p:sp>
          <p:nvSpPr>
            <p:cNvPr id="26" name="TextBox 25">
              <a:extLst>
                <a:ext uri="{FF2B5EF4-FFF2-40B4-BE49-F238E27FC236}">
                  <a16:creationId xmlns:a16="http://schemas.microsoft.com/office/drawing/2014/main" id="{1B9B9239-56D3-D646-B6E1-1928BF669C6D}"/>
                </a:ext>
              </a:extLst>
            </p:cNvPr>
            <p:cNvSpPr txBox="1"/>
            <p:nvPr/>
          </p:nvSpPr>
          <p:spPr>
            <a:xfrm>
              <a:off x="2971800" y="3476441"/>
              <a:ext cx="3390910" cy="1569660"/>
            </a:xfrm>
            <a:prstGeom prst="rect">
              <a:avLst/>
            </a:prstGeom>
            <a:solidFill>
              <a:schemeClr val="tx2">
                <a:lumMod val="20000"/>
                <a:lumOff val="80000"/>
              </a:schemeClr>
            </a:solidFill>
          </p:spPr>
          <p:txBody>
            <a:bodyPr wrap="square" rtlCol="0">
              <a:spAutoFit/>
            </a:bodyPr>
            <a:lstStyle/>
            <a:p>
              <a:r>
                <a:rPr lang="en-US" sz="2400" dirty="0"/>
                <a:t>You will learn how the caller </a:t>
              </a:r>
              <a:r>
                <a:rPr lang="en-US" sz="2400"/>
                <a:t>can catch </a:t>
              </a:r>
              <a:r>
                <a:rPr lang="en-US" sz="2400" dirty="0"/>
                <a:t>the exception and ask user again to type an </a:t>
              </a:r>
              <a:r>
                <a:rPr lang="en-US" sz="2400" dirty="0" err="1"/>
                <a:t>int</a:t>
              </a:r>
              <a:endParaRPr lang="en-US" sz="2400" dirty="0"/>
            </a:p>
          </p:txBody>
        </p:sp>
        <p:cxnSp>
          <p:nvCxnSpPr>
            <p:cNvPr id="28" name="Straight Arrow Connector 27">
              <a:extLst>
                <a:ext uri="{FF2B5EF4-FFF2-40B4-BE49-F238E27FC236}">
                  <a16:creationId xmlns:a16="http://schemas.microsoft.com/office/drawing/2014/main" id="{26CF88C5-3CCB-1646-AB11-77F50E437F8F}"/>
                </a:ext>
              </a:extLst>
            </p:cNvPr>
            <p:cNvCxnSpPr/>
            <p:nvPr/>
          </p:nvCxnSpPr>
          <p:spPr>
            <a:xfrm flipH="1" flipV="1">
              <a:off x="2662215" y="2568786"/>
              <a:ext cx="1331939" cy="979927"/>
            </a:xfrm>
            <a:prstGeom prst="straightConnector1">
              <a:avLst/>
            </a:prstGeom>
            <a:ln w="57150">
              <a:solidFill>
                <a:schemeClr val="tx2">
                  <a:lumMod val="40000"/>
                  <a:lumOff val="60000"/>
                </a:schemeClr>
              </a:solidFill>
              <a:tailEnd type="triangle"/>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56470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3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wipe(left)">
                                      <p:cBhvr>
                                        <p:cTn id="22" dur="20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12"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1000" fill="hold"/>
                                        <p:tgtEl>
                                          <p:spTgt spid="11"/>
                                        </p:tgtEl>
                                        <p:attrNameLst>
                                          <p:attrName>ppt_x</p:attrName>
                                        </p:attrNameLst>
                                      </p:cBhvr>
                                      <p:tavLst>
                                        <p:tav tm="0">
                                          <p:val>
                                            <p:strVal val="0-#ppt_w/2"/>
                                          </p:val>
                                        </p:tav>
                                        <p:tav tm="100000">
                                          <p:val>
                                            <p:strVal val="#ppt_x"/>
                                          </p:val>
                                        </p:tav>
                                      </p:tavLst>
                                    </p:anim>
                                    <p:anim calcmode="lin" valueType="num">
                                      <p:cBhvr additive="base">
                                        <p:cTn id="28"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nodeType="click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dissolve">
                                      <p:cBhvr>
                                        <p:cTn id="3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p:bldP spid="2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Next week’s section: Exception Handling</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31</a:t>
            </a:fld>
            <a:endParaRPr lang="en-US"/>
          </a:p>
        </p:txBody>
      </p:sp>
      <p:sp>
        <p:nvSpPr>
          <p:cNvPr id="5" name="Content Placeholder 3"/>
          <p:cNvSpPr txBox="1">
            <a:spLocks/>
          </p:cNvSpPr>
          <p:nvPr/>
        </p:nvSpPr>
        <p:spPr>
          <a:xfrm>
            <a:off x="533400" y="1599076"/>
            <a:ext cx="8153400" cy="4876800"/>
          </a:xfrm>
          <a:prstGeom prst="rect">
            <a:avLst/>
          </a:prstGeom>
          <a:solidFill>
            <a:schemeClr val="bg1"/>
          </a:solidFill>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solidFill>
                  <a:srgbClr val="FF0000"/>
                </a:solidFill>
              </a:rPr>
              <a:t>You must </a:t>
            </a:r>
            <a:r>
              <a:rPr lang="en-US" sz="2400" dirty="0"/>
              <a:t>read/watch the tutorial BEFORE the recitation:</a:t>
            </a:r>
          </a:p>
          <a:p>
            <a:pPr marL="0" indent="0">
              <a:spcBef>
                <a:spcPts val="1000"/>
              </a:spcBef>
              <a:buNone/>
            </a:pPr>
            <a:r>
              <a:rPr lang="en-US" sz="2400" dirty="0">
                <a:solidFill>
                  <a:srgbClr val="800000"/>
                </a:solidFill>
              </a:rPr>
              <a:t>Look at the pinned Piazza note Recitation/Homework.</a:t>
            </a:r>
            <a:br>
              <a:rPr lang="en-US" sz="2400" dirty="0">
                <a:solidFill>
                  <a:srgbClr val="800000"/>
                </a:solidFill>
              </a:rPr>
            </a:br>
            <a:r>
              <a:rPr lang="en-US" sz="2400" dirty="0"/>
              <a:t>Quiz on tutorial Monday beginning at 3PM. Bring your laptop to class, ready to solve problems (write code). </a:t>
            </a:r>
          </a:p>
          <a:p>
            <a:pPr marL="0" indent="0">
              <a:spcBef>
                <a:spcPts val="1000"/>
              </a:spcBef>
              <a:buNone/>
            </a:pPr>
            <a:r>
              <a:rPr lang="en-US" sz="2400" dirty="0"/>
              <a:t>During the section, you can talk to neighbors, discuss things, answer questions together. The TA will walk around and help. The TA will give a short presentation on some issue if needed.</a:t>
            </a:r>
          </a:p>
          <a:p>
            <a:pPr marL="0" indent="0">
              <a:spcBef>
                <a:spcPts val="1000"/>
              </a:spcBef>
              <a:buNone/>
            </a:pPr>
            <a:r>
              <a:rPr lang="en-US" sz="2400" dirty="0">
                <a:solidFill>
                  <a:srgbClr val="3366FF"/>
                </a:solidFill>
              </a:rPr>
              <a:t>You will have until Friday after the recitation to submit answers on the CMS. But best to complete and submit during recitation.</a:t>
            </a:r>
          </a:p>
          <a:p>
            <a:pPr marL="0" indent="0">
              <a:spcBef>
                <a:spcPts val="1000"/>
              </a:spcBef>
              <a:buNone/>
            </a:pPr>
            <a:r>
              <a:rPr lang="en-US" sz="2400" dirty="0">
                <a:solidFill>
                  <a:srgbClr val="800000"/>
                </a:solidFill>
              </a:rPr>
              <a:t>Do it in groups of 1, 2, 3 people </a:t>
            </a:r>
            <a:r>
              <a:rPr lang="en-US" sz="2400" dirty="0">
                <a:solidFill>
                  <a:srgbClr val="FF0000"/>
                </a:solidFill>
              </a:rPr>
              <a:t>in same section</a:t>
            </a:r>
            <a:r>
              <a:rPr lang="en-US" sz="2400" dirty="0">
                <a:solidFill>
                  <a:srgbClr val="800000"/>
                </a:solidFill>
              </a:rPr>
              <a:t>. Form group on Piazza BEFORE submitting. One must invite, others must accept.</a:t>
            </a:r>
          </a:p>
          <a:p>
            <a:pPr marL="0" indent="0">
              <a:buFont typeface="Wingdings"/>
              <a:buNone/>
            </a:pPr>
            <a:endParaRPr lang="en-US" sz="2400" dirty="0"/>
          </a:p>
        </p:txBody>
      </p:sp>
    </p:spTree>
    <p:extLst>
      <p:ext uri="{BB962C8B-B14F-4D97-AF65-F5344CB8AC3E}">
        <p14:creationId xmlns:p14="http://schemas.microsoft.com/office/powerpoint/2010/main" val="1515290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Assignment A1</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a:t>
            </a:fld>
            <a:endParaRPr lang="en-US"/>
          </a:p>
        </p:txBody>
      </p:sp>
      <p:sp>
        <p:nvSpPr>
          <p:cNvPr id="4" name="Content Placeholder 3"/>
          <p:cNvSpPr>
            <a:spLocks noGrp="1"/>
          </p:cNvSpPr>
          <p:nvPr>
            <p:ph sz="quarter" idx="1"/>
          </p:nvPr>
        </p:nvSpPr>
        <p:spPr>
          <a:xfrm>
            <a:off x="612648" y="1600200"/>
            <a:ext cx="8302752" cy="4953000"/>
          </a:xfrm>
        </p:spPr>
        <p:txBody>
          <a:bodyPr>
            <a:normAutofit lnSpcReduction="10000"/>
          </a:bodyPr>
          <a:lstStyle/>
          <a:p>
            <a:pPr marL="0" indent="0">
              <a:buNone/>
            </a:pPr>
            <a:r>
              <a:rPr lang="en-US" sz="2400" dirty="0"/>
              <a:t>Write a class to maintain information about PhDs ---e.g. their advisor(s) and date of PhD. </a:t>
            </a:r>
            <a:r>
              <a:rPr lang="en-US" sz="2400" dirty="0">
                <a:solidFill>
                  <a:srgbClr val="0070C0"/>
                </a:solidFill>
              </a:rPr>
              <a:t>Pay attention today, you will do exactly what I do in creating and testing a class!</a:t>
            </a:r>
          </a:p>
          <a:p>
            <a:pPr marL="0" indent="0">
              <a:buNone/>
            </a:pPr>
            <a:r>
              <a:rPr lang="en-US" sz="2400" dirty="0"/>
              <a:t>Objectives in brief:</a:t>
            </a:r>
          </a:p>
          <a:p>
            <a:r>
              <a:rPr lang="en-US" sz="2400" dirty="0"/>
              <a:t>Get used to Eclipse and writing a simple Java class</a:t>
            </a:r>
          </a:p>
          <a:p>
            <a:r>
              <a:rPr lang="en-US" sz="2400" dirty="0"/>
              <a:t>Learn conventions for </a:t>
            </a:r>
            <a:r>
              <a:rPr lang="en-US" sz="2400" dirty="0" err="1"/>
              <a:t>Javadoc</a:t>
            </a:r>
            <a:r>
              <a:rPr lang="en-US" sz="2400" dirty="0"/>
              <a:t> specs, formatting code (e.g. indentation), class invariants, method preconditions</a:t>
            </a:r>
          </a:p>
          <a:p>
            <a:r>
              <a:rPr lang="en-US" sz="2400" dirty="0"/>
              <a:t>Learn about and use </a:t>
            </a:r>
            <a:r>
              <a:rPr lang="en-US" sz="2400" dirty="0" err="1"/>
              <a:t>JUnit</a:t>
            </a:r>
            <a:r>
              <a:rPr lang="en-US" sz="2400" dirty="0"/>
              <a:t> testing</a:t>
            </a:r>
          </a:p>
          <a:p>
            <a:pPr marL="0" indent="0">
              <a:buNone/>
            </a:pPr>
            <a:r>
              <a:rPr lang="en-US" sz="2400" dirty="0">
                <a:solidFill>
                  <a:srgbClr val="800000"/>
                </a:solidFill>
              </a:rPr>
              <a:t>Important: READ CAREFULLY, including Step 8, which reviews what the assignment is graded on.</a:t>
            </a:r>
          </a:p>
          <a:p>
            <a:pPr marL="0" indent="0">
              <a:buNone/>
            </a:pPr>
            <a:r>
              <a:rPr lang="en-US" sz="2400" dirty="0">
                <a:solidFill>
                  <a:srgbClr val="FF0000"/>
                </a:solidFill>
              </a:rPr>
              <a:t>Groups. You can do A1 with 1 other person. FORM YOUR GROUP EARLY! Use pinned Piazza Note @5 to search for partner!</a:t>
            </a:r>
          </a:p>
        </p:txBody>
      </p:sp>
    </p:spTree>
    <p:extLst>
      <p:ext uri="{BB962C8B-B14F-4D97-AF65-F5344CB8AC3E}">
        <p14:creationId xmlns:p14="http://schemas.microsoft.com/office/powerpoint/2010/main" val="1416144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Homework (not to be handed in)</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5</a:t>
            </a:fld>
            <a:endParaRPr lang="en-US"/>
          </a:p>
        </p:txBody>
      </p:sp>
      <p:sp>
        <p:nvSpPr>
          <p:cNvPr id="5" name="Content Placeholder 3"/>
          <p:cNvSpPr txBox="1">
            <a:spLocks/>
          </p:cNvSpPr>
          <p:nvPr/>
        </p:nvSpPr>
        <p:spPr>
          <a:xfrm>
            <a:off x="381000" y="1447800"/>
            <a:ext cx="8153400" cy="53340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t>1. Course website will contain classes </a:t>
            </a:r>
            <a:r>
              <a:rPr lang="en-US" sz="2400" dirty="0">
                <a:solidFill>
                  <a:srgbClr val="800000"/>
                </a:solidFill>
              </a:rPr>
              <a:t>Time</a:t>
            </a:r>
            <a:r>
              <a:rPr lang="en-US" sz="2400" dirty="0"/>
              <a:t> and </a:t>
            </a:r>
            <a:r>
              <a:rPr lang="en-US" sz="2400" dirty="0" err="1">
                <a:solidFill>
                  <a:srgbClr val="800000"/>
                </a:solidFill>
              </a:rPr>
              <a:t>TimeTest</a:t>
            </a:r>
            <a:r>
              <a:rPr lang="en-US" sz="2400" dirty="0"/>
              <a:t>. The body of the one-parameter constructor is not written. Write it. The one-parameter constructor is not tested in </a:t>
            </a:r>
            <a:r>
              <a:rPr lang="en-US" sz="2400" dirty="0" err="1">
                <a:solidFill>
                  <a:srgbClr val="800000"/>
                </a:solidFill>
              </a:rPr>
              <a:t>TimeTest</a:t>
            </a:r>
            <a:r>
              <a:rPr lang="en-US" sz="2400" dirty="0"/>
              <a:t>. Write a procedure to test it.</a:t>
            </a:r>
          </a:p>
          <a:p>
            <a:pPr marL="0" indent="0">
              <a:buFont typeface="Wingdings"/>
              <a:buNone/>
            </a:pPr>
            <a:r>
              <a:rPr lang="en-US" sz="2400" dirty="0"/>
              <a:t>2. Visit course website, click on </a:t>
            </a:r>
            <a:r>
              <a:rPr lang="en-US" sz="2400" dirty="0">
                <a:solidFill>
                  <a:srgbClr val="FF0000"/>
                </a:solidFill>
              </a:rPr>
              <a:t>Resources</a:t>
            </a:r>
            <a:r>
              <a:rPr lang="en-US" sz="2400" dirty="0"/>
              <a:t> and then on Code Style </a:t>
            </a:r>
            <a:r>
              <a:rPr lang="en-US" sz="2400" dirty="0">
                <a:solidFill>
                  <a:srgbClr val="FF0000"/>
                </a:solidFill>
              </a:rPr>
              <a:t>Guidelines</a:t>
            </a:r>
            <a:r>
              <a:rPr lang="en-US" sz="2400" dirty="0"/>
              <a:t>. Study </a:t>
            </a:r>
          </a:p>
          <a:p>
            <a:pPr marL="0" indent="0">
              <a:buFont typeface="Wingdings"/>
              <a:buNone/>
            </a:pPr>
            <a:r>
              <a:rPr lang="en-US" sz="2400" dirty="0">
                <a:solidFill>
                  <a:srgbClr val="FF0000"/>
                </a:solidFill>
              </a:rPr>
              <a:t>	1. Naming conventions</a:t>
            </a:r>
          </a:p>
          <a:p>
            <a:pPr marL="0" indent="0">
              <a:buFont typeface="Wingdings"/>
              <a:buNone/>
            </a:pPr>
            <a:r>
              <a:rPr lang="en-US" sz="2400" dirty="0">
                <a:solidFill>
                  <a:srgbClr val="FF0000"/>
                </a:solidFill>
              </a:rPr>
              <a:t>	3.3 Class invariant</a:t>
            </a:r>
          </a:p>
          <a:p>
            <a:pPr marL="0" indent="0">
              <a:buFont typeface="Wingdings"/>
              <a:buNone/>
            </a:pPr>
            <a:r>
              <a:rPr lang="en-US" sz="2400" dirty="0">
                <a:solidFill>
                  <a:srgbClr val="FF0000"/>
                </a:solidFill>
              </a:rPr>
              <a:t>	4. Code organization</a:t>
            </a:r>
          </a:p>
          <a:p>
            <a:pPr marL="0" indent="0">
              <a:buFont typeface="Wingdings"/>
              <a:buNone/>
            </a:pPr>
            <a:r>
              <a:rPr lang="en-US" sz="2400" dirty="0">
                <a:solidFill>
                  <a:srgbClr val="FF0000"/>
                </a:solidFill>
              </a:rPr>
              <a:t>	    4.1 Placement of field declarations</a:t>
            </a:r>
          </a:p>
          <a:p>
            <a:pPr marL="0" indent="0">
              <a:buFont typeface="Wingdings"/>
              <a:buNone/>
            </a:pPr>
            <a:r>
              <a:rPr lang="en-US" sz="2400" dirty="0">
                <a:solidFill>
                  <a:srgbClr val="FF0000"/>
                </a:solidFill>
              </a:rPr>
              <a:t>	5. Public/private access modifiers</a:t>
            </a:r>
          </a:p>
          <a:p>
            <a:pPr marL="0" indent="0">
              <a:buFont typeface="Wingdings"/>
              <a:buNone/>
            </a:pPr>
            <a:r>
              <a:rPr lang="en-US" sz="2400" dirty="0"/>
              <a:t>3. Look at slides for next lecture; bring them to next lecture</a:t>
            </a:r>
          </a:p>
          <a:p>
            <a:pPr marL="0" indent="0">
              <a:buFont typeface="Wingdings"/>
              <a:buNone/>
            </a:pPr>
            <a:endParaRPr lang="en-US" sz="2400" dirty="0"/>
          </a:p>
        </p:txBody>
      </p:sp>
    </p:spTree>
    <p:extLst>
      <p:ext uri="{BB962C8B-B14F-4D97-AF65-F5344CB8AC3E}">
        <p14:creationId xmlns:p14="http://schemas.microsoft.com/office/powerpoint/2010/main" val="1995070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How to learn Java syntax</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6</a:t>
            </a:fld>
            <a:endParaRPr lang="en-US"/>
          </a:p>
        </p:txBody>
      </p:sp>
      <p:sp>
        <p:nvSpPr>
          <p:cNvPr id="5" name="Content Placeholder 3"/>
          <p:cNvSpPr txBox="1">
            <a:spLocks/>
          </p:cNvSpPr>
          <p:nvPr/>
        </p:nvSpPr>
        <p:spPr>
          <a:xfrm>
            <a:off x="381000" y="1447800"/>
            <a:ext cx="8153400" cy="53340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solidFill>
                  <a:srgbClr val="800000"/>
                </a:solidFill>
              </a:rPr>
              <a:t>Question on the course Piazza:</a:t>
            </a:r>
          </a:p>
          <a:p>
            <a:pPr marL="0" indent="0">
              <a:buNone/>
            </a:pPr>
            <a:r>
              <a:rPr lang="en-US" sz="2400" dirty="0">
                <a:latin typeface="Times New Roman" panose="02020603050405020304" pitchFamily="18" charset="0"/>
                <a:cs typeface="Times New Roman" panose="02020603050405020304" pitchFamily="18" charset="0"/>
              </a:rPr>
              <a:t>I worked on recitation 1 in the recitation section today, but I am still confused as to when/when not to add semicolons. Is there a general rule regarding semicolon placement in java?</a:t>
            </a:r>
          </a:p>
          <a:p>
            <a:pPr marL="0" indent="0">
              <a:buNone/>
            </a:pPr>
            <a:r>
              <a:rPr lang="en-US" sz="2400" b="1" dirty="0">
                <a:latin typeface="Times New Roman" panose="02020603050405020304" pitchFamily="18" charset="0"/>
                <a:cs typeface="Times New Roman" panose="02020603050405020304" pitchFamily="18" charset="0"/>
              </a:rPr>
              <a:t>Answer:</a:t>
            </a:r>
            <a:r>
              <a:rPr lang="en-US" sz="2400" dirty="0">
                <a:latin typeface="Times New Roman" panose="02020603050405020304" pitchFamily="18" charset="0"/>
                <a:cs typeface="Times New Roman" panose="02020603050405020304" pitchFamily="18" charset="0"/>
              </a:rPr>
              <a:t> Any basic statement (one that doesn’t include other statement) require ; at end, e.g.</a:t>
            </a:r>
          </a:p>
          <a:p>
            <a:pPr marL="0" indent="0">
              <a:buNone/>
            </a:pPr>
            <a:r>
              <a:rPr lang="en-US" sz="2400" dirty="0">
                <a:solidFill>
                  <a:srgbClr val="FF0000"/>
                </a:solidFill>
                <a:latin typeface="Times New Roman" panose="02020603050405020304" pitchFamily="18" charset="0"/>
                <a:cs typeface="Times New Roman" panose="02020603050405020304" pitchFamily="18" charset="0"/>
              </a:rPr>
              <a:t>     assignment</a:t>
            </a:r>
          </a:p>
          <a:p>
            <a:pPr marL="0" indent="0">
              <a:buNone/>
            </a:pPr>
            <a:r>
              <a:rPr lang="en-US" sz="2400" dirty="0">
                <a:solidFill>
                  <a:srgbClr val="FF0000"/>
                </a:solidFill>
                <a:latin typeface="Times New Roman" panose="02020603050405020304" pitchFamily="18" charset="0"/>
                <a:cs typeface="Times New Roman" panose="02020603050405020304" pitchFamily="18" charset="0"/>
              </a:rPr>
              <a:t>     return</a:t>
            </a:r>
          </a:p>
          <a:p>
            <a:pPr marL="0" indent="0">
              <a:buNone/>
            </a:pPr>
            <a:r>
              <a:rPr lang="en-US" sz="2400" dirty="0">
                <a:solidFill>
                  <a:srgbClr val="FF0000"/>
                </a:solidFill>
                <a:latin typeface="Times New Roman" panose="02020603050405020304" pitchFamily="18" charset="0"/>
                <a:cs typeface="Times New Roman" panose="02020603050405020304" pitchFamily="18" charset="0"/>
              </a:rPr>
              <a:t>     procedure call</a:t>
            </a:r>
          </a:p>
          <a:p>
            <a:pPr marL="0" indent="0">
              <a:buNone/>
            </a:pPr>
            <a:endParaRPr lang="en-US" sz="2400" dirty="0">
              <a:latin typeface="Times New Roman" panose="02020603050405020304" pitchFamily="18" charset="0"/>
              <a:cs typeface="Times New Roman" panose="02020603050405020304" pitchFamily="18" charset="0"/>
            </a:endParaRPr>
          </a:p>
          <a:p>
            <a:pPr marL="0" indent="0">
              <a:buFont typeface="Wingdings"/>
              <a:buNone/>
            </a:pPr>
            <a:endParaRPr lang="en-US" sz="2400" dirty="0"/>
          </a:p>
        </p:txBody>
      </p:sp>
    </p:spTree>
    <p:extLst>
      <p:ext uri="{BB962C8B-B14F-4D97-AF65-F5344CB8AC3E}">
        <p14:creationId xmlns:p14="http://schemas.microsoft.com/office/powerpoint/2010/main" val="4080462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How to learn Java syntax</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7</a:t>
            </a:fld>
            <a:endParaRPr lang="en-US"/>
          </a:p>
        </p:txBody>
      </p:sp>
      <p:sp>
        <p:nvSpPr>
          <p:cNvPr id="5" name="Content Placeholder 3"/>
          <p:cNvSpPr txBox="1">
            <a:spLocks/>
          </p:cNvSpPr>
          <p:nvPr/>
        </p:nvSpPr>
        <p:spPr>
          <a:xfrm>
            <a:off x="381000" y="1447800"/>
            <a:ext cx="8153400" cy="53340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t>When you have a question on syntax of statements, there are two ways to find a suitable answer:</a:t>
            </a:r>
          </a:p>
          <a:p>
            <a:pPr marL="457200" indent="-457200">
              <a:buFont typeface="Wingdings"/>
              <a:buAutoNum type="arabicPeriod"/>
            </a:pPr>
            <a:r>
              <a:rPr lang="en-US" sz="2400" dirty="0">
                <a:solidFill>
                  <a:srgbClr val="800000"/>
                </a:solidFill>
                <a:latin typeface="Times New Roman" panose="02020603050405020304" pitchFamily="18" charset="0"/>
                <a:cs typeface="Times New Roman" panose="02020603050405020304" pitchFamily="18" charset="0"/>
              </a:rPr>
              <a:t>Try it in Eclipse —keep trying different things until something works. </a:t>
            </a:r>
            <a:r>
              <a:rPr lang="en-US" sz="2400" dirty="0">
                <a:solidFill>
                  <a:srgbClr val="0070C0"/>
                </a:solidFill>
                <a:latin typeface="Times New Roman" panose="02020603050405020304" pitchFamily="18" charset="0"/>
                <a:cs typeface="Times New Roman" panose="02020603050405020304" pitchFamily="18" charset="0"/>
              </a:rPr>
              <a:t>HORRIBLE. You waste your time and learn nothing.</a:t>
            </a:r>
          </a:p>
          <a:p>
            <a:pPr marL="457200" indent="-457200">
              <a:buFont typeface="Wingdings"/>
              <a:buAutoNum type="arabicPeriod"/>
            </a:pPr>
            <a:r>
              <a:rPr lang="en-US" sz="2400" dirty="0">
                <a:solidFill>
                  <a:srgbClr val="800000"/>
                </a:solidFill>
                <a:latin typeface="Times New Roman" panose="02020603050405020304" pitchFamily="18" charset="0"/>
                <a:cs typeface="Times New Roman" panose="02020603050405020304" pitchFamily="18" charset="0"/>
              </a:rPr>
              <a:t>Look up the statement in </a:t>
            </a:r>
            <a:r>
              <a:rPr lang="en-US" sz="2400" dirty="0" err="1">
                <a:solidFill>
                  <a:srgbClr val="800000"/>
                </a:solidFill>
                <a:latin typeface="Times New Roman" panose="02020603050405020304" pitchFamily="18" charset="0"/>
                <a:cs typeface="Times New Roman" panose="02020603050405020304" pitchFamily="18" charset="0"/>
              </a:rPr>
              <a:t>JavaHyperText</a:t>
            </a:r>
            <a:r>
              <a:rPr lang="en-US" sz="2400" dirty="0">
                <a:solidFill>
                  <a:srgbClr val="800000"/>
                </a:solidFill>
                <a:latin typeface="Times New Roman" panose="02020603050405020304" pitchFamily="18" charset="0"/>
                <a:cs typeface="Times New Roman" panose="02020603050405020304" pitchFamily="18" charset="0"/>
              </a:rPr>
              <a:t>! </a:t>
            </a:r>
            <a:r>
              <a:rPr lang="en-US" sz="2400" dirty="0">
                <a:solidFill>
                  <a:srgbClr val="0070C0"/>
                </a:solidFill>
                <a:latin typeface="Times New Roman" panose="02020603050405020304" pitchFamily="18" charset="0"/>
                <a:cs typeface="Times New Roman" panose="02020603050405020304" pitchFamily="18" charset="0"/>
              </a:rPr>
              <a:t>Wonderful! Look up a statement twice and you will know it forever.</a:t>
            </a:r>
          </a:p>
          <a:p>
            <a:pPr marL="0" indent="0">
              <a:buFont typeface="Wingdings"/>
              <a:buNone/>
            </a:pPr>
            <a:endParaRPr lang="en-US" sz="2400" dirty="0">
              <a:solidFill>
                <a:srgbClr val="FF0000"/>
              </a:solidFill>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Font typeface="Wingdings"/>
              <a:buNone/>
            </a:pPr>
            <a:endParaRPr lang="en-US" sz="2400" dirty="0"/>
          </a:p>
        </p:txBody>
      </p:sp>
    </p:spTree>
    <p:extLst>
      <p:ext uri="{BB962C8B-B14F-4D97-AF65-F5344CB8AC3E}">
        <p14:creationId xmlns:p14="http://schemas.microsoft.com/office/powerpoint/2010/main" val="718000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609600"/>
          </a:xfrm>
        </p:spPr>
        <p:txBody>
          <a:bodyPr>
            <a:normAutofit fontScale="90000"/>
          </a:bodyPr>
          <a:lstStyle/>
          <a:p>
            <a:r>
              <a:rPr lang="en-US" sz="3600" dirty="0">
                <a:solidFill>
                  <a:srgbClr val="800000"/>
                </a:solidFill>
              </a:rPr>
              <a:t>Difference between class and object</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8</a:t>
            </a:fld>
            <a:endParaRPr lang="en-US"/>
          </a:p>
        </p:txBody>
      </p:sp>
      <p:pic>
        <p:nvPicPr>
          <p:cNvPr id="9" name="Content Placeholder 8" descr="blueprint.tiff"/>
          <p:cNvPicPr>
            <a:picLocks noGrp="1" noChangeAspect="1"/>
          </p:cNvPicPr>
          <p:nvPr>
            <p:ph sz="quarter" idx="1"/>
          </p:nvPr>
        </p:nvPicPr>
        <p:blipFill>
          <a:blip r:embed="rId2">
            <a:extLst>
              <a:ext uri="{28A0092B-C50C-407E-A947-70E740481C1C}">
                <a14:useLocalDpi xmlns:a14="http://schemas.microsoft.com/office/drawing/2010/main" val="0"/>
              </a:ext>
            </a:extLst>
          </a:blip>
          <a:srcRect t="17082" b="17082"/>
          <a:stretch>
            <a:fillRect/>
          </a:stretch>
        </p:blipFill>
        <p:spPr>
          <a:xfrm>
            <a:off x="609600" y="1143000"/>
            <a:ext cx="5178552" cy="2855463"/>
          </a:xfrm>
        </p:spPr>
      </p:pic>
      <p:sp>
        <p:nvSpPr>
          <p:cNvPr id="10" name="TextBox 9"/>
          <p:cNvSpPr txBox="1"/>
          <p:nvPr/>
        </p:nvSpPr>
        <p:spPr>
          <a:xfrm>
            <a:off x="533400" y="4267200"/>
            <a:ext cx="3505200" cy="830997"/>
          </a:xfrm>
          <a:prstGeom prst="rect">
            <a:avLst/>
          </a:prstGeom>
          <a:noFill/>
        </p:spPr>
        <p:txBody>
          <a:bodyPr wrap="square" rtlCol="0">
            <a:spAutoFit/>
          </a:bodyPr>
          <a:lstStyle/>
          <a:p>
            <a:r>
              <a:rPr lang="en-US" sz="2400" dirty="0">
                <a:latin typeface="Times New Roman"/>
                <a:cs typeface="Times New Roman"/>
              </a:rPr>
              <a:t>A blueprint, design, plan</a:t>
            </a:r>
          </a:p>
          <a:p>
            <a:r>
              <a:rPr lang="en-US" sz="2400" dirty="0">
                <a:solidFill>
                  <a:srgbClr val="0070C0"/>
                </a:solidFill>
                <a:latin typeface="Times New Roman"/>
                <a:cs typeface="Times New Roman"/>
              </a:rPr>
              <a:t>A class</a:t>
            </a:r>
          </a:p>
        </p:txBody>
      </p:sp>
      <p:pic>
        <p:nvPicPr>
          <p:cNvPr id="11" name="Picture 10" descr="house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3000" y="990600"/>
            <a:ext cx="3955087" cy="2054023"/>
          </a:xfrm>
          <a:prstGeom prst="rect">
            <a:avLst/>
          </a:prstGeom>
        </p:spPr>
      </p:pic>
      <p:sp>
        <p:nvSpPr>
          <p:cNvPr id="12" name="TextBox 11"/>
          <p:cNvSpPr txBox="1"/>
          <p:nvPr/>
        </p:nvSpPr>
        <p:spPr>
          <a:xfrm>
            <a:off x="4735064" y="5638800"/>
            <a:ext cx="4180336" cy="830997"/>
          </a:xfrm>
          <a:prstGeom prst="rect">
            <a:avLst/>
          </a:prstGeom>
          <a:noFill/>
        </p:spPr>
        <p:txBody>
          <a:bodyPr wrap="square" rtlCol="0">
            <a:spAutoFit/>
          </a:bodyPr>
          <a:lstStyle/>
          <a:p>
            <a:r>
              <a:rPr lang="en-US" sz="2400" dirty="0">
                <a:latin typeface="Times New Roman"/>
                <a:cs typeface="Times New Roman"/>
              </a:rPr>
              <a:t>A house built from the blueprint</a:t>
            </a:r>
          </a:p>
          <a:p>
            <a:r>
              <a:rPr lang="en-US" sz="2400" dirty="0">
                <a:solidFill>
                  <a:srgbClr val="0070C0"/>
                </a:solidFill>
                <a:latin typeface="Times New Roman"/>
                <a:cs typeface="Times New Roman"/>
              </a:rPr>
              <a:t>An object</a:t>
            </a:r>
          </a:p>
        </p:txBody>
      </p:sp>
      <p:pic>
        <p:nvPicPr>
          <p:cNvPr id="13" name="Picture 12" descr="house2.psd"/>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53000" y="3429000"/>
            <a:ext cx="3961588" cy="2057400"/>
          </a:xfrm>
          <a:prstGeom prst="rect">
            <a:avLst/>
          </a:prstGeom>
        </p:spPr>
      </p:pic>
      <p:sp>
        <p:nvSpPr>
          <p:cNvPr id="14" name="TextBox 13"/>
          <p:cNvSpPr txBox="1"/>
          <p:nvPr/>
        </p:nvSpPr>
        <p:spPr>
          <a:xfrm>
            <a:off x="228600" y="5334000"/>
            <a:ext cx="4038600" cy="1200328"/>
          </a:xfrm>
          <a:prstGeom prst="rect">
            <a:avLst/>
          </a:prstGeom>
          <a:noFill/>
          <a:ln>
            <a:solidFill>
              <a:srgbClr val="800000"/>
            </a:solidFill>
          </a:ln>
        </p:spPr>
        <p:txBody>
          <a:bodyPr wrap="square" rtlCol="0">
            <a:spAutoFit/>
          </a:bodyPr>
          <a:lstStyle/>
          <a:p>
            <a:r>
              <a:rPr lang="en-US" sz="2400" dirty="0">
                <a:latin typeface="Times New Roman"/>
                <a:cs typeface="Times New Roman"/>
              </a:rPr>
              <a:t>Can create many objects from the same plan (class). Usually, not all exactly the same.</a:t>
            </a:r>
          </a:p>
        </p:txBody>
      </p:sp>
    </p:spTree>
    <p:extLst>
      <p:ext uri="{BB962C8B-B14F-4D97-AF65-F5344CB8AC3E}">
        <p14:creationId xmlns:p14="http://schemas.microsoft.com/office/powerpoint/2010/main" val="368360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ssolv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dissolve">
                                      <p:cBhvr>
                                        <p:cTn id="15" dur="500"/>
                                        <p:tgtEl>
                                          <p:spTgt spid="11"/>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dissolve">
                                      <p:cBhvr>
                                        <p:cTn id="23" dur="500"/>
                                        <p:tgtEl>
                                          <p:spTgt spid="13"/>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dissolve">
                                      <p:cBhvr>
                                        <p:cTn id="2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Overview</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9</a:t>
            </a:fld>
            <a:endParaRPr lang="en-US"/>
          </a:p>
        </p:txBody>
      </p:sp>
      <p:sp>
        <p:nvSpPr>
          <p:cNvPr id="4" name="Content Placeholder 3"/>
          <p:cNvSpPr>
            <a:spLocks noGrp="1"/>
          </p:cNvSpPr>
          <p:nvPr>
            <p:ph sz="quarter" idx="1"/>
          </p:nvPr>
        </p:nvSpPr>
        <p:spPr>
          <a:xfrm>
            <a:off x="612648" y="1600200"/>
            <a:ext cx="8153400" cy="4876800"/>
          </a:xfrm>
        </p:spPr>
        <p:txBody>
          <a:bodyPr>
            <a:noAutofit/>
          </a:bodyPr>
          <a:lstStyle/>
          <a:p>
            <a:r>
              <a:rPr lang="en-US" sz="2400" dirty="0"/>
              <a:t>An object can contain variables as well as methods.</a:t>
            </a:r>
            <a:br>
              <a:rPr lang="en-US" sz="2400" dirty="0"/>
            </a:br>
            <a:r>
              <a:rPr lang="en-US" sz="2400" dirty="0"/>
              <a:t>Variable in an object is called a </a:t>
            </a:r>
            <a:r>
              <a:rPr lang="en-US" sz="2400" dirty="0">
                <a:solidFill>
                  <a:srgbClr val="800000"/>
                </a:solidFill>
              </a:rPr>
              <a:t>field</a:t>
            </a:r>
            <a:r>
              <a:rPr lang="en-US" sz="2400" dirty="0"/>
              <a:t>.</a:t>
            </a:r>
          </a:p>
          <a:p>
            <a:r>
              <a:rPr lang="en-US" sz="2400" dirty="0"/>
              <a:t>Declare fields in the class definition. Generally, make fields </a:t>
            </a:r>
            <a:r>
              <a:rPr lang="en-US" sz="2400" dirty="0">
                <a:solidFill>
                  <a:srgbClr val="800000"/>
                </a:solidFill>
              </a:rPr>
              <a:t>private </a:t>
            </a:r>
            <a:r>
              <a:rPr lang="en-US" sz="2400" dirty="0"/>
              <a:t>so they can’t be seen from outside the class.</a:t>
            </a:r>
          </a:p>
          <a:p>
            <a:r>
              <a:rPr lang="en-US" sz="2400" dirty="0"/>
              <a:t>May add </a:t>
            </a:r>
            <a:r>
              <a:rPr lang="en-US" sz="2400" dirty="0">
                <a:solidFill>
                  <a:srgbClr val="800000"/>
                </a:solidFill>
              </a:rPr>
              <a:t>getter methods </a:t>
            </a:r>
            <a:r>
              <a:rPr lang="en-US" sz="2400" dirty="0"/>
              <a:t>(functions) and </a:t>
            </a:r>
            <a:r>
              <a:rPr lang="en-US" sz="2400" dirty="0">
                <a:solidFill>
                  <a:srgbClr val="800000"/>
                </a:solidFill>
              </a:rPr>
              <a:t>setter methods </a:t>
            </a:r>
            <a:r>
              <a:rPr lang="en-US" sz="2400" dirty="0"/>
              <a:t>(procedures) to allow access to some or all fields.</a:t>
            </a:r>
          </a:p>
          <a:p>
            <a:r>
              <a:rPr lang="en-US" sz="2400" dirty="0"/>
              <a:t>Use a new kind of method, the </a:t>
            </a:r>
            <a:r>
              <a:rPr lang="en-US" sz="2400" dirty="0">
                <a:solidFill>
                  <a:srgbClr val="800000"/>
                </a:solidFill>
              </a:rPr>
              <a:t>constructor</a:t>
            </a:r>
            <a:r>
              <a:rPr lang="en-US" sz="2400" dirty="0"/>
              <a:t>, to initialize fields of a new object during evaluation of a new-expression.</a:t>
            </a:r>
          </a:p>
          <a:p>
            <a:r>
              <a:rPr lang="en-US" sz="2400" dirty="0"/>
              <a:t>Create a </a:t>
            </a:r>
            <a:r>
              <a:rPr lang="en-US" sz="2400" dirty="0">
                <a:solidFill>
                  <a:srgbClr val="800000"/>
                </a:solidFill>
              </a:rPr>
              <a:t>JUnit Testing Class </a:t>
            </a:r>
            <a:r>
              <a:rPr lang="en-US" sz="2400" dirty="0"/>
              <a:t>to save a suite of test cases, run them when necessary.</a:t>
            </a:r>
          </a:p>
          <a:p>
            <a:pPr marL="0" indent="0">
              <a:buNone/>
            </a:pPr>
            <a:endParaRPr lang="en-US" sz="2400" dirty="0"/>
          </a:p>
        </p:txBody>
      </p:sp>
    </p:spTree>
    <p:extLst>
      <p:ext uri="{BB962C8B-B14F-4D97-AF65-F5344CB8AC3E}">
        <p14:creationId xmlns:p14="http://schemas.microsoft.com/office/powerpoint/2010/main" val="16362699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12612</TotalTime>
  <Words>3032</Words>
  <Application>Microsoft Macintosh PowerPoint</Application>
  <PresentationFormat>On-screen Show (4:3)</PresentationFormat>
  <Paragraphs>523</Paragraphs>
  <Slides>31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Calibri</vt:lpstr>
      <vt:lpstr>Times New Roman</vt:lpstr>
      <vt:lpstr>Tw Cen MT</vt:lpstr>
      <vt:lpstr>Wingdings</vt:lpstr>
      <vt:lpstr>Wingdings 2</vt:lpstr>
      <vt:lpstr>Median</vt:lpstr>
      <vt:lpstr>CS/ENGRD 2110 Fall 2018</vt:lpstr>
      <vt:lpstr>CS2110 Announcements</vt:lpstr>
      <vt:lpstr>CS2110 Grading HW1</vt:lpstr>
      <vt:lpstr>Assignment A1</vt:lpstr>
      <vt:lpstr>Homework (not to be handed in)</vt:lpstr>
      <vt:lpstr>How to learn Java syntax</vt:lpstr>
      <vt:lpstr>How to learn Java syntax</vt:lpstr>
      <vt:lpstr>Difference between class and object</vt:lpstr>
      <vt:lpstr>Overview</vt:lpstr>
      <vt:lpstr>References in JavaHyperText entries</vt:lpstr>
      <vt:lpstr> class Time</vt:lpstr>
      <vt:lpstr>Class Time</vt:lpstr>
      <vt:lpstr>Class invariant</vt:lpstr>
      <vt:lpstr>Getter methods (functions)</vt:lpstr>
      <vt:lpstr>A little about type (class) String</vt:lpstr>
      <vt:lpstr>Concatenate or catenate?</vt:lpstr>
      <vt:lpstr>Setter methods (procedures)</vt:lpstr>
      <vt:lpstr>Setter methods (procedures)</vt:lpstr>
      <vt:lpstr>Test using a JUnit testing class</vt:lpstr>
      <vt:lpstr>Test using a JUnit testing class</vt:lpstr>
      <vt:lpstr>Test setter method in JUnit testing class</vt:lpstr>
      <vt:lpstr>Constructors —new kind of method</vt:lpstr>
      <vt:lpstr>Constructors —new kind of method</vt:lpstr>
      <vt:lpstr>Revisit the new-expression</vt:lpstr>
      <vt:lpstr>How to test a constructor</vt:lpstr>
      <vt:lpstr>A second constructor</vt:lpstr>
      <vt:lpstr>Generate javadoc</vt:lpstr>
      <vt:lpstr>Method specs should not mention fields</vt:lpstr>
      <vt:lpstr>Next week’s section: Exception Handling</vt:lpstr>
      <vt:lpstr>Next week’s section: Exception Handling</vt:lpstr>
      <vt:lpstr>Next week’s section: Exception Handling</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CS/ENGRD 2110 (formerly CS 211) Fall 2009</dc:title>
  <dc:creator>Ken</dc:creator>
  <cp:lastModifiedBy>David Joseph Gries</cp:lastModifiedBy>
  <cp:revision>382</cp:revision>
  <cp:lastPrinted>2018-08-29T23:55:45Z</cp:lastPrinted>
  <dcterms:created xsi:type="dcterms:W3CDTF">2006-08-16T00:00:00Z</dcterms:created>
  <dcterms:modified xsi:type="dcterms:W3CDTF">2018-08-30T13:42:03Z</dcterms:modified>
</cp:coreProperties>
</file>