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1" r:id="rId3"/>
    <p:sldId id="305" r:id="rId4"/>
    <p:sldId id="309" r:id="rId5"/>
    <p:sldId id="304" r:id="rId6"/>
    <p:sldId id="300" r:id="rId7"/>
    <p:sldId id="289" r:id="rId8"/>
    <p:sldId id="284" r:id="rId9"/>
    <p:sldId id="290" r:id="rId10"/>
    <p:sldId id="291" r:id="rId11"/>
    <p:sldId id="292" r:id="rId12"/>
    <p:sldId id="297" r:id="rId13"/>
    <p:sldId id="293" r:id="rId14"/>
    <p:sldId id="294" r:id="rId15"/>
    <p:sldId id="295" r:id="rId16"/>
    <p:sldId id="302" r:id="rId17"/>
    <p:sldId id="303" r:id="rId18"/>
    <p:sldId id="296" r:id="rId19"/>
    <p:sldId id="298" r:id="rId20"/>
    <p:sldId id="299" r:id="rId21"/>
    <p:sldId id="306" r:id="rId22"/>
    <p:sldId id="307" r:id="rId23"/>
    <p:sldId id="308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2BD"/>
    <a:srgbClr val="FFF7F3"/>
    <a:srgbClr val="F8DFF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3660" autoAdjust="0"/>
  </p:normalViewPr>
  <p:slideViewPr>
    <p:cSldViewPr>
      <p:cViewPr varScale="1">
        <p:scale>
          <a:sx n="131" d="100"/>
          <a:sy n="131" d="100"/>
        </p:scale>
        <p:origin x="184" y="312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28/08/2018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28/08/2018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8/28/18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8/28/18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8/28/18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8/28/18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8/28/18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8/28/18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8/28/18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8/28/18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ryjshell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81200"/>
            <a:ext cx="6477000" cy="1828800"/>
          </a:xfrm>
        </p:spPr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err="1"/>
              <a:t>Fall</a:t>
            </a:r>
            <a:r>
              <a:rPr lang="fr-BE" dirty="0"/>
              <a:t>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2: Objects and classes in Java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A class variable contains the name of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57200" y="1600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Type </a:t>
            </a:r>
            <a:r>
              <a:rPr lang="en-US" sz="2400" dirty="0" err="1"/>
              <a:t>JFrame</a:t>
            </a:r>
            <a:r>
              <a:rPr lang="en-US" sz="2400" dirty="0"/>
              <a:t>:  Names of objects of class </a:t>
            </a:r>
            <a:r>
              <a:rPr lang="en-US" sz="2400" dirty="0" err="1"/>
              <a:t>JFrame</a:t>
            </a:r>
            <a:r>
              <a:rPr lang="en-US" sz="2400" dirty="0"/>
              <a:t> 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0" y="5253335"/>
            <a:ext cx="3126924" cy="918865"/>
            <a:chOff x="381000" y="5253335"/>
            <a:chExt cx="3126924" cy="918865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5253335"/>
              <a:ext cx="3194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5257800"/>
              <a:ext cx="200445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        ?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8400" y="5710535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90600" y="2209800"/>
            <a:ext cx="3952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 h;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h= 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3219272"/>
            <a:ext cx="434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evaluation of new-</a:t>
            </a:r>
            <a:r>
              <a:rPr lang="en-US" sz="2400" dirty="0" err="1"/>
              <a:t>exp</a:t>
            </a:r>
            <a:r>
              <a:rPr lang="en-US" sz="2400" dirty="0"/>
              <a:t> creates the object shown, name of object is stored in h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257800"/>
            <a:ext cx="20044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76800" y="2057400"/>
            <a:ext cx="3894599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Consequence: a class variable contains not an object but name of an object, pointer to it. Objects are referenced indirectly.</a:t>
            </a:r>
          </a:p>
        </p:txBody>
      </p:sp>
    </p:spTree>
    <p:extLst>
      <p:ext uri="{BB962C8B-B14F-4D97-AF65-F5344CB8AC3E}">
        <p14:creationId xmlns:p14="http://schemas.microsoft.com/office/powerpoint/2010/main" val="35443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A class variable contains the name of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variable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contains the name of an object, you can call methods of the object using dot-notation: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0" y="5257346"/>
            <a:ext cx="3276600" cy="842665"/>
            <a:chOff x="381000" y="5253335"/>
            <a:chExt cx="3276600" cy="842665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5253335"/>
              <a:ext cx="3194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5257800"/>
              <a:ext cx="2590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        ?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88076" y="5634335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2743200"/>
            <a:ext cx="7010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Procedure calls:  </a:t>
            </a:r>
            <a:r>
              <a:rPr lang="en-US" sz="2400" dirty="0" err="1">
                <a:solidFill>
                  <a:srgbClr val="800000"/>
                </a:solidFill>
              </a:rPr>
              <a:t>h.show</a:t>
            </a:r>
            <a:r>
              <a:rPr lang="en-US" sz="2400" dirty="0">
                <a:solidFill>
                  <a:srgbClr val="800000"/>
                </a:solidFill>
              </a:rPr>
              <a:t>();        </a:t>
            </a:r>
            <a:r>
              <a:rPr lang="en-US" sz="2400" dirty="0" err="1">
                <a:solidFill>
                  <a:srgbClr val="800000"/>
                </a:solidFill>
              </a:rPr>
              <a:t>h.setTitle</a:t>
            </a:r>
            <a:r>
              <a:rPr lang="en-US" sz="2400" dirty="0">
                <a:solidFill>
                  <a:srgbClr val="800000"/>
                </a:solidFill>
              </a:rPr>
              <a:t>(“this is a title”);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Function calls:     </a:t>
            </a:r>
            <a:r>
              <a:rPr lang="en-US" sz="2400" dirty="0" err="1">
                <a:solidFill>
                  <a:srgbClr val="800000"/>
                </a:solidFill>
              </a:rPr>
              <a:t>h.getX</a:t>
            </a:r>
            <a:r>
              <a:rPr lang="en-US" sz="2400" dirty="0">
                <a:solidFill>
                  <a:srgbClr val="800000"/>
                </a:solidFill>
              </a:rPr>
              <a:t>()          </a:t>
            </a:r>
            <a:r>
              <a:rPr lang="en-US" sz="2400" dirty="0" err="1">
                <a:solidFill>
                  <a:srgbClr val="800000"/>
                </a:solidFill>
              </a:rPr>
              <a:t>h.getX</a:t>
            </a:r>
            <a:r>
              <a:rPr lang="en-US" sz="2400" dirty="0">
                <a:solidFill>
                  <a:srgbClr val="800000"/>
                </a:solidFill>
              </a:rPr>
              <a:t>() + </a:t>
            </a:r>
            <a:r>
              <a:rPr lang="en-US" sz="2400" dirty="0" err="1">
                <a:solidFill>
                  <a:srgbClr val="800000"/>
                </a:solidFill>
              </a:rPr>
              <a:t>h.getWidth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257800"/>
            <a:ext cx="20044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20532" y="4395605"/>
            <a:ext cx="866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x= y;</a:t>
            </a:r>
          </a:p>
          <a:p>
            <a:r>
              <a:rPr lang="en-US" sz="2400" dirty="0"/>
              <a:t>g= h;</a:t>
            </a:r>
          </a:p>
        </p:txBody>
      </p:sp>
    </p:spTree>
    <p:extLst>
      <p:ext uri="{BB962C8B-B14F-4D97-AF65-F5344CB8AC3E}">
        <p14:creationId xmlns:p14="http://schemas.microsoft.com/office/powerpoint/2010/main" val="2359578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</a:t>
            </a:r>
            <a:r>
              <a:rPr lang="en-US" sz="3200" dirty="0">
                <a:solidFill>
                  <a:srgbClr val="3366FF"/>
                </a:solidFill>
              </a:rPr>
              <a:t>: a blueprint for objects of the class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04800" y="1704975"/>
            <a:ext cx="838200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8B008C"/>
                </a:solidFill>
              </a:rPr>
              <a:t>Class definition</a:t>
            </a:r>
            <a:r>
              <a:rPr lang="en-US" sz="2200" dirty="0"/>
              <a:t>: </a:t>
            </a:r>
            <a:r>
              <a:rPr lang="en-US" sz="2200" b="1" dirty="0"/>
              <a:t>Describes format of an object (instance) of the class</a:t>
            </a:r>
            <a:r>
              <a:rPr lang="en-US" sz="2200" dirty="0"/>
              <a:t>.</a:t>
            </a:r>
          </a:p>
          <a:p>
            <a:pPr>
              <a:spcBef>
                <a:spcPct val="50000"/>
              </a:spcBef>
            </a:pPr>
            <a:r>
              <a:rPr lang="en-US" sz="2200" b="1" dirty="0"/>
              <a:t>    </a:t>
            </a:r>
            <a:r>
              <a:rPr lang="en-US" sz="2200" dirty="0"/>
              <a:t> /** </a:t>
            </a:r>
            <a:r>
              <a:rPr lang="en-US" sz="2200" dirty="0">
                <a:solidFill>
                  <a:srgbClr val="008000"/>
                </a:solidFill>
              </a:rPr>
              <a:t>description of what the class is for  */</a:t>
            </a:r>
          </a:p>
          <a:p>
            <a:pPr>
              <a:spcBef>
                <a:spcPct val="50000"/>
              </a:spcBef>
            </a:pPr>
            <a:r>
              <a:rPr lang="en-US" sz="2200" b="1" dirty="0"/>
              <a:t>     public</a:t>
            </a:r>
            <a:r>
              <a:rPr lang="en-US" sz="2200" dirty="0"/>
              <a:t> </a:t>
            </a:r>
            <a:r>
              <a:rPr lang="en-US" sz="2200" b="1" dirty="0"/>
              <a:t>class</a:t>
            </a:r>
            <a:r>
              <a:rPr lang="en-US" sz="2200" dirty="0"/>
              <a:t>  C  {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		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     }</a:t>
            </a: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943600" y="2205335"/>
            <a:ext cx="2667000" cy="461665"/>
          </a:xfrm>
          <a:prstGeom prst="rect">
            <a:avLst/>
          </a:prstGeom>
          <a:solidFill>
            <a:srgbClr val="F8DFF0"/>
          </a:solidFill>
          <a:ln w="9525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This is a comment</a:t>
            </a: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1143000" y="3200400"/>
            <a:ext cx="4495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/>
              <a:t>declarations of methods (in any order)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743200"/>
            <a:ext cx="2743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Access modifier </a:t>
            </a:r>
            <a:r>
              <a:rPr lang="en-US" sz="2400" b="1" dirty="0"/>
              <a:t>public</a:t>
            </a:r>
            <a:r>
              <a:rPr lang="en-US" sz="2400" dirty="0"/>
              <a:t> means C can be used anywhere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533400" y="4267200"/>
            <a:ext cx="7696200" cy="2092881"/>
          </a:xfrm>
          <a:prstGeom prst="rect">
            <a:avLst/>
          </a:prstGeom>
          <a:solidFill>
            <a:srgbClr val="FAFF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Class definition C goes in its own file named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err="1"/>
              <a:t>C.java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On your hard drive, have separate directory for each Java project you write; put all class definitions for program in that directory. You’ll see this when we demo.</a:t>
            </a:r>
          </a:p>
        </p:txBody>
      </p:sp>
    </p:spTree>
    <p:extLst>
      <p:ext uri="{BB962C8B-B14F-4D97-AF65-F5344CB8AC3E}">
        <p14:creationId xmlns:p14="http://schemas.microsoft.com/office/powerpoint/2010/main" val="322223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utoUpdateAnimBg="0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First class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(object of the class) has (almost) no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{</a:t>
            </a:r>
          </a:p>
          <a:p>
            <a:r>
              <a:rPr lang="en-US" sz="2400" dirty="0"/>
              <a:t>    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724400" y="4114800"/>
            <a:ext cx="3733800" cy="25146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C@25c7</a:t>
              </a:r>
              <a:endParaRPr lang="en-US" sz="2400" dirty="0"/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953000" y="2971800"/>
            <a:ext cx="2286000" cy="842665"/>
            <a:chOff x="685800" y="5634335"/>
            <a:chExt cx="2286000" cy="842665"/>
          </a:xfrm>
        </p:grpSpPr>
        <p:grpSp>
          <p:nvGrpSpPr>
            <p:cNvPr id="9" name="Group 8"/>
            <p:cNvGrpSpPr/>
            <p:nvPr/>
          </p:nvGrpSpPr>
          <p:grpSpPr>
            <a:xfrm>
              <a:off x="685800" y="5634335"/>
              <a:ext cx="2286000" cy="842665"/>
              <a:chOff x="671132" y="5253335"/>
              <a:chExt cx="2286000" cy="84266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71132" y="5253335"/>
                <a:ext cx="3257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k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066800" y="5257800"/>
                <a:ext cx="131231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         ?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flipH="1">
                <a:off x="2423732" y="5634335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    </a:t>
                </a:r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046866" y="5638800"/>
              <a:ext cx="13469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B008C"/>
                  </a:solidFill>
                </a:rPr>
                <a:t>C@25c7</a:t>
              </a:r>
              <a:endParaRPr lang="en-US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81000" y="3429000"/>
            <a:ext cx="3810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Then, execution of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800000"/>
                </a:solidFill>
              </a:rPr>
              <a:t>C k;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800000"/>
                </a:solidFill>
              </a:rPr>
              <a:t>	k=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C();</a:t>
            </a:r>
          </a:p>
          <a:p>
            <a:r>
              <a:rPr lang="en-US" sz="2400" dirty="0"/>
              <a:t>creates object shown to right and stores its name in k</a:t>
            </a:r>
          </a:p>
        </p:txBody>
      </p:sp>
    </p:spTree>
    <p:extLst>
      <p:ext uri="{BB962C8B-B14F-4D97-AF65-F5344CB8AC3E}">
        <p14:creationId xmlns:p14="http://schemas.microsoft.com/office/powerpoint/2010/main" val="537441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extends (is a subclass of) </a:t>
            </a:r>
            <a:r>
              <a:rPr lang="en-US" sz="3200" dirty="0" err="1">
                <a:solidFill>
                  <a:srgbClr val="800000"/>
                </a:solidFill>
              </a:rPr>
              <a:t>JFrame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subclass of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>
                <a:solidFill>
                  <a:srgbClr val="FF0000"/>
                </a:solidFill>
              </a:rPr>
              <a:t>extends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javax.swing.JFrame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{</a:t>
            </a:r>
          </a:p>
          <a:p>
            <a:r>
              <a:rPr lang="en-US" sz="2400" dirty="0"/>
              <a:t>    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353574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subclass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/>
              <a:t>of </a:t>
            </a:r>
            <a:r>
              <a:rPr lang="en-US" sz="2400" dirty="0" err="1">
                <a:solidFill>
                  <a:srgbClr val="800000"/>
                </a:solidFill>
              </a:rPr>
              <a:t>JFrame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err="1">
                <a:solidFill>
                  <a:srgbClr val="800000"/>
                </a:solidFill>
              </a:rPr>
              <a:t>JFrame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superclass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C</a:t>
            </a:r>
            <a:endParaRPr lang="en-US" sz="2400" dirty="0"/>
          </a:p>
          <a:p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/>
              <a:t> </a:t>
            </a:r>
            <a:r>
              <a:rPr lang="en-US" sz="2400" i="1" dirty="0">
                <a:solidFill>
                  <a:srgbClr val="FF0000"/>
                </a:solidFill>
              </a:rPr>
              <a:t>inherits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all methods that are in a </a:t>
            </a:r>
            <a:r>
              <a:rPr lang="en-US" sz="2400" dirty="0" err="1">
                <a:solidFill>
                  <a:srgbClr val="800000"/>
                </a:solidFill>
              </a:rPr>
              <a:t>JFrame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343400" y="3352800"/>
            <a:ext cx="4419600" cy="23622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343400" y="2743200"/>
            <a:ext cx="19812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4495800" y="3505200"/>
            <a:ext cx="3352800" cy="685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200" dirty="0"/>
              <a:t>hide()   show() </a:t>
            </a:r>
          </a:p>
          <a:p>
            <a:r>
              <a:rPr lang="en-US" sz="2200" dirty="0" err="1"/>
              <a:t>setTitle</a:t>
            </a:r>
            <a:r>
              <a:rPr lang="en-US" sz="2200" dirty="0"/>
              <a:t>(String)  </a:t>
            </a:r>
            <a:r>
              <a:rPr lang="en-US" sz="2200" dirty="0" err="1"/>
              <a:t>getTitle</a:t>
            </a:r>
            <a:r>
              <a:rPr lang="en-US" sz="2200" dirty="0"/>
              <a:t>()   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495800" y="4038600"/>
            <a:ext cx="449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200" dirty="0" err="1"/>
              <a:t>getX</a:t>
            </a:r>
            <a:r>
              <a:rPr lang="en-US" sz="2200" dirty="0"/>
              <a:t>()   </a:t>
            </a:r>
            <a:r>
              <a:rPr lang="en-US" sz="2200" dirty="0" err="1"/>
              <a:t>getY</a:t>
            </a:r>
            <a:r>
              <a:rPr lang="en-US" sz="2200" dirty="0"/>
              <a:t>()   </a:t>
            </a:r>
            <a:r>
              <a:rPr lang="en-US" sz="2200" dirty="0" err="1"/>
              <a:t>setLocation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495800" y="44958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   …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239000" y="33528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239000" y="5029200"/>
            <a:ext cx="1524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343400" y="5029200"/>
            <a:ext cx="28956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1000" y="5352872"/>
            <a:ext cx="3712865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Object has 2 partitions:</a:t>
            </a:r>
          </a:p>
          <a:p>
            <a:r>
              <a:rPr lang="en-US" sz="2400" dirty="0"/>
              <a:t>one for </a:t>
            </a:r>
            <a:r>
              <a:rPr lang="en-US" sz="2400" dirty="0" err="1"/>
              <a:t>JFrame</a:t>
            </a:r>
            <a:r>
              <a:rPr lang="en-US" sz="2400" dirty="0"/>
              <a:t> methods,</a:t>
            </a:r>
          </a:p>
          <a:p>
            <a:r>
              <a:rPr lang="en-US" sz="2400" dirty="0"/>
              <a:t>one for C methods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7592" y="5967203"/>
            <a:ext cx="3764522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Easy re-use of program part!</a:t>
            </a:r>
          </a:p>
        </p:txBody>
      </p:sp>
    </p:spTree>
    <p:extLst>
      <p:ext uri="{BB962C8B-B14F-4D97-AF65-F5344CB8AC3E}">
        <p14:creationId xmlns:p14="http://schemas.microsoft.com/office/powerpoint/2010/main" val="1436478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 with a function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subclass of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with a function area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343400" y="4953000"/>
            <a:ext cx="4419600" cy="1752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343400" y="4343400"/>
            <a:ext cx="18288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419600" y="5029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</a:t>
            </a:r>
          </a:p>
          <a:p>
            <a:endParaRPr lang="en-US" sz="2200" dirty="0"/>
          </a:p>
          <a:p>
            <a:r>
              <a:rPr lang="en-US" sz="2200" dirty="0"/>
              <a:t>area()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239000" y="49530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239000" y="5943600"/>
            <a:ext cx="1524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343400" y="5943600"/>
            <a:ext cx="28956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934410" y="2209800"/>
            <a:ext cx="2599990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Spec, as a comment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2620" y="3124200"/>
            <a:ext cx="3733799" cy="2964597"/>
            <a:chOff x="12620" y="3124200"/>
            <a:chExt cx="3733799" cy="296459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600200" y="3124200"/>
              <a:ext cx="457200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28800" y="3124200"/>
              <a:ext cx="0" cy="22860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2620" y="5257800"/>
              <a:ext cx="3733799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You know it is a function because it has a return type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57401" y="2743200"/>
            <a:ext cx="6847300" cy="1200328"/>
            <a:chOff x="2057400" y="2724328"/>
            <a:chExt cx="7010458" cy="1200328"/>
          </a:xfrm>
        </p:grpSpPr>
        <p:grpSp>
          <p:nvGrpSpPr>
            <p:cNvPr id="25" name="Group 24"/>
            <p:cNvGrpSpPr/>
            <p:nvPr/>
          </p:nvGrpSpPr>
          <p:grpSpPr>
            <a:xfrm>
              <a:off x="2057400" y="2724328"/>
              <a:ext cx="7010458" cy="1200328"/>
              <a:chOff x="-2806780" y="5010328"/>
              <a:chExt cx="7010458" cy="1200328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-2806780" y="5791200"/>
                <a:ext cx="1219200" cy="0"/>
              </a:xfrm>
              <a:prstGeom prst="line">
                <a:avLst/>
              </a:prstGeom>
              <a:ln w="4127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-2197180" y="6096000"/>
                <a:ext cx="2806780" cy="0"/>
              </a:xfrm>
              <a:prstGeom prst="line">
                <a:avLst/>
              </a:prstGeom>
              <a:ln w="4127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469879" y="5010328"/>
                <a:ext cx="3733799" cy="1200328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Function calls automatically call functions that are in the object</a:t>
                </a:r>
              </a:p>
            </p:txBody>
          </p:sp>
        </p:grpSp>
        <p:cxnSp>
          <p:nvCxnSpPr>
            <p:cNvPr id="29" name="Straight Connector 28"/>
            <p:cNvCxnSpPr/>
            <p:nvPr/>
          </p:nvCxnSpPr>
          <p:spPr>
            <a:xfrm>
              <a:off x="3657600" y="3505200"/>
              <a:ext cx="1364395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667000" y="3505200"/>
              <a:ext cx="0" cy="3048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343400" y="3505200"/>
              <a:ext cx="0" cy="3048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941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Inside-out rule for finding declaration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44780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…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76800" y="3962400"/>
            <a:ext cx="3962400" cy="2467897"/>
            <a:chOff x="4800600" y="4530436"/>
            <a:chExt cx="3962400" cy="2175164"/>
          </a:xfrm>
        </p:grpSpPr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C@6667</a:t>
              </a:r>
              <a:endParaRPr lang="en-US" sz="2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6496999" y="2133600"/>
            <a:ext cx="2226002" cy="3429000"/>
            <a:chOff x="6496999" y="2133600"/>
            <a:chExt cx="2226002" cy="3429000"/>
          </a:xfrm>
        </p:grpSpPr>
        <p:sp>
          <p:nvSpPr>
            <p:cNvPr id="8" name="TextBox 7"/>
            <p:cNvSpPr txBox="1"/>
            <p:nvPr/>
          </p:nvSpPr>
          <p:spPr>
            <a:xfrm>
              <a:off x="6781800" y="2133600"/>
              <a:ext cx="1941201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The whole method is in the object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6496999" y="3333928"/>
              <a:ext cx="1427801" cy="2228672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657644" y="3733800"/>
            <a:ext cx="4142956" cy="2554545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To what declaration does a name refer? </a:t>
            </a:r>
            <a:r>
              <a:rPr lang="en-US" sz="2400" dirty="0">
                <a:solidFill>
                  <a:srgbClr val="FF0000"/>
                </a:solidFill>
              </a:rPr>
              <a:t>Use </a:t>
            </a:r>
            <a:r>
              <a:rPr lang="en-US" sz="2400" b="1" dirty="0">
                <a:solidFill>
                  <a:srgbClr val="FF0000"/>
                </a:solidFill>
              </a:rPr>
              <a:t>inside-out rule</a:t>
            </a:r>
            <a:r>
              <a:rPr lang="en-US" sz="2400" dirty="0"/>
              <a:t>:</a:t>
            </a:r>
          </a:p>
          <a:p>
            <a:r>
              <a:rPr lang="en-US" sz="2200" dirty="0"/>
              <a:t>Look first in method body, starting from name and moving out; then look at parameters; then look outside method in the object.</a:t>
            </a:r>
          </a:p>
        </p:txBody>
      </p:sp>
    </p:spTree>
    <p:extLst>
      <p:ext uri="{BB962C8B-B14F-4D97-AF65-F5344CB8AC3E}">
        <p14:creationId xmlns:p14="http://schemas.microsoft.com/office/powerpoint/2010/main" val="27541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Inside-out rule for finding declaration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447800"/>
            <a:ext cx="472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…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…</a:t>
            </a:r>
            <a:r>
              <a:rPr lang="en-US" sz="2400" dirty="0" err="1"/>
              <a:t>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76800" y="3962400"/>
            <a:ext cx="3962400" cy="2467897"/>
            <a:chOff x="4800600" y="4530436"/>
            <a:chExt cx="3962400" cy="2175164"/>
          </a:xfrm>
        </p:grpSpPr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C@6667</a:t>
              </a:r>
              <a:endParaRPr lang="en-US" sz="2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flipH="1" flipV="1">
            <a:off x="5867400" y="4724400"/>
            <a:ext cx="609600" cy="99060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85800" y="3962400"/>
            <a:ext cx="3962400" cy="2467897"/>
            <a:chOff x="4800600" y="4530436"/>
            <a:chExt cx="3962400" cy="2175164"/>
          </a:xfrm>
        </p:grpSpPr>
        <p:sp>
          <p:nvSpPr>
            <p:cNvPr id="20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C@2abc</a:t>
              </a:r>
              <a:endParaRPr lang="en-US" sz="2400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6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7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flipH="1" flipV="1">
            <a:off x="1676400" y="4800600"/>
            <a:ext cx="762000" cy="99060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81600" y="1905000"/>
            <a:ext cx="3733800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Function </a:t>
            </a:r>
            <a:r>
              <a:rPr lang="en-US" sz="2400" dirty="0">
                <a:solidFill>
                  <a:srgbClr val="800000"/>
                </a:solidFill>
              </a:rPr>
              <a:t>area</a:t>
            </a:r>
            <a:r>
              <a:rPr lang="en-US" sz="2400" dirty="0"/>
              <a:t>: in each object.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getWidth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/>
              <a:t> calls function </a:t>
            </a:r>
            <a:r>
              <a:rPr lang="en-US" sz="2400" dirty="0" err="1">
                <a:solidFill>
                  <a:srgbClr val="800000"/>
                </a:solidFill>
              </a:rPr>
              <a:t>getWidth</a:t>
            </a:r>
            <a:r>
              <a:rPr lang="en-US" sz="2400" dirty="0"/>
              <a:t> in the object in which it appears.</a:t>
            </a:r>
          </a:p>
        </p:txBody>
      </p:sp>
    </p:spTree>
    <p:extLst>
      <p:ext uri="{BB962C8B-B14F-4D97-AF65-F5344CB8AC3E}">
        <p14:creationId xmlns:p14="http://schemas.microsoft.com/office/powerpoint/2010/main" val="1830536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 with a procedure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An instance is a </a:t>
            </a:r>
            <a:r>
              <a:rPr lang="en-US" sz="2400" dirty="0" err="1"/>
              <a:t>JFrame</a:t>
            </a:r>
            <a:r>
              <a:rPr lang="en-US" sz="2400" dirty="0"/>
              <a:t> with more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b="1" dirty="0"/>
              <a:t>   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Set width of window to its height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</a:t>
            </a:r>
            <a:r>
              <a:rPr lang="en-US" sz="2400" dirty="0" err="1"/>
              <a:t>setWtoH</a:t>
            </a:r>
            <a:r>
              <a:rPr lang="en-US" sz="2400" dirty="0"/>
              <a:t>() 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setSize</a:t>
            </a:r>
            <a:r>
              <a:rPr lang="en-US" sz="2400" dirty="0"/>
              <a:t>(</a:t>
            </a:r>
            <a:r>
              <a:rPr lang="en-US" sz="2400" dirty="0" err="1"/>
              <a:t>getHeight</a:t>
            </a:r>
            <a:r>
              <a:rPr lang="en-US" sz="2400" dirty="0"/>
              <a:t>(), </a:t>
            </a:r>
            <a:r>
              <a:rPr lang="en-US" sz="2400" dirty="0" err="1"/>
              <a:t>getHeight</a:t>
            </a:r>
            <a:r>
              <a:rPr lang="en-US" sz="2400" dirty="0"/>
              <a:t>());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5562600" y="4191000"/>
            <a:ext cx="3200400" cy="2209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562600" y="3581400"/>
            <a:ext cx="19050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638800" y="41910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setSize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 </a:t>
            </a:r>
          </a:p>
          <a:p>
            <a:endParaRPr lang="en-US" sz="2200" dirty="0"/>
          </a:p>
          <a:p>
            <a:r>
              <a:rPr lang="en-US" sz="2200" dirty="0"/>
              <a:t>area()</a:t>
            </a:r>
          </a:p>
          <a:p>
            <a:r>
              <a:rPr lang="en-US" sz="2000" dirty="0" err="1"/>
              <a:t>setWtoH</a:t>
            </a:r>
            <a:r>
              <a:rPr lang="en-US" sz="2200" dirty="0"/>
              <a:t>()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4676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924800" y="5562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562600" y="5562600"/>
            <a:ext cx="23622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600200" y="4572000"/>
            <a:ext cx="3810000" cy="1886128"/>
            <a:chOff x="1752600" y="5638800"/>
            <a:chExt cx="3810000" cy="1886128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52600" y="5638800"/>
              <a:ext cx="457200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981200" y="5638800"/>
              <a:ext cx="838200" cy="8382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590801" y="6324600"/>
              <a:ext cx="2971799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It is a procedure because it has </a:t>
              </a:r>
              <a:r>
                <a:rPr lang="en-US" sz="2400" b="1" dirty="0"/>
                <a:t>void</a:t>
              </a:r>
              <a:r>
                <a:rPr lang="en-US" sz="2400" dirty="0"/>
                <a:t> instead of return type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9600" y="5029200"/>
            <a:ext cx="4495800" cy="1505128"/>
            <a:chOff x="609600" y="5029200"/>
            <a:chExt cx="4495800" cy="1505128"/>
          </a:xfrm>
        </p:grpSpPr>
        <p:sp>
          <p:nvSpPr>
            <p:cNvPr id="15" name="TextBox 14"/>
            <p:cNvSpPr txBox="1"/>
            <p:nvPr/>
          </p:nvSpPr>
          <p:spPr>
            <a:xfrm>
              <a:off x="609600" y="5334000"/>
              <a:ext cx="1600200" cy="1200328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Call on procedure </a:t>
              </a:r>
              <a:r>
                <a:rPr lang="en-US" sz="2400" dirty="0" err="1"/>
                <a:t>setSize</a:t>
              </a:r>
              <a:endParaRPr lang="en-US" sz="24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43000" y="5029200"/>
              <a:ext cx="3962400" cy="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524000" y="5029200"/>
              <a:ext cx="304800" cy="53340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41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Using an object of class Date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with more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…</a:t>
            </a:r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Put the date and time in the title */</a:t>
            </a:r>
          </a:p>
          <a:p>
            <a:r>
              <a:rPr lang="en-US" sz="2400" b="1" dirty="0"/>
              <a:t>   public</a:t>
            </a:r>
            <a:r>
              <a:rPr lang="en-US" sz="2400" dirty="0"/>
              <a:t> </a:t>
            </a:r>
            <a:r>
              <a:rPr lang="en-US" sz="2400" b="1" dirty="0"/>
              <a:t>void </a:t>
            </a:r>
            <a:r>
              <a:rPr lang="en-US" sz="2400" dirty="0" err="1"/>
              <a:t>setTitleToDate</a:t>
            </a:r>
            <a:r>
              <a:rPr lang="en-US" sz="2400" dirty="0"/>
              <a:t>() {</a:t>
            </a:r>
          </a:p>
          <a:p>
            <a:endParaRPr lang="en-US" sz="2400" dirty="0"/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5562600" y="4191000"/>
            <a:ext cx="3200400" cy="2209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096000" y="3581400"/>
            <a:ext cx="19050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638800" y="41910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setSize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  <a:p>
            <a:r>
              <a:rPr lang="en-US" sz="2200" dirty="0" err="1"/>
              <a:t>setTitle</a:t>
            </a:r>
            <a:r>
              <a:rPr lang="en-US" sz="2200" dirty="0"/>
              <a:t>(String) </a:t>
            </a:r>
          </a:p>
          <a:p>
            <a:endParaRPr lang="en-US" sz="2200" dirty="0"/>
          </a:p>
          <a:p>
            <a:r>
              <a:rPr lang="en-US" sz="2200" dirty="0"/>
              <a:t>area</a:t>
            </a:r>
            <a:r>
              <a:rPr lang="en-US" sz="2200"/>
              <a:t>() {      }</a:t>
            </a:r>
            <a:endParaRPr lang="en-US" sz="2200" dirty="0"/>
          </a:p>
          <a:p>
            <a:r>
              <a:rPr lang="en-US" sz="2000" dirty="0" err="1"/>
              <a:t>setWtoH</a:t>
            </a:r>
            <a:r>
              <a:rPr lang="en-US" sz="2200" dirty="0"/>
              <a:t>()   </a:t>
            </a:r>
            <a:r>
              <a:rPr lang="en-US" sz="2200" dirty="0" err="1"/>
              <a:t>setTitleToDate</a:t>
            </a:r>
            <a:endParaRPr lang="en-US" sz="2200" dirty="0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4676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924800" y="55626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562600" y="5562600"/>
            <a:ext cx="23622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40440" y="4419600"/>
            <a:ext cx="4264960" cy="1938992"/>
          </a:xfrm>
          <a:prstGeom prst="rect">
            <a:avLst/>
          </a:prstGeom>
          <a:solidFill>
            <a:srgbClr val="FFF2BD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An object of class </a:t>
            </a:r>
            <a:r>
              <a:rPr lang="en-US" sz="2400" dirty="0" err="1"/>
              <a:t>java.util.Date</a:t>
            </a:r>
            <a:r>
              <a:rPr lang="en-US" sz="2400" dirty="0"/>
              <a:t> contains the date and time at which it was created.</a:t>
            </a:r>
          </a:p>
          <a:p>
            <a:r>
              <a:rPr lang="en-US" sz="2400" dirty="0"/>
              <a:t>It has a function </a:t>
            </a:r>
            <a:r>
              <a:rPr lang="en-US" sz="2400" dirty="0" err="1"/>
              <a:t>toString</a:t>
            </a:r>
            <a:r>
              <a:rPr lang="en-US" sz="2400" dirty="0"/>
              <a:t>(), which yields the data as a String.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3429000"/>
            <a:ext cx="50489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setTitle</a:t>
            </a:r>
            <a:r>
              <a:rPr lang="en-US" sz="2400" dirty="0">
                <a:solidFill>
                  <a:srgbClr val="FF0000"/>
                </a:solidFill>
              </a:rPr>
              <a:t>((</a:t>
            </a:r>
            <a:r>
              <a:rPr lang="en-US" sz="2400" b="1" dirty="0">
                <a:solidFill>
                  <a:srgbClr val="FF0000"/>
                </a:solidFill>
              </a:rPr>
              <a:t>new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java.util.Date</a:t>
            </a:r>
            <a:r>
              <a:rPr lang="en-US" sz="2400" dirty="0">
                <a:solidFill>
                  <a:srgbClr val="FF0000"/>
                </a:solidFill>
              </a:rPr>
              <a:t>()).</a:t>
            </a:r>
            <a:r>
              <a:rPr lang="en-US" sz="2400" dirty="0" err="1">
                <a:solidFill>
                  <a:srgbClr val="FF0000"/>
                </a:solidFill>
              </a:rPr>
              <a:t>toString</a:t>
            </a:r>
            <a:r>
              <a:rPr lang="en-US" sz="2400" dirty="0">
                <a:solidFill>
                  <a:srgbClr val="FF0000"/>
                </a:solidFill>
              </a:rPr>
              <a:t>());</a:t>
            </a:r>
          </a:p>
        </p:txBody>
      </p:sp>
    </p:spTree>
    <p:extLst>
      <p:ext uri="{BB962C8B-B14F-4D97-AF65-F5344CB8AC3E}">
        <p14:creationId xmlns:p14="http://schemas.microsoft.com/office/powerpoint/2010/main" val="28645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Homework HW1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4582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answers you handed in at the end of lecture 1 showed mass confusion! Perhaps 80% of you weren’t sure what to write. </a:t>
            </a:r>
            <a:r>
              <a:rPr lang="en-US" sz="2400" b="1" dirty="0">
                <a:solidFill>
                  <a:srgbClr val="C00000"/>
                </a:solidFill>
              </a:rPr>
              <a:t>This was not graded! It was only to help us and you assess the situation.</a:t>
            </a:r>
          </a:p>
          <a:p>
            <a:pPr marL="0" indent="0"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Doing HW1 will eliminate the confusion. Piazza note @34, (find a link </a:t>
            </a:r>
            <a:r>
              <a:rPr lang="en-US" sz="2400">
                <a:solidFill>
                  <a:srgbClr val="800000"/>
                </a:solidFill>
              </a:rPr>
              <a:t>to it in </a:t>
            </a:r>
            <a:r>
              <a:rPr lang="en-US" sz="2400" dirty="0">
                <a:solidFill>
                  <a:srgbClr val="800000"/>
                </a:solidFill>
              </a:rPr>
              <a:t>the pinned Piazza Recitation/Homework note.)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-------------------------------------------------------------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Evaluation, Execution, Syntax, Semantics.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Presenting an algorithm in English (2.5 minutes).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Executing the assignment statement (2.5 minutes).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</a:rPr>
              <a:t>Do HW1 and submit on the CMS</a:t>
            </a:r>
          </a:p>
          <a:p>
            <a:pPr marL="0" indent="0">
              <a:buNone/>
            </a:pP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0416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About null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371600" y="1828800"/>
            <a:ext cx="1295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1371600" y="2971800"/>
            <a:ext cx="1295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533400" y="1295400"/>
            <a:ext cx="7924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6538" indent="-236538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b="1" dirty="0">
              <a:solidFill>
                <a:srgbClr val="E419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 dirty="0"/>
              <a:t>   v1    C@16</a:t>
            </a:r>
          </a:p>
          <a:p>
            <a:pPr>
              <a:spcBef>
                <a:spcPct val="50000"/>
              </a:spcBef>
            </a:pPr>
            <a:endParaRPr lang="en-US" b="1" dirty="0"/>
          </a:p>
          <a:p>
            <a:pPr>
              <a:spcBef>
                <a:spcPct val="50000"/>
              </a:spcBef>
            </a:pPr>
            <a:r>
              <a:rPr lang="en-US" b="1" dirty="0"/>
              <a:t>   v2    null</a:t>
            </a: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grpSp>
        <p:nvGrpSpPr>
          <p:cNvPr id="28" name="Group 14"/>
          <p:cNvGrpSpPr>
            <a:grpSpLocks/>
          </p:cNvGrpSpPr>
          <p:nvPr/>
        </p:nvGrpSpPr>
        <p:grpSpPr bwMode="auto">
          <a:xfrm>
            <a:off x="3962400" y="1828800"/>
            <a:ext cx="1752898" cy="1143000"/>
            <a:chOff x="2496" y="720"/>
            <a:chExt cx="1963" cy="960"/>
          </a:xfrm>
        </p:grpSpPr>
        <p:sp>
          <p:nvSpPr>
            <p:cNvPr id="29" name="Rectangle 8"/>
            <p:cNvSpPr>
              <a:spLocks noChangeArrowheads="1"/>
            </p:cNvSpPr>
            <p:nvPr/>
          </p:nvSpPr>
          <p:spPr bwMode="auto">
            <a:xfrm>
              <a:off x="2496" y="720"/>
              <a:ext cx="1024" cy="28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C@16</a:t>
              </a: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496" y="1008"/>
              <a:ext cx="1963" cy="67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  <a:p>
              <a:pPr algn="ctr"/>
              <a:r>
                <a:rPr lang="en-US" sz="2400" dirty="0" err="1"/>
                <a:t>getName</a:t>
              </a:r>
              <a:r>
                <a:rPr lang="en-US" sz="2400" dirty="0"/>
                <a:t>()</a:t>
              </a:r>
            </a:p>
          </p:txBody>
        </p:sp>
        <p:sp>
          <p:nvSpPr>
            <p:cNvPr id="31" name="Rectangle 12"/>
            <p:cNvSpPr>
              <a:spLocks noChangeArrowheads="1"/>
            </p:cNvSpPr>
            <p:nvPr/>
          </p:nvSpPr>
          <p:spPr bwMode="auto">
            <a:xfrm>
              <a:off x="3866" y="1008"/>
              <a:ext cx="593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C</a:t>
              </a:r>
            </a:p>
          </p:txBody>
        </p:sp>
      </p:grpSp>
      <p:sp>
        <p:nvSpPr>
          <p:cNvPr id="36" name="Line 23"/>
          <p:cNvSpPr>
            <a:spLocks noChangeShapeType="1"/>
          </p:cNvSpPr>
          <p:nvPr/>
        </p:nvSpPr>
        <p:spPr bwMode="auto">
          <a:xfrm>
            <a:off x="2514600" y="2133600"/>
            <a:ext cx="1447800" cy="2286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762000" y="3886200"/>
            <a:ext cx="7239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null</a:t>
            </a:r>
            <a:r>
              <a:rPr lang="en-US" dirty="0"/>
              <a:t> denotes the absence of a name.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v2</a:t>
            </a:r>
            <a:r>
              <a:rPr lang="en-US" dirty="0"/>
              <a:t>.getName() is a mistake! Program stops with a </a:t>
            </a:r>
            <a:r>
              <a:rPr lang="en-US" dirty="0" err="1">
                <a:solidFill>
                  <a:srgbClr val="FF0000"/>
                </a:solidFill>
              </a:rPr>
              <a:t>NullPointerException</a:t>
            </a:r>
            <a:r>
              <a:rPr lang="en-US" dirty="0"/>
              <a:t> </a:t>
            </a:r>
          </a:p>
          <a:p>
            <a:pPr>
              <a:spcBef>
                <a:spcPct val="50000"/>
              </a:spcBef>
            </a:pPr>
            <a:r>
              <a:rPr lang="en-US" dirty="0"/>
              <a:t>You can write assignments like:   </a:t>
            </a:r>
            <a:r>
              <a:rPr lang="en-US" dirty="0">
                <a:solidFill>
                  <a:srgbClr val="800000"/>
                </a:solidFill>
              </a:rPr>
              <a:t>v1=  </a:t>
            </a:r>
            <a:r>
              <a:rPr lang="en-US" b="1" dirty="0">
                <a:solidFill>
                  <a:srgbClr val="800000"/>
                </a:solidFill>
              </a:rPr>
              <a:t>null</a:t>
            </a:r>
            <a:r>
              <a:rPr lang="en-US" dirty="0">
                <a:solidFill>
                  <a:srgbClr val="800000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dirty="0"/>
              <a:t>and expressions like:                    </a:t>
            </a:r>
            <a:r>
              <a:rPr lang="en-US" dirty="0">
                <a:solidFill>
                  <a:srgbClr val="800000"/>
                </a:solidFill>
              </a:rPr>
              <a:t>v1 == </a:t>
            </a:r>
            <a:r>
              <a:rPr lang="en-US" b="1" dirty="0">
                <a:solidFill>
                  <a:srgbClr val="800000"/>
                </a:solidFill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742092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FD22E2-6D85-724B-A6CA-3E399945E64B}"/>
              </a:ext>
            </a:extLst>
          </p:cNvPr>
          <p:cNvGrpSpPr/>
          <p:nvPr/>
        </p:nvGrpSpPr>
        <p:grpSpPr>
          <a:xfrm>
            <a:off x="5638799" y="2209800"/>
            <a:ext cx="3276601" cy="2485930"/>
            <a:chOff x="4534828" y="1828799"/>
            <a:chExt cx="4075772" cy="286693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919F0D8-814B-B44D-A66F-54B2C392D18D}"/>
                </a:ext>
              </a:extLst>
            </p:cNvPr>
            <p:cNvGrpSpPr/>
            <p:nvPr/>
          </p:nvGrpSpPr>
          <p:grpSpPr>
            <a:xfrm>
              <a:off x="4534828" y="1828799"/>
              <a:ext cx="4075772" cy="2866931"/>
              <a:chOff x="4611028" y="4530436"/>
              <a:chExt cx="4075772" cy="2526866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4F15F42-6503-2447-9E0D-4947EED66C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1029" y="4987637"/>
                <a:ext cx="3770971" cy="2069665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dirty="0"/>
                  <a:t>  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0BE9577-D990-D34C-82E8-0F977AE0A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1028" y="4530436"/>
                <a:ext cx="2748777" cy="4572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>
                    <a:solidFill>
                      <a:srgbClr val="8B008C"/>
                    </a:solidFill>
                  </a:rPr>
                  <a:t>AssertionError@2</a:t>
                </a:r>
                <a:endParaRPr lang="en-US" sz="2400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D66557B-D7D7-AC4D-8AA9-26AADC8DA7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0600" y="4901142"/>
                <a:ext cx="3886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 sz="2200" dirty="0"/>
              </a:p>
              <a:p>
                <a:endParaRPr lang="en-US" sz="2200" dirty="0"/>
              </a:p>
              <a:p>
                <a:endParaRPr lang="en-US" sz="2200" dirty="0"/>
              </a:p>
              <a:p>
                <a:br>
                  <a:rPr lang="en-US" sz="2200" dirty="0"/>
                </a:br>
                <a:r>
                  <a:rPr lang="en-US" sz="2200" dirty="0"/>
                  <a:t>     </a:t>
                </a:r>
              </a:p>
            </p:txBody>
          </p:sp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id="{31D5E20F-D043-ED41-8BFC-4FAD884AA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8000" y="4953000"/>
                <a:ext cx="15240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Throwable</a:t>
                </a:r>
                <a:endParaRPr lang="en-US" sz="2400" dirty="0"/>
              </a:p>
            </p:txBody>
          </p:sp>
          <p:sp>
            <p:nvSpPr>
              <p:cNvPr id="18" name="Rectangle 4">
                <a:extLst>
                  <a:ext uri="{FF2B5EF4-FFF2-40B4-BE49-F238E27FC236}">
                    <a16:creationId xmlns:a16="http://schemas.microsoft.com/office/drawing/2014/main" id="{CE38FB84-DA2C-9547-9B87-6B2AE356A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8000" y="5605019"/>
                <a:ext cx="1524000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Error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C7E1519-FF3B-1B46-81D5-6EFA73ED43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11028" y="5605019"/>
                <a:ext cx="2627973" cy="11545"/>
              </a:xfrm>
              <a:prstGeom prst="line">
                <a:avLst/>
              </a:prstGeom>
              <a:ln w="508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8A57A9-FC65-6C4B-9801-060EC0A80F52}"/>
                </a:ext>
              </a:extLst>
            </p:cNvPr>
            <p:cNvCxnSpPr>
              <a:cxnSpLocks/>
            </p:cNvCxnSpPr>
            <p:nvPr/>
          </p:nvCxnSpPr>
          <p:spPr>
            <a:xfrm>
              <a:off x="4534828" y="3886201"/>
              <a:ext cx="2475572" cy="0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id="{916F8B2C-4834-644B-A762-5D78C0E2D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3886200"/>
              <a:ext cx="2209800" cy="432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AssertionError</a:t>
              </a:r>
              <a:endParaRPr lang="en-US" sz="2400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50E477B-BDAF-0746-B170-2DA403C6B1C2}"/>
              </a:ext>
            </a:extLst>
          </p:cNvPr>
          <p:cNvSpPr txBox="1"/>
          <p:nvPr/>
        </p:nvSpPr>
        <p:spPr>
          <a:xfrm>
            <a:off x="262151" y="1801618"/>
            <a:ext cx="4861446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5;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("x is now "+x);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assert x== 6;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262151" y="3121363"/>
            <a:ext cx="4861446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assert statement is executed and x is not 6, an object of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AssertionError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created and “thrown”. It contains info needed to print out a nice message.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9B3EA-7D77-B547-B752-8631D7DCE89B}"/>
              </a:ext>
            </a:extLst>
          </p:cNvPr>
          <p:cNvSpPr txBox="1"/>
          <p:nvPr/>
        </p:nvSpPr>
        <p:spPr>
          <a:xfrm>
            <a:off x="1978460" y="5355242"/>
            <a:ext cx="3084499" cy="11541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java.lang.AssertionError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A0.main(</a:t>
            </a:r>
            <a:r>
              <a:rPr lang="en-US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A0.java:9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45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E477B-BDAF-0746-B170-2DA403C6B1C2}"/>
              </a:ext>
            </a:extLst>
          </p:cNvPr>
          <p:cNvSpPr txBox="1"/>
          <p:nvPr/>
        </p:nvSpPr>
        <p:spPr>
          <a:xfrm>
            <a:off x="262151" y="1600200"/>
            <a:ext cx="4233649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m();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262149" y="3567190"/>
            <a:ext cx="4861447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5/0 is evaluated, an object of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ArithmeticException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created and “thrown”. It contains info needed to print out a nice message.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092395-A3E3-5847-9783-599708D1E1E6}"/>
              </a:ext>
            </a:extLst>
          </p:cNvPr>
          <p:cNvSpPr txBox="1"/>
          <p:nvPr/>
        </p:nvSpPr>
        <p:spPr>
          <a:xfrm>
            <a:off x="262150" y="2209800"/>
            <a:ext cx="423365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m() {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y= 5/0;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02524-4316-1441-B836-3B436C59D188}"/>
              </a:ext>
            </a:extLst>
          </p:cNvPr>
          <p:cNvSpPr txBox="1"/>
          <p:nvPr/>
        </p:nvSpPr>
        <p:spPr>
          <a:xfrm>
            <a:off x="951781" y="5136850"/>
            <a:ext cx="5192447" cy="1569660"/>
          </a:xfrm>
          <a:prstGeom prst="rect">
            <a:avLst/>
          </a:prstGeom>
          <a:solidFill>
            <a:srgbClr val="FFF2BD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 in thread "main”</a:t>
            </a:r>
          </a:p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java.lang.ArithmeticException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/ by zero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A0.m(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A0.java:15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A0.main(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8C1407-28ED-9F4B-8CFA-34E573CC73BC}"/>
              </a:ext>
            </a:extLst>
          </p:cNvPr>
          <p:cNvGrpSpPr/>
          <p:nvPr/>
        </p:nvGrpSpPr>
        <p:grpSpPr>
          <a:xfrm>
            <a:off x="3810000" y="5840013"/>
            <a:ext cx="4428698" cy="430887"/>
            <a:chOff x="3810000" y="5840013"/>
            <a:chExt cx="4428698" cy="430887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F090F42-476A-734F-8344-9D54871517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0000" y="6096000"/>
              <a:ext cx="1648428" cy="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E2CE620-51F4-1441-B4F1-4FCB9F11979F}"/>
                </a:ext>
              </a:extLst>
            </p:cNvPr>
            <p:cNvSpPr txBox="1"/>
            <p:nvPr/>
          </p:nvSpPr>
          <p:spPr>
            <a:xfrm>
              <a:off x="5495498" y="5840013"/>
              <a:ext cx="2743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FF0000"/>
                  </a:solidFill>
                </a:rPr>
                <a:t>where it occurred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A6821F0-7C17-B14C-9E1C-E7982DC2DBCD}"/>
              </a:ext>
            </a:extLst>
          </p:cNvPr>
          <p:cNvGrpSpPr/>
          <p:nvPr/>
        </p:nvGrpSpPr>
        <p:grpSpPr>
          <a:xfrm>
            <a:off x="3929879" y="6211288"/>
            <a:ext cx="4428698" cy="430887"/>
            <a:chOff x="3810000" y="5840013"/>
            <a:chExt cx="4428698" cy="430887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F930A44-43D9-D946-9CF6-D7A684E57E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0000" y="6096000"/>
              <a:ext cx="1648428" cy="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8D8FF56-8058-004F-9633-7C077FA8B5A5}"/>
                </a:ext>
              </a:extLst>
            </p:cNvPr>
            <p:cNvSpPr txBox="1"/>
            <p:nvPr/>
          </p:nvSpPr>
          <p:spPr>
            <a:xfrm>
              <a:off x="5495498" y="5840013"/>
              <a:ext cx="2743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FF0000"/>
                  </a:solidFill>
                </a:rPr>
                <a:t>where m was called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50B022-DB88-5944-90D4-25B41CDBC53B}"/>
              </a:ext>
            </a:extLst>
          </p:cNvPr>
          <p:cNvGrpSpPr/>
          <p:nvPr/>
        </p:nvGrpSpPr>
        <p:grpSpPr>
          <a:xfrm>
            <a:off x="5029200" y="1828799"/>
            <a:ext cx="3886200" cy="2866931"/>
            <a:chOff x="5029200" y="1828799"/>
            <a:chExt cx="3886200" cy="286693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AFD22E2-6D85-724B-A6CA-3E399945E64B}"/>
                </a:ext>
              </a:extLst>
            </p:cNvPr>
            <p:cNvGrpSpPr/>
            <p:nvPr/>
          </p:nvGrpSpPr>
          <p:grpSpPr>
            <a:xfrm>
              <a:off x="5029200" y="1828799"/>
              <a:ext cx="3886200" cy="2866931"/>
              <a:chOff x="4724400" y="1828799"/>
              <a:chExt cx="3886200" cy="2866931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F919F0D8-814B-B44D-A66F-54B2C392D18D}"/>
                  </a:ext>
                </a:extLst>
              </p:cNvPr>
              <p:cNvGrpSpPr/>
              <p:nvPr/>
            </p:nvGrpSpPr>
            <p:grpSpPr>
              <a:xfrm>
                <a:off x="4724400" y="1828799"/>
                <a:ext cx="3886200" cy="2866931"/>
                <a:chOff x="4800600" y="4530436"/>
                <a:chExt cx="3886200" cy="2526866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4F15F42-6503-2447-9E0D-4947EED66C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4997" y="4987637"/>
                  <a:ext cx="3487003" cy="2069665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dirty="0"/>
                    <a:t>  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80BE9577-D990-D34C-82E8-0F977AE0AC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76800" y="4530436"/>
                  <a:ext cx="2819400" cy="4572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>
                      <a:solidFill>
                        <a:srgbClr val="8B008C"/>
                      </a:solidFill>
                    </a:rPr>
                    <a:t>ArithmeticException@4</a:t>
                  </a:r>
                  <a:endParaRPr lang="en-US" sz="2400" dirty="0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CD66557B-D7D7-AC4D-8AA9-26AADC8DA7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00600" y="4901142"/>
                  <a:ext cx="3886200" cy="838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200" dirty="0"/>
                </a:p>
                <a:p>
                  <a:endParaRPr lang="en-US" sz="2200" dirty="0"/>
                </a:p>
                <a:p>
                  <a:endParaRPr lang="en-US" sz="2200" dirty="0"/>
                </a:p>
                <a:p>
                  <a:br>
                    <a:rPr lang="en-US" sz="2200" dirty="0"/>
                  </a:br>
                  <a:r>
                    <a:rPr lang="en-US" sz="2200" dirty="0"/>
                    <a:t>     </a:t>
                  </a:r>
                </a:p>
              </p:txBody>
            </p:sp>
            <p:sp>
              <p:nvSpPr>
                <p:cNvPr id="17" name="Rectangle 4">
                  <a:extLst>
                    <a:ext uri="{FF2B5EF4-FFF2-40B4-BE49-F238E27FC236}">
                      <a16:creationId xmlns:a16="http://schemas.microsoft.com/office/drawing/2014/main" id="{31D5E20F-D043-ED41-8BFC-4FAD884AA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58000" y="4953001"/>
                  <a:ext cx="1524000" cy="37593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/>
                    <a:t>Throwable</a:t>
                  </a:r>
                  <a:endParaRPr lang="en-US" sz="2400" dirty="0"/>
                </a:p>
              </p:txBody>
            </p:sp>
            <p:sp>
              <p:nvSpPr>
                <p:cNvPr id="18" name="Rectangle 4">
                  <a:extLst>
                    <a:ext uri="{FF2B5EF4-FFF2-40B4-BE49-F238E27FC236}">
                      <a16:creationId xmlns:a16="http://schemas.microsoft.com/office/drawing/2014/main" id="{CE38FB84-DA2C-9547-9B87-6B2AE356A7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58000" y="5492665"/>
                  <a:ext cx="1524000" cy="30775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/>
                    <a:t>Exception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1C7E1519-FF3B-1B46-81D5-6EFA73ED43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5492665"/>
                  <a:ext cx="2362200" cy="11545"/>
                </a:xfrm>
                <a:prstGeom prst="line">
                  <a:avLst/>
                </a:prstGeom>
                <a:ln w="50800"/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B8A57A9-FC65-6C4B-9801-060EC0A80F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8797" y="3505200"/>
                <a:ext cx="2191603" cy="0"/>
              </a:xfrm>
              <a:prstGeom prst="line">
                <a:avLst/>
              </a:prstGeom>
              <a:ln w="508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id="{916F8B2C-4834-644B-A762-5D78C0E2D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67400" y="3505200"/>
                <a:ext cx="2438400" cy="43227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RuntimeException</a:t>
                </a:r>
                <a:endParaRPr lang="en-US" sz="2400" dirty="0"/>
              </a:p>
            </p:txBody>
          </p: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3A24F69-B752-B443-9CA9-BE2F5EB76BE8}"/>
                </a:ext>
              </a:extLst>
            </p:cNvPr>
            <p:cNvCxnSpPr>
              <a:cxnSpLocks/>
            </p:cNvCxnSpPr>
            <p:nvPr/>
          </p:nvCxnSpPr>
          <p:spPr>
            <a:xfrm>
              <a:off x="5123597" y="4100465"/>
              <a:ext cx="2191603" cy="0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B7E48600-D457-424C-B1BA-9EAB4037F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4100465"/>
              <a:ext cx="2438400" cy="432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ArithmeticException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48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3870453" y="1757262"/>
            <a:ext cx="4861447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Throwable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Error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…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Exception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RuntimeException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ArithmeticException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NullPointerException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IllegalArgumentException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092395-A3E3-5847-9783-599708D1E1E6}"/>
              </a:ext>
            </a:extLst>
          </p:cNvPr>
          <p:cNvSpPr txBox="1"/>
          <p:nvPr/>
        </p:nvSpPr>
        <p:spPr>
          <a:xfrm>
            <a:off x="381000" y="1752600"/>
            <a:ext cx="3319249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learn all about exceptions in next week’s recitation!</a:t>
            </a:r>
          </a:p>
        </p:txBody>
      </p:sp>
    </p:spTree>
    <p:extLst>
      <p:ext uri="{BB962C8B-B14F-4D97-AF65-F5344CB8AC3E}">
        <p14:creationId xmlns:p14="http://schemas.microsoft.com/office/powerpoint/2010/main" val="35512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PPT slides, </a:t>
            </a:r>
            <a:r>
              <a:rPr lang="en-US" sz="2800" dirty="0" err="1">
                <a:solidFill>
                  <a:srgbClr val="800000"/>
                </a:solidFill>
              </a:rPr>
              <a:t>JavaHyperText</a:t>
            </a:r>
            <a:r>
              <a:rPr lang="en-US" sz="2800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4582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CMS. Visit course webpage, click “Links”, then “CMS for 2110”.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008000"/>
                </a:solidFill>
              </a:rPr>
              <a:t>Download ppt slides the evening before each lecture, have them available in class. Please don’t ask questions on the piazza about that material the day before the lecture!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FF6600"/>
                </a:solidFill>
              </a:rPr>
              <a:t>Got a Java question? See first if it’s answered on </a:t>
            </a:r>
            <a:r>
              <a:rPr lang="en-US" sz="2400" dirty="0" err="1">
                <a:solidFill>
                  <a:srgbClr val="FF6600"/>
                </a:solidFill>
              </a:rPr>
              <a:t>JavaHyperText</a:t>
            </a: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721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Try Java out in  https://</a:t>
            </a:r>
            <a:r>
              <a:rPr lang="en-US" sz="2800" dirty="0" err="1">
                <a:solidFill>
                  <a:srgbClr val="800000"/>
                </a:solidFill>
              </a:rPr>
              <a:t>tryjshell.org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458200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On Piazza note @29, Preston </a:t>
            </a:r>
            <a:r>
              <a:rPr lang="en-US" sz="2400" dirty="0" err="1"/>
              <a:t>Rozwood</a:t>
            </a:r>
            <a:r>
              <a:rPr lang="en-US" sz="2400" dirty="0"/>
              <a:t> talked about </a:t>
            </a:r>
            <a:r>
              <a:rPr lang="en-US" sz="2400" dirty="0" err="1"/>
              <a:t>JShell</a:t>
            </a:r>
            <a:r>
              <a:rPr lang="en-US" sz="2400" dirty="0"/>
              <a:t>. Problem: You need Java 9 to use it. Maybe next semester we’ll switch to 9.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Eric Wang then suggested using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>
                <a:solidFill>
                  <a:srgbClr val="800000"/>
                </a:solidFill>
                <a:hlinkClick r:id="rId2"/>
              </a:rPr>
              <a:t>https://tryjshell.org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Where you can type in Java snippets and have them executed/evaluated.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It’s not as easy to use as </a:t>
            </a:r>
            <a:r>
              <a:rPr lang="en-US" sz="2400" dirty="0" err="1">
                <a:solidFill>
                  <a:srgbClr val="800000"/>
                </a:solidFill>
              </a:rPr>
              <a:t>DrJava</a:t>
            </a:r>
            <a:r>
              <a:rPr lang="en-US" sz="2400" dirty="0">
                <a:solidFill>
                  <a:srgbClr val="800000"/>
                </a:solidFill>
              </a:rPr>
              <a:t>, but it can help in some cases.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You don’t need Java version 9 to use it. It’s </a:t>
            </a:r>
            <a:r>
              <a:rPr lang="en-US" sz="2400" i="1" dirty="0">
                <a:solidFill>
                  <a:srgbClr val="800000"/>
                </a:solidFill>
              </a:rPr>
              <a:t>not</a:t>
            </a:r>
            <a:r>
              <a:rPr lang="en-US" sz="2400" dirty="0">
                <a:solidFill>
                  <a:srgbClr val="800000"/>
                </a:solidFill>
              </a:rPr>
              <a:t> using the Java on your computer.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Thank, Preston and Eric!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439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Java OO (Object Orientation)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153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Python and </a:t>
            </a:r>
            <a:r>
              <a:rPr lang="en-US" sz="2400" dirty="0" err="1"/>
              <a:t>Matlab</a:t>
            </a:r>
            <a:r>
              <a:rPr lang="en-US" sz="2400" dirty="0"/>
              <a:t> have objects and classes.</a:t>
            </a:r>
          </a:p>
          <a:p>
            <a:pPr marL="0" indent="0">
              <a:buNone/>
            </a:pPr>
            <a:r>
              <a:rPr lang="en-US" sz="2400" dirty="0"/>
              <a:t>Strong-typing nature of Java changes how OO is done and how useful it is. Put aside your previous experience with OO (if any).</a:t>
            </a:r>
          </a:p>
          <a:p>
            <a:pPr marL="0" indent="0">
              <a:buNone/>
            </a:pPr>
            <a:r>
              <a:rPr lang="en-US" sz="2400" dirty="0"/>
              <a:t>This lecture: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First</a:t>
            </a:r>
            <a:r>
              <a:rPr lang="en-US" sz="2400" dirty="0"/>
              <a:t>: describe </a:t>
            </a:r>
            <a:r>
              <a:rPr lang="en-US" sz="2400" dirty="0">
                <a:solidFill>
                  <a:srgbClr val="FF0000"/>
                </a:solidFill>
              </a:rPr>
              <a:t>objects</a:t>
            </a:r>
            <a:r>
              <a:rPr lang="en-US" sz="2400" dirty="0"/>
              <a:t>, demoing their creation and use.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Second</a:t>
            </a:r>
            <a:r>
              <a:rPr lang="en-US" sz="2400" dirty="0"/>
              <a:t>: Show you a </a:t>
            </a:r>
            <a:r>
              <a:rPr lang="en-US" sz="2400" dirty="0">
                <a:solidFill>
                  <a:srgbClr val="FF0000"/>
                </a:solidFill>
              </a:rPr>
              <a:t>class definition,</a:t>
            </a:r>
            <a:r>
              <a:rPr lang="en-US" sz="2400" dirty="0">
                <a:solidFill>
                  <a:srgbClr val="0070C0"/>
                </a:solidFill>
              </a:rPr>
              <a:t> a blueprint for objects, </a:t>
            </a:r>
            <a:r>
              <a:rPr lang="en-US" sz="2400" dirty="0"/>
              <a:t>and how it contains definitions of methods (functions and procedures) that appear in each object of the class.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Third</a:t>
            </a:r>
            <a:r>
              <a:rPr lang="en-US" sz="2400" dirty="0"/>
              <a:t>: Talk about keyword </a:t>
            </a:r>
            <a:r>
              <a:rPr lang="en-US" sz="2400" b="1" dirty="0">
                <a:solidFill>
                  <a:srgbClr val="FF0000"/>
                </a:solidFill>
              </a:rPr>
              <a:t>null</a:t>
            </a:r>
            <a:r>
              <a:rPr lang="en-US" sz="2400" dirty="0"/>
              <a:t>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Fourth</a:t>
            </a:r>
            <a:r>
              <a:rPr lang="en-US" sz="2400" dirty="0"/>
              <a:t>: Introduce Exceptions</a:t>
            </a:r>
          </a:p>
        </p:txBody>
      </p:sp>
    </p:spTree>
    <p:extLst>
      <p:ext uri="{BB962C8B-B14F-4D97-AF65-F5344CB8AC3E}">
        <p14:creationId xmlns:p14="http://schemas.microsoft.com/office/powerpoint/2010/main" val="161080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Homework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Study material of this lecture.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Visit </a:t>
            </a:r>
            <a:r>
              <a:rPr lang="en-US" sz="2400" dirty="0" err="1"/>
              <a:t>JavaHyperText</a:t>
            </a:r>
            <a:r>
              <a:rPr lang="en-US" sz="2400" dirty="0"/>
              <a:t>, click on </a:t>
            </a:r>
            <a:r>
              <a:rPr lang="en-US" sz="2400" dirty="0">
                <a:solidFill>
                  <a:srgbClr val="FF0000"/>
                </a:solidFill>
              </a:rPr>
              <a:t>Code Style</a:t>
            </a:r>
            <a:r>
              <a:rPr lang="en-US" sz="2400" dirty="0"/>
              <a:t>. Study 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3. Documentation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3.1 Kinds of comments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3.2 Don’t over-comment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3.4 Method specifications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	3.4.1 Precondition and </a:t>
            </a:r>
            <a:r>
              <a:rPr lang="en-US" sz="2400" dirty="0" err="1">
                <a:solidFill>
                  <a:srgbClr val="FF0000"/>
                </a:solidFill>
              </a:rPr>
              <a:t>postcondition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Spend a few minutes perusing slides for lecture 3; bring them to lecture 3.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5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Java OO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References to </a:t>
            </a:r>
            <a:r>
              <a:rPr lang="en-US" sz="2400" dirty="0" err="1">
                <a:solidFill>
                  <a:srgbClr val="800000"/>
                </a:solidFill>
              </a:rPr>
              <a:t>JavaHyperText</a:t>
            </a:r>
            <a:r>
              <a:rPr lang="en-US" sz="2400" dirty="0">
                <a:solidFill>
                  <a:srgbClr val="800000"/>
                </a:solidFill>
              </a:rPr>
              <a:t> entries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/>
              <a:t>Objects: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</a:p>
          <a:p>
            <a:pPr marL="0" indent="0">
              <a:buNone/>
            </a:pPr>
            <a:r>
              <a:rPr lang="en-US" sz="2400" dirty="0"/>
              <a:t>  Calling methods: </a:t>
            </a:r>
            <a:r>
              <a:rPr lang="en-US" sz="2400" dirty="0">
                <a:solidFill>
                  <a:srgbClr val="800000"/>
                </a:solidFill>
              </a:rPr>
              <a:t>method call</a:t>
            </a:r>
          </a:p>
          <a:p>
            <a:pPr marL="0" indent="0">
              <a:buNone/>
            </a:pPr>
            <a:r>
              <a:rPr lang="en-US" sz="2400" dirty="0"/>
              <a:t>  Class definition: </a:t>
            </a:r>
            <a:r>
              <a:rPr lang="en-US" sz="2400" dirty="0">
                <a:solidFill>
                  <a:srgbClr val="800000"/>
                </a:solidFill>
              </a:rPr>
              <a:t>class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public,</a:t>
            </a:r>
            <a:r>
              <a:rPr lang="en-US" sz="2400" dirty="0"/>
              <a:t> </a:t>
            </a:r>
            <a:r>
              <a:rPr lang="en-US" sz="2400" b="1" dirty="0"/>
              <a:t>private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public private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method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Parameter </a:t>
            </a:r>
            <a:r>
              <a:rPr lang="en-US" sz="2400" dirty="0" err="1">
                <a:solidFill>
                  <a:srgbClr val="800000"/>
                </a:solidFill>
              </a:rPr>
              <a:t>vs</a:t>
            </a:r>
            <a:r>
              <a:rPr lang="en-US" sz="2400" dirty="0">
                <a:solidFill>
                  <a:srgbClr val="800000"/>
                </a:solidFill>
              </a:rPr>
              <a:t> argument: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/>
              <a:t>parameter, argument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Inside-out 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2152472"/>
            <a:ext cx="25908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Fields of an object may be mentioned. We cover these in </a:t>
            </a:r>
            <a:br>
              <a:rPr lang="en-US" sz="2400" dirty="0"/>
            </a:br>
            <a:r>
              <a:rPr lang="en-US" sz="2400" dirty="0"/>
              <a:t>next lecture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4572000"/>
            <a:ext cx="3505199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Function</a:t>
            </a:r>
            <a:r>
              <a:rPr lang="en-US" sz="2400" dirty="0">
                <a:solidFill>
                  <a:srgbClr val="FF0000"/>
                </a:solidFill>
              </a:rPr>
              <a:t>: a method that returns a result.</a:t>
            </a:r>
            <a:r>
              <a:rPr lang="en-US" sz="2400" dirty="0"/>
              <a:t> </a:t>
            </a:r>
          </a:p>
          <a:p>
            <a:r>
              <a:rPr lang="en-US" sz="2400" dirty="0">
                <a:solidFill>
                  <a:srgbClr val="800000"/>
                </a:solidFill>
              </a:rPr>
              <a:t>Procedure</a:t>
            </a:r>
            <a:r>
              <a:rPr lang="en-US" sz="2400" dirty="0">
                <a:solidFill>
                  <a:srgbClr val="FF0000"/>
                </a:solidFill>
              </a:rPr>
              <a:t>: method that does not return a result, void method.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5646003"/>
            <a:ext cx="44196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Methods may have </a:t>
            </a:r>
            <a:r>
              <a:rPr lang="en-US" sz="2400" dirty="0">
                <a:solidFill>
                  <a:srgbClr val="FF0000"/>
                </a:solidFill>
              </a:rPr>
              <a:t>parameters</a:t>
            </a:r>
          </a:p>
          <a:p>
            <a:r>
              <a:rPr lang="en-US" sz="2400" dirty="0"/>
              <a:t>Method calls may have </a:t>
            </a:r>
            <a:r>
              <a:rPr lang="en-US" sz="2400" dirty="0">
                <a:solidFill>
                  <a:srgbClr val="FF0000"/>
                </a:solidFill>
              </a:rPr>
              <a:t>arguments</a:t>
            </a:r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Drawing an object of class </a:t>
            </a:r>
            <a:r>
              <a:rPr lang="en-US" sz="3200" dirty="0" err="1">
                <a:solidFill>
                  <a:srgbClr val="800000"/>
                </a:solidFill>
              </a:rPr>
              <a:t>javax.swing.JFrame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1524000"/>
            <a:ext cx="8117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This </a:t>
            </a:r>
            <a:r>
              <a:rPr lang="en-US" sz="2400" dirty="0"/>
              <a:t>o</a:t>
            </a:r>
            <a:r>
              <a:rPr lang="en-US" sz="2400"/>
              <a:t>bject </a:t>
            </a:r>
            <a:r>
              <a:rPr lang="en-US" sz="2400" dirty="0"/>
              <a:t>is associated with a window on your computer monitor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733800" y="2133600"/>
            <a:ext cx="4876800" cy="2438400"/>
            <a:chOff x="2590800" y="2133600"/>
            <a:chExt cx="4876800" cy="2438400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4800" y="2133600"/>
            <a:ext cx="3429000" cy="2308324"/>
            <a:chOff x="304800" y="2133600"/>
            <a:chExt cx="3429000" cy="2308324"/>
          </a:xfrm>
        </p:grpSpPr>
        <p:cxnSp>
          <p:nvCxnSpPr>
            <p:cNvPr id="22" name="Straight Connector 21"/>
            <p:cNvCxnSpPr>
              <a:endCxn id="13" idx="1"/>
            </p:cNvCxnSpPr>
            <p:nvPr/>
          </p:nvCxnSpPr>
          <p:spPr>
            <a:xfrm>
              <a:off x="3048000" y="2438400"/>
              <a:ext cx="685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04800" y="2133600"/>
              <a:ext cx="2971800" cy="2308324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Name of object, giving </a:t>
              </a:r>
              <a:r>
                <a:rPr lang="en-US" sz="2400" dirty="0">
                  <a:solidFill>
                    <a:srgbClr val="800000"/>
                  </a:solidFill>
                </a:rPr>
                <a:t>class name </a:t>
              </a:r>
              <a:r>
                <a:rPr lang="en-US" sz="2400" dirty="0"/>
                <a:t>and its </a:t>
              </a:r>
              <a:r>
                <a:rPr lang="en-US" sz="2400" dirty="0">
                  <a:solidFill>
                    <a:srgbClr val="800000"/>
                  </a:solidFill>
                </a:rPr>
                <a:t>memory location</a:t>
              </a:r>
              <a:r>
                <a:rPr lang="en-US" sz="2400" dirty="0"/>
                <a:t> (hexadecimal).</a:t>
              </a:r>
            </a:p>
            <a:p>
              <a:r>
                <a:rPr lang="en-US" sz="2400" dirty="0"/>
                <a:t>Java creates name when it creates object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52400" y="5791200"/>
            <a:ext cx="7374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Function</a:t>
            </a:r>
            <a:r>
              <a:rPr lang="en-US" sz="2400" dirty="0"/>
              <a:t>: returns a value; call on it is an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Procedure</a:t>
            </a:r>
            <a:r>
              <a:rPr lang="en-US" sz="2400" dirty="0"/>
              <a:t>: does not return a value; call </a:t>
            </a:r>
            <a:r>
              <a:rPr lang="en-US" sz="2400"/>
              <a:t>on it is </a:t>
            </a:r>
            <a:r>
              <a:rPr lang="en-US" sz="2400" dirty="0"/>
              <a:t>a statement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04800" y="3810000"/>
            <a:ext cx="8305800" cy="1821597"/>
            <a:chOff x="304800" y="3810000"/>
            <a:chExt cx="8305800" cy="1821597"/>
          </a:xfrm>
        </p:grpSpPr>
        <p:grpSp>
          <p:nvGrpSpPr>
            <p:cNvPr id="33" name="Group 32"/>
            <p:cNvGrpSpPr/>
            <p:nvPr/>
          </p:nvGrpSpPr>
          <p:grpSpPr>
            <a:xfrm>
              <a:off x="304800" y="4191000"/>
              <a:ext cx="8305800" cy="1440597"/>
              <a:chOff x="304800" y="4191000"/>
              <a:chExt cx="8305800" cy="1440597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04800" y="4800600"/>
                <a:ext cx="8305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Object contains methods (functions and procedures), which can be called to operate on the object</a:t>
                </a: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flipV="1">
                <a:off x="4038600" y="4191000"/>
                <a:ext cx="15240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5943600" y="4191000"/>
                <a:ext cx="13716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4038600" y="4191000"/>
                <a:ext cx="6858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/>
            <p:cNvCxnSpPr/>
            <p:nvPr/>
          </p:nvCxnSpPr>
          <p:spPr>
            <a:xfrm flipV="1">
              <a:off x="5943600" y="3810000"/>
              <a:ext cx="990600" cy="11430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759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Evaluation of new-expression creates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57200" y="1600200"/>
            <a:ext cx="8077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Evaluation of   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>
                <a:solidFill>
                  <a:srgbClr val="800000"/>
                </a:solidFill>
              </a:rPr>
              <a:t>       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endParaRPr lang="en-US" sz="2400" dirty="0"/>
          </a:p>
          <a:p>
            <a:r>
              <a:rPr lang="en-US" sz="2400" dirty="0"/>
              <a:t>creates an object and gives as its value the name of the object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2098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33400" y="3191807"/>
            <a:ext cx="6934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evaluation creates this object, value of expression is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8B008C"/>
                </a:solidFill>
              </a:rPr>
              <a:t>JFrame@25c7</a:t>
            </a:r>
          </a:p>
          <a:p>
            <a:r>
              <a:rPr lang="en-US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1800" y="1676400"/>
            <a:ext cx="2004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4876800"/>
            <a:ext cx="1444326" cy="918865"/>
            <a:chOff x="685800" y="4876800"/>
            <a:chExt cx="1444326" cy="918865"/>
          </a:xfrm>
        </p:grpSpPr>
        <p:sp>
          <p:nvSpPr>
            <p:cNvPr id="6" name="TextBox 5"/>
            <p:cNvSpPr txBox="1"/>
            <p:nvPr/>
          </p:nvSpPr>
          <p:spPr>
            <a:xfrm>
              <a:off x="685800" y="5334000"/>
              <a:ext cx="14443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 + 3 + 4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0" y="4876800"/>
              <a:ext cx="354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810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16032</TotalTime>
  <Words>1877</Words>
  <Application>Microsoft Macintosh PowerPoint</Application>
  <PresentationFormat>On-screen Show (4:3)</PresentationFormat>
  <Paragraphs>371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ＭＳ Ｐゴシック</vt:lpstr>
      <vt:lpstr>Calibri</vt:lpstr>
      <vt:lpstr>Times</vt:lpstr>
      <vt:lpstr>Times New Roman</vt:lpstr>
      <vt:lpstr>Tw Cen MT</vt:lpstr>
      <vt:lpstr>Wingdings</vt:lpstr>
      <vt:lpstr>Wingdings 2</vt:lpstr>
      <vt:lpstr>Median</vt:lpstr>
      <vt:lpstr>CS/ENGRD 2110 Fall 2018</vt:lpstr>
      <vt:lpstr>Homework HW1</vt:lpstr>
      <vt:lpstr>PPT slides, JavaHyperText.</vt:lpstr>
      <vt:lpstr>Try Java out in  https://tryjshell.org</vt:lpstr>
      <vt:lpstr>Java OO (Object Orientation)</vt:lpstr>
      <vt:lpstr>Homework</vt:lpstr>
      <vt:lpstr>Java OO</vt:lpstr>
      <vt:lpstr>Drawing an object of class javax.swing.JFrame</vt:lpstr>
      <vt:lpstr>Evaluation of new-expression creates an object</vt:lpstr>
      <vt:lpstr>A class variable contains the name of an object</vt:lpstr>
      <vt:lpstr>A class variable contains the name of an object</vt:lpstr>
      <vt:lpstr>Class definition: a blueprint for objects of the class</vt:lpstr>
      <vt:lpstr>First class definition</vt:lpstr>
      <vt:lpstr>Class extends (is a subclass of) JFrame</vt:lpstr>
      <vt:lpstr>Class definition with a function definition</vt:lpstr>
      <vt:lpstr>Inside-out rule for finding declaration</vt:lpstr>
      <vt:lpstr>Inside-out rule for finding declaration</vt:lpstr>
      <vt:lpstr>Class definition with a procedure definition</vt:lpstr>
      <vt:lpstr>Using an object of class Date</vt:lpstr>
      <vt:lpstr>About null</vt:lpstr>
      <vt:lpstr>Intro to Exceptions</vt:lpstr>
      <vt:lpstr>Intro to Exceptions</vt:lpstr>
      <vt:lpstr>Intro to Exceptions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Joseph Gries</cp:lastModifiedBy>
  <cp:revision>334</cp:revision>
  <cp:lastPrinted>2017-08-24T12:57:44Z</cp:lastPrinted>
  <dcterms:created xsi:type="dcterms:W3CDTF">2006-08-16T00:00:00Z</dcterms:created>
  <dcterms:modified xsi:type="dcterms:W3CDTF">2018-08-28T13:17:14Z</dcterms:modified>
</cp:coreProperties>
</file>