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9"/>
  </p:notesMasterIdLst>
  <p:handoutMasterIdLst>
    <p:handoutMasterId r:id="rId40"/>
  </p:handoutMasterIdLst>
  <p:sldIdLst>
    <p:sldId id="256" r:id="rId2"/>
    <p:sldId id="298" r:id="rId3"/>
    <p:sldId id="332" r:id="rId4"/>
    <p:sldId id="333" r:id="rId5"/>
    <p:sldId id="334" r:id="rId6"/>
    <p:sldId id="299" r:id="rId7"/>
    <p:sldId id="325" r:id="rId8"/>
    <p:sldId id="260" r:id="rId9"/>
    <p:sldId id="322" r:id="rId10"/>
    <p:sldId id="348" r:id="rId11"/>
    <p:sldId id="269" r:id="rId12"/>
    <p:sldId id="270" r:id="rId13"/>
    <p:sldId id="329" r:id="rId14"/>
    <p:sldId id="290" r:id="rId15"/>
    <p:sldId id="289" r:id="rId16"/>
    <p:sldId id="306" r:id="rId17"/>
    <p:sldId id="302" r:id="rId18"/>
    <p:sldId id="265" r:id="rId19"/>
    <p:sldId id="307" r:id="rId20"/>
    <p:sldId id="321" r:id="rId21"/>
    <p:sldId id="347" r:id="rId22"/>
    <p:sldId id="335" r:id="rId23"/>
    <p:sldId id="346" r:id="rId24"/>
    <p:sldId id="320" r:id="rId25"/>
    <p:sldId id="323" r:id="rId26"/>
    <p:sldId id="318" r:id="rId27"/>
    <p:sldId id="343" r:id="rId28"/>
    <p:sldId id="311" r:id="rId29"/>
    <p:sldId id="312" r:id="rId30"/>
    <p:sldId id="309" r:id="rId31"/>
    <p:sldId id="310" r:id="rId32"/>
    <p:sldId id="314" r:id="rId33"/>
    <p:sldId id="316" r:id="rId34"/>
    <p:sldId id="317" r:id="rId35"/>
    <p:sldId id="337" r:id="rId36"/>
    <p:sldId id="338" r:id="rId37"/>
    <p:sldId id="336"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p15:clr>
            <a:srgbClr val="A4A3A4"/>
          </p15:clr>
        </p15:guide>
        <p15:guide id="2" pos="17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48" autoAdjust="0"/>
    <p:restoredTop sz="94617" autoAdjust="0"/>
  </p:normalViewPr>
  <p:slideViewPr>
    <p:cSldViewPr>
      <p:cViewPr varScale="1">
        <p:scale>
          <a:sx n="139" d="100"/>
          <a:sy n="139" d="100"/>
        </p:scale>
        <p:origin x="304" y="160"/>
      </p:cViewPr>
      <p:guideLst>
        <p:guide orient="horz" pos="2016"/>
        <p:guide pos="1728"/>
      </p:guideLst>
    </p:cSldViewPr>
  </p:slideViewPr>
  <p:outlineViewPr>
    <p:cViewPr>
      <p:scale>
        <a:sx n="33" d="100"/>
        <a:sy n="33" d="100"/>
      </p:scale>
      <p:origin x="0" y="537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BE"/>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277A287A-1EF6-4C48-A821-600F40E24D5C}" type="datetime1">
              <a:rPr lang="x-none" smtClean="0"/>
              <a:t>8/21/18</a:t>
            </a:fld>
            <a:endParaRPr lang="fr-BE"/>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BE"/>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41A836A-809C-4B6B-8F3B-106C7434EABB}" type="slidenum">
              <a:rPr lang="fr-BE" smtClean="0"/>
              <a:pPr/>
              <a:t>‹#›</a:t>
            </a:fld>
            <a:endParaRPr lang="fr-BE"/>
          </a:p>
        </p:txBody>
      </p:sp>
    </p:spTree>
    <p:extLst>
      <p:ext uri="{BB962C8B-B14F-4D97-AF65-F5344CB8AC3E}">
        <p14:creationId xmlns:p14="http://schemas.microsoft.com/office/powerpoint/2010/main" val="29586295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74FC5158-A339-5E4B-8BDA-20FA37F85875}" type="datetime1">
              <a:rPr lang="x-none" smtClean="0"/>
              <a:t>8/21/18</a:t>
            </a:fld>
            <a:endParaRPr lang="fr-BE"/>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3D8F2BC-EAAB-4030-AE40-C7E2573B34D6}" type="slidenum">
              <a:rPr lang="fr-BE" smtClean="0"/>
              <a:pPr/>
              <a:t>‹#›</a:t>
            </a:fld>
            <a:endParaRPr lang="fr-BE"/>
          </a:p>
        </p:txBody>
      </p:sp>
    </p:spTree>
    <p:extLst>
      <p:ext uri="{BB962C8B-B14F-4D97-AF65-F5344CB8AC3E}">
        <p14:creationId xmlns:p14="http://schemas.microsoft.com/office/powerpoint/2010/main" val="5178755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8F2BC-EAAB-4030-AE40-C7E2573B34D6}" type="slidenum">
              <a:rPr lang="fr-BE" smtClean="0"/>
              <a:pPr/>
              <a:t>1</a:t>
            </a:fld>
            <a:endParaRPr lang="fr-BE"/>
          </a:p>
        </p:txBody>
      </p:sp>
    </p:spTree>
    <p:extLst>
      <p:ext uri="{BB962C8B-B14F-4D97-AF65-F5344CB8AC3E}">
        <p14:creationId xmlns:p14="http://schemas.microsoft.com/office/powerpoint/2010/main" val="198546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D8F2BC-EAAB-4030-AE40-C7E2573B34D6}" type="slidenum">
              <a:rPr lang="fr-BE" smtClean="0"/>
              <a:pPr/>
              <a:t>2</a:t>
            </a:fld>
            <a:endParaRPr lang="fr-BE"/>
          </a:p>
        </p:txBody>
      </p:sp>
    </p:spTree>
    <p:extLst>
      <p:ext uri="{BB962C8B-B14F-4D97-AF65-F5344CB8AC3E}">
        <p14:creationId xmlns:p14="http://schemas.microsoft.com/office/powerpoint/2010/main" val="81005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D8F2BC-EAAB-4030-AE40-C7E2573B34D6}" type="slidenum">
              <a:rPr lang="fr-BE" smtClean="0"/>
              <a:pPr/>
              <a:t>3</a:t>
            </a:fld>
            <a:endParaRPr lang="fr-BE"/>
          </a:p>
        </p:txBody>
      </p:sp>
    </p:spTree>
    <p:extLst>
      <p:ext uri="{BB962C8B-B14F-4D97-AF65-F5344CB8AC3E}">
        <p14:creationId xmlns:p14="http://schemas.microsoft.com/office/powerpoint/2010/main" val="505849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8F2BC-EAAB-4030-AE40-C7E2573B34D6}" type="slidenum">
              <a:rPr lang="fr-BE" smtClean="0"/>
              <a:pPr/>
              <a:t>7</a:t>
            </a:fld>
            <a:endParaRPr lang="fr-BE"/>
          </a:p>
        </p:txBody>
      </p:sp>
    </p:spTree>
    <p:extLst>
      <p:ext uri="{BB962C8B-B14F-4D97-AF65-F5344CB8AC3E}">
        <p14:creationId xmlns:p14="http://schemas.microsoft.com/office/powerpoint/2010/main" val="8100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D8F2BC-EAAB-4030-AE40-C7E2573B34D6}" type="slidenum">
              <a:rPr lang="fr-BE" smtClean="0"/>
              <a:pPr/>
              <a:t>20</a:t>
            </a:fld>
            <a:endParaRPr lang="fr-BE"/>
          </a:p>
        </p:txBody>
      </p:sp>
    </p:spTree>
    <p:extLst>
      <p:ext uri="{BB962C8B-B14F-4D97-AF65-F5344CB8AC3E}">
        <p14:creationId xmlns:p14="http://schemas.microsoft.com/office/powerpoint/2010/main" val="81005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CC2EBC2-BD20-4F70-ACA3-71FBD2A33DA3}" type="datetime1">
              <a:rPr lang="en-US" smtClean="0"/>
              <a:t>8/21/18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DBBA34-B187-4C4C-813A-B19089BDF61A}" type="datetime1">
              <a:rPr lang="en-US" smtClean="0"/>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7AB5C17-85E3-4DE0-87FE-DD47CB875591}" type="datetime1">
              <a:rPr lang="en-US" smtClean="0"/>
              <a:t>8/21/18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167EB68-E63F-4230-A579-817B5D616B68}" type="datetime1">
              <a:rPr lang="en-US" smtClean="0"/>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0DFDD2A8-9349-4AF4-9B1C-79F6E6DE51CE}" type="datetime1">
              <a:rPr lang="en-US" smtClean="0"/>
              <a:t>8/21/18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476EB0C8-AB6E-4979-82CC-174D51F90310}" type="datetime1">
              <a:rPr lang="en-US" smtClean="0"/>
              <a:t>8/21/18</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977372C0-CBDB-4250-BA93-99E557CF7A43}" type="datetime1">
              <a:rPr lang="en-US" smtClean="0"/>
              <a:t>8/21/18</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C5FADC9-AD03-4485-9E94-4C259A109348}" type="datetime1">
              <a:rPr lang="en-US" smtClean="0"/>
              <a:t>8/21/18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65E06-62BE-44A2-BD69-8CEBCAACA8A3}" type="datetime1">
              <a:rPr lang="en-US" smtClean="0"/>
              <a:t>8/21/18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FBECE96-6CB5-4C9E-BFA6-8E63E726DC98}" type="datetime1">
              <a:rPr lang="en-US" smtClean="0"/>
              <a:t>8/21/18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11D5D72-5206-4AC8-8F54-1CF8C810014D}" type="datetime1">
              <a:rPr lang="en-US" smtClean="0"/>
              <a:t>8/21/18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F7C3EB2-976B-473A-B8BE-5A6C97467BE9}" type="datetime1">
              <a:rPr lang="en-US" smtClean="0"/>
              <a:t>8/21/18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om/imgres?imgurl=http://wilsonshistoryclass.com/blog/wp-content/uploads/2008/11/sleepinggirl.jpg&amp;imgrefurl=http://wilsonshistoryclass.com/blog/2008/11/11/lethargic-students/&amp;usg=__C7QeiYGx-LVXeW8mHweG2jVChOo=&amp;h=425&amp;w=400&amp;sz=29&amp;hl=en&amp;start=3&amp;um=1&amp;tbnid=dvbkIjDCZPLH5M:&amp;tbnh=126&amp;tbnw=119&amp;prev=/images?q=students+sleeping&amp;hl=en&amp;rls=com.microsoft:en-us:IE-SearchBox&amp;rlz=1I7GGLD&amp;sa=N&amp;um=1" TargetMode="Externa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BE" dirty="0"/>
              <a:t>CS/ENGRD 2110</a:t>
            </a:r>
            <a:br>
              <a:rPr lang="fr-BE" dirty="0"/>
            </a:br>
            <a:r>
              <a:rPr lang="fr-BE" dirty="0" err="1"/>
              <a:t>Fall</a:t>
            </a:r>
            <a:r>
              <a:rPr lang="fr-BE" dirty="0"/>
              <a:t> 2018</a:t>
            </a:r>
          </a:p>
        </p:txBody>
      </p:sp>
      <p:sp>
        <p:nvSpPr>
          <p:cNvPr id="3" name="Subtitle 2"/>
          <p:cNvSpPr>
            <a:spLocks noGrp="1"/>
          </p:cNvSpPr>
          <p:nvPr>
            <p:ph type="subTitle" idx="1"/>
          </p:nvPr>
        </p:nvSpPr>
        <p:spPr/>
        <p:txBody>
          <a:bodyPr>
            <a:normAutofit fontScale="77500" lnSpcReduction="20000"/>
          </a:bodyPr>
          <a:lstStyle/>
          <a:p>
            <a:r>
              <a:rPr lang="fr-BE" dirty="0"/>
              <a:t>Lecture 1: Overview and intro to types</a:t>
            </a:r>
          </a:p>
          <a:p>
            <a:r>
              <a:rPr lang="fr-BE" dirty="0"/>
              <a:t>http://</a:t>
            </a:r>
            <a:r>
              <a:rPr lang="fr-BE" dirty="0" err="1"/>
              <a:t>courses.cs.cornell.edu</a:t>
            </a:r>
            <a:r>
              <a:rPr lang="fr-BE" dirty="0"/>
              <a:t>/cs2110/2018fa</a:t>
            </a:r>
          </a:p>
        </p:txBody>
      </p:sp>
      <p:sp>
        <p:nvSpPr>
          <p:cNvPr id="4" name="TextBox 3"/>
          <p:cNvSpPr txBox="1"/>
          <p:nvPr/>
        </p:nvSpPr>
        <p:spPr>
          <a:xfrm>
            <a:off x="1600200" y="2013972"/>
            <a:ext cx="5542528" cy="2677656"/>
          </a:xfrm>
          <a:prstGeom prst="rect">
            <a:avLst/>
          </a:prstGeom>
          <a:noFill/>
        </p:spPr>
        <p:txBody>
          <a:bodyPr wrap="none" rtlCol="0">
            <a:spAutoFit/>
          </a:bodyPr>
          <a:lstStyle/>
          <a:p>
            <a:r>
              <a:rPr lang="en-US" sz="2800" dirty="0"/>
              <a:t>THERE IS ROOM IN THE BALCONY!</a:t>
            </a:r>
          </a:p>
          <a:p>
            <a:endParaRPr lang="en-US" sz="2800" dirty="0"/>
          </a:p>
          <a:p>
            <a:r>
              <a:rPr lang="en-US" sz="2800" dirty="0"/>
              <a:t>Romeo, Romeo, where art thou!</a:t>
            </a:r>
          </a:p>
          <a:p>
            <a:endParaRPr lang="en-US" sz="2800" dirty="0"/>
          </a:p>
          <a:p>
            <a:r>
              <a:rPr lang="en-US" sz="2800" dirty="0"/>
              <a:t>Up in the balcony, where it’s cheaper!</a:t>
            </a:r>
          </a:p>
          <a:p>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C00000"/>
                </a:solidFill>
              </a:rPr>
              <a:t>Recitation Next Week</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10</a:t>
            </a:fld>
            <a:endParaRPr lang="en-US"/>
          </a:p>
        </p:txBody>
      </p:sp>
      <p:sp>
        <p:nvSpPr>
          <p:cNvPr id="4" name="Content Placeholder 3"/>
          <p:cNvSpPr>
            <a:spLocks noGrp="1"/>
          </p:cNvSpPr>
          <p:nvPr>
            <p:ph sz="quarter" idx="1"/>
          </p:nvPr>
        </p:nvSpPr>
        <p:spPr/>
        <p:txBody>
          <a:bodyPr>
            <a:normAutofit/>
          </a:bodyPr>
          <a:lstStyle/>
          <a:p>
            <a:r>
              <a:rPr lang="en-US" sz="2400" dirty="0">
                <a:latin typeface="Times New Roman" panose="02020603050405020304" pitchFamily="18" charset="0"/>
                <a:cs typeface="Times New Roman" panose="02020603050405020304" pitchFamily="18" charset="0"/>
              </a:rPr>
              <a:t>Java &amp; Eclipse essentials</a:t>
            </a:r>
          </a:p>
          <a:p>
            <a:r>
              <a:rPr lang="en-US" sz="2400" dirty="0">
                <a:latin typeface="Times New Roman" panose="02020603050405020304" pitchFamily="18" charset="0"/>
                <a:cs typeface="Times New Roman" panose="02020603050405020304" pitchFamily="18" charset="0"/>
              </a:rPr>
              <a:t>Practice with common types</a:t>
            </a:r>
          </a:p>
          <a:p>
            <a:r>
              <a:rPr lang="en-US" sz="2400" dirty="0">
                <a:latin typeface="Times New Roman" panose="02020603050405020304" pitchFamily="18" charset="0"/>
                <a:cs typeface="Times New Roman" panose="02020603050405020304" pitchFamily="18" charset="0"/>
              </a:rPr>
              <a:t>DO </a:t>
            </a:r>
            <a:r>
              <a:rPr lang="en-US" sz="2400" b="1" dirty="0">
                <a:latin typeface="Times New Roman" panose="02020603050405020304" pitchFamily="18" charset="0"/>
                <a:cs typeface="Times New Roman" panose="02020603050405020304" pitchFamily="18" charset="0"/>
              </a:rPr>
              <a:t>BEFOREHAND</a:t>
            </a:r>
            <a:r>
              <a:rPr lang="en-US" sz="2400" dirty="0">
                <a:latin typeface="Times New Roman" panose="02020603050405020304" pitchFamily="18" charset="0"/>
                <a:cs typeface="Times New Roman" panose="02020603050405020304" pitchFamily="18" charset="0"/>
              </a:rPr>
              <a:t>: </a:t>
            </a:r>
          </a:p>
          <a:p>
            <a:pPr lvl="1">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Install Java, Eclipse, </a:t>
            </a:r>
            <a:r>
              <a:rPr lang="en-US" sz="2400" dirty="0" err="1">
                <a:latin typeface="Times New Roman" panose="02020603050405020304" pitchFamily="18" charset="0"/>
                <a:cs typeface="Times New Roman" panose="02020603050405020304" pitchFamily="18" charset="0"/>
              </a:rPr>
              <a:t>DrJava</a:t>
            </a:r>
            <a:r>
              <a:rPr lang="en-US" sz="2400" dirty="0">
                <a:latin typeface="Times New Roman" panose="02020603050405020304" pitchFamily="18" charset="0"/>
                <a:cs typeface="Times New Roman" panose="02020603050405020304" pitchFamily="18" charset="0"/>
              </a:rPr>
              <a:t> (optional) </a:t>
            </a:r>
          </a:p>
          <a:p>
            <a:pPr lvl="1">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Watch tutorials on API &amp; Strings</a:t>
            </a:r>
          </a:p>
          <a:p>
            <a:pPr lvl="1">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Before Monday midnight:</a:t>
            </a:r>
            <a:br>
              <a:rPr lang="en-US" sz="2400" dirty="0">
                <a:latin typeface="Times New Roman" panose="02020603050405020304" pitchFamily="18" charset="0"/>
                <a:cs typeface="Times New Roman" panose="02020603050405020304" pitchFamily="18" charset="0"/>
              </a:rPr>
            </a:br>
            <a:r>
              <a:rPr lang="en-US" sz="2400" dirty="0">
                <a:solidFill>
                  <a:srgbClr val="C00000"/>
                </a:solidFill>
                <a:latin typeface="Times New Roman" panose="02020603050405020304" pitchFamily="18" charset="0"/>
                <a:cs typeface="Times New Roman" panose="02020603050405020304" pitchFamily="18" charset="0"/>
              </a:rPr>
              <a:t>Complete Quiz 1 and upload to CMS</a:t>
            </a:r>
          </a:p>
          <a:p>
            <a:pPr>
              <a:buFont typeface="Wingdings" pitchFamily="2" charset="2"/>
              <a:buChar char="q"/>
            </a:pPr>
            <a:r>
              <a:rPr lang="en-US" sz="2700" dirty="0">
                <a:latin typeface="Times New Roman" panose="02020603050405020304" pitchFamily="18" charset="0"/>
                <a:cs typeface="Times New Roman" panose="02020603050405020304" pitchFamily="18" charset="0"/>
              </a:rPr>
              <a:t>In recitation, work with neighbors writing some code</a:t>
            </a:r>
          </a:p>
        </p:txBody>
      </p:sp>
    </p:spTree>
    <p:extLst>
      <p:ext uri="{BB962C8B-B14F-4D97-AF65-F5344CB8AC3E}">
        <p14:creationId xmlns:p14="http://schemas.microsoft.com/office/powerpoint/2010/main" val="27564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dissolve">
                                      <p:cBhvr>
                                        <p:cTn id="10" dur="500"/>
                                        <p:tgtEl>
                                          <p:spTgt spid="4">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dissolve">
                                      <p:cBhvr>
                                        <p:cTn id="13" dur="500"/>
                                        <p:tgtEl>
                                          <p:spTgt spid="4">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dissolve">
                                      <p:cBhvr>
                                        <p:cTn id="16" dur="500"/>
                                        <p:tgtEl>
                                          <p:spTgt spid="4">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dissolve">
                                      <p:cBhvr>
                                        <p:cTn id="1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err="1">
                <a:solidFill>
                  <a:srgbClr val="800000"/>
                </a:solidFill>
              </a:rPr>
              <a:t>Coursework</a:t>
            </a:r>
            <a:endParaRPr lang="fr-BE" sz="3600" dirty="0">
              <a:solidFill>
                <a:srgbClr val="800000"/>
              </a:solidFill>
            </a:endParaRPr>
          </a:p>
        </p:txBody>
      </p:sp>
      <p:sp>
        <p:nvSpPr>
          <p:cNvPr id="3" name="Content Placeholder 2"/>
          <p:cNvSpPr>
            <a:spLocks noGrp="1"/>
          </p:cNvSpPr>
          <p:nvPr>
            <p:ph sz="quarter" idx="1"/>
          </p:nvPr>
        </p:nvSpPr>
        <p:spPr>
          <a:xfrm>
            <a:off x="612648" y="1600200"/>
            <a:ext cx="8153400" cy="3581400"/>
          </a:xfrm>
        </p:spPr>
        <p:txBody>
          <a:bodyPr>
            <a:normAutofit/>
          </a:bodyPr>
          <a:lstStyle/>
          <a:p>
            <a:r>
              <a:rPr lang="en-US" sz="2400" dirty="0"/>
              <a:t>7–8 programming assignments </a:t>
            </a:r>
            <a:r>
              <a:rPr lang="fr-BE" sz="2400" dirty="0"/>
              <a:t>(37%)</a:t>
            </a:r>
          </a:p>
          <a:p>
            <a:r>
              <a:rPr lang="fr-BE" sz="2400" dirty="0"/>
              <a:t>Two prelims (14% and 16%)</a:t>
            </a:r>
          </a:p>
          <a:p>
            <a:r>
              <a:rPr lang="fr-BE" sz="2400" dirty="0"/>
              <a:t>Final exam (30%)</a:t>
            </a:r>
          </a:p>
          <a:p>
            <a:r>
              <a:rPr lang="fr-BE" sz="2400" dirty="0"/>
              <a:t>Course </a:t>
            </a:r>
            <a:r>
              <a:rPr lang="fr-BE" sz="2400" dirty="0" err="1"/>
              <a:t>evaluation</a:t>
            </a:r>
            <a:r>
              <a:rPr lang="fr-BE" sz="2400" dirty="0"/>
              <a:t> (1%)</a:t>
            </a:r>
          </a:p>
          <a:p>
            <a:r>
              <a:rPr lang="fr-BE" sz="2400" dirty="0"/>
              <a:t>Work in recitations (1-3%)</a:t>
            </a:r>
          </a:p>
          <a:p>
            <a:pPr marL="0" indent="0">
              <a:buNone/>
            </a:pPr>
            <a:r>
              <a:rPr lang="fr-BE" sz="2400" dirty="0"/>
              <a:t>F</a:t>
            </a:r>
            <a:r>
              <a:rPr lang="fr-BE" sz="2400" dirty="0">
                <a:solidFill>
                  <a:srgbClr val="660066"/>
                </a:solidFill>
              </a:rPr>
              <a:t>ormula will change as course</a:t>
            </a:r>
            <a:br>
              <a:rPr lang="fr-BE" sz="2400" dirty="0">
                <a:solidFill>
                  <a:srgbClr val="660066"/>
                </a:solidFill>
              </a:rPr>
            </a:br>
            <a:r>
              <a:rPr lang="fr-BE" sz="2400" dirty="0">
                <a:solidFill>
                  <a:srgbClr val="660066"/>
                </a:solidFill>
              </a:rPr>
              <a:t>progresses and we make changes</a:t>
            </a:r>
            <a:br>
              <a:rPr lang="fr-BE" sz="2400" dirty="0">
                <a:solidFill>
                  <a:srgbClr val="660066"/>
                </a:solidFill>
              </a:rPr>
            </a:br>
            <a:r>
              <a:rPr lang="fr-BE" sz="2400" dirty="0">
                <a:solidFill>
                  <a:srgbClr val="660066"/>
                </a:solidFill>
              </a:rPr>
              <a:t>in assignments, give quizzes, etc.</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11</a:t>
            </a:fld>
            <a:endParaRPr lang="en-US"/>
          </a:p>
        </p:txBody>
      </p:sp>
      <p:sp>
        <p:nvSpPr>
          <p:cNvPr id="5" name="TextBox 4"/>
          <p:cNvSpPr txBox="1"/>
          <p:nvPr/>
        </p:nvSpPr>
        <p:spPr>
          <a:xfrm>
            <a:off x="685800" y="5486400"/>
            <a:ext cx="7532831" cy="461665"/>
          </a:xfrm>
          <a:prstGeom prst="rect">
            <a:avLst/>
          </a:prstGeom>
          <a:solidFill>
            <a:schemeClr val="accent3">
              <a:lumMod val="20000"/>
              <a:lumOff val="80000"/>
            </a:schemeClr>
          </a:solidFill>
        </p:spPr>
        <p:txBody>
          <a:bodyPr wrap="none" rtlCol="0">
            <a:spAutoFit/>
          </a:bodyPr>
          <a:lstStyle/>
          <a:p>
            <a:r>
              <a:rPr lang="en-US" sz="2400" dirty="0"/>
              <a:t>Exams are most important aspect in determining final grade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a:solidFill>
                  <a:srgbClr val="800000"/>
                </a:solidFill>
              </a:rPr>
              <a:t>Assignments: a real learning experience</a:t>
            </a:r>
          </a:p>
        </p:txBody>
      </p:sp>
      <p:sp>
        <p:nvSpPr>
          <p:cNvPr id="3" name="Content Placeholder 2"/>
          <p:cNvSpPr>
            <a:spLocks noGrp="1"/>
          </p:cNvSpPr>
          <p:nvPr>
            <p:ph sz="quarter" idx="1"/>
          </p:nvPr>
        </p:nvSpPr>
        <p:spPr>
          <a:xfrm>
            <a:off x="381000" y="1562100"/>
            <a:ext cx="8153400" cy="3048000"/>
          </a:xfrm>
        </p:spPr>
        <p:txBody>
          <a:bodyPr>
            <a:normAutofit/>
          </a:bodyPr>
          <a:lstStyle/>
          <a:p>
            <a:r>
              <a:rPr lang="en-US" sz="2400" dirty="0"/>
              <a:t>Teams of one or two</a:t>
            </a:r>
          </a:p>
          <a:p>
            <a:pPr lvl="1"/>
            <a:r>
              <a:rPr lang="en-US" sz="2400" dirty="0"/>
              <a:t>A0 and then A1 will be posted soon on the CMS</a:t>
            </a:r>
          </a:p>
          <a:p>
            <a:pPr lvl="1"/>
            <a:r>
              <a:rPr lang="en-US" sz="2400" dirty="0"/>
              <a:t>Finding a partner: choose your own or contact your TA. Piazza can be helpful.</a:t>
            </a:r>
            <a:endParaRPr lang="fr-BE" sz="24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12</a:t>
            </a:fld>
            <a:endParaRPr lang="en-US"/>
          </a:p>
        </p:txBody>
      </p:sp>
      <p:sp>
        <p:nvSpPr>
          <p:cNvPr id="5" name="TextBox 4"/>
          <p:cNvSpPr txBox="1"/>
          <p:nvPr/>
        </p:nvSpPr>
        <p:spPr>
          <a:xfrm>
            <a:off x="533400" y="3390900"/>
            <a:ext cx="4876800" cy="3046988"/>
          </a:xfrm>
          <a:prstGeom prst="rect">
            <a:avLst/>
          </a:prstGeom>
          <a:noFill/>
        </p:spPr>
        <p:txBody>
          <a:bodyPr wrap="square" rtlCol="0">
            <a:spAutoFit/>
          </a:bodyPr>
          <a:lstStyle/>
          <a:p>
            <a:r>
              <a:rPr lang="en-US" sz="2400" dirty="0">
                <a:solidFill>
                  <a:srgbClr val="800000"/>
                </a:solidFill>
              </a:rPr>
              <a:t>One way to do</a:t>
            </a:r>
          </a:p>
          <a:p>
            <a:r>
              <a:rPr lang="en-US" sz="2400" dirty="0">
                <a:solidFill>
                  <a:srgbClr val="800000"/>
                </a:solidFill>
              </a:rPr>
              <a:t>an assignment</a:t>
            </a:r>
            <a:r>
              <a:rPr lang="en-US" sz="2400" dirty="0"/>
              <a:t>:</a:t>
            </a:r>
          </a:p>
          <a:p>
            <a:r>
              <a:rPr lang="en-US" sz="2400" dirty="0"/>
              <a:t>Wait until the day</a:t>
            </a:r>
            <a:br>
              <a:rPr lang="en-US" sz="2400" dirty="0"/>
            </a:br>
            <a:r>
              <a:rPr lang="en-US" sz="2400" dirty="0"/>
              <a:t>before it is due.</a:t>
            </a:r>
          </a:p>
          <a:p>
            <a:r>
              <a:rPr lang="en-US" sz="2400" dirty="0">
                <a:solidFill>
                  <a:srgbClr val="3366FF"/>
                </a:solidFill>
              </a:rPr>
              <a:t>Result</a:t>
            </a:r>
            <a:r>
              <a:rPr lang="en-US" sz="2400" dirty="0"/>
              <a:t>: Frustration, anger,</a:t>
            </a:r>
          </a:p>
          <a:p>
            <a:r>
              <a:rPr lang="en-US" sz="2400" dirty="0"/>
              <a:t>impatience, long lines in</a:t>
            </a:r>
          </a:p>
          <a:p>
            <a:r>
              <a:rPr lang="en-US" sz="2400" dirty="0"/>
              <a:t>consulting room. No fun.</a:t>
            </a:r>
          </a:p>
          <a:p>
            <a:r>
              <a:rPr lang="en-US" sz="2400" dirty="0">
                <a:solidFill>
                  <a:srgbClr val="FF0000"/>
                </a:solidFill>
              </a:rPr>
              <a:t>Not a good educational experience</a:t>
            </a:r>
          </a:p>
        </p:txBody>
      </p:sp>
      <p:grpSp>
        <p:nvGrpSpPr>
          <p:cNvPr id="10" name="Group 9"/>
          <p:cNvGrpSpPr/>
          <p:nvPr/>
        </p:nvGrpSpPr>
        <p:grpSpPr>
          <a:xfrm>
            <a:off x="3733800" y="2895600"/>
            <a:ext cx="4953000" cy="3695700"/>
            <a:chOff x="3657600" y="2819400"/>
            <a:chExt cx="4953000" cy="3695700"/>
          </a:xfrm>
        </p:grpSpPr>
        <p:pic>
          <p:nvPicPr>
            <p:cNvPr id="7" name="Picture 6"/>
            <p:cNvPicPr>
              <a:picLocks noChangeAspect="1"/>
            </p:cNvPicPr>
            <p:nvPr/>
          </p:nvPicPr>
          <p:blipFill>
            <a:blip r:embed="rId2"/>
            <a:stretch>
              <a:fillRect/>
            </a:stretch>
          </p:blipFill>
          <p:spPr>
            <a:xfrm>
              <a:off x="3657600" y="2819400"/>
              <a:ext cx="1828800" cy="1801368"/>
            </a:xfrm>
            <a:prstGeom prst="rect">
              <a:avLst/>
            </a:prstGeom>
          </p:spPr>
        </p:pic>
        <p:pic>
          <p:nvPicPr>
            <p:cNvPr id="9" name="Picture 8"/>
            <p:cNvPicPr>
              <a:picLocks noChangeAspect="1"/>
            </p:cNvPicPr>
            <p:nvPr/>
          </p:nvPicPr>
          <p:blipFill>
            <a:blip r:embed="rId3"/>
            <a:stretch>
              <a:fillRect/>
            </a:stretch>
          </p:blipFill>
          <p:spPr>
            <a:xfrm>
              <a:off x="5562600" y="2895600"/>
              <a:ext cx="3048000" cy="2451100"/>
            </a:xfrm>
            <a:prstGeom prst="rect">
              <a:avLst/>
            </a:prstGeom>
          </p:spPr>
        </p:pic>
        <p:pic>
          <p:nvPicPr>
            <p:cNvPr id="8" name="Picture 7"/>
            <p:cNvPicPr>
              <a:picLocks noChangeAspect="1"/>
            </p:cNvPicPr>
            <p:nvPr/>
          </p:nvPicPr>
          <p:blipFill>
            <a:blip r:embed="rId4"/>
            <a:stretch>
              <a:fillRect/>
            </a:stretch>
          </p:blipFill>
          <p:spPr>
            <a:xfrm>
              <a:off x="5562600" y="4419600"/>
              <a:ext cx="3048000" cy="20955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par>
                          <p:cTn id="8" fill="hold">
                            <p:stCondLst>
                              <p:cond delay="2000"/>
                            </p:stCondLst>
                            <p:childTnLst>
                              <p:par>
                                <p:cTn id="9" presetID="9" presetClass="entr" presetSubtype="0" fill="hold" nodeType="afterEffect">
                                  <p:stCondLst>
                                    <p:cond delay="300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a:solidFill>
                  <a:srgbClr val="800000"/>
                </a:solidFill>
              </a:rPr>
              <a:t>Assignments: a real learning experience</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13</a:t>
            </a:fld>
            <a:endParaRPr lang="en-US"/>
          </a:p>
        </p:txBody>
      </p:sp>
      <p:sp>
        <p:nvSpPr>
          <p:cNvPr id="6" name="TextBox 5"/>
          <p:cNvSpPr txBox="1"/>
          <p:nvPr/>
        </p:nvSpPr>
        <p:spPr>
          <a:xfrm>
            <a:off x="381000" y="1371600"/>
            <a:ext cx="4495800" cy="2677656"/>
          </a:xfrm>
          <a:prstGeom prst="rect">
            <a:avLst/>
          </a:prstGeom>
          <a:noFill/>
        </p:spPr>
        <p:txBody>
          <a:bodyPr wrap="square" rtlCol="0">
            <a:spAutoFit/>
          </a:bodyPr>
          <a:lstStyle/>
          <a:p>
            <a:r>
              <a:rPr lang="en-US" sz="2400" dirty="0">
                <a:solidFill>
                  <a:srgbClr val="800000"/>
                </a:solidFill>
              </a:rPr>
              <a:t>One way to do an assignment</a:t>
            </a:r>
            <a:r>
              <a:rPr lang="en-US" sz="2400" dirty="0"/>
              <a:t>:</a:t>
            </a:r>
          </a:p>
          <a:p>
            <a:r>
              <a:rPr lang="en-US" sz="2400" dirty="0"/>
              <a:t>Read the handout immediately.</a:t>
            </a:r>
          </a:p>
          <a:p>
            <a:r>
              <a:rPr lang="en-US" sz="2400" dirty="0"/>
              <a:t>Work on it every (other) day. Ponder. Look things up. Get help in consulting room, with no lines, or office hours. </a:t>
            </a:r>
            <a:r>
              <a:rPr lang="en-US" sz="2400" dirty="0">
                <a:solidFill>
                  <a:srgbClr val="FF0000"/>
                </a:solidFill>
              </a:rPr>
              <a:t>Fun, hard work, a great learning experience</a:t>
            </a:r>
          </a:p>
        </p:txBody>
      </p:sp>
      <p:pic>
        <p:nvPicPr>
          <p:cNvPr id="7" name="Picture 6"/>
          <p:cNvPicPr>
            <a:picLocks noChangeAspect="1"/>
          </p:cNvPicPr>
          <p:nvPr/>
        </p:nvPicPr>
        <p:blipFill>
          <a:blip r:embed="rId2"/>
          <a:stretch>
            <a:fillRect/>
          </a:stretch>
        </p:blipFill>
        <p:spPr>
          <a:xfrm>
            <a:off x="5003800" y="1752600"/>
            <a:ext cx="3810000" cy="2293910"/>
          </a:xfrm>
          <a:prstGeom prst="rect">
            <a:avLst/>
          </a:prstGeom>
        </p:spPr>
      </p:pic>
      <p:pic>
        <p:nvPicPr>
          <p:cNvPr id="8" name="Picture 7"/>
          <p:cNvPicPr>
            <a:picLocks noChangeAspect="1"/>
          </p:cNvPicPr>
          <p:nvPr/>
        </p:nvPicPr>
        <p:blipFill>
          <a:blip r:embed="rId3"/>
          <a:stretch>
            <a:fillRect/>
          </a:stretch>
        </p:blipFill>
        <p:spPr>
          <a:xfrm>
            <a:off x="3936999" y="3886200"/>
            <a:ext cx="2548587" cy="2957945"/>
          </a:xfrm>
          <a:prstGeom prst="rect">
            <a:avLst/>
          </a:prstGeom>
        </p:spPr>
      </p:pic>
      <p:pic>
        <p:nvPicPr>
          <p:cNvPr id="9" name="Picture 8"/>
          <p:cNvPicPr>
            <a:picLocks noChangeAspect="1"/>
          </p:cNvPicPr>
          <p:nvPr/>
        </p:nvPicPr>
        <p:blipFill>
          <a:blip r:embed="rId4"/>
          <a:stretch>
            <a:fillRect/>
          </a:stretch>
        </p:blipFill>
        <p:spPr>
          <a:xfrm>
            <a:off x="6299200" y="3886200"/>
            <a:ext cx="2540000" cy="2540000"/>
          </a:xfrm>
          <a:prstGeom prst="rect">
            <a:avLst/>
          </a:prstGeom>
        </p:spPr>
      </p:pic>
      <p:sp>
        <p:nvSpPr>
          <p:cNvPr id="10" name="TextBox 9"/>
          <p:cNvSpPr txBox="1"/>
          <p:nvPr/>
        </p:nvSpPr>
        <p:spPr>
          <a:xfrm>
            <a:off x="381000" y="4267200"/>
            <a:ext cx="3124200" cy="1938992"/>
          </a:xfrm>
          <a:prstGeom prst="rect">
            <a:avLst/>
          </a:prstGeom>
          <a:noFill/>
        </p:spPr>
        <p:txBody>
          <a:bodyPr wrap="square" rtlCol="0">
            <a:spAutoFit/>
          </a:bodyPr>
          <a:lstStyle/>
          <a:p>
            <a:r>
              <a:rPr lang="en-US" sz="2400" dirty="0">
                <a:solidFill>
                  <a:srgbClr val="0000FF"/>
                </a:solidFill>
              </a:rPr>
              <a:t>Piano lessons:</a:t>
            </a:r>
          </a:p>
          <a:p>
            <a:r>
              <a:rPr lang="en-US" sz="2400" dirty="0">
                <a:solidFill>
                  <a:srgbClr val="800000"/>
                </a:solidFill>
              </a:rPr>
              <a:t>Practice Daily?</a:t>
            </a:r>
          </a:p>
          <a:p>
            <a:r>
              <a:rPr lang="en-US" sz="2400" dirty="0"/>
              <a:t>Or put off practicing until an hour before weekly lesson?</a:t>
            </a:r>
          </a:p>
        </p:txBody>
      </p:sp>
    </p:spTree>
    <p:extLst>
      <p:ext uri="{BB962C8B-B14F-4D97-AF65-F5344CB8AC3E}">
        <p14:creationId xmlns:p14="http://schemas.microsoft.com/office/powerpoint/2010/main" val="1490127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990600"/>
          </a:xfrm>
        </p:spPr>
        <p:txBody>
          <a:bodyPr>
            <a:noAutofit/>
          </a:bodyPr>
          <a:lstStyle/>
          <a:p>
            <a:r>
              <a:rPr lang="fr-BE" sz="3200" dirty="0" err="1">
                <a:solidFill>
                  <a:srgbClr val="800000"/>
                </a:solidFill>
              </a:rPr>
              <a:t>Academic</a:t>
            </a:r>
            <a:r>
              <a:rPr lang="fr-BE" sz="3200" dirty="0">
                <a:solidFill>
                  <a:srgbClr val="800000"/>
                </a:solidFill>
              </a:rPr>
              <a:t> </a:t>
            </a:r>
            <a:r>
              <a:rPr lang="fr-BE" sz="3200" dirty="0" err="1">
                <a:solidFill>
                  <a:srgbClr val="800000"/>
                </a:solidFill>
              </a:rPr>
              <a:t>Integrity</a:t>
            </a:r>
            <a:r>
              <a:rPr lang="fr-BE" sz="3200" dirty="0">
                <a:solidFill>
                  <a:srgbClr val="800000"/>
                </a:solidFill>
              </a:rPr>
              <a:t>… Trust but </a:t>
            </a:r>
            <a:r>
              <a:rPr lang="fr-BE" sz="3200" dirty="0" err="1">
                <a:solidFill>
                  <a:srgbClr val="800000"/>
                </a:solidFill>
              </a:rPr>
              <a:t>verify</a:t>
            </a:r>
            <a:r>
              <a:rPr lang="fr-BE" sz="3200" dirty="0">
                <a:solidFill>
                  <a:srgbClr val="800000"/>
                </a:solidFill>
              </a:rPr>
              <a:t>!</a:t>
            </a:r>
          </a:p>
        </p:txBody>
      </p:sp>
      <p:sp>
        <p:nvSpPr>
          <p:cNvPr id="3" name="Content Placeholder 2"/>
          <p:cNvSpPr>
            <a:spLocks noGrp="1"/>
          </p:cNvSpPr>
          <p:nvPr>
            <p:ph sz="quarter" idx="1"/>
          </p:nvPr>
        </p:nvSpPr>
        <p:spPr>
          <a:xfrm>
            <a:off x="381000" y="1600200"/>
            <a:ext cx="8534400" cy="4953000"/>
          </a:xfrm>
        </p:spPr>
        <p:txBody>
          <a:bodyPr>
            <a:normAutofit/>
          </a:bodyPr>
          <a:lstStyle/>
          <a:p>
            <a:r>
              <a:rPr lang="en-US" dirty="0"/>
              <a:t>99% of you are honest and don’t try to cheat</a:t>
            </a:r>
          </a:p>
          <a:p>
            <a:r>
              <a:rPr lang="en-US" dirty="0"/>
              <a:t>We use artificial intelligence tools to check some assignments, so catch the other 1%</a:t>
            </a:r>
          </a:p>
          <a:p>
            <a:pPr lvl="1"/>
            <a:r>
              <a:rPr lang="en-US" dirty="0"/>
              <a:t>The software is accurate!</a:t>
            </a:r>
          </a:p>
          <a:p>
            <a:pPr lvl="1"/>
            <a:r>
              <a:rPr lang="en-US" dirty="0"/>
              <a:t>It tests your code and notices similarities between code written by different people</a:t>
            </a:r>
          </a:p>
          <a:p>
            <a:r>
              <a:rPr lang="fr-BE" dirty="0"/>
              <a:t>Sure, </a:t>
            </a:r>
            <a:r>
              <a:rPr lang="fr-BE" dirty="0" err="1"/>
              <a:t>you</a:t>
            </a:r>
            <a:r>
              <a:rPr lang="fr-BE" dirty="0"/>
              <a:t> </a:t>
            </a:r>
            <a:r>
              <a:rPr lang="fr-BE" dirty="0" err="1"/>
              <a:t>can</a:t>
            </a:r>
            <a:r>
              <a:rPr lang="fr-BE" dirty="0"/>
              <a:t> </a:t>
            </a:r>
            <a:r>
              <a:rPr lang="fr-BE" dirty="0" err="1"/>
              <a:t>fool</a:t>
            </a:r>
            <a:r>
              <a:rPr lang="fr-BE" dirty="0"/>
              <a:t> </a:t>
            </a:r>
            <a:r>
              <a:rPr lang="fr-BE" dirty="0" err="1"/>
              <a:t>this</a:t>
            </a:r>
            <a:r>
              <a:rPr lang="fr-BE" dirty="0"/>
              <a:t> software</a:t>
            </a:r>
          </a:p>
          <a:p>
            <a:pPr lvl="1"/>
            <a:r>
              <a:rPr lang="en-US" dirty="0"/>
              <a:t>… but it’s easier to just do the assignments</a:t>
            </a:r>
          </a:p>
          <a:p>
            <a:pPr lvl="1"/>
            <a:r>
              <a:rPr lang="en-US" dirty="0"/>
              <a:t>… and if you try to fool it and screw up, you might fail the assignment or even the whole course.</a:t>
            </a:r>
            <a:endParaRPr lang="fr-BE" dirty="0"/>
          </a:p>
        </p:txBody>
      </p:sp>
      <p:pic>
        <p:nvPicPr>
          <p:cNvPr id="20482" name="Picture 2" descr="http://thewordguy.files.wordpress.com/2009/07/trust-but-verify.jpg"/>
          <p:cNvPicPr>
            <a:picLocks noChangeAspect="1" noChangeArrowheads="1"/>
          </p:cNvPicPr>
          <p:nvPr/>
        </p:nvPicPr>
        <p:blipFill>
          <a:blip r:embed="rId2" cstate="print"/>
          <a:srcRect/>
          <a:stretch>
            <a:fillRect/>
          </a:stretch>
        </p:blipFill>
        <p:spPr bwMode="auto">
          <a:xfrm>
            <a:off x="7086600" y="76201"/>
            <a:ext cx="1990725" cy="1355282"/>
          </a:xfrm>
          <a:prstGeom prst="rect">
            <a:avLst/>
          </a:prstGeom>
          <a:noFill/>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2800" dirty="0" err="1"/>
              <a:t>Resources</a:t>
            </a:r>
            <a:endParaRPr lang="fr-BE" sz="2800" dirty="0"/>
          </a:p>
        </p:txBody>
      </p:sp>
      <p:sp>
        <p:nvSpPr>
          <p:cNvPr id="3" name="Content Placeholder 2"/>
          <p:cNvSpPr>
            <a:spLocks noGrp="1"/>
          </p:cNvSpPr>
          <p:nvPr>
            <p:ph sz="quarter" idx="1"/>
          </p:nvPr>
        </p:nvSpPr>
        <p:spPr>
          <a:xfrm>
            <a:off x="304800" y="1752600"/>
            <a:ext cx="8458200" cy="4191000"/>
          </a:xfrm>
        </p:spPr>
        <p:txBody>
          <a:bodyPr>
            <a:normAutofit/>
          </a:bodyPr>
          <a:lstStyle/>
          <a:p>
            <a:r>
              <a:rPr lang="en-US" sz="2400" b="1" dirty="0" err="1">
                <a:solidFill>
                  <a:srgbClr val="FF0000"/>
                </a:solidFill>
              </a:rPr>
              <a:t>JavaHyperText</a:t>
            </a:r>
            <a:r>
              <a:rPr lang="en-US" sz="2400" dirty="0"/>
              <a:t>. Course website: Link on Links or Resources page</a:t>
            </a:r>
            <a:br>
              <a:rPr lang="en-US" sz="2400" dirty="0"/>
            </a:br>
            <a:r>
              <a:rPr lang="en-US" sz="2400" dirty="0"/>
              <a:t>http://</a:t>
            </a:r>
            <a:r>
              <a:rPr lang="en-US" sz="2400" dirty="0" err="1"/>
              <a:t>www.cs.cornell.edu</a:t>
            </a:r>
            <a:r>
              <a:rPr lang="en-US" sz="2400" dirty="0"/>
              <a:t>/courses/</a:t>
            </a:r>
            <a:r>
              <a:rPr lang="en-US" sz="2400" dirty="0" err="1"/>
              <a:t>JavaAndDS</a:t>
            </a:r>
            <a:r>
              <a:rPr lang="en-US" sz="2400" dirty="0"/>
              <a:t>/</a:t>
            </a:r>
            <a:r>
              <a:rPr lang="en-US" sz="2400" dirty="0" err="1"/>
              <a:t>definitions.html</a:t>
            </a:r>
            <a:endParaRPr lang="en-US" sz="2400" dirty="0"/>
          </a:p>
          <a:p>
            <a:pPr>
              <a:spcBef>
                <a:spcPts val="1900"/>
              </a:spcBef>
            </a:pPr>
            <a:r>
              <a:rPr lang="en-US" sz="2400" dirty="0"/>
              <a:t>Java resource: online materials at Oracle JDK web site</a:t>
            </a:r>
            <a:br>
              <a:rPr lang="en-US" sz="2400" dirty="0"/>
            </a:br>
            <a:r>
              <a:rPr lang="en-US" sz="2400" dirty="0"/>
              <a:t>https://</a:t>
            </a:r>
            <a:r>
              <a:rPr lang="en-US" sz="2400" dirty="0" err="1"/>
              <a:t>docs.oracle.com</a:t>
            </a:r>
            <a:r>
              <a:rPr lang="en-US" sz="2400" dirty="0"/>
              <a:t>/</a:t>
            </a:r>
            <a:r>
              <a:rPr lang="en-US" sz="2400" dirty="0" err="1"/>
              <a:t>javase</a:t>
            </a:r>
            <a:r>
              <a:rPr lang="en-US" sz="2400" dirty="0"/>
              <a:t>/8/docs/</a:t>
            </a:r>
            <a:r>
              <a:rPr lang="en-US" sz="2400" dirty="0" err="1"/>
              <a:t>api</a:t>
            </a:r>
            <a:r>
              <a:rPr lang="en-US" sz="2400" dirty="0"/>
              <a:t>/</a:t>
            </a:r>
            <a:r>
              <a:rPr lang="en-US" sz="2400" dirty="0" err="1"/>
              <a:t>index.html?java</a:t>
            </a:r>
            <a:r>
              <a:rPr lang="en-US" sz="2400" dirty="0"/>
              <a:t>/</a:t>
            </a:r>
            <a:r>
              <a:rPr lang="en-US" sz="2400" dirty="0" err="1"/>
              <a:t>lang</a:t>
            </a:r>
            <a:r>
              <a:rPr lang="en-US" sz="2400" dirty="0"/>
              <a:t>/</a:t>
            </a:r>
            <a:r>
              <a:rPr lang="en-US" sz="2400" dirty="0" err="1"/>
              <a:t>Object.html</a:t>
            </a:r>
            <a:r>
              <a:rPr lang="en-US" sz="2400" dirty="0"/>
              <a:t> </a:t>
            </a:r>
          </a:p>
          <a:p>
            <a:pPr marL="0" indent="0">
              <a:buNone/>
            </a:pPr>
            <a:endParaRPr lang="en-US" sz="2400" dirty="0"/>
          </a:p>
          <a:p>
            <a:pPr marL="0" indent="0">
              <a:buNone/>
            </a:pPr>
            <a:endParaRPr lang="fr-BE" sz="24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Piazza</a:t>
            </a:r>
          </a:p>
        </p:txBody>
      </p:sp>
      <p:sp>
        <p:nvSpPr>
          <p:cNvPr id="4" name="Content Placeholder 3"/>
          <p:cNvSpPr>
            <a:spLocks noGrp="1"/>
          </p:cNvSpPr>
          <p:nvPr>
            <p:ph sz="quarter" idx="1"/>
          </p:nvPr>
        </p:nvSpPr>
        <p:spPr/>
        <p:txBody>
          <a:bodyPr/>
          <a:lstStyle/>
          <a:p>
            <a:r>
              <a:rPr lang="en-US" dirty="0"/>
              <a:t>Click link on our “links” web page to register</a:t>
            </a:r>
          </a:p>
          <a:p>
            <a:endParaRPr lang="en-US" dirty="0"/>
          </a:p>
          <a:p>
            <a:r>
              <a:rPr lang="en-US" dirty="0"/>
              <a:t>Incredible resource for 24 x 7 help with anything</a:t>
            </a:r>
          </a:p>
          <a:p>
            <a:endParaRPr lang="en-US" dirty="0"/>
          </a:p>
          <a:p>
            <a:r>
              <a:rPr lang="en-US" dirty="0"/>
              <a:t>We keep an eye on it</a:t>
            </a:r>
            <a:br>
              <a:rPr lang="en-US" dirty="0"/>
            </a:br>
            <a:r>
              <a:rPr lang="en-US" dirty="0"/>
              <a:t>and answer questions. </a:t>
            </a:r>
            <a:br>
              <a:rPr lang="en-US" dirty="0"/>
            </a:br>
            <a:r>
              <a:rPr lang="en-US" dirty="0"/>
              <a:t>YOU can (and will)</a:t>
            </a:r>
            <a:br>
              <a:rPr lang="en-US" dirty="0"/>
            </a:br>
            <a:r>
              <a:rPr lang="en-US" dirty="0"/>
              <a:t>too. Visit the Piazza</a:t>
            </a:r>
            <a:br>
              <a:rPr lang="en-US" dirty="0"/>
            </a:br>
            <a:r>
              <a:rPr lang="en-US" dirty="0"/>
              <a:t>often.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661" y="3429000"/>
            <a:ext cx="4139941" cy="2809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502651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a:solidFill>
                  <a:srgbClr val="800000"/>
                </a:solidFill>
              </a:rPr>
              <a:t>CS2111</a:t>
            </a:r>
          </a:p>
        </p:txBody>
      </p:sp>
      <p:sp>
        <p:nvSpPr>
          <p:cNvPr id="3" name="Content Placeholder 2"/>
          <p:cNvSpPr>
            <a:spLocks noGrp="1"/>
          </p:cNvSpPr>
          <p:nvPr>
            <p:ph sz="quarter" idx="1"/>
          </p:nvPr>
        </p:nvSpPr>
        <p:spPr>
          <a:xfrm>
            <a:off x="612648" y="1516698"/>
            <a:ext cx="8153400" cy="4350702"/>
          </a:xfrm>
        </p:spPr>
        <p:txBody>
          <a:bodyPr>
            <a:normAutofit/>
          </a:bodyPr>
          <a:lstStyle/>
          <a:p>
            <a:r>
              <a:rPr lang="en-US" sz="2400" dirty="0">
                <a:latin typeface="Times New Roman"/>
                <a:cs typeface="Times New Roman"/>
              </a:rPr>
              <a:t>An “enrichment” course</a:t>
            </a:r>
          </a:p>
          <a:p>
            <a:r>
              <a:rPr lang="en-US" sz="2400" dirty="0">
                <a:latin typeface="Times New Roman"/>
                <a:cs typeface="Times New Roman"/>
              </a:rPr>
              <a:t>Help students who might feel overwhelmed by CS2110</a:t>
            </a:r>
          </a:p>
          <a:p>
            <a:r>
              <a:rPr lang="en-US" sz="2400" dirty="0">
                <a:latin typeface="Times New Roman"/>
                <a:cs typeface="Times New Roman"/>
              </a:rPr>
              <a:t>Gives more explanation of core ideas behind Java, programming, data structures, assignments, etc.</a:t>
            </a:r>
          </a:p>
          <a:p>
            <a:r>
              <a:rPr lang="en-US" sz="2400" dirty="0">
                <a:latin typeface="Times New Roman"/>
                <a:cs typeface="Times New Roman"/>
              </a:rPr>
              <a:t>Taught by Bracy, Gries, and a TA, 1 credit S/U</a:t>
            </a:r>
          </a:p>
          <a:p>
            <a:r>
              <a:rPr lang="en-US" sz="2400" dirty="0">
                <a:latin typeface="Times New Roman"/>
                <a:cs typeface="Times New Roman"/>
              </a:rPr>
              <a:t>Only for students who also take CS2110</a:t>
            </a:r>
          </a:p>
          <a:p>
            <a:r>
              <a:rPr lang="en-US" sz="2400" dirty="0">
                <a:latin typeface="Times New Roman"/>
                <a:cs typeface="Times New Roman"/>
              </a:rPr>
              <a:t>Only requirement: Attend weekly lecture</a:t>
            </a:r>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17</a:t>
            </a:fld>
            <a:endParaRPr lang="en-US"/>
          </a:p>
        </p:txBody>
      </p:sp>
      <p:sp>
        <p:nvSpPr>
          <p:cNvPr id="5" name="Content Placeholder 2"/>
          <p:cNvSpPr txBox="1">
            <a:spLocks/>
          </p:cNvSpPr>
          <p:nvPr/>
        </p:nvSpPr>
        <p:spPr>
          <a:xfrm>
            <a:off x="533400" y="4800600"/>
            <a:ext cx="8153400" cy="1600200"/>
          </a:xfrm>
          <a:prstGeom prst="rect">
            <a:avLst/>
          </a:prstGeom>
          <a:ln>
            <a:solidFill>
              <a:srgbClr val="800000"/>
            </a:solidFill>
          </a:ln>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400" dirty="0">
                <a:latin typeface="Times New Roman"/>
                <a:cs typeface="Times New Roman"/>
              </a:rPr>
              <a:t>I would just like to thank you for taking the time to hold CS2111 this year. You have no idea how the class helped and impacted a lot of us. I would never had "survived" CS2110 without your generous share of your knowledge. I appreciated your time.</a:t>
            </a:r>
          </a:p>
          <a:p>
            <a:pPr marL="0" indent="0">
              <a:buFont typeface="Wingdings"/>
              <a:buNone/>
            </a:pPr>
            <a:endParaRPr lang="en-US" sz="2400" dirty="0">
              <a:latin typeface="Times New Roman"/>
              <a:cs typeface="Times New Roman"/>
            </a:endParaRPr>
          </a:p>
        </p:txBody>
      </p:sp>
    </p:spTree>
    <p:extLst>
      <p:ext uri="{BB962C8B-B14F-4D97-AF65-F5344CB8AC3E}">
        <p14:creationId xmlns:p14="http://schemas.microsoft.com/office/powerpoint/2010/main" val="1763087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a:solidFill>
                  <a:srgbClr val="800000"/>
                </a:solidFill>
              </a:rPr>
              <a:t>Obtaining Java and Eclipse</a:t>
            </a:r>
          </a:p>
        </p:txBody>
      </p:sp>
      <p:sp>
        <p:nvSpPr>
          <p:cNvPr id="3" name="Content Placeholder 2"/>
          <p:cNvSpPr>
            <a:spLocks noGrp="1"/>
          </p:cNvSpPr>
          <p:nvPr>
            <p:ph sz="quarter" idx="1"/>
          </p:nvPr>
        </p:nvSpPr>
        <p:spPr>
          <a:xfrm>
            <a:off x="609600" y="1828800"/>
            <a:ext cx="8153400" cy="4495800"/>
          </a:xfrm>
        </p:spPr>
        <p:txBody>
          <a:bodyPr>
            <a:normAutofit/>
          </a:bodyPr>
          <a:lstStyle/>
          <a:p>
            <a:r>
              <a:rPr lang="fr-BE" sz="2400" dirty="0"/>
              <a:t>Follow instructions on our </a:t>
            </a:r>
            <a:r>
              <a:rPr lang="fr-BE" sz="2400" dirty="0">
                <a:solidFill>
                  <a:srgbClr val="3366FF"/>
                </a:solidFill>
              </a:rPr>
              <a:t>Resources</a:t>
            </a:r>
            <a:r>
              <a:rPr lang="fr-BE" sz="2400" dirty="0"/>
              <a:t> web page</a:t>
            </a:r>
          </a:p>
          <a:p>
            <a:pPr lvl="1"/>
            <a:r>
              <a:rPr lang="fr-BE" sz="2400" dirty="0"/>
              <a:t>Make sure you have Java JDK 1.8, if not download and install.  We explain how on the web page.</a:t>
            </a:r>
          </a:p>
          <a:p>
            <a:pPr lvl="1"/>
            <a:r>
              <a:rPr lang="fr-BE" sz="2400" dirty="0"/>
              <a:t>Then download and install the Eclipse IDE</a:t>
            </a:r>
            <a:endParaRPr lang="en-US" sz="2400" dirty="0"/>
          </a:p>
          <a:p>
            <a:r>
              <a:rPr lang="en-US" sz="2400" dirty="0"/>
              <a:t>Test it out: launch Eclipse and click “new&gt;Java Project” </a:t>
            </a:r>
          </a:p>
          <a:p>
            <a:pPr lvl="1"/>
            <a:r>
              <a:rPr lang="en-US" sz="2400" dirty="0"/>
              <a:t>This is one of a few ways Java can be used </a:t>
            </a:r>
          </a:p>
          <a:p>
            <a:pPr lvl="1"/>
            <a:r>
              <a:rPr lang="en-US" sz="2400" dirty="0"/>
              <a:t>When program runs, output is visible </a:t>
            </a:r>
            <a:br>
              <a:rPr lang="en-US" sz="2400" dirty="0"/>
            </a:br>
            <a:r>
              <a:rPr lang="en-US" sz="2400" dirty="0"/>
              <a:t>in a little console window</a:t>
            </a:r>
            <a:br>
              <a:rPr lang="en-US" sz="2400" dirty="0"/>
            </a:br>
            <a:endParaRPr lang="fr-BE" sz="2400" dirty="0"/>
          </a:p>
        </p:txBody>
      </p:sp>
      <p:pic>
        <p:nvPicPr>
          <p:cNvPr id="37890" name="Picture 2" descr="http://www.netbeans.org/images/screenshots/6.0/javaSE_logo_150px.png"/>
          <p:cNvPicPr>
            <a:picLocks noChangeAspect="1" noChangeArrowheads="1"/>
          </p:cNvPicPr>
          <p:nvPr/>
        </p:nvPicPr>
        <p:blipFill>
          <a:blip r:embed="rId2" cstate="print"/>
          <a:srcRect/>
          <a:stretch>
            <a:fillRect/>
          </a:stretch>
        </p:blipFill>
        <p:spPr bwMode="auto">
          <a:xfrm>
            <a:off x="7010400" y="533400"/>
            <a:ext cx="1428750" cy="1428750"/>
          </a:xfrm>
          <a:prstGeom prst="rect">
            <a:avLst/>
          </a:prstGeom>
          <a:noFill/>
          <a:ln>
            <a:solidFill>
              <a:schemeClr val="accent1"/>
            </a:solidFill>
          </a:ln>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18</a:t>
            </a:fld>
            <a:endParaRPr lang="en-US"/>
          </a:p>
        </p:txBody>
      </p:sp>
      <p:pic>
        <p:nvPicPr>
          <p:cNvPr id="6" name="Picture 2" descr="http://javadocs.files.wordpress.com/2008/12/eclipse_ide.jpg"/>
          <p:cNvPicPr>
            <a:picLocks noChangeAspect="1" noChangeArrowheads="1"/>
          </p:cNvPicPr>
          <p:nvPr/>
        </p:nvPicPr>
        <p:blipFill>
          <a:blip r:embed="rId3" cstate="print"/>
          <a:srcRect/>
          <a:stretch>
            <a:fillRect/>
          </a:stretch>
        </p:blipFill>
        <p:spPr bwMode="auto">
          <a:xfrm>
            <a:off x="6705600" y="4953000"/>
            <a:ext cx="1676400" cy="110642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solidFill>
                  <a:srgbClr val="800000"/>
                </a:solidFill>
              </a:rPr>
              <a:t>DrJava</a:t>
            </a:r>
            <a:r>
              <a:rPr lang="en-US" sz="3600" dirty="0">
                <a:solidFill>
                  <a:srgbClr val="800000"/>
                </a:solidFill>
              </a:rPr>
              <a:t> IDE</a:t>
            </a:r>
            <a:endParaRPr lang="fr-BE" sz="3600" dirty="0">
              <a:solidFill>
                <a:srgbClr val="800000"/>
              </a:solidFill>
            </a:endParaRPr>
          </a:p>
        </p:txBody>
      </p:sp>
      <p:sp>
        <p:nvSpPr>
          <p:cNvPr id="3" name="Content Placeholder 2"/>
          <p:cNvSpPr>
            <a:spLocks noGrp="1"/>
          </p:cNvSpPr>
          <p:nvPr>
            <p:ph sz="quarter" idx="1"/>
          </p:nvPr>
        </p:nvSpPr>
        <p:spPr/>
        <p:txBody>
          <a:bodyPr>
            <a:normAutofit/>
          </a:bodyPr>
          <a:lstStyle/>
          <a:p>
            <a:r>
              <a:rPr lang="en-US" sz="2400" dirty="0"/>
              <a:t>IDE: Integrated Development Environment</a:t>
            </a:r>
          </a:p>
          <a:p>
            <a:r>
              <a:rPr lang="en-US" sz="2400" dirty="0" err="1"/>
              <a:t>DrJava</a:t>
            </a:r>
            <a:r>
              <a:rPr lang="en-US" sz="2400" dirty="0"/>
              <a:t> is a much simpler IDE, few features</a:t>
            </a:r>
          </a:p>
          <a:p>
            <a:r>
              <a:rPr lang="en-US" sz="2400" dirty="0"/>
              <a:t>We use it </a:t>
            </a:r>
            <a:r>
              <a:rPr lang="en-US" sz="2400" b="1" dirty="0">
                <a:solidFill>
                  <a:srgbClr val="FF0000"/>
                </a:solidFill>
              </a:rPr>
              <a:t>only</a:t>
            </a:r>
            <a:r>
              <a:rPr lang="en-US" sz="2400" dirty="0"/>
              <a:t> to demo Java features and programming concepts. Has an “interactions pane”, which allows trying things without requiring a complete Java program. </a:t>
            </a:r>
            <a:r>
              <a:rPr lang="en-US" sz="2400" dirty="0">
                <a:solidFill>
                  <a:srgbClr val="FF0000"/>
                </a:solidFill>
              </a:rPr>
              <a:t>Great tool!</a:t>
            </a:r>
          </a:p>
          <a:p>
            <a:r>
              <a:rPr lang="en-US" sz="2400" dirty="0"/>
              <a:t>DON’T use it for course assignments –use Eclipse</a:t>
            </a:r>
          </a:p>
          <a:p>
            <a:r>
              <a:rPr lang="en-US" sz="2400" dirty="0">
                <a:solidFill>
                  <a:srgbClr val="FF0000"/>
                </a:solidFill>
              </a:rPr>
              <a:t>Download jar file</a:t>
            </a:r>
            <a:r>
              <a:rPr lang="en-US" sz="2400" dirty="0"/>
              <a:t> from links page of course website</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19</a:t>
            </a:fld>
            <a:endParaRPr lang="en-US"/>
          </a:p>
        </p:txBody>
      </p:sp>
      <p:pic>
        <p:nvPicPr>
          <p:cNvPr id="5" name="Picture 4" descr="drjav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457200"/>
            <a:ext cx="3214286" cy="900000"/>
          </a:xfrm>
          <a:prstGeom prst="rect">
            <a:avLst/>
          </a:prstGeom>
        </p:spPr>
      </p:pic>
    </p:spTree>
    <p:extLst>
      <p:ext uri="{BB962C8B-B14F-4D97-AF65-F5344CB8AC3E}">
        <p14:creationId xmlns:p14="http://schemas.microsoft.com/office/powerpoint/2010/main" val="256903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800000"/>
                </a:solidFill>
                <a:cs typeface="Times New Roman"/>
              </a:rPr>
              <a:t>CS2110</a:t>
            </a:r>
            <a:endParaRPr lang="fr-BE" sz="3600" dirty="0">
              <a:solidFill>
                <a:srgbClr val="800000"/>
              </a:solidFill>
              <a:cs typeface="Times New Roman"/>
            </a:endParaRPr>
          </a:p>
        </p:txBody>
      </p:sp>
      <p:sp>
        <p:nvSpPr>
          <p:cNvPr id="4" name="Content Placeholder 3"/>
          <p:cNvSpPr>
            <a:spLocks noGrp="1"/>
          </p:cNvSpPr>
          <p:nvPr>
            <p:ph sz="quarter" idx="1"/>
          </p:nvPr>
        </p:nvSpPr>
        <p:spPr>
          <a:xfrm>
            <a:off x="533400" y="1371600"/>
            <a:ext cx="8153400" cy="4724400"/>
          </a:xfrm>
        </p:spPr>
        <p:txBody>
          <a:bodyPr>
            <a:noAutofit/>
          </a:bodyPr>
          <a:lstStyle/>
          <a:p>
            <a:endParaRPr lang="en-US" sz="2400" dirty="0">
              <a:latin typeface="Times New Roman"/>
              <a:cs typeface="Times New Roman"/>
            </a:endParaRPr>
          </a:p>
          <a:p>
            <a:r>
              <a:rPr lang="en-US" sz="2400" dirty="0">
                <a:cs typeface="Times New Roman"/>
              </a:rPr>
              <a:t>Object-oriented programming, reasoning about complex problems</a:t>
            </a:r>
          </a:p>
          <a:p>
            <a:r>
              <a:rPr lang="en-US" sz="2400" dirty="0">
                <a:cs typeface="Times New Roman"/>
              </a:rPr>
              <a:t>Testing; Reasoning about correctness</a:t>
            </a:r>
          </a:p>
          <a:p>
            <a:r>
              <a:rPr lang="en-US" sz="2400" dirty="0">
                <a:cs typeface="Times New Roman"/>
              </a:rPr>
              <a:t>Program development</a:t>
            </a:r>
          </a:p>
          <a:p>
            <a:r>
              <a:rPr lang="en-US" sz="2400" dirty="0">
                <a:cs typeface="Times New Roman"/>
              </a:rPr>
              <a:t>Algorithmic complexity, analyzing algorithms, </a:t>
            </a:r>
          </a:p>
          <a:p>
            <a:r>
              <a:rPr lang="en-US" sz="2400" dirty="0">
                <a:cs typeface="Times New Roman"/>
              </a:rPr>
              <a:t>Data structures: linked lists, trees, hash tables, graphs, etc.</a:t>
            </a:r>
          </a:p>
          <a:p>
            <a:r>
              <a:rPr lang="en-US" sz="2400" dirty="0">
                <a:cs typeface="Times New Roman"/>
              </a:rPr>
              <a:t>Programming paradigms: recursion, parallel execution              </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latin typeface="Times New Roman"/>
                <a:cs typeface="Times New Roman"/>
              </a:rPr>
              <a:pPr/>
              <a:t>2</a:t>
            </a:fld>
            <a:endParaRPr lang="en-US">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800000"/>
                </a:solidFill>
              </a:rPr>
              <a:t>Homework!</a:t>
            </a:r>
            <a:endParaRPr lang="fr-BE" sz="36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20</a:t>
            </a:fld>
            <a:endParaRPr lang="en-US"/>
          </a:p>
        </p:txBody>
      </p:sp>
      <p:sp>
        <p:nvSpPr>
          <p:cNvPr id="6" name="TextBox 5"/>
          <p:cNvSpPr txBox="1"/>
          <p:nvPr/>
        </p:nvSpPr>
        <p:spPr>
          <a:xfrm>
            <a:off x="304800" y="2057400"/>
            <a:ext cx="8393743" cy="4524315"/>
          </a:xfrm>
          <a:prstGeom prst="rect">
            <a:avLst/>
          </a:prstGeom>
          <a:solidFill>
            <a:schemeClr val="accent1">
              <a:lumMod val="20000"/>
              <a:lumOff val="80000"/>
            </a:schemeClr>
          </a:solidFill>
        </p:spPr>
        <p:txBody>
          <a:bodyPr wrap="square" rtlCol="0">
            <a:spAutoFit/>
          </a:bodyPr>
          <a:lstStyle/>
          <a:p>
            <a:r>
              <a:rPr lang="en-US" sz="2400" b="1" dirty="0">
                <a:solidFill>
                  <a:srgbClr val="FF0000"/>
                </a:solidFill>
                <a:latin typeface="Times New Roman"/>
                <a:cs typeface="Times New Roman"/>
              </a:rPr>
              <a:t>Homework 1.</a:t>
            </a:r>
            <a:r>
              <a:rPr lang="en-US" sz="2400" dirty="0">
                <a:latin typeface="Times New Roman"/>
                <a:cs typeface="Times New Roman"/>
              </a:rPr>
              <a:t> Read article </a:t>
            </a:r>
            <a:r>
              <a:rPr lang="en-US" sz="2400" dirty="0">
                <a:solidFill>
                  <a:srgbClr val="800000"/>
                </a:solidFill>
                <a:latin typeface="Times New Roman"/>
                <a:cs typeface="Times New Roman"/>
              </a:rPr>
              <a:t>Why Software is So Bad</a:t>
            </a:r>
            <a:r>
              <a:rPr lang="en-US" sz="2400" dirty="0">
                <a:latin typeface="Times New Roman"/>
                <a:cs typeface="Times New Roman"/>
              </a:rPr>
              <a:t>.</a:t>
            </a:r>
            <a:br>
              <a:rPr lang="en-US" sz="2400" dirty="0">
                <a:latin typeface="Times New Roman"/>
                <a:cs typeface="Times New Roman"/>
              </a:rPr>
            </a:br>
            <a:r>
              <a:rPr lang="en-US" sz="2400" dirty="0">
                <a:latin typeface="Times New Roman"/>
                <a:cs typeface="Times New Roman"/>
              </a:rPr>
              <a:t>                     Link:  Course website -&gt;  Lectures notes   (Lecture 1)</a:t>
            </a:r>
          </a:p>
          <a:p>
            <a:r>
              <a:rPr lang="en-US" sz="2400" b="1" dirty="0">
                <a:solidFill>
                  <a:srgbClr val="FF0000"/>
                </a:solidFill>
                <a:latin typeface="Times New Roman"/>
                <a:cs typeface="Times New Roman"/>
              </a:rPr>
              <a:t>Homework 2. </a:t>
            </a:r>
            <a:r>
              <a:rPr lang="en-US" sz="2400" dirty="0">
                <a:latin typeface="Times New Roman"/>
                <a:cs typeface="Times New Roman"/>
              </a:rPr>
              <a:t>Get Java, Eclipse, </a:t>
            </a:r>
            <a:r>
              <a:rPr lang="en-US" sz="2400" dirty="0" err="1">
                <a:latin typeface="Times New Roman"/>
                <a:cs typeface="Times New Roman"/>
              </a:rPr>
              <a:t>DrJava</a:t>
            </a:r>
            <a:r>
              <a:rPr lang="en-US" sz="2400" dirty="0">
                <a:latin typeface="Times New Roman"/>
                <a:cs typeface="Times New Roman"/>
              </a:rPr>
              <a:t> on your computer.</a:t>
            </a:r>
          </a:p>
          <a:p>
            <a:r>
              <a:rPr lang="en-US" sz="2400" b="1" dirty="0">
                <a:solidFill>
                  <a:srgbClr val="FF0000"/>
                </a:solidFill>
                <a:latin typeface="Times New Roman"/>
                <a:cs typeface="Times New Roman"/>
              </a:rPr>
              <a:t>Homework 3. </a:t>
            </a:r>
            <a:r>
              <a:rPr lang="en-US" sz="2400" dirty="0">
                <a:latin typeface="Times New Roman"/>
                <a:cs typeface="Times New Roman"/>
              </a:rPr>
              <a:t>Spend some time perusing the course website.</a:t>
            </a:r>
          </a:p>
          <a:p>
            <a:r>
              <a:rPr lang="en-US" sz="2400" dirty="0">
                <a:latin typeface="Times New Roman"/>
                <a:cs typeface="Times New Roman"/>
              </a:rPr>
              <a:t>                     Look at course information, resources, links, etc.</a:t>
            </a:r>
            <a:endParaRPr lang="en-US" sz="2400" b="1" dirty="0">
              <a:solidFill>
                <a:srgbClr val="FF0000"/>
              </a:solidFill>
              <a:latin typeface="Times New Roman"/>
              <a:cs typeface="Times New Roman"/>
            </a:endParaRPr>
          </a:p>
          <a:p>
            <a:endParaRPr lang="en-US" sz="2400" b="1" dirty="0">
              <a:solidFill>
                <a:srgbClr val="FF0000"/>
              </a:solidFill>
              <a:latin typeface="Times New Roman"/>
              <a:cs typeface="Times New Roman"/>
            </a:endParaRPr>
          </a:p>
          <a:p>
            <a:pPr marL="1768475" indent="-1768475"/>
            <a:r>
              <a:rPr lang="en-US" sz="2400" b="1" dirty="0">
                <a:solidFill>
                  <a:srgbClr val="FF0000"/>
                </a:solidFill>
                <a:latin typeface="Times New Roman"/>
                <a:cs typeface="Times New Roman"/>
              </a:rPr>
              <a:t>Homework 4.</a:t>
            </a:r>
            <a:r>
              <a:rPr lang="en-US" sz="2400" dirty="0">
                <a:latin typeface="Times New Roman"/>
                <a:cs typeface="Times New Roman"/>
              </a:rPr>
              <a:t> </a:t>
            </a:r>
            <a:r>
              <a:rPr lang="en-US" sz="2400" dirty="0">
                <a:solidFill>
                  <a:srgbClr val="800000"/>
                </a:solidFill>
                <a:latin typeface="Times New Roman"/>
                <a:cs typeface="Times New Roman"/>
              </a:rPr>
              <a:t>BEFORE EACH LECTURE/RECITATION</a:t>
            </a:r>
            <a:r>
              <a:rPr lang="en-US" sz="2400" dirty="0">
                <a:latin typeface="Times New Roman"/>
                <a:cs typeface="Times New Roman"/>
              </a:rPr>
              <a:t>: download </a:t>
            </a:r>
            <a:r>
              <a:rPr lang="en-US" sz="2400" dirty="0" err="1">
                <a:latin typeface="Times New Roman"/>
                <a:cs typeface="Times New Roman"/>
              </a:rPr>
              <a:t>pdf</a:t>
            </a:r>
            <a:r>
              <a:rPr lang="en-US" sz="2400" dirty="0">
                <a:latin typeface="Times New Roman"/>
                <a:cs typeface="Times New Roman"/>
              </a:rPr>
              <a:t> form of the slides, bring to class and look at them during lecture. We project not only PPT but also Eclipse and other things. Having PPT slides in paper form or on your laptop/tablet can help you during the lecture.</a:t>
            </a:r>
          </a:p>
        </p:txBody>
      </p:sp>
    </p:spTree>
    <p:extLst>
      <p:ext uri="{BB962C8B-B14F-4D97-AF65-F5344CB8AC3E}">
        <p14:creationId xmlns:p14="http://schemas.microsoft.com/office/powerpoint/2010/main" val="1606318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A0</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21</a:t>
            </a:fld>
            <a:endParaRPr lang="en-US"/>
          </a:p>
        </p:txBody>
      </p:sp>
      <p:sp>
        <p:nvSpPr>
          <p:cNvPr id="4" name="Content Placeholder 3"/>
          <p:cNvSpPr>
            <a:spLocks noGrp="1"/>
          </p:cNvSpPr>
          <p:nvPr>
            <p:ph sz="quarter" idx="1"/>
          </p:nvPr>
        </p:nvSpPr>
        <p:spPr/>
        <p:txBody>
          <a:bodyPr/>
          <a:lstStyle/>
          <a:p>
            <a:r>
              <a:rPr lang="en-US" dirty="0"/>
              <a:t>Introduction to Java, Eclipse, and </a:t>
            </a:r>
            <a:br>
              <a:rPr lang="en-US" dirty="0"/>
            </a:br>
            <a:r>
              <a:rPr lang="en-US" dirty="0"/>
              <a:t>the assert statement</a:t>
            </a:r>
          </a:p>
          <a:p>
            <a:r>
              <a:rPr lang="en-US" dirty="0"/>
              <a:t>Due 31 August at 11:59pm</a:t>
            </a:r>
          </a:p>
          <a:p>
            <a:r>
              <a:rPr lang="en-US" dirty="0"/>
              <a:t>Submit on CMS</a:t>
            </a:r>
          </a:p>
        </p:txBody>
      </p:sp>
    </p:spTree>
    <p:extLst>
      <p:ext uri="{BB962C8B-B14F-4D97-AF65-F5344CB8AC3E}">
        <p14:creationId xmlns:p14="http://schemas.microsoft.com/office/powerpoint/2010/main" val="629840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22</a:t>
            </a:fld>
            <a:endParaRPr lang="en-US"/>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00200" y="-42862"/>
            <a:ext cx="12286192" cy="6910984"/>
          </a:xfrm>
        </p:spPr>
      </p:pic>
    </p:spTree>
    <p:extLst>
      <p:ext uri="{BB962C8B-B14F-4D97-AF65-F5344CB8AC3E}">
        <p14:creationId xmlns:p14="http://schemas.microsoft.com/office/powerpoint/2010/main" val="854442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Relevant </a:t>
            </a:r>
            <a:r>
              <a:rPr lang="fr-BE" sz="3200" dirty="0" err="1">
                <a:solidFill>
                  <a:srgbClr val="800000"/>
                </a:solidFill>
              </a:rPr>
              <a:t>JavaHyperText</a:t>
            </a:r>
            <a:r>
              <a:rPr lang="fr-BE" sz="3200" dirty="0">
                <a:solidFill>
                  <a:srgbClr val="800000"/>
                </a:solidFill>
              </a:rPr>
              <a:t> Entries</a:t>
            </a:r>
          </a:p>
        </p:txBody>
      </p:sp>
      <p:sp>
        <p:nvSpPr>
          <p:cNvPr id="3" name="Content Placeholder 2"/>
          <p:cNvSpPr>
            <a:spLocks noGrp="1"/>
          </p:cNvSpPr>
          <p:nvPr>
            <p:ph sz="quarter" idx="1"/>
          </p:nvPr>
        </p:nvSpPr>
        <p:spPr>
          <a:xfrm>
            <a:off x="612648" y="1600200"/>
            <a:ext cx="7997952" cy="5105400"/>
          </a:xfrm>
        </p:spPr>
        <p:txBody>
          <a:bodyPr>
            <a:normAutofit/>
          </a:bodyPr>
          <a:lstStyle/>
          <a:p>
            <a:pPr marL="0" indent="0">
              <a:buNone/>
            </a:pPr>
            <a:r>
              <a:rPr lang="fr-BE" sz="2400" dirty="0">
                <a:solidFill>
                  <a:srgbClr val="000000"/>
                </a:solidFill>
              </a:rPr>
              <a:t>type</a:t>
            </a:r>
          </a:p>
          <a:p>
            <a:pPr marL="0" indent="0">
              <a:buNone/>
            </a:pPr>
            <a:r>
              <a:rPr lang="fr-BE" sz="2400" dirty="0">
                <a:solidFill>
                  <a:srgbClr val="000000"/>
                </a:solidFill>
              </a:rPr>
              <a:t>primitive type</a:t>
            </a:r>
          </a:p>
          <a:p>
            <a:pPr marL="0" indent="0">
              <a:buNone/>
            </a:pPr>
            <a:r>
              <a:rPr lang="fr-BE" sz="2400" dirty="0"/>
              <a:t>type, </a:t>
            </a:r>
            <a:r>
              <a:rPr lang="fr-BE" sz="2400" dirty="0" err="1"/>
              <a:t>strong</a:t>
            </a:r>
            <a:r>
              <a:rPr lang="fr-BE" sz="2400" dirty="0"/>
              <a:t> versus </a:t>
            </a:r>
            <a:r>
              <a:rPr lang="fr-BE" sz="2400" dirty="0" err="1"/>
              <a:t>weak</a:t>
            </a:r>
            <a:r>
              <a:rPr lang="fr-BE" sz="2400" dirty="0"/>
              <a:t> </a:t>
            </a:r>
            <a:r>
              <a:rPr lang="fr-BE" sz="2400" dirty="0" err="1"/>
              <a:t>typing</a:t>
            </a:r>
            <a:endParaRPr lang="fr-BE" sz="2400" dirty="0"/>
          </a:p>
          <a:p>
            <a:pPr marL="0" indent="0">
              <a:buNone/>
            </a:pPr>
            <a:r>
              <a:rPr lang="fr-BE" sz="2400" dirty="0" err="1"/>
              <a:t>cast</a:t>
            </a:r>
            <a:endParaRPr lang="fr-BE" sz="2400" dirty="0">
              <a:solidFill>
                <a:srgbClr val="000000"/>
              </a:solidFill>
            </a:endParaRPr>
          </a:p>
          <a:p>
            <a:pPr marL="0" indent="0">
              <a:buNone/>
            </a:pPr>
            <a:r>
              <a:rPr lang="fr-BE" sz="2400" dirty="0" err="1">
                <a:solidFill>
                  <a:srgbClr val="000000"/>
                </a:solidFill>
              </a:rPr>
              <a:t>function</a:t>
            </a:r>
            <a:r>
              <a:rPr lang="fr-BE" sz="2400" dirty="0">
                <a:solidFill>
                  <a:srgbClr val="000000"/>
                </a:solidFill>
              </a:rPr>
              <a:t>         </a:t>
            </a:r>
            <a:r>
              <a:rPr lang="fr-BE" sz="2400" dirty="0" err="1">
                <a:solidFill>
                  <a:srgbClr val="000000"/>
                </a:solidFill>
              </a:rPr>
              <a:t>function</a:t>
            </a:r>
            <a:r>
              <a:rPr lang="fr-BE" sz="2400" dirty="0">
                <a:solidFill>
                  <a:srgbClr val="000000"/>
                </a:solidFill>
              </a:rPr>
              <a:t> call</a:t>
            </a:r>
          </a:p>
          <a:p>
            <a:pPr marL="0" indent="0">
              <a:buNone/>
            </a:pPr>
            <a:r>
              <a:rPr lang="fr-BE" sz="2400" dirty="0" err="1">
                <a:solidFill>
                  <a:srgbClr val="000000"/>
                </a:solidFill>
              </a:rPr>
              <a:t>procedure</a:t>
            </a:r>
            <a:r>
              <a:rPr lang="fr-BE" sz="2400" dirty="0">
                <a:solidFill>
                  <a:srgbClr val="000000"/>
                </a:solidFill>
              </a:rPr>
              <a:t>     </a:t>
            </a:r>
            <a:r>
              <a:rPr lang="fr-BE" sz="2400" dirty="0" err="1">
                <a:solidFill>
                  <a:srgbClr val="000000"/>
                </a:solidFill>
              </a:rPr>
              <a:t>procedure</a:t>
            </a:r>
            <a:r>
              <a:rPr lang="fr-BE" sz="2400" dirty="0">
                <a:solidFill>
                  <a:srgbClr val="000000"/>
                </a:solidFill>
              </a:rPr>
              <a:t> call</a:t>
            </a:r>
          </a:p>
          <a:p>
            <a:pPr marL="0" indent="0">
              <a:buNone/>
            </a:pPr>
            <a:r>
              <a:rPr lang="fr-BE" sz="2400" dirty="0">
                <a:solidFill>
                  <a:srgbClr val="000000"/>
                </a:solidFill>
              </a:rPr>
              <a:t>variable        variable </a:t>
            </a:r>
            <a:r>
              <a:rPr lang="fr-BE" sz="2400" dirty="0" err="1">
                <a:solidFill>
                  <a:srgbClr val="000000"/>
                </a:solidFill>
              </a:rPr>
              <a:t>declaration</a:t>
            </a:r>
            <a:endParaRPr lang="fr-BE" sz="2400" dirty="0">
              <a:solidFill>
                <a:srgbClr val="000000"/>
              </a:solidFill>
            </a:endParaRPr>
          </a:p>
          <a:p>
            <a:pPr marL="0" indent="0">
              <a:buNone/>
            </a:pPr>
            <a:r>
              <a:rPr lang="fr-BE" sz="2400" dirty="0">
                <a:solidFill>
                  <a:srgbClr val="000000"/>
                </a:solidFill>
              </a:rPr>
              <a:t>expression</a:t>
            </a:r>
          </a:p>
          <a:p>
            <a:pPr marL="0" indent="0">
              <a:buNone/>
            </a:pPr>
            <a:r>
              <a:rPr lang="fr-BE" sz="2400" dirty="0" err="1">
                <a:solidFill>
                  <a:srgbClr val="000000"/>
                </a:solidFill>
              </a:rPr>
              <a:t>assignment</a:t>
            </a:r>
            <a:r>
              <a:rPr lang="fr-BE" sz="2400" dirty="0">
                <a:solidFill>
                  <a:srgbClr val="000000"/>
                </a:solidFill>
              </a:rPr>
              <a:t> </a:t>
            </a:r>
            <a:r>
              <a:rPr lang="fr-BE" sz="2400" dirty="0" err="1">
                <a:solidFill>
                  <a:srgbClr val="000000"/>
                </a:solidFill>
              </a:rPr>
              <a:t>statement</a:t>
            </a:r>
            <a:endParaRPr lang="fr-BE" sz="2400" dirty="0">
              <a:solidFill>
                <a:srgbClr val="000000"/>
              </a:solidFill>
            </a:endParaRPr>
          </a:p>
          <a:p>
            <a:pPr marL="0" indent="0">
              <a:buNone/>
            </a:pPr>
            <a:r>
              <a:rPr lang="fr-BE" sz="2400" dirty="0" err="1">
                <a:solidFill>
                  <a:srgbClr val="000000"/>
                </a:solidFill>
              </a:rPr>
              <a:t>unicode</a:t>
            </a:r>
            <a:endParaRPr lang="fr-BE" sz="2400" dirty="0">
              <a:solidFill>
                <a:srgbClr val="0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001338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Type: Set of values</a:t>
            </a:r>
            <a:br>
              <a:rPr lang="fr-BE" sz="3200" dirty="0">
                <a:solidFill>
                  <a:srgbClr val="800000"/>
                </a:solidFill>
              </a:rPr>
            </a:br>
            <a:r>
              <a:rPr lang="fr-BE" sz="3200" dirty="0">
                <a:solidFill>
                  <a:srgbClr val="800000"/>
                </a:solidFill>
              </a:rPr>
              <a:t>         together with operations on them.</a:t>
            </a:r>
          </a:p>
        </p:txBody>
      </p:sp>
      <p:sp>
        <p:nvSpPr>
          <p:cNvPr id="3" name="Content Placeholder 2"/>
          <p:cNvSpPr>
            <a:spLocks noGrp="1"/>
          </p:cNvSpPr>
          <p:nvPr>
            <p:ph sz="quarter" idx="1"/>
          </p:nvPr>
        </p:nvSpPr>
        <p:spPr/>
        <p:txBody>
          <a:bodyPr>
            <a:normAutofit/>
          </a:bodyPr>
          <a:lstStyle/>
          <a:p>
            <a:pPr marL="0" indent="0">
              <a:buNone/>
            </a:pPr>
            <a:r>
              <a:rPr lang="fr-BE" sz="2400" dirty="0"/>
              <a:t>Type </a:t>
            </a:r>
            <a:r>
              <a:rPr lang="fr-BE" sz="2400" dirty="0">
                <a:solidFill>
                  <a:srgbClr val="800000"/>
                </a:solidFill>
              </a:rPr>
              <a:t>integer</a:t>
            </a:r>
            <a:r>
              <a:rPr lang="fr-BE" sz="2400" dirty="0">
                <a:solidFill>
                  <a:srgbClr val="FF0000"/>
                </a:solidFill>
              </a:rPr>
              <a:t>:</a:t>
            </a:r>
          </a:p>
          <a:p>
            <a:pPr marL="0" indent="0">
              <a:spcBef>
                <a:spcPct val="50000"/>
              </a:spcBef>
              <a:buNone/>
            </a:pPr>
            <a:r>
              <a:rPr lang="en-US" sz="2400" dirty="0">
                <a:solidFill>
                  <a:srgbClr val="8B008C"/>
                </a:solidFill>
              </a:rPr>
              <a:t>values</a:t>
            </a:r>
            <a:r>
              <a:rPr lang="en-US" sz="2400" dirty="0"/>
              <a:t>: …, –3,  –2,  –1, 0,  1,  2,  3, …</a:t>
            </a:r>
          </a:p>
          <a:p>
            <a:pPr marL="0" indent="0">
              <a:spcBef>
                <a:spcPct val="50000"/>
              </a:spcBef>
              <a:buNone/>
            </a:pPr>
            <a:r>
              <a:rPr lang="en-US" sz="2400" dirty="0">
                <a:solidFill>
                  <a:srgbClr val="8B008C"/>
                </a:solidFill>
              </a:rPr>
              <a:t>operations</a:t>
            </a:r>
            <a:r>
              <a:rPr lang="en-US" sz="2400" dirty="0"/>
              <a:t>: +,  –,  *,  /,  unary –</a:t>
            </a:r>
          </a:p>
          <a:p>
            <a:pPr marL="0" indent="0">
              <a:buNone/>
            </a:pPr>
            <a:endParaRPr lang="fr-BE" sz="2400" dirty="0">
              <a:solidFill>
                <a:srgbClr val="FF0000"/>
              </a:solidFill>
            </a:endParaRPr>
          </a:p>
          <a:p>
            <a:pPr marL="0" indent="0">
              <a:buNone/>
            </a:pPr>
            <a:endParaRPr lang="fr-BE" sz="2400" dirty="0">
              <a:solidFill>
                <a:srgbClr val="FF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24</a:t>
            </a:fld>
            <a:endParaRPr lang="en-US"/>
          </a:p>
        </p:txBody>
      </p:sp>
      <p:sp>
        <p:nvSpPr>
          <p:cNvPr id="5" name="TextBox 4"/>
          <p:cNvSpPr txBox="1"/>
          <p:nvPr/>
        </p:nvSpPr>
        <p:spPr>
          <a:xfrm>
            <a:off x="6096000" y="1788617"/>
            <a:ext cx="2590800" cy="3785652"/>
          </a:xfrm>
          <a:prstGeom prst="rect">
            <a:avLst/>
          </a:prstGeom>
          <a:solidFill>
            <a:schemeClr val="accent2">
              <a:lumMod val="20000"/>
              <a:lumOff val="80000"/>
            </a:schemeClr>
          </a:solidFill>
        </p:spPr>
        <p:txBody>
          <a:bodyPr wrap="square" rtlCol="0">
            <a:spAutoFit/>
          </a:bodyPr>
          <a:lstStyle/>
          <a:p>
            <a:pPr algn="r"/>
            <a:r>
              <a:rPr lang="en-US" sz="2400" dirty="0"/>
              <a:t>Can represent them in many ways — decimal, binary, octal, maybe as strokes ||||</a:t>
            </a:r>
          </a:p>
          <a:p>
            <a:pPr algn="r"/>
            <a:r>
              <a:rPr lang="en-US" sz="2400" dirty="0"/>
              <a:t>(that’s 4)</a:t>
            </a:r>
          </a:p>
          <a:p>
            <a:pPr algn="r"/>
            <a:endParaRPr lang="en-US" sz="2400" dirty="0"/>
          </a:p>
          <a:p>
            <a:pPr algn="r"/>
            <a:r>
              <a:rPr lang="en-US" sz="2400" dirty="0"/>
              <a:t>Do you know how your computer represents them?</a:t>
            </a:r>
          </a:p>
        </p:txBody>
      </p:sp>
    </p:spTree>
    <p:extLst>
      <p:ext uri="{BB962C8B-B14F-4D97-AF65-F5344CB8AC3E}">
        <p14:creationId xmlns:p14="http://schemas.microsoft.com/office/powerpoint/2010/main" val="1229416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Type: Set of values</a:t>
            </a:r>
            <a:br>
              <a:rPr lang="fr-BE" sz="3200" dirty="0">
                <a:solidFill>
                  <a:srgbClr val="800000"/>
                </a:solidFill>
              </a:rPr>
            </a:br>
            <a:r>
              <a:rPr lang="fr-BE" sz="3200" dirty="0">
                <a:solidFill>
                  <a:srgbClr val="800000"/>
                </a:solidFill>
              </a:rPr>
              <a:t>         together with operations on them.</a:t>
            </a:r>
          </a:p>
        </p:txBody>
      </p:sp>
      <p:sp>
        <p:nvSpPr>
          <p:cNvPr id="3" name="Content Placeholder 2"/>
          <p:cNvSpPr>
            <a:spLocks noGrp="1"/>
          </p:cNvSpPr>
          <p:nvPr>
            <p:ph sz="quarter" idx="1"/>
          </p:nvPr>
        </p:nvSpPr>
        <p:spPr/>
        <p:txBody>
          <a:bodyPr>
            <a:normAutofit/>
          </a:bodyPr>
          <a:lstStyle/>
          <a:p>
            <a:pPr marL="0" indent="0">
              <a:buNone/>
            </a:pPr>
            <a:r>
              <a:rPr lang="fr-BE" sz="2400" dirty="0"/>
              <a:t>Java Type </a:t>
            </a:r>
            <a:r>
              <a:rPr lang="fr-BE" sz="2400" dirty="0">
                <a:solidFill>
                  <a:srgbClr val="800000"/>
                </a:solidFill>
              </a:rPr>
              <a:t>int</a:t>
            </a:r>
            <a:r>
              <a:rPr lang="fr-BE" sz="2400" dirty="0">
                <a:solidFill>
                  <a:srgbClr val="FF0000"/>
                </a:solidFill>
              </a:rPr>
              <a:t>:</a:t>
            </a:r>
          </a:p>
          <a:p>
            <a:pPr marL="0" indent="0">
              <a:spcBef>
                <a:spcPct val="50000"/>
              </a:spcBef>
              <a:buNone/>
            </a:pPr>
            <a:r>
              <a:rPr lang="en-US" sz="2400" dirty="0">
                <a:solidFill>
                  <a:srgbClr val="800000"/>
                </a:solidFill>
              </a:rPr>
              <a:t>values</a:t>
            </a:r>
            <a:r>
              <a:rPr lang="en-US" sz="2400" dirty="0"/>
              <a:t>: </a:t>
            </a:r>
            <a:r>
              <a:rPr lang="en-US" sz="2400" dirty="0">
                <a:solidFill>
                  <a:srgbClr val="741621"/>
                </a:solidFill>
              </a:rPr>
              <a:t>–2</a:t>
            </a:r>
            <a:r>
              <a:rPr lang="en-US" sz="2400" baseline="30000" dirty="0">
                <a:solidFill>
                  <a:srgbClr val="741621"/>
                </a:solidFill>
              </a:rPr>
              <a:t>31</a:t>
            </a:r>
            <a:r>
              <a:rPr lang="en-US" sz="2400" dirty="0">
                <a:solidFill>
                  <a:srgbClr val="741621"/>
                </a:solidFill>
              </a:rPr>
              <a:t> ..  2</a:t>
            </a:r>
            <a:r>
              <a:rPr lang="en-US" sz="2400" baseline="30000" dirty="0">
                <a:solidFill>
                  <a:srgbClr val="741621"/>
                </a:solidFill>
              </a:rPr>
              <a:t>31</a:t>
            </a:r>
            <a:r>
              <a:rPr lang="en-US" sz="2400" dirty="0">
                <a:solidFill>
                  <a:srgbClr val="741621"/>
                </a:solidFill>
              </a:rPr>
              <a:t>–1</a:t>
            </a:r>
            <a:endParaRPr lang="en-US" sz="2400" dirty="0"/>
          </a:p>
          <a:p>
            <a:pPr marL="0" indent="0">
              <a:spcBef>
                <a:spcPts val="240"/>
              </a:spcBef>
              <a:buNone/>
            </a:pPr>
            <a:r>
              <a:rPr lang="en-US" sz="2400" dirty="0">
                <a:solidFill>
                  <a:srgbClr val="8B008C"/>
                </a:solidFill>
              </a:rPr>
              <a:t>operations</a:t>
            </a:r>
            <a:r>
              <a:rPr lang="en-US" sz="2400" dirty="0"/>
              <a:t>: +,  –,  *,  /,  %, unary –</a:t>
            </a:r>
          </a:p>
          <a:p>
            <a:pPr marL="0" indent="0">
              <a:buNone/>
            </a:pPr>
            <a:endParaRPr lang="fr-BE" sz="2400" dirty="0">
              <a:solidFill>
                <a:srgbClr val="FF0000"/>
              </a:solidFill>
            </a:endParaRPr>
          </a:p>
          <a:p>
            <a:pPr marL="0" indent="0">
              <a:buNone/>
            </a:pPr>
            <a:endParaRPr lang="fr-BE" sz="2400" dirty="0">
              <a:solidFill>
                <a:srgbClr val="FF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25</a:t>
            </a:fld>
            <a:endParaRPr lang="en-US"/>
          </a:p>
        </p:txBody>
      </p:sp>
      <p:sp>
        <p:nvSpPr>
          <p:cNvPr id="5" name="TextBox 4"/>
          <p:cNvSpPr txBox="1"/>
          <p:nvPr/>
        </p:nvSpPr>
        <p:spPr>
          <a:xfrm>
            <a:off x="1219200" y="5562600"/>
            <a:ext cx="6858000" cy="830997"/>
          </a:xfrm>
          <a:prstGeom prst="rect">
            <a:avLst/>
          </a:prstGeom>
          <a:solidFill>
            <a:schemeClr val="accent2">
              <a:lumMod val="20000"/>
              <a:lumOff val="80000"/>
            </a:schemeClr>
          </a:solidFill>
        </p:spPr>
        <p:txBody>
          <a:bodyPr wrap="square" rtlCol="0">
            <a:spAutoFit/>
          </a:bodyPr>
          <a:lstStyle/>
          <a:p>
            <a:r>
              <a:rPr lang="en-US" sz="2400" dirty="0"/>
              <a:t>J</a:t>
            </a:r>
            <a:r>
              <a:rPr lang="en-US" sz="2400" dirty="0">
                <a:solidFill>
                  <a:srgbClr val="800000"/>
                </a:solidFill>
              </a:rPr>
              <a:t>ava designers decided on this Principle</a:t>
            </a:r>
            <a:r>
              <a:rPr lang="en-US" sz="2400" dirty="0"/>
              <a:t>: primitive operations on type </a:t>
            </a:r>
            <a:r>
              <a:rPr lang="en-US" sz="2400" b="1" dirty="0" err="1"/>
              <a:t>int</a:t>
            </a:r>
            <a:r>
              <a:rPr lang="en-US" sz="2400" dirty="0"/>
              <a:t> should yield an </a:t>
            </a:r>
            <a:r>
              <a:rPr lang="en-US" sz="2400" b="1" dirty="0"/>
              <a:t>int.</a:t>
            </a:r>
            <a:endParaRPr lang="en-US" sz="2400" dirty="0"/>
          </a:p>
        </p:txBody>
      </p:sp>
      <p:sp>
        <p:nvSpPr>
          <p:cNvPr id="6" name="TextBox 5"/>
          <p:cNvSpPr txBox="1">
            <a:spLocks noChangeArrowheads="1"/>
          </p:cNvSpPr>
          <p:nvPr/>
        </p:nvSpPr>
        <p:spPr bwMode="auto">
          <a:xfrm>
            <a:off x="5638800" y="1676400"/>
            <a:ext cx="3103356" cy="1200328"/>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a:solidFill>
                  <a:srgbClr val="8B008C"/>
                </a:solidFill>
              </a:rPr>
              <a:t>b % c </a:t>
            </a:r>
            <a:r>
              <a:rPr lang="en-US" dirty="0"/>
              <a:t>: </a:t>
            </a:r>
            <a:r>
              <a:rPr lang="en-US" i="1" dirty="0"/>
              <a:t>remainder</a:t>
            </a:r>
            <a:r>
              <a:rPr lang="en-US" dirty="0"/>
              <a:t> when </a:t>
            </a:r>
            <a:r>
              <a:rPr lang="en-US" dirty="0">
                <a:solidFill>
                  <a:srgbClr val="8B008C"/>
                </a:solidFill>
              </a:rPr>
              <a:t>b</a:t>
            </a:r>
            <a:r>
              <a:rPr lang="en-US" dirty="0"/>
              <a:t> is divided by </a:t>
            </a:r>
            <a:r>
              <a:rPr lang="en-US" dirty="0">
                <a:solidFill>
                  <a:srgbClr val="8B008C"/>
                </a:solidFill>
              </a:rPr>
              <a:t>c</a:t>
            </a:r>
            <a:r>
              <a:rPr lang="en-US" dirty="0">
                <a:solidFill>
                  <a:srgbClr val="008000"/>
                </a:solidFill>
              </a:rPr>
              <a:t>. </a:t>
            </a:r>
            <a:br>
              <a:rPr lang="en-US" dirty="0">
                <a:solidFill>
                  <a:srgbClr val="008000"/>
                </a:solidFill>
              </a:rPr>
            </a:br>
            <a:r>
              <a:rPr lang="en-US" dirty="0">
                <a:solidFill>
                  <a:srgbClr val="008000"/>
                </a:solidFill>
              </a:rPr>
              <a:t> 67 % 60 = 7  </a:t>
            </a:r>
          </a:p>
        </p:txBody>
      </p:sp>
      <p:sp>
        <p:nvSpPr>
          <p:cNvPr id="7" name="TextBox 6"/>
          <p:cNvSpPr txBox="1"/>
          <p:nvPr/>
        </p:nvSpPr>
        <p:spPr>
          <a:xfrm>
            <a:off x="457200" y="3429000"/>
            <a:ext cx="8361884" cy="461665"/>
          </a:xfrm>
          <a:prstGeom prst="rect">
            <a:avLst/>
          </a:prstGeom>
          <a:noFill/>
        </p:spPr>
        <p:txBody>
          <a:bodyPr wrap="none" rtlCol="0">
            <a:spAutoFit/>
          </a:bodyPr>
          <a:lstStyle/>
          <a:p>
            <a:r>
              <a:rPr lang="en-US" sz="2400" dirty="0" err="1">
                <a:solidFill>
                  <a:srgbClr val="800000"/>
                </a:solidFill>
              </a:rPr>
              <a:t>Integer.MAX_VALUE</a:t>
            </a:r>
            <a:r>
              <a:rPr lang="en-US" sz="2400" dirty="0"/>
              <a:t>: name for max </a:t>
            </a:r>
            <a:r>
              <a:rPr lang="en-US" sz="2400" b="1" dirty="0" err="1"/>
              <a:t>int</a:t>
            </a:r>
            <a:r>
              <a:rPr lang="en-US" sz="2400" dirty="0"/>
              <a:t> value: </a:t>
            </a:r>
            <a:r>
              <a:rPr lang="en-US" sz="2400" dirty="0">
                <a:solidFill>
                  <a:srgbClr val="800000"/>
                </a:solidFill>
              </a:rPr>
              <a:t>2</a:t>
            </a:r>
            <a:r>
              <a:rPr lang="en-US" sz="2400" baseline="30000" dirty="0">
                <a:solidFill>
                  <a:srgbClr val="800000"/>
                </a:solidFill>
              </a:rPr>
              <a:t>31</a:t>
            </a:r>
            <a:r>
              <a:rPr lang="en-US" sz="2400" dirty="0">
                <a:solidFill>
                  <a:srgbClr val="800000"/>
                </a:solidFill>
              </a:rPr>
              <a:t>–1: 2147483647</a:t>
            </a:r>
          </a:p>
        </p:txBody>
      </p:sp>
      <p:sp>
        <p:nvSpPr>
          <p:cNvPr id="8" name="TextBox 7"/>
          <p:cNvSpPr txBox="1"/>
          <p:nvPr/>
        </p:nvSpPr>
        <p:spPr>
          <a:xfrm>
            <a:off x="533400" y="4114800"/>
            <a:ext cx="8001000" cy="1200328"/>
          </a:xfrm>
          <a:prstGeom prst="rect">
            <a:avLst/>
          </a:prstGeom>
          <a:noFill/>
          <a:ln>
            <a:solidFill>
              <a:srgbClr val="800000"/>
            </a:solidFill>
          </a:ln>
        </p:spPr>
        <p:txBody>
          <a:bodyPr wrap="square" rtlCol="0">
            <a:spAutoFit/>
          </a:bodyPr>
          <a:lstStyle/>
          <a:p>
            <a:r>
              <a:rPr lang="en-US" sz="2400" dirty="0">
                <a:solidFill>
                  <a:srgbClr val="000000"/>
                </a:solidFill>
              </a:rPr>
              <a:t>What do you think happens when </a:t>
            </a:r>
            <a:r>
              <a:rPr lang="en-US" sz="2400" dirty="0" err="1">
                <a:solidFill>
                  <a:srgbClr val="800000"/>
                </a:solidFill>
              </a:rPr>
              <a:t>Integer.MAX_VALUE</a:t>
            </a:r>
            <a:r>
              <a:rPr lang="en-US" sz="2400" dirty="0">
                <a:solidFill>
                  <a:srgbClr val="800000"/>
                </a:solidFill>
              </a:rPr>
              <a:t> + 1</a:t>
            </a:r>
            <a:endParaRPr lang="en-US" sz="2400" dirty="0">
              <a:solidFill>
                <a:srgbClr val="000000"/>
              </a:solidFill>
            </a:endParaRPr>
          </a:p>
          <a:p>
            <a:r>
              <a:rPr lang="en-US" sz="2400" dirty="0">
                <a:solidFill>
                  <a:srgbClr val="000000"/>
                </a:solidFill>
              </a:rPr>
              <a:t>is evaluated?.</a:t>
            </a:r>
          </a:p>
          <a:p>
            <a:r>
              <a:rPr lang="en-US" sz="2400" dirty="0">
                <a:solidFill>
                  <a:srgbClr val="000000"/>
                </a:solidFill>
              </a:rPr>
              <a:t>Talk to neighbors about possibilities. </a:t>
            </a:r>
            <a:r>
              <a:rPr lang="en-US" sz="2400" dirty="0">
                <a:solidFill>
                  <a:srgbClr val="FF0000"/>
                </a:solidFill>
              </a:rPr>
              <a:t>Know Java? KEEP QUIET</a:t>
            </a:r>
          </a:p>
        </p:txBody>
      </p:sp>
    </p:spTree>
    <p:extLst>
      <p:ext uri="{BB962C8B-B14F-4D97-AF65-F5344CB8AC3E}">
        <p14:creationId xmlns:p14="http://schemas.microsoft.com/office/powerpoint/2010/main" val="279851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01116" y="2590800"/>
            <a:ext cx="8361884" cy="933589"/>
          </a:xfrm>
          <a:prstGeom prst="rect">
            <a:avLst/>
          </a:prstGeom>
          <a:noFill/>
        </p:spPr>
        <p:txBody>
          <a:bodyPr wrap="none" rtlCol="0">
            <a:spAutoFit/>
          </a:bodyPr>
          <a:lstStyle/>
          <a:p>
            <a:r>
              <a:rPr lang="en-US" sz="2400" dirty="0" err="1">
                <a:solidFill>
                  <a:srgbClr val="800000"/>
                </a:solidFill>
              </a:rPr>
              <a:t>Integer.MAX_VALUE</a:t>
            </a:r>
            <a:r>
              <a:rPr lang="en-US" sz="2400" dirty="0"/>
              <a:t>: name for max </a:t>
            </a:r>
            <a:r>
              <a:rPr lang="en-US" sz="2400" b="1" dirty="0" err="1"/>
              <a:t>int</a:t>
            </a:r>
            <a:r>
              <a:rPr lang="en-US" sz="2400" dirty="0"/>
              <a:t> value: </a:t>
            </a:r>
            <a:r>
              <a:rPr lang="en-US" sz="2400" dirty="0">
                <a:solidFill>
                  <a:srgbClr val="800000"/>
                </a:solidFill>
              </a:rPr>
              <a:t>2</a:t>
            </a:r>
            <a:r>
              <a:rPr lang="en-US" sz="2400" baseline="30000" dirty="0">
                <a:solidFill>
                  <a:srgbClr val="800000"/>
                </a:solidFill>
              </a:rPr>
              <a:t>31</a:t>
            </a:r>
            <a:r>
              <a:rPr lang="en-US" sz="2400" dirty="0">
                <a:solidFill>
                  <a:srgbClr val="800000"/>
                </a:solidFill>
              </a:rPr>
              <a:t>–1: 2147483647</a:t>
            </a:r>
          </a:p>
          <a:p>
            <a:pPr>
              <a:spcBef>
                <a:spcPts val="800"/>
              </a:spcBef>
            </a:pPr>
            <a:r>
              <a:rPr lang="en-US" sz="2400" dirty="0" err="1">
                <a:solidFill>
                  <a:srgbClr val="800000"/>
                </a:solidFill>
              </a:rPr>
              <a:t>Integer.MAX_VALUE</a:t>
            </a:r>
            <a:r>
              <a:rPr lang="en-US" sz="2400" dirty="0">
                <a:solidFill>
                  <a:srgbClr val="800000"/>
                </a:solidFill>
              </a:rPr>
              <a:t> + 1 is </a:t>
            </a:r>
          </a:p>
        </p:txBody>
      </p:sp>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About </a:t>
            </a:r>
            <a:r>
              <a:rPr lang="fr-BE" sz="3200" dirty="0" err="1">
                <a:solidFill>
                  <a:srgbClr val="800000"/>
                </a:solidFill>
              </a:rPr>
              <a:t>int</a:t>
            </a:r>
            <a:endParaRPr lang="fr-BE" sz="32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26</a:t>
            </a:fld>
            <a:endParaRPr lang="en-US"/>
          </a:p>
        </p:txBody>
      </p:sp>
      <p:sp>
        <p:nvSpPr>
          <p:cNvPr id="8" name="Text Box 5"/>
          <p:cNvSpPr txBox="1">
            <a:spLocks noChangeArrowheads="1"/>
          </p:cNvSpPr>
          <p:nvPr/>
        </p:nvSpPr>
        <p:spPr bwMode="auto">
          <a:xfrm>
            <a:off x="457200" y="1524000"/>
            <a:ext cx="46482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err="1">
                <a:solidFill>
                  <a:srgbClr val="8B008C"/>
                </a:solidFill>
              </a:rPr>
              <a:t>int</a:t>
            </a:r>
            <a:r>
              <a:rPr lang="en-US" dirty="0"/>
              <a:t>:  </a:t>
            </a:r>
            <a:r>
              <a:rPr lang="en-US" dirty="0">
                <a:solidFill>
                  <a:srgbClr val="800000"/>
                </a:solidFill>
              </a:rPr>
              <a:t>values</a:t>
            </a:r>
            <a:r>
              <a:rPr lang="en-US" dirty="0"/>
              <a:t>: </a:t>
            </a:r>
            <a:r>
              <a:rPr lang="en-US" dirty="0">
                <a:solidFill>
                  <a:srgbClr val="741621"/>
                </a:solidFill>
              </a:rPr>
              <a:t>–2</a:t>
            </a:r>
            <a:r>
              <a:rPr lang="en-US" baseline="30000" dirty="0">
                <a:solidFill>
                  <a:srgbClr val="741621"/>
                </a:solidFill>
              </a:rPr>
              <a:t>31</a:t>
            </a:r>
            <a:r>
              <a:rPr lang="en-US" dirty="0">
                <a:solidFill>
                  <a:srgbClr val="741621"/>
                </a:solidFill>
              </a:rPr>
              <a:t> ..  2</a:t>
            </a:r>
            <a:r>
              <a:rPr lang="en-US" baseline="30000" dirty="0">
                <a:solidFill>
                  <a:srgbClr val="741621"/>
                </a:solidFill>
              </a:rPr>
              <a:t>31</a:t>
            </a:r>
            <a:r>
              <a:rPr lang="en-US" dirty="0">
                <a:solidFill>
                  <a:srgbClr val="741621"/>
                </a:solidFill>
              </a:rPr>
              <a:t>–1, i.e. </a:t>
            </a:r>
            <a:endParaRPr lang="en-US" dirty="0"/>
          </a:p>
          <a:p>
            <a:pPr>
              <a:spcBef>
                <a:spcPts val="240"/>
              </a:spcBef>
            </a:pPr>
            <a:r>
              <a:rPr lang="en-US" dirty="0">
                <a:solidFill>
                  <a:srgbClr val="8B008C"/>
                </a:solidFill>
              </a:rPr>
              <a:t>operations</a:t>
            </a:r>
            <a:r>
              <a:rPr lang="en-US" dirty="0"/>
              <a:t>: +,  –,  *,  /,  %, unary –</a:t>
            </a:r>
          </a:p>
        </p:txBody>
      </p:sp>
      <p:sp>
        <p:nvSpPr>
          <p:cNvPr id="10" name="Text Box 6"/>
          <p:cNvSpPr txBox="1">
            <a:spLocks noChangeArrowheads="1"/>
          </p:cNvSpPr>
          <p:nvPr/>
        </p:nvSpPr>
        <p:spPr bwMode="auto">
          <a:xfrm>
            <a:off x="6477000" y="3581400"/>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dirty="0">
              <a:solidFill>
                <a:srgbClr val="741621"/>
              </a:solidFill>
            </a:endParaRPr>
          </a:p>
        </p:txBody>
      </p:sp>
      <p:sp>
        <p:nvSpPr>
          <p:cNvPr id="3" name="TextBox 2"/>
          <p:cNvSpPr txBox="1"/>
          <p:nvPr/>
        </p:nvSpPr>
        <p:spPr>
          <a:xfrm>
            <a:off x="5334000" y="1066800"/>
            <a:ext cx="3352800" cy="1200328"/>
          </a:xfrm>
          <a:prstGeom prst="rect">
            <a:avLst/>
          </a:prstGeom>
          <a:solidFill>
            <a:schemeClr val="accent4">
              <a:lumMod val="20000"/>
              <a:lumOff val="80000"/>
            </a:schemeClr>
          </a:solidFill>
        </p:spPr>
        <p:txBody>
          <a:bodyPr wrap="square" rtlCol="0">
            <a:spAutoFit/>
          </a:bodyPr>
          <a:lstStyle/>
          <a:p>
            <a:pPr algn="r"/>
            <a:r>
              <a:rPr lang="en-US" sz="2400" dirty="0">
                <a:solidFill>
                  <a:srgbClr val="800000"/>
                </a:solidFill>
              </a:rPr>
              <a:t>Java Principle</a:t>
            </a:r>
            <a:r>
              <a:rPr lang="en-US" sz="2400" dirty="0"/>
              <a:t>: A basic operation of type </a:t>
            </a:r>
            <a:r>
              <a:rPr lang="en-US" sz="2400" b="1" dirty="0" err="1">
                <a:solidFill>
                  <a:srgbClr val="800000"/>
                </a:solidFill>
              </a:rPr>
              <a:t>int</a:t>
            </a:r>
            <a:r>
              <a:rPr lang="en-US" sz="2400" dirty="0">
                <a:solidFill>
                  <a:srgbClr val="800000"/>
                </a:solidFill>
              </a:rPr>
              <a:t> </a:t>
            </a:r>
            <a:r>
              <a:rPr lang="en-US" sz="2400" dirty="0"/>
              <a:t>must produce an </a:t>
            </a:r>
            <a:r>
              <a:rPr lang="en-US" sz="2400" b="1" dirty="0" err="1">
                <a:solidFill>
                  <a:srgbClr val="800000"/>
                </a:solidFill>
              </a:rPr>
              <a:t>int</a:t>
            </a:r>
            <a:endParaRPr lang="en-US" sz="2400" b="1" dirty="0">
              <a:solidFill>
                <a:srgbClr val="800000"/>
              </a:solidFill>
            </a:endParaRPr>
          </a:p>
        </p:txBody>
      </p:sp>
      <p:pic>
        <p:nvPicPr>
          <p:cNvPr id="5" name="Picture 4" descr="01-09sep01-shee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57" y="3840829"/>
            <a:ext cx="8457143" cy="2788571"/>
          </a:xfrm>
          <a:prstGeom prst="rect">
            <a:avLst/>
          </a:prstGeom>
        </p:spPr>
      </p:pic>
      <p:sp>
        <p:nvSpPr>
          <p:cNvPr id="6" name="TextBox 5"/>
          <p:cNvSpPr txBox="1"/>
          <p:nvPr/>
        </p:nvSpPr>
        <p:spPr>
          <a:xfrm>
            <a:off x="679459" y="3048000"/>
            <a:ext cx="8312141" cy="461665"/>
          </a:xfrm>
          <a:prstGeom prst="rect">
            <a:avLst/>
          </a:prstGeom>
          <a:noFill/>
        </p:spPr>
        <p:txBody>
          <a:bodyPr wrap="none" rtlCol="0">
            <a:spAutoFit/>
          </a:bodyPr>
          <a:lstStyle/>
          <a:p>
            <a:r>
              <a:rPr lang="en-US" sz="2400" dirty="0">
                <a:solidFill>
                  <a:srgbClr val="741621"/>
                </a:solidFill>
              </a:rPr>
              <a:t>                                      –2</a:t>
            </a:r>
            <a:r>
              <a:rPr lang="en-US" sz="2400" baseline="30000" dirty="0">
                <a:solidFill>
                  <a:srgbClr val="741621"/>
                </a:solidFill>
              </a:rPr>
              <a:t>31</a:t>
            </a:r>
            <a:r>
              <a:rPr lang="en-US" sz="2400" dirty="0">
                <a:solidFill>
                  <a:srgbClr val="741621"/>
                </a:solidFill>
              </a:rPr>
              <a:t>:  –2147483648  </a:t>
            </a:r>
            <a:r>
              <a:rPr lang="en-US" sz="2400" dirty="0">
                <a:solidFill>
                  <a:srgbClr val="FF0000"/>
                </a:solidFill>
              </a:rPr>
              <a:t>WRAP-AROUND</a:t>
            </a:r>
          </a:p>
        </p:txBody>
      </p:sp>
    </p:spTree>
    <p:extLst>
      <p:ext uri="{BB962C8B-B14F-4D97-AF65-F5344CB8AC3E}">
        <p14:creationId xmlns:p14="http://schemas.microsoft.com/office/powerpoint/2010/main" val="126990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C00000"/>
                </a:solidFill>
              </a:rPr>
              <a:t>Types in Java</a:t>
            </a:r>
          </a:p>
        </p:txBody>
      </p:sp>
      <p:sp>
        <p:nvSpPr>
          <p:cNvPr id="3" name="Content Placeholder 2"/>
          <p:cNvSpPr>
            <a:spLocks noGrp="1"/>
          </p:cNvSpPr>
          <p:nvPr>
            <p:ph sz="quarter" idx="2"/>
          </p:nvPr>
        </p:nvSpPr>
        <p:spPr/>
        <p:txBody>
          <a:bodyPr/>
          <a:lstStyle/>
          <a:p>
            <a:r>
              <a:rPr lang="en-US" dirty="0"/>
              <a:t>Fully integrated into Java</a:t>
            </a:r>
          </a:p>
          <a:p>
            <a:r>
              <a:rPr lang="en-US" dirty="0"/>
              <a:t>We'll cover these today!</a:t>
            </a:r>
          </a:p>
        </p:txBody>
      </p:sp>
      <p:sp>
        <p:nvSpPr>
          <p:cNvPr id="4" name="Content Placeholder 3"/>
          <p:cNvSpPr>
            <a:spLocks noGrp="1"/>
          </p:cNvSpPr>
          <p:nvPr>
            <p:ph sz="quarter" idx="4"/>
          </p:nvPr>
        </p:nvSpPr>
        <p:spPr/>
        <p:txBody>
          <a:bodyPr/>
          <a:lstStyle/>
          <a:p>
            <a:r>
              <a:rPr lang="en-US" dirty="0"/>
              <a:t>We'll talk about these next week</a:t>
            </a:r>
            <a:r>
              <a:rPr lang="mr-IN" dirty="0"/>
              <a:t>…</a:t>
            </a:r>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B6F15528-21DE-4FAA-801E-634DDDAF4B2B}" type="slidenum">
              <a:rPr lang="en-US" smtClean="0"/>
              <a:pPr/>
              <a:t>27</a:t>
            </a:fld>
            <a:endParaRPr lang="en-US"/>
          </a:p>
        </p:txBody>
      </p:sp>
      <p:sp>
        <p:nvSpPr>
          <p:cNvPr id="6" name="Text Placeholder 5"/>
          <p:cNvSpPr>
            <a:spLocks noGrp="1"/>
          </p:cNvSpPr>
          <p:nvPr>
            <p:ph type="body" sz="quarter" idx="1"/>
          </p:nvPr>
        </p:nvSpPr>
        <p:spPr/>
        <p:txBody>
          <a:bodyPr>
            <a:normAutofit/>
          </a:bodyPr>
          <a:lstStyle/>
          <a:p>
            <a:r>
              <a:rPr lang="en-US" sz="2400" dirty="0"/>
              <a:t>Primitive Types</a:t>
            </a:r>
          </a:p>
        </p:txBody>
      </p:sp>
      <p:sp>
        <p:nvSpPr>
          <p:cNvPr id="7" name="Text Placeholder 6"/>
          <p:cNvSpPr>
            <a:spLocks noGrp="1"/>
          </p:cNvSpPr>
          <p:nvPr>
            <p:ph type="body" sz="quarter" idx="3"/>
          </p:nvPr>
        </p:nvSpPr>
        <p:spPr/>
        <p:txBody>
          <a:bodyPr/>
          <a:lstStyle/>
          <a:p>
            <a:r>
              <a:rPr lang="en-US" sz="2400" dirty="0"/>
              <a:t>Classes</a:t>
            </a:r>
          </a:p>
        </p:txBody>
      </p:sp>
    </p:spTree>
    <p:extLst>
      <p:ext uri="{BB962C8B-B14F-4D97-AF65-F5344CB8AC3E}">
        <p14:creationId xmlns:p14="http://schemas.microsoft.com/office/powerpoint/2010/main" val="121204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Most-used ‘primitive’ types</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28</a:t>
            </a:fld>
            <a:endParaRPr lang="en-US"/>
          </a:p>
        </p:txBody>
      </p:sp>
      <p:sp>
        <p:nvSpPr>
          <p:cNvPr id="8" name="Text Box 5"/>
          <p:cNvSpPr txBox="1">
            <a:spLocks noChangeArrowheads="1"/>
          </p:cNvSpPr>
          <p:nvPr/>
        </p:nvSpPr>
        <p:spPr bwMode="auto">
          <a:xfrm>
            <a:off x="457200" y="1524000"/>
            <a:ext cx="4648200" cy="1369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err="1">
                <a:solidFill>
                  <a:srgbClr val="8B008C"/>
                </a:solidFill>
              </a:rPr>
              <a:t>int</a:t>
            </a:r>
            <a:r>
              <a:rPr lang="en-US" dirty="0"/>
              <a:t>:  </a:t>
            </a:r>
            <a:r>
              <a:rPr lang="en-US" dirty="0">
                <a:solidFill>
                  <a:srgbClr val="800000"/>
                </a:solidFill>
              </a:rPr>
              <a:t>values</a:t>
            </a:r>
            <a:r>
              <a:rPr lang="en-US" dirty="0"/>
              <a:t>: </a:t>
            </a:r>
            <a:r>
              <a:rPr lang="en-US" dirty="0">
                <a:solidFill>
                  <a:srgbClr val="741621"/>
                </a:solidFill>
              </a:rPr>
              <a:t>–2</a:t>
            </a:r>
            <a:r>
              <a:rPr lang="en-US" baseline="30000" dirty="0">
                <a:solidFill>
                  <a:srgbClr val="741621"/>
                </a:solidFill>
              </a:rPr>
              <a:t>31</a:t>
            </a:r>
            <a:r>
              <a:rPr lang="en-US" dirty="0">
                <a:solidFill>
                  <a:srgbClr val="741621"/>
                </a:solidFill>
              </a:rPr>
              <a:t> ..  2</a:t>
            </a:r>
            <a:r>
              <a:rPr lang="en-US" baseline="30000" dirty="0">
                <a:solidFill>
                  <a:srgbClr val="741621"/>
                </a:solidFill>
              </a:rPr>
              <a:t>31</a:t>
            </a:r>
            <a:r>
              <a:rPr lang="en-US" dirty="0">
                <a:solidFill>
                  <a:srgbClr val="741621"/>
                </a:solidFill>
              </a:rPr>
              <a:t>–1</a:t>
            </a:r>
            <a:endParaRPr lang="en-US" dirty="0"/>
          </a:p>
          <a:p>
            <a:pPr>
              <a:spcBef>
                <a:spcPts val="240"/>
              </a:spcBef>
            </a:pPr>
            <a:r>
              <a:rPr lang="en-US" dirty="0">
                <a:solidFill>
                  <a:srgbClr val="8B008C"/>
                </a:solidFill>
              </a:rPr>
              <a:t>operations</a:t>
            </a:r>
            <a:r>
              <a:rPr lang="en-US" dirty="0"/>
              <a:t>: +,  –,  *,  /,  %, unary –</a:t>
            </a:r>
          </a:p>
          <a:p>
            <a:pPr>
              <a:spcBef>
                <a:spcPct val="50000"/>
              </a:spcBef>
            </a:pPr>
            <a:endParaRPr lang="en-US" sz="2200" dirty="0"/>
          </a:p>
        </p:txBody>
      </p:sp>
      <p:sp>
        <p:nvSpPr>
          <p:cNvPr id="10" name="Text Box 6"/>
          <p:cNvSpPr txBox="1">
            <a:spLocks noChangeArrowheads="1"/>
          </p:cNvSpPr>
          <p:nvPr/>
        </p:nvSpPr>
        <p:spPr bwMode="auto">
          <a:xfrm>
            <a:off x="6477000" y="3581400"/>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dirty="0">
              <a:solidFill>
                <a:srgbClr val="741621"/>
              </a:solidFill>
            </a:endParaRPr>
          </a:p>
        </p:txBody>
      </p:sp>
      <p:sp>
        <p:nvSpPr>
          <p:cNvPr id="11" name="TextBox 5"/>
          <p:cNvSpPr txBox="1">
            <a:spLocks noChangeArrowheads="1"/>
          </p:cNvSpPr>
          <p:nvPr/>
        </p:nvSpPr>
        <p:spPr bwMode="auto">
          <a:xfrm>
            <a:off x="5638800" y="1219200"/>
            <a:ext cx="3103356" cy="1200328"/>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a:solidFill>
                  <a:srgbClr val="8B008C"/>
                </a:solidFill>
              </a:rPr>
              <a:t>b % c </a:t>
            </a:r>
            <a:r>
              <a:rPr lang="en-US" dirty="0"/>
              <a:t>: </a:t>
            </a:r>
            <a:r>
              <a:rPr lang="en-US" i="1" dirty="0"/>
              <a:t>remainder</a:t>
            </a:r>
            <a:r>
              <a:rPr lang="en-US" dirty="0"/>
              <a:t> when </a:t>
            </a:r>
            <a:r>
              <a:rPr lang="en-US" dirty="0">
                <a:solidFill>
                  <a:srgbClr val="8B008C"/>
                </a:solidFill>
              </a:rPr>
              <a:t>b</a:t>
            </a:r>
            <a:r>
              <a:rPr lang="en-US" dirty="0"/>
              <a:t> is divided by </a:t>
            </a:r>
            <a:r>
              <a:rPr lang="en-US" dirty="0">
                <a:solidFill>
                  <a:srgbClr val="8B008C"/>
                </a:solidFill>
              </a:rPr>
              <a:t>c</a:t>
            </a:r>
            <a:r>
              <a:rPr lang="en-US" dirty="0">
                <a:solidFill>
                  <a:srgbClr val="008000"/>
                </a:solidFill>
              </a:rPr>
              <a:t>. </a:t>
            </a:r>
            <a:br>
              <a:rPr lang="en-US" dirty="0">
                <a:solidFill>
                  <a:srgbClr val="008000"/>
                </a:solidFill>
              </a:rPr>
            </a:br>
            <a:r>
              <a:rPr lang="en-US" dirty="0">
                <a:solidFill>
                  <a:srgbClr val="008000"/>
                </a:solidFill>
              </a:rPr>
              <a:t> 67 % 60 = 7  </a:t>
            </a:r>
          </a:p>
        </p:txBody>
      </p:sp>
      <p:grpSp>
        <p:nvGrpSpPr>
          <p:cNvPr id="7" name="Group 6"/>
          <p:cNvGrpSpPr/>
          <p:nvPr/>
        </p:nvGrpSpPr>
        <p:grpSpPr>
          <a:xfrm>
            <a:off x="381000" y="2819400"/>
            <a:ext cx="8284956" cy="861774"/>
            <a:chOff x="381000" y="3048000"/>
            <a:chExt cx="8284956" cy="861774"/>
          </a:xfrm>
        </p:grpSpPr>
        <p:sp>
          <p:nvSpPr>
            <p:cNvPr id="12" name="Text Box 5"/>
            <p:cNvSpPr txBox="1">
              <a:spLocks noChangeArrowheads="1"/>
            </p:cNvSpPr>
            <p:nvPr/>
          </p:nvSpPr>
          <p:spPr bwMode="auto">
            <a:xfrm>
              <a:off x="381000" y="3048000"/>
              <a:ext cx="49530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a:solidFill>
                    <a:srgbClr val="8B008C"/>
                  </a:solidFill>
                </a:rPr>
                <a:t>double</a:t>
              </a:r>
              <a:r>
                <a:rPr lang="en-US" dirty="0"/>
                <a:t>:  </a:t>
              </a:r>
              <a:r>
                <a:rPr lang="en-US" dirty="0">
                  <a:solidFill>
                    <a:srgbClr val="800000"/>
                  </a:solidFill>
                </a:rPr>
                <a:t>values like </a:t>
              </a:r>
              <a:r>
                <a:rPr lang="en-US" dirty="0"/>
                <a:t>: </a:t>
              </a:r>
              <a:r>
                <a:rPr lang="en-US" dirty="0">
                  <a:solidFill>
                    <a:srgbClr val="008000"/>
                  </a:solidFill>
                </a:rPr>
                <a:t>–22.51E6, 24.9 </a:t>
              </a:r>
            </a:p>
            <a:p>
              <a:pPr>
                <a:spcBef>
                  <a:spcPts val="240"/>
                </a:spcBef>
              </a:pPr>
              <a:r>
                <a:rPr lang="en-US" dirty="0">
                  <a:solidFill>
                    <a:srgbClr val="8B008C"/>
                  </a:solidFill>
                </a:rPr>
                <a:t>operations</a:t>
              </a:r>
              <a:r>
                <a:rPr lang="en-US" dirty="0"/>
                <a:t>: +,  –,  *,  /,  %, unary –</a:t>
              </a:r>
            </a:p>
          </p:txBody>
        </p:sp>
        <p:sp>
          <p:nvSpPr>
            <p:cNvPr id="13" name="TextBox 5"/>
            <p:cNvSpPr txBox="1">
              <a:spLocks noChangeArrowheads="1"/>
            </p:cNvSpPr>
            <p:nvPr/>
          </p:nvSpPr>
          <p:spPr bwMode="auto">
            <a:xfrm>
              <a:off x="5562600" y="3048000"/>
              <a:ext cx="3103356" cy="830997"/>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a:solidFill>
                    <a:srgbClr val="8B008C"/>
                  </a:solidFill>
                </a:rPr>
                <a:t>Write values in “scientific notation”</a:t>
              </a:r>
              <a:endParaRPr lang="en-US" dirty="0">
                <a:solidFill>
                  <a:srgbClr val="008000"/>
                </a:solidFill>
              </a:endParaRPr>
            </a:p>
          </p:txBody>
        </p:sp>
      </p:grpSp>
      <p:grpSp>
        <p:nvGrpSpPr>
          <p:cNvPr id="14" name="Group 13"/>
          <p:cNvGrpSpPr/>
          <p:nvPr/>
        </p:nvGrpSpPr>
        <p:grpSpPr>
          <a:xfrm>
            <a:off x="381000" y="4057472"/>
            <a:ext cx="8284956" cy="1200328"/>
            <a:chOff x="381000" y="2844463"/>
            <a:chExt cx="8284956" cy="1200328"/>
          </a:xfrm>
        </p:grpSpPr>
        <p:sp>
          <p:nvSpPr>
            <p:cNvPr id="15" name="Text Box 5"/>
            <p:cNvSpPr txBox="1">
              <a:spLocks noChangeArrowheads="1"/>
            </p:cNvSpPr>
            <p:nvPr/>
          </p:nvSpPr>
          <p:spPr bwMode="auto">
            <a:xfrm>
              <a:off x="381000" y="2920663"/>
              <a:ext cx="49530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a:solidFill>
                    <a:srgbClr val="8B008C"/>
                  </a:solidFill>
                </a:rPr>
                <a:t>char</a:t>
              </a:r>
              <a:r>
                <a:rPr lang="en-US" dirty="0"/>
                <a:t>:  </a:t>
              </a:r>
              <a:r>
                <a:rPr lang="en-US" dirty="0">
                  <a:solidFill>
                    <a:srgbClr val="800000"/>
                  </a:solidFill>
                </a:rPr>
                <a:t>values like </a:t>
              </a:r>
              <a:r>
                <a:rPr lang="en-US" dirty="0"/>
                <a:t>: </a:t>
              </a:r>
              <a:r>
                <a:rPr lang="fr-FR" dirty="0">
                  <a:solidFill>
                    <a:srgbClr val="008000"/>
                  </a:solidFill>
                </a:rPr>
                <a:t>'</a:t>
              </a:r>
              <a:r>
                <a:rPr lang="en-US" dirty="0">
                  <a:solidFill>
                    <a:srgbClr val="008000"/>
                  </a:solidFill>
                </a:rPr>
                <a:t>V</a:t>
              </a:r>
              <a:r>
                <a:rPr lang="fr-FR" dirty="0">
                  <a:solidFill>
                    <a:srgbClr val="008000"/>
                  </a:solidFill>
                </a:rPr>
                <a:t>'  </a:t>
              </a:r>
              <a:r>
                <a:rPr lang="en-US" dirty="0">
                  <a:solidFill>
                    <a:srgbClr val="008000"/>
                  </a:solidFill>
                </a:rPr>
                <a:t>  </a:t>
              </a:r>
              <a:r>
                <a:rPr lang="fr-FR" dirty="0">
                  <a:solidFill>
                    <a:srgbClr val="008000"/>
                  </a:solidFill>
                </a:rPr>
                <a:t>'</a:t>
              </a:r>
              <a:r>
                <a:rPr lang="en-US" dirty="0">
                  <a:solidFill>
                    <a:srgbClr val="008000"/>
                  </a:solidFill>
                </a:rPr>
                <a:t>$</a:t>
              </a:r>
              <a:r>
                <a:rPr lang="fr-FR" dirty="0">
                  <a:solidFill>
                    <a:srgbClr val="008000"/>
                  </a:solidFill>
                </a:rPr>
                <a:t>'  </a:t>
              </a:r>
              <a:r>
                <a:rPr lang="en-US" dirty="0">
                  <a:solidFill>
                    <a:srgbClr val="008000"/>
                  </a:solidFill>
                </a:rPr>
                <a:t>  </a:t>
              </a:r>
              <a:r>
                <a:rPr lang="fr-FR" dirty="0">
                  <a:solidFill>
                    <a:srgbClr val="008000"/>
                  </a:solidFill>
                </a:rPr>
                <a:t>'</a:t>
              </a:r>
              <a:r>
                <a:rPr lang="en-US" dirty="0">
                  <a:solidFill>
                    <a:srgbClr val="008000"/>
                  </a:solidFill>
                </a:rPr>
                <a:t>\n</a:t>
              </a:r>
              <a:r>
                <a:rPr lang="fr-FR" dirty="0">
                  <a:solidFill>
                    <a:srgbClr val="008000"/>
                  </a:solidFill>
                </a:rPr>
                <a:t>'</a:t>
              </a:r>
              <a:endParaRPr lang="en-US" dirty="0">
                <a:solidFill>
                  <a:srgbClr val="008000"/>
                </a:solidFill>
              </a:endParaRPr>
            </a:p>
            <a:p>
              <a:pPr>
                <a:spcBef>
                  <a:spcPts val="240"/>
                </a:spcBef>
              </a:pPr>
              <a:r>
                <a:rPr lang="en-US" dirty="0">
                  <a:solidFill>
                    <a:srgbClr val="8B008C"/>
                  </a:solidFill>
                </a:rPr>
                <a:t>operations</a:t>
              </a:r>
              <a:r>
                <a:rPr lang="en-US" dirty="0"/>
                <a:t>: none</a:t>
              </a:r>
            </a:p>
          </p:txBody>
        </p:sp>
        <p:sp>
          <p:nvSpPr>
            <p:cNvPr id="16" name="TextBox 5"/>
            <p:cNvSpPr txBox="1">
              <a:spLocks noChangeArrowheads="1"/>
            </p:cNvSpPr>
            <p:nvPr/>
          </p:nvSpPr>
          <p:spPr bwMode="auto">
            <a:xfrm>
              <a:off x="5562600" y="2844463"/>
              <a:ext cx="3103356" cy="1200328"/>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a:solidFill>
                    <a:srgbClr val="8B008C"/>
                  </a:solidFill>
                </a:rPr>
                <a:t>Use single quotes for type char.</a:t>
              </a:r>
            </a:p>
            <a:p>
              <a:pPr algn="r"/>
              <a:r>
                <a:rPr lang="fr-FR" dirty="0">
                  <a:solidFill>
                    <a:srgbClr val="8B008C"/>
                  </a:solidFill>
                </a:rPr>
                <a:t>'</a:t>
              </a:r>
              <a:r>
                <a:rPr lang="en-US" dirty="0">
                  <a:solidFill>
                    <a:srgbClr val="8B008C"/>
                  </a:solidFill>
                </a:rPr>
                <a:t>\n</a:t>
              </a:r>
              <a:r>
                <a:rPr lang="fr-FR" dirty="0">
                  <a:solidFill>
                    <a:srgbClr val="8B008C"/>
                  </a:solidFill>
                </a:rPr>
                <a:t>'</a:t>
              </a:r>
              <a:r>
                <a:rPr lang="en-US" dirty="0">
                  <a:solidFill>
                    <a:srgbClr val="8B008C"/>
                  </a:solidFill>
                </a:rPr>
                <a:t> is new-line char</a:t>
              </a:r>
              <a:endParaRPr lang="en-US" dirty="0">
                <a:solidFill>
                  <a:srgbClr val="008000"/>
                </a:solidFill>
              </a:endParaRPr>
            </a:p>
          </p:txBody>
        </p:sp>
      </p:grpSp>
      <p:grpSp>
        <p:nvGrpSpPr>
          <p:cNvPr id="17" name="Group 16"/>
          <p:cNvGrpSpPr/>
          <p:nvPr/>
        </p:nvGrpSpPr>
        <p:grpSpPr>
          <a:xfrm>
            <a:off x="381000" y="5385137"/>
            <a:ext cx="8284956" cy="927795"/>
            <a:chOff x="381000" y="3105328"/>
            <a:chExt cx="8284956" cy="927795"/>
          </a:xfrm>
        </p:grpSpPr>
        <p:sp>
          <p:nvSpPr>
            <p:cNvPr id="18" name="Text Box 5"/>
            <p:cNvSpPr txBox="1">
              <a:spLocks noChangeArrowheads="1"/>
            </p:cNvSpPr>
            <p:nvPr/>
          </p:nvSpPr>
          <p:spPr bwMode="auto">
            <a:xfrm>
              <a:off x="381000" y="3105328"/>
              <a:ext cx="4953000" cy="856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err="1">
                  <a:solidFill>
                    <a:srgbClr val="8B008C"/>
                  </a:solidFill>
                </a:rPr>
                <a:t>boolean</a:t>
              </a:r>
              <a:r>
                <a:rPr lang="en-US" dirty="0"/>
                <a:t>:  </a:t>
              </a:r>
              <a:r>
                <a:rPr lang="en-US" dirty="0">
                  <a:solidFill>
                    <a:srgbClr val="800000"/>
                  </a:solidFill>
                </a:rPr>
                <a:t>values</a:t>
              </a:r>
              <a:r>
                <a:rPr lang="en-US" dirty="0"/>
                <a:t>: </a:t>
              </a:r>
              <a:r>
                <a:rPr lang="en-US" dirty="0">
                  <a:solidFill>
                    <a:srgbClr val="008000"/>
                  </a:solidFill>
                </a:rPr>
                <a:t>true  false</a:t>
              </a:r>
            </a:p>
            <a:p>
              <a:pPr>
                <a:spcBef>
                  <a:spcPts val="240"/>
                </a:spcBef>
              </a:pPr>
              <a:r>
                <a:rPr lang="en-US" dirty="0">
                  <a:solidFill>
                    <a:srgbClr val="8B008C"/>
                  </a:solidFill>
                </a:rPr>
                <a:t>operations</a:t>
              </a:r>
              <a:r>
                <a:rPr lang="en-US" dirty="0"/>
                <a:t>: ! (not), &amp;&amp; (and), || (or)</a:t>
              </a:r>
            </a:p>
          </p:txBody>
        </p:sp>
        <p:sp>
          <p:nvSpPr>
            <p:cNvPr id="19" name="TextBox 5"/>
            <p:cNvSpPr txBox="1">
              <a:spLocks noChangeArrowheads="1"/>
            </p:cNvSpPr>
            <p:nvPr/>
          </p:nvSpPr>
          <p:spPr bwMode="auto">
            <a:xfrm>
              <a:off x="5562600" y="3202126"/>
              <a:ext cx="3103356" cy="830997"/>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a:solidFill>
                    <a:srgbClr val="008000"/>
                  </a:solidFill>
                </a:rPr>
                <a:t>Can’t use integers</a:t>
              </a:r>
              <a:br>
                <a:rPr lang="en-US" dirty="0">
                  <a:solidFill>
                    <a:srgbClr val="008000"/>
                  </a:solidFill>
                </a:rPr>
              </a:br>
              <a:r>
                <a:rPr lang="en-US" dirty="0">
                  <a:solidFill>
                    <a:srgbClr val="008000"/>
                  </a:solidFill>
                </a:rPr>
                <a:t>as </a:t>
              </a:r>
              <a:r>
                <a:rPr lang="en-US" dirty="0" err="1">
                  <a:solidFill>
                    <a:srgbClr val="008000"/>
                  </a:solidFill>
                </a:rPr>
                <a:t>booleans</a:t>
              </a:r>
              <a:r>
                <a:rPr lang="en-US" dirty="0">
                  <a:solidFill>
                    <a:srgbClr val="008000"/>
                  </a:solidFill>
                </a:rPr>
                <a:t>!</a:t>
              </a:r>
            </a:p>
          </p:txBody>
        </p:sp>
      </p:grpSp>
    </p:spTree>
    <p:extLst>
      <p:ext uri="{BB962C8B-B14F-4D97-AF65-F5344CB8AC3E}">
        <p14:creationId xmlns:p14="http://schemas.microsoft.com/office/powerpoint/2010/main" val="332563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Primitive number types</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29</a:t>
            </a:fld>
            <a:endParaRPr lang="en-US"/>
          </a:p>
        </p:txBody>
      </p:sp>
      <p:sp>
        <p:nvSpPr>
          <p:cNvPr id="8" name="TextBox 1"/>
          <p:cNvSpPr txBox="1">
            <a:spLocks noChangeArrowheads="1"/>
          </p:cNvSpPr>
          <p:nvPr/>
        </p:nvSpPr>
        <p:spPr bwMode="auto">
          <a:xfrm>
            <a:off x="457200" y="1905000"/>
            <a:ext cx="652835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solidFill>
                  <a:srgbClr val="8B008C"/>
                </a:solidFill>
              </a:rPr>
              <a:t>Integer types</a:t>
            </a:r>
            <a:r>
              <a:rPr lang="en-US" dirty="0"/>
              <a:t>:    </a:t>
            </a:r>
            <a:r>
              <a:rPr lang="en-US" b="1" dirty="0"/>
              <a:t>byte</a:t>
            </a:r>
            <a:r>
              <a:rPr lang="en-US" dirty="0"/>
              <a:t>      </a:t>
            </a:r>
            <a:r>
              <a:rPr lang="en-US" b="1" dirty="0"/>
              <a:t>short     </a:t>
            </a:r>
            <a:r>
              <a:rPr lang="en-US" dirty="0"/>
              <a:t> </a:t>
            </a:r>
            <a:r>
              <a:rPr lang="en-US" b="1" dirty="0" err="1"/>
              <a:t>int</a:t>
            </a:r>
            <a:r>
              <a:rPr lang="en-US" dirty="0"/>
              <a:t>            </a:t>
            </a:r>
            <a:r>
              <a:rPr lang="en-US" b="1" dirty="0"/>
              <a:t>long</a:t>
            </a:r>
          </a:p>
          <a:p>
            <a:r>
              <a:rPr lang="en-US" dirty="0"/>
              <a:t>                         1 byte    2 bytes    4 bytes     8 bytes</a:t>
            </a:r>
          </a:p>
          <a:p>
            <a:endParaRPr lang="en-US" dirty="0"/>
          </a:p>
          <a:p>
            <a:r>
              <a:rPr lang="en-US" dirty="0">
                <a:solidFill>
                  <a:srgbClr val="8B008C"/>
                </a:solidFill>
              </a:rPr>
              <a:t>Real types</a:t>
            </a:r>
            <a:r>
              <a:rPr lang="en-US" dirty="0"/>
              <a:t>:         </a:t>
            </a:r>
            <a:r>
              <a:rPr lang="en-US" b="1" dirty="0"/>
              <a:t>float</a:t>
            </a:r>
            <a:r>
              <a:rPr lang="en-US" dirty="0"/>
              <a:t>       </a:t>
            </a:r>
            <a:r>
              <a:rPr lang="en-US" b="1" dirty="0"/>
              <a:t>double</a:t>
            </a:r>
            <a:r>
              <a:rPr lang="en-US" dirty="0"/>
              <a:t>             </a:t>
            </a:r>
            <a:r>
              <a:rPr lang="en-US" dirty="0">
                <a:solidFill>
                  <a:srgbClr val="008000"/>
                </a:solidFill>
              </a:rPr>
              <a:t>–22.51E6 </a:t>
            </a:r>
            <a:endParaRPr lang="en-US" b="1" dirty="0">
              <a:solidFill>
                <a:srgbClr val="008000"/>
              </a:solidFill>
            </a:endParaRPr>
          </a:p>
          <a:p>
            <a:r>
              <a:rPr lang="en-US" dirty="0"/>
              <a:t>                          4 bytes    8 bytes             </a:t>
            </a:r>
            <a:r>
              <a:rPr lang="en-US" dirty="0">
                <a:solidFill>
                  <a:srgbClr val="008000"/>
                </a:solidFill>
              </a:rPr>
              <a:t>24.9</a:t>
            </a:r>
          </a:p>
        </p:txBody>
      </p:sp>
      <p:sp>
        <p:nvSpPr>
          <p:cNvPr id="7" name="TextBox 6"/>
          <p:cNvSpPr txBox="1"/>
          <p:nvPr/>
        </p:nvSpPr>
        <p:spPr>
          <a:xfrm>
            <a:off x="304800" y="4267200"/>
            <a:ext cx="5638800" cy="1938992"/>
          </a:xfrm>
          <a:prstGeom prst="rect">
            <a:avLst/>
          </a:prstGeom>
          <a:noFill/>
        </p:spPr>
        <p:txBody>
          <a:bodyPr wrap="square" rtlCol="0">
            <a:spAutoFit/>
          </a:bodyPr>
          <a:lstStyle/>
          <a:p>
            <a:r>
              <a:rPr lang="en-US" sz="2400" dirty="0"/>
              <a:t>Use these to save space. </a:t>
            </a:r>
          </a:p>
          <a:p>
            <a:endParaRPr lang="en-US" sz="2400" dirty="0"/>
          </a:p>
          <a:p>
            <a:r>
              <a:rPr lang="en-US" sz="2400" dirty="0"/>
              <a:t>Have an array of 1,000,000 integers in range 0..7?</a:t>
            </a:r>
          </a:p>
          <a:p>
            <a:r>
              <a:rPr lang="en-US" sz="2400" dirty="0"/>
              <a:t>Use a </a:t>
            </a:r>
            <a:r>
              <a:rPr lang="en-US" sz="2400" b="1" dirty="0"/>
              <a:t>byte</a:t>
            </a:r>
            <a:r>
              <a:rPr lang="en-US" sz="2400" dirty="0"/>
              <a:t> array rather than an </a:t>
            </a:r>
            <a:r>
              <a:rPr lang="en-US" sz="2400" b="1" dirty="0" err="1"/>
              <a:t>int</a:t>
            </a:r>
            <a:r>
              <a:rPr lang="en-US" sz="2400" dirty="0"/>
              <a:t> array</a:t>
            </a:r>
          </a:p>
        </p:txBody>
      </p:sp>
      <p:sp>
        <p:nvSpPr>
          <p:cNvPr id="10" name="TextBox 15"/>
          <p:cNvSpPr txBox="1">
            <a:spLocks noChangeArrowheads="1"/>
          </p:cNvSpPr>
          <p:nvPr/>
        </p:nvSpPr>
        <p:spPr bwMode="auto">
          <a:xfrm>
            <a:off x="7239000" y="1905000"/>
            <a:ext cx="1371600" cy="830263"/>
          </a:xfrm>
          <a:prstGeom prst="rect">
            <a:avLst/>
          </a:prstGeom>
          <a:solidFill>
            <a:srgbClr val="FFF0A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t>usual</a:t>
            </a:r>
          </a:p>
          <a:p>
            <a:pPr algn="ctr"/>
            <a:r>
              <a:rPr lang="en-US"/>
              <a:t>operators</a:t>
            </a:r>
          </a:p>
        </p:txBody>
      </p:sp>
      <p:sp>
        <p:nvSpPr>
          <p:cNvPr id="11" name="TextBox 15"/>
          <p:cNvSpPr txBox="1">
            <a:spLocks noChangeArrowheads="1"/>
          </p:cNvSpPr>
          <p:nvPr/>
        </p:nvSpPr>
        <p:spPr bwMode="auto">
          <a:xfrm>
            <a:off x="7239000" y="2971800"/>
            <a:ext cx="1371600" cy="830263"/>
          </a:xfrm>
          <a:prstGeom prst="rect">
            <a:avLst/>
          </a:prstGeom>
          <a:solidFill>
            <a:srgbClr val="FFF0A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t>usual</a:t>
            </a:r>
          </a:p>
          <a:p>
            <a:pPr algn="ctr"/>
            <a:r>
              <a:rPr lang="en-US"/>
              <a:t>operators</a:t>
            </a:r>
          </a:p>
        </p:txBody>
      </p:sp>
      <p:sp>
        <p:nvSpPr>
          <p:cNvPr id="12" name="TextBox 11"/>
          <p:cNvSpPr txBox="1"/>
          <p:nvPr/>
        </p:nvSpPr>
        <p:spPr>
          <a:xfrm>
            <a:off x="6096000" y="4526340"/>
            <a:ext cx="2514600" cy="1569660"/>
          </a:xfrm>
          <a:prstGeom prst="rect">
            <a:avLst/>
          </a:prstGeom>
          <a:solidFill>
            <a:schemeClr val="accent1">
              <a:lumMod val="20000"/>
              <a:lumOff val="80000"/>
            </a:schemeClr>
          </a:solidFill>
        </p:spPr>
        <p:txBody>
          <a:bodyPr wrap="square" rtlCol="0">
            <a:spAutoFit/>
          </a:bodyPr>
          <a:lstStyle/>
          <a:p>
            <a:pPr algn="r"/>
            <a:r>
              <a:rPr lang="en-US" sz="2400" dirty="0"/>
              <a:t>Don’t worry about this in next 7-8 weeks. Use </a:t>
            </a:r>
            <a:r>
              <a:rPr lang="en-US" sz="2400" b="1" dirty="0" err="1"/>
              <a:t>int</a:t>
            </a:r>
            <a:r>
              <a:rPr lang="en-US" sz="2400" dirty="0"/>
              <a:t> and </a:t>
            </a:r>
            <a:r>
              <a:rPr lang="en-US" sz="2400" b="1" dirty="0"/>
              <a:t>double</a:t>
            </a:r>
            <a:r>
              <a:rPr lang="en-US" sz="2400" dirty="0"/>
              <a:t>.</a:t>
            </a:r>
          </a:p>
        </p:txBody>
      </p:sp>
    </p:spTree>
    <p:extLst>
      <p:ext uri="{BB962C8B-B14F-4D97-AF65-F5344CB8AC3E}">
        <p14:creationId xmlns:p14="http://schemas.microsoft.com/office/powerpoint/2010/main" val="103902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85800"/>
          </a:xfrm>
        </p:spPr>
        <p:txBody>
          <a:bodyPr>
            <a:normAutofit/>
          </a:bodyPr>
          <a:lstStyle/>
          <a:p>
            <a:r>
              <a:rPr lang="en-US" sz="3200" dirty="0">
                <a:solidFill>
                  <a:srgbClr val="800000"/>
                </a:solidFill>
              </a:rPr>
              <a:t>Email from July 2017!</a:t>
            </a:r>
            <a:endParaRPr lang="fr-BE" sz="3200" dirty="0">
              <a:solidFill>
                <a:srgbClr val="800000"/>
              </a:solidFill>
            </a:endParaRPr>
          </a:p>
        </p:txBody>
      </p:sp>
      <p:sp>
        <p:nvSpPr>
          <p:cNvPr id="4" name="Content Placeholder 3"/>
          <p:cNvSpPr>
            <a:spLocks noGrp="1"/>
          </p:cNvSpPr>
          <p:nvPr>
            <p:ph sz="quarter" idx="1"/>
          </p:nvPr>
        </p:nvSpPr>
        <p:spPr>
          <a:xfrm>
            <a:off x="533400" y="1066800"/>
            <a:ext cx="8153400" cy="5486400"/>
          </a:xfrm>
          <a:solidFill>
            <a:schemeClr val="accent2">
              <a:lumMod val="20000"/>
              <a:lumOff val="80000"/>
            </a:schemeClr>
          </a:solidFill>
        </p:spPr>
        <p:txBody>
          <a:bodyPr>
            <a:noAutofit/>
          </a:bodyPr>
          <a:lstStyle/>
          <a:p>
            <a:pPr marL="0" indent="0">
              <a:buNone/>
            </a:pPr>
            <a:r>
              <a:rPr lang="en-US" sz="2400" dirty="0">
                <a:latin typeface="Times New Roman"/>
                <a:cs typeface="Times New Roman"/>
              </a:rPr>
              <a:t>I’m a rising junior studying </a:t>
            </a:r>
            <a:r>
              <a:rPr lang="mr-IN" sz="2400" dirty="0">
                <a:latin typeface="Times New Roman"/>
                <a:cs typeface="Times New Roman"/>
              </a:rPr>
              <a:t>…</a:t>
            </a:r>
            <a:r>
              <a:rPr lang="en-US" sz="2400" dirty="0">
                <a:latin typeface="Times New Roman"/>
                <a:cs typeface="Times New Roman"/>
              </a:rPr>
              <a:t> I took 2110 in </a:t>
            </a:r>
            <a:r>
              <a:rPr lang="en-US" sz="2400" dirty="0" err="1">
                <a:latin typeface="Times New Roman"/>
                <a:cs typeface="Times New Roman"/>
              </a:rPr>
              <a:t>Sp</a:t>
            </a:r>
            <a:r>
              <a:rPr lang="en-US" sz="2400" dirty="0">
                <a:latin typeface="Times New Roman"/>
                <a:cs typeface="Times New Roman"/>
              </a:rPr>
              <a:t> 2016. At the time, I couldn’t appreciate everything I was taught and how they were taught — I was mostly preoccupied with completing the assignments and passing. But I’m starting to realize how terrific a job you and the entire 2110 staff did teaching the material.</a:t>
            </a:r>
          </a:p>
          <a:p>
            <a:pPr marL="0" indent="0">
              <a:buNone/>
            </a:pPr>
            <a:r>
              <a:rPr lang="en-US" sz="2400" dirty="0">
                <a:latin typeface="Times New Roman"/>
                <a:cs typeface="Times New Roman"/>
              </a:rPr>
              <a:t>I’m at Verizon as a software engineering intern. Doing </a:t>
            </a:r>
            <a:r>
              <a:rPr lang="en-US" sz="2400" dirty="0" err="1">
                <a:latin typeface="Times New Roman"/>
                <a:cs typeface="Times New Roman"/>
              </a:rPr>
              <a:t>JUnit</a:t>
            </a:r>
            <a:r>
              <a:rPr lang="en-US" sz="2400" dirty="0">
                <a:latin typeface="Times New Roman"/>
                <a:cs typeface="Times New Roman"/>
              </a:rPr>
              <a:t> testing has become very routine; it was stressed heavily in 2110. I’ve had to use basically all my knowledge of Java and OO programming for my internship, and I can safely say that I would be screwed if I hadn’t taken 2110.</a:t>
            </a:r>
          </a:p>
          <a:p>
            <a:pPr marL="0" indent="0">
              <a:buNone/>
            </a:pPr>
            <a:r>
              <a:rPr lang="en-US" sz="2400" dirty="0">
                <a:latin typeface="Times New Roman"/>
                <a:cs typeface="Times New Roman"/>
              </a:rPr>
              <a:t>While taking 2100, a lot of peers (including myself) were frustrated at how we had to master all the subtle nuances of Java. But now I confidently say that I am so thankful that I know all these concepts. </a:t>
            </a:r>
          </a:p>
          <a:p>
            <a:pPr marL="0" indent="0">
              <a:buNone/>
            </a:pPr>
            <a:endParaRPr lang="en-US" sz="2400" dirty="0">
              <a:latin typeface="Times New Roman"/>
              <a:cs typeface="Times New Roman"/>
            </a:endParaRP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820461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Type: Set of values</a:t>
            </a:r>
            <a:br>
              <a:rPr lang="fr-BE" sz="3200" dirty="0">
                <a:solidFill>
                  <a:srgbClr val="800000"/>
                </a:solidFill>
              </a:rPr>
            </a:br>
            <a:r>
              <a:rPr lang="fr-BE" sz="3200" dirty="0">
                <a:solidFill>
                  <a:srgbClr val="800000"/>
                </a:solidFill>
              </a:rPr>
              <a:t>         together with operations on them.</a:t>
            </a:r>
          </a:p>
        </p:txBody>
      </p:sp>
      <p:sp>
        <p:nvSpPr>
          <p:cNvPr id="3" name="Content Placeholder 2"/>
          <p:cNvSpPr>
            <a:spLocks noGrp="1"/>
          </p:cNvSpPr>
          <p:nvPr>
            <p:ph sz="quarter" idx="1"/>
          </p:nvPr>
        </p:nvSpPr>
        <p:spPr>
          <a:xfrm>
            <a:off x="457200" y="1676400"/>
            <a:ext cx="5181600" cy="1905000"/>
          </a:xfrm>
        </p:spPr>
        <p:txBody>
          <a:bodyPr>
            <a:noAutofit/>
          </a:bodyPr>
          <a:lstStyle/>
          <a:p>
            <a:pPr marL="0" indent="0">
              <a:buNone/>
            </a:pPr>
            <a:r>
              <a:rPr lang="en-US" sz="2400" dirty="0" err="1"/>
              <a:t>Matlab</a:t>
            </a:r>
            <a:r>
              <a:rPr lang="en-US" sz="2400" dirty="0"/>
              <a:t> and Python are </a:t>
            </a:r>
            <a:r>
              <a:rPr lang="en-US" sz="2400" b="1" dirty="0">
                <a:solidFill>
                  <a:srgbClr val="800000"/>
                </a:solidFill>
              </a:rPr>
              <a:t>weakly typed</a:t>
            </a:r>
            <a:r>
              <a:rPr lang="en-US" sz="2400" dirty="0"/>
              <a:t>:</a:t>
            </a:r>
          </a:p>
          <a:p>
            <a:pPr marL="0" indent="0">
              <a:buNone/>
            </a:pPr>
            <a:r>
              <a:rPr lang="en-US" sz="2400" dirty="0"/>
              <a:t>One variable can contain at different</a:t>
            </a:r>
            <a:br>
              <a:rPr lang="en-US" sz="2400" dirty="0"/>
            </a:br>
            <a:r>
              <a:rPr lang="en-US" sz="2400" dirty="0"/>
              <a:t>times a number, a string, an array, etc.</a:t>
            </a:r>
          </a:p>
          <a:p>
            <a:pPr marL="0" indent="0">
              <a:buNone/>
            </a:pPr>
            <a:r>
              <a:rPr lang="en-US" sz="2400" dirty="0"/>
              <a:t>One isn’t so concerned with types.</a:t>
            </a:r>
          </a:p>
          <a:p>
            <a:pPr marL="0" indent="0">
              <a:buNone/>
            </a:pP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30</a:t>
            </a:fld>
            <a:endParaRPr lang="en-US"/>
          </a:p>
        </p:txBody>
      </p:sp>
      <p:sp>
        <p:nvSpPr>
          <p:cNvPr id="6" name="TextBox 5"/>
          <p:cNvSpPr txBox="1"/>
          <p:nvPr/>
        </p:nvSpPr>
        <p:spPr>
          <a:xfrm>
            <a:off x="5486400" y="1524000"/>
            <a:ext cx="3010459" cy="1569660"/>
          </a:xfrm>
          <a:prstGeom prst="rect">
            <a:avLst/>
          </a:prstGeom>
          <a:solidFill>
            <a:schemeClr val="accent2">
              <a:lumMod val="20000"/>
              <a:lumOff val="80000"/>
            </a:schemeClr>
          </a:solidFill>
        </p:spPr>
        <p:txBody>
          <a:bodyPr wrap="none" rtlCol="0">
            <a:spAutoFit/>
          </a:bodyPr>
          <a:lstStyle/>
          <a:p>
            <a:r>
              <a:rPr lang="en-US" sz="2400" dirty="0"/>
              <a:t>Valid Python sequence:</a:t>
            </a:r>
          </a:p>
          <a:p>
            <a:r>
              <a:rPr lang="en-US" sz="2400" dirty="0"/>
              <a:t>    x= 100;</a:t>
            </a:r>
          </a:p>
          <a:p>
            <a:r>
              <a:rPr lang="en-US" sz="2400" dirty="0"/>
              <a:t>    x= ‘Hello World’;</a:t>
            </a:r>
          </a:p>
          <a:p>
            <a:r>
              <a:rPr lang="en-US" sz="2400" dirty="0"/>
              <a:t>    x= (1, 2, 3, 4, 5 );</a:t>
            </a:r>
          </a:p>
        </p:txBody>
      </p:sp>
      <p:sp>
        <p:nvSpPr>
          <p:cNvPr id="7" name="TextBox 6"/>
          <p:cNvSpPr txBox="1"/>
          <p:nvPr/>
        </p:nvSpPr>
        <p:spPr>
          <a:xfrm>
            <a:off x="5638800" y="3276600"/>
            <a:ext cx="2819400" cy="1938992"/>
          </a:xfrm>
          <a:prstGeom prst="rect">
            <a:avLst/>
          </a:prstGeom>
          <a:solidFill>
            <a:schemeClr val="accent2">
              <a:lumMod val="20000"/>
              <a:lumOff val="80000"/>
            </a:schemeClr>
          </a:solidFill>
        </p:spPr>
        <p:txBody>
          <a:bodyPr wrap="square" rtlCol="0">
            <a:spAutoFit/>
          </a:bodyPr>
          <a:lstStyle/>
          <a:p>
            <a:r>
              <a:rPr lang="en-US" sz="2400" dirty="0"/>
              <a:t>Corresponding Java</a:t>
            </a:r>
          </a:p>
          <a:p>
            <a:r>
              <a:rPr lang="en-US" sz="2400" b="1" dirty="0" err="1"/>
              <a:t>int</a:t>
            </a:r>
            <a:r>
              <a:rPr lang="en-US" sz="2400" dirty="0"/>
              <a:t> x;</a:t>
            </a:r>
          </a:p>
          <a:p>
            <a:r>
              <a:rPr lang="en-US" sz="2400" dirty="0"/>
              <a:t>x= 100;</a:t>
            </a:r>
          </a:p>
          <a:p>
            <a:endParaRPr lang="en-US" sz="2400" dirty="0"/>
          </a:p>
          <a:p>
            <a:r>
              <a:rPr lang="en-US" sz="2400" dirty="0"/>
              <a:t>x= “Hello”;</a:t>
            </a:r>
          </a:p>
        </p:txBody>
      </p:sp>
      <p:sp>
        <p:nvSpPr>
          <p:cNvPr id="9" name="TextBox 8"/>
          <p:cNvSpPr txBox="1"/>
          <p:nvPr/>
        </p:nvSpPr>
        <p:spPr>
          <a:xfrm>
            <a:off x="457201" y="3657600"/>
            <a:ext cx="4648199" cy="1569660"/>
          </a:xfrm>
          <a:prstGeom prst="rect">
            <a:avLst/>
          </a:prstGeom>
          <a:noFill/>
        </p:spPr>
        <p:txBody>
          <a:bodyPr wrap="square" rtlCol="0">
            <a:spAutoFit/>
          </a:bodyPr>
          <a:lstStyle/>
          <a:p>
            <a:r>
              <a:rPr lang="en-US" sz="2400" dirty="0"/>
              <a:t>Java </a:t>
            </a:r>
            <a:r>
              <a:rPr lang="en-US" sz="2400" b="1" dirty="0">
                <a:solidFill>
                  <a:srgbClr val="800000"/>
                </a:solidFill>
              </a:rPr>
              <a:t>strongly typed</a:t>
            </a:r>
            <a:r>
              <a:rPr lang="en-US" sz="2400" dirty="0"/>
              <a:t>:</a:t>
            </a:r>
          </a:p>
          <a:p>
            <a:r>
              <a:rPr lang="en-US" sz="2400" dirty="0"/>
              <a:t>A variable must be declared before it is used and can contain only values of the type with which it is declared</a:t>
            </a:r>
          </a:p>
        </p:txBody>
      </p:sp>
      <p:grpSp>
        <p:nvGrpSpPr>
          <p:cNvPr id="17" name="Group 16"/>
          <p:cNvGrpSpPr/>
          <p:nvPr/>
        </p:nvGrpSpPr>
        <p:grpSpPr>
          <a:xfrm>
            <a:off x="5715000" y="3886200"/>
            <a:ext cx="2895600" cy="2648128"/>
            <a:chOff x="5715000" y="3886200"/>
            <a:chExt cx="2895600" cy="2648128"/>
          </a:xfrm>
        </p:grpSpPr>
        <p:sp>
          <p:nvSpPr>
            <p:cNvPr id="8" name="TextBox 7"/>
            <p:cNvSpPr txBox="1"/>
            <p:nvPr/>
          </p:nvSpPr>
          <p:spPr>
            <a:xfrm>
              <a:off x="5715000" y="5334000"/>
              <a:ext cx="2895600" cy="1200328"/>
            </a:xfrm>
            <a:prstGeom prst="rect">
              <a:avLst/>
            </a:prstGeom>
            <a:solidFill>
              <a:schemeClr val="accent1">
                <a:lumMod val="20000"/>
                <a:lumOff val="80000"/>
              </a:schemeClr>
            </a:solidFill>
          </p:spPr>
          <p:txBody>
            <a:bodyPr wrap="square" rtlCol="0">
              <a:spAutoFit/>
            </a:bodyPr>
            <a:lstStyle/>
            <a:p>
              <a:pPr algn="r"/>
              <a:r>
                <a:rPr lang="en-US" sz="2400" dirty="0"/>
                <a:t>Declaration of x:</a:t>
              </a:r>
              <a:br>
                <a:rPr lang="en-US" sz="2400" dirty="0"/>
              </a:br>
              <a:r>
                <a:rPr lang="en-US" sz="2400" dirty="0"/>
                <a:t>x can contain only values of type </a:t>
              </a:r>
              <a:r>
                <a:rPr lang="en-US" sz="2400" b="1" dirty="0" err="1"/>
                <a:t>int</a:t>
              </a:r>
              <a:endParaRPr lang="en-US" sz="2400" b="1" dirty="0"/>
            </a:p>
          </p:txBody>
        </p:sp>
        <p:cxnSp>
          <p:nvCxnSpPr>
            <p:cNvPr id="12" name="Straight Connector 11"/>
            <p:cNvCxnSpPr/>
            <p:nvPr/>
          </p:nvCxnSpPr>
          <p:spPr>
            <a:xfrm flipV="1">
              <a:off x="8153400" y="3886200"/>
              <a:ext cx="0" cy="1524000"/>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6477000" y="3886200"/>
              <a:ext cx="1676400" cy="0"/>
            </a:xfrm>
            <a:prstGeom prst="line">
              <a:avLst/>
            </a:prstGeom>
            <a:ln w="50800"/>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1219200" y="5181600"/>
            <a:ext cx="4495800" cy="1371600"/>
            <a:chOff x="1295400" y="4945797"/>
            <a:chExt cx="4495800" cy="1371600"/>
          </a:xfrm>
        </p:grpSpPr>
        <p:sp>
          <p:nvSpPr>
            <p:cNvPr id="18" name="TextBox 17"/>
            <p:cNvSpPr txBox="1"/>
            <p:nvPr/>
          </p:nvSpPr>
          <p:spPr>
            <a:xfrm>
              <a:off x="1295400" y="5486400"/>
              <a:ext cx="2743200" cy="830997"/>
            </a:xfrm>
            <a:prstGeom prst="rect">
              <a:avLst/>
            </a:prstGeom>
            <a:solidFill>
              <a:schemeClr val="accent1">
                <a:lumMod val="20000"/>
                <a:lumOff val="80000"/>
              </a:schemeClr>
            </a:solidFill>
          </p:spPr>
          <p:txBody>
            <a:bodyPr wrap="square" rtlCol="0">
              <a:spAutoFit/>
            </a:bodyPr>
            <a:lstStyle/>
            <a:p>
              <a:pPr algn="r"/>
              <a:r>
                <a:rPr lang="en-US" sz="2400" dirty="0"/>
                <a:t>Illegal assignment: “Hello” is not an </a:t>
              </a:r>
              <a:r>
                <a:rPr lang="en-US" sz="2400" b="1" dirty="0" err="1"/>
                <a:t>int</a:t>
              </a:r>
              <a:endParaRPr lang="en-US" sz="2400" b="1" dirty="0"/>
            </a:p>
          </p:txBody>
        </p:sp>
        <p:cxnSp>
          <p:nvCxnSpPr>
            <p:cNvPr id="19" name="Straight Connector 18"/>
            <p:cNvCxnSpPr/>
            <p:nvPr/>
          </p:nvCxnSpPr>
          <p:spPr>
            <a:xfrm flipV="1">
              <a:off x="3962400" y="4945797"/>
              <a:ext cx="1828800" cy="997804"/>
            </a:xfrm>
            <a:prstGeom prst="line">
              <a:avLst/>
            </a:prstGeom>
            <a:ln w="508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9220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Weakly typed versus strongly typed</a:t>
            </a:r>
          </a:p>
        </p:txBody>
      </p:sp>
      <p:sp>
        <p:nvSpPr>
          <p:cNvPr id="3" name="Content Placeholder 2"/>
          <p:cNvSpPr>
            <a:spLocks noGrp="1"/>
          </p:cNvSpPr>
          <p:nvPr>
            <p:ph sz="quarter" idx="1"/>
          </p:nvPr>
        </p:nvSpPr>
        <p:spPr>
          <a:xfrm>
            <a:off x="457200" y="1524000"/>
            <a:ext cx="7543800" cy="1905000"/>
          </a:xfrm>
        </p:spPr>
        <p:txBody>
          <a:bodyPr>
            <a:noAutofit/>
          </a:bodyPr>
          <a:lstStyle/>
          <a:p>
            <a:pPr marL="0" indent="0">
              <a:buNone/>
            </a:pPr>
            <a:r>
              <a:rPr lang="en-US" sz="2400" b="1" dirty="0">
                <a:solidFill>
                  <a:srgbClr val="800000"/>
                </a:solidFill>
              </a:rPr>
              <a:t>Weakly typed</a:t>
            </a:r>
            <a:r>
              <a:rPr lang="en-US" sz="2400" dirty="0"/>
              <a:t>:</a:t>
            </a:r>
          </a:p>
          <a:p>
            <a:pPr marL="0" indent="0">
              <a:buNone/>
            </a:pPr>
            <a:r>
              <a:rPr lang="en-US" sz="2400" dirty="0"/>
              <a:t>Shorter programs, generally.</a:t>
            </a:r>
          </a:p>
          <a:p>
            <a:pPr marL="0" indent="0">
              <a:buNone/>
            </a:pPr>
            <a:r>
              <a:rPr lang="en-US" sz="2400" dirty="0"/>
              <a:t>Programmer has more freedom, language is more liberal</a:t>
            </a:r>
            <a:br>
              <a:rPr lang="en-US" sz="2400" dirty="0"/>
            </a:br>
            <a:r>
              <a:rPr lang="en-US" sz="2400" dirty="0"/>
              <a:t>     in applying operations to values. </a:t>
            </a:r>
          </a:p>
          <a:p>
            <a:pPr marL="0" indent="0">
              <a:buNone/>
            </a:pP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31</a:t>
            </a:fld>
            <a:endParaRPr lang="en-US"/>
          </a:p>
        </p:txBody>
      </p:sp>
      <p:sp>
        <p:nvSpPr>
          <p:cNvPr id="9" name="TextBox 8"/>
          <p:cNvSpPr txBox="1"/>
          <p:nvPr/>
        </p:nvSpPr>
        <p:spPr>
          <a:xfrm>
            <a:off x="457201" y="3352800"/>
            <a:ext cx="7315199" cy="1938992"/>
          </a:xfrm>
          <a:prstGeom prst="rect">
            <a:avLst/>
          </a:prstGeom>
          <a:noFill/>
        </p:spPr>
        <p:txBody>
          <a:bodyPr wrap="square" rtlCol="0">
            <a:spAutoFit/>
          </a:bodyPr>
          <a:lstStyle/>
          <a:p>
            <a:r>
              <a:rPr lang="en-US" sz="2400" dirty="0">
                <a:solidFill>
                  <a:srgbClr val="800000"/>
                </a:solidFill>
              </a:rPr>
              <a:t>S</a:t>
            </a:r>
            <a:r>
              <a:rPr lang="en-US" sz="2400" b="1" dirty="0">
                <a:solidFill>
                  <a:srgbClr val="800000"/>
                </a:solidFill>
              </a:rPr>
              <a:t>trongly typed</a:t>
            </a:r>
            <a:r>
              <a:rPr lang="en-US" sz="2400" dirty="0"/>
              <a:t>:</a:t>
            </a:r>
          </a:p>
          <a:p>
            <a:r>
              <a:rPr lang="en-US" sz="2400" dirty="0"/>
              <a:t>Programmer has to be more disciplined. Declarations</a:t>
            </a:r>
            <a:br>
              <a:rPr lang="en-US" sz="2400" dirty="0"/>
            </a:br>
            <a:r>
              <a:rPr lang="en-US" sz="2400" dirty="0"/>
              <a:t>     provide a place for comments about variables.</a:t>
            </a:r>
          </a:p>
          <a:p>
            <a:r>
              <a:rPr lang="en-US" sz="2400" dirty="0"/>
              <a:t>More errors caught at compile-time (e.g. it’s a syntax error</a:t>
            </a:r>
            <a:br>
              <a:rPr lang="en-US" sz="2400" dirty="0"/>
            </a:br>
            <a:r>
              <a:rPr lang="en-US" sz="2400" dirty="0"/>
              <a:t>     to assign a string to an </a:t>
            </a:r>
            <a:r>
              <a:rPr lang="en-US" sz="2400" b="1" dirty="0" err="1"/>
              <a:t>int</a:t>
            </a:r>
            <a:r>
              <a:rPr lang="en-US" sz="2400" dirty="0"/>
              <a:t> variable). </a:t>
            </a:r>
          </a:p>
        </p:txBody>
      </p:sp>
      <p:sp>
        <p:nvSpPr>
          <p:cNvPr id="5" name="TextBox 4"/>
          <p:cNvSpPr txBox="1"/>
          <p:nvPr/>
        </p:nvSpPr>
        <p:spPr>
          <a:xfrm>
            <a:off x="1295400" y="5562600"/>
            <a:ext cx="5867400" cy="830997"/>
          </a:xfrm>
          <a:prstGeom prst="rect">
            <a:avLst/>
          </a:prstGeom>
          <a:solidFill>
            <a:schemeClr val="bg2"/>
          </a:solidFill>
        </p:spPr>
        <p:txBody>
          <a:bodyPr wrap="square" rtlCol="0">
            <a:spAutoFit/>
          </a:bodyPr>
          <a:lstStyle/>
          <a:p>
            <a:r>
              <a:rPr lang="en-US" sz="2400" dirty="0"/>
              <a:t>Note: weak and strong typing not well defined; literature has several definitions</a:t>
            </a:r>
          </a:p>
        </p:txBody>
      </p:sp>
    </p:spTree>
    <p:extLst>
      <p:ext uri="{BB962C8B-B14F-4D97-AF65-F5344CB8AC3E}">
        <p14:creationId xmlns:p14="http://schemas.microsoft.com/office/powerpoint/2010/main" val="3719033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Basic variable declaration</a:t>
            </a: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32</a:t>
            </a:fld>
            <a:endParaRPr lang="en-US"/>
          </a:p>
        </p:txBody>
      </p:sp>
      <p:sp>
        <p:nvSpPr>
          <p:cNvPr id="27"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32</a:t>
            </a:fld>
            <a:endParaRPr lang="en-US"/>
          </a:p>
        </p:txBody>
      </p:sp>
      <p:sp>
        <p:nvSpPr>
          <p:cNvPr id="28" name="Text Box 14"/>
          <p:cNvSpPr txBox="1">
            <a:spLocks noChangeArrowheads="1"/>
          </p:cNvSpPr>
          <p:nvPr/>
        </p:nvSpPr>
        <p:spPr bwMode="auto">
          <a:xfrm>
            <a:off x="533400" y="1600200"/>
            <a:ext cx="77724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5000"/>
              </a:spcBef>
            </a:pPr>
            <a:r>
              <a:rPr lang="en-US" sz="2200" b="1" dirty="0">
                <a:solidFill>
                  <a:srgbClr val="741621"/>
                </a:solidFill>
              </a:rPr>
              <a:t>Declaration</a:t>
            </a:r>
            <a:r>
              <a:rPr lang="en-US" sz="2200" dirty="0"/>
              <a:t>: gives name of variable, type of value it can contain</a:t>
            </a:r>
          </a:p>
        </p:txBody>
      </p:sp>
      <p:sp>
        <p:nvSpPr>
          <p:cNvPr id="29" name="Text Box 16"/>
          <p:cNvSpPr txBox="1">
            <a:spLocks noChangeArrowheads="1"/>
          </p:cNvSpPr>
          <p:nvPr/>
        </p:nvSpPr>
        <p:spPr bwMode="auto">
          <a:xfrm>
            <a:off x="609600" y="2209800"/>
            <a:ext cx="24384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x;</a:t>
            </a:r>
          </a:p>
        </p:txBody>
      </p:sp>
      <p:sp>
        <p:nvSpPr>
          <p:cNvPr id="30" name="Text Box 17"/>
          <p:cNvSpPr txBox="1">
            <a:spLocks noChangeArrowheads="1"/>
          </p:cNvSpPr>
          <p:nvPr/>
        </p:nvSpPr>
        <p:spPr bwMode="auto">
          <a:xfrm>
            <a:off x="3276600" y="2236788"/>
            <a:ext cx="5029200" cy="430212"/>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a:t>Declaration of </a:t>
            </a:r>
            <a:r>
              <a:rPr lang="en-US" sz="2200">
                <a:solidFill>
                  <a:srgbClr val="800000"/>
                </a:solidFill>
              </a:rPr>
              <a:t>x</a:t>
            </a:r>
            <a:r>
              <a:rPr lang="en-US" sz="2200"/>
              <a:t>, can contain an </a:t>
            </a:r>
            <a:r>
              <a:rPr lang="en-US" sz="2200" b="1">
                <a:solidFill>
                  <a:srgbClr val="800000"/>
                </a:solidFill>
              </a:rPr>
              <a:t>int</a:t>
            </a:r>
            <a:r>
              <a:rPr lang="en-US" sz="2200">
                <a:solidFill>
                  <a:srgbClr val="800000"/>
                </a:solidFill>
              </a:rPr>
              <a:t> </a:t>
            </a:r>
            <a:r>
              <a:rPr lang="en-US" sz="2200"/>
              <a:t>value</a:t>
            </a:r>
          </a:p>
        </p:txBody>
      </p:sp>
      <p:grpSp>
        <p:nvGrpSpPr>
          <p:cNvPr id="31" name="Group 30"/>
          <p:cNvGrpSpPr>
            <a:grpSpLocks/>
          </p:cNvGrpSpPr>
          <p:nvPr/>
        </p:nvGrpSpPr>
        <p:grpSpPr bwMode="auto">
          <a:xfrm>
            <a:off x="609600" y="2895600"/>
            <a:ext cx="7848600" cy="2971800"/>
            <a:chOff x="685800" y="2362200"/>
            <a:chExt cx="7848600" cy="2971800"/>
          </a:xfrm>
        </p:grpSpPr>
        <p:sp>
          <p:nvSpPr>
            <p:cNvPr id="32" name="Text Box 13"/>
            <p:cNvSpPr txBox="1">
              <a:spLocks noChangeArrowheads="1"/>
            </p:cNvSpPr>
            <p:nvPr/>
          </p:nvSpPr>
          <p:spPr bwMode="auto">
            <a:xfrm>
              <a:off x="3733800" y="4648200"/>
              <a:ext cx="838200" cy="466725"/>
            </a:xfrm>
            <a:prstGeom prst="rect">
              <a:avLst/>
            </a:prstGeom>
            <a:solidFill>
              <a:srgbClr val="CCFFFF"/>
            </a:solidFill>
            <a:ln w="9525">
              <a:solidFill>
                <a:schemeClr val="tx1"/>
              </a:solidFill>
              <a:miter lim="800000"/>
              <a:headEnd/>
              <a:tailEnd/>
            </a:ln>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20.1</a:t>
              </a:r>
            </a:p>
          </p:txBody>
        </p:sp>
        <p:sp>
          <p:nvSpPr>
            <p:cNvPr id="33" name="Text Box 14"/>
            <p:cNvSpPr txBox="1">
              <a:spLocks noChangeArrowheads="1"/>
            </p:cNvSpPr>
            <p:nvPr/>
          </p:nvSpPr>
          <p:spPr bwMode="auto">
            <a:xfrm>
              <a:off x="2819400" y="4648200"/>
              <a:ext cx="996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area</a:t>
              </a:r>
            </a:p>
          </p:txBody>
        </p:sp>
        <p:sp>
          <p:nvSpPr>
            <p:cNvPr id="34" name="Text Box 16"/>
            <p:cNvSpPr txBox="1">
              <a:spLocks noChangeArrowheads="1"/>
            </p:cNvSpPr>
            <p:nvPr/>
          </p:nvSpPr>
          <p:spPr bwMode="auto">
            <a:xfrm>
              <a:off x="4572000" y="4876800"/>
              <a:ext cx="106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double</a:t>
              </a:r>
            </a:p>
          </p:txBody>
        </p:sp>
        <p:grpSp>
          <p:nvGrpSpPr>
            <p:cNvPr id="35" name="Group 3"/>
            <p:cNvGrpSpPr>
              <a:grpSpLocks/>
            </p:cNvGrpSpPr>
            <p:nvPr/>
          </p:nvGrpSpPr>
          <p:grpSpPr bwMode="auto">
            <a:xfrm>
              <a:off x="685800" y="2362200"/>
              <a:ext cx="7848600" cy="762000"/>
              <a:chOff x="685800" y="2362200"/>
              <a:chExt cx="7848600" cy="762000"/>
            </a:xfrm>
          </p:grpSpPr>
          <p:sp>
            <p:nvSpPr>
              <p:cNvPr id="36" name="Text Box 18"/>
              <p:cNvSpPr txBox="1">
                <a:spLocks noChangeArrowheads="1"/>
              </p:cNvSpPr>
              <p:nvPr/>
            </p:nvSpPr>
            <p:spPr bwMode="auto">
              <a:xfrm>
                <a:off x="685800" y="2362200"/>
                <a:ext cx="20574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a:t>double </a:t>
                </a:r>
                <a:r>
                  <a:rPr lang="en-US" sz="2200"/>
                  <a:t>area;</a:t>
                </a:r>
              </a:p>
            </p:txBody>
          </p:sp>
          <p:sp>
            <p:nvSpPr>
              <p:cNvPr id="37" name="Text Box 19"/>
              <p:cNvSpPr txBox="1">
                <a:spLocks noChangeArrowheads="1"/>
              </p:cNvSpPr>
              <p:nvPr/>
            </p:nvSpPr>
            <p:spPr bwMode="auto">
              <a:xfrm>
                <a:off x="3352800" y="2362200"/>
                <a:ext cx="5181600" cy="762000"/>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a:t>Declaration of </a:t>
                </a:r>
                <a:r>
                  <a:rPr lang="en-US" sz="2200" dirty="0">
                    <a:solidFill>
                      <a:srgbClr val="800000"/>
                    </a:solidFill>
                  </a:rPr>
                  <a:t>area</a:t>
                </a:r>
                <a:r>
                  <a:rPr lang="en-US" sz="2200" dirty="0"/>
                  <a:t>, can contain a </a:t>
                </a:r>
                <a:r>
                  <a:rPr lang="en-US" sz="2200" b="1" dirty="0">
                    <a:solidFill>
                      <a:srgbClr val="800000"/>
                    </a:solidFill>
                  </a:rPr>
                  <a:t>double</a:t>
                </a:r>
                <a:r>
                  <a:rPr lang="en-US" sz="2200" dirty="0">
                    <a:solidFill>
                      <a:srgbClr val="800000"/>
                    </a:solidFill>
                  </a:rPr>
                  <a:t> </a:t>
                </a:r>
                <a:r>
                  <a:rPr lang="en-US" sz="2200" dirty="0"/>
                  <a:t>value</a:t>
                </a:r>
              </a:p>
            </p:txBody>
          </p:sp>
        </p:grpSp>
      </p:grpSp>
      <p:sp>
        <p:nvSpPr>
          <p:cNvPr id="38" name="Text Box 8"/>
          <p:cNvSpPr txBox="1">
            <a:spLocks noChangeArrowheads="1"/>
          </p:cNvSpPr>
          <p:nvPr/>
        </p:nvSpPr>
        <p:spPr bwMode="auto">
          <a:xfrm>
            <a:off x="1295400" y="5181600"/>
            <a:ext cx="533400" cy="466725"/>
          </a:xfrm>
          <a:prstGeom prst="rect">
            <a:avLst/>
          </a:prstGeom>
          <a:solidFill>
            <a:srgbClr val="CCFFFF"/>
          </a:solidFill>
          <a:ln w="9525">
            <a:solidFill>
              <a:schemeClr val="tx1"/>
            </a:solidFill>
            <a:miter lim="800000"/>
            <a:headEnd/>
            <a:tailEnd/>
          </a:ln>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5</a:t>
            </a:r>
          </a:p>
        </p:txBody>
      </p:sp>
      <p:sp>
        <p:nvSpPr>
          <p:cNvPr id="39" name="Text Box 10"/>
          <p:cNvSpPr txBox="1">
            <a:spLocks noChangeArrowheads="1"/>
          </p:cNvSpPr>
          <p:nvPr/>
        </p:nvSpPr>
        <p:spPr bwMode="auto">
          <a:xfrm>
            <a:off x="685800" y="5181600"/>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x</a:t>
            </a:r>
          </a:p>
        </p:txBody>
      </p:sp>
      <p:sp>
        <p:nvSpPr>
          <p:cNvPr id="40" name="Text Box 12"/>
          <p:cNvSpPr txBox="1">
            <a:spLocks noChangeArrowheads="1"/>
          </p:cNvSpPr>
          <p:nvPr/>
        </p:nvSpPr>
        <p:spPr bwMode="auto">
          <a:xfrm>
            <a:off x="1828800" y="53340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int</a:t>
            </a:r>
          </a:p>
        </p:txBody>
      </p:sp>
      <p:grpSp>
        <p:nvGrpSpPr>
          <p:cNvPr id="41" name="Group 40"/>
          <p:cNvGrpSpPr>
            <a:grpSpLocks/>
          </p:cNvGrpSpPr>
          <p:nvPr/>
        </p:nvGrpSpPr>
        <p:grpSpPr bwMode="auto">
          <a:xfrm>
            <a:off x="609600" y="3810000"/>
            <a:ext cx="7848600" cy="2057400"/>
            <a:chOff x="685800" y="3429000"/>
            <a:chExt cx="7848600" cy="2057400"/>
          </a:xfrm>
        </p:grpSpPr>
        <p:grpSp>
          <p:nvGrpSpPr>
            <p:cNvPr id="42" name="Group 2"/>
            <p:cNvGrpSpPr>
              <a:grpSpLocks/>
            </p:cNvGrpSpPr>
            <p:nvPr/>
          </p:nvGrpSpPr>
          <p:grpSpPr bwMode="auto">
            <a:xfrm>
              <a:off x="685800" y="3429000"/>
              <a:ext cx="7848600" cy="769441"/>
              <a:chOff x="685800" y="3429000"/>
              <a:chExt cx="7848600" cy="769441"/>
            </a:xfrm>
          </p:grpSpPr>
          <p:sp>
            <p:nvSpPr>
              <p:cNvPr id="47" name="Text Box 18"/>
              <p:cNvSpPr txBox="1">
                <a:spLocks noChangeArrowheads="1"/>
              </p:cNvSpPr>
              <p:nvPr/>
            </p:nvSpPr>
            <p:spPr bwMode="auto">
              <a:xfrm>
                <a:off x="685800" y="3429000"/>
                <a:ext cx="20574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a:t>int</a:t>
                </a:r>
                <a:r>
                  <a:rPr lang="en-US" sz="2200"/>
                  <a:t>[]</a:t>
                </a:r>
                <a:r>
                  <a:rPr lang="en-US" sz="2200" b="1"/>
                  <a:t> </a:t>
                </a:r>
                <a:r>
                  <a:rPr lang="en-US" sz="2200"/>
                  <a:t>a;</a:t>
                </a:r>
              </a:p>
            </p:txBody>
          </p:sp>
          <p:sp>
            <p:nvSpPr>
              <p:cNvPr id="48" name="Text Box 19"/>
              <p:cNvSpPr txBox="1">
                <a:spLocks noChangeArrowheads="1"/>
              </p:cNvSpPr>
              <p:nvPr/>
            </p:nvSpPr>
            <p:spPr bwMode="auto">
              <a:xfrm>
                <a:off x="3352800" y="3429000"/>
                <a:ext cx="5181600" cy="769441"/>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a:t>Declaration of </a:t>
                </a:r>
                <a:r>
                  <a:rPr lang="en-US" sz="2200" dirty="0">
                    <a:solidFill>
                      <a:srgbClr val="800000"/>
                    </a:solidFill>
                  </a:rPr>
                  <a:t>a</a:t>
                </a:r>
                <a:r>
                  <a:rPr lang="en-US" sz="2200" dirty="0"/>
                  <a:t>, can contain a pointer to an </a:t>
                </a:r>
                <a:r>
                  <a:rPr lang="en-US" sz="2200" b="1" dirty="0" err="1"/>
                  <a:t>int</a:t>
                </a:r>
                <a:r>
                  <a:rPr lang="en-US" sz="2200" dirty="0"/>
                  <a:t> array. We explain arrays much later</a:t>
                </a:r>
              </a:p>
            </p:txBody>
          </p:sp>
        </p:grpSp>
        <p:sp>
          <p:nvSpPr>
            <p:cNvPr id="43" name="Text Box 13"/>
            <p:cNvSpPr txBox="1">
              <a:spLocks noChangeArrowheads="1"/>
            </p:cNvSpPr>
            <p:nvPr/>
          </p:nvSpPr>
          <p:spPr bwMode="auto">
            <a:xfrm>
              <a:off x="6400800" y="4800600"/>
              <a:ext cx="838200" cy="466725"/>
            </a:xfrm>
            <a:prstGeom prst="rect">
              <a:avLst/>
            </a:prstGeom>
            <a:solidFill>
              <a:srgbClr val="CCFFFF"/>
            </a:solidFill>
            <a:ln w="9525">
              <a:solidFill>
                <a:schemeClr val="tx1"/>
              </a:solidFill>
              <a:miter lim="800000"/>
              <a:headEnd/>
              <a:tailEnd/>
            </a:ln>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a:p>
          </p:txBody>
        </p:sp>
        <p:sp>
          <p:nvSpPr>
            <p:cNvPr id="44" name="Text Box 14"/>
            <p:cNvSpPr txBox="1">
              <a:spLocks noChangeArrowheads="1"/>
            </p:cNvSpPr>
            <p:nvPr/>
          </p:nvSpPr>
          <p:spPr bwMode="auto">
            <a:xfrm>
              <a:off x="6096000" y="4800600"/>
              <a:ext cx="45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a:t>
              </a:r>
            </a:p>
          </p:txBody>
        </p:sp>
        <p:sp>
          <p:nvSpPr>
            <p:cNvPr id="45" name="Text Box 16"/>
            <p:cNvSpPr txBox="1">
              <a:spLocks noChangeArrowheads="1"/>
            </p:cNvSpPr>
            <p:nvPr/>
          </p:nvSpPr>
          <p:spPr bwMode="auto">
            <a:xfrm>
              <a:off x="7315200" y="5029200"/>
              <a:ext cx="106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int</a:t>
              </a:r>
              <a:r>
                <a:rPr lang="en-US"/>
                <a:t>[]</a:t>
              </a:r>
              <a:endParaRPr lang="en-US" b="1"/>
            </a:p>
          </p:txBody>
        </p:sp>
        <p:cxnSp>
          <p:nvCxnSpPr>
            <p:cNvPr id="46" name="Straight Arrow Connector 24"/>
            <p:cNvCxnSpPr>
              <a:cxnSpLocks noChangeShapeType="1"/>
            </p:cNvCxnSpPr>
            <p:nvPr/>
          </p:nvCxnSpPr>
          <p:spPr bwMode="auto">
            <a:xfrm flipV="1">
              <a:off x="6858000" y="4648200"/>
              <a:ext cx="1219200" cy="304800"/>
            </a:xfrm>
            <a:prstGeom prst="straightConnector1">
              <a:avLst/>
            </a:prstGeom>
            <a:noFill/>
            <a:ln w="38100">
              <a:solidFill>
                <a:srgbClr val="800000"/>
              </a:solidFill>
              <a:round/>
              <a:headEnd/>
              <a:tailEnd type="arrow" w="med" len="me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val="411054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Assignment statement</a:t>
            </a: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33</a:t>
            </a:fld>
            <a:endParaRPr lang="en-US"/>
          </a:p>
        </p:txBody>
      </p:sp>
      <p:sp>
        <p:nvSpPr>
          <p:cNvPr id="27"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33</a:t>
            </a:fld>
            <a:endParaRPr lang="en-US"/>
          </a:p>
        </p:txBody>
      </p:sp>
      <p:sp>
        <p:nvSpPr>
          <p:cNvPr id="28" name="Text Box 14"/>
          <p:cNvSpPr txBox="1">
            <a:spLocks noChangeArrowheads="1"/>
          </p:cNvSpPr>
          <p:nvPr/>
        </p:nvSpPr>
        <p:spPr bwMode="auto">
          <a:xfrm>
            <a:off x="533400" y="1600200"/>
            <a:ext cx="77724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5000"/>
              </a:spcBef>
            </a:pPr>
            <a:r>
              <a:rPr lang="en-US" dirty="0"/>
              <a:t>Much like in other languages —need ‘;’ at end</a:t>
            </a:r>
            <a:r>
              <a:rPr lang="en-US" b="1" dirty="0"/>
              <a:t>:</a:t>
            </a:r>
          </a:p>
          <a:p>
            <a:pPr>
              <a:spcBef>
                <a:spcPct val="25000"/>
              </a:spcBef>
            </a:pPr>
            <a:r>
              <a:rPr lang="en-US" b="1" dirty="0">
                <a:solidFill>
                  <a:srgbClr val="741621"/>
                </a:solidFill>
              </a:rPr>
              <a:t>            </a:t>
            </a:r>
            <a:r>
              <a:rPr lang="en-US" b="1" dirty="0">
                <a:solidFill>
                  <a:srgbClr val="800000"/>
                </a:solidFill>
              </a:rPr>
              <a:t> </a:t>
            </a:r>
            <a:r>
              <a:rPr lang="fr-BE" dirty="0">
                <a:solidFill>
                  <a:srgbClr val="800000"/>
                </a:solidFill>
              </a:rPr>
              <a:t>&lt;variable&gt;=  &lt;expression&gt; ;</a:t>
            </a:r>
            <a:endParaRPr lang="en-US" b="1" dirty="0">
              <a:solidFill>
                <a:srgbClr val="800000"/>
              </a:solidFill>
            </a:endParaRPr>
          </a:p>
          <a:p>
            <a:pPr>
              <a:spcBef>
                <a:spcPct val="25000"/>
              </a:spcBef>
            </a:pPr>
            <a:endParaRPr lang="en-US" dirty="0"/>
          </a:p>
        </p:txBody>
      </p:sp>
      <p:sp>
        <p:nvSpPr>
          <p:cNvPr id="29" name="Text Box 16"/>
          <p:cNvSpPr txBox="1">
            <a:spLocks noChangeArrowheads="1"/>
          </p:cNvSpPr>
          <p:nvPr/>
        </p:nvSpPr>
        <p:spPr bwMode="auto">
          <a:xfrm>
            <a:off x="609600" y="3235404"/>
            <a:ext cx="24384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x;</a:t>
            </a:r>
          </a:p>
          <a:p>
            <a:r>
              <a:rPr lang="en-US" sz="2200" dirty="0"/>
              <a:t>x= 10; </a:t>
            </a:r>
          </a:p>
          <a:p>
            <a:r>
              <a:rPr lang="en-US" sz="2200" dirty="0"/>
              <a:t>… other code</a:t>
            </a:r>
          </a:p>
          <a:p>
            <a:r>
              <a:rPr lang="en-US" sz="2200" dirty="0"/>
              <a:t>x= x+1;</a:t>
            </a:r>
          </a:p>
        </p:txBody>
      </p:sp>
      <p:sp>
        <p:nvSpPr>
          <p:cNvPr id="30" name="Text Box 17"/>
          <p:cNvSpPr txBox="1">
            <a:spLocks noChangeArrowheads="1"/>
          </p:cNvSpPr>
          <p:nvPr/>
        </p:nvSpPr>
        <p:spPr bwMode="auto">
          <a:xfrm>
            <a:off x="3276600" y="3338592"/>
            <a:ext cx="5029200" cy="430212"/>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a:t>Have to declare x before assigning to it.</a:t>
            </a:r>
          </a:p>
        </p:txBody>
      </p:sp>
      <p:grpSp>
        <p:nvGrpSpPr>
          <p:cNvPr id="3" name="Group 2"/>
          <p:cNvGrpSpPr/>
          <p:nvPr/>
        </p:nvGrpSpPr>
        <p:grpSpPr>
          <a:xfrm>
            <a:off x="609600" y="5292804"/>
            <a:ext cx="7696200" cy="1107996"/>
            <a:chOff x="609600" y="4191000"/>
            <a:chExt cx="7696200" cy="1107996"/>
          </a:xfrm>
        </p:grpSpPr>
        <p:sp>
          <p:nvSpPr>
            <p:cNvPr id="49" name="Text Box 16"/>
            <p:cNvSpPr txBox="1">
              <a:spLocks noChangeArrowheads="1"/>
            </p:cNvSpPr>
            <p:nvPr/>
          </p:nvSpPr>
          <p:spPr bwMode="auto">
            <a:xfrm>
              <a:off x="609600" y="4191000"/>
              <a:ext cx="243840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x= 10; </a:t>
              </a:r>
            </a:p>
            <a:p>
              <a:r>
                <a:rPr lang="en-US" sz="2200" dirty="0"/>
                <a:t>… other code</a:t>
              </a:r>
            </a:p>
            <a:p>
              <a:r>
                <a:rPr lang="en-US" sz="2200" dirty="0"/>
                <a:t>x= x+1;</a:t>
              </a:r>
            </a:p>
          </p:txBody>
        </p:sp>
        <p:sp>
          <p:nvSpPr>
            <p:cNvPr id="50" name="Text Box 17"/>
            <p:cNvSpPr txBox="1">
              <a:spLocks noChangeArrowheads="1"/>
            </p:cNvSpPr>
            <p:nvPr/>
          </p:nvSpPr>
          <p:spPr bwMode="auto">
            <a:xfrm>
              <a:off x="3276600" y="4191000"/>
              <a:ext cx="5029200" cy="1107996"/>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a:t>Can combine declaration with an initializing assignment.  Shorthand for a declaration followed by an assignment.</a:t>
              </a:r>
            </a:p>
          </p:txBody>
        </p:sp>
      </p:grpSp>
    </p:spTree>
    <p:extLst>
      <p:ext uri="{BB962C8B-B14F-4D97-AF65-F5344CB8AC3E}">
        <p14:creationId xmlns:p14="http://schemas.microsoft.com/office/powerpoint/2010/main" val="282109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Assignment statement type restriction</a:t>
            </a: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34</a:t>
            </a:fld>
            <a:endParaRPr lang="en-US"/>
          </a:p>
        </p:txBody>
      </p:sp>
      <p:sp>
        <p:nvSpPr>
          <p:cNvPr id="27"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34</a:t>
            </a:fld>
            <a:endParaRPr lang="en-US"/>
          </a:p>
        </p:txBody>
      </p:sp>
      <p:sp>
        <p:nvSpPr>
          <p:cNvPr id="29" name="Text Box 16"/>
          <p:cNvSpPr txBox="1">
            <a:spLocks noChangeArrowheads="1"/>
          </p:cNvSpPr>
          <p:nvPr/>
        </p:nvSpPr>
        <p:spPr bwMode="auto">
          <a:xfrm>
            <a:off x="685800" y="1447800"/>
            <a:ext cx="7772400" cy="2015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latin typeface="Times New Roman"/>
                <a:cs typeface="Times New Roman"/>
              </a:rPr>
              <a:t>Every expression has a type, which depends on its operators and the types of its operands in a natural way.</a:t>
            </a:r>
          </a:p>
          <a:p>
            <a:pPr>
              <a:spcBef>
                <a:spcPts val="600"/>
              </a:spcBef>
            </a:pPr>
            <a:r>
              <a:rPr lang="en-US" b="1" dirty="0">
                <a:solidFill>
                  <a:srgbClr val="800000"/>
                </a:solidFill>
                <a:latin typeface="Times New Roman"/>
                <a:cs typeface="Times New Roman"/>
              </a:rPr>
              <a:t>Rule</a:t>
            </a:r>
            <a:r>
              <a:rPr lang="en-US" dirty="0">
                <a:latin typeface="Times New Roman"/>
                <a:cs typeface="Times New Roman"/>
              </a:rPr>
              <a:t>: In  </a:t>
            </a:r>
            <a:r>
              <a:rPr lang="en-US" dirty="0">
                <a:solidFill>
                  <a:srgbClr val="800000"/>
                </a:solidFill>
                <a:latin typeface="Times New Roman"/>
                <a:cs typeface="Times New Roman"/>
              </a:rPr>
              <a:t>x= e; </a:t>
            </a:r>
            <a:r>
              <a:rPr lang="en-US" dirty="0">
                <a:latin typeface="Times New Roman"/>
                <a:cs typeface="Times New Roman"/>
              </a:rPr>
              <a:t> type of </a:t>
            </a:r>
            <a:r>
              <a:rPr lang="en-US" dirty="0">
                <a:solidFill>
                  <a:srgbClr val="800000"/>
                </a:solidFill>
                <a:latin typeface="Times New Roman"/>
                <a:cs typeface="Times New Roman"/>
              </a:rPr>
              <a:t>e</a:t>
            </a:r>
            <a:r>
              <a:rPr lang="en-US" dirty="0">
                <a:latin typeface="Times New Roman"/>
                <a:cs typeface="Times New Roman"/>
              </a:rPr>
              <a:t> has to be same as or narrower than type of </a:t>
            </a:r>
            <a:r>
              <a:rPr lang="en-US" dirty="0">
                <a:solidFill>
                  <a:srgbClr val="800000"/>
                </a:solidFill>
                <a:latin typeface="Times New Roman"/>
                <a:cs typeface="Times New Roman"/>
              </a:rPr>
              <a:t>x</a:t>
            </a:r>
            <a:r>
              <a:rPr lang="en-US" dirty="0">
                <a:latin typeface="Times New Roman"/>
                <a:cs typeface="Times New Roman"/>
              </a:rPr>
              <a:t>. Reason: To avoid possibly losing info without the programmer realizing it.</a:t>
            </a:r>
          </a:p>
        </p:txBody>
      </p:sp>
      <p:grpSp>
        <p:nvGrpSpPr>
          <p:cNvPr id="7" name="Group 6"/>
          <p:cNvGrpSpPr/>
          <p:nvPr/>
        </p:nvGrpSpPr>
        <p:grpSpPr>
          <a:xfrm>
            <a:off x="762000" y="3581400"/>
            <a:ext cx="7696200" cy="842665"/>
            <a:chOff x="838200" y="3957935"/>
            <a:chExt cx="7696200" cy="842665"/>
          </a:xfrm>
        </p:grpSpPr>
        <p:sp>
          <p:nvSpPr>
            <p:cNvPr id="30" name="Text Box 17"/>
            <p:cNvSpPr txBox="1">
              <a:spLocks noChangeArrowheads="1"/>
            </p:cNvSpPr>
            <p:nvPr/>
          </p:nvSpPr>
          <p:spPr bwMode="auto">
            <a:xfrm>
              <a:off x="3810000" y="4031159"/>
              <a:ext cx="4724400" cy="769441"/>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a:t>The value of 5+1 is automatically cast from type </a:t>
              </a:r>
              <a:r>
                <a:rPr lang="en-US" sz="2200" b="1" dirty="0" err="1"/>
                <a:t>int</a:t>
              </a:r>
              <a:r>
                <a:rPr lang="en-US" sz="2200" dirty="0"/>
                <a:t> to type </a:t>
              </a:r>
              <a:r>
                <a:rPr lang="en-US" sz="2200" b="1" dirty="0"/>
                <a:t>double</a:t>
              </a:r>
              <a:r>
                <a:rPr lang="en-US" sz="2200" dirty="0"/>
                <a:t>.</a:t>
              </a:r>
            </a:p>
          </p:txBody>
        </p:sp>
        <p:sp>
          <p:nvSpPr>
            <p:cNvPr id="6" name="TextBox 5"/>
            <p:cNvSpPr txBox="1"/>
            <p:nvPr/>
          </p:nvSpPr>
          <p:spPr>
            <a:xfrm>
              <a:off x="838200" y="3957935"/>
              <a:ext cx="2477511" cy="461665"/>
            </a:xfrm>
            <a:prstGeom prst="rect">
              <a:avLst/>
            </a:prstGeom>
            <a:noFill/>
          </p:spPr>
          <p:txBody>
            <a:bodyPr wrap="none" rtlCol="0">
              <a:spAutoFit/>
            </a:bodyPr>
            <a:lstStyle/>
            <a:p>
              <a:r>
                <a:rPr lang="en-US" sz="2400" b="1" dirty="0"/>
                <a:t>double</a:t>
              </a:r>
              <a:r>
                <a:rPr lang="en-US" sz="2400" dirty="0"/>
                <a:t> y=  5 + 1;</a:t>
              </a:r>
            </a:p>
          </p:txBody>
        </p:sp>
      </p:grpSp>
      <p:grpSp>
        <p:nvGrpSpPr>
          <p:cNvPr id="14" name="Group 13"/>
          <p:cNvGrpSpPr/>
          <p:nvPr/>
        </p:nvGrpSpPr>
        <p:grpSpPr>
          <a:xfrm>
            <a:off x="685800" y="5436513"/>
            <a:ext cx="7772400" cy="769441"/>
            <a:chOff x="609600" y="4191000"/>
            <a:chExt cx="7772400" cy="769441"/>
          </a:xfrm>
        </p:grpSpPr>
        <p:sp>
          <p:nvSpPr>
            <p:cNvPr id="15" name="Text Box 16"/>
            <p:cNvSpPr txBox="1">
              <a:spLocks noChangeArrowheads="1"/>
            </p:cNvSpPr>
            <p:nvPr/>
          </p:nvSpPr>
          <p:spPr bwMode="auto">
            <a:xfrm>
              <a:off x="609600" y="4191000"/>
              <a:ext cx="28194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x=  (</a:t>
              </a:r>
              <a:r>
                <a:rPr lang="en-US" sz="2200" b="1" dirty="0" err="1"/>
                <a:t>int</a:t>
              </a:r>
              <a:r>
                <a:rPr lang="en-US" sz="2200" dirty="0"/>
                <a:t>) (75.5 + 1); </a:t>
              </a:r>
            </a:p>
          </p:txBody>
        </p:sp>
        <p:sp>
          <p:nvSpPr>
            <p:cNvPr id="16" name="Text Box 17"/>
            <p:cNvSpPr txBox="1">
              <a:spLocks noChangeArrowheads="1"/>
            </p:cNvSpPr>
            <p:nvPr/>
          </p:nvSpPr>
          <p:spPr bwMode="auto">
            <a:xfrm>
              <a:off x="3657600" y="4191000"/>
              <a:ext cx="4724400" cy="769441"/>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a:t>You can cast to </a:t>
              </a:r>
              <a:r>
                <a:rPr lang="en-US" sz="2200" b="1" dirty="0" err="1"/>
                <a:t>int</a:t>
              </a:r>
              <a:r>
                <a:rPr lang="en-US" sz="2200" dirty="0"/>
                <a:t> explicitly.  76 will be stored in x. </a:t>
              </a:r>
            </a:p>
          </p:txBody>
        </p:sp>
      </p:grpSp>
      <p:grpSp>
        <p:nvGrpSpPr>
          <p:cNvPr id="13" name="Group 12"/>
          <p:cNvGrpSpPr/>
          <p:nvPr/>
        </p:nvGrpSpPr>
        <p:grpSpPr>
          <a:xfrm>
            <a:off x="685800" y="4648200"/>
            <a:ext cx="7772400" cy="685800"/>
            <a:chOff x="685800" y="4648200"/>
            <a:chExt cx="7772400" cy="685800"/>
          </a:xfrm>
        </p:grpSpPr>
        <p:grpSp>
          <p:nvGrpSpPr>
            <p:cNvPr id="3" name="Group 2"/>
            <p:cNvGrpSpPr/>
            <p:nvPr/>
          </p:nvGrpSpPr>
          <p:grpSpPr>
            <a:xfrm>
              <a:off x="685800" y="4724400"/>
              <a:ext cx="7772400" cy="430887"/>
              <a:chOff x="609600" y="4191000"/>
              <a:chExt cx="7772400" cy="430887"/>
            </a:xfrm>
          </p:grpSpPr>
          <p:sp>
            <p:nvSpPr>
              <p:cNvPr id="49" name="Text Box 16"/>
              <p:cNvSpPr txBox="1">
                <a:spLocks noChangeArrowheads="1"/>
              </p:cNvSpPr>
              <p:nvPr/>
            </p:nvSpPr>
            <p:spPr bwMode="auto">
              <a:xfrm>
                <a:off x="609600" y="4191000"/>
                <a:ext cx="24384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x=  75.5 + 1; </a:t>
                </a:r>
              </a:p>
            </p:txBody>
          </p:sp>
          <p:sp>
            <p:nvSpPr>
              <p:cNvPr id="50" name="Text Box 17"/>
              <p:cNvSpPr txBox="1">
                <a:spLocks noChangeArrowheads="1"/>
              </p:cNvSpPr>
              <p:nvPr/>
            </p:nvSpPr>
            <p:spPr bwMode="auto">
              <a:xfrm>
                <a:off x="3657600" y="4191000"/>
                <a:ext cx="4724400" cy="430887"/>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a:t>Illegal: The </a:t>
                </a:r>
                <a:r>
                  <a:rPr lang="en-US" sz="2200" dirty="0" err="1"/>
                  <a:t>exp</a:t>
                </a:r>
                <a:r>
                  <a:rPr lang="en-US" sz="2200" dirty="0"/>
                  <a:t> value is of type </a:t>
                </a:r>
                <a:r>
                  <a:rPr lang="en-US" sz="2200" b="1" dirty="0"/>
                  <a:t>double</a:t>
                </a:r>
                <a:r>
                  <a:rPr lang="en-US" sz="2200" dirty="0"/>
                  <a:t>.</a:t>
                </a:r>
              </a:p>
            </p:txBody>
          </p:sp>
        </p:grpSp>
        <p:cxnSp>
          <p:nvCxnSpPr>
            <p:cNvPr id="9" name="Straight Connector 8"/>
            <p:cNvCxnSpPr/>
            <p:nvPr/>
          </p:nvCxnSpPr>
          <p:spPr>
            <a:xfrm>
              <a:off x="1143000" y="4648200"/>
              <a:ext cx="1219200" cy="68580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1219200" y="4724400"/>
              <a:ext cx="1143000" cy="60960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025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Casting among types</a:t>
            </a: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35</a:t>
            </a:fld>
            <a:endParaRPr lang="en-US"/>
          </a:p>
        </p:txBody>
      </p:sp>
      <p:sp>
        <p:nvSpPr>
          <p:cNvPr id="9" name="TextBox 1"/>
          <p:cNvSpPr txBox="1">
            <a:spLocks noChangeArrowheads="1"/>
          </p:cNvSpPr>
          <p:nvPr/>
        </p:nvSpPr>
        <p:spPr bwMode="auto">
          <a:xfrm>
            <a:off x="457200" y="2438400"/>
            <a:ext cx="1676400" cy="830263"/>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any number type</a:t>
            </a:r>
          </a:p>
        </p:txBody>
      </p:sp>
      <p:cxnSp>
        <p:nvCxnSpPr>
          <p:cNvPr id="13" name="Straight Arrow Connector 16"/>
          <p:cNvCxnSpPr>
            <a:cxnSpLocks noChangeShapeType="1"/>
            <a:stCxn id="9" idx="0"/>
          </p:cNvCxnSpPr>
          <p:nvPr/>
        </p:nvCxnSpPr>
        <p:spPr bwMode="auto">
          <a:xfrm flipH="1" flipV="1">
            <a:off x="990600" y="1981200"/>
            <a:ext cx="304800" cy="457200"/>
          </a:xfrm>
          <a:prstGeom prst="straightConnector1">
            <a:avLst/>
          </a:prstGeom>
          <a:noFill/>
          <a:ln w="38100">
            <a:solidFill>
              <a:srgbClr val="008000"/>
            </a:solidFill>
            <a:round/>
            <a:headEnd/>
            <a:tailEnd type="arrow" w="med" len="med"/>
          </a:ln>
          <a:extLst>
            <a:ext uri="{909E8E84-426E-40dd-AFC4-6F175D3DCCD1}">
              <a14:hiddenFill xmlns:a14="http://schemas.microsoft.com/office/drawing/2010/main" xmlns="">
                <a:noFill/>
              </a14:hiddenFill>
            </a:ext>
          </a:extLst>
        </p:spPr>
      </p:cxnSp>
      <p:sp>
        <p:nvSpPr>
          <p:cNvPr id="14" name="TextBox 20"/>
          <p:cNvSpPr txBox="1">
            <a:spLocks noChangeArrowheads="1"/>
          </p:cNvSpPr>
          <p:nvPr/>
        </p:nvSpPr>
        <p:spPr bwMode="auto">
          <a:xfrm>
            <a:off x="2743200" y="2446337"/>
            <a:ext cx="1752600" cy="830263"/>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any number expression</a:t>
            </a:r>
          </a:p>
        </p:txBody>
      </p:sp>
      <p:cxnSp>
        <p:nvCxnSpPr>
          <p:cNvPr id="15" name="Straight Arrow Connector 21"/>
          <p:cNvCxnSpPr>
            <a:cxnSpLocks noChangeShapeType="1"/>
          </p:cNvCxnSpPr>
          <p:nvPr/>
        </p:nvCxnSpPr>
        <p:spPr bwMode="auto">
          <a:xfrm flipH="1" flipV="1">
            <a:off x="1676400" y="2057400"/>
            <a:ext cx="1638300" cy="381000"/>
          </a:xfrm>
          <a:prstGeom prst="straightConnector1">
            <a:avLst/>
          </a:prstGeom>
          <a:noFill/>
          <a:ln w="38100">
            <a:solidFill>
              <a:srgbClr val="008000"/>
            </a:solidFill>
            <a:round/>
            <a:headEnd/>
            <a:tailEnd type="arrow" w="med" len="med"/>
          </a:ln>
          <a:extLst>
            <a:ext uri="{909E8E84-426E-40dd-AFC4-6F175D3DCCD1}">
              <a14:hiddenFill xmlns:a14="http://schemas.microsoft.com/office/drawing/2010/main" xmlns="">
                <a:noFill/>
              </a14:hiddenFill>
            </a:ext>
          </a:extLst>
        </p:spPr>
      </p:cxnSp>
      <p:grpSp>
        <p:nvGrpSpPr>
          <p:cNvPr id="16" name="Group 15"/>
          <p:cNvGrpSpPr>
            <a:grpSpLocks/>
          </p:cNvGrpSpPr>
          <p:nvPr/>
        </p:nvGrpSpPr>
        <p:grpSpPr bwMode="auto">
          <a:xfrm>
            <a:off x="1295400" y="3500437"/>
            <a:ext cx="5518150" cy="1681163"/>
            <a:chOff x="762000" y="3124200"/>
            <a:chExt cx="5518623" cy="1680865"/>
          </a:xfrm>
        </p:grpSpPr>
        <p:sp>
          <p:nvSpPr>
            <p:cNvPr id="17" name="TextBox 10"/>
            <p:cNvSpPr txBox="1">
              <a:spLocks noChangeArrowheads="1"/>
            </p:cNvSpPr>
            <p:nvPr/>
          </p:nvSpPr>
          <p:spPr bwMode="auto">
            <a:xfrm>
              <a:off x="914400" y="3729335"/>
              <a:ext cx="536622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a:t>byte    short    int    long    float    double</a:t>
              </a:r>
            </a:p>
          </p:txBody>
        </p:sp>
        <p:sp>
          <p:nvSpPr>
            <p:cNvPr id="18" name="TextBox 11"/>
            <p:cNvSpPr txBox="1">
              <a:spLocks noChangeArrowheads="1"/>
            </p:cNvSpPr>
            <p:nvPr/>
          </p:nvSpPr>
          <p:spPr bwMode="auto">
            <a:xfrm>
              <a:off x="762000" y="3276600"/>
              <a:ext cx="106952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800000"/>
                  </a:solidFill>
                </a:rPr>
                <a:t>narrow </a:t>
              </a:r>
            </a:p>
          </p:txBody>
        </p:sp>
        <p:sp>
          <p:nvSpPr>
            <p:cNvPr id="19" name="TextBox 30"/>
            <p:cNvSpPr txBox="1">
              <a:spLocks noChangeArrowheads="1"/>
            </p:cNvSpPr>
            <p:nvPr/>
          </p:nvSpPr>
          <p:spPr bwMode="auto">
            <a:xfrm>
              <a:off x="5257800" y="3272135"/>
              <a:ext cx="8899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800000"/>
                  </a:solidFill>
                </a:rPr>
                <a:t>wider</a:t>
              </a:r>
            </a:p>
          </p:txBody>
        </p:sp>
        <p:sp>
          <p:nvSpPr>
            <p:cNvPr id="20" name="TextBox 31"/>
            <p:cNvSpPr txBox="1">
              <a:spLocks noChangeArrowheads="1"/>
            </p:cNvSpPr>
            <p:nvPr/>
          </p:nvSpPr>
          <p:spPr bwMode="auto">
            <a:xfrm>
              <a:off x="1403405" y="4343400"/>
              <a:ext cx="445830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800000"/>
                  </a:solidFill>
                </a:rPr>
                <a:t>must be explicit cast, may truncate</a:t>
              </a:r>
            </a:p>
          </p:txBody>
        </p:sp>
        <p:sp>
          <p:nvSpPr>
            <p:cNvPr id="21" name="TextBox 32"/>
            <p:cNvSpPr txBox="1">
              <a:spLocks noChangeArrowheads="1"/>
            </p:cNvSpPr>
            <p:nvPr/>
          </p:nvSpPr>
          <p:spPr bwMode="auto">
            <a:xfrm>
              <a:off x="2165470" y="3124200"/>
              <a:ext cx="292925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800000"/>
                  </a:solidFill>
                </a:rPr>
                <a:t>may be automatic cast</a:t>
              </a:r>
            </a:p>
          </p:txBody>
        </p:sp>
        <p:cxnSp>
          <p:nvCxnSpPr>
            <p:cNvPr id="22" name="Straight Arrow Connector 33"/>
            <p:cNvCxnSpPr>
              <a:cxnSpLocks noChangeShapeType="1"/>
            </p:cNvCxnSpPr>
            <p:nvPr/>
          </p:nvCxnSpPr>
          <p:spPr bwMode="auto">
            <a:xfrm>
              <a:off x="1981200" y="3581400"/>
              <a:ext cx="3200400" cy="0"/>
            </a:xfrm>
            <a:prstGeom prst="straightConnector1">
              <a:avLst/>
            </a:prstGeom>
            <a:noFill/>
            <a:ln w="38100">
              <a:solidFill>
                <a:srgbClr val="800000"/>
              </a:solidFill>
              <a:round/>
              <a:headEnd/>
              <a:tailEnd type="arrow" w="med" len="med"/>
            </a:ln>
            <a:extLst>
              <a:ext uri="{909E8E84-426E-40dd-AFC4-6F175D3DCCD1}">
                <a14:hiddenFill xmlns:a14="http://schemas.microsoft.com/office/drawing/2010/main" xmlns="">
                  <a:noFill/>
                </a14:hiddenFill>
              </a:ext>
            </a:extLst>
          </p:spPr>
        </p:cxnSp>
        <p:cxnSp>
          <p:nvCxnSpPr>
            <p:cNvPr id="23" name="Straight Arrow Connector 36"/>
            <p:cNvCxnSpPr>
              <a:cxnSpLocks noChangeShapeType="1"/>
            </p:cNvCxnSpPr>
            <p:nvPr/>
          </p:nvCxnSpPr>
          <p:spPr bwMode="auto">
            <a:xfrm flipH="1">
              <a:off x="1981200" y="4343400"/>
              <a:ext cx="3200400" cy="0"/>
            </a:xfrm>
            <a:prstGeom prst="straightConnector1">
              <a:avLst/>
            </a:prstGeom>
            <a:noFill/>
            <a:ln w="38100">
              <a:solidFill>
                <a:srgbClr val="800000"/>
              </a:solidFill>
              <a:round/>
              <a:headEnd/>
              <a:tailEnd type="arrow" w="med" len="med"/>
            </a:ln>
            <a:extLst>
              <a:ext uri="{909E8E84-426E-40dd-AFC4-6F175D3DCCD1}">
                <a14:hiddenFill xmlns:a14="http://schemas.microsoft.com/office/drawing/2010/main" xmlns="">
                  <a:noFill/>
                </a14:hiddenFill>
              </a:ext>
            </a:extLst>
          </p:spPr>
        </p:cxnSp>
      </p:grpSp>
      <p:sp>
        <p:nvSpPr>
          <p:cNvPr id="24" name="Text Box 7"/>
          <p:cNvSpPr txBox="1">
            <a:spLocks noChangeArrowheads="1"/>
          </p:cNvSpPr>
          <p:nvPr/>
        </p:nvSpPr>
        <p:spPr bwMode="auto">
          <a:xfrm>
            <a:off x="533400" y="1600200"/>
            <a:ext cx="7467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5000"/>
              </a:spcBef>
            </a:pPr>
            <a:r>
              <a:rPr lang="en-US" dirty="0"/>
              <a:t>(</a:t>
            </a:r>
            <a:r>
              <a:rPr lang="en-US" b="1" dirty="0" err="1"/>
              <a:t>int</a:t>
            </a:r>
            <a:r>
              <a:rPr lang="en-US" dirty="0"/>
              <a:t>) 3.2       casts </a:t>
            </a:r>
            <a:r>
              <a:rPr lang="en-US" b="1" dirty="0"/>
              <a:t>double</a:t>
            </a:r>
            <a:r>
              <a:rPr lang="en-US" dirty="0"/>
              <a:t> value 3.2 to an </a:t>
            </a:r>
            <a:r>
              <a:rPr lang="en-US" b="1" dirty="0" err="1"/>
              <a:t>int</a:t>
            </a:r>
            <a:endParaRPr lang="en-US" dirty="0"/>
          </a:p>
        </p:txBody>
      </p:sp>
      <p:grpSp>
        <p:nvGrpSpPr>
          <p:cNvPr id="6" name="Group 5"/>
          <p:cNvGrpSpPr/>
          <p:nvPr/>
        </p:nvGrpSpPr>
        <p:grpSpPr>
          <a:xfrm>
            <a:off x="533401" y="5410200"/>
            <a:ext cx="8042420" cy="914400"/>
            <a:chOff x="533401" y="5410200"/>
            <a:chExt cx="8042420" cy="914400"/>
          </a:xfrm>
        </p:grpSpPr>
        <p:sp>
          <p:nvSpPr>
            <p:cNvPr id="3" name="TextBox 2"/>
            <p:cNvSpPr txBox="1"/>
            <p:nvPr/>
          </p:nvSpPr>
          <p:spPr>
            <a:xfrm>
              <a:off x="533401" y="5493603"/>
              <a:ext cx="3124199" cy="830997"/>
            </a:xfrm>
            <a:prstGeom prst="rect">
              <a:avLst/>
            </a:prstGeom>
            <a:noFill/>
          </p:spPr>
          <p:txBody>
            <a:bodyPr wrap="square" rtlCol="0">
              <a:spAutoFit/>
            </a:bodyPr>
            <a:lstStyle/>
            <a:p>
              <a:r>
                <a:rPr lang="en-US" sz="2400" dirty="0"/>
                <a:t>(</a:t>
              </a:r>
              <a:r>
                <a:rPr lang="en-US" sz="2400" b="1" dirty="0" err="1"/>
                <a:t>int</a:t>
              </a:r>
              <a:r>
                <a:rPr lang="en-US" sz="2400" dirty="0"/>
                <a:t>) is a </a:t>
              </a:r>
              <a:r>
                <a:rPr lang="en-US" sz="2400" dirty="0">
                  <a:solidFill>
                    <a:srgbClr val="800000"/>
                  </a:solidFill>
                </a:rPr>
                <a:t>unary prefix operator</a:t>
              </a:r>
              <a:r>
                <a:rPr lang="en-US" sz="2400" dirty="0"/>
                <a:t>, just like –</a:t>
              </a:r>
            </a:p>
          </p:txBody>
        </p:sp>
        <p:sp>
          <p:nvSpPr>
            <p:cNvPr id="5" name="TextBox 4"/>
            <p:cNvSpPr txBox="1"/>
            <p:nvPr/>
          </p:nvSpPr>
          <p:spPr>
            <a:xfrm>
              <a:off x="5105400" y="5410200"/>
              <a:ext cx="3470421" cy="830997"/>
            </a:xfrm>
            <a:prstGeom prst="rect">
              <a:avLst/>
            </a:prstGeom>
            <a:noFill/>
          </p:spPr>
          <p:txBody>
            <a:bodyPr wrap="none" rtlCol="0">
              <a:spAutoFit/>
            </a:bodyPr>
            <a:lstStyle/>
            <a:p>
              <a:r>
                <a:rPr lang="en-US" sz="2400" dirty="0">
                  <a:solidFill>
                    <a:srgbClr val="FF0000"/>
                  </a:solidFill>
                </a:rPr>
                <a:t>–  – 3        evaluates to  3</a:t>
              </a:r>
            </a:p>
            <a:p>
              <a:r>
                <a:rPr lang="en-US" sz="2400" dirty="0">
                  <a:solidFill>
                    <a:srgbClr val="FF0000"/>
                  </a:solidFill>
                </a:rPr>
                <a:t>– (</a:t>
              </a:r>
              <a:r>
                <a:rPr lang="en-US" sz="2400" b="1" dirty="0" err="1">
                  <a:solidFill>
                    <a:srgbClr val="FF0000"/>
                  </a:solidFill>
                </a:rPr>
                <a:t>int</a:t>
              </a:r>
              <a:r>
                <a:rPr lang="en-US" sz="2400" dirty="0">
                  <a:solidFill>
                    <a:srgbClr val="FF0000"/>
                  </a:solidFill>
                </a:rPr>
                <a:t>) 3.2  evaluates to –3</a:t>
              </a:r>
            </a:p>
          </p:txBody>
        </p:sp>
      </p:grpSp>
      <p:sp>
        <p:nvSpPr>
          <p:cNvPr id="26"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35</a:t>
            </a:fld>
            <a:endParaRPr lang="en-US"/>
          </a:p>
        </p:txBody>
      </p:sp>
    </p:spTree>
    <p:extLst>
      <p:ext uri="{BB962C8B-B14F-4D97-AF65-F5344CB8AC3E}">
        <p14:creationId xmlns:p14="http://schemas.microsoft.com/office/powerpoint/2010/main" val="169257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char is a number type!</a:t>
            </a: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36</a:t>
            </a:fld>
            <a:endParaRPr lang="en-US"/>
          </a:p>
        </p:txBody>
      </p:sp>
      <p:sp>
        <p:nvSpPr>
          <p:cNvPr id="26"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36</a:t>
            </a:fld>
            <a:endParaRPr lang="en-US"/>
          </a:p>
        </p:txBody>
      </p:sp>
      <p:grpSp>
        <p:nvGrpSpPr>
          <p:cNvPr id="29" name="Group 28"/>
          <p:cNvGrpSpPr>
            <a:grpSpLocks/>
          </p:cNvGrpSpPr>
          <p:nvPr/>
        </p:nvGrpSpPr>
        <p:grpSpPr bwMode="auto">
          <a:xfrm>
            <a:off x="457200" y="1752600"/>
            <a:ext cx="7086600" cy="1223963"/>
            <a:chOff x="685800" y="4800600"/>
            <a:chExt cx="7086600" cy="1223665"/>
          </a:xfrm>
        </p:grpSpPr>
        <p:sp>
          <p:nvSpPr>
            <p:cNvPr id="30" name="TextBox 25"/>
            <p:cNvSpPr txBox="1">
              <a:spLocks noChangeArrowheads="1"/>
            </p:cNvSpPr>
            <p:nvPr/>
          </p:nvSpPr>
          <p:spPr bwMode="auto">
            <a:xfrm>
              <a:off x="685800" y="4800600"/>
              <a:ext cx="7086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dirty="0"/>
                <a:t>char</a:t>
              </a:r>
              <a:r>
                <a:rPr lang="en-US" dirty="0"/>
                <a:t>  is a number type:     (</a:t>
              </a:r>
              <a:r>
                <a:rPr lang="en-US" b="1" dirty="0" err="1"/>
                <a:t>int</a:t>
              </a:r>
              <a:r>
                <a:rPr lang="en-US" dirty="0"/>
                <a:t>) </a:t>
              </a:r>
              <a:r>
                <a:rPr lang="fr-FR" b="1" dirty="0">
                  <a:solidFill>
                    <a:srgbClr val="008000"/>
                  </a:solidFill>
                </a:rPr>
                <a:t>'</a:t>
              </a:r>
              <a:r>
                <a:rPr lang="en-US" b="1" dirty="0">
                  <a:solidFill>
                    <a:srgbClr val="008000"/>
                  </a:solidFill>
                </a:rPr>
                <a:t>V</a:t>
              </a:r>
              <a:r>
                <a:rPr lang="fr-FR" b="1" dirty="0">
                  <a:solidFill>
                    <a:srgbClr val="008000"/>
                  </a:solidFill>
                </a:rPr>
                <a:t>'</a:t>
              </a:r>
              <a:r>
                <a:rPr lang="en-US" dirty="0"/>
                <a:t>         (</a:t>
              </a:r>
              <a:r>
                <a:rPr lang="en-US" b="1" dirty="0"/>
                <a:t>char</a:t>
              </a:r>
              <a:r>
                <a:rPr lang="en-US" dirty="0"/>
                <a:t>) 86          </a:t>
              </a:r>
            </a:p>
          </p:txBody>
        </p:sp>
        <p:grpSp>
          <p:nvGrpSpPr>
            <p:cNvPr id="31" name="Group 35858"/>
            <p:cNvGrpSpPr>
              <a:grpSpLocks/>
            </p:cNvGrpSpPr>
            <p:nvPr/>
          </p:nvGrpSpPr>
          <p:grpSpPr bwMode="auto">
            <a:xfrm>
              <a:off x="1143000" y="5257800"/>
              <a:ext cx="3886200" cy="766352"/>
              <a:chOff x="1143000" y="5257800"/>
              <a:chExt cx="3886200" cy="766352"/>
            </a:xfrm>
          </p:grpSpPr>
          <p:cxnSp>
            <p:nvCxnSpPr>
              <p:cNvPr id="36" name="Straight Arrow Connector 47"/>
              <p:cNvCxnSpPr>
                <a:cxnSpLocks noChangeShapeType="1"/>
              </p:cNvCxnSpPr>
              <p:nvPr/>
            </p:nvCxnSpPr>
            <p:spPr bwMode="auto">
              <a:xfrm flipV="1">
                <a:off x="4572000" y="5257800"/>
                <a:ext cx="0" cy="609600"/>
              </a:xfrm>
              <a:prstGeom prst="straightConnector1">
                <a:avLst/>
              </a:prstGeom>
              <a:noFill/>
              <a:ln w="38100">
                <a:solidFill>
                  <a:srgbClr val="008000"/>
                </a:solidFill>
                <a:round/>
                <a:headEnd/>
                <a:tailEnd type="arrow" w="med" len="med"/>
              </a:ln>
              <a:extLst>
                <a:ext uri="{909E8E84-426E-40dd-AFC4-6F175D3DCCD1}">
                  <a14:hiddenFill xmlns:a14="http://schemas.microsoft.com/office/drawing/2010/main" xmlns="">
                    <a:noFill/>
                  </a14:hiddenFill>
                </a:ext>
              </a:extLst>
            </p:spPr>
          </p:cxnSp>
          <p:sp>
            <p:nvSpPr>
              <p:cNvPr id="37" name="TextBox 46"/>
              <p:cNvSpPr txBox="1">
                <a:spLocks noChangeArrowheads="1"/>
              </p:cNvSpPr>
              <p:nvPr/>
            </p:nvSpPr>
            <p:spPr bwMode="auto">
              <a:xfrm>
                <a:off x="1143000" y="5562600"/>
                <a:ext cx="3886200" cy="461552"/>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Unicode </a:t>
                </a:r>
                <a:r>
                  <a:rPr lang="en-US" dirty="0" err="1"/>
                  <a:t>repr</a:t>
                </a:r>
                <a:r>
                  <a:rPr lang="en-US" dirty="0"/>
                  <a:t>. in decimal: 86</a:t>
                </a:r>
              </a:p>
            </p:txBody>
          </p:sp>
          <p:cxnSp>
            <p:nvCxnSpPr>
              <p:cNvPr id="38" name="Straight Connector 35856"/>
              <p:cNvCxnSpPr>
                <a:cxnSpLocks noChangeShapeType="1"/>
              </p:cNvCxnSpPr>
              <p:nvPr/>
            </p:nvCxnSpPr>
            <p:spPr bwMode="auto">
              <a:xfrm>
                <a:off x="4038600" y="5257800"/>
                <a:ext cx="9906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cxnSp>
        </p:grpSp>
        <p:grpSp>
          <p:nvGrpSpPr>
            <p:cNvPr id="32" name="Group 35859"/>
            <p:cNvGrpSpPr>
              <a:grpSpLocks/>
            </p:cNvGrpSpPr>
            <p:nvPr/>
          </p:nvGrpSpPr>
          <p:grpSpPr bwMode="auto">
            <a:xfrm>
              <a:off x="5791200" y="5257800"/>
              <a:ext cx="1143000" cy="766465"/>
              <a:chOff x="5791200" y="5257800"/>
              <a:chExt cx="1143000" cy="766465"/>
            </a:xfrm>
          </p:grpSpPr>
          <p:cxnSp>
            <p:nvCxnSpPr>
              <p:cNvPr id="33" name="Straight Arrow Connector 57"/>
              <p:cNvCxnSpPr>
                <a:cxnSpLocks noChangeShapeType="1"/>
              </p:cNvCxnSpPr>
              <p:nvPr/>
            </p:nvCxnSpPr>
            <p:spPr bwMode="auto">
              <a:xfrm flipV="1">
                <a:off x="6324600" y="5257800"/>
                <a:ext cx="0" cy="609600"/>
              </a:xfrm>
              <a:prstGeom prst="straightConnector1">
                <a:avLst/>
              </a:prstGeom>
              <a:noFill/>
              <a:ln w="38100">
                <a:solidFill>
                  <a:srgbClr val="008000"/>
                </a:solidFill>
                <a:round/>
                <a:headEnd/>
                <a:tailEnd type="arrow" w="med" len="med"/>
              </a:ln>
              <a:extLst>
                <a:ext uri="{909E8E84-426E-40dd-AFC4-6F175D3DCCD1}">
                  <a14:hiddenFill xmlns:a14="http://schemas.microsoft.com/office/drawing/2010/main" xmlns="">
                    <a:noFill/>
                  </a14:hiddenFill>
                </a:ext>
              </a:extLst>
            </p:spPr>
          </p:cxnSp>
          <p:sp>
            <p:nvSpPr>
              <p:cNvPr id="34" name="TextBox 58"/>
              <p:cNvSpPr txBox="1">
                <a:spLocks noChangeArrowheads="1"/>
              </p:cNvSpPr>
              <p:nvPr/>
            </p:nvSpPr>
            <p:spPr bwMode="auto">
              <a:xfrm>
                <a:off x="6096000" y="5562600"/>
                <a:ext cx="685800" cy="461665"/>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fr-FR" b="1"/>
                  <a:t>'</a:t>
                </a:r>
                <a:r>
                  <a:rPr lang="en-US" b="1"/>
                  <a:t>V</a:t>
                </a:r>
                <a:r>
                  <a:rPr lang="fr-FR" b="1"/>
                  <a:t>'</a:t>
                </a:r>
                <a:endParaRPr lang="en-US"/>
              </a:p>
            </p:txBody>
          </p:sp>
          <p:cxnSp>
            <p:nvCxnSpPr>
              <p:cNvPr id="35" name="Straight Connector 59"/>
              <p:cNvCxnSpPr>
                <a:cxnSpLocks noChangeShapeType="1"/>
              </p:cNvCxnSpPr>
              <p:nvPr/>
            </p:nvCxnSpPr>
            <p:spPr bwMode="auto">
              <a:xfrm>
                <a:off x="5791200" y="5257800"/>
                <a:ext cx="11430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cxnSp>
        </p:grpSp>
      </p:grpSp>
      <p:sp>
        <p:nvSpPr>
          <p:cNvPr id="7" name="TextBox 6"/>
          <p:cNvSpPr txBox="1"/>
          <p:nvPr/>
        </p:nvSpPr>
        <p:spPr>
          <a:xfrm>
            <a:off x="533400" y="3352800"/>
            <a:ext cx="8077200" cy="830997"/>
          </a:xfrm>
          <a:prstGeom prst="rect">
            <a:avLst/>
          </a:prstGeom>
          <a:noFill/>
        </p:spPr>
        <p:txBody>
          <a:bodyPr wrap="square" rtlCol="0">
            <a:spAutoFit/>
          </a:bodyPr>
          <a:lstStyle/>
          <a:p>
            <a:r>
              <a:rPr lang="en-US" sz="2400" dirty="0"/>
              <a:t>Unicode: 16-bit char </a:t>
            </a:r>
            <a:r>
              <a:rPr lang="en-US" sz="2400" dirty="0" err="1"/>
              <a:t>repr</a:t>
            </a:r>
            <a:r>
              <a:rPr lang="en-US" sz="2400" dirty="0"/>
              <a:t>. Encodes chars in just about all languages.  In java, use hexadecimal (base 16) char literals:</a:t>
            </a:r>
            <a:endParaRPr lang="en-US" sz="2400" dirty="0">
              <a:solidFill>
                <a:srgbClr val="800000"/>
              </a:solidFill>
            </a:endParaRPr>
          </a:p>
        </p:txBody>
      </p:sp>
      <p:sp>
        <p:nvSpPr>
          <p:cNvPr id="8" name="TextBox 7"/>
          <p:cNvSpPr txBox="1"/>
          <p:nvPr/>
        </p:nvSpPr>
        <p:spPr>
          <a:xfrm>
            <a:off x="457200" y="4495800"/>
            <a:ext cx="2286000" cy="1754327"/>
          </a:xfrm>
          <a:prstGeom prst="rect">
            <a:avLst/>
          </a:prstGeom>
          <a:noFill/>
        </p:spPr>
        <p:txBody>
          <a:bodyPr wrap="square" rtlCol="0">
            <a:spAutoFit/>
          </a:bodyPr>
          <a:lstStyle/>
          <a:p>
            <a:r>
              <a:rPr lang="fr-FR" dirty="0">
                <a:solidFill>
                  <a:srgbClr val="000000"/>
                </a:solidFill>
              </a:rPr>
              <a:t>'\u0041'  </a:t>
            </a:r>
            <a:r>
              <a:rPr lang="fr-FR" dirty="0" err="1">
                <a:solidFill>
                  <a:srgbClr val="000000"/>
                </a:solidFill>
              </a:rPr>
              <a:t>is</a:t>
            </a:r>
            <a:r>
              <a:rPr lang="fr-FR" dirty="0">
                <a:solidFill>
                  <a:srgbClr val="000000"/>
                </a:solidFill>
              </a:rPr>
              <a:t>  'A' </a:t>
            </a:r>
          </a:p>
          <a:p>
            <a:r>
              <a:rPr lang="fr-FR" dirty="0">
                <a:solidFill>
                  <a:srgbClr val="000000"/>
                </a:solidFill>
              </a:rPr>
              <a:t>'\u0042'  </a:t>
            </a:r>
            <a:r>
              <a:rPr lang="fr-FR" dirty="0" err="1">
                <a:solidFill>
                  <a:srgbClr val="000000"/>
                </a:solidFill>
              </a:rPr>
              <a:t>is</a:t>
            </a:r>
            <a:r>
              <a:rPr lang="fr-FR" dirty="0">
                <a:solidFill>
                  <a:srgbClr val="000000"/>
                </a:solidFill>
              </a:rPr>
              <a:t>  'B' </a:t>
            </a:r>
          </a:p>
          <a:p>
            <a:endParaRPr lang="fr-FR" dirty="0">
              <a:solidFill>
                <a:srgbClr val="000000"/>
              </a:solidFill>
            </a:endParaRPr>
          </a:p>
          <a:p>
            <a:r>
              <a:rPr lang="fr-FR" dirty="0">
                <a:solidFill>
                  <a:srgbClr val="000000"/>
                </a:solidFill>
              </a:rPr>
              <a:t>'\u0056'  </a:t>
            </a:r>
            <a:r>
              <a:rPr lang="fr-FR" dirty="0" err="1">
                <a:solidFill>
                  <a:srgbClr val="000000"/>
                </a:solidFill>
              </a:rPr>
              <a:t>is</a:t>
            </a:r>
            <a:r>
              <a:rPr lang="fr-FR" dirty="0">
                <a:solidFill>
                  <a:srgbClr val="000000"/>
                </a:solidFill>
              </a:rPr>
              <a:t>  'V'</a:t>
            </a:r>
          </a:p>
          <a:p>
            <a:r>
              <a:rPr lang="fr-FR" dirty="0">
                <a:solidFill>
                  <a:srgbClr val="000000"/>
                </a:solidFill>
              </a:rPr>
              <a:t> </a:t>
            </a:r>
          </a:p>
          <a:p>
            <a:r>
              <a:rPr lang="fr-FR" dirty="0">
                <a:solidFill>
                  <a:srgbClr val="000000"/>
                </a:solidFill>
              </a:rPr>
              <a:t>'\u0024'  </a:t>
            </a:r>
            <a:r>
              <a:rPr lang="fr-FR" dirty="0" err="1">
                <a:solidFill>
                  <a:srgbClr val="000000"/>
                </a:solidFill>
              </a:rPr>
              <a:t>is</a:t>
            </a:r>
            <a:r>
              <a:rPr lang="fr-FR" dirty="0">
                <a:solidFill>
                  <a:srgbClr val="000000"/>
                </a:solidFill>
              </a:rPr>
              <a:t>  ‘$'</a:t>
            </a:r>
          </a:p>
        </p:txBody>
      </p:sp>
      <p:sp>
        <p:nvSpPr>
          <p:cNvPr id="3" name="Rectangle 2"/>
          <p:cNvSpPr/>
          <p:nvPr/>
        </p:nvSpPr>
        <p:spPr>
          <a:xfrm>
            <a:off x="5410200" y="5943600"/>
            <a:ext cx="2819853" cy="461665"/>
          </a:xfrm>
          <a:prstGeom prst="rect">
            <a:avLst/>
          </a:prstGeom>
          <a:solidFill>
            <a:schemeClr val="accent2">
              <a:lumMod val="20000"/>
              <a:lumOff val="80000"/>
            </a:schemeClr>
          </a:solidFill>
        </p:spPr>
        <p:txBody>
          <a:bodyPr wrap="none">
            <a:spAutoFit/>
          </a:bodyPr>
          <a:lstStyle/>
          <a:p>
            <a:r>
              <a:rPr lang="en-US" sz="2400" dirty="0"/>
              <a:t>See </a:t>
            </a:r>
            <a:r>
              <a:rPr lang="en-US" sz="2400" dirty="0" err="1">
                <a:solidFill>
                  <a:srgbClr val="800000"/>
                </a:solidFill>
              </a:rPr>
              <a:t>www.unicode.org</a:t>
            </a:r>
            <a:endParaRPr lang="en-US" sz="2400" dirty="0"/>
          </a:p>
        </p:txBody>
      </p:sp>
      <p:sp>
        <p:nvSpPr>
          <p:cNvPr id="19" name="TextBox 18"/>
          <p:cNvSpPr txBox="1"/>
          <p:nvPr/>
        </p:nvSpPr>
        <p:spPr>
          <a:xfrm>
            <a:off x="2819400" y="4495800"/>
            <a:ext cx="5105400" cy="1200329"/>
          </a:xfrm>
          <a:prstGeom prst="rect">
            <a:avLst/>
          </a:prstGeom>
          <a:noFill/>
        </p:spPr>
        <p:txBody>
          <a:bodyPr wrap="square" rtlCol="0">
            <a:spAutoFit/>
          </a:bodyPr>
          <a:lstStyle/>
          <a:p>
            <a:r>
              <a:rPr lang="fr-FR" dirty="0">
                <a:solidFill>
                  <a:srgbClr val="000000"/>
                </a:solidFill>
              </a:rPr>
              <a:t>'\u0950'  </a:t>
            </a:r>
            <a:r>
              <a:rPr lang="fr-FR" dirty="0" err="1">
                <a:solidFill>
                  <a:srgbClr val="000000"/>
                </a:solidFill>
              </a:rPr>
              <a:t>is</a:t>
            </a:r>
            <a:r>
              <a:rPr lang="fr-FR" dirty="0">
                <a:solidFill>
                  <a:srgbClr val="000000"/>
                </a:solidFill>
              </a:rPr>
              <a:t>  '</a:t>
            </a:r>
            <a:r>
              <a:rPr lang="fr-FR" dirty="0" err="1">
                <a:solidFill>
                  <a:srgbClr val="000000"/>
                </a:solidFill>
              </a:rPr>
              <a:t>ॐ</a:t>
            </a:r>
            <a:r>
              <a:rPr lang="fr-FR" dirty="0">
                <a:solidFill>
                  <a:srgbClr val="000000"/>
                </a:solidFill>
              </a:rPr>
              <a:t>’     —Om, the </a:t>
            </a:r>
            <a:r>
              <a:rPr lang="fr-FR" dirty="0" err="1">
                <a:solidFill>
                  <a:srgbClr val="000000"/>
                </a:solidFill>
              </a:rPr>
              <a:t>sound</a:t>
            </a:r>
            <a:r>
              <a:rPr lang="fr-FR" dirty="0">
                <a:solidFill>
                  <a:srgbClr val="000000"/>
                </a:solidFill>
              </a:rPr>
              <a:t> of the </a:t>
            </a:r>
            <a:r>
              <a:rPr lang="fr-FR" dirty="0" err="1">
                <a:solidFill>
                  <a:srgbClr val="000000"/>
                </a:solidFill>
              </a:rPr>
              <a:t>universe</a:t>
            </a:r>
            <a:r>
              <a:rPr lang="fr-FR" dirty="0">
                <a:solidFill>
                  <a:srgbClr val="000000"/>
                </a:solidFill>
              </a:rPr>
              <a:t> </a:t>
            </a:r>
          </a:p>
          <a:p>
            <a:r>
              <a:rPr lang="fr-FR" dirty="0">
                <a:solidFill>
                  <a:srgbClr val="000000"/>
                </a:solidFill>
              </a:rPr>
              <a:t>'\u5927'  </a:t>
            </a:r>
            <a:r>
              <a:rPr lang="fr-FR" dirty="0" err="1">
                <a:solidFill>
                  <a:srgbClr val="000000"/>
                </a:solidFill>
              </a:rPr>
              <a:t>is</a:t>
            </a:r>
            <a:r>
              <a:rPr lang="fr-FR" dirty="0">
                <a:solidFill>
                  <a:srgbClr val="000000"/>
                </a:solidFill>
              </a:rPr>
              <a:t>  '</a:t>
            </a:r>
            <a:r>
              <a:rPr lang="fr-FR" dirty="0" err="1">
                <a:solidFill>
                  <a:srgbClr val="000000"/>
                </a:solidFill>
              </a:rPr>
              <a:t>大</a:t>
            </a:r>
            <a:r>
              <a:rPr lang="fr-FR" dirty="0">
                <a:solidFill>
                  <a:srgbClr val="000000"/>
                </a:solidFill>
              </a:rPr>
              <a:t>'     —</a:t>
            </a:r>
            <a:r>
              <a:rPr lang="fr-FR" dirty="0" err="1">
                <a:solidFill>
                  <a:srgbClr val="000000"/>
                </a:solidFill>
              </a:rPr>
              <a:t>大</a:t>
            </a:r>
            <a:r>
              <a:rPr lang="ja-JP" altLang="en-US" dirty="0">
                <a:solidFill>
                  <a:srgbClr val="000000"/>
                </a:solidFill>
              </a:rPr>
              <a:t>衛</a:t>
            </a:r>
            <a:r>
              <a:rPr lang="en-US" altLang="ja-JP" dirty="0">
                <a:solidFill>
                  <a:srgbClr val="000000"/>
                </a:solidFill>
              </a:rPr>
              <a:t> is (I think) a transliteration</a:t>
            </a:r>
            <a:endParaRPr lang="fr-FR" dirty="0">
              <a:solidFill>
                <a:srgbClr val="000000"/>
              </a:solidFill>
            </a:endParaRPr>
          </a:p>
          <a:p>
            <a:r>
              <a:rPr lang="fr-FR" dirty="0">
                <a:solidFill>
                  <a:srgbClr val="000000"/>
                </a:solidFill>
              </a:rPr>
              <a:t>'\u885b'  </a:t>
            </a:r>
            <a:r>
              <a:rPr lang="fr-FR" dirty="0" err="1">
                <a:solidFill>
                  <a:srgbClr val="000000"/>
                </a:solidFill>
              </a:rPr>
              <a:t>is</a:t>
            </a:r>
            <a:r>
              <a:rPr lang="fr-FR" dirty="0">
                <a:solidFill>
                  <a:srgbClr val="000000"/>
                </a:solidFill>
              </a:rPr>
              <a:t>  '</a:t>
            </a:r>
            <a:r>
              <a:rPr lang="ja-JP" altLang="en-US" dirty="0">
                <a:solidFill>
                  <a:srgbClr val="000000"/>
                </a:solidFill>
              </a:rPr>
              <a:t>衛</a:t>
            </a:r>
            <a:r>
              <a:rPr lang="fr-FR" dirty="0">
                <a:solidFill>
                  <a:srgbClr val="000000"/>
                </a:solidFill>
              </a:rPr>
              <a:t>'         of David </a:t>
            </a:r>
            <a:r>
              <a:rPr lang="fr-FR" dirty="0" err="1">
                <a:solidFill>
                  <a:srgbClr val="000000"/>
                </a:solidFill>
              </a:rPr>
              <a:t>into</a:t>
            </a:r>
            <a:r>
              <a:rPr lang="fr-FR" dirty="0">
                <a:solidFill>
                  <a:srgbClr val="000000"/>
                </a:solidFill>
              </a:rPr>
              <a:t> </a:t>
            </a:r>
            <a:r>
              <a:rPr lang="fr-FR" dirty="0" err="1">
                <a:solidFill>
                  <a:srgbClr val="000000"/>
                </a:solidFill>
              </a:rPr>
              <a:t>Chinese</a:t>
            </a:r>
            <a:r>
              <a:rPr lang="fr-FR" dirty="0">
                <a:solidFill>
                  <a:srgbClr val="000000"/>
                </a:solidFill>
              </a:rPr>
              <a:t> (Da Wei)</a:t>
            </a:r>
          </a:p>
          <a:p>
            <a:endParaRPr lang="fr-FR" dirty="0">
              <a:solidFill>
                <a:srgbClr val="000000"/>
              </a:solidFill>
            </a:endParaRPr>
          </a:p>
        </p:txBody>
      </p:sp>
    </p:spTree>
    <p:extLst>
      <p:ext uri="{BB962C8B-B14F-4D97-AF65-F5344CB8AC3E}">
        <p14:creationId xmlns:p14="http://schemas.microsoft.com/office/powerpoint/2010/main" val="158499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A function in Matlab, Python, and Java</a:t>
            </a: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37</a:t>
            </a:fld>
            <a:endParaRPr lang="en-US"/>
          </a:p>
        </p:txBody>
      </p:sp>
      <p:sp>
        <p:nvSpPr>
          <p:cNvPr id="27"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37</a:t>
            </a:fld>
            <a:endParaRPr lang="en-US"/>
          </a:p>
        </p:txBody>
      </p:sp>
      <p:sp>
        <p:nvSpPr>
          <p:cNvPr id="29" name="Text Box 16"/>
          <p:cNvSpPr txBox="1">
            <a:spLocks noChangeArrowheads="1"/>
          </p:cNvSpPr>
          <p:nvPr/>
        </p:nvSpPr>
        <p:spPr bwMode="auto">
          <a:xfrm>
            <a:off x="609600" y="1524000"/>
            <a:ext cx="3886200"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dirty="0">
                <a:latin typeface="Times New Roman"/>
                <a:cs typeface="Times New Roman"/>
              </a:rPr>
              <a:t>function</a:t>
            </a:r>
            <a:r>
              <a:rPr lang="en-US" dirty="0">
                <a:latin typeface="Times New Roman"/>
                <a:cs typeface="Times New Roman"/>
              </a:rPr>
              <a:t> s = sum(a, b)</a:t>
            </a:r>
          </a:p>
          <a:p>
            <a:r>
              <a:rPr lang="en-US" dirty="0">
                <a:latin typeface="Times New Roman"/>
                <a:cs typeface="Times New Roman"/>
              </a:rPr>
              <a:t>    %  Return sum of a and b</a:t>
            </a:r>
          </a:p>
          <a:p>
            <a:r>
              <a:rPr lang="en-US" dirty="0">
                <a:latin typeface="Times New Roman"/>
                <a:cs typeface="Times New Roman"/>
              </a:rPr>
              <a:t>s= </a:t>
            </a:r>
            <a:r>
              <a:rPr lang="ro-RO" dirty="0">
                <a:latin typeface="Times New Roman"/>
                <a:cs typeface="Times New Roman"/>
              </a:rPr>
              <a:t>a + b;</a:t>
            </a:r>
            <a:endParaRPr lang="en-US" dirty="0">
              <a:latin typeface="Times New Roman"/>
              <a:cs typeface="Times New Roman"/>
            </a:endParaRPr>
          </a:p>
        </p:txBody>
      </p:sp>
      <p:sp>
        <p:nvSpPr>
          <p:cNvPr id="18" name="Text Box 16"/>
          <p:cNvSpPr txBox="1">
            <a:spLocks noChangeArrowheads="1"/>
          </p:cNvSpPr>
          <p:nvPr/>
        </p:nvSpPr>
        <p:spPr bwMode="auto">
          <a:xfrm>
            <a:off x="533400" y="4648200"/>
            <a:ext cx="80772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 return sum of a and b */</a:t>
            </a:r>
          </a:p>
          <a:p>
            <a:r>
              <a:rPr lang="en-US" b="1" dirty="0"/>
              <a:t>public</a:t>
            </a:r>
            <a:r>
              <a:rPr lang="en-US" dirty="0"/>
              <a:t> </a:t>
            </a:r>
            <a:r>
              <a:rPr lang="en-US" b="1" dirty="0"/>
              <a:t>static</a:t>
            </a:r>
            <a:r>
              <a:rPr lang="en-US" dirty="0"/>
              <a:t> </a:t>
            </a:r>
            <a:r>
              <a:rPr lang="en-US" b="1" dirty="0"/>
              <a:t>double</a:t>
            </a:r>
            <a:r>
              <a:rPr lang="en-US" dirty="0"/>
              <a:t> sum(</a:t>
            </a:r>
            <a:r>
              <a:rPr lang="en-US" b="1" dirty="0"/>
              <a:t>double</a:t>
            </a:r>
            <a:r>
              <a:rPr lang="en-US" dirty="0"/>
              <a:t> a, </a:t>
            </a:r>
            <a:r>
              <a:rPr lang="en-US" b="1" dirty="0"/>
              <a:t>double</a:t>
            </a:r>
            <a:r>
              <a:rPr lang="en-US" dirty="0"/>
              <a:t> b) {</a:t>
            </a:r>
          </a:p>
          <a:p>
            <a:r>
              <a:rPr lang="ro-RO" dirty="0"/>
              <a:t>     </a:t>
            </a:r>
            <a:r>
              <a:rPr lang="ro-RO" b="1" dirty="0"/>
              <a:t>return</a:t>
            </a:r>
            <a:r>
              <a:rPr lang="ro-RO" dirty="0"/>
              <a:t> a + b;</a:t>
            </a:r>
          </a:p>
          <a:p>
            <a:r>
              <a:rPr lang="ro-RO" dirty="0">
                <a:latin typeface="Times New Roman"/>
                <a:cs typeface="Times New Roman"/>
              </a:rPr>
              <a:t>}</a:t>
            </a:r>
            <a:endParaRPr lang="en-US" dirty="0">
              <a:latin typeface="Times New Roman"/>
              <a:cs typeface="Times New Roman"/>
            </a:endParaRPr>
          </a:p>
        </p:txBody>
      </p:sp>
      <p:sp>
        <p:nvSpPr>
          <p:cNvPr id="5" name="TextBox 4"/>
          <p:cNvSpPr txBox="1"/>
          <p:nvPr/>
        </p:nvSpPr>
        <p:spPr>
          <a:xfrm>
            <a:off x="609600" y="2838272"/>
            <a:ext cx="4024058" cy="1200328"/>
          </a:xfrm>
          <a:prstGeom prst="rect">
            <a:avLst/>
          </a:prstGeom>
          <a:noFill/>
        </p:spPr>
        <p:txBody>
          <a:bodyPr wrap="none" rtlCol="0">
            <a:spAutoFit/>
          </a:bodyPr>
          <a:lstStyle/>
          <a:p>
            <a:r>
              <a:rPr lang="en-US" sz="2400" b="1" dirty="0" err="1">
                <a:latin typeface="Times New Roman"/>
                <a:cs typeface="Times New Roman"/>
              </a:rPr>
              <a:t>def</a:t>
            </a:r>
            <a:r>
              <a:rPr lang="en-US" sz="2400" dirty="0">
                <a:latin typeface="Times New Roman"/>
                <a:cs typeface="Times New Roman"/>
              </a:rPr>
              <a:t> sum(a, b):</a:t>
            </a:r>
          </a:p>
          <a:p>
            <a:r>
              <a:rPr lang="en-US" sz="2400" dirty="0">
                <a:latin typeface="Times New Roman"/>
                <a:cs typeface="Times New Roman"/>
              </a:rPr>
              <a:t>     """ return sum of a and b"""</a:t>
            </a:r>
          </a:p>
          <a:p>
            <a:r>
              <a:rPr lang="en-US" sz="2400" dirty="0">
                <a:latin typeface="Times New Roman"/>
                <a:cs typeface="Times New Roman"/>
              </a:rPr>
              <a:t>     </a:t>
            </a:r>
            <a:r>
              <a:rPr lang="en-US" sz="2400" b="1" dirty="0">
                <a:latin typeface="Times New Roman"/>
                <a:cs typeface="Times New Roman"/>
              </a:rPr>
              <a:t>return</a:t>
            </a:r>
            <a:r>
              <a:rPr lang="en-US" sz="2400" dirty="0">
                <a:latin typeface="Times New Roman"/>
                <a:cs typeface="Times New Roman"/>
              </a:rPr>
              <a:t> a + b</a:t>
            </a:r>
          </a:p>
        </p:txBody>
      </p:sp>
      <p:sp>
        <p:nvSpPr>
          <p:cNvPr id="8" name="TextBox 7"/>
          <p:cNvSpPr txBox="1"/>
          <p:nvPr/>
        </p:nvSpPr>
        <p:spPr>
          <a:xfrm>
            <a:off x="4632703" y="1524000"/>
            <a:ext cx="1082297" cy="461665"/>
          </a:xfrm>
          <a:prstGeom prst="rect">
            <a:avLst/>
          </a:prstGeom>
          <a:noFill/>
        </p:spPr>
        <p:txBody>
          <a:bodyPr wrap="none" rtlCol="0">
            <a:spAutoFit/>
          </a:bodyPr>
          <a:lstStyle/>
          <a:p>
            <a:r>
              <a:rPr lang="en-US" sz="2400" dirty="0" err="1">
                <a:solidFill>
                  <a:srgbClr val="800000"/>
                </a:solidFill>
              </a:rPr>
              <a:t>Matlab</a:t>
            </a:r>
            <a:r>
              <a:rPr lang="en-US" sz="2400" dirty="0">
                <a:solidFill>
                  <a:srgbClr val="800000"/>
                </a:solidFill>
              </a:rPr>
              <a:t> </a:t>
            </a:r>
          </a:p>
        </p:txBody>
      </p:sp>
      <p:sp>
        <p:nvSpPr>
          <p:cNvPr id="21" name="TextBox 20"/>
          <p:cNvSpPr txBox="1"/>
          <p:nvPr/>
        </p:nvSpPr>
        <p:spPr>
          <a:xfrm>
            <a:off x="4639458" y="2819400"/>
            <a:ext cx="999342" cy="461665"/>
          </a:xfrm>
          <a:prstGeom prst="rect">
            <a:avLst/>
          </a:prstGeom>
          <a:noFill/>
        </p:spPr>
        <p:txBody>
          <a:bodyPr wrap="none" rtlCol="0">
            <a:spAutoFit/>
          </a:bodyPr>
          <a:lstStyle/>
          <a:p>
            <a:r>
              <a:rPr lang="en-US" sz="2400" dirty="0">
                <a:solidFill>
                  <a:srgbClr val="800000"/>
                </a:solidFill>
              </a:rPr>
              <a:t>Python</a:t>
            </a:r>
          </a:p>
        </p:txBody>
      </p:sp>
      <p:grpSp>
        <p:nvGrpSpPr>
          <p:cNvPr id="22" name="Group 21"/>
          <p:cNvGrpSpPr/>
          <p:nvPr/>
        </p:nvGrpSpPr>
        <p:grpSpPr>
          <a:xfrm>
            <a:off x="3886200" y="5486400"/>
            <a:ext cx="4728245" cy="983397"/>
            <a:chOff x="3886200" y="5486400"/>
            <a:chExt cx="4728245" cy="983397"/>
          </a:xfrm>
        </p:grpSpPr>
        <p:sp>
          <p:nvSpPr>
            <p:cNvPr id="10" name="TextBox 9"/>
            <p:cNvSpPr txBox="1"/>
            <p:nvPr/>
          </p:nvSpPr>
          <p:spPr>
            <a:xfrm>
              <a:off x="5867400" y="5638800"/>
              <a:ext cx="2747045" cy="830997"/>
            </a:xfrm>
            <a:prstGeom prst="rect">
              <a:avLst/>
            </a:prstGeom>
            <a:solidFill>
              <a:schemeClr val="bg2"/>
            </a:solidFill>
          </p:spPr>
          <p:txBody>
            <a:bodyPr wrap="square" rtlCol="0">
              <a:spAutoFit/>
            </a:bodyPr>
            <a:lstStyle/>
            <a:p>
              <a:pPr algn="r"/>
              <a:r>
                <a:rPr lang="en-US" sz="2400" dirty="0"/>
                <a:t>Declarations of parameters a and b</a:t>
              </a:r>
            </a:p>
          </p:txBody>
        </p:sp>
        <p:cxnSp>
          <p:nvCxnSpPr>
            <p:cNvPr id="12" name="Straight Connector 11"/>
            <p:cNvCxnSpPr/>
            <p:nvPr/>
          </p:nvCxnSpPr>
          <p:spPr>
            <a:xfrm>
              <a:off x="3886200" y="5486400"/>
              <a:ext cx="990600" cy="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181600" y="5486400"/>
              <a:ext cx="990600" cy="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419600" y="6248400"/>
              <a:ext cx="1524000" cy="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715000" y="5486400"/>
              <a:ext cx="0" cy="76200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419600" y="5486400"/>
              <a:ext cx="0" cy="76200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1977355" y="5486400"/>
            <a:ext cx="1604045" cy="995065"/>
            <a:chOff x="3653755" y="5486400"/>
            <a:chExt cx="1604045" cy="995065"/>
          </a:xfrm>
        </p:grpSpPr>
        <p:sp>
          <p:nvSpPr>
            <p:cNvPr id="33" name="TextBox 32"/>
            <p:cNvSpPr txBox="1"/>
            <p:nvPr/>
          </p:nvSpPr>
          <p:spPr>
            <a:xfrm>
              <a:off x="3653755" y="6019800"/>
              <a:ext cx="1604045" cy="461665"/>
            </a:xfrm>
            <a:prstGeom prst="rect">
              <a:avLst/>
            </a:prstGeom>
            <a:solidFill>
              <a:schemeClr val="bg2"/>
            </a:solidFill>
          </p:spPr>
          <p:txBody>
            <a:bodyPr wrap="square" rtlCol="0">
              <a:spAutoFit/>
            </a:bodyPr>
            <a:lstStyle/>
            <a:p>
              <a:pPr algn="r"/>
              <a:r>
                <a:rPr lang="en-US" sz="2400" dirty="0"/>
                <a:t>return type</a:t>
              </a:r>
            </a:p>
          </p:txBody>
        </p:sp>
        <p:cxnSp>
          <p:nvCxnSpPr>
            <p:cNvPr id="34" name="Straight Connector 33"/>
            <p:cNvCxnSpPr/>
            <p:nvPr/>
          </p:nvCxnSpPr>
          <p:spPr>
            <a:xfrm>
              <a:off x="3886200" y="5486400"/>
              <a:ext cx="990600" cy="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3" idx="0"/>
            </p:cNvCxnSpPr>
            <p:nvPr/>
          </p:nvCxnSpPr>
          <p:spPr>
            <a:xfrm>
              <a:off x="4415755" y="5486400"/>
              <a:ext cx="40023" cy="53340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4114800" y="3886200"/>
            <a:ext cx="4495800" cy="1200328"/>
            <a:chOff x="4114800" y="3886200"/>
            <a:chExt cx="4495800" cy="1200328"/>
          </a:xfrm>
        </p:grpSpPr>
        <p:sp>
          <p:nvSpPr>
            <p:cNvPr id="23" name="TextBox 22"/>
            <p:cNvSpPr txBox="1"/>
            <p:nvPr/>
          </p:nvSpPr>
          <p:spPr>
            <a:xfrm>
              <a:off x="6477000" y="3886200"/>
              <a:ext cx="2133600" cy="1200328"/>
            </a:xfrm>
            <a:prstGeom prst="rect">
              <a:avLst/>
            </a:prstGeom>
            <a:solidFill>
              <a:schemeClr val="accent6">
                <a:lumMod val="20000"/>
                <a:lumOff val="80000"/>
              </a:schemeClr>
            </a:solidFill>
          </p:spPr>
          <p:txBody>
            <a:bodyPr wrap="square" rtlCol="0">
              <a:spAutoFit/>
            </a:bodyPr>
            <a:lstStyle/>
            <a:p>
              <a:pPr algn="r"/>
              <a:r>
                <a:rPr lang="en-US" sz="2400" dirty="0"/>
                <a:t>Specification:</a:t>
              </a:r>
            </a:p>
            <a:p>
              <a:pPr algn="r"/>
              <a:r>
                <a:rPr lang="en-US" sz="2400" dirty="0"/>
                <a:t>in comment</a:t>
              </a:r>
            </a:p>
            <a:p>
              <a:pPr algn="r"/>
              <a:r>
                <a:rPr lang="en-US" sz="2400" dirty="0"/>
                <a:t>before function</a:t>
              </a:r>
            </a:p>
          </p:txBody>
        </p:sp>
        <p:cxnSp>
          <p:nvCxnSpPr>
            <p:cNvPr id="39" name="Straight Connector 38"/>
            <p:cNvCxnSpPr/>
            <p:nvPr/>
          </p:nvCxnSpPr>
          <p:spPr>
            <a:xfrm flipH="1">
              <a:off x="4114800" y="4876800"/>
              <a:ext cx="2438400" cy="0"/>
            </a:xfrm>
            <a:prstGeom prst="line">
              <a:avLst/>
            </a:prstGeom>
            <a:ln w="57150">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5979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p:tgtEl>
                                          <p:spTgt spid="40"/>
                                        </p:tgtEl>
                                        <p:attrNameLst>
                                          <p:attrName>ppt_x</p:attrName>
                                        </p:attrNameLst>
                                      </p:cBhvr>
                                      <p:tavLst>
                                        <p:tav tm="0">
                                          <p:val>
                                            <p:strVal val="#ppt_x+#ppt_w*1.125000"/>
                                          </p:val>
                                        </p:tav>
                                        <p:tav tm="100000">
                                          <p:val>
                                            <p:strVal val="#ppt_x"/>
                                          </p:val>
                                        </p:tav>
                                      </p:tavLst>
                                    </p:anim>
                                    <p:animEffect transition="in" filter="wipe(left)">
                                      <p:cBhvr>
                                        <p:cTn id="2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800000"/>
                </a:solidFill>
              </a:rPr>
              <a:t>Usefulness of 2110</a:t>
            </a:r>
            <a:endParaRPr lang="fr-BE" sz="3200" dirty="0">
              <a:solidFill>
                <a:srgbClr val="800000"/>
              </a:solidFill>
            </a:endParaRPr>
          </a:p>
        </p:txBody>
      </p:sp>
      <p:sp>
        <p:nvSpPr>
          <p:cNvPr id="4" name="Content Placeholder 3"/>
          <p:cNvSpPr>
            <a:spLocks noGrp="1"/>
          </p:cNvSpPr>
          <p:nvPr>
            <p:ph sz="quarter" idx="1"/>
          </p:nvPr>
        </p:nvSpPr>
        <p:spPr/>
        <p:txBody>
          <a:bodyPr>
            <a:noAutofit/>
          </a:bodyPr>
          <a:lstStyle/>
          <a:p>
            <a:pPr marL="0" indent="0">
              <a:buNone/>
            </a:pPr>
            <a:r>
              <a:rPr lang="fr-BE" sz="2400" dirty="0">
                <a:latin typeface="Times New Roman"/>
                <a:cs typeface="Times New Roman"/>
              </a:rPr>
              <a:t>This summer I'm working in particle physics, making simula-tions of some of the background signal we’d expect to see in our detector for an experiment run in the particle accelerator. What I'm working on a clustering algorithm to put together energy depositions from several quantized points in the detector to learn what the initial particle's energy and position was. After some thought, I decided the best first sweep over this data would be to do a </a:t>
            </a:r>
            <a:r>
              <a:rPr lang="fr-BE" sz="2400" dirty="0">
                <a:solidFill>
                  <a:srgbClr val="FF0000"/>
                </a:solidFill>
                <a:latin typeface="Times New Roman"/>
                <a:cs typeface="Times New Roman"/>
              </a:rPr>
              <a:t>depth first search </a:t>
            </a:r>
            <a:r>
              <a:rPr lang="fr-BE" sz="2400" dirty="0">
                <a:latin typeface="Times New Roman"/>
                <a:cs typeface="Times New Roman"/>
              </a:rPr>
              <a:t>starting about a high energy deposition in the calorimeter. It works great, and my PI was very excited about the results!</a:t>
            </a:r>
          </a:p>
          <a:p>
            <a:pPr marL="0" indent="0">
              <a:buNone/>
            </a:pPr>
            <a:endParaRPr lang="fr-BE" sz="2400" dirty="0">
              <a:latin typeface="Times New Roman"/>
              <a:cs typeface="Times New Roman"/>
            </a:endParaRPr>
          </a:p>
        </p:txBody>
      </p:sp>
      <p:pic>
        <p:nvPicPr>
          <p:cNvPr id="5" name="Picture 2" descr="http://blog.evaria.com/wp-content/uploads/2007/08/swiss-army-knife.jpg"/>
          <p:cNvPicPr>
            <a:picLocks noChangeAspect="1" noChangeArrowheads="1"/>
          </p:cNvPicPr>
          <p:nvPr/>
        </p:nvPicPr>
        <p:blipFill>
          <a:blip r:embed="rId2" cstate="print"/>
          <a:srcRect/>
          <a:stretch>
            <a:fillRect/>
          </a:stretch>
        </p:blipFill>
        <p:spPr bwMode="auto">
          <a:xfrm>
            <a:off x="7239000" y="228600"/>
            <a:ext cx="1714500" cy="1385316"/>
          </a:xfrm>
          <a:prstGeom prst="rect">
            <a:avLst/>
          </a:prstGeom>
          <a:noFill/>
          <a:ln>
            <a:solidFill>
              <a:schemeClr val="tx1"/>
            </a:solidFill>
          </a:ln>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065733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800000"/>
                </a:solidFill>
              </a:rPr>
              <a:t>Usefulness of 2110</a:t>
            </a:r>
            <a:endParaRPr lang="fr-BE" sz="3200" dirty="0">
              <a:solidFill>
                <a:srgbClr val="800000"/>
              </a:solidFill>
            </a:endParaRPr>
          </a:p>
        </p:txBody>
      </p:sp>
      <p:sp>
        <p:nvSpPr>
          <p:cNvPr id="4" name="Content Placeholder 3"/>
          <p:cNvSpPr>
            <a:spLocks noGrp="1"/>
          </p:cNvSpPr>
          <p:nvPr>
            <p:ph sz="quarter" idx="1"/>
          </p:nvPr>
        </p:nvSpPr>
        <p:spPr/>
        <p:txBody>
          <a:bodyPr>
            <a:noAutofit/>
          </a:bodyPr>
          <a:lstStyle/>
          <a:p>
            <a:pPr marL="0" indent="0">
              <a:buNone/>
            </a:pPr>
            <a:r>
              <a:rPr lang="en-US" sz="2400" dirty="0">
                <a:latin typeface="Times New Roman"/>
                <a:cs typeface="Times New Roman"/>
              </a:rPr>
              <a:t>I am working at a startup in Silicon Valley this summer </a:t>
            </a:r>
            <a:r>
              <a:rPr lang="is-IS" sz="2400" dirty="0">
                <a:latin typeface="Times New Roman"/>
                <a:cs typeface="Times New Roman"/>
              </a:rPr>
              <a:t>… </a:t>
            </a:r>
            <a:r>
              <a:rPr lang="en-US" sz="2400" dirty="0">
                <a:latin typeface="Times New Roman"/>
                <a:cs typeface="Times New Roman"/>
              </a:rPr>
              <a:t>that does subscription-based financial management and billing among other things. It has been pretty incredible the amount I've learned from your class that relates to this internship and I have definitely decided to pursue computer science (I was initially engineering physics).</a:t>
            </a:r>
          </a:p>
          <a:p>
            <a:pPr marL="0" indent="0">
              <a:buNone/>
            </a:pPr>
            <a:endParaRPr lang="fr-BE" sz="2400" dirty="0">
              <a:latin typeface="Times New Roman"/>
              <a:cs typeface="Times New Roman"/>
            </a:endParaRPr>
          </a:p>
        </p:txBody>
      </p:sp>
      <p:pic>
        <p:nvPicPr>
          <p:cNvPr id="5" name="Picture 2" descr="http://blog.evaria.com/wp-content/uploads/2007/08/swiss-army-knife.jpg"/>
          <p:cNvPicPr>
            <a:picLocks noChangeAspect="1" noChangeArrowheads="1"/>
          </p:cNvPicPr>
          <p:nvPr/>
        </p:nvPicPr>
        <p:blipFill>
          <a:blip r:embed="rId2" cstate="print"/>
          <a:srcRect/>
          <a:stretch>
            <a:fillRect/>
          </a:stretch>
        </p:blipFill>
        <p:spPr bwMode="auto">
          <a:xfrm>
            <a:off x="7239000" y="228600"/>
            <a:ext cx="1714500" cy="1385316"/>
          </a:xfrm>
          <a:prstGeom prst="rect">
            <a:avLst/>
          </a:prstGeom>
          <a:noFill/>
          <a:ln>
            <a:solidFill>
              <a:schemeClr val="tx1"/>
            </a:solidFill>
          </a:ln>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41903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800000"/>
                </a:solidFill>
              </a:rPr>
              <a:t>Is CS2110 right for you?</a:t>
            </a:r>
            <a:endParaRPr lang="fr-BE" sz="3200" dirty="0">
              <a:solidFill>
                <a:srgbClr val="800000"/>
              </a:solidFill>
            </a:endParaRPr>
          </a:p>
        </p:txBody>
      </p:sp>
      <p:sp>
        <p:nvSpPr>
          <p:cNvPr id="4" name="Content Placeholder 3"/>
          <p:cNvSpPr>
            <a:spLocks noGrp="1"/>
          </p:cNvSpPr>
          <p:nvPr>
            <p:ph sz="quarter" idx="1"/>
          </p:nvPr>
        </p:nvSpPr>
        <p:spPr/>
        <p:txBody>
          <a:bodyPr>
            <a:noAutofit/>
          </a:bodyPr>
          <a:lstStyle/>
          <a:p>
            <a:r>
              <a:rPr lang="en-US" sz="2400" u="sng" dirty="0"/>
              <a:t>Knowledge of Java not required</a:t>
            </a:r>
          </a:p>
          <a:p>
            <a:pPr lvl="1"/>
            <a:r>
              <a:rPr lang="en-US" sz="2400" dirty="0"/>
              <a:t>Only ~30% of you know Java –others know </a:t>
            </a:r>
            <a:r>
              <a:rPr lang="en-US" sz="2400" dirty="0" err="1"/>
              <a:t>Matlab</a:t>
            </a:r>
            <a:r>
              <a:rPr lang="en-US" sz="2400" dirty="0"/>
              <a:t>, Python …</a:t>
            </a:r>
          </a:p>
          <a:p>
            <a:pPr lvl="1"/>
            <a:r>
              <a:rPr lang="en-US" sz="2400" dirty="0"/>
              <a:t>Requirement: comfort with some programming language, on the level of CS1110 (Python based) and CS1112 (</a:t>
            </a:r>
            <a:r>
              <a:rPr lang="en-US" sz="2400" dirty="0" err="1"/>
              <a:t>Matlab</a:t>
            </a:r>
            <a:r>
              <a:rPr lang="en-US" sz="2400" dirty="0"/>
              <a:t> based). </a:t>
            </a:r>
          </a:p>
          <a:p>
            <a:pPr marL="365760" lvl="1" indent="0">
              <a:buNone/>
            </a:pPr>
            <a:r>
              <a:rPr lang="en-US" sz="2400" dirty="0"/>
              <a:t>   Prior knowledge of OO not required.</a:t>
            </a:r>
          </a:p>
          <a:p>
            <a:pPr lvl="1"/>
            <a:r>
              <a:rPr lang="en-US" sz="2400" dirty="0">
                <a:solidFill>
                  <a:srgbClr val="FF0000"/>
                </a:solidFill>
              </a:rPr>
              <a:t>We assume you do not know Java!</a:t>
            </a:r>
          </a:p>
          <a:p>
            <a:pPr lvl="1"/>
            <a:r>
              <a:rPr lang="en-US" sz="2400" dirty="0">
                <a:solidFill>
                  <a:srgbClr val="FF0000"/>
                </a:solidFill>
              </a:rPr>
              <a:t>If you know Java, the first 3 weeks will be easier for you but you STILL have to learn things, probably unlearn some things, too!</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800000"/>
                </a:solidFill>
              </a:rPr>
              <a:t>Welcome to CS2110!</a:t>
            </a:r>
            <a:endParaRPr lang="fr-BE" sz="3600" dirty="0">
              <a:solidFill>
                <a:srgbClr val="800000"/>
              </a:solidFill>
            </a:endParaRPr>
          </a:p>
        </p:txBody>
      </p:sp>
      <p:sp>
        <p:nvSpPr>
          <p:cNvPr id="4" name="Content Placeholder 3"/>
          <p:cNvSpPr>
            <a:spLocks noGrp="1"/>
          </p:cNvSpPr>
          <p:nvPr>
            <p:ph sz="quarter" idx="1"/>
          </p:nvPr>
        </p:nvSpPr>
        <p:spPr>
          <a:xfrm>
            <a:off x="495300" y="1676400"/>
            <a:ext cx="8153400" cy="4724400"/>
          </a:xfrm>
        </p:spPr>
        <p:txBody>
          <a:bodyPr>
            <a:noAutofit/>
          </a:bodyPr>
          <a:lstStyle/>
          <a:p>
            <a:pPr marL="0" indent="0">
              <a:buNone/>
            </a:pPr>
            <a:r>
              <a:rPr lang="en-US" sz="2400" dirty="0"/>
              <a:t>140 Freshmen</a:t>
            </a:r>
          </a:p>
          <a:p>
            <a:pPr marL="0" indent="0">
              <a:buNone/>
            </a:pPr>
            <a:r>
              <a:rPr lang="en-US" sz="2400" dirty="0"/>
              <a:t>294 Sophomores</a:t>
            </a:r>
          </a:p>
          <a:p>
            <a:pPr marL="0" indent="0">
              <a:buNone/>
            </a:pPr>
            <a:r>
              <a:rPr lang="en-US" sz="2400" dirty="0"/>
              <a:t>051 Juniors</a:t>
            </a:r>
          </a:p>
          <a:p>
            <a:pPr marL="0" indent="0">
              <a:buNone/>
            </a:pPr>
            <a:r>
              <a:rPr lang="en-US" sz="2400" dirty="0"/>
              <a:t>055 Seniors</a:t>
            </a:r>
          </a:p>
          <a:p>
            <a:pPr marL="0" indent="0">
              <a:buNone/>
            </a:pPr>
            <a:r>
              <a:rPr lang="en-US" sz="2400" dirty="0"/>
              <a:t>053 Meng/Masters</a:t>
            </a:r>
          </a:p>
          <a:p>
            <a:pPr marL="0" indent="0">
              <a:buNone/>
            </a:pPr>
            <a:r>
              <a:rPr lang="en-US" sz="2400" dirty="0"/>
              <a:t>028 PhD</a:t>
            </a:r>
          </a:p>
          <a:p>
            <a:pPr marL="0" indent="0">
              <a:buNone/>
            </a:pPr>
            <a:endParaRPr lang="en-US" sz="2400" dirty="0"/>
          </a:p>
          <a:p>
            <a:pPr marL="0" indent="0">
              <a:buNone/>
            </a:pPr>
            <a:r>
              <a:rPr lang="en-US" sz="2400" dirty="0"/>
              <a:t>621 Total</a:t>
            </a:r>
          </a:p>
          <a:p>
            <a:pPr marL="0" indent="0">
              <a:buNone/>
            </a:pPr>
            <a:endParaRPr lang="en-US" sz="2400" dirty="0"/>
          </a:p>
          <a:p>
            <a:pPr marL="0" indent="0">
              <a:buNone/>
            </a:pPr>
            <a:r>
              <a:rPr lang="en-US" sz="2400" dirty="0">
                <a:solidFill>
                  <a:srgbClr val="C00000"/>
                </a:solidFill>
              </a:rPr>
              <a:t>As of Tues morning, 21 August</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7</a:t>
            </a:fld>
            <a:endParaRPr lang="en-US"/>
          </a:p>
        </p:txBody>
      </p:sp>
      <p:sp>
        <p:nvSpPr>
          <p:cNvPr id="5" name="TextBox 4"/>
          <p:cNvSpPr txBox="1"/>
          <p:nvPr/>
        </p:nvSpPr>
        <p:spPr>
          <a:xfrm>
            <a:off x="4724400" y="1752600"/>
            <a:ext cx="3527632" cy="4154984"/>
          </a:xfrm>
          <a:prstGeom prst="rect">
            <a:avLst/>
          </a:prstGeom>
          <a:noFill/>
        </p:spPr>
        <p:txBody>
          <a:bodyPr wrap="none" rtlCol="0">
            <a:spAutoFit/>
          </a:bodyPr>
          <a:lstStyle/>
          <a:p>
            <a:r>
              <a:rPr lang="en-US" sz="2400" dirty="0">
                <a:solidFill>
                  <a:srgbClr val="800000"/>
                </a:solidFill>
              </a:rPr>
              <a:t>Instructors:</a:t>
            </a:r>
          </a:p>
          <a:p>
            <a:r>
              <a:rPr lang="en-US" sz="2400" dirty="0"/>
              <a:t>Anne Bracy</a:t>
            </a:r>
            <a:br>
              <a:rPr lang="en-US" sz="2400" dirty="0"/>
            </a:br>
            <a:r>
              <a:rPr lang="en-US" sz="2400" dirty="0"/>
              <a:t>David Gries</a:t>
            </a:r>
            <a:br>
              <a:rPr lang="en-US" sz="2400" dirty="0"/>
            </a:br>
            <a:endParaRPr lang="en-US" sz="2400" dirty="0"/>
          </a:p>
          <a:p>
            <a:r>
              <a:rPr lang="en-US" sz="2400" dirty="0">
                <a:solidFill>
                  <a:srgbClr val="800000"/>
                </a:solidFill>
              </a:rPr>
              <a:t>Recitation leaders (TAs): </a:t>
            </a:r>
            <a:r>
              <a:rPr lang="en-US" sz="2400" dirty="0"/>
              <a:t>23</a:t>
            </a:r>
          </a:p>
          <a:p>
            <a:r>
              <a:rPr lang="en-US" sz="2400" dirty="0">
                <a:solidFill>
                  <a:srgbClr val="800000"/>
                </a:solidFill>
              </a:rPr>
              <a:t>Consultants: 21</a:t>
            </a:r>
            <a:endParaRPr lang="en-US" sz="2400" dirty="0"/>
          </a:p>
          <a:p>
            <a:endParaRPr lang="en-US" sz="2400" dirty="0"/>
          </a:p>
          <a:p>
            <a:endParaRPr lang="en-US" sz="2400" dirty="0"/>
          </a:p>
          <a:p>
            <a:r>
              <a:rPr lang="en-US" sz="2400" dirty="0"/>
              <a:t>Letter grade: 594</a:t>
            </a:r>
          </a:p>
          <a:p>
            <a:r>
              <a:rPr lang="en-US" sz="2400" dirty="0"/>
              <a:t>S/U grade:     19</a:t>
            </a:r>
          </a:p>
          <a:p>
            <a:r>
              <a:rPr lang="en-US" sz="2400" dirty="0"/>
              <a:t>AUDIT:              8</a:t>
            </a:r>
          </a:p>
        </p:txBody>
      </p:sp>
      <p:sp>
        <p:nvSpPr>
          <p:cNvPr id="6" name="TextBox 5"/>
          <p:cNvSpPr txBox="1"/>
          <p:nvPr/>
        </p:nvSpPr>
        <p:spPr>
          <a:xfrm>
            <a:off x="2971800" y="1066800"/>
            <a:ext cx="5667712" cy="523220"/>
          </a:xfrm>
          <a:prstGeom prst="rect">
            <a:avLst/>
          </a:prstGeom>
          <a:solidFill>
            <a:schemeClr val="bg1"/>
          </a:solidFill>
        </p:spPr>
        <p:txBody>
          <a:bodyPr wrap="none" rtlCol="0">
            <a:spAutoFit/>
          </a:bodyPr>
          <a:lstStyle/>
          <a:p>
            <a:r>
              <a:rPr lang="en-US" sz="2800" dirty="0">
                <a:solidFill>
                  <a:srgbClr val="800000"/>
                </a:solidFill>
              </a:rPr>
              <a:t>OO Programming and Data Structures</a:t>
            </a:r>
          </a:p>
        </p:txBody>
      </p:sp>
    </p:spTree>
    <p:extLst>
      <p:ext uri="{BB962C8B-B14F-4D97-AF65-F5344CB8AC3E}">
        <p14:creationId xmlns:p14="http://schemas.microsoft.com/office/powerpoint/2010/main" val="865911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800000"/>
                </a:solidFill>
              </a:rPr>
              <a:t>Lectures</a:t>
            </a:r>
            <a:endParaRPr lang="fr-BE" sz="3600" dirty="0">
              <a:solidFill>
                <a:srgbClr val="800000"/>
              </a:solidFill>
            </a:endParaRPr>
          </a:p>
        </p:txBody>
      </p:sp>
      <p:sp>
        <p:nvSpPr>
          <p:cNvPr id="3" name="Content Placeholder 2"/>
          <p:cNvSpPr>
            <a:spLocks noGrp="1"/>
          </p:cNvSpPr>
          <p:nvPr>
            <p:ph sz="quarter" idx="1"/>
          </p:nvPr>
        </p:nvSpPr>
        <p:spPr/>
        <p:txBody>
          <a:bodyPr>
            <a:normAutofit/>
          </a:bodyPr>
          <a:lstStyle/>
          <a:p>
            <a:r>
              <a:rPr lang="fr-BE" dirty="0"/>
              <a:t>TR 10:10-11am, </a:t>
            </a:r>
            <a:r>
              <a:rPr lang="fr-BE" dirty="0" err="1"/>
              <a:t>Statler</a:t>
            </a:r>
            <a:r>
              <a:rPr lang="fr-BE" dirty="0"/>
              <a:t> auditorium</a:t>
            </a:r>
          </a:p>
          <a:p>
            <a:pPr lvl="1"/>
            <a:r>
              <a:rPr lang="fr-BE" dirty="0"/>
              <a:t>Attendance mandatory</a:t>
            </a:r>
          </a:p>
          <a:p>
            <a:pPr lvl="1"/>
            <a:endParaRPr lang="fr-BE" dirty="0"/>
          </a:p>
          <a:p>
            <a:pPr lvl="1"/>
            <a:endParaRPr lang="fr-BE" dirty="0"/>
          </a:p>
          <a:p>
            <a:r>
              <a:rPr lang="en-US" dirty="0"/>
              <a:t>ENGRD 2110 or CS 2110?</a:t>
            </a:r>
          </a:p>
          <a:p>
            <a:pPr lvl="1"/>
            <a:r>
              <a:rPr lang="en-US" b="1" dirty="0"/>
              <a:t>Same course! </a:t>
            </a:r>
            <a:r>
              <a:rPr lang="en-US" dirty="0"/>
              <a:t>We call it CS 2110 in online materials</a:t>
            </a:r>
          </a:p>
          <a:p>
            <a:pPr lvl="1"/>
            <a:r>
              <a:rPr lang="en-US" dirty="0"/>
              <a:t>Non-engineers sign up for CS 2110</a:t>
            </a:r>
          </a:p>
          <a:p>
            <a:pPr lvl="1"/>
            <a:r>
              <a:rPr lang="en-US" dirty="0"/>
              <a:t>Engineers should sign up for ENGRD 2110</a:t>
            </a:r>
          </a:p>
          <a:p>
            <a:pPr>
              <a:buNone/>
            </a:pPr>
            <a:endParaRPr lang="en-US" dirty="0"/>
          </a:p>
        </p:txBody>
      </p:sp>
      <p:pic>
        <p:nvPicPr>
          <p:cNvPr id="43012" name="Picture 4" descr="http://www.kent.ac.uk/careers/pics/ProfAbsentMind.gif"/>
          <p:cNvPicPr>
            <a:picLocks noChangeAspect="1" noChangeArrowheads="1" noCrop="1"/>
          </p:cNvPicPr>
          <p:nvPr/>
        </p:nvPicPr>
        <p:blipFill>
          <a:blip r:embed="rId2" cstate="print"/>
          <a:srcRect/>
          <a:stretch>
            <a:fillRect/>
          </a:stretch>
        </p:blipFill>
        <p:spPr bwMode="auto">
          <a:xfrm>
            <a:off x="6096000" y="76200"/>
            <a:ext cx="1800225" cy="1800225"/>
          </a:xfrm>
          <a:prstGeom prst="rect">
            <a:avLst/>
          </a:prstGeom>
          <a:noFill/>
        </p:spPr>
      </p:pic>
      <p:pic>
        <p:nvPicPr>
          <p:cNvPr id="6" name="Picture 2" descr="http://tbn0.google.com/images?q=tbn:dvbkIjDCZPLH5M:http://wilsonshistoryclass.com/blog/wp-content/uploads/2008/11/sleepinggirl.jpg">
            <a:hlinkClick r:id="rId3"/>
          </p:cNvPr>
          <p:cNvPicPr>
            <a:picLocks noChangeAspect="1" noChangeArrowheads="1"/>
          </p:cNvPicPr>
          <p:nvPr/>
        </p:nvPicPr>
        <p:blipFill>
          <a:blip r:embed="rId4" cstate="print"/>
          <a:srcRect/>
          <a:stretch>
            <a:fillRect/>
          </a:stretch>
        </p:blipFill>
        <p:spPr bwMode="auto">
          <a:xfrm>
            <a:off x="6934200" y="2133600"/>
            <a:ext cx="1666875" cy="1764927"/>
          </a:xfrm>
          <a:prstGeom prst="rect">
            <a:avLst/>
          </a:prstGeom>
          <a:noFill/>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800000"/>
                </a:solidFill>
              </a:rPr>
              <a:t>Sections (Recitations)</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9</a:t>
            </a:fld>
            <a:endParaRPr lang="en-US"/>
          </a:p>
        </p:txBody>
      </p:sp>
      <p:sp>
        <p:nvSpPr>
          <p:cNvPr id="4" name="Content Placeholder 3"/>
          <p:cNvSpPr>
            <a:spLocks noGrp="1"/>
          </p:cNvSpPr>
          <p:nvPr>
            <p:ph sz="quarter" idx="1"/>
          </p:nvPr>
        </p:nvSpPr>
        <p:spPr>
          <a:xfrm>
            <a:off x="228600" y="1524000"/>
            <a:ext cx="3581400" cy="3886200"/>
          </a:xfrm>
          <a:ln>
            <a:solidFill>
              <a:srgbClr val="800000"/>
            </a:solidFill>
          </a:ln>
        </p:spPr>
        <p:txBody>
          <a:bodyPr>
            <a:normAutofit/>
          </a:bodyPr>
          <a:lstStyle/>
          <a:p>
            <a:pPr marL="0" indent="0">
              <a:buNone/>
            </a:pPr>
            <a:r>
              <a:rPr lang="en-US" sz="2400" dirty="0">
                <a:latin typeface="Times New Roman"/>
                <a:cs typeface="Times New Roman"/>
              </a:rPr>
              <a:t>T 12:20   4 sections: </a:t>
            </a:r>
          </a:p>
          <a:p>
            <a:pPr marL="0" indent="0">
              <a:buNone/>
            </a:pPr>
            <a:r>
              <a:rPr lang="en-US" sz="2400" dirty="0">
                <a:latin typeface="Times New Roman"/>
                <a:cs typeface="Times New Roman"/>
              </a:rPr>
              <a:t>T 1:25     2 sections: </a:t>
            </a:r>
          </a:p>
          <a:p>
            <a:pPr marL="0" indent="0">
              <a:buNone/>
            </a:pPr>
            <a:r>
              <a:rPr lang="en-US" sz="2400" dirty="0">
                <a:latin typeface="Times New Roman"/>
                <a:cs typeface="Times New Roman"/>
              </a:rPr>
              <a:t>T 2:30     2 sections: </a:t>
            </a:r>
          </a:p>
          <a:p>
            <a:pPr marL="0" indent="0">
              <a:buNone/>
            </a:pPr>
            <a:r>
              <a:rPr lang="en-US" sz="2400" dirty="0">
                <a:latin typeface="Times New Roman"/>
                <a:cs typeface="Times New Roman"/>
              </a:rPr>
              <a:t>T 3:35     1 section:</a:t>
            </a:r>
            <a:endParaRPr lang="en-US" sz="2400" dirty="0">
              <a:solidFill>
                <a:srgbClr val="FF0000"/>
              </a:solidFill>
              <a:latin typeface="Times New Roman"/>
              <a:cs typeface="Times New Roman"/>
            </a:endParaRPr>
          </a:p>
          <a:p>
            <a:pPr marL="0" indent="0">
              <a:buNone/>
            </a:pPr>
            <a:r>
              <a:rPr lang="en-US" sz="2400" dirty="0">
                <a:latin typeface="Times New Roman"/>
                <a:cs typeface="Times New Roman"/>
              </a:rPr>
              <a:t>W 12:20  2 sections: </a:t>
            </a:r>
          </a:p>
          <a:p>
            <a:pPr marL="0" indent="0">
              <a:buNone/>
            </a:pPr>
            <a:r>
              <a:rPr lang="en-US" sz="2400" dirty="0">
                <a:latin typeface="Times New Roman"/>
                <a:cs typeface="Times New Roman"/>
              </a:rPr>
              <a:t>W 01:25  2 sections: </a:t>
            </a:r>
            <a:endParaRPr lang="en-US" sz="2400" dirty="0">
              <a:solidFill>
                <a:srgbClr val="FF0000"/>
              </a:solidFill>
              <a:latin typeface="Times New Roman"/>
              <a:cs typeface="Times New Roman"/>
            </a:endParaRPr>
          </a:p>
          <a:p>
            <a:pPr marL="0" indent="0">
              <a:buNone/>
            </a:pPr>
            <a:r>
              <a:rPr lang="en-US" sz="2400" dirty="0">
                <a:latin typeface="Times New Roman"/>
                <a:cs typeface="Times New Roman"/>
              </a:rPr>
              <a:t>W 02:30  2 sections: </a:t>
            </a:r>
            <a:endParaRPr lang="en-US" sz="2400" dirty="0">
              <a:solidFill>
                <a:srgbClr val="FF0000"/>
              </a:solidFill>
              <a:latin typeface="Times New Roman"/>
              <a:cs typeface="Times New Roman"/>
            </a:endParaRPr>
          </a:p>
          <a:p>
            <a:pPr marL="0" indent="0">
              <a:buNone/>
            </a:pPr>
            <a:r>
              <a:rPr lang="en-US" sz="2400" dirty="0">
                <a:latin typeface="Times New Roman"/>
                <a:cs typeface="Times New Roman"/>
              </a:rPr>
              <a:t>W 07:30  1 section:  </a:t>
            </a:r>
          </a:p>
        </p:txBody>
      </p:sp>
      <p:sp>
        <p:nvSpPr>
          <p:cNvPr id="5" name="TextBox 4"/>
          <p:cNvSpPr txBox="1"/>
          <p:nvPr/>
        </p:nvSpPr>
        <p:spPr>
          <a:xfrm>
            <a:off x="5638800" y="914400"/>
            <a:ext cx="3200400" cy="1569660"/>
          </a:xfrm>
          <a:prstGeom prst="rect">
            <a:avLst/>
          </a:prstGeom>
          <a:solidFill>
            <a:schemeClr val="accent2">
              <a:lumMod val="20000"/>
              <a:lumOff val="80000"/>
            </a:schemeClr>
          </a:solidFill>
        </p:spPr>
        <p:txBody>
          <a:bodyPr wrap="square" rtlCol="0">
            <a:spAutoFit/>
          </a:bodyPr>
          <a:lstStyle/>
          <a:p>
            <a:r>
              <a:rPr lang="en-US" sz="2400" dirty="0"/>
              <a:t>Some time EARLY, visit </a:t>
            </a:r>
            <a:r>
              <a:rPr lang="en-US" sz="2400" dirty="0" err="1"/>
              <a:t>StudentCenter</a:t>
            </a:r>
            <a:r>
              <a:rPr lang="en-US" sz="2400" dirty="0"/>
              <a:t> and change your section to even out the numbers</a:t>
            </a:r>
          </a:p>
        </p:txBody>
      </p:sp>
      <p:sp>
        <p:nvSpPr>
          <p:cNvPr id="6" name="Content Placeholder 2"/>
          <p:cNvSpPr txBox="1">
            <a:spLocks/>
          </p:cNvSpPr>
          <p:nvPr/>
        </p:nvSpPr>
        <p:spPr>
          <a:xfrm>
            <a:off x="3962400" y="2743200"/>
            <a:ext cx="4150358" cy="3810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a:t>Attendance mandatory</a:t>
            </a:r>
          </a:p>
          <a:p>
            <a:r>
              <a:rPr lang="en-US" sz="2400" dirty="0"/>
              <a:t>Sometimes flipped: you watch videos beforehand, come to recitation and do something</a:t>
            </a:r>
          </a:p>
          <a:p>
            <a:r>
              <a:rPr lang="en-US" sz="2400" dirty="0"/>
              <a:t>Sometimes review, help on homework, </a:t>
            </a:r>
            <a:r>
              <a:rPr lang="fr-BE" sz="2400" dirty="0"/>
              <a:t>new material</a:t>
            </a:r>
          </a:p>
          <a:p>
            <a:r>
              <a:rPr lang="en-US" sz="2400" dirty="0"/>
              <a:t>No permission needed to switch sections, but do register for whichever one you attend</a:t>
            </a:r>
            <a:endParaRPr lang="fr-BE" sz="2400" dirty="0"/>
          </a:p>
        </p:txBody>
      </p:sp>
    </p:spTree>
    <p:extLst>
      <p:ext uri="{BB962C8B-B14F-4D97-AF65-F5344CB8AC3E}">
        <p14:creationId xmlns:p14="http://schemas.microsoft.com/office/powerpoint/2010/main" val="8480720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11538</TotalTime>
  <Words>2524</Words>
  <Application>Microsoft Macintosh PowerPoint</Application>
  <PresentationFormat>On-screen Show (4:3)</PresentationFormat>
  <Paragraphs>383</Paragraphs>
  <Slides>37</Slides>
  <Notes>5</Notes>
  <HiddenSlides>4</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HGPｺﾞｼｯｸE</vt:lpstr>
      <vt:lpstr>ＭＳ Ｐゴシック</vt:lpstr>
      <vt:lpstr>Calibri</vt:lpstr>
      <vt:lpstr>Courier New</vt:lpstr>
      <vt:lpstr>Mangal</vt:lpstr>
      <vt:lpstr>Times</vt:lpstr>
      <vt:lpstr>Times New Roman</vt:lpstr>
      <vt:lpstr>Tw Cen MT</vt:lpstr>
      <vt:lpstr>Wingdings</vt:lpstr>
      <vt:lpstr>Wingdings 2</vt:lpstr>
      <vt:lpstr>Median</vt:lpstr>
      <vt:lpstr>CS/ENGRD 2110 Fall 2018</vt:lpstr>
      <vt:lpstr>CS2110</vt:lpstr>
      <vt:lpstr>Email from July 2017!</vt:lpstr>
      <vt:lpstr>Usefulness of 2110</vt:lpstr>
      <vt:lpstr>Usefulness of 2110</vt:lpstr>
      <vt:lpstr>Is CS2110 right for you?</vt:lpstr>
      <vt:lpstr>Welcome to CS2110!</vt:lpstr>
      <vt:lpstr>Lectures</vt:lpstr>
      <vt:lpstr>Sections (Recitations)</vt:lpstr>
      <vt:lpstr>Recitation Next Week</vt:lpstr>
      <vt:lpstr>Coursework</vt:lpstr>
      <vt:lpstr>Assignments: a real learning experience</vt:lpstr>
      <vt:lpstr>Assignments: a real learning experience</vt:lpstr>
      <vt:lpstr>Academic Integrity… Trust but verify!</vt:lpstr>
      <vt:lpstr>Resources</vt:lpstr>
      <vt:lpstr>Piazza</vt:lpstr>
      <vt:lpstr>CS2111</vt:lpstr>
      <vt:lpstr>Obtaining Java and Eclipse</vt:lpstr>
      <vt:lpstr>DrJava IDE</vt:lpstr>
      <vt:lpstr>Homework!</vt:lpstr>
      <vt:lpstr>Assignment A0</vt:lpstr>
      <vt:lpstr>PowerPoint Presentation</vt:lpstr>
      <vt:lpstr>Relevant JavaHyperText Entries</vt:lpstr>
      <vt:lpstr>Type: Set of values          together with operations on them.</vt:lpstr>
      <vt:lpstr>Type: Set of values          together with operations on them.</vt:lpstr>
      <vt:lpstr>About int</vt:lpstr>
      <vt:lpstr>Types in Java</vt:lpstr>
      <vt:lpstr>Most-used ‘primitive’ types</vt:lpstr>
      <vt:lpstr>Primitive number types</vt:lpstr>
      <vt:lpstr>Type: Set of values          together with operations on them.</vt:lpstr>
      <vt:lpstr>Weakly typed versus strongly typed</vt:lpstr>
      <vt:lpstr>Basic variable declaration</vt:lpstr>
      <vt:lpstr>Assignment statement</vt:lpstr>
      <vt:lpstr>Assignment statement type restriction</vt:lpstr>
      <vt:lpstr>Casting among types</vt:lpstr>
      <vt:lpstr>char is a number type!</vt:lpstr>
      <vt:lpstr>A function in Matlab, Python, and Java</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CS/ENGRD 2110 (formerly CS 211) Fall 2009</dc:title>
  <dc:creator>Ken</dc:creator>
  <cp:lastModifiedBy>David Joseph Gries</cp:lastModifiedBy>
  <cp:revision>334</cp:revision>
  <cp:lastPrinted>2018-08-21T13:38:26Z</cp:lastPrinted>
  <dcterms:created xsi:type="dcterms:W3CDTF">2006-08-16T00:00:00Z</dcterms:created>
  <dcterms:modified xsi:type="dcterms:W3CDTF">2018-08-21T13:39:39Z</dcterms:modified>
</cp:coreProperties>
</file>