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7"/>
  </p:notesMasterIdLst>
  <p:handoutMasterIdLst>
    <p:handoutMasterId r:id="rId68"/>
  </p:handoutMasterIdLst>
  <p:sldIdLst>
    <p:sldId id="257" r:id="rId2"/>
    <p:sldId id="316" r:id="rId3"/>
    <p:sldId id="327" r:id="rId4"/>
    <p:sldId id="314" r:id="rId5"/>
    <p:sldId id="315" r:id="rId6"/>
    <p:sldId id="317" r:id="rId7"/>
    <p:sldId id="262" r:id="rId8"/>
    <p:sldId id="263" r:id="rId9"/>
    <p:sldId id="264" r:id="rId10"/>
    <p:sldId id="318" r:id="rId11"/>
    <p:sldId id="319" r:id="rId12"/>
    <p:sldId id="320" r:id="rId13"/>
    <p:sldId id="261" r:id="rId14"/>
    <p:sldId id="265" r:id="rId15"/>
    <p:sldId id="268" r:id="rId16"/>
    <p:sldId id="266" r:id="rId17"/>
    <p:sldId id="267" r:id="rId18"/>
    <p:sldId id="269" r:id="rId19"/>
    <p:sldId id="270" r:id="rId20"/>
    <p:sldId id="271" r:id="rId21"/>
    <p:sldId id="273" r:id="rId22"/>
    <p:sldId id="272" r:id="rId23"/>
    <p:sldId id="274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309" r:id="rId38"/>
    <p:sldId id="289" r:id="rId39"/>
    <p:sldId id="310" r:id="rId40"/>
    <p:sldId id="290" r:id="rId41"/>
    <p:sldId id="311" r:id="rId42"/>
    <p:sldId id="291" r:id="rId43"/>
    <p:sldId id="292" r:id="rId44"/>
    <p:sldId id="312" r:id="rId45"/>
    <p:sldId id="293" r:id="rId46"/>
    <p:sldId id="313" r:id="rId47"/>
    <p:sldId id="321" r:id="rId48"/>
    <p:sldId id="323" r:id="rId49"/>
    <p:sldId id="324" r:id="rId50"/>
    <p:sldId id="322" r:id="rId51"/>
    <p:sldId id="325" r:id="rId52"/>
    <p:sldId id="295" r:id="rId53"/>
    <p:sldId id="296" r:id="rId54"/>
    <p:sldId id="307" r:id="rId55"/>
    <p:sldId id="297" r:id="rId56"/>
    <p:sldId id="308" r:id="rId57"/>
    <p:sldId id="298" r:id="rId58"/>
    <p:sldId id="305" r:id="rId59"/>
    <p:sldId id="299" r:id="rId60"/>
    <p:sldId id="302" r:id="rId61"/>
    <p:sldId id="306" r:id="rId62"/>
    <p:sldId id="303" r:id="rId63"/>
    <p:sldId id="304" r:id="rId64"/>
    <p:sldId id="301" r:id="rId65"/>
    <p:sldId id="326" r:id="rId6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3CFF"/>
    <a:srgbClr val="E787FF"/>
    <a:srgbClr val="FBFF9F"/>
    <a:srgbClr val="FF00FE"/>
    <a:srgbClr val="308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5856"/>
    <p:restoredTop sz="94698"/>
  </p:normalViewPr>
  <p:slideViewPr>
    <p:cSldViewPr snapToGrid="0" snapToObjects="1">
      <p:cViewPr>
        <p:scale>
          <a:sx n="89" d="100"/>
          <a:sy n="89" d="100"/>
        </p:scale>
        <p:origin x="424" y="400"/>
      </p:cViewPr>
      <p:guideLst>
        <p:guide orient="horz" pos="2160"/>
        <p:guide pos="285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notesMaster" Target="notesMasters/notesMaster1.xml"/><Relationship Id="rId68" Type="http://schemas.openxmlformats.org/officeDocument/2006/relationships/handoutMaster" Target="handoutMasters/handoutMaster1.xml"/><Relationship Id="rId69" Type="http://schemas.openxmlformats.org/officeDocument/2006/relationships/presProps" Target="presProp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viewProps" Target="viewProps.xml"/><Relationship Id="rId71" Type="http://schemas.openxmlformats.org/officeDocument/2006/relationships/theme" Target="theme/theme1.xml"/><Relationship Id="rId72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BBC50D-FE26-8142-AA72-88B7F3EE9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859636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C13907-B013-324A-BF32-004C5BD46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101293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7A166-14B0-CA4B-A12B-2A649B73BAEE}" type="slidenum">
              <a:rPr lang="en-US" smtClean="0"/>
              <a:t>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7156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13907-B013-324A-BF32-004C5BD46E36}" type="slidenum">
              <a:rPr lang="en-US" smtClean="0"/>
              <a:t>23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7321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13907-B013-324A-BF32-004C5BD46E36}" type="slidenum">
              <a:rPr lang="en-US" smtClean="0"/>
              <a:t>24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7321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13907-B013-324A-BF32-004C5BD46E36}" type="slidenum">
              <a:rPr lang="en-US" smtClean="0"/>
              <a:t>25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7321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13907-B013-324A-BF32-004C5BD46E36}" type="slidenum">
              <a:rPr lang="en-US" smtClean="0"/>
              <a:t>26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7321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13907-B013-324A-BF32-004C5BD46E36}" type="slidenum">
              <a:rPr lang="en-US" smtClean="0"/>
              <a:t>27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7321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13907-B013-324A-BF32-004C5BD46E36}" type="slidenum">
              <a:rPr lang="en-US" smtClean="0"/>
              <a:t>28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7321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13907-B013-324A-BF32-004C5BD46E36}" type="slidenum">
              <a:rPr lang="en-US" smtClean="0"/>
              <a:t>29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7321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13907-B013-324A-BF32-004C5BD46E36}" type="slidenum">
              <a:rPr lang="en-US" smtClean="0"/>
              <a:t>30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7321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13907-B013-324A-BF32-004C5BD46E36}" type="slidenum">
              <a:rPr lang="en-US" smtClean="0"/>
              <a:t>31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7321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13907-B013-324A-BF32-004C5BD46E36}" type="slidenum">
              <a:rPr lang="en-US" smtClean="0"/>
              <a:t>32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7321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13907-B013-324A-BF32-004C5BD46E36}" type="slidenum">
              <a:rPr lang="en-US" smtClean="0"/>
              <a:t>15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7321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13907-B013-324A-BF32-004C5BD46E36}" type="slidenum">
              <a:rPr lang="en-US" smtClean="0"/>
              <a:t>33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7321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13907-B013-324A-BF32-004C5BD46E36}" type="slidenum">
              <a:rPr lang="en-US" smtClean="0"/>
              <a:t>34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7321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13907-B013-324A-BF32-004C5BD46E36}" type="slidenum">
              <a:rPr lang="en-US" smtClean="0"/>
              <a:t>35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7321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13907-B013-324A-BF32-004C5BD46E36}" type="slidenum">
              <a:rPr lang="en-US" smtClean="0"/>
              <a:t>36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7321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13907-B013-324A-BF32-004C5BD46E36}" type="slidenum">
              <a:rPr lang="en-US" smtClean="0"/>
              <a:t>37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7321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13907-B013-324A-BF32-004C5BD46E36}" type="slidenum">
              <a:rPr lang="en-US" smtClean="0"/>
              <a:t>38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7321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13907-B013-324A-BF32-004C5BD46E36}" type="slidenum">
              <a:rPr lang="en-US" smtClean="0"/>
              <a:t>39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73218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13907-B013-324A-BF32-004C5BD46E36}" type="slidenum">
              <a:rPr lang="en-US" smtClean="0"/>
              <a:t>40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73218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13907-B013-324A-BF32-004C5BD46E36}" type="slidenum">
              <a:rPr lang="en-US" smtClean="0"/>
              <a:t>41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7321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13907-B013-324A-BF32-004C5BD46E36}" type="slidenum">
              <a:rPr lang="en-US" smtClean="0"/>
              <a:t>42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732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13907-B013-324A-BF32-004C5BD46E36}" type="slidenum">
              <a:rPr lang="en-US" smtClean="0"/>
              <a:t>16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73218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13907-B013-324A-BF32-004C5BD46E36}" type="slidenum">
              <a:rPr lang="en-US" smtClean="0"/>
              <a:t>43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73218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13907-B013-324A-BF32-004C5BD46E36}" type="slidenum">
              <a:rPr lang="en-US" smtClean="0"/>
              <a:t>44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73218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13907-B013-324A-BF32-004C5BD46E36}" type="slidenum">
              <a:rPr lang="en-US" smtClean="0"/>
              <a:t>45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73218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13907-B013-324A-BF32-004C5BD46E36}" type="slidenum">
              <a:rPr lang="en-US" smtClean="0"/>
              <a:t>46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73218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13907-B013-324A-BF32-004C5BD46E36}" type="slidenum">
              <a:rPr lang="en-US" smtClean="0"/>
              <a:t>47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77797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13907-B013-324A-BF32-004C5BD46E36}" type="slidenum">
              <a:rPr lang="en-US" smtClean="0"/>
              <a:t>48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42662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13907-B013-324A-BF32-004C5BD46E36}" type="slidenum">
              <a:rPr lang="en-US" smtClean="0"/>
              <a:t>49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5753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13907-B013-324A-BF32-004C5BD46E36}" type="slidenum">
              <a:rPr lang="en-US" smtClean="0"/>
              <a:t>50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8931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13907-B013-324A-BF32-004C5BD46E36}" type="slidenum">
              <a:rPr lang="en-US" smtClean="0"/>
              <a:t>51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35481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13907-B013-324A-BF32-004C5BD46E36}" type="slidenum">
              <a:rPr lang="en-US" smtClean="0"/>
              <a:t>52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7321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13907-B013-324A-BF32-004C5BD46E36}" type="slidenum">
              <a:rPr lang="en-US" smtClean="0"/>
              <a:t>17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73218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13907-B013-324A-BF32-004C5BD46E36}" type="slidenum">
              <a:rPr lang="en-US" smtClean="0"/>
              <a:t>53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73218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13907-B013-324A-BF32-004C5BD46E36}" type="slidenum">
              <a:rPr lang="en-US" smtClean="0"/>
              <a:t>54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73218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13907-B013-324A-BF32-004C5BD46E36}" type="slidenum">
              <a:rPr lang="en-US" smtClean="0"/>
              <a:t>55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73218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13907-B013-324A-BF32-004C5BD46E36}" type="slidenum">
              <a:rPr lang="en-US" smtClean="0"/>
              <a:t>56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73218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13907-B013-324A-BF32-004C5BD46E36}" type="slidenum">
              <a:rPr lang="en-US" smtClean="0"/>
              <a:t>57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73218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13907-B013-324A-BF32-004C5BD46E36}" type="slidenum">
              <a:rPr lang="en-US" smtClean="0"/>
              <a:t>58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73218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13907-B013-324A-BF32-004C5BD46E36}" type="slidenum">
              <a:rPr lang="en-US" smtClean="0"/>
              <a:t>59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73218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13907-B013-324A-BF32-004C5BD46E36}" type="slidenum">
              <a:rPr lang="en-US" smtClean="0"/>
              <a:t>60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73218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13907-B013-324A-BF32-004C5BD46E36}" type="slidenum">
              <a:rPr lang="en-US" smtClean="0"/>
              <a:t>61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73218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13907-B013-324A-BF32-004C5BD46E36}" type="slidenum">
              <a:rPr lang="en-US" smtClean="0"/>
              <a:t>62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7321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13907-B013-324A-BF32-004C5BD46E36}" type="slidenum">
              <a:rPr lang="en-US" smtClean="0"/>
              <a:t>18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73218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13907-B013-324A-BF32-004C5BD46E36}" type="slidenum">
              <a:rPr lang="en-US" smtClean="0"/>
              <a:t>63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73218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13907-B013-324A-BF32-004C5BD46E36}" type="slidenum">
              <a:rPr lang="en-US" smtClean="0"/>
              <a:t>64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7321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13907-B013-324A-BF32-004C5BD46E36}" type="slidenum">
              <a:rPr lang="en-US" smtClean="0"/>
              <a:t>19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7321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13907-B013-324A-BF32-004C5BD46E36}" type="slidenum">
              <a:rPr lang="en-US" smtClean="0"/>
              <a:t>20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7321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13907-B013-324A-BF32-004C5BD46E36}" type="slidenum">
              <a:rPr lang="en-US" smtClean="0"/>
              <a:t>21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7321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13907-B013-324A-BF32-004C5BD46E36}" type="slidenum">
              <a:rPr lang="en-US" smtClean="0"/>
              <a:t>22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732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01929-872D-EC4B-8D0C-EEEFDA6F36C7}" type="datetime1">
              <a:rPr lang="en-US" smtClean="0"/>
              <a:t>4/11/17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2DFB8-0F35-894B-B797-9AE5D3EFF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860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CBF43-ACE3-7745-9C84-8AA315616482}" type="datetime1">
              <a:rPr lang="en-US" smtClean="0"/>
              <a:t>4/11/17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2DFB8-0F35-894B-B797-9AE5D3EFF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688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719D4-2643-D946-9D61-BC5E58CA016A}" type="datetime1">
              <a:rPr lang="en-US" smtClean="0"/>
              <a:t>4/11/17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2DFB8-0F35-894B-B797-9AE5D3EFF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872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8F71-F13D-B24E-BF8A-4041600FD1AA}" type="datetime1">
              <a:rPr lang="en-US" smtClean="0"/>
              <a:t>4/11/17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2DFB8-0F35-894B-B797-9AE5D3EFF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129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B2425-E31C-3648-82B0-9D46A5CFA0CA}" type="datetime1">
              <a:rPr lang="en-US" smtClean="0"/>
              <a:t>4/11/17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2DFB8-0F35-894B-B797-9AE5D3EFF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481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2C043-7C69-7B46-92C0-E9C168B10DA8}" type="datetime1">
              <a:rPr lang="en-US" smtClean="0"/>
              <a:t>4/11/17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2DFB8-0F35-894B-B797-9AE5D3EFF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791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CEA25-4229-644C-BBD7-B3D8C3D8437B}" type="datetime1">
              <a:rPr lang="en-US" smtClean="0"/>
              <a:t>4/11/17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2DFB8-0F35-894B-B797-9AE5D3EFF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755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D5C75-38C1-D145-80C5-36B70E123A69}" type="datetime1">
              <a:rPr lang="en-US" smtClean="0"/>
              <a:t>4/11/17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2DFB8-0F35-894B-B797-9AE5D3EFF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633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42D38-D049-0247-A0EB-E06A708046C8}" type="datetime1">
              <a:rPr lang="en-US" smtClean="0"/>
              <a:t>4/11/17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2DFB8-0F35-894B-B797-9AE5D3EFF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627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1490B-17C7-8746-AE29-AE58F981E890}" type="datetime1">
              <a:rPr lang="en-US" smtClean="0"/>
              <a:t>4/11/17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2DFB8-0F35-894B-B797-9AE5D3EFF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693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A3113-CA6A-B04B-8C57-A0F85B98D6BF}" type="datetime1">
              <a:rPr lang="en-US" smtClean="0"/>
              <a:t>4/11/17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2DFB8-0F35-894B-B797-9AE5D3EFF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474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BC8372-7E7C-2F47-8CA3-F7DD0CCAC902}" type="datetime1">
              <a:rPr lang="en-US" smtClean="0"/>
              <a:t>4/11/17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02DFB8-0F35-894B-B797-9AE5D3EFF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615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cs.cornell.edu/courses/cs2110/2017sp/online/shortestPath/shortestPath.html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37783" y="-16417"/>
            <a:ext cx="11508058" cy="690855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-26018"/>
            <a:ext cx="9144001" cy="1310009"/>
          </a:xfrm>
          <a:prstGeom prst="rect">
            <a:avLst/>
          </a:prstGeom>
          <a:solidFill>
            <a:schemeClr val="tx1">
              <a:alpha val="49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5799" y="-256041"/>
            <a:ext cx="4444329" cy="1470025"/>
          </a:xfrm>
        </p:spPr>
        <p:txBody>
          <a:bodyPr>
            <a:normAutofit/>
          </a:bodyPr>
          <a:lstStyle/>
          <a:p>
            <a:pPr algn="l"/>
            <a:r>
              <a:rPr lang="en-US" sz="8000" dirty="0" smtClean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/>
                  </a:outerShdw>
                </a:effectLst>
              </a:rPr>
              <a:t>Graphs - II</a:t>
            </a:r>
            <a:endParaRPr lang="en-US" sz="8000" dirty="0">
              <a:solidFill>
                <a:schemeClr val="bg1"/>
              </a:solidFill>
              <a:effectLst>
                <a:outerShdw blurRad="50800" dist="63500" dir="2700000" algn="tl" rotWithShape="0">
                  <a:prstClr val="black"/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91638" y="441311"/>
            <a:ext cx="6400800" cy="17526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  <a:effectLst>
                  <a:outerShdw blurRad="50800" dist="50800" dir="2700000" algn="tl" rotWithShape="0">
                    <a:prstClr val="black"/>
                  </a:outerShdw>
                </a:effectLst>
              </a:rPr>
              <a:t>CS 2110, Spring 2017</a:t>
            </a:r>
            <a:endParaRPr lang="en-US" dirty="0">
              <a:solidFill>
                <a:srgbClr val="FFFFFF"/>
              </a:solidFill>
              <a:effectLst>
                <a:outerShdw blurRad="50800" dist="50800" dir="2700000" algn="tl" rotWithShape="0">
                  <a:prstClr val="black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81570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3"/>
          <p:cNvSpPr>
            <a:spLocks/>
          </p:cNvSpPr>
          <p:nvPr/>
        </p:nvSpPr>
        <p:spPr bwMode="auto">
          <a:xfrm>
            <a:off x="5675952" y="3699010"/>
            <a:ext cx="3507918" cy="3352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>
              <a:lnSpc>
                <a:spcPct val="160000"/>
              </a:lnSpc>
              <a:spcBef>
                <a:spcPts val="700"/>
              </a:spcBef>
            </a:pPr>
            <a:r>
              <a:rPr lang="en-US" sz="2400" b="1" dirty="0">
                <a:solidFill>
                  <a:srgbClr val="0000FF"/>
                </a:solidFill>
                <a:latin typeface="Courier New" charset="0"/>
                <a:cs typeface="Courier New" charset="0"/>
                <a:sym typeface="Courier New" charset="0"/>
              </a:rPr>
              <a:t>    1   2   </a:t>
            </a:r>
            <a:r>
              <a:rPr lang="en-US" sz="2400" b="1" dirty="0" smtClean="0">
                <a:solidFill>
                  <a:srgbClr val="0000FF"/>
                </a:solidFill>
                <a:latin typeface="Courier New" charset="0"/>
                <a:cs typeface="Courier New" charset="0"/>
                <a:sym typeface="Courier New" charset="0"/>
              </a:rPr>
              <a:t>3</a:t>
            </a:r>
            <a:endParaRPr lang="en-US" sz="2400" b="1" dirty="0">
              <a:solidFill>
                <a:srgbClr val="0000FF"/>
              </a:solidFill>
              <a:latin typeface="Courier New" charset="0"/>
              <a:cs typeface="Courier New" charset="0"/>
              <a:sym typeface="Courier New" charset="0"/>
            </a:endParaRPr>
          </a:p>
          <a:p>
            <a:pPr marL="39688">
              <a:lnSpc>
                <a:spcPct val="160000"/>
              </a:lnSpc>
              <a:spcBef>
                <a:spcPts val="700"/>
              </a:spcBef>
            </a:pPr>
            <a:r>
              <a:rPr lang="en-US" sz="2400" b="1" dirty="0">
                <a:solidFill>
                  <a:srgbClr val="0000FF"/>
                </a:solidFill>
                <a:latin typeface="Courier New" charset="0"/>
                <a:cs typeface="Courier New" charset="0"/>
                <a:sym typeface="Courier New" charset="0"/>
              </a:rPr>
              <a:t>1</a:t>
            </a:r>
          </a:p>
          <a:p>
            <a:pPr marL="39688">
              <a:lnSpc>
                <a:spcPct val="160000"/>
              </a:lnSpc>
              <a:spcBef>
                <a:spcPts val="700"/>
              </a:spcBef>
            </a:pPr>
            <a:r>
              <a:rPr lang="en-US" sz="2400" b="1" dirty="0">
                <a:solidFill>
                  <a:srgbClr val="0000FF"/>
                </a:solidFill>
                <a:latin typeface="Courier New" charset="0"/>
                <a:cs typeface="Courier New" charset="0"/>
                <a:sym typeface="Courier New" charset="0"/>
              </a:rPr>
              <a:t>2</a:t>
            </a:r>
          </a:p>
          <a:p>
            <a:pPr marL="39688">
              <a:lnSpc>
                <a:spcPct val="160000"/>
              </a:lnSpc>
              <a:spcBef>
                <a:spcPts val="700"/>
              </a:spcBef>
            </a:pPr>
            <a:r>
              <a:rPr lang="en-US" sz="2400" b="1" dirty="0" smtClean="0">
                <a:solidFill>
                  <a:srgbClr val="0000FF"/>
                </a:solidFill>
                <a:latin typeface="Courier New" charset="0"/>
                <a:cs typeface="Courier New" charset="0"/>
                <a:sym typeface="Courier New" charset="0"/>
              </a:rPr>
              <a:t>3</a:t>
            </a:r>
            <a:endParaRPr lang="en-US" sz="2400" b="1" dirty="0">
              <a:solidFill>
                <a:srgbClr val="0000FF"/>
              </a:solidFill>
              <a:latin typeface="Courier New" charset="0"/>
              <a:cs typeface="Courier New" charset="0"/>
              <a:sym typeface="Courier New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Breaking DAG</a:t>
            </a:r>
            <a:endParaRPr lang="en-US" dirty="0"/>
          </a:p>
        </p:txBody>
      </p:sp>
      <p:grpSp>
        <p:nvGrpSpPr>
          <p:cNvPr id="58" name="Group 57"/>
          <p:cNvGrpSpPr/>
          <p:nvPr/>
        </p:nvGrpSpPr>
        <p:grpSpPr>
          <a:xfrm>
            <a:off x="600686" y="4031451"/>
            <a:ext cx="3805462" cy="2285128"/>
            <a:chOff x="868138" y="3918000"/>
            <a:chExt cx="3805462" cy="2285128"/>
          </a:xfrm>
        </p:grpSpPr>
        <p:sp>
          <p:nvSpPr>
            <p:cNvPr id="9" name="Rectangle 8"/>
            <p:cNvSpPr>
              <a:spLocks/>
            </p:cNvSpPr>
            <p:nvPr/>
          </p:nvSpPr>
          <p:spPr bwMode="auto">
            <a:xfrm>
              <a:off x="2435969" y="3952708"/>
              <a:ext cx="754147" cy="409062"/>
            </a:xfrm>
            <a:prstGeom prst="rect">
              <a:avLst/>
            </a:prstGeom>
            <a:solidFill>
              <a:srgbClr val="9900CC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0" name="Rectangle 9"/>
            <p:cNvSpPr>
              <a:spLocks/>
            </p:cNvSpPr>
            <p:nvPr/>
          </p:nvSpPr>
          <p:spPr bwMode="auto">
            <a:xfrm>
              <a:off x="4011241" y="3952708"/>
              <a:ext cx="662359" cy="409062"/>
            </a:xfrm>
            <a:prstGeom prst="rect">
              <a:avLst/>
            </a:prstGeom>
            <a:solidFill>
              <a:srgbClr val="9900CC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1" name="Line 8"/>
            <p:cNvSpPr>
              <a:spLocks noChangeShapeType="1"/>
            </p:cNvSpPr>
            <p:nvPr/>
          </p:nvSpPr>
          <p:spPr bwMode="auto">
            <a:xfrm>
              <a:off x="3046232" y="4155999"/>
              <a:ext cx="950126" cy="248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2" name="Rectangle 11"/>
            <p:cNvSpPr>
              <a:spLocks/>
            </p:cNvSpPr>
            <p:nvPr/>
          </p:nvSpPr>
          <p:spPr bwMode="auto">
            <a:xfrm>
              <a:off x="2411161" y="4852643"/>
              <a:ext cx="766550" cy="409062"/>
            </a:xfrm>
            <a:prstGeom prst="rect">
              <a:avLst/>
            </a:prstGeom>
            <a:solidFill>
              <a:srgbClr val="9900CC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" name="Rectangle 14"/>
            <p:cNvSpPr>
              <a:spLocks/>
            </p:cNvSpPr>
            <p:nvPr/>
          </p:nvSpPr>
          <p:spPr bwMode="auto">
            <a:xfrm>
              <a:off x="2541232" y="3918000"/>
              <a:ext cx="26577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800"/>
                </a:spcBef>
              </a:pPr>
              <a:r>
                <a:rPr lang="en-US" sz="2400" b="1" dirty="0" smtClean="0">
                  <a:solidFill>
                    <a:schemeClr val="bg1"/>
                  </a:solidFill>
                  <a:latin typeface="Courier New" charset="0"/>
                  <a:cs typeface="Courier New" charset="0"/>
                  <a:sym typeface="Courier New" charset="0"/>
                </a:rPr>
                <a:t>3</a:t>
              </a:r>
              <a:endParaRPr lang="en-US" sz="2400" b="1" dirty="0">
                <a:solidFill>
                  <a:schemeClr val="bg1"/>
                </a:solidFill>
                <a:latin typeface="Courier New" charset="0"/>
                <a:cs typeface="Courier New" charset="0"/>
                <a:sym typeface="Courier New" charset="0"/>
              </a:endParaRPr>
            </a:p>
          </p:txBody>
        </p:sp>
        <p:sp>
          <p:nvSpPr>
            <p:cNvPr id="16" name="Rectangle 15"/>
            <p:cNvSpPr>
              <a:spLocks/>
            </p:cNvSpPr>
            <p:nvPr/>
          </p:nvSpPr>
          <p:spPr bwMode="auto">
            <a:xfrm>
              <a:off x="4076813" y="3920480"/>
              <a:ext cx="26577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800"/>
                </a:spcBef>
              </a:pPr>
              <a:r>
                <a:rPr lang="en-US" sz="2400" b="1" dirty="0">
                  <a:solidFill>
                    <a:schemeClr val="bg1"/>
                  </a:solidFill>
                  <a:latin typeface="Courier New" charset="0"/>
                  <a:cs typeface="Courier New" charset="0"/>
                  <a:sym typeface="Courier New" charset="0"/>
                </a:rPr>
                <a:t>2</a:t>
              </a:r>
            </a:p>
          </p:txBody>
        </p:sp>
        <p:sp>
          <p:nvSpPr>
            <p:cNvPr id="17" name="Rectangle 16"/>
            <p:cNvSpPr>
              <a:spLocks/>
            </p:cNvSpPr>
            <p:nvPr/>
          </p:nvSpPr>
          <p:spPr bwMode="auto">
            <a:xfrm>
              <a:off x="2583405" y="4820414"/>
              <a:ext cx="26577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800"/>
                </a:spcBef>
              </a:pPr>
              <a:r>
                <a:rPr lang="en-US" sz="2400" b="1" dirty="0" smtClean="0">
                  <a:solidFill>
                    <a:schemeClr val="bg1"/>
                  </a:solidFill>
                  <a:latin typeface="Courier New" charset="0"/>
                  <a:cs typeface="Courier New" charset="0"/>
                  <a:sym typeface="Courier New" charset="0"/>
                </a:rPr>
                <a:t>3</a:t>
              </a:r>
              <a:endParaRPr lang="en-US" sz="2400" b="1" dirty="0">
                <a:solidFill>
                  <a:schemeClr val="bg1"/>
                </a:solidFill>
                <a:latin typeface="Courier New" charset="0"/>
                <a:cs typeface="Courier New" charset="0"/>
                <a:sym typeface="Courier New" charset="0"/>
              </a:endParaRPr>
            </a:p>
          </p:txBody>
        </p:sp>
        <p:sp>
          <p:nvSpPr>
            <p:cNvPr id="18" name="Rectangle 17"/>
            <p:cNvSpPr>
              <a:spLocks/>
            </p:cNvSpPr>
            <p:nvPr/>
          </p:nvSpPr>
          <p:spPr bwMode="auto">
            <a:xfrm>
              <a:off x="870620" y="3942792"/>
              <a:ext cx="965010" cy="409062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9" name="Rectangle 18"/>
            <p:cNvSpPr>
              <a:spLocks/>
            </p:cNvSpPr>
            <p:nvPr/>
          </p:nvSpPr>
          <p:spPr bwMode="auto">
            <a:xfrm>
              <a:off x="938670" y="3920480"/>
              <a:ext cx="26577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800"/>
                </a:spcBef>
              </a:pPr>
              <a:r>
                <a:rPr lang="en-US" sz="2400" b="1" dirty="0">
                  <a:solidFill>
                    <a:schemeClr val="bg1"/>
                  </a:solidFill>
                  <a:latin typeface="Courier New" charset="0"/>
                  <a:cs typeface="Courier New" charset="0"/>
                  <a:sym typeface="Courier New" charset="0"/>
                </a:rPr>
                <a:t>1</a:t>
              </a:r>
            </a:p>
          </p:txBody>
        </p:sp>
        <p:sp>
          <p:nvSpPr>
            <p:cNvPr id="20" name="Rectangle 18"/>
            <p:cNvSpPr>
              <a:spLocks/>
            </p:cNvSpPr>
            <p:nvPr/>
          </p:nvSpPr>
          <p:spPr bwMode="auto">
            <a:xfrm>
              <a:off x="868138" y="4842727"/>
              <a:ext cx="965010" cy="409062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1" name="Rectangle 19"/>
            <p:cNvSpPr>
              <a:spLocks/>
            </p:cNvSpPr>
            <p:nvPr/>
          </p:nvSpPr>
          <p:spPr bwMode="auto">
            <a:xfrm>
              <a:off x="936190" y="4820414"/>
              <a:ext cx="26577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800"/>
                </a:spcBef>
              </a:pPr>
              <a:r>
                <a:rPr lang="en-US" sz="2400" b="1" dirty="0">
                  <a:solidFill>
                    <a:schemeClr val="bg1"/>
                  </a:solidFill>
                  <a:latin typeface="Courier New" charset="0"/>
                  <a:cs typeface="Courier New" charset="0"/>
                  <a:sym typeface="Courier New" charset="0"/>
                </a:rPr>
                <a:t>2</a:t>
              </a:r>
            </a:p>
          </p:txBody>
        </p:sp>
        <p:sp>
          <p:nvSpPr>
            <p:cNvPr id="22" name="Rectangle 20"/>
            <p:cNvSpPr>
              <a:spLocks/>
            </p:cNvSpPr>
            <p:nvPr/>
          </p:nvSpPr>
          <p:spPr bwMode="auto">
            <a:xfrm>
              <a:off x="870620" y="5792244"/>
              <a:ext cx="965010" cy="409062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3" name="Rectangle 21"/>
            <p:cNvSpPr>
              <a:spLocks/>
            </p:cNvSpPr>
            <p:nvPr/>
          </p:nvSpPr>
          <p:spPr bwMode="auto">
            <a:xfrm>
              <a:off x="938670" y="5769932"/>
              <a:ext cx="26577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800"/>
                </a:spcBef>
              </a:pPr>
              <a:r>
                <a:rPr lang="en-US" sz="2400" b="1">
                  <a:solidFill>
                    <a:schemeClr val="bg1"/>
                  </a:solidFill>
                  <a:latin typeface="Courier New" charset="0"/>
                  <a:cs typeface="Courier New" charset="0"/>
                  <a:sym typeface="Courier New" charset="0"/>
                </a:rPr>
                <a:t>3</a:t>
              </a:r>
            </a:p>
          </p:txBody>
        </p:sp>
        <p:sp>
          <p:nvSpPr>
            <p:cNvPr id="28" name="Line 28"/>
            <p:cNvSpPr>
              <a:spLocks noChangeShapeType="1"/>
            </p:cNvSpPr>
            <p:nvPr/>
          </p:nvSpPr>
          <p:spPr bwMode="auto">
            <a:xfrm>
              <a:off x="1721513" y="4155999"/>
              <a:ext cx="699569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9" name="Oval 29"/>
            <p:cNvSpPr>
              <a:spLocks/>
            </p:cNvSpPr>
            <p:nvPr/>
          </p:nvSpPr>
          <p:spPr bwMode="auto">
            <a:xfrm>
              <a:off x="2907310" y="4086583"/>
              <a:ext cx="138922" cy="13883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0" name="Line 30"/>
            <p:cNvSpPr>
              <a:spLocks noChangeShapeType="1"/>
            </p:cNvSpPr>
            <p:nvPr/>
          </p:nvSpPr>
          <p:spPr bwMode="auto">
            <a:xfrm>
              <a:off x="1709111" y="5058413"/>
              <a:ext cx="687166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1" name="Oval 34"/>
            <p:cNvSpPr>
              <a:spLocks/>
            </p:cNvSpPr>
            <p:nvPr/>
          </p:nvSpPr>
          <p:spPr bwMode="auto">
            <a:xfrm>
              <a:off x="1582593" y="4086583"/>
              <a:ext cx="138922" cy="13883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2" name="Oval 35"/>
            <p:cNvSpPr>
              <a:spLocks/>
            </p:cNvSpPr>
            <p:nvPr/>
          </p:nvSpPr>
          <p:spPr bwMode="auto">
            <a:xfrm>
              <a:off x="1570189" y="4988996"/>
              <a:ext cx="138922" cy="13883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3" name="Rectangle 32"/>
            <p:cNvSpPr>
              <a:spLocks/>
            </p:cNvSpPr>
            <p:nvPr/>
          </p:nvSpPr>
          <p:spPr bwMode="auto">
            <a:xfrm>
              <a:off x="2396277" y="5794066"/>
              <a:ext cx="766550" cy="409062"/>
            </a:xfrm>
            <a:prstGeom prst="rect">
              <a:avLst/>
            </a:prstGeom>
            <a:solidFill>
              <a:srgbClr val="9900CC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4" name="Rectangle 33"/>
            <p:cNvSpPr>
              <a:spLocks/>
            </p:cNvSpPr>
            <p:nvPr/>
          </p:nvSpPr>
          <p:spPr bwMode="auto">
            <a:xfrm>
              <a:off x="2579945" y="5796107"/>
              <a:ext cx="26577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800"/>
                </a:spcBef>
              </a:pPr>
              <a:r>
                <a:rPr lang="en-US" sz="2400" b="1" dirty="0" smtClean="0">
                  <a:solidFill>
                    <a:schemeClr val="bg1"/>
                  </a:solidFill>
                  <a:latin typeface="Courier New" charset="0"/>
                  <a:cs typeface="Courier New" charset="0"/>
                  <a:sym typeface="Courier New" charset="0"/>
                </a:rPr>
                <a:t>1</a:t>
              </a:r>
              <a:endParaRPr lang="en-US" sz="2400" b="1" dirty="0">
                <a:solidFill>
                  <a:schemeClr val="bg1"/>
                </a:solidFill>
                <a:latin typeface="Courier New" charset="0"/>
                <a:cs typeface="Courier New" charset="0"/>
                <a:sym typeface="Courier New" charset="0"/>
              </a:endParaRPr>
            </a:p>
          </p:txBody>
        </p:sp>
        <p:sp>
          <p:nvSpPr>
            <p:cNvPr id="35" name="Line 30"/>
            <p:cNvSpPr>
              <a:spLocks noChangeShapeType="1"/>
            </p:cNvSpPr>
            <p:nvPr/>
          </p:nvSpPr>
          <p:spPr bwMode="auto">
            <a:xfrm>
              <a:off x="1709111" y="5995177"/>
              <a:ext cx="687166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6" name="Oval 35"/>
            <p:cNvSpPr>
              <a:spLocks/>
            </p:cNvSpPr>
            <p:nvPr/>
          </p:nvSpPr>
          <p:spPr bwMode="auto">
            <a:xfrm>
              <a:off x="1613341" y="5923787"/>
              <a:ext cx="138922" cy="13883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6190751" y="4326067"/>
            <a:ext cx="2144032" cy="2144032"/>
            <a:chOff x="5635625" y="4459338"/>
            <a:chExt cx="1143000" cy="1143000"/>
          </a:xfrm>
        </p:grpSpPr>
        <p:sp>
          <p:nvSpPr>
            <p:cNvPr id="38" name="Rectangle 36"/>
            <p:cNvSpPr>
              <a:spLocks/>
            </p:cNvSpPr>
            <p:nvPr/>
          </p:nvSpPr>
          <p:spPr bwMode="auto">
            <a:xfrm>
              <a:off x="5635625" y="4459338"/>
              <a:ext cx="381000" cy="381000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9" name="Rectangle 37"/>
            <p:cNvSpPr>
              <a:spLocks/>
            </p:cNvSpPr>
            <p:nvPr/>
          </p:nvSpPr>
          <p:spPr bwMode="auto">
            <a:xfrm>
              <a:off x="6016625" y="4459338"/>
              <a:ext cx="381000" cy="381000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0" name="Rectangle 38"/>
            <p:cNvSpPr>
              <a:spLocks/>
            </p:cNvSpPr>
            <p:nvPr/>
          </p:nvSpPr>
          <p:spPr bwMode="auto">
            <a:xfrm>
              <a:off x="6397625" y="4459338"/>
              <a:ext cx="381000" cy="381000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2" name="Rectangle 40"/>
            <p:cNvSpPr>
              <a:spLocks/>
            </p:cNvSpPr>
            <p:nvPr/>
          </p:nvSpPr>
          <p:spPr bwMode="auto">
            <a:xfrm>
              <a:off x="5635625" y="4840338"/>
              <a:ext cx="381000" cy="381000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3" name="Rectangle 41"/>
            <p:cNvSpPr>
              <a:spLocks/>
            </p:cNvSpPr>
            <p:nvPr/>
          </p:nvSpPr>
          <p:spPr bwMode="auto">
            <a:xfrm>
              <a:off x="6016625" y="4840338"/>
              <a:ext cx="381000" cy="381000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4" name="Rectangle 42"/>
            <p:cNvSpPr>
              <a:spLocks/>
            </p:cNvSpPr>
            <p:nvPr/>
          </p:nvSpPr>
          <p:spPr bwMode="auto">
            <a:xfrm>
              <a:off x="6397625" y="4840338"/>
              <a:ext cx="381000" cy="381000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6" name="Rectangle 44"/>
            <p:cNvSpPr>
              <a:spLocks/>
            </p:cNvSpPr>
            <p:nvPr/>
          </p:nvSpPr>
          <p:spPr bwMode="auto">
            <a:xfrm>
              <a:off x="5635625" y="5221338"/>
              <a:ext cx="381000" cy="381000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7" name="Rectangle 45"/>
            <p:cNvSpPr>
              <a:spLocks/>
            </p:cNvSpPr>
            <p:nvPr/>
          </p:nvSpPr>
          <p:spPr bwMode="auto">
            <a:xfrm>
              <a:off x="6016625" y="5221338"/>
              <a:ext cx="381000" cy="381000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8" name="Rectangle 46"/>
            <p:cNvSpPr>
              <a:spLocks/>
            </p:cNvSpPr>
            <p:nvPr/>
          </p:nvSpPr>
          <p:spPr bwMode="auto">
            <a:xfrm>
              <a:off x="6397625" y="5221338"/>
              <a:ext cx="381000" cy="381000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54" name="Rectangle 52"/>
          <p:cNvSpPr>
            <a:spLocks/>
          </p:cNvSpPr>
          <p:nvPr/>
        </p:nvSpPr>
        <p:spPr bwMode="auto">
          <a:xfrm>
            <a:off x="6350860" y="4399545"/>
            <a:ext cx="2978150" cy="23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>
              <a:lnSpc>
                <a:spcPct val="160000"/>
              </a:lnSpc>
              <a:spcBef>
                <a:spcPts val="700"/>
              </a:spcBef>
            </a:pPr>
            <a:r>
              <a:rPr lang="en-US" sz="2400" b="1" dirty="0">
                <a:solidFill>
                  <a:schemeClr val="tx1"/>
                </a:solidFill>
                <a:latin typeface="Courier New" charset="0"/>
                <a:cs typeface="Courier New" charset="0"/>
                <a:sym typeface="Courier New" charset="0"/>
              </a:rPr>
              <a:t>0   1   </a:t>
            </a:r>
            <a:r>
              <a:rPr lang="en-US" sz="2400" b="1" dirty="0" smtClean="0">
                <a:solidFill>
                  <a:schemeClr val="tx1"/>
                </a:solidFill>
                <a:latin typeface="Courier New" charset="0"/>
                <a:cs typeface="Courier New" charset="0"/>
                <a:sym typeface="Courier New" charset="0"/>
              </a:rPr>
              <a:t>1 </a:t>
            </a:r>
          </a:p>
          <a:p>
            <a:pPr marL="39688">
              <a:lnSpc>
                <a:spcPct val="160000"/>
              </a:lnSpc>
              <a:spcBef>
                <a:spcPts val="700"/>
              </a:spcBef>
            </a:pPr>
            <a:r>
              <a:rPr lang="en-US" sz="2400" b="1" dirty="0" smtClean="0">
                <a:solidFill>
                  <a:schemeClr val="tx1"/>
                </a:solidFill>
                <a:latin typeface="Courier New" charset="0"/>
                <a:cs typeface="Courier New" charset="0"/>
                <a:sym typeface="Courier New" charset="0"/>
              </a:rPr>
              <a:t>0   </a:t>
            </a:r>
            <a:r>
              <a:rPr lang="en-US" sz="2400" b="1" dirty="0">
                <a:solidFill>
                  <a:schemeClr val="tx1"/>
                </a:solidFill>
                <a:latin typeface="Courier New" charset="0"/>
                <a:cs typeface="Courier New" charset="0"/>
                <a:sym typeface="Courier New" charset="0"/>
              </a:rPr>
              <a:t>0   </a:t>
            </a:r>
            <a:r>
              <a:rPr lang="en-US" sz="2400" b="1" dirty="0" smtClean="0">
                <a:solidFill>
                  <a:schemeClr val="tx1"/>
                </a:solidFill>
                <a:latin typeface="Courier New" charset="0"/>
                <a:cs typeface="Courier New" charset="0"/>
                <a:sym typeface="Courier New" charset="0"/>
              </a:rPr>
              <a:t>0</a:t>
            </a:r>
            <a:endParaRPr lang="en-US" sz="2400" b="1" dirty="0">
              <a:solidFill>
                <a:schemeClr val="tx1"/>
              </a:solidFill>
              <a:latin typeface="Courier New" charset="0"/>
              <a:cs typeface="Courier New" charset="0"/>
              <a:sym typeface="Courier New" charset="0"/>
            </a:endParaRPr>
          </a:p>
          <a:p>
            <a:pPr marL="39688">
              <a:lnSpc>
                <a:spcPct val="160000"/>
              </a:lnSpc>
              <a:spcBef>
                <a:spcPts val="700"/>
              </a:spcBef>
            </a:pPr>
            <a:r>
              <a:rPr lang="en-US" sz="2400" b="1" dirty="0">
                <a:solidFill>
                  <a:schemeClr val="tx1"/>
                </a:solidFill>
                <a:latin typeface="Courier New" charset="0"/>
                <a:cs typeface="Courier New" charset="0"/>
                <a:sym typeface="Courier New" charset="0"/>
              </a:rPr>
              <a:t>0   </a:t>
            </a:r>
            <a:r>
              <a:rPr lang="en-US" sz="2400" b="1" dirty="0" smtClean="0">
                <a:solidFill>
                  <a:schemeClr val="tx1"/>
                </a:solidFill>
                <a:latin typeface="Courier New" charset="0"/>
                <a:cs typeface="Courier New" charset="0"/>
                <a:sym typeface="Courier New" charset="0"/>
              </a:rPr>
              <a:t>1   0</a:t>
            </a:r>
            <a:endParaRPr lang="en-US" sz="2400" b="1" dirty="0">
              <a:solidFill>
                <a:schemeClr val="tx1"/>
              </a:solidFill>
              <a:latin typeface="Courier New" charset="0"/>
              <a:cs typeface="Courier New" charset="0"/>
              <a:sym typeface="Courier New" charset="0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1225348" y="2995063"/>
            <a:ext cx="197458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latin typeface="Calibri" charset="0"/>
              </a:rPr>
              <a:t>Graph 1:</a:t>
            </a:r>
          </a:p>
        </p:txBody>
      </p:sp>
      <p:sp>
        <p:nvSpPr>
          <p:cNvPr id="61" name="Rectangle 60"/>
          <p:cNvSpPr/>
          <p:nvPr/>
        </p:nvSpPr>
        <p:spPr>
          <a:xfrm>
            <a:off x="6197377" y="2992525"/>
            <a:ext cx="197458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latin typeface="Calibri" charset="0"/>
              </a:rPr>
              <a:t>Graph 2:</a:t>
            </a:r>
            <a:endParaRPr lang="en-US" sz="4000" dirty="0"/>
          </a:p>
        </p:txBody>
      </p:sp>
      <p:sp>
        <p:nvSpPr>
          <p:cNvPr id="62" name="TextBox 61"/>
          <p:cNvSpPr txBox="1"/>
          <p:nvPr/>
        </p:nvSpPr>
        <p:spPr>
          <a:xfrm>
            <a:off x="1083191" y="1770932"/>
            <a:ext cx="74002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Which of the following two graphs are DAGs?</a:t>
            </a:r>
          </a:p>
          <a:p>
            <a:r>
              <a:rPr lang="en-US" dirty="0"/>
              <a:t>	</a:t>
            </a:r>
            <a:r>
              <a:rPr lang="en-US" dirty="0" smtClean="0"/>
              <a:t>										</a:t>
            </a:r>
            <a:r>
              <a:rPr lang="en-US" dirty="0" smtClean="0">
                <a:solidFill>
                  <a:srgbClr val="FF0000"/>
                </a:solidFill>
              </a:rPr>
              <a:t>D</a:t>
            </a:r>
            <a:r>
              <a:rPr lang="en-US" dirty="0" smtClean="0"/>
              <a:t>irected </a:t>
            </a:r>
            <a:r>
              <a:rPr lang="en-US" dirty="0" smtClean="0">
                <a:solidFill>
                  <a:srgbClr val="FF0000"/>
                </a:solidFill>
              </a:rPr>
              <a:t>A</a:t>
            </a:r>
            <a:r>
              <a:rPr lang="en-US" dirty="0" smtClean="0"/>
              <a:t>cyclic </a:t>
            </a:r>
            <a:r>
              <a:rPr lang="en-US" dirty="0" smtClean="0">
                <a:solidFill>
                  <a:srgbClr val="FF0000"/>
                </a:solidFill>
              </a:rPr>
              <a:t>G</a:t>
            </a:r>
            <a:r>
              <a:rPr lang="en-US" dirty="0" smtClean="0"/>
              <a:t>raph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65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3"/>
          <p:cNvSpPr>
            <a:spLocks/>
          </p:cNvSpPr>
          <p:nvPr/>
        </p:nvSpPr>
        <p:spPr bwMode="auto">
          <a:xfrm>
            <a:off x="5675952" y="3699010"/>
            <a:ext cx="3507918" cy="3352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>
              <a:lnSpc>
                <a:spcPct val="160000"/>
              </a:lnSpc>
              <a:spcBef>
                <a:spcPts val="700"/>
              </a:spcBef>
            </a:pPr>
            <a:r>
              <a:rPr lang="en-US" sz="2400" b="1" dirty="0">
                <a:solidFill>
                  <a:srgbClr val="0000FF"/>
                </a:solidFill>
                <a:latin typeface="Courier New" charset="0"/>
                <a:cs typeface="Courier New" charset="0"/>
                <a:sym typeface="Courier New" charset="0"/>
              </a:rPr>
              <a:t>    1   2   </a:t>
            </a:r>
            <a:r>
              <a:rPr lang="en-US" sz="2400" b="1" dirty="0" smtClean="0">
                <a:solidFill>
                  <a:srgbClr val="0000FF"/>
                </a:solidFill>
                <a:latin typeface="Courier New" charset="0"/>
                <a:cs typeface="Courier New" charset="0"/>
                <a:sym typeface="Courier New" charset="0"/>
              </a:rPr>
              <a:t>3</a:t>
            </a:r>
            <a:endParaRPr lang="en-US" sz="2400" b="1" dirty="0">
              <a:solidFill>
                <a:srgbClr val="0000FF"/>
              </a:solidFill>
              <a:latin typeface="Courier New" charset="0"/>
              <a:cs typeface="Courier New" charset="0"/>
              <a:sym typeface="Courier New" charset="0"/>
            </a:endParaRPr>
          </a:p>
          <a:p>
            <a:pPr marL="39688">
              <a:lnSpc>
                <a:spcPct val="160000"/>
              </a:lnSpc>
              <a:spcBef>
                <a:spcPts val="700"/>
              </a:spcBef>
            </a:pPr>
            <a:r>
              <a:rPr lang="en-US" sz="2400" b="1" dirty="0">
                <a:solidFill>
                  <a:srgbClr val="0000FF"/>
                </a:solidFill>
                <a:latin typeface="Courier New" charset="0"/>
                <a:cs typeface="Courier New" charset="0"/>
                <a:sym typeface="Courier New" charset="0"/>
              </a:rPr>
              <a:t>1</a:t>
            </a:r>
          </a:p>
          <a:p>
            <a:pPr marL="39688">
              <a:lnSpc>
                <a:spcPct val="160000"/>
              </a:lnSpc>
              <a:spcBef>
                <a:spcPts val="700"/>
              </a:spcBef>
            </a:pPr>
            <a:r>
              <a:rPr lang="en-US" sz="2400" b="1" dirty="0">
                <a:solidFill>
                  <a:srgbClr val="0000FF"/>
                </a:solidFill>
                <a:latin typeface="Courier New" charset="0"/>
                <a:cs typeface="Courier New" charset="0"/>
                <a:sym typeface="Courier New" charset="0"/>
              </a:rPr>
              <a:t>2</a:t>
            </a:r>
          </a:p>
          <a:p>
            <a:pPr marL="39688">
              <a:lnSpc>
                <a:spcPct val="160000"/>
              </a:lnSpc>
              <a:spcBef>
                <a:spcPts val="700"/>
              </a:spcBef>
            </a:pPr>
            <a:r>
              <a:rPr lang="en-US" sz="2400" b="1" dirty="0" smtClean="0">
                <a:solidFill>
                  <a:srgbClr val="0000FF"/>
                </a:solidFill>
                <a:latin typeface="Courier New" charset="0"/>
                <a:cs typeface="Courier New" charset="0"/>
                <a:sym typeface="Courier New" charset="0"/>
              </a:rPr>
              <a:t>3</a:t>
            </a:r>
            <a:endParaRPr lang="en-US" sz="2400" b="1" dirty="0">
              <a:solidFill>
                <a:srgbClr val="0000FF"/>
              </a:solidFill>
              <a:latin typeface="Courier New" charset="0"/>
              <a:cs typeface="Courier New" charset="0"/>
              <a:sym typeface="Courier New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Breaking DAG</a:t>
            </a:r>
            <a:endParaRPr lang="en-US" dirty="0"/>
          </a:p>
        </p:txBody>
      </p:sp>
      <p:grpSp>
        <p:nvGrpSpPr>
          <p:cNvPr id="58" name="Group 57"/>
          <p:cNvGrpSpPr/>
          <p:nvPr/>
        </p:nvGrpSpPr>
        <p:grpSpPr>
          <a:xfrm>
            <a:off x="600686" y="4031451"/>
            <a:ext cx="3805462" cy="2285128"/>
            <a:chOff x="868138" y="3918000"/>
            <a:chExt cx="3805462" cy="2285128"/>
          </a:xfrm>
        </p:grpSpPr>
        <p:sp>
          <p:nvSpPr>
            <p:cNvPr id="9" name="Rectangle 8"/>
            <p:cNvSpPr>
              <a:spLocks/>
            </p:cNvSpPr>
            <p:nvPr/>
          </p:nvSpPr>
          <p:spPr bwMode="auto">
            <a:xfrm>
              <a:off x="2435969" y="3952708"/>
              <a:ext cx="754147" cy="409062"/>
            </a:xfrm>
            <a:prstGeom prst="rect">
              <a:avLst/>
            </a:prstGeom>
            <a:solidFill>
              <a:srgbClr val="9900CC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0" name="Rectangle 9"/>
            <p:cNvSpPr>
              <a:spLocks/>
            </p:cNvSpPr>
            <p:nvPr/>
          </p:nvSpPr>
          <p:spPr bwMode="auto">
            <a:xfrm>
              <a:off x="4011241" y="3952708"/>
              <a:ext cx="662359" cy="409062"/>
            </a:xfrm>
            <a:prstGeom prst="rect">
              <a:avLst/>
            </a:prstGeom>
            <a:solidFill>
              <a:srgbClr val="9900CC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1" name="Line 8"/>
            <p:cNvSpPr>
              <a:spLocks noChangeShapeType="1"/>
            </p:cNvSpPr>
            <p:nvPr/>
          </p:nvSpPr>
          <p:spPr bwMode="auto">
            <a:xfrm>
              <a:off x="3046232" y="4155999"/>
              <a:ext cx="950126" cy="248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2" name="Rectangle 11"/>
            <p:cNvSpPr>
              <a:spLocks/>
            </p:cNvSpPr>
            <p:nvPr/>
          </p:nvSpPr>
          <p:spPr bwMode="auto">
            <a:xfrm>
              <a:off x="2411161" y="4852643"/>
              <a:ext cx="766550" cy="409062"/>
            </a:xfrm>
            <a:prstGeom prst="rect">
              <a:avLst/>
            </a:prstGeom>
            <a:solidFill>
              <a:srgbClr val="9900CC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" name="Rectangle 14"/>
            <p:cNvSpPr>
              <a:spLocks/>
            </p:cNvSpPr>
            <p:nvPr/>
          </p:nvSpPr>
          <p:spPr bwMode="auto">
            <a:xfrm>
              <a:off x="2541232" y="3918000"/>
              <a:ext cx="26577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800"/>
                </a:spcBef>
              </a:pPr>
              <a:r>
                <a:rPr lang="en-US" sz="2400" b="1" dirty="0" smtClean="0">
                  <a:solidFill>
                    <a:schemeClr val="bg1"/>
                  </a:solidFill>
                  <a:latin typeface="Courier New" charset="0"/>
                  <a:cs typeface="Courier New" charset="0"/>
                  <a:sym typeface="Courier New" charset="0"/>
                </a:rPr>
                <a:t>3</a:t>
              </a:r>
              <a:endParaRPr lang="en-US" sz="2400" b="1" dirty="0">
                <a:solidFill>
                  <a:schemeClr val="bg1"/>
                </a:solidFill>
                <a:latin typeface="Courier New" charset="0"/>
                <a:cs typeface="Courier New" charset="0"/>
                <a:sym typeface="Courier New" charset="0"/>
              </a:endParaRPr>
            </a:p>
          </p:txBody>
        </p:sp>
        <p:sp>
          <p:nvSpPr>
            <p:cNvPr id="16" name="Rectangle 15"/>
            <p:cNvSpPr>
              <a:spLocks/>
            </p:cNvSpPr>
            <p:nvPr/>
          </p:nvSpPr>
          <p:spPr bwMode="auto">
            <a:xfrm>
              <a:off x="4076813" y="3920480"/>
              <a:ext cx="26577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800"/>
                </a:spcBef>
              </a:pPr>
              <a:r>
                <a:rPr lang="en-US" sz="2400" b="1" dirty="0">
                  <a:solidFill>
                    <a:schemeClr val="bg1"/>
                  </a:solidFill>
                  <a:latin typeface="Courier New" charset="0"/>
                  <a:cs typeface="Courier New" charset="0"/>
                  <a:sym typeface="Courier New" charset="0"/>
                </a:rPr>
                <a:t>2</a:t>
              </a:r>
            </a:p>
          </p:txBody>
        </p:sp>
        <p:sp>
          <p:nvSpPr>
            <p:cNvPr id="17" name="Rectangle 16"/>
            <p:cNvSpPr>
              <a:spLocks/>
            </p:cNvSpPr>
            <p:nvPr/>
          </p:nvSpPr>
          <p:spPr bwMode="auto">
            <a:xfrm>
              <a:off x="2583405" y="4820414"/>
              <a:ext cx="26577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800"/>
                </a:spcBef>
              </a:pPr>
              <a:r>
                <a:rPr lang="en-US" sz="2400" b="1" dirty="0" smtClean="0">
                  <a:solidFill>
                    <a:schemeClr val="bg1"/>
                  </a:solidFill>
                  <a:latin typeface="Courier New" charset="0"/>
                  <a:cs typeface="Courier New" charset="0"/>
                  <a:sym typeface="Courier New" charset="0"/>
                </a:rPr>
                <a:t>3</a:t>
              </a:r>
              <a:endParaRPr lang="en-US" sz="2400" b="1" dirty="0">
                <a:solidFill>
                  <a:schemeClr val="bg1"/>
                </a:solidFill>
                <a:latin typeface="Courier New" charset="0"/>
                <a:cs typeface="Courier New" charset="0"/>
                <a:sym typeface="Courier New" charset="0"/>
              </a:endParaRPr>
            </a:p>
          </p:txBody>
        </p:sp>
        <p:sp>
          <p:nvSpPr>
            <p:cNvPr id="18" name="Rectangle 17"/>
            <p:cNvSpPr>
              <a:spLocks/>
            </p:cNvSpPr>
            <p:nvPr/>
          </p:nvSpPr>
          <p:spPr bwMode="auto">
            <a:xfrm>
              <a:off x="870620" y="3942792"/>
              <a:ext cx="965010" cy="409062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9" name="Rectangle 18"/>
            <p:cNvSpPr>
              <a:spLocks/>
            </p:cNvSpPr>
            <p:nvPr/>
          </p:nvSpPr>
          <p:spPr bwMode="auto">
            <a:xfrm>
              <a:off x="938670" y="3920480"/>
              <a:ext cx="26577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800"/>
                </a:spcBef>
              </a:pPr>
              <a:r>
                <a:rPr lang="en-US" sz="2400" b="1" dirty="0">
                  <a:solidFill>
                    <a:schemeClr val="bg1"/>
                  </a:solidFill>
                  <a:latin typeface="Courier New" charset="0"/>
                  <a:cs typeface="Courier New" charset="0"/>
                  <a:sym typeface="Courier New" charset="0"/>
                </a:rPr>
                <a:t>1</a:t>
              </a:r>
            </a:p>
          </p:txBody>
        </p:sp>
        <p:sp>
          <p:nvSpPr>
            <p:cNvPr id="20" name="Rectangle 18"/>
            <p:cNvSpPr>
              <a:spLocks/>
            </p:cNvSpPr>
            <p:nvPr/>
          </p:nvSpPr>
          <p:spPr bwMode="auto">
            <a:xfrm>
              <a:off x="868138" y="4842727"/>
              <a:ext cx="965010" cy="409062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1" name="Rectangle 19"/>
            <p:cNvSpPr>
              <a:spLocks/>
            </p:cNvSpPr>
            <p:nvPr/>
          </p:nvSpPr>
          <p:spPr bwMode="auto">
            <a:xfrm>
              <a:off x="936190" y="4820414"/>
              <a:ext cx="26577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800"/>
                </a:spcBef>
              </a:pPr>
              <a:r>
                <a:rPr lang="en-US" sz="2400" b="1" dirty="0">
                  <a:solidFill>
                    <a:schemeClr val="bg1"/>
                  </a:solidFill>
                  <a:latin typeface="Courier New" charset="0"/>
                  <a:cs typeface="Courier New" charset="0"/>
                  <a:sym typeface="Courier New" charset="0"/>
                </a:rPr>
                <a:t>2</a:t>
              </a:r>
            </a:p>
          </p:txBody>
        </p:sp>
        <p:sp>
          <p:nvSpPr>
            <p:cNvPr id="22" name="Rectangle 20"/>
            <p:cNvSpPr>
              <a:spLocks/>
            </p:cNvSpPr>
            <p:nvPr/>
          </p:nvSpPr>
          <p:spPr bwMode="auto">
            <a:xfrm>
              <a:off x="870620" y="5792244"/>
              <a:ext cx="965010" cy="409062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3" name="Rectangle 21"/>
            <p:cNvSpPr>
              <a:spLocks/>
            </p:cNvSpPr>
            <p:nvPr/>
          </p:nvSpPr>
          <p:spPr bwMode="auto">
            <a:xfrm>
              <a:off x="938670" y="5769932"/>
              <a:ext cx="26577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800"/>
                </a:spcBef>
              </a:pPr>
              <a:r>
                <a:rPr lang="en-US" sz="2400" b="1">
                  <a:solidFill>
                    <a:schemeClr val="bg1"/>
                  </a:solidFill>
                  <a:latin typeface="Courier New" charset="0"/>
                  <a:cs typeface="Courier New" charset="0"/>
                  <a:sym typeface="Courier New" charset="0"/>
                </a:rPr>
                <a:t>3</a:t>
              </a:r>
            </a:p>
          </p:txBody>
        </p:sp>
        <p:sp>
          <p:nvSpPr>
            <p:cNvPr id="28" name="Line 28"/>
            <p:cNvSpPr>
              <a:spLocks noChangeShapeType="1"/>
            </p:cNvSpPr>
            <p:nvPr/>
          </p:nvSpPr>
          <p:spPr bwMode="auto">
            <a:xfrm>
              <a:off x="1721513" y="4155999"/>
              <a:ext cx="699569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9" name="Oval 29"/>
            <p:cNvSpPr>
              <a:spLocks/>
            </p:cNvSpPr>
            <p:nvPr/>
          </p:nvSpPr>
          <p:spPr bwMode="auto">
            <a:xfrm>
              <a:off x="2907310" y="4086583"/>
              <a:ext cx="138922" cy="13883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0" name="Line 30"/>
            <p:cNvSpPr>
              <a:spLocks noChangeShapeType="1"/>
            </p:cNvSpPr>
            <p:nvPr/>
          </p:nvSpPr>
          <p:spPr bwMode="auto">
            <a:xfrm>
              <a:off x="1709111" y="5058413"/>
              <a:ext cx="687166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1" name="Oval 34"/>
            <p:cNvSpPr>
              <a:spLocks/>
            </p:cNvSpPr>
            <p:nvPr/>
          </p:nvSpPr>
          <p:spPr bwMode="auto">
            <a:xfrm>
              <a:off x="1582593" y="4086583"/>
              <a:ext cx="138922" cy="13883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2" name="Oval 35"/>
            <p:cNvSpPr>
              <a:spLocks/>
            </p:cNvSpPr>
            <p:nvPr/>
          </p:nvSpPr>
          <p:spPr bwMode="auto">
            <a:xfrm>
              <a:off x="1570189" y="4988996"/>
              <a:ext cx="138922" cy="13883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3" name="Rectangle 32"/>
            <p:cNvSpPr>
              <a:spLocks/>
            </p:cNvSpPr>
            <p:nvPr/>
          </p:nvSpPr>
          <p:spPr bwMode="auto">
            <a:xfrm>
              <a:off x="2396277" y="5794066"/>
              <a:ext cx="766550" cy="409062"/>
            </a:xfrm>
            <a:prstGeom prst="rect">
              <a:avLst/>
            </a:prstGeom>
            <a:solidFill>
              <a:srgbClr val="9900CC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4" name="Rectangle 33"/>
            <p:cNvSpPr>
              <a:spLocks/>
            </p:cNvSpPr>
            <p:nvPr/>
          </p:nvSpPr>
          <p:spPr bwMode="auto">
            <a:xfrm>
              <a:off x="2579945" y="5796107"/>
              <a:ext cx="26577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800"/>
                </a:spcBef>
              </a:pPr>
              <a:r>
                <a:rPr lang="en-US" sz="2400" b="1" dirty="0" smtClean="0">
                  <a:solidFill>
                    <a:schemeClr val="bg1"/>
                  </a:solidFill>
                  <a:latin typeface="Courier New" charset="0"/>
                  <a:cs typeface="Courier New" charset="0"/>
                  <a:sym typeface="Courier New" charset="0"/>
                </a:rPr>
                <a:t>1</a:t>
              </a:r>
              <a:endParaRPr lang="en-US" sz="2400" b="1" dirty="0">
                <a:solidFill>
                  <a:schemeClr val="bg1"/>
                </a:solidFill>
                <a:latin typeface="Courier New" charset="0"/>
                <a:cs typeface="Courier New" charset="0"/>
                <a:sym typeface="Courier New" charset="0"/>
              </a:endParaRPr>
            </a:p>
          </p:txBody>
        </p:sp>
        <p:sp>
          <p:nvSpPr>
            <p:cNvPr id="35" name="Line 30"/>
            <p:cNvSpPr>
              <a:spLocks noChangeShapeType="1"/>
            </p:cNvSpPr>
            <p:nvPr/>
          </p:nvSpPr>
          <p:spPr bwMode="auto">
            <a:xfrm>
              <a:off x="1709111" y="5995177"/>
              <a:ext cx="687166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6" name="Oval 35"/>
            <p:cNvSpPr>
              <a:spLocks/>
            </p:cNvSpPr>
            <p:nvPr/>
          </p:nvSpPr>
          <p:spPr bwMode="auto">
            <a:xfrm>
              <a:off x="1613341" y="5923787"/>
              <a:ext cx="138922" cy="13883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6190751" y="4326067"/>
            <a:ext cx="2144032" cy="2144032"/>
            <a:chOff x="5635625" y="4459338"/>
            <a:chExt cx="1143000" cy="1143000"/>
          </a:xfrm>
        </p:grpSpPr>
        <p:sp>
          <p:nvSpPr>
            <p:cNvPr id="38" name="Rectangle 36"/>
            <p:cNvSpPr>
              <a:spLocks/>
            </p:cNvSpPr>
            <p:nvPr/>
          </p:nvSpPr>
          <p:spPr bwMode="auto">
            <a:xfrm>
              <a:off x="5635625" y="4459338"/>
              <a:ext cx="381000" cy="381000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9" name="Rectangle 37"/>
            <p:cNvSpPr>
              <a:spLocks/>
            </p:cNvSpPr>
            <p:nvPr/>
          </p:nvSpPr>
          <p:spPr bwMode="auto">
            <a:xfrm>
              <a:off x="6016625" y="4459338"/>
              <a:ext cx="381000" cy="381000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0" name="Rectangle 38"/>
            <p:cNvSpPr>
              <a:spLocks/>
            </p:cNvSpPr>
            <p:nvPr/>
          </p:nvSpPr>
          <p:spPr bwMode="auto">
            <a:xfrm>
              <a:off x="6397625" y="4459338"/>
              <a:ext cx="381000" cy="381000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2" name="Rectangle 40"/>
            <p:cNvSpPr>
              <a:spLocks/>
            </p:cNvSpPr>
            <p:nvPr/>
          </p:nvSpPr>
          <p:spPr bwMode="auto">
            <a:xfrm>
              <a:off x="5635625" y="4840338"/>
              <a:ext cx="381000" cy="381000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3" name="Rectangle 41"/>
            <p:cNvSpPr>
              <a:spLocks/>
            </p:cNvSpPr>
            <p:nvPr/>
          </p:nvSpPr>
          <p:spPr bwMode="auto">
            <a:xfrm>
              <a:off x="6016625" y="4840338"/>
              <a:ext cx="381000" cy="381000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4" name="Rectangle 42"/>
            <p:cNvSpPr>
              <a:spLocks/>
            </p:cNvSpPr>
            <p:nvPr/>
          </p:nvSpPr>
          <p:spPr bwMode="auto">
            <a:xfrm>
              <a:off x="6397625" y="4840338"/>
              <a:ext cx="381000" cy="381000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6" name="Rectangle 44"/>
            <p:cNvSpPr>
              <a:spLocks/>
            </p:cNvSpPr>
            <p:nvPr/>
          </p:nvSpPr>
          <p:spPr bwMode="auto">
            <a:xfrm>
              <a:off x="5635625" y="5221338"/>
              <a:ext cx="381000" cy="381000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7" name="Rectangle 45"/>
            <p:cNvSpPr>
              <a:spLocks/>
            </p:cNvSpPr>
            <p:nvPr/>
          </p:nvSpPr>
          <p:spPr bwMode="auto">
            <a:xfrm>
              <a:off x="6016625" y="5221338"/>
              <a:ext cx="381000" cy="381000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8" name="Rectangle 46"/>
            <p:cNvSpPr>
              <a:spLocks/>
            </p:cNvSpPr>
            <p:nvPr/>
          </p:nvSpPr>
          <p:spPr bwMode="auto">
            <a:xfrm>
              <a:off x="6397625" y="5221338"/>
              <a:ext cx="381000" cy="381000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54" name="Rectangle 52"/>
          <p:cNvSpPr>
            <a:spLocks/>
          </p:cNvSpPr>
          <p:nvPr/>
        </p:nvSpPr>
        <p:spPr bwMode="auto">
          <a:xfrm>
            <a:off x="6350860" y="4399545"/>
            <a:ext cx="2978150" cy="23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>
              <a:lnSpc>
                <a:spcPct val="160000"/>
              </a:lnSpc>
              <a:spcBef>
                <a:spcPts val="700"/>
              </a:spcBef>
            </a:pPr>
            <a:r>
              <a:rPr lang="en-US" sz="2400" b="1" dirty="0">
                <a:solidFill>
                  <a:schemeClr val="tx1"/>
                </a:solidFill>
                <a:latin typeface="Courier New" charset="0"/>
                <a:cs typeface="Courier New" charset="0"/>
                <a:sym typeface="Courier New" charset="0"/>
              </a:rPr>
              <a:t>0   1   </a:t>
            </a:r>
            <a:r>
              <a:rPr lang="en-US" sz="2400" b="1" dirty="0" smtClean="0">
                <a:solidFill>
                  <a:schemeClr val="tx1"/>
                </a:solidFill>
                <a:latin typeface="Courier New" charset="0"/>
                <a:cs typeface="Courier New" charset="0"/>
                <a:sym typeface="Courier New" charset="0"/>
              </a:rPr>
              <a:t>1 </a:t>
            </a:r>
          </a:p>
          <a:p>
            <a:pPr marL="39688">
              <a:lnSpc>
                <a:spcPct val="160000"/>
              </a:lnSpc>
              <a:spcBef>
                <a:spcPts val="700"/>
              </a:spcBef>
            </a:pPr>
            <a:r>
              <a:rPr lang="en-US" sz="2400" b="1" dirty="0" smtClean="0">
                <a:solidFill>
                  <a:schemeClr val="tx1"/>
                </a:solidFill>
                <a:latin typeface="Courier New" charset="0"/>
                <a:cs typeface="Courier New" charset="0"/>
                <a:sym typeface="Courier New" charset="0"/>
              </a:rPr>
              <a:t>0   </a:t>
            </a:r>
            <a:r>
              <a:rPr lang="en-US" sz="2400" b="1" dirty="0">
                <a:solidFill>
                  <a:schemeClr val="tx1"/>
                </a:solidFill>
                <a:latin typeface="Courier New" charset="0"/>
                <a:cs typeface="Courier New" charset="0"/>
                <a:sym typeface="Courier New" charset="0"/>
              </a:rPr>
              <a:t>0   </a:t>
            </a:r>
            <a:r>
              <a:rPr lang="en-US" sz="2400" b="1" dirty="0" smtClean="0">
                <a:solidFill>
                  <a:schemeClr val="tx1"/>
                </a:solidFill>
                <a:latin typeface="Courier New" charset="0"/>
                <a:cs typeface="Courier New" charset="0"/>
                <a:sym typeface="Courier New" charset="0"/>
              </a:rPr>
              <a:t>0</a:t>
            </a:r>
            <a:endParaRPr lang="en-US" sz="2400" b="1" dirty="0">
              <a:solidFill>
                <a:schemeClr val="tx1"/>
              </a:solidFill>
              <a:latin typeface="Courier New" charset="0"/>
              <a:cs typeface="Courier New" charset="0"/>
              <a:sym typeface="Courier New" charset="0"/>
            </a:endParaRPr>
          </a:p>
          <a:p>
            <a:pPr marL="39688">
              <a:lnSpc>
                <a:spcPct val="160000"/>
              </a:lnSpc>
              <a:spcBef>
                <a:spcPts val="700"/>
              </a:spcBef>
            </a:pPr>
            <a:r>
              <a:rPr lang="en-US" sz="2400" b="1" dirty="0">
                <a:solidFill>
                  <a:schemeClr val="tx1"/>
                </a:solidFill>
                <a:latin typeface="Courier New" charset="0"/>
                <a:cs typeface="Courier New" charset="0"/>
                <a:sym typeface="Courier New" charset="0"/>
              </a:rPr>
              <a:t>0   </a:t>
            </a:r>
            <a:r>
              <a:rPr lang="en-US" sz="2400" b="1" dirty="0" smtClean="0">
                <a:solidFill>
                  <a:schemeClr val="tx1"/>
                </a:solidFill>
                <a:latin typeface="Courier New" charset="0"/>
                <a:cs typeface="Courier New" charset="0"/>
                <a:sym typeface="Courier New" charset="0"/>
              </a:rPr>
              <a:t>1   0</a:t>
            </a:r>
            <a:endParaRPr lang="en-US" sz="2400" b="1" dirty="0">
              <a:solidFill>
                <a:schemeClr val="tx1"/>
              </a:solidFill>
              <a:latin typeface="Courier New" charset="0"/>
              <a:cs typeface="Courier New" charset="0"/>
              <a:sym typeface="Courier New" charset="0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1197747" y="1956787"/>
            <a:ext cx="415664" cy="41566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</a:t>
            </a:r>
            <a:endParaRPr lang="en-US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0" name="Oval 49"/>
          <p:cNvSpPr/>
          <p:nvPr/>
        </p:nvSpPr>
        <p:spPr>
          <a:xfrm>
            <a:off x="2569006" y="1804386"/>
            <a:ext cx="419547" cy="41954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</a:t>
            </a:r>
            <a:endParaRPr lang="en-US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1" name="Oval 50"/>
          <p:cNvSpPr/>
          <p:nvPr/>
        </p:nvSpPr>
        <p:spPr>
          <a:xfrm>
            <a:off x="2739056" y="3144449"/>
            <a:ext cx="412537" cy="41253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</a:t>
            </a:r>
            <a:endParaRPr lang="en-US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cxnSp>
        <p:nvCxnSpPr>
          <p:cNvPr id="63" name="Straight Arrow Connector 62"/>
          <p:cNvCxnSpPr/>
          <p:nvPr/>
        </p:nvCxnSpPr>
        <p:spPr>
          <a:xfrm>
            <a:off x="1552538" y="2311578"/>
            <a:ext cx="1246933" cy="89328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 flipV="1">
            <a:off x="1623617" y="2069440"/>
            <a:ext cx="955595" cy="15045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stCxn id="51" idx="0"/>
            <a:endCxn id="50" idx="4"/>
          </p:cNvCxnSpPr>
          <p:nvPr/>
        </p:nvCxnSpPr>
        <p:spPr>
          <a:xfrm flipH="1" flipV="1">
            <a:off x="2778780" y="2223933"/>
            <a:ext cx="166545" cy="92051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 flipH="1">
            <a:off x="1613411" y="1947254"/>
            <a:ext cx="955595" cy="15045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Oval 76"/>
          <p:cNvSpPr/>
          <p:nvPr/>
        </p:nvSpPr>
        <p:spPr>
          <a:xfrm>
            <a:off x="5669411" y="1847257"/>
            <a:ext cx="415664" cy="41566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</a:t>
            </a:r>
            <a:endParaRPr lang="en-US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8" name="Oval 77"/>
          <p:cNvSpPr/>
          <p:nvPr/>
        </p:nvSpPr>
        <p:spPr>
          <a:xfrm>
            <a:off x="7040670" y="1694856"/>
            <a:ext cx="419547" cy="41954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</a:t>
            </a:r>
            <a:endParaRPr lang="en-US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9" name="Oval 78"/>
          <p:cNvSpPr/>
          <p:nvPr/>
        </p:nvSpPr>
        <p:spPr>
          <a:xfrm>
            <a:off x="7210720" y="3034919"/>
            <a:ext cx="412537" cy="41253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</a:t>
            </a:r>
            <a:endParaRPr lang="en-US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cxnSp>
        <p:nvCxnSpPr>
          <p:cNvPr id="80" name="Straight Arrow Connector 79"/>
          <p:cNvCxnSpPr/>
          <p:nvPr/>
        </p:nvCxnSpPr>
        <p:spPr>
          <a:xfrm>
            <a:off x="6024202" y="2202048"/>
            <a:ext cx="1246933" cy="89328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 flipV="1">
            <a:off x="6095281" y="1959910"/>
            <a:ext cx="955595" cy="15045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>
            <a:off x="7250444" y="2114403"/>
            <a:ext cx="166545" cy="92051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4721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 to Important Things: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8641"/>
            <a:ext cx="9144000" cy="5489359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6612673" y="4917687"/>
            <a:ext cx="256478" cy="25647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612673" y="3539795"/>
            <a:ext cx="256478" cy="25647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002858" y="3522352"/>
            <a:ext cx="256478" cy="25647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980556" y="4905819"/>
            <a:ext cx="256478" cy="25647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8002858" y="6308725"/>
            <a:ext cx="256478" cy="25647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612673" y="6308725"/>
            <a:ext cx="256478" cy="25647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207620" y="6295579"/>
            <a:ext cx="256478" cy="25647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222488" y="4917687"/>
            <a:ext cx="256478" cy="25647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228064" y="3522352"/>
            <a:ext cx="256478" cy="25647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302512" y="3488897"/>
            <a:ext cx="256478" cy="25647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837879" y="3863181"/>
            <a:ext cx="256478" cy="25647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793275" y="3488897"/>
            <a:ext cx="256478" cy="25647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3817434" y="4899526"/>
            <a:ext cx="256478" cy="25647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3811862" y="6308725"/>
            <a:ext cx="256478" cy="25647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2412382" y="6254401"/>
            <a:ext cx="256478" cy="25647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2464420" y="4899526"/>
            <a:ext cx="256478" cy="25647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2410523" y="3522352"/>
            <a:ext cx="256478" cy="25647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2399372" y="2050391"/>
            <a:ext cx="256478" cy="25647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3811862" y="2100929"/>
            <a:ext cx="256478" cy="25647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1012905" y="2089778"/>
            <a:ext cx="256478" cy="25647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986882" y="3481888"/>
            <a:ext cx="256478" cy="25647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1001753" y="4889092"/>
            <a:ext cx="256478" cy="25647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1012904" y="6275268"/>
            <a:ext cx="256478" cy="25647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6568069" y="2100929"/>
            <a:ext cx="256478" cy="25647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7036420" y="1850106"/>
            <a:ext cx="256478" cy="25647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7980556" y="1343722"/>
            <a:ext cx="256478" cy="25647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8027019" y="2138885"/>
            <a:ext cx="256478" cy="25647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/>
          <p:cNvCxnSpPr>
            <a:endCxn id="7" idx="0"/>
          </p:cNvCxnSpPr>
          <p:nvPr/>
        </p:nvCxnSpPr>
        <p:spPr>
          <a:xfrm flipH="1">
            <a:off x="8131097" y="2413958"/>
            <a:ext cx="24161" cy="110839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endCxn id="9" idx="0"/>
          </p:cNvCxnSpPr>
          <p:nvPr/>
        </p:nvCxnSpPr>
        <p:spPr>
          <a:xfrm>
            <a:off x="8108796" y="5196845"/>
            <a:ext cx="22301" cy="111188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endCxn id="8" idx="0"/>
          </p:cNvCxnSpPr>
          <p:nvPr/>
        </p:nvCxnSpPr>
        <p:spPr>
          <a:xfrm flipH="1">
            <a:off x="8108795" y="3799562"/>
            <a:ext cx="18584" cy="11062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8" idx="2"/>
            <a:endCxn id="5" idx="6"/>
          </p:cNvCxnSpPr>
          <p:nvPr/>
        </p:nvCxnSpPr>
        <p:spPr>
          <a:xfrm flipH="1">
            <a:off x="6869151" y="5034058"/>
            <a:ext cx="1111405" cy="118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stCxn id="6" idx="4"/>
            <a:endCxn id="5" idx="0"/>
          </p:cNvCxnSpPr>
          <p:nvPr/>
        </p:nvCxnSpPr>
        <p:spPr>
          <a:xfrm>
            <a:off x="6740912" y="3796273"/>
            <a:ext cx="0" cy="112141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H="1">
            <a:off x="6869150" y="3656166"/>
            <a:ext cx="1111405" cy="118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endCxn id="6" idx="0"/>
          </p:cNvCxnSpPr>
          <p:nvPr/>
        </p:nvCxnSpPr>
        <p:spPr>
          <a:xfrm>
            <a:off x="6709317" y="2357407"/>
            <a:ext cx="31595" cy="11823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endCxn id="16" idx="0"/>
          </p:cNvCxnSpPr>
          <p:nvPr/>
        </p:nvCxnSpPr>
        <p:spPr>
          <a:xfrm flipH="1">
            <a:off x="3921514" y="2331958"/>
            <a:ext cx="18587" cy="11569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endCxn id="21" idx="0"/>
          </p:cNvCxnSpPr>
          <p:nvPr/>
        </p:nvCxnSpPr>
        <p:spPr>
          <a:xfrm>
            <a:off x="2530405" y="2306869"/>
            <a:ext cx="8357" cy="121548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endCxn id="25" idx="0"/>
          </p:cNvCxnSpPr>
          <p:nvPr/>
        </p:nvCxnSpPr>
        <p:spPr>
          <a:xfrm flipH="1">
            <a:off x="1115121" y="2346256"/>
            <a:ext cx="32998" cy="11356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H="1">
            <a:off x="5490117" y="3639718"/>
            <a:ext cx="1111405" cy="118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H="1">
            <a:off x="2689303" y="3636042"/>
            <a:ext cx="1111405" cy="118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stCxn id="21" idx="2"/>
          </p:cNvCxnSpPr>
          <p:nvPr/>
        </p:nvCxnSpPr>
        <p:spPr>
          <a:xfrm flipH="1" flipV="1">
            <a:off x="1241505" y="3626495"/>
            <a:ext cx="1169018" cy="2409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>
            <a:stCxn id="14" idx="2"/>
          </p:cNvCxnSpPr>
          <p:nvPr/>
        </p:nvCxnSpPr>
        <p:spPr>
          <a:xfrm flipH="1">
            <a:off x="4034888" y="3617136"/>
            <a:ext cx="267624" cy="1529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13" idx="2"/>
            <a:endCxn id="14" idx="6"/>
          </p:cNvCxnSpPr>
          <p:nvPr/>
        </p:nvCxnSpPr>
        <p:spPr>
          <a:xfrm flipH="1" flipV="1">
            <a:off x="4558990" y="3617136"/>
            <a:ext cx="669074" cy="3345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14" idx="3"/>
            <a:endCxn id="15" idx="7"/>
          </p:cNvCxnSpPr>
          <p:nvPr/>
        </p:nvCxnSpPr>
        <p:spPr>
          <a:xfrm flipH="1">
            <a:off x="4056797" y="3707815"/>
            <a:ext cx="283275" cy="19292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5350727" y="3778830"/>
            <a:ext cx="0" cy="112141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>
            <a:endCxn id="20" idx="0"/>
          </p:cNvCxnSpPr>
          <p:nvPr/>
        </p:nvCxnSpPr>
        <p:spPr>
          <a:xfrm>
            <a:off x="2534583" y="3778112"/>
            <a:ext cx="58076" cy="112141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1115121" y="3738366"/>
            <a:ext cx="0" cy="112141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1148119" y="5132987"/>
            <a:ext cx="0" cy="112141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>
            <a:endCxn id="19" idx="0"/>
          </p:cNvCxnSpPr>
          <p:nvPr/>
        </p:nvCxnSpPr>
        <p:spPr>
          <a:xfrm flipH="1">
            <a:off x="2540621" y="5145570"/>
            <a:ext cx="36713" cy="110883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>
            <a:endCxn id="18" idx="0"/>
          </p:cNvCxnSpPr>
          <p:nvPr/>
        </p:nvCxnSpPr>
        <p:spPr>
          <a:xfrm flipH="1">
            <a:off x="3940101" y="5163730"/>
            <a:ext cx="5118" cy="11449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>
            <a:endCxn id="11" idx="0"/>
          </p:cNvCxnSpPr>
          <p:nvPr/>
        </p:nvCxnSpPr>
        <p:spPr>
          <a:xfrm flipH="1">
            <a:off x="5335859" y="5172921"/>
            <a:ext cx="23003" cy="112265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>
            <a:stCxn id="10" idx="2"/>
          </p:cNvCxnSpPr>
          <p:nvPr/>
        </p:nvCxnSpPr>
        <p:spPr>
          <a:xfrm flipH="1" flipV="1">
            <a:off x="5456665" y="6432437"/>
            <a:ext cx="1156008" cy="45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>
            <a:stCxn id="18" idx="2"/>
          </p:cNvCxnSpPr>
          <p:nvPr/>
        </p:nvCxnSpPr>
        <p:spPr>
          <a:xfrm flipH="1" flipV="1">
            <a:off x="2672583" y="6398755"/>
            <a:ext cx="1139279" cy="3820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>
            <a:stCxn id="19" idx="2"/>
          </p:cNvCxnSpPr>
          <p:nvPr/>
        </p:nvCxnSpPr>
        <p:spPr>
          <a:xfrm flipH="1">
            <a:off x="1267529" y="6382640"/>
            <a:ext cx="1144853" cy="126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 flipH="1" flipV="1">
            <a:off x="4072056" y="6427910"/>
            <a:ext cx="1156008" cy="45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 flipH="1" flipV="1">
            <a:off x="6857999" y="6446120"/>
            <a:ext cx="1156008" cy="45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>
            <a:stCxn id="22" idx="2"/>
          </p:cNvCxnSpPr>
          <p:nvPr/>
        </p:nvCxnSpPr>
        <p:spPr>
          <a:xfrm flipH="1">
            <a:off x="1259161" y="2178630"/>
            <a:ext cx="1140211" cy="273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>
            <a:stCxn id="23" idx="2"/>
          </p:cNvCxnSpPr>
          <p:nvPr/>
        </p:nvCxnSpPr>
        <p:spPr>
          <a:xfrm flipH="1" flipV="1">
            <a:off x="2638201" y="2203638"/>
            <a:ext cx="1173661" cy="2553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>
            <a:stCxn id="28" idx="2"/>
          </p:cNvCxnSpPr>
          <p:nvPr/>
        </p:nvCxnSpPr>
        <p:spPr>
          <a:xfrm flipH="1" flipV="1">
            <a:off x="4069280" y="2216195"/>
            <a:ext cx="2498789" cy="1297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>
            <a:stCxn id="28" idx="7"/>
            <a:endCxn id="29" idx="2"/>
          </p:cNvCxnSpPr>
          <p:nvPr/>
        </p:nvCxnSpPr>
        <p:spPr>
          <a:xfrm flipV="1">
            <a:off x="6786987" y="1978345"/>
            <a:ext cx="249433" cy="1601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>
            <a:endCxn id="30" idx="2"/>
          </p:cNvCxnSpPr>
          <p:nvPr/>
        </p:nvCxnSpPr>
        <p:spPr>
          <a:xfrm flipV="1">
            <a:off x="7272064" y="1471961"/>
            <a:ext cx="708492" cy="44575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>
            <a:endCxn id="31" idx="0"/>
          </p:cNvCxnSpPr>
          <p:nvPr/>
        </p:nvCxnSpPr>
        <p:spPr>
          <a:xfrm>
            <a:off x="8123630" y="1610355"/>
            <a:ext cx="31628" cy="52853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 flipH="1" flipV="1">
            <a:off x="5477106" y="5058158"/>
            <a:ext cx="1156008" cy="45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 flipH="1" flipV="1">
            <a:off x="2693024" y="5024476"/>
            <a:ext cx="1139279" cy="3820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 flipH="1" flipV="1">
            <a:off x="4092497" y="5053631"/>
            <a:ext cx="1156008" cy="45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 flipH="1">
            <a:off x="8229600" y="5030467"/>
            <a:ext cx="1111405" cy="118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>
          <a:xfrm flipH="1">
            <a:off x="8251902" y="3636042"/>
            <a:ext cx="1111405" cy="118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 flipH="1">
            <a:off x="8286285" y="2252387"/>
            <a:ext cx="1111405" cy="118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 flipH="1">
            <a:off x="8261195" y="6449546"/>
            <a:ext cx="1111405" cy="118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 flipH="1">
            <a:off x="1123721" y="1393723"/>
            <a:ext cx="24398" cy="7072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>
            <a:endCxn id="22" idx="0"/>
          </p:cNvCxnSpPr>
          <p:nvPr/>
        </p:nvCxnSpPr>
        <p:spPr>
          <a:xfrm flipH="1">
            <a:off x="2527611" y="1367899"/>
            <a:ext cx="6972" cy="68249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/>
          <p:nvPr/>
        </p:nvCxnSpPr>
        <p:spPr>
          <a:xfrm flipH="1">
            <a:off x="3945750" y="1361799"/>
            <a:ext cx="20368" cy="69661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/>
          <p:nvPr/>
        </p:nvCxnSpPr>
        <p:spPr>
          <a:xfrm>
            <a:off x="6722182" y="1368641"/>
            <a:ext cx="1" cy="7096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/>
          <p:nvPr/>
        </p:nvCxnSpPr>
        <p:spPr>
          <a:xfrm>
            <a:off x="1148119" y="6531746"/>
            <a:ext cx="0" cy="112141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 flipH="1">
            <a:off x="2494613" y="6510879"/>
            <a:ext cx="36713" cy="110883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/>
          <p:nvPr/>
        </p:nvCxnSpPr>
        <p:spPr>
          <a:xfrm flipH="1">
            <a:off x="3894094" y="6552057"/>
            <a:ext cx="36713" cy="110883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 flipH="1">
            <a:off x="5300317" y="6544329"/>
            <a:ext cx="36713" cy="110883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/>
          <p:cNvCxnSpPr/>
          <p:nvPr/>
        </p:nvCxnSpPr>
        <p:spPr>
          <a:xfrm flipH="1">
            <a:off x="6703826" y="6558818"/>
            <a:ext cx="36713" cy="110883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/>
          <p:nvPr/>
        </p:nvCxnSpPr>
        <p:spPr>
          <a:xfrm flipH="1">
            <a:off x="8099730" y="6565203"/>
            <a:ext cx="36713" cy="110883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/>
          <p:nvPr/>
        </p:nvCxnSpPr>
        <p:spPr>
          <a:xfrm flipH="1">
            <a:off x="-130094" y="2223043"/>
            <a:ext cx="1140211" cy="273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/>
          <p:nvPr/>
        </p:nvCxnSpPr>
        <p:spPr>
          <a:xfrm flipH="1">
            <a:off x="-151932" y="3605090"/>
            <a:ext cx="1140211" cy="273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/>
          <p:nvPr/>
        </p:nvCxnSpPr>
        <p:spPr>
          <a:xfrm flipH="1">
            <a:off x="-130094" y="5020388"/>
            <a:ext cx="1140211" cy="273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/>
          <p:cNvCxnSpPr/>
          <p:nvPr/>
        </p:nvCxnSpPr>
        <p:spPr>
          <a:xfrm flipH="1">
            <a:off x="-142640" y="6427910"/>
            <a:ext cx="1140211" cy="273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>
            <a:endCxn id="20" idx="7"/>
          </p:cNvCxnSpPr>
          <p:nvPr/>
        </p:nvCxnSpPr>
        <p:spPr>
          <a:xfrm flipH="1">
            <a:off x="2683338" y="4065545"/>
            <a:ext cx="1164614" cy="8715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>
            <a:stCxn id="20" idx="3"/>
            <a:endCxn id="27" idx="7"/>
          </p:cNvCxnSpPr>
          <p:nvPr/>
        </p:nvCxnSpPr>
        <p:spPr>
          <a:xfrm flipH="1">
            <a:off x="1231822" y="5118444"/>
            <a:ext cx="1270158" cy="11943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/>
          <p:cNvCxnSpPr>
            <a:stCxn id="29" idx="5"/>
            <a:endCxn id="31" idx="2"/>
          </p:cNvCxnSpPr>
          <p:nvPr/>
        </p:nvCxnSpPr>
        <p:spPr>
          <a:xfrm>
            <a:off x="7255338" y="2069024"/>
            <a:ext cx="771681" cy="1981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/>
          <p:cNvCxnSpPr>
            <a:stCxn id="16" idx="4"/>
            <a:endCxn id="15" idx="0"/>
          </p:cNvCxnSpPr>
          <p:nvPr/>
        </p:nvCxnSpPr>
        <p:spPr>
          <a:xfrm>
            <a:off x="3921514" y="3745375"/>
            <a:ext cx="44604" cy="1178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/>
          <p:cNvCxnSpPr>
            <a:stCxn id="27" idx="3"/>
          </p:cNvCxnSpPr>
          <p:nvPr/>
        </p:nvCxnSpPr>
        <p:spPr>
          <a:xfrm flipH="1">
            <a:off x="416587" y="6494186"/>
            <a:ext cx="633877" cy="59826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/>
          <p:cNvCxnSpPr/>
          <p:nvPr/>
        </p:nvCxnSpPr>
        <p:spPr>
          <a:xfrm flipH="1">
            <a:off x="8205043" y="1367899"/>
            <a:ext cx="78454" cy="3748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/>
          <p:cNvCxnSpPr>
            <a:endCxn id="17" idx="0"/>
          </p:cNvCxnSpPr>
          <p:nvPr/>
        </p:nvCxnSpPr>
        <p:spPr>
          <a:xfrm flipH="1">
            <a:off x="3945673" y="4113320"/>
            <a:ext cx="14871" cy="7862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2" name="Content Placeholder 3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40842" y="4482659"/>
            <a:ext cx="1079426" cy="1079426"/>
          </a:xfr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01" y="1459063"/>
            <a:ext cx="1611317" cy="1611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524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Depth-First 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61600" cy="4525963"/>
          </a:xfrm>
        </p:spPr>
        <p:txBody>
          <a:bodyPr/>
          <a:lstStyle/>
          <a:p>
            <a:pPr marL="38100">
              <a:buClr>
                <a:srgbClr val="000000"/>
              </a:buClr>
              <a:buSzPct val="100000"/>
            </a:pPr>
            <a:r>
              <a:rPr lang="en-US" dirty="0" smtClean="0">
                <a:solidFill>
                  <a:schemeClr val="tx1"/>
                </a:solidFill>
                <a:latin typeface="Calibri"/>
                <a:cs typeface="Calibri"/>
                <a:sym typeface="Arial" charset="0"/>
              </a:rPr>
              <a:t>Given a graph and one of its nodes </a:t>
            </a:r>
            <a:r>
              <a:rPr lang="en-US" i="1" dirty="0" smtClean="0">
                <a:solidFill>
                  <a:schemeClr val="tx1"/>
                </a:solidFill>
                <a:latin typeface="Times New Roman"/>
                <a:cs typeface="Times New Roman"/>
                <a:sym typeface="Arial" charset="0"/>
              </a:rPr>
              <a:t>u</a:t>
            </a:r>
            <a:endParaRPr lang="en-US" dirty="0" smtClean="0">
              <a:latin typeface="Calibri"/>
              <a:cs typeface="Calibri"/>
              <a:sym typeface="Arial" charset="0"/>
            </a:endParaRPr>
          </a:p>
          <a:p>
            <a:pPr marL="609600" lvl="2" indent="0">
              <a:buClr>
                <a:srgbClr val="000000"/>
              </a:buClr>
              <a:buSzPct val="100000"/>
              <a:buNone/>
            </a:pP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  <a:sym typeface="Arial" charset="0"/>
              </a:rPr>
              <a:t>(say node 1 below)</a:t>
            </a:r>
            <a:endParaRPr lang="en-US" dirty="0" smtClean="0">
              <a:solidFill>
                <a:schemeClr val="tx1"/>
              </a:solidFill>
              <a:latin typeface="Calibri"/>
              <a:cs typeface="Calibri"/>
              <a:sym typeface="Arial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1003766" y="4332870"/>
            <a:ext cx="4226062" cy="2126780"/>
            <a:chOff x="1003766" y="4332870"/>
            <a:chExt cx="4226062" cy="2126780"/>
          </a:xfrm>
        </p:grpSpPr>
        <p:sp>
          <p:nvSpPr>
            <p:cNvPr id="4" name="Oval 3"/>
            <p:cNvSpPr/>
            <p:nvPr/>
          </p:nvSpPr>
          <p:spPr>
            <a:xfrm>
              <a:off x="1003766" y="4572001"/>
              <a:ext cx="415664" cy="41566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1</a:t>
              </a:r>
              <a:endParaRPr 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1034494" y="5611147"/>
              <a:ext cx="413306" cy="41330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0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2375025" y="4419600"/>
              <a:ext cx="419547" cy="41954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2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2545075" y="5759663"/>
              <a:ext cx="412537" cy="41253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5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3895189" y="4332870"/>
              <a:ext cx="418490" cy="41849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3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4798788" y="5029201"/>
              <a:ext cx="431040" cy="43104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4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4016646" y="6019800"/>
              <a:ext cx="439850" cy="43985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6</a:t>
              </a:r>
            </a:p>
          </p:txBody>
        </p:sp>
        <p:cxnSp>
          <p:nvCxnSpPr>
            <p:cNvPr id="12" name="Straight Arrow Connector 11"/>
            <p:cNvCxnSpPr>
              <a:stCxn id="4" idx="4"/>
              <a:endCxn id="5" idx="0"/>
            </p:cNvCxnSpPr>
            <p:nvPr/>
          </p:nvCxnSpPr>
          <p:spPr>
            <a:xfrm>
              <a:off x="1211598" y="4987665"/>
              <a:ext cx="29549" cy="62348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4" idx="5"/>
              <a:endCxn id="7" idx="1"/>
            </p:cNvCxnSpPr>
            <p:nvPr/>
          </p:nvCxnSpPr>
          <p:spPr>
            <a:xfrm>
              <a:off x="1358557" y="4926792"/>
              <a:ext cx="1246933" cy="89328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4" idx="6"/>
              <a:endCxn id="6" idx="2"/>
            </p:cNvCxnSpPr>
            <p:nvPr/>
          </p:nvCxnSpPr>
          <p:spPr>
            <a:xfrm flipV="1">
              <a:off x="1419430" y="4629374"/>
              <a:ext cx="955595" cy="15045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6" idx="4"/>
              <a:endCxn id="7" idx="0"/>
            </p:cNvCxnSpPr>
            <p:nvPr/>
          </p:nvCxnSpPr>
          <p:spPr>
            <a:xfrm>
              <a:off x="2584799" y="4839147"/>
              <a:ext cx="166545" cy="92051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6" idx="6"/>
              <a:endCxn id="8" idx="2"/>
            </p:cNvCxnSpPr>
            <p:nvPr/>
          </p:nvCxnSpPr>
          <p:spPr>
            <a:xfrm flipV="1">
              <a:off x="2794572" y="4542115"/>
              <a:ext cx="1100617" cy="8725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8" idx="3"/>
              <a:endCxn id="7" idx="7"/>
            </p:cNvCxnSpPr>
            <p:nvPr/>
          </p:nvCxnSpPr>
          <p:spPr>
            <a:xfrm flipH="1">
              <a:off x="2897197" y="4690074"/>
              <a:ext cx="1059278" cy="113000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9" idx="2"/>
              <a:endCxn id="7" idx="6"/>
            </p:cNvCxnSpPr>
            <p:nvPr/>
          </p:nvCxnSpPr>
          <p:spPr>
            <a:xfrm flipH="1">
              <a:off x="2957612" y="5244721"/>
              <a:ext cx="1841176" cy="72121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9" idx="3"/>
              <a:endCxn id="10" idx="7"/>
            </p:cNvCxnSpPr>
            <p:nvPr/>
          </p:nvCxnSpPr>
          <p:spPr>
            <a:xfrm flipH="1">
              <a:off x="4392081" y="5397117"/>
              <a:ext cx="469831" cy="68709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0082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Depth-First 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61600" cy="4525963"/>
          </a:xfrm>
        </p:spPr>
        <p:txBody>
          <a:bodyPr/>
          <a:lstStyle/>
          <a:p>
            <a:pPr marL="38100">
              <a:buClr>
                <a:srgbClr val="000000"/>
              </a:buClr>
              <a:buSzPct val="100000"/>
            </a:pPr>
            <a:r>
              <a:rPr lang="en-US" dirty="0" smtClean="0">
                <a:solidFill>
                  <a:schemeClr val="tx1"/>
                </a:solidFill>
                <a:latin typeface="Calibri"/>
                <a:cs typeface="Calibri"/>
                <a:sym typeface="Arial" charset="0"/>
              </a:rPr>
              <a:t>Given a graph and one of its nodes </a:t>
            </a:r>
            <a:r>
              <a:rPr lang="en-US" i="1" dirty="0" smtClean="0">
                <a:solidFill>
                  <a:schemeClr val="tx1"/>
                </a:solidFill>
                <a:latin typeface="Times New Roman"/>
                <a:cs typeface="Times New Roman"/>
                <a:sym typeface="Arial" charset="0"/>
              </a:rPr>
              <a:t>u</a:t>
            </a:r>
            <a:endParaRPr lang="en-US" dirty="0" smtClean="0">
              <a:latin typeface="Calibri"/>
              <a:cs typeface="Calibri"/>
              <a:sym typeface="Arial" charset="0"/>
            </a:endParaRPr>
          </a:p>
          <a:p>
            <a:pPr marL="609600" lvl="2" indent="0">
              <a:buClr>
                <a:srgbClr val="000000"/>
              </a:buClr>
              <a:buSzPct val="100000"/>
              <a:buNone/>
            </a:pP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  <a:sym typeface="Arial" charset="0"/>
              </a:rPr>
              <a:t>(say node 1 below)</a:t>
            </a:r>
            <a:endParaRPr lang="en-US" dirty="0" smtClean="0">
              <a:solidFill>
                <a:schemeClr val="tx1"/>
              </a:solidFill>
              <a:latin typeface="Calibri"/>
              <a:cs typeface="Calibri"/>
              <a:sym typeface="Arial" charset="0"/>
            </a:endParaRPr>
          </a:p>
          <a:p>
            <a:pPr marL="38100">
              <a:buClr>
                <a:srgbClr val="000000"/>
              </a:buClr>
              <a:buSzPct val="100000"/>
            </a:pPr>
            <a:r>
              <a:rPr lang="en-US" dirty="0" smtClean="0">
                <a:solidFill>
                  <a:schemeClr val="tx1"/>
                </a:solidFill>
                <a:latin typeface="Calibri"/>
                <a:cs typeface="Calibri"/>
                <a:sym typeface="Arial" charset="0"/>
              </a:rPr>
              <a:t>We want to “visit” each node reachable from </a:t>
            </a:r>
            <a:r>
              <a:rPr lang="en-US" i="1" dirty="0" smtClean="0">
                <a:solidFill>
                  <a:schemeClr val="tx1"/>
                </a:solidFill>
                <a:latin typeface="Times New Roman"/>
                <a:cs typeface="Times New Roman"/>
                <a:sym typeface="Arial" charset="0"/>
              </a:rPr>
              <a:t>u</a:t>
            </a:r>
            <a:endParaRPr lang="en-US" dirty="0" smtClean="0">
              <a:solidFill>
                <a:schemeClr val="tx1"/>
              </a:solidFill>
              <a:latin typeface="Calibri"/>
              <a:cs typeface="Calibri"/>
              <a:sym typeface="Arial" charset="0"/>
            </a:endParaRPr>
          </a:p>
          <a:p>
            <a:pPr marL="609600" lvl="2" indent="0">
              <a:buClr>
                <a:srgbClr val="000000"/>
              </a:buClr>
              <a:buSzPct val="100000"/>
              <a:buNone/>
            </a:pP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  <a:sym typeface="Arial" charset="0"/>
              </a:rPr>
              <a:t>(nodes 1, 0, 2, 3, 5)</a:t>
            </a:r>
            <a:endParaRPr lang="en-US" dirty="0" smtClean="0">
              <a:solidFill>
                <a:schemeClr val="tx1"/>
              </a:solidFill>
              <a:latin typeface="Calibri"/>
              <a:cs typeface="Calibri"/>
              <a:sym typeface="Arial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1003766" y="4332870"/>
            <a:ext cx="4226062" cy="2126780"/>
            <a:chOff x="1003766" y="4332870"/>
            <a:chExt cx="4226062" cy="2126780"/>
          </a:xfrm>
        </p:grpSpPr>
        <p:sp>
          <p:nvSpPr>
            <p:cNvPr id="4" name="Oval 3"/>
            <p:cNvSpPr/>
            <p:nvPr/>
          </p:nvSpPr>
          <p:spPr>
            <a:xfrm>
              <a:off x="1003766" y="4572001"/>
              <a:ext cx="415664" cy="41566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1</a:t>
              </a:r>
              <a:endParaRPr 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1034494" y="5611147"/>
              <a:ext cx="413306" cy="413306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0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2375025" y="4419600"/>
              <a:ext cx="419547" cy="419547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2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2545075" y="5759663"/>
              <a:ext cx="412537" cy="412537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5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3895189" y="4332870"/>
              <a:ext cx="418490" cy="41849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3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4798788" y="5029201"/>
              <a:ext cx="431040" cy="43104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4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4016646" y="6019800"/>
              <a:ext cx="439850" cy="43985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6</a:t>
              </a:r>
            </a:p>
          </p:txBody>
        </p:sp>
        <p:cxnSp>
          <p:nvCxnSpPr>
            <p:cNvPr id="12" name="Straight Arrow Connector 11"/>
            <p:cNvCxnSpPr>
              <a:stCxn id="4" idx="4"/>
              <a:endCxn id="5" idx="0"/>
            </p:cNvCxnSpPr>
            <p:nvPr/>
          </p:nvCxnSpPr>
          <p:spPr>
            <a:xfrm>
              <a:off x="1211598" y="4987665"/>
              <a:ext cx="29549" cy="62348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4" idx="5"/>
              <a:endCxn id="7" idx="1"/>
            </p:cNvCxnSpPr>
            <p:nvPr/>
          </p:nvCxnSpPr>
          <p:spPr>
            <a:xfrm>
              <a:off x="1358557" y="4926792"/>
              <a:ext cx="1246933" cy="89328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4" idx="6"/>
              <a:endCxn id="6" idx="2"/>
            </p:cNvCxnSpPr>
            <p:nvPr/>
          </p:nvCxnSpPr>
          <p:spPr>
            <a:xfrm flipV="1">
              <a:off x="1419430" y="4629374"/>
              <a:ext cx="955595" cy="15045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6" idx="4"/>
              <a:endCxn id="7" idx="0"/>
            </p:cNvCxnSpPr>
            <p:nvPr/>
          </p:nvCxnSpPr>
          <p:spPr>
            <a:xfrm>
              <a:off x="2584799" y="4839147"/>
              <a:ext cx="166545" cy="92051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6" idx="6"/>
              <a:endCxn id="8" idx="2"/>
            </p:cNvCxnSpPr>
            <p:nvPr/>
          </p:nvCxnSpPr>
          <p:spPr>
            <a:xfrm flipV="1">
              <a:off x="2794572" y="4542115"/>
              <a:ext cx="1100617" cy="8725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8" idx="3"/>
              <a:endCxn id="7" idx="7"/>
            </p:cNvCxnSpPr>
            <p:nvPr/>
          </p:nvCxnSpPr>
          <p:spPr>
            <a:xfrm flipH="1">
              <a:off x="2897197" y="4690074"/>
              <a:ext cx="1059278" cy="113000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9" idx="2"/>
              <a:endCxn id="7" idx="6"/>
            </p:cNvCxnSpPr>
            <p:nvPr/>
          </p:nvCxnSpPr>
          <p:spPr>
            <a:xfrm flipH="1">
              <a:off x="2957612" y="5244721"/>
              <a:ext cx="1841176" cy="72121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9" idx="3"/>
              <a:endCxn id="10" idx="7"/>
            </p:cNvCxnSpPr>
            <p:nvPr/>
          </p:nvCxnSpPr>
          <p:spPr>
            <a:xfrm flipH="1">
              <a:off x="4392081" y="5397117"/>
              <a:ext cx="469831" cy="68709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/>
        </p:nvSpPr>
        <p:spPr>
          <a:xfrm>
            <a:off x="5861266" y="3842312"/>
            <a:ext cx="2947286" cy="2677656"/>
          </a:xfrm>
          <a:prstGeom prst="rect">
            <a:avLst/>
          </a:prstGeom>
          <a:solidFill>
            <a:srgbClr val="FBFF9F"/>
          </a:solidFill>
          <a:ln>
            <a:noFill/>
          </a:ln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There are many paths to some nodes.</a:t>
            </a:r>
          </a:p>
          <a:p>
            <a:endParaRPr lang="en-US" sz="2400" dirty="0"/>
          </a:p>
          <a:p>
            <a:r>
              <a:rPr lang="en-US" sz="2400" dirty="0" smtClean="0"/>
              <a:t>How do we visit all nodes efficiently, without doing extra work?</a:t>
            </a:r>
          </a:p>
        </p:txBody>
      </p:sp>
    </p:spTree>
    <p:extLst>
      <p:ext uri="{BB962C8B-B14F-4D97-AF65-F5344CB8AC3E}">
        <p14:creationId xmlns:p14="http://schemas.microsoft.com/office/powerpoint/2010/main" val="3990931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Depth-First 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6188529" cy="2732669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spcAft>
                <a:spcPts val="500"/>
              </a:spcAft>
              <a:buClr>
                <a:srgbClr val="000000"/>
              </a:buClr>
              <a:buSzPct val="100000"/>
              <a:buNone/>
            </a:pPr>
            <a:r>
              <a:rPr lang="en-US" sz="4500" dirty="0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boolean[ ] visited;</a:t>
            </a:r>
            <a:endParaRPr lang="en-US" sz="1400" dirty="0" smtClean="0">
              <a:solidFill>
                <a:schemeClr val="tx1"/>
              </a:solidFill>
              <a:latin typeface="Calibri"/>
              <a:cs typeface="Calibri"/>
              <a:sym typeface="Arial" charset="0"/>
            </a:endParaRPr>
          </a:p>
          <a:p>
            <a:pPr marL="38100">
              <a:lnSpc>
                <a:spcPct val="120000"/>
              </a:lnSpc>
              <a:buClr>
                <a:srgbClr val="000000"/>
              </a:buClr>
              <a:buSzPct val="100000"/>
            </a:pPr>
            <a:r>
              <a:rPr lang="en-US" dirty="0">
                <a:solidFill>
                  <a:srgbClr val="FF0000"/>
                </a:solidFill>
                <a:latin typeface="Calibri"/>
                <a:cs typeface="Calibri"/>
                <a:sym typeface="Arial" charset="0"/>
              </a:rPr>
              <a:t>N</a:t>
            </a: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  <a:sym typeface="Arial" charset="0"/>
              </a:rPr>
              <a:t>ode u is visited </a:t>
            </a:r>
            <a:r>
              <a:rPr lang="en-US" dirty="0" smtClean="0">
                <a:solidFill>
                  <a:schemeClr val="tx1"/>
                </a:solidFill>
                <a:latin typeface="Calibri"/>
                <a:cs typeface="Calibri"/>
                <a:sym typeface="Arial" charset="0"/>
              </a:rPr>
              <a:t>means: </a:t>
            </a:r>
            <a:r>
              <a:rPr lang="en-US" dirty="0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visited[u] </a:t>
            </a:r>
            <a:r>
              <a:rPr lang="en-US" dirty="0" smtClean="0">
                <a:solidFill>
                  <a:schemeClr val="tx1"/>
                </a:solidFill>
                <a:latin typeface="Calibri"/>
                <a:cs typeface="Calibri"/>
                <a:sym typeface="Arial" charset="0"/>
              </a:rPr>
              <a:t>is</a:t>
            </a:r>
            <a:r>
              <a:rPr lang="en-US" dirty="0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 true</a:t>
            </a:r>
          </a:p>
          <a:p>
            <a:pPr marL="38100">
              <a:lnSpc>
                <a:spcPct val="120000"/>
              </a:lnSpc>
              <a:buClr>
                <a:srgbClr val="000000"/>
              </a:buClr>
              <a:buSzPct val="100000"/>
            </a:pP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  <a:sym typeface="Arial" charset="0"/>
              </a:rPr>
              <a:t>To visit u </a:t>
            </a:r>
            <a:r>
              <a:rPr lang="en-US" dirty="0" smtClean="0">
                <a:solidFill>
                  <a:schemeClr val="tx1"/>
                </a:solidFill>
                <a:latin typeface="Calibri"/>
                <a:cs typeface="Calibri"/>
                <a:sym typeface="Arial" charset="0"/>
              </a:rPr>
              <a:t>means to: set </a:t>
            </a:r>
            <a:r>
              <a:rPr lang="en-US" dirty="0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visited[u]</a:t>
            </a:r>
            <a:r>
              <a:rPr lang="en-US" dirty="0" smtClean="0">
                <a:solidFill>
                  <a:schemeClr val="tx1"/>
                </a:solidFill>
                <a:latin typeface="Calibri"/>
                <a:cs typeface="Calibri"/>
                <a:sym typeface="Arial" charset="0"/>
              </a:rPr>
              <a:t> to </a:t>
            </a:r>
            <a:r>
              <a:rPr lang="en-US" dirty="0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true</a:t>
            </a:r>
            <a:endParaRPr lang="en-US" dirty="0" smtClean="0">
              <a:solidFill>
                <a:schemeClr val="tx1"/>
              </a:solidFill>
              <a:latin typeface="Calibri"/>
              <a:cs typeface="Calibri"/>
              <a:sym typeface="Arial" charset="0"/>
            </a:endParaRPr>
          </a:p>
          <a:p>
            <a:pPr marL="38100">
              <a:lnSpc>
                <a:spcPct val="120000"/>
              </a:lnSpc>
              <a:buClr>
                <a:srgbClr val="000000"/>
              </a:buClr>
              <a:buSzPct val="100000"/>
            </a:pPr>
            <a:r>
              <a:rPr lang="en-US" dirty="0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v</a:t>
            </a:r>
            <a:r>
              <a:rPr lang="en-US" dirty="0" smtClean="0">
                <a:solidFill>
                  <a:schemeClr val="tx1"/>
                </a:solidFill>
                <a:latin typeface="Calibri"/>
                <a:cs typeface="Calibri"/>
                <a:sym typeface="Arial" charset="0"/>
              </a:rPr>
              <a:t> is </a:t>
            </a:r>
            <a:r>
              <a:rPr lang="en-US" dirty="0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REACHABLE*</a:t>
            </a:r>
            <a:r>
              <a:rPr lang="en-US" dirty="0" smtClean="0">
                <a:solidFill>
                  <a:schemeClr val="tx1"/>
                </a:solidFill>
                <a:latin typeface="Calibri"/>
                <a:cs typeface="Calibri"/>
                <a:sym typeface="Arial" charset="0"/>
              </a:rPr>
              <a:t> from </a:t>
            </a:r>
            <a:r>
              <a:rPr lang="en-US" dirty="0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u</a:t>
            </a:r>
            <a:r>
              <a:rPr lang="en-US" dirty="0" smtClean="0">
                <a:solidFill>
                  <a:schemeClr val="tx1"/>
                </a:solidFill>
                <a:latin typeface="Calibri"/>
                <a:cs typeface="Calibri"/>
                <a:sym typeface="Arial" charset="0"/>
              </a:rPr>
              <a:t> if there is a path </a:t>
            </a:r>
            <a:r>
              <a:rPr lang="en-US" dirty="0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(u, …, v)</a:t>
            </a:r>
            <a:br>
              <a:rPr lang="en-US" dirty="0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</a:br>
            <a:r>
              <a:rPr lang="en-US" dirty="0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	*</a:t>
            </a:r>
            <a:r>
              <a:rPr lang="en-US" dirty="0" smtClean="0">
                <a:solidFill>
                  <a:schemeClr val="tx1"/>
                </a:solidFill>
                <a:latin typeface="Calibri"/>
                <a:cs typeface="Calibri"/>
                <a:sym typeface="Arial" charset="0"/>
              </a:rPr>
              <a:t>in which all nodes of the path are unvisited.</a:t>
            </a:r>
            <a:endParaRPr lang="en-US" dirty="0">
              <a:solidFill>
                <a:schemeClr val="tx1"/>
              </a:solidFill>
              <a:latin typeface="Calibri"/>
              <a:cs typeface="Calibri"/>
              <a:sym typeface="Arial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1003766" y="4332870"/>
            <a:ext cx="4226062" cy="2126780"/>
            <a:chOff x="1003766" y="4332870"/>
            <a:chExt cx="4226062" cy="2126780"/>
          </a:xfrm>
        </p:grpSpPr>
        <p:sp>
          <p:nvSpPr>
            <p:cNvPr id="4" name="Oval 3"/>
            <p:cNvSpPr/>
            <p:nvPr/>
          </p:nvSpPr>
          <p:spPr>
            <a:xfrm>
              <a:off x="1003766" y="4572001"/>
              <a:ext cx="415664" cy="41566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1</a:t>
              </a:r>
              <a:endParaRPr 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1034494" y="5611147"/>
              <a:ext cx="413306" cy="41330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0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2375025" y="4419600"/>
              <a:ext cx="419547" cy="41954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2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2545075" y="5759663"/>
              <a:ext cx="412537" cy="41253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5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3895189" y="4332870"/>
              <a:ext cx="418490" cy="41849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3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4798788" y="5029201"/>
              <a:ext cx="431040" cy="43104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4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4016646" y="6019800"/>
              <a:ext cx="439850" cy="43985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6</a:t>
              </a:r>
            </a:p>
          </p:txBody>
        </p:sp>
        <p:cxnSp>
          <p:nvCxnSpPr>
            <p:cNvPr id="12" name="Straight Arrow Connector 11"/>
            <p:cNvCxnSpPr>
              <a:stCxn id="4" idx="4"/>
              <a:endCxn id="5" idx="0"/>
            </p:cNvCxnSpPr>
            <p:nvPr/>
          </p:nvCxnSpPr>
          <p:spPr>
            <a:xfrm>
              <a:off x="1211598" y="4987665"/>
              <a:ext cx="29549" cy="62348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4" idx="5"/>
              <a:endCxn id="7" idx="1"/>
            </p:cNvCxnSpPr>
            <p:nvPr/>
          </p:nvCxnSpPr>
          <p:spPr>
            <a:xfrm>
              <a:off x="1358557" y="4926792"/>
              <a:ext cx="1246933" cy="89328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4" idx="6"/>
              <a:endCxn id="6" idx="2"/>
            </p:cNvCxnSpPr>
            <p:nvPr/>
          </p:nvCxnSpPr>
          <p:spPr>
            <a:xfrm flipV="1">
              <a:off x="1419430" y="4629374"/>
              <a:ext cx="955595" cy="15045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6" idx="4"/>
              <a:endCxn id="7" idx="0"/>
            </p:cNvCxnSpPr>
            <p:nvPr/>
          </p:nvCxnSpPr>
          <p:spPr>
            <a:xfrm>
              <a:off x="2584799" y="4839147"/>
              <a:ext cx="166545" cy="92051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6" idx="6"/>
              <a:endCxn id="8" idx="2"/>
            </p:cNvCxnSpPr>
            <p:nvPr/>
          </p:nvCxnSpPr>
          <p:spPr>
            <a:xfrm flipV="1">
              <a:off x="2794572" y="4542115"/>
              <a:ext cx="1100617" cy="8725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8" idx="3"/>
              <a:endCxn id="7" idx="7"/>
            </p:cNvCxnSpPr>
            <p:nvPr/>
          </p:nvCxnSpPr>
          <p:spPr>
            <a:xfrm flipH="1">
              <a:off x="2897197" y="4690074"/>
              <a:ext cx="1059278" cy="113000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9" idx="2"/>
              <a:endCxn id="7" idx="6"/>
            </p:cNvCxnSpPr>
            <p:nvPr/>
          </p:nvCxnSpPr>
          <p:spPr>
            <a:xfrm flipH="1">
              <a:off x="2957612" y="5244721"/>
              <a:ext cx="1841176" cy="72121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9" idx="3"/>
              <a:endCxn id="10" idx="7"/>
            </p:cNvCxnSpPr>
            <p:nvPr/>
          </p:nvCxnSpPr>
          <p:spPr>
            <a:xfrm flipH="1">
              <a:off x="4392081" y="5397117"/>
              <a:ext cx="469831" cy="68709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/>
        </p:nvSpPr>
        <p:spPr>
          <a:xfrm>
            <a:off x="6480950" y="3441680"/>
            <a:ext cx="2663050" cy="3416320"/>
          </a:xfrm>
          <a:prstGeom prst="rect">
            <a:avLst/>
          </a:prstGeom>
          <a:solidFill>
            <a:srgbClr val="FBFF9F"/>
          </a:solidFill>
          <a:ln>
            <a:noFill/>
          </a:ln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Suppose all nodes are unvisited.</a:t>
            </a:r>
          </a:p>
          <a:p>
            <a:endParaRPr lang="en-US" sz="2400" dirty="0">
              <a:solidFill>
                <a:srgbClr val="FF0000"/>
              </a:solidFill>
            </a:endParaRPr>
          </a:p>
          <a:p>
            <a:endParaRPr lang="en-US" sz="2400" dirty="0" smtClean="0">
              <a:solidFill>
                <a:srgbClr val="FF0000"/>
              </a:solidFill>
            </a:endParaRPr>
          </a:p>
          <a:p>
            <a:endParaRPr lang="en-US" sz="2400" dirty="0">
              <a:solidFill>
                <a:srgbClr val="FF0000"/>
              </a:solidFill>
            </a:endParaRPr>
          </a:p>
          <a:p>
            <a:endParaRPr lang="en-US" sz="2400" dirty="0" smtClean="0">
              <a:solidFill>
                <a:srgbClr val="FF0000"/>
              </a:solidFill>
            </a:endParaRPr>
          </a:p>
          <a:p>
            <a:endParaRPr lang="en-US" sz="2400" dirty="0">
              <a:solidFill>
                <a:srgbClr val="FF0000"/>
              </a:solidFill>
            </a:endParaRPr>
          </a:p>
          <a:p>
            <a:endParaRPr lang="en-US" sz="2400" dirty="0" smtClean="0">
              <a:solidFill>
                <a:srgbClr val="FF0000"/>
              </a:solidFill>
            </a:endParaRPr>
          </a:p>
          <a:p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981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Depth-First Search</a:t>
            </a:r>
            <a:endParaRPr lang="en-US" dirty="0"/>
          </a:p>
        </p:txBody>
      </p:sp>
      <p:grpSp>
        <p:nvGrpSpPr>
          <p:cNvPr id="31" name="Group 30"/>
          <p:cNvGrpSpPr/>
          <p:nvPr/>
        </p:nvGrpSpPr>
        <p:grpSpPr>
          <a:xfrm>
            <a:off x="1003766" y="4332870"/>
            <a:ext cx="4226062" cy="2126780"/>
            <a:chOff x="1003766" y="4332870"/>
            <a:chExt cx="4226062" cy="2126780"/>
          </a:xfrm>
        </p:grpSpPr>
        <p:sp>
          <p:nvSpPr>
            <p:cNvPr id="4" name="Oval 3"/>
            <p:cNvSpPr/>
            <p:nvPr/>
          </p:nvSpPr>
          <p:spPr>
            <a:xfrm>
              <a:off x="1003766" y="4572001"/>
              <a:ext cx="415664" cy="41566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1</a:t>
              </a:r>
              <a:endParaRPr 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1034494" y="5611147"/>
              <a:ext cx="413306" cy="413306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0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2375025" y="4419600"/>
              <a:ext cx="419547" cy="419547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2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2545075" y="5759663"/>
              <a:ext cx="412537" cy="412537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5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3895189" y="4332870"/>
              <a:ext cx="418490" cy="41849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3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4798788" y="5029201"/>
              <a:ext cx="431040" cy="43104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4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4016646" y="6019800"/>
              <a:ext cx="439850" cy="43985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6</a:t>
              </a:r>
            </a:p>
          </p:txBody>
        </p:sp>
        <p:cxnSp>
          <p:nvCxnSpPr>
            <p:cNvPr id="12" name="Straight Arrow Connector 11"/>
            <p:cNvCxnSpPr>
              <a:stCxn id="4" idx="4"/>
              <a:endCxn id="5" idx="0"/>
            </p:cNvCxnSpPr>
            <p:nvPr/>
          </p:nvCxnSpPr>
          <p:spPr>
            <a:xfrm>
              <a:off x="1211598" y="4987665"/>
              <a:ext cx="29549" cy="62348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4" idx="5"/>
              <a:endCxn id="7" idx="1"/>
            </p:cNvCxnSpPr>
            <p:nvPr/>
          </p:nvCxnSpPr>
          <p:spPr>
            <a:xfrm>
              <a:off x="1358557" y="4926792"/>
              <a:ext cx="1246933" cy="89328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4" idx="6"/>
              <a:endCxn id="6" idx="2"/>
            </p:cNvCxnSpPr>
            <p:nvPr/>
          </p:nvCxnSpPr>
          <p:spPr>
            <a:xfrm flipV="1">
              <a:off x="1419430" y="4629374"/>
              <a:ext cx="955595" cy="15045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6" idx="4"/>
              <a:endCxn id="7" idx="0"/>
            </p:cNvCxnSpPr>
            <p:nvPr/>
          </p:nvCxnSpPr>
          <p:spPr>
            <a:xfrm>
              <a:off x="2584799" y="4839147"/>
              <a:ext cx="166545" cy="92051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6" idx="6"/>
              <a:endCxn id="8" idx="2"/>
            </p:cNvCxnSpPr>
            <p:nvPr/>
          </p:nvCxnSpPr>
          <p:spPr>
            <a:xfrm flipV="1">
              <a:off x="2794572" y="4542115"/>
              <a:ext cx="1100617" cy="8725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8" idx="3"/>
              <a:endCxn id="7" idx="7"/>
            </p:cNvCxnSpPr>
            <p:nvPr/>
          </p:nvCxnSpPr>
          <p:spPr>
            <a:xfrm flipH="1">
              <a:off x="2897197" y="4690074"/>
              <a:ext cx="1059278" cy="113000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9" idx="2"/>
              <a:endCxn id="7" idx="6"/>
            </p:cNvCxnSpPr>
            <p:nvPr/>
          </p:nvCxnSpPr>
          <p:spPr>
            <a:xfrm flipH="1">
              <a:off x="2957612" y="5244721"/>
              <a:ext cx="1841176" cy="72121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9" idx="3"/>
              <a:endCxn id="10" idx="7"/>
            </p:cNvCxnSpPr>
            <p:nvPr/>
          </p:nvCxnSpPr>
          <p:spPr>
            <a:xfrm flipH="1">
              <a:off x="4392081" y="5397117"/>
              <a:ext cx="469831" cy="68709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/>
        </p:nvSpPr>
        <p:spPr>
          <a:xfrm>
            <a:off x="6480950" y="3441680"/>
            <a:ext cx="2663050" cy="3416320"/>
          </a:xfrm>
          <a:prstGeom prst="rect">
            <a:avLst/>
          </a:prstGeom>
          <a:solidFill>
            <a:srgbClr val="FBFF9F"/>
          </a:solidFill>
          <a:ln>
            <a:noFill/>
          </a:ln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Suppose all nodes are unvisited.</a:t>
            </a:r>
          </a:p>
          <a:p>
            <a:endParaRPr lang="en-US" sz="2400" dirty="0" smtClean="0"/>
          </a:p>
          <a:p>
            <a:r>
              <a:rPr lang="en-US" sz="2400" dirty="0" smtClean="0"/>
              <a:t>Nodes REACHABLE* from node </a:t>
            </a:r>
            <a:r>
              <a:rPr lang="en-US" sz="2400" b="1" dirty="0" smtClean="0"/>
              <a:t>1</a:t>
            </a:r>
            <a:r>
              <a:rPr lang="en-US" sz="2400" dirty="0" smtClean="0"/>
              <a:t>:</a:t>
            </a:r>
            <a:br>
              <a:rPr lang="en-US" sz="2400" dirty="0" smtClean="0"/>
            </a:br>
            <a:r>
              <a:rPr lang="en-US" sz="2400" dirty="0" smtClean="0">
                <a:solidFill>
                  <a:srgbClr val="FF0000"/>
                </a:solidFill>
              </a:rPr>
              <a:t>{1, 0, 2, 3, 5}</a:t>
            </a:r>
            <a:endParaRPr lang="en-US" sz="2400" dirty="0">
              <a:solidFill>
                <a:srgbClr val="FF0000"/>
              </a:solidFill>
            </a:endParaRPr>
          </a:p>
          <a:p>
            <a:endParaRPr lang="en-US" sz="2400" dirty="0" smtClean="0">
              <a:solidFill>
                <a:srgbClr val="FF0000"/>
              </a:solidFill>
            </a:endParaRPr>
          </a:p>
          <a:p>
            <a:endParaRPr lang="en-US" sz="2400" dirty="0">
              <a:solidFill>
                <a:srgbClr val="FF0000"/>
              </a:solidFill>
            </a:endParaRPr>
          </a:p>
          <a:p>
            <a:endParaRPr lang="en-US" sz="2400" dirty="0" smtClean="0">
              <a:solidFill>
                <a:srgbClr val="FF0000"/>
              </a:solidFill>
            </a:endParaRPr>
          </a:p>
        </p:txBody>
      </p:sp>
      <p:sp>
        <p:nvSpPr>
          <p:cNvPr id="25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6188529" cy="2732669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spcAft>
                <a:spcPts val="500"/>
              </a:spcAft>
              <a:buClr>
                <a:srgbClr val="000000"/>
              </a:buClr>
              <a:buSzPct val="100000"/>
              <a:buNone/>
            </a:pPr>
            <a:r>
              <a:rPr lang="en-US" sz="4500" dirty="0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boolean[ ] visited;</a:t>
            </a:r>
            <a:endParaRPr lang="en-US" sz="1400" dirty="0" smtClean="0">
              <a:solidFill>
                <a:schemeClr val="tx1"/>
              </a:solidFill>
              <a:latin typeface="Calibri"/>
              <a:cs typeface="Calibri"/>
              <a:sym typeface="Arial" charset="0"/>
            </a:endParaRPr>
          </a:p>
          <a:p>
            <a:pPr marL="38100">
              <a:lnSpc>
                <a:spcPct val="120000"/>
              </a:lnSpc>
              <a:buClr>
                <a:srgbClr val="000000"/>
              </a:buClr>
              <a:buSzPct val="100000"/>
            </a:pPr>
            <a:r>
              <a:rPr lang="en-US" dirty="0">
                <a:solidFill>
                  <a:srgbClr val="FF0000"/>
                </a:solidFill>
                <a:latin typeface="Calibri"/>
                <a:cs typeface="Calibri"/>
                <a:sym typeface="Arial" charset="0"/>
              </a:rPr>
              <a:t>N</a:t>
            </a: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  <a:sym typeface="Arial" charset="0"/>
              </a:rPr>
              <a:t>ode u is visited </a:t>
            </a:r>
            <a:r>
              <a:rPr lang="en-US" dirty="0" smtClean="0">
                <a:solidFill>
                  <a:schemeClr val="tx1"/>
                </a:solidFill>
                <a:latin typeface="Calibri"/>
                <a:cs typeface="Calibri"/>
                <a:sym typeface="Arial" charset="0"/>
              </a:rPr>
              <a:t>means: </a:t>
            </a:r>
            <a:r>
              <a:rPr lang="en-US" dirty="0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visited[u] </a:t>
            </a:r>
            <a:r>
              <a:rPr lang="en-US" dirty="0" smtClean="0">
                <a:solidFill>
                  <a:schemeClr val="tx1"/>
                </a:solidFill>
                <a:latin typeface="Calibri"/>
                <a:cs typeface="Calibri"/>
                <a:sym typeface="Arial" charset="0"/>
              </a:rPr>
              <a:t>is</a:t>
            </a:r>
            <a:r>
              <a:rPr lang="en-US" dirty="0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 true</a:t>
            </a:r>
          </a:p>
          <a:p>
            <a:pPr marL="38100">
              <a:lnSpc>
                <a:spcPct val="120000"/>
              </a:lnSpc>
              <a:buClr>
                <a:srgbClr val="000000"/>
              </a:buClr>
              <a:buSzPct val="100000"/>
            </a:pP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  <a:sym typeface="Arial" charset="0"/>
              </a:rPr>
              <a:t>To visit u </a:t>
            </a:r>
            <a:r>
              <a:rPr lang="en-US" dirty="0" smtClean="0">
                <a:solidFill>
                  <a:schemeClr val="tx1"/>
                </a:solidFill>
                <a:latin typeface="Calibri"/>
                <a:cs typeface="Calibri"/>
                <a:sym typeface="Arial" charset="0"/>
              </a:rPr>
              <a:t>means to: set </a:t>
            </a:r>
            <a:r>
              <a:rPr lang="en-US" dirty="0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visited[u]</a:t>
            </a:r>
            <a:r>
              <a:rPr lang="en-US" dirty="0" smtClean="0">
                <a:solidFill>
                  <a:schemeClr val="tx1"/>
                </a:solidFill>
                <a:latin typeface="Calibri"/>
                <a:cs typeface="Calibri"/>
                <a:sym typeface="Arial" charset="0"/>
              </a:rPr>
              <a:t> to </a:t>
            </a:r>
            <a:r>
              <a:rPr lang="en-US" dirty="0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true</a:t>
            </a:r>
            <a:endParaRPr lang="en-US" dirty="0" smtClean="0">
              <a:solidFill>
                <a:schemeClr val="tx1"/>
              </a:solidFill>
              <a:latin typeface="Calibri"/>
              <a:cs typeface="Calibri"/>
              <a:sym typeface="Arial" charset="0"/>
            </a:endParaRPr>
          </a:p>
          <a:p>
            <a:pPr marL="38100">
              <a:lnSpc>
                <a:spcPct val="120000"/>
              </a:lnSpc>
              <a:buClr>
                <a:srgbClr val="000000"/>
              </a:buClr>
              <a:buSzPct val="100000"/>
            </a:pPr>
            <a:r>
              <a:rPr lang="en-US" dirty="0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v</a:t>
            </a:r>
            <a:r>
              <a:rPr lang="en-US" dirty="0" smtClean="0">
                <a:solidFill>
                  <a:schemeClr val="tx1"/>
                </a:solidFill>
                <a:latin typeface="Calibri"/>
                <a:cs typeface="Calibri"/>
                <a:sym typeface="Arial" charset="0"/>
              </a:rPr>
              <a:t> is </a:t>
            </a:r>
            <a:r>
              <a:rPr lang="en-US" dirty="0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REACHABLE*</a:t>
            </a:r>
            <a:r>
              <a:rPr lang="en-US" dirty="0" smtClean="0">
                <a:solidFill>
                  <a:schemeClr val="tx1"/>
                </a:solidFill>
                <a:latin typeface="Calibri"/>
                <a:cs typeface="Calibri"/>
                <a:sym typeface="Arial" charset="0"/>
              </a:rPr>
              <a:t> from </a:t>
            </a:r>
            <a:r>
              <a:rPr lang="en-US" dirty="0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u</a:t>
            </a:r>
            <a:r>
              <a:rPr lang="en-US" dirty="0" smtClean="0">
                <a:solidFill>
                  <a:schemeClr val="tx1"/>
                </a:solidFill>
                <a:latin typeface="Calibri"/>
                <a:cs typeface="Calibri"/>
                <a:sym typeface="Arial" charset="0"/>
              </a:rPr>
              <a:t> if there is a path </a:t>
            </a:r>
            <a:r>
              <a:rPr lang="en-US" dirty="0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(u, …, v)</a:t>
            </a:r>
            <a:br>
              <a:rPr lang="en-US" dirty="0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</a:br>
            <a:r>
              <a:rPr lang="en-US" dirty="0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	*</a:t>
            </a:r>
            <a:r>
              <a:rPr lang="en-US" dirty="0" smtClean="0">
                <a:solidFill>
                  <a:schemeClr val="tx1"/>
                </a:solidFill>
                <a:latin typeface="Calibri"/>
                <a:cs typeface="Calibri"/>
                <a:sym typeface="Arial" charset="0"/>
              </a:rPr>
              <a:t>in which all nodes of the path are unvisited.</a:t>
            </a:r>
            <a:endParaRPr lang="en-US" dirty="0">
              <a:solidFill>
                <a:schemeClr val="tx1"/>
              </a:solidFill>
              <a:latin typeface="Calibri"/>
              <a:cs typeface="Calibri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978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Depth-First Search</a:t>
            </a:r>
            <a:endParaRPr lang="en-US" dirty="0"/>
          </a:p>
        </p:txBody>
      </p:sp>
      <p:grpSp>
        <p:nvGrpSpPr>
          <p:cNvPr id="31" name="Group 30"/>
          <p:cNvGrpSpPr/>
          <p:nvPr/>
        </p:nvGrpSpPr>
        <p:grpSpPr>
          <a:xfrm>
            <a:off x="1003766" y="4332870"/>
            <a:ext cx="4226062" cy="2126780"/>
            <a:chOff x="1003766" y="4332870"/>
            <a:chExt cx="4226062" cy="2126780"/>
          </a:xfrm>
        </p:grpSpPr>
        <p:sp>
          <p:nvSpPr>
            <p:cNvPr id="4" name="Oval 3"/>
            <p:cNvSpPr/>
            <p:nvPr/>
          </p:nvSpPr>
          <p:spPr>
            <a:xfrm>
              <a:off x="1003766" y="4572001"/>
              <a:ext cx="415664" cy="41566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1</a:t>
              </a:r>
              <a:endParaRPr 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1034494" y="5611147"/>
              <a:ext cx="413306" cy="41330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0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2375025" y="4419600"/>
              <a:ext cx="419547" cy="41954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2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2545075" y="5759663"/>
              <a:ext cx="412537" cy="412537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5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3895189" y="4332870"/>
              <a:ext cx="418490" cy="41849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3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4798788" y="5029201"/>
              <a:ext cx="431040" cy="43104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4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4016646" y="6019800"/>
              <a:ext cx="439850" cy="43985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6</a:t>
              </a:r>
            </a:p>
          </p:txBody>
        </p:sp>
        <p:cxnSp>
          <p:nvCxnSpPr>
            <p:cNvPr id="12" name="Straight Arrow Connector 11"/>
            <p:cNvCxnSpPr>
              <a:stCxn id="4" idx="4"/>
              <a:endCxn id="5" idx="0"/>
            </p:cNvCxnSpPr>
            <p:nvPr/>
          </p:nvCxnSpPr>
          <p:spPr>
            <a:xfrm>
              <a:off x="1211598" y="4987665"/>
              <a:ext cx="29549" cy="62348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4" idx="5"/>
              <a:endCxn id="7" idx="1"/>
            </p:cNvCxnSpPr>
            <p:nvPr/>
          </p:nvCxnSpPr>
          <p:spPr>
            <a:xfrm>
              <a:off x="1358557" y="4926792"/>
              <a:ext cx="1246933" cy="89328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4" idx="6"/>
              <a:endCxn id="6" idx="2"/>
            </p:cNvCxnSpPr>
            <p:nvPr/>
          </p:nvCxnSpPr>
          <p:spPr>
            <a:xfrm flipV="1">
              <a:off x="1419430" y="4629374"/>
              <a:ext cx="955595" cy="15045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6" idx="4"/>
              <a:endCxn id="7" idx="0"/>
            </p:cNvCxnSpPr>
            <p:nvPr/>
          </p:nvCxnSpPr>
          <p:spPr>
            <a:xfrm>
              <a:off x="2584799" y="4839147"/>
              <a:ext cx="166545" cy="92051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6" idx="6"/>
              <a:endCxn id="8" idx="2"/>
            </p:cNvCxnSpPr>
            <p:nvPr/>
          </p:nvCxnSpPr>
          <p:spPr>
            <a:xfrm flipV="1">
              <a:off x="2794572" y="4542115"/>
              <a:ext cx="1100617" cy="8725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8" idx="3"/>
              <a:endCxn id="7" idx="7"/>
            </p:cNvCxnSpPr>
            <p:nvPr/>
          </p:nvCxnSpPr>
          <p:spPr>
            <a:xfrm flipH="1">
              <a:off x="2897197" y="4690074"/>
              <a:ext cx="1059278" cy="113000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9" idx="2"/>
              <a:endCxn id="7" idx="6"/>
            </p:cNvCxnSpPr>
            <p:nvPr/>
          </p:nvCxnSpPr>
          <p:spPr>
            <a:xfrm flipH="1">
              <a:off x="2957612" y="5244721"/>
              <a:ext cx="1841176" cy="72121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9" idx="3"/>
              <a:endCxn id="10" idx="7"/>
            </p:cNvCxnSpPr>
            <p:nvPr/>
          </p:nvCxnSpPr>
          <p:spPr>
            <a:xfrm flipH="1">
              <a:off x="4392081" y="5397117"/>
              <a:ext cx="469831" cy="68709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/>
        </p:nvSpPr>
        <p:spPr>
          <a:xfrm>
            <a:off x="6480950" y="3441680"/>
            <a:ext cx="2663050" cy="3416320"/>
          </a:xfrm>
          <a:prstGeom prst="rect">
            <a:avLst/>
          </a:prstGeom>
          <a:solidFill>
            <a:srgbClr val="FBFF9F"/>
          </a:solidFill>
          <a:ln>
            <a:noFill/>
          </a:ln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Suppose all nodes are unvisited.</a:t>
            </a:r>
          </a:p>
          <a:p>
            <a:endParaRPr lang="en-US" sz="2400" dirty="0" smtClean="0"/>
          </a:p>
          <a:p>
            <a:r>
              <a:rPr lang="en-US" sz="2400" dirty="0" smtClean="0"/>
              <a:t>Nodes REACHABLE* from node </a:t>
            </a:r>
            <a:r>
              <a:rPr lang="en-US" sz="2400" b="1" dirty="0" smtClean="0"/>
              <a:t>1</a:t>
            </a:r>
            <a:r>
              <a:rPr lang="en-US" sz="2400" dirty="0" smtClean="0"/>
              <a:t>:</a:t>
            </a:r>
            <a:br>
              <a:rPr lang="en-US" sz="2400" dirty="0" smtClean="0"/>
            </a:br>
            <a:r>
              <a:rPr lang="en-US" sz="2400" dirty="0" smtClean="0">
                <a:solidFill>
                  <a:srgbClr val="FF0000"/>
                </a:solidFill>
              </a:rPr>
              <a:t>{1, 0, 2, 3, 5}</a:t>
            </a:r>
          </a:p>
          <a:p>
            <a:endParaRPr lang="en-US" sz="2400" dirty="0" smtClean="0"/>
          </a:p>
          <a:p>
            <a:r>
              <a:rPr lang="en-US" sz="2400" dirty="0" smtClean="0"/>
              <a:t>Nodes REACHABLE* from </a:t>
            </a:r>
            <a:r>
              <a:rPr lang="en-US" sz="2400" b="1" dirty="0" smtClean="0"/>
              <a:t>4</a:t>
            </a:r>
            <a:r>
              <a:rPr lang="en-US" sz="2400" dirty="0" smtClean="0"/>
              <a:t>: </a:t>
            </a:r>
            <a:r>
              <a:rPr lang="en-US" sz="2400" dirty="0" smtClean="0">
                <a:solidFill>
                  <a:srgbClr val="FF0000"/>
                </a:solidFill>
              </a:rPr>
              <a:t>{4, 5, 6}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7" name="Content Placeholder 2"/>
          <p:cNvSpPr txBox="1">
            <a:spLocks/>
          </p:cNvSpPr>
          <p:nvPr/>
        </p:nvSpPr>
        <p:spPr>
          <a:xfrm>
            <a:off x="457199" y="1600200"/>
            <a:ext cx="6188529" cy="2732669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Aft>
                <a:spcPts val="50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n-US" sz="4500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boolean[ ] visited;</a:t>
            </a:r>
            <a:endParaRPr lang="en-US" sz="1400" smtClean="0">
              <a:latin typeface="Calibri"/>
              <a:cs typeface="Calibri"/>
              <a:sym typeface="Arial" charset="0"/>
            </a:endParaRPr>
          </a:p>
          <a:p>
            <a:pPr marL="38100">
              <a:lnSpc>
                <a:spcPct val="120000"/>
              </a:lnSpc>
              <a:buClr>
                <a:srgbClr val="000000"/>
              </a:buClr>
              <a:buSzPct val="100000"/>
            </a:pPr>
            <a:r>
              <a:rPr lang="en-US" smtClean="0">
                <a:solidFill>
                  <a:srgbClr val="FF0000"/>
                </a:solidFill>
                <a:latin typeface="Calibri"/>
                <a:cs typeface="Calibri"/>
                <a:sym typeface="Arial" charset="0"/>
              </a:rPr>
              <a:t>Node u is visited </a:t>
            </a:r>
            <a:r>
              <a:rPr lang="en-US" smtClean="0">
                <a:latin typeface="Calibri"/>
                <a:cs typeface="Calibri"/>
                <a:sym typeface="Arial" charset="0"/>
              </a:rPr>
              <a:t>means: </a:t>
            </a:r>
            <a:r>
              <a:rPr lang="en-US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visited[u] </a:t>
            </a:r>
            <a:r>
              <a:rPr lang="en-US" smtClean="0">
                <a:latin typeface="Calibri"/>
                <a:cs typeface="Calibri"/>
                <a:sym typeface="Arial" charset="0"/>
              </a:rPr>
              <a:t>is</a:t>
            </a:r>
            <a:r>
              <a:rPr lang="en-US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 true</a:t>
            </a:r>
          </a:p>
          <a:p>
            <a:pPr marL="38100">
              <a:lnSpc>
                <a:spcPct val="120000"/>
              </a:lnSpc>
              <a:buClr>
                <a:srgbClr val="000000"/>
              </a:buClr>
              <a:buSzPct val="100000"/>
            </a:pPr>
            <a:r>
              <a:rPr lang="en-US" smtClean="0">
                <a:solidFill>
                  <a:srgbClr val="FF0000"/>
                </a:solidFill>
                <a:latin typeface="Calibri"/>
                <a:cs typeface="Calibri"/>
                <a:sym typeface="Arial" charset="0"/>
              </a:rPr>
              <a:t>To visit u </a:t>
            </a:r>
            <a:r>
              <a:rPr lang="en-US" smtClean="0">
                <a:latin typeface="Calibri"/>
                <a:cs typeface="Calibri"/>
                <a:sym typeface="Arial" charset="0"/>
              </a:rPr>
              <a:t>means to: set </a:t>
            </a:r>
            <a:r>
              <a:rPr lang="en-US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visited[u]</a:t>
            </a:r>
            <a:r>
              <a:rPr lang="en-US" smtClean="0">
                <a:latin typeface="Calibri"/>
                <a:cs typeface="Calibri"/>
                <a:sym typeface="Arial" charset="0"/>
              </a:rPr>
              <a:t> to </a:t>
            </a:r>
            <a:r>
              <a:rPr lang="en-US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true</a:t>
            </a:r>
            <a:endParaRPr lang="en-US" smtClean="0">
              <a:latin typeface="Calibri"/>
              <a:cs typeface="Calibri"/>
              <a:sym typeface="Arial" charset="0"/>
            </a:endParaRPr>
          </a:p>
          <a:p>
            <a:pPr marL="38100">
              <a:lnSpc>
                <a:spcPct val="120000"/>
              </a:lnSpc>
              <a:buClr>
                <a:srgbClr val="000000"/>
              </a:buClr>
              <a:buSzPct val="100000"/>
            </a:pPr>
            <a:r>
              <a:rPr lang="en-US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v</a:t>
            </a:r>
            <a:r>
              <a:rPr lang="en-US" smtClean="0">
                <a:latin typeface="Calibri"/>
                <a:cs typeface="Calibri"/>
                <a:sym typeface="Arial" charset="0"/>
              </a:rPr>
              <a:t> is </a:t>
            </a:r>
            <a:r>
              <a:rPr lang="en-US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REACHABLE*</a:t>
            </a:r>
            <a:r>
              <a:rPr lang="en-US" smtClean="0">
                <a:latin typeface="Calibri"/>
                <a:cs typeface="Calibri"/>
                <a:sym typeface="Arial" charset="0"/>
              </a:rPr>
              <a:t> from </a:t>
            </a:r>
            <a:r>
              <a:rPr lang="en-US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u</a:t>
            </a:r>
            <a:r>
              <a:rPr lang="en-US" smtClean="0">
                <a:latin typeface="Calibri"/>
                <a:cs typeface="Calibri"/>
                <a:sym typeface="Arial" charset="0"/>
              </a:rPr>
              <a:t> if there is a path </a:t>
            </a:r>
            <a:r>
              <a:rPr lang="en-US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(u, …, v)</a:t>
            </a:r>
            <a:br>
              <a:rPr lang="en-US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</a:br>
            <a:r>
              <a:rPr lang="en-US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	*</a:t>
            </a:r>
            <a:r>
              <a:rPr lang="en-US" smtClean="0">
                <a:latin typeface="Calibri"/>
                <a:cs typeface="Calibri"/>
                <a:sym typeface="Arial" charset="0"/>
              </a:rPr>
              <a:t>in which all nodes of the path are unvisited.</a:t>
            </a:r>
            <a:endParaRPr lang="en-US" dirty="0">
              <a:latin typeface="Calibri"/>
              <a:cs typeface="Calibri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0540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Depth-First Search</a:t>
            </a:r>
            <a:endParaRPr lang="en-US" dirty="0"/>
          </a:p>
        </p:txBody>
      </p:sp>
      <p:grpSp>
        <p:nvGrpSpPr>
          <p:cNvPr id="31" name="Group 30"/>
          <p:cNvGrpSpPr/>
          <p:nvPr/>
        </p:nvGrpSpPr>
        <p:grpSpPr>
          <a:xfrm>
            <a:off x="1003766" y="4332870"/>
            <a:ext cx="4226062" cy="2126780"/>
            <a:chOff x="1003766" y="4332870"/>
            <a:chExt cx="4226062" cy="2126780"/>
          </a:xfrm>
        </p:grpSpPr>
        <p:sp>
          <p:nvSpPr>
            <p:cNvPr id="4" name="Oval 3"/>
            <p:cNvSpPr/>
            <p:nvPr/>
          </p:nvSpPr>
          <p:spPr>
            <a:xfrm>
              <a:off x="1003766" y="4572001"/>
              <a:ext cx="415664" cy="41566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1</a:t>
              </a:r>
              <a:endParaRPr 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1034494" y="5611147"/>
              <a:ext cx="413306" cy="41330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0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2375025" y="4419600"/>
              <a:ext cx="419547" cy="419547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2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2545075" y="5759663"/>
              <a:ext cx="412537" cy="41253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5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3895189" y="4332870"/>
              <a:ext cx="418490" cy="41849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3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4798788" y="5029201"/>
              <a:ext cx="431040" cy="43104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4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4016646" y="6019800"/>
              <a:ext cx="439850" cy="43985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6</a:t>
              </a:r>
            </a:p>
          </p:txBody>
        </p:sp>
        <p:cxnSp>
          <p:nvCxnSpPr>
            <p:cNvPr id="12" name="Straight Arrow Connector 11"/>
            <p:cNvCxnSpPr>
              <a:stCxn id="4" idx="4"/>
              <a:endCxn id="5" idx="0"/>
            </p:cNvCxnSpPr>
            <p:nvPr/>
          </p:nvCxnSpPr>
          <p:spPr>
            <a:xfrm>
              <a:off x="1211598" y="4987665"/>
              <a:ext cx="29549" cy="62348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4" idx="5"/>
              <a:endCxn id="7" idx="1"/>
            </p:cNvCxnSpPr>
            <p:nvPr/>
          </p:nvCxnSpPr>
          <p:spPr>
            <a:xfrm>
              <a:off x="1358557" y="4926792"/>
              <a:ext cx="1246933" cy="89328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4" idx="6"/>
              <a:endCxn id="6" idx="2"/>
            </p:cNvCxnSpPr>
            <p:nvPr/>
          </p:nvCxnSpPr>
          <p:spPr>
            <a:xfrm flipV="1">
              <a:off x="1419430" y="4629374"/>
              <a:ext cx="955595" cy="15045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6" idx="4"/>
              <a:endCxn id="7" idx="0"/>
            </p:cNvCxnSpPr>
            <p:nvPr/>
          </p:nvCxnSpPr>
          <p:spPr>
            <a:xfrm>
              <a:off x="2584799" y="4839147"/>
              <a:ext cx="166545" cy="92051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6" idx="6"/>
              <a:endCxn id="8" idx="2"/>
            </p:cNvCxnSpPr>
            <p:nvPr/>
          </p:nvCxnSpPr>
          <p:spPr>
            <a:xfrm flipV="1">
              <a:off x="2794572" y="4542115"/>
              <a:ext cx="1100617" cy="8725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8" idx="3"/>
              <a:endCxn id="7" idx="7"/>
            </p:cNvCxnSpPr>
            <p:nvPr/>
          </p:nvCxnSpPr>
          <p:spPr>
            <a:xfrm flipH="1">
              <a:off x="2897197" y="4690074"/>
              <a:ext cx="1059278" cy="113000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9" idx="2"/>
              <a:endCxn id="7" idx="6"/>
            </p:cNvCxnSpPr>
            <p:nvPr/>
          </p:nvCxnSpPr>
          <p:spPr>
            <a:xfrm flipH="1">
              <a:off x="2957612" y="5244721"/>
              <a:ext cx="1841176" cy="72121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9" idx="3"/>
              <a:endCxn id="10" idx="7"/>
            </p:cNvCxnSpPr>
            <p:nvPr/>
          </p:nvCxnSpPr>
          <p:spPr>
            <a:xfrm flipH="1">
              <a:off x="4392081" y="5397117"/>
              <a:ext cx="469831" cy="68709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/>
        </p:nvSpPr>
        <p:spPr>
          <a:xfrm>
            <a:off x="6480950" y="3441680"/>
            <a:ext cx="2663050" cy="3416320"/>
          </a:xfrm>
          <a:prstGeom prst="rect">
            <a:avLst/>
          </a:prstGeom>
          <a:solidFill>
            <a:srgbClr val="FBFF9F"/>
          </a:solidFill>
          <a:ln>
            <a:noFill/>
          </a:ln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8000"/>
                </a:solidFill>
              </a:rPr>
              <a:t>Green</a:t>
            </a:r>
            <a:r>
              <a:rPr lang="en-US" sz="2400" dirty="0" smtClean="0">
                <a:solidFill>
                  <a:schemeClr val="tx1"/>
                </a:solidFill>
              </a:rPr>
              <a:t>: visited</a:t>
            </a:r>
          </a:p>
          <a:p>
            <a:r>
              <a:rPr lang="en-US" sz="2400" b="1" dirty="0" smtClean="0">
                <a:solidFill>
                  <a:srgbClr val="0000FF"/>
                </a:solidFill>
              </a:rPr>
              <a:t>Blue</a:t>
            </a:r>
            <a:r>
              <a:rPr lang="en-US" sz="2400" dirty="0" smtClean="0">
                <a:solidFill>
                  <a:schemeClr val="tx1"/>
                </a:solidFill>
              </a:rPr>
              <a:t>: unvisited</a:t>
            </a:r>
          </a:p>
          <a:p>
            <a:endParaRPr lang="en-US" sz="2400" dirty="0" smtClean="0">
              <a:solidFill>
                <a:schemeClr val="tx1"/>
              </a:solidFill>
            </a:endParaRPr>
          </a:p>
          <a:p>
            <a:endParaRPr lang="en-US" sz="2400" dirty="0" smtClean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  <a:p>
            <a:endParaRPr lang="en-US" sz="2400" dirty="0" smtClean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  <a:p>
            <a:endParaRPr lang="en-US" sz="2400" dirty="0" smtClean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5" name="Content Placeholder 2"/>
          <p:cNvSpPr txBox="1">
            <a:spLocks/>
          </p:cNvSpPr>
          <p:nvPr/>
        </p:nvSpPr>
        <p:spPr>
          <a:xfrm>
            <a:off x="457199" y="1600200"/>
            <a:ext cx="6188529" cy="2732669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Aft>
                <a:spcPts val="50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n-US" sz="4500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boolean[ ] visited;</a:t>
            </a:r>
            <a:endParaRPr lang="en-US" sz="1400" smtClean="0">
              <a:latin typeface="Calibri"/>
              <a:cs typeface="Calibri"/>
              <a:sym typeface="Arial" charset="0"/>
            </a:endParaRPr>
          </a:p>
          <a:p>
            <a:pPr marL="38100">
              <a:lnSpc>
                <a:spcPct val="120000"/>
              </a:lnSpc>
              <a:buClr>
                <a:srgbClr val="000000"/>
              </a:buClr>
              <a:buSzPct val="100000"/>
            </a:pPr>
            <a:r>
              <a:rPr lang="en-US" smtClean="0">
                <a:solidFill>
                  <a:srgbClr val="FF0000"/>
                </a:solidFill>
                <a:latin typeface="Calibri"/>
                <a:cs typeface="Calibri"/>
                <a:sym typeface="Arial" charset="0"/>
              </a:rPr>
              <a:t>Node u is visited </a:t>
            </a:r>
            <a:r>
              <a:rPr lang="en-US" smtClean="0">
                <a:latin typeface="Calibri"/>
                <a:cs typeface="Calibri"/>
                <a:sym typeface="Arial" charset="0"/>
              </a:rPr>
              <a:t>means: </a:t>
            </a:r>
            <a:r>
              <a:rPr lang="en-US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visited[u] </a:t>
            </a:r>
            <a:r>
              <a:rPr lang="en-US" smtClean="0">
                <a:latin typeface="Calibri"/>
                <a:cs typeface="Calibri"/>
                <a:sym typeface="Arial" charset="0"/>
              </a:rPr>
              <a:t>is</a:t>
            </a:r>
            <a:r>
              <a:rPr lang="en-US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 true</a:t>
            </a:r>
          </a:p>
          <a:p>
            <a:pPr marL="38100">
              <a:lnSpc>
                <a:spcPct val="120000"/>
              </a:lnSpc>
              <a:buClr>
                <a:srgbClr val="000000"/>
              </a:buClr>
              <a:buSzPct val="100000"/>
            </a:pPr>
            <a:r>
              <a:rPr lang="en-US" smtClean="0">
                <a:solidFill>
                  <a:srgbClr val="FF0000"/>
                </a:solidFill>
                <a:latin typeface="Calibri"/>
                <a:cs typeface="Calibri"/>
                <a:sym typeface="Arial" charset="0"/>
              </a:rPr>
              <a:t>To visit u </a:t>
            </a:r>
            <a:r>
              <a:rPr lang="en-US" smtClean="0">
                <a:latin typeface="Calibri"/>
                <a:cs typeface="Calibri"/>
                <a:sym typeface="Arial" charset="0"/>
              </a:rPr>
              <a:t>means to: set </a:t>
            </a:r>
            <a:r>
              <a:rPr lang="en-US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visited[u]</a:t>
            </a:r>
            <a:r>
              <a:rPr lang="en-US" smtClean="0">
                <a:latin typeface="Calibri"/>
                <a:cs typeface="Calibri"/>
                <a:sym typeface="Arial" charset="0"/>
              </a:rPr>
              <a:t> to </a:t>
            </a:r>
            <a:r>
              <a:rPr lang="en-US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true</a:t>
            </a:r>
            <a:endParaRPr lang="en-US" smtClean="0">
              <a:latin typeface="Calibri"/>
              <a:cs typeface="Calibri"/>
              <a:sym typeface="Arial" charset="0"/>
            </a:endParaRPr>
          </a:p>
          <a:p>
            <a:pPr marL="38100">
              <a:lnSpc>
                <a:spcPct val="120000"/>
              </a:lnSpc>
              <a:buClr>
                <a:srgbClr val="000000"/>
              </a:buClr>
              <a:buSzPct val="100000"/>
            </a:pPr>
            <a:r>
              <a:rPr lang="en-US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v</a:t>
            </a:r>
            <a:r>
              <a:rPr lang="en-US" smtClean="0">
                <a:latin typeface="Calibri"/>
                <a:cs typeface="Calibri"/>
                <a:sym typeface="Arial" charset="0"/>
              </a:rPr>
              <a:t> is </a:t>
            </a:r>
            <a:r>
              <a:rPr lang="en-US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REACHABLE*</a:t>
            </a:r>
            <a:r>
              <a:rPr lang="en-US" smtClean="0">
                <a:latin typeface="Calibri"/>
                <a:cs typeface="Calibri"/>
                <a:sym typeface="Arial" charset="0"/>
              </a:rPr>
              <a:t> from </a:t>
            </a:r>
            <a:r>
              <a:rPr lang="en-US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u</a:t>
            </a:r>
            <a:r>
              <a:rPr lang="en-US" smtClean="0">
                <a:latin typeface="Calibri"/>
                <a:cs typeface="Calibri"/>
                <a:sym typeface="Arial" charset="0"/>
              </a:rPr>
              <a:t> if there is a path </a:t>
            </a:r>
            <a:r>
              <a:rPr lang="en-US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(u, …, v)</a:t>
            </a:r>
            <a:br>
              <a:rPr lang="en-US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</a:br>
            <a:r>
              <a:rPr lang="en-US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	*</a:t>
            </a:r>
            <a:r>
              <a:rPr lang="en-US" smtClean="0">
                <a:latin typeface="Calibri"/>
                <a:cs typeface="Calibri"/>
                <a:sym typeface="Arial" charset="0"/>
              </a:rPr>
              <a:t>in which all nodes of the path are unvisited.</a:t>
            </a:r>
            <a:endParaRPr lang="en-US" dirty="0">
              <a:latin typeface="Calibri"/>
              <a:cs typeface="Calibri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5594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Depth-First Search</a:t>
            </a:r>
            <a:endParaRPr lang="en-US" dirty="0"/>
          </a:p>
        </p:txBody>
      </p:sp>
      <p:grpSp>
        <p:nvGrpSpPr>
          <p:cNvPr id="31" name="Group 30"/>
          <p:cNvGrpSpPr/>
          <p:nvPr/>
        </p:nvGrpSpPr>
        <p:grpSpPr>
          <a:xfrm>
            <a:off x="1003766" y="4332870"/>
            <a:ext cx="4226062" cy="2126780"/>
            <a:chOff x="1003766" y="4332870"/>
            <a:chExt cx="4226062" cy="2126780"/>
          </a:xfrm>
        </p:grpSpPr>
        <p:sp>
          <p:nvSpPr>
            <p:cNvPr id="4" name="Oval 3"/>
            <p:cNvSpPr/>
            <p:nvPr/>
          </p:nvSpPr>
          <p:spPr>
            <a:xfrm>
              <a:off x="1003766" y="4572001"/>
              <a:ext cx="415664" cy="41566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1</a:t>
              </a:r>
              <a:endParaRPr 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1034494" y="5611147"/>
              <a:ext cx="413306" cy="413306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0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2375025" y="4419600"/>
              <a:ext cx="419547" cy="419547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2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2545075" y="5759663"/>
              <a:ext cx="412537" cy="412537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5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3895189" y="4332870"/>
              <a:ext cx="418490" cy="41849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3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4798788" y="5029201"/>
              <a:ext cx="431040" cy="43104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4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4016646" y="6019800"/>
              <a:ext cx="439850" cy="43985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6</a:t>
              </a:r>
            </a:p>
          </p:txBody>
        </p:sp>
        <p:cxnSp>
          <p:nvCxnSpPr>
            <p:cNvPr id="12" name="Straight Arrow Connector 11"/>
            <p:cNvCxnSpPr>
              <a:stCxn id="4" idx="4"/>
              <a:endCxn id="5" idx="0"/>
            </p:cNvCxnSpPr>
            <p:nvPr/>
          </p:nvCxnSpPr>
          <p:spPr>
            <a:xfrm>
              <a:off x="1211598" y="4987665"/>
              <a:ext cx="29549" cy="62348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4" idx="5"/>
              <a:endCxn id="7" idx="1"/>
            </p:cNvCxnSpPr>
            <p:nvPr/>
          </p:nvCxnSpPr>
          <p:spPr>
            <a:xfrm>
              <a:off x="1358557" y="4926792"/>
              <a:ext cx="1246933" cy="89328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4" idx="6"/>
              <a:endCxn id="6" idx="2"/>
            </p:cNvCxnSpPr>
            <p:nvPr/>
          </p:nvCxnSpPr>
          <p:spPr>
            <a:xfrm flipV="1">
              <a:off x="1419430" y="4629374"/>
              <a:ext cx="955595" cy="15045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6" idx="4"/>
              <a:endCxn id="7" idx="0"/>
            </p:cNvCxnSpPr>
            <p:nvPr/>
          </p:nvCxnSpPr>
          <p:spPr>
            <a:xfrm>
              <a:off x="2584799" y="4839147"/>
              <a:ext cx="166545" cy="92051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6" idx="6"/>
              <a:endCxn id="8" idx="2"/>
            </p:cNvCxnSpPr>
            <p:nvPr/>
          </p:nvCxnSpPr>
          <p:spPr>
            <a:xfrm flipV="1">
              <a:off x="2794572" y="4542115"/>
              <a:ext cx="1100617" cy="8725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8" idx="3"/>
              <a:endCxn id="7" idx="7"/>
            </p:cNvCxnSpPr>
            <p:nvPr/>
          </p:nvCxnSpPr>
          <p:spPr>
            <a:xfrm flipH="1">
              <a:off x="2897197" y="4690074"/>
              <a:ext cx="1059278" cy="113000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9" idx="2"/>
              <a:endCxn id="7" idx="6"/>
            </p:cNvCxnSpPr>
            <p:nvPr/>
          </p:nvCxnSpPr>
          <p:spPr>
            <a:xfrm flipH="1">
              <a:off x="2957612" y="5244721"/>
              <a:ext cx="1841176" cy="72121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9" idx="3"/>
              <a:endCxn id="10" idx="7"/>
            </p:cNvCxnSpPr>
            <p:nvPr/>
          </p:nvCxnSpPr>
          <p:spPr>
            <a:xfrm flipH="1">
              <a:off x="4392081" y="5397117"/>
              <a:ext cx="469831" cy="68709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/>
        </p:nvSpPr>
        <p:spPr>
          <a:xfrm>
            <a:off x="6480950" y="3441680"/>
            <a:ext cx="2663050" cy="3416320"/>
          </a:xfrm>
          <a:prstGeom prst="rect">
            <a:avLst/>
          </a:prstGeom>
          <a:solidFill>
            <a:srgbClr val="FBFF9F"/>
          </a:solidFill>
          <a:ln>
            <a:noFill/>
          </a:ln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8000"/>
                </a:solidFill>
              </a:rPr>
              <a:t>Green</a:t>
            </a:r>
            <a:r>
              <a:rPr lang="en-US" sz="2400" dirty="0" smtClean="0">
                <a:solidFill>
                  <a:schemeClr val="tx1"/>
                </a:solidFill>
              </a:rPr>
              <a:t>: visited</a:t>
            </a:r>
          </a:p>
          <a:p>
            <a:r>
              <a:rPr lang="en-US" sz="2400" b="1" dirty="0" smtClean="0">
                <a:solidFill>
                  <a:srgbClr val="0000FF"/>
                </a:solidFill>
              </a:rPr>
              <a:t>Blue</a:t>
            </a:r>
            <a:r>
              <a:rPr lang="en-US" sz="2400" dirty="0" smtClean="0">
                <a:solidFill>
                  <a:schemeClr val="tx1"/>
                </a:solidFill>
              </a:rPr>
              <a:t>: unvisited</a:t>
            </a:r>
            <a:endParaRPr lang="en-US" sz="2400" dirty="0">
              <a:solidFill>
                <a:schemeClr val="tx1"/>
              </a:solidFill>
            </a:endParaRPr>
          </a:p>
          <a:p>
            <a:endParaRPr lang="en-US" sz="2400" dirty="0" smtClean="0"/>
          </a:p>
          <a:p>
            <a:r>
              <a:rPr lang="en-US" sz="2400" dirty="0" smtClean="0"/>
              <a:t>Nodes REACHABLE* from node </a:t>
            </a:r>
            <a:r>
              <a:rPr lang="en-US" sz="2400" b="1" dirty="0" smtClean="0"/>
              <a:t>1</a:t>
            </a:r>
            <a:r>
              <a:rPr lang="en-US" sz="2400" dirty="0" smtClean="0"/>
              <a:t>:</a:t>
            </a:r>
            <a:br>
              <a:rPr lang="en-US" sz="2400" dirty="0" smtClean="0"/>
            </a:br>
            <a:r>
              <a:rPr lang="en-US" sz="2400" dirty="0" smtClean="0">
                <a:solidFill>
                  <a:srgbClr val="FF0000"/>
                </a:solidFill>
              </a:rPr>
              <a:t>{1, 0, 5}</a:t>
            </a:r>
          </a:p>
          <a:p>
            <a:endParaRPr lang="en-US" sz="2400" dirty="0" smtClean="0">
              <a:solidFill>
                <a:srgbClr val="FF0000"/>
              </a:solidFill>
            </a:endParaRPr>
          </a:p>
          <a:p>
            <a:endParaRPr lang="en-US" sz="2400" dirty="0" smtClean="0">
              <a:solidFill>
                <a:srgbClr val="FF0000"/>
              </a:solidFill>
            </a:endParaRPr>
          </a:p>
          <a:p>
            <a:endParaRPr lang="en-US" sz="2400" dirty="0" smtClean="0">
              <a:solidFill>
                <a:srgbClr val="FF0000"/>
              </a:solidFill>
            </a:endParaRPr>
          </a:p>
        </p:txBody>
      </p:sp>
      <p:sp>
        <p:nvSpPr>
          <p:cNvPr id="25" name="Content Placeholder 2"/>
          <p:cNvSpPr txBox="1">
            <a:spLocks/>
          </p:cNvSpPr>
          <p:nvPr/>
        </p:nvSpPr>
        <p:spPr>
          <a:xfrm>
            <a:off x="457199" y="1600200"/>
            <a:ext cx="6188529" cy="2732669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Aft>
                <a:spcPts val="50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n-US" sz="4500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boolean</a:t>
            </a:r>
            <a:r>
              <a:rPr lang="en-US" sz="4500" dirty="0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[ ] visited;</a:t>
            </a:r>
            <a:endParaRPr lang="en-US" sz="1400" dirty="0" smtClean="0">
              <a:latin typeface="Calibri"/>
              <a:cs typeface="Calibri"/>
              <a:sym typeface="Arial" charset="0"/>
            </a:endParaRPr>
          </a:p>
          <a:p>
            <a:pPr marL="38100">
              <a:lnSpc>
                <a:spcPct val="120000"/>
              </a:lnSpc>
              <a:buClr>
                <a:srgbClr val="000000"/>
              </a:buClr>
              <a:buSzPct val="100000"/>
            </a:pP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  <a:sym typeface="Arial" charset="0"/>
              </a:rPr>
              <a:t>Node u is visited </a:t>
            </a:r>
            <a:r>
              <a:rPr lang="en-US" dirty="0" smtClean="0">
                <a:latin typeface="Calibri"/>
                <a:cs typeface="Calibri"/>
                <a:sym typeface="Arial" charset="0"/>
              </a:rPr>
              <a:t>means: </a:t>
            </a:r>
            <a:r>
              <a:rPr lang="en-US" dirty="0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visited[u] </a:t>
            </a:r>
            <a:r>
              <a:rPr lang="en-US" dirty="0" smtClean="0">
                <a:latin typeface="Calibri"/>
                <a:cs typeface="Calibri"/>
                <a:sym typeface="Arial" charset="0"/>
              </a:rPr>
              <a:t>is</a:t>
            </a:r>
            <a:r>
              <a:rPr lang="en-US" dirty="0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 true</a:t>
            </a:r>
          </a:p>
          <a:p>
            <a:pPr marL="38100">
              <a:lnSpc>
                <a:spcPct val="120000"/>
              </a:lnSpc>
              <a:buClr>
                <a:srgbClr val="000000"/>
              </a:buClr>
              <a:buSzPct val="100000"/>
            </a:pP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  <a:sym typeface="Arial" charset="0"/>
              </a:rPr>
              <a:t>To visit u </a:t>
            </a:r>
            <a:r>
              <a:rPr lang="en-US" dirty="0" smtClean="0">
                <a:latin typeface="Calibri"/>
                <a:cs typeface="Calibri"/>
                <a:sym typeface="Arial" charset="0"/>
              </a:rPr>
              <a:t>means to: set </a:t>
            </a:r>
            <a:r>
              <a:rPr lang="en-US" dirty="0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visited[u]</a:t>
            </a:r>
            <a:r>
              <a:rPr lang="en-US" dirty="0" smtClean="0">
                <a:latin typeface="Calibri"/>
                <a:cs typeface="Calibri"/>
                <a:sym typeface="Arial" charset="0"/>
              </a:rPr>
              <a:t> to </a:t>
            </a:r>
            <a:r>
              <a:rPr lang="en-US" dirty="0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true</a:t>
            </a:r>
            <a:endParaRPr lang="en-US" dirty="0" smtClean="0">
              <a:latin typeface="Calibri"/>
              <a:cs typeface="Calibri"/>
              <a:sym typeface="Arial" charset="0"/>
            </a:endParaRPr>
          </a:p>
          <a:p>
            <a:pPr marL="38100">
              <a:lnSpc>
                <a:spcPct val="120000"/>
              </a:lnSpc>
              <a:buClr>
                <a:srgbClr val="000000"/>
              </a:buClr>
              <a:buSzPct val="100000"/>
            </a:pPr>
            <a:r>
              <a:rPr lang="en-US" dirty="0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v</a:t>
            </a:r>
            <a:r>
              <a:rPr lang="en-US" dirty="0" smtClean="0">
                <a:latin typeface="Calibri"/>
                <a:cs typeface="Calibri"/>
                <a:sym typeface="Arial" charset="0"/>
              </a:rPr>
              <a:t> is </a:t>
            </a:r>
            <a:r>
              <a:rPr lang="en-US" dirty="0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REACHABLE*</a:t>
            </a:r>
            <a:r>
              <a:rPr lang="en-US" dirty="0" smtClean="0">
                <a:latin typeface="Calibri"/>
                <a:cs typeface="Calibri"/>
                <a:sym typeface="Arial" charset="0"/>
              </a:rPr>
              <a:t> from </a:t>
            </a:r>
            <a:r>
              <a:rPr lang="en-US" dirty="0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u</a:t>
            </a:r>
            <a:r>
              <a:rPr lang="en-US" dirty="0" smtClean="0">
                <a:latin typeface="Calibri"/>
                <a:cs typeface="Calibri"/>
                <a:sym typeface="Arial" charset="0"/>
              </a:rPr>
              <a:t> if there is a path </a:t>
            </a:r>
            <a:r>
              <a:rPr lang="en-US" dirty="0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(u, …, v)</a:t>
            </a:r>
            <a:br>
              <a:rPr lang="en-US" dirty="0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</a:br>
            <a:r>
              <a:rPr lang="en-US" dirty="0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	*</a:t>
            </a:r>
            <a:r>
              <a:rPr lang="en-US" dirty="0" smtClean="0">
                <a:latin typeface="Calibri"/>
                <a:cs typeface="Calibri"/>
                <a:sym typeface="Arial" charset="0"/>
              </a:rPr>
              <a:t>in which all nodes of the path are unvisited.</a:t>
            </a:r>
            <a:endParaRPr lang="en-US" dirty="0">
              <a:latin typeface="Calibri"/>
              <a:cs typeface="Calibri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3203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Announcements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556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1. </a:t>
            </a:r>
            <a:r>
              <a:rPr lang="en-US" b="1" dirty="0" smtClean="0"/>
              <a:t>Lunch</a:t>
            </a:r>
            <a:r>
              <a:rPr lang="en-US" dirty="0" smtClean="0"/>
              <a:t> </a:t>
            </a:r>
            <a:r>
              <a:rPr lang="en-US" dirty="0"/>
              <a:t>with instructors: </a:t>
            </a:r>
            <a:r>
              <a:rPr lang="en-US" dirty="0" smtClean="0"/>
              <a:t>Still many slots open!</a:t>
            </a:r>
          </a:p>
          <a:p>
            <a:pPr lvl="1"/>
            <a:r>
              <a:rPr lang="en-US" dirty="0" smtClean="0"/>
              <a:t>See pinned </a:t>
            </a:r>
            <a:r>
              <a:rPr lang="en-US" dirty="0"/>
              <a:t>Piazza note @</a:t>
            </a:r>
            <a:r>
              <a:rPr lang="en-US" dirty="0" smtClean="0"/>
              <a:t>275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2. </a:t>
            </a:r>
            <a:r>
              <a:rPr lang="en-US" b="1" dirty="0" smtClean="0"/>
              <a:t>Hidden Figures</a:t>
            </a:r>
            <a:r>
              <a:rPr lang="en-US" dirty="0" smtClean="0"/>
              <a:t>: Thursday </a:t>
            </a:r>
            <a:r>
              <a:rPr lang="en-US" dirty="0"/>
              <a:t>at 8:30 and </a:t>
            </a:r>
            <a:r>
              <a:rPr lang="en-US" dirty="0" smtClean="0"/>
              <a:t>11:00!</a:t>
            </a:r>
          </a:p>
          <a:p>
            <a:pPr lvl="1"/>
            <a:r>
              <a:rPr lang="en-US" dirty="0" smtClean="0"/>
              <a:t>If </a:t>
            </a:r>
            <a:r>
              <a:rPr lang="en-US" dirty="0"/>
              <a:t>you haven’t signed up on the CMS schedule do so now</a:t>
            </a:r>
            <a:r>
              <a:rPr lang="en-US" dirty="0" smtClean="0"/>
              <a:t>!</a:t>
            </a:r>
          </a:p>
          <a:p>
            <a:pPr lvl="1"/>
            <a:r>
              <a:rPr lang="en-US" dirty="0" smtClean="0"/>
              <a:t>so </a:t>
            </a:r>
            <a:r>
              <a:rPr lang="en-US" dirty="0"/>
              <a:t>far</a:t>
            </a:r>
            <a:r>
              <a:rPr lang="en-US" dirty="0" smtClean="0"/>
              <a:t>:     8:30  114/330</a:t>
            </a:r>
            <a:br>
              <a:rPr lang="en-US" dirty="0" smtClean="0"/>
            </a:br>
            <a:r>
              <a:rPr lang="en-US" dirty="0" smtClean="0"/>
              <a:t>	       	11:00  147/330</a:t>
            </a:r>
          </a:p>
        </p:txBody>
      </p:sp>
    </p:spTree>
    <p:extLst>
      <p:ext uri="{BB962C8B-B14F-4D97-AF65-F5344CB8AC3E}">
        <p14:creationId xmlns:p14="http://schemas.microsoft.com/office/powerpoint/2010/main" val="1097088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Depth-First Search</a:t>
            </a:r>
            <a:endParaRPr lang="en-US" dirty="0"/>
          </a:p>
        </p:txBody>
      </p:sp>
      <p:grpSp>
        <p:nvGrpSpPr>
          <p:cNvPr id="31" name="Group 30"/>
          <p:cNvGrpSpPr/>
          <p:nvPr/>
        </p:nvGrpSpPr>
        <p:grpSpPr>
          <a:xfrm>
            <a:off x="1003766" y="4332870"/>
            <a:ext cx="4226062" cy="2126780"/>
            <a:chOff x="1003766" y="4332870"/>
            <a:chExt cx="4226062" cy="2126780"/>
          </a:xfrm>
        </p:grpSpPr>
        <p:sp>
          <p:nvSpPr>
            <p:cNvPr id="4" name="Oval 3"/>
            <p:cNvSpPr/>
            <p:nvPr/>
          </p:nvSpPr>
          <p:spPr>
            <a:xfrm>
              <a:off x="1003766" y="4572001"/>
              <a:ext cx="415664" cy="41566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1</a:t>
              </a:r>
              <a:endParaRPr 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1034494" y="5611147"/>
              <a:ext cx="413306" cy="41330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0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2375025" y="4419600"/>
              <a:ext cx="419547" cy="419547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2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2545075" y="5759663"/>
              <a:ext cx="412537" cy="41253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5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3895189" y="4332870"/>
              <a:ext cx="418490" cy="41849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3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4798788" y="5029201"/>
              <a:ext cx="431040" cy="43104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4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4016646" y="6019800"/>
              <a:ext cx="439850" cy="43985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6</a:t>
              </a:r>
            </a:p>
          </p:txBody>
        </p:sp>
        <p:cxnSp>
          <p:nvCxnSpPr>
            <p:cNvPr id="12" name="Straight Arrow Connector 11"/>
            <p:cNvCxnSpPr>
              <a:stCxn id="4" idx="4"/>
              <a:endCxn id="5" idx="0"/>
            </p:cNvCxnSpPr>
            <p:nvPr/>
          </p:nvCxnSpPr>
          <p:spPr>
            <a:xfrm>
              <a:off x="1211598" y="4987665"/>
              <a:ext cx="29549" cy="62348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4" idx="5"/>
              <a:endCxn id="7" idx="1"/>
            </p:cNvCxnSpPr>
            <p:nvPr/>
          </p:nvCxnSpPr>
          <p:spPr>
            <a:xfrm>
              <a:off x="1358557" y="4926792"/>
              <a:ext cx="1246933" cy="89328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4" idx="6"/>
              <a:endCxn id="6" idx="2"/>
            </p:cNvCxnSpPr>
            <p:nvPr/>
          </p:nvCxnSpPr>
          <p:spPr>
            <a:xfrm flipV="1">
              <a:off x="1419430" y="4629374"/>
              <a:ext cx="955595" cy="15045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6" idx="4"/>
              <a:endCxn id="7" idx="0"/>
            </p:cNvCxnSpPr>
            <p:nvPr/>
          </p:nvCxnSpPr>
          <p:spPr>
            <a:xfrm>
              <a:off x="2584799" y="4839147"/>
              <a:ext cx="166545" cy="92051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6" idx="6"/>
              <a:endCxn id="8" idx="2"/>
            </p:cNvCxnSpPr>
            <p:nvPr/>
          </p:nvCxnSpPr>
          <p:spPr>
            <a:xfrm flipV="1">
              <a:off x="2794572" y="4542115"/>
              <a:ext cx="1100617" cy="8725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8" idx="3"/>
              <a:endCxn id="7" idx="7"/>
            </p:cNvCxnSpPr>
            <p:nvPr/>
          </p:nvCxnSpPr>
          <p:spPr>
            <a:xfrm flipH="1">
              <a:off x="2897197" y="4690074"/>
              <a:ext cx="1059278" cy="113000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9" idx="2"/>
              <a:endCxn id="7" idx="6"/>
            </p:cNvCxnSpPr>
            <p:nvPr/>
          </p:nvCxnSpPr>
          <p:spPr>
            <a:xfrm flipH="1">
              <a:off x="2957612" y="5244721"/>
              <a:ext cx="1841176" cy="72121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9" idx="3"/>
              <a:endCxn id="10" idx="7"/>
            </p:cNvCxnSpPr>
            <p:nvPr/>
          </p:nvCxnSpPr>
          <p:spPr>
            <a:xfrm flipH="1">
              <a:off x="4392081" y="5397117"/>
              <a:ext cx="469831" cy="68709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/>
        </p:nvSpPr>
        <p:spPr>
          <a:xfrm>
            <a:off x="6480949" y="3441680"/>
            <a:ext cx="2741109" cy="3416320"/>
          </a:xfrm>
          <a:prstGeom prst="rect">
            <a:avLst/>
          </a:prstGeom>
          <a:solidFill>
            <a:srgbClr val="FBFF9F"/>
          </a:solidFill>
          <a:ln>
            <a:noFill/>
          </a:ln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8000"/>
                </a:solidFill>
              </a:rPr>
              <a:t>Green</a:t>
            </a:r>
            <a:r>
              <a:rPr lang="en-US" sz="2400" dirty="0" smtClean="0">
                <a:solidFill>
                  <a:schemeClr val="tx1"/>
                </a:solidFill>
              </a:rPr>
              <a:t>: visited</a:t>
            </a:r>
          </a:p>
          <a:p>
            <a:r>
              <a:rPr lang="en-US" sz="2400" b="1" dirty="0" smtClean="0">
                <a:solidFill>
                  <a:srgbClr val="0000FF"/>
                </a:solidFill>
              </a:rPr>
              <a:t>Blue</a:t>
            </a:r>
            <a:r>
              <a:rPr lang="en-US" sz="2400" dirty="0" smtClean="0">
                <a:solidFill>
                  <a:schemeClr val="tx1"/>
                </a:solidFill>
              </a:rPr>
              <a:t>: unvisited</a:t>
            </a:r>
            <a:endParaRPr lang="en-US" sz="2400" dirty="0">
              <a:solidFill>
                <a:schemeClr val="tx1"/>
              </a:solidFill>
            </a:endParaRPr>
          </a:p>
          <a:p>
            <a:endParaRPr lang="en-US" sz="2400" dirty="0" smtClean="0"/>
          </a:p>
          <a:p>
            <a:r>
              <a:rPr lang="en-US" sz="2400" dirty="0" smtClean="0"/>
              <a:t>Nodes </a:t>
            </a:r>
            <a:r>
              <a:rPr lang="en-US" sz="2400" dirty="0"/>
              <a:t>REACHABLE * </a:t>
            </a:r>
            <a:r>
              <a:rPr lang="en-US" sz="2400" dirty="0" smtClean="0"/>
              <a:t>from node </a:t>
            </a:r>
            <a:r>
              <a:rPr lang="en-US" sz="2400" b="1" dirty="0" smtClean="0"/>
              <a:t>1</a:t>
            </a:r>
            <a:r>
              <a:rPr lang="en-US" sz="2400" dirty="0" smtClean="0"/>
              <a:t>:</a:t>
            </a:r>
            <a:br>
              <a:rPr lang="en-US" sz="2400" dirty="0" smtClean="0"/>
            </a:br>
            <a:r>
              <a:rPr lang="en-US" sz="2400" dirty="0" smtClean="0">
                <a:solidFill>
                  <a:srgbClr val="FF0000"/>
                </a:solidFill>
              </a:rPr>
              <a:t>{1, 0, 5}</a:t>
            </a:r>
          </a:p>
          <a:p>
            <a:endParaRPr lang="en-US" sz="2400" dirty="0" smtClean="0"/>
          </a:p>
          <a:p>
            <a:r>
              <a:rPr lang="en-US" sz="2400" dirty="0" smtClean="0"/>
              <a:t>Nodes </a:t>
            </a:r>
            <a:r>
              <a:rPr lang="en-US" sz="2400" dirty="0"/>
              <a:t>REACHABLE * </a:t>
            </a:r>
            <a:r>
              <a:rPr lang="en-US" sz="2400" dirty="0" smtClean="0"/>
              <a:t>from </a:t>
            </a:r>
            <a:r>
              <a:rPr lang="en-US" sz="2400" b="1" dirty="0" smtClean="0"/>
              <a:t>4</a:t>
            </a:r>
            <a:r>
              <a:rPr lang="en-US" sz="2400" dirty="0" smtClean="0"/>
              <a:t>: </a:t>
            </a:r>
            <a:r>
              <a:rPr lang="en-US" sz="2400" dirty="0" smtClean="0">
                <a:solidFill>
                  <a:srgbClr val="FF0000"/>
                </a:solidFill>
              </a:rPr>
              <a:t>none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0" y="6392767"/>
            <a:ext cx="6485583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Not even </a:t>
            </a:r>
            <a:r>
              <a:rPr lang="en-US" sz="2400" b="1" dirty="0" smtClean="0"/>
              <a:t>4</a:t>
            </a:r>
            <a:r>
              <a:rPr lang="en-US" sz="2400" dirty="0" smtClean="0"/>
              <a:t> itself, because it’s already been visited!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5" name="Content Placeholder 2"/>
          <p:cNvSpPr txBox="1">
            <a:spLocks/>
          </p:cNvSpPr>
          <p:nvPr/>
        </p:nvSpPr>
        <p:spPr>
          <a:xfrm>
            <a:off x="457199" y="1600200"/>
            <a:ext cx="6188529" cy="2732669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Aft>
                <a:spcPts val="50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n-US" sz="4500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boolean</a:t>
            </a:r>
            <a:r>
              <a:rPr lang="en-US" sz="4500" dirty="0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[ ] visited;</a:t>
            </a:r>
            <a:endParaRPr lang="en-US" sz="1400" dirty="0" smtClean="0">
              <a:latin typeface="Calibri"/>
              <a:cs typeface="Calibri"/>
              <a:sym typeface="Arial" charset="0"/>
            </a:endParaRPr>
          </a:p>
          <a:p>
            <a:pPr marL="38100">
              <a:lnSpc>
                <a:spcPct val="120000"/>
              </a:lnSpc>
              <a:buClr>
                <a:srgbClr val="000000"/>
              </a:buClr>
              <a:buSzPct val="100000"/>
            </a:pP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  <a:sym typeface="Arial" charset="0"/>
              </a:rPr>
              <a:t>Node u is visited </a:t>
            </a:r>
            <a:r>
              <a:rPr lang="en-US" dirty="0" smtClean="0">
                <a:latin typeface="Calibri"/>
                <a:cs typeface="Calibri"/>
                <a:sym typeface="Arial" charset="0"/>
              </a:rPr>
              <a:t>means: </a:t>
            </a:r>
            <a:r>
              <a:rPr lang="en-US" dirty="0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visited[u] </a:t>
            </a:r>
            <a:r>
              <a:rPr lang="en-US" dirty="0" smtClean="0">
                <a:latin typeface="Calibri"/>
                <a:cs typeface="Calibri"/>
                <a:sym typeface="Arial" charset="0"/>
              </a:rPr>
              <a:t>is</a:t>
            </a:r>
            <a:r>
              <a:rPr lang="en-US" dirty="0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 true</a:t>
            </a:r>
          </a:p>
          <a:p>
            <a:pPr marL="38100">
              <a:lnSpc>
                <a:spcPct val="120000"/>
              </a:lnSpc>
              <a:buClr>
                <a:srgbClr val="000000"/>
              </a:buClr>
              <a:buSzPct val="100000"/>
            </a:pP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  <a:sym typeface="Arial" charset="0"/>
              </a:rPr>
              <a:t>To visit u </a:t>
            </a:r>
            <a:r>
              <a:rPr lang="en-US" dirty="0" smtClean="0">
                <a:latin typeface="Calibri"/>
                <a:cs typeface="Calibri"/>
                <a:sym typeface="Arial" charset="0"/>
              </a:rPr>
              <a:t>means to: set </a:t>
            </a:r>
            <a:r>
              <a:rPr lang="en-US" dirty="0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visited[u]</a:t>
            </a:r>
            <a:r>
              <a:rPr lang="en-US" dirty="0" smtClean="0">
                <a:latin typeface="Calibri"/>
                <a:cs typeface="Calibri"/>
                <a:sym typeface="Arial" charset="0"/>
              </a:rPr>
              <a:t> to </a:t>
            </a:r>
            <a:r>
              <a:rPr lang="en-US" dirty="0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true</a:t>
            </a:r>
            <a:endParaRPr lang="en-US" dirty="0" smtClean="0">
              <a:latin typeface="Calibri"/>
              <a:cs typeface="Calibri"/>
              <a:sym typeface="Arial" charset="0"/>
            </a:endParaRPr>
          </a:p>
          <a:p>
            <a:pPr marL="38100">
              <a:lnSpc>
                <a:spcPct val="120000"/>
              </a:lnSpc>
              <a:buClr>
                <a:srgbClr val="000000"/>
              </a:buClr>
              <a:buSzPct val="100000"/>
            </a:pPr>
            <a:r>
              <a:rPr lang="en-US" dirty="0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v</a:t>
            </a:r>
            <a:r>
              <a:rPr lang="en-US" dirty="0" smtClean="0">
                <a:latin typeface="Calibri"/>
                <a:cs typeface="Calibri"/>
                <a:sym typeface="Arial" charset="0"/>
              </a:rPr>
              <a:t> is </a:t>
            </a:r>
            <a:r>
              <a:rPr lang="en-US" dirty="0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REACHABLE*</a:t>
            </a:r>
            <a:r>
              <a:rPr lang="en-US" dirty="0" smtClean="0">
                <a:latin typeface="Calibri"/>
                <a:cs typeface="Calibri"/>
                <a:sym typeface="Arial" charset="0"/>
              </a:rPr>
              <a:t> from </a:t>
            </a:r>
            <a:r>
              <a:rPr lang="en-US" dirty="0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u</a:t>
            </a:r>
            <a:r>
              <a:rPr lang="en-US" dirty="0" smtClean="0">
                <a:latin typeface="Calibri"/>
                <a:cs typeface="Calibri"/>
                <a:sym typeface="Arial" charset="0"/>
              </a:rPr>
              <a:t> if there is a path </a:t>
            </a:r>
            <a:r>
              <a:rPr lang="en-US" dirty="0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(u, …, v)</a:t>
            </a:r>
            <a:br>
              <a:rPr lang="en-US" dirty="0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</a:br>
            <a:r>
              <a:rPr lang="en-US" dirty="0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	*</a:t>
            </a:r>
            <a:r>
              <a:rPr lang="en-US" dirty="0" smtClean="0">
                <a:latin typeface="Calibri"/>
                <a:cs typeface="Calibri"/>
                <a:sym typeface="Arial" charset="0"/>
              </a:rPr>
              <a:t>in which all nodes of the path are unvisited.</a:t>
            </a:r>
            <a:endParaRPr lang="en-US" dirty="0">
              <a:latin typeface="Calibri"/>
              <a:cs typeface="Calibri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2235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Depth-First 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883" y="1368945"/>
            <a:ext cx="5620568" cy="3830797"/>
          </a:xfrm>
        </p:spPr>
        <p:txBody>
          <a:bodyPr>
            <a:normAutofit/>
          </a:bodyPr>
          <a:lstStyle/>
          <a:p>
            <a:pPr marL="0" indent="0">
              <a:buClr>
                <a:srgbClr val="000000"/>
              </a:buClr>
              <a:buSzPct val="100000"/>
              <a:buNone/>
            </a:pPr>
            <a:r>
              <a:rPr lang="en-US" sz="2600" dirty="0" smtClean="0">
                <a:solidFill>
                  <a:srgbClr val="008000"/>
                </a:solidFill>
                <a:latin typeface="Calibri"/>
                <a:cs typeface="Calibri"/>
                <a:sym typeface="Arial" charset="0"/>
              </a:rPr>
              <a:t>/** Visit all nodes that are REACHABLE* from u. </a:t>
            </a:r>
            <a:r>
              <a:rPr lang="en-US" sz="2600" dirty="0" smtClean="0">
                <a:solidFill>
                  <a:srgbClr val="008000"/>
                </a:solidFill>
                <a:cs typeface="Calibri"/>
                <a:sym typeface="Arial" charset="0"/>
              </a:rPr>
              <a:t>Precondition</a:t>
            </a:r>
            <a:r>
              <a:rPr lang="en-US" sz="2600" dirty="0">
                <a:solidFill>
                  <a:srgbClr val="008000"/>
                </a:solidFill>
                <a:cs typeface="Calibri"/>
                <a:sym typeface="Arial" charset="0"/>
              </a:rPr>
              <a:t>: u is </a:t>
            </a:r>
            <a:r>
              <a:rPr lang="en-US" sz="2600" dirty="0" smtClean="0">
                <a:solidFill>
                  <a:srgbClr val="008000"/>
                </a:solidFill>
                <a:cs typeface="Calibri"/>
                <a:sym typeface="Arial" charset="0"/>
              </a:rPr>
              <a:t>unvisited. *</a:t>
            </a:r>
            <a:r>
              <a:rPr lang="en-US" sz="2600" dirty="0" smtClean="0">
                <a:solidFill>
                  <a:srgbClr val="008000"/>
                </a:solidFill>
                <a:latin typeface="Calibri"/>
                <a:cs typeface="Calibri"/>
                <a:sym typeface="Arial" charset="0"/>
              </a:rPr>
              <a:t>/</a:t>
            </a:r>
          </a:p>
          <a:p>
            <a:pPr marL="0" indent="0">
              <a:buClr>
                <a:srgbClr val="000000"/>
              </a:buClr>
              <a:buSzPct val="100000"/>
              <a:buNone/>
            </a:pPr>
            <a:r>
              <a:rPr lang="en-US" sz="2600" b="1" dirty="0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public static void </a:t>
            </a:r>
            <a:r>
              <a:rPr lang="en-US" sz="2600" dirty="0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dfs(</a:t>
            </a:r>
            <a:r>
              <a:rPr lang="en-US" sz="2600" b="1" dirty="0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int</a:t>
            </a:r>
            <a:r>
              <a:rPr lang="en-US" sz="2600" dirty="0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 u) {</a:t>
            </a:r>
            <a:endParaRPr lang="en-US" sz="2600" dirty="0" smtClean="0">
              <a:solidFill>
                <a:schemeClr val="tx1"/>
              </a:solidFill>
              <a:latin typeface="Calibri"/>
              <a:cs typeface="Calibri"/>
              <a:sym typeface="Arial" charset="0"/>
            </a:endParaRPr>
          </a:p>
          <a:p>
            <a:pPr marL="0" indent="0">
              <a:buClr>
                <a:srgbClr val="000000"/>
              </a:buClr>
              <a:buSzPct val="100000"/>
              <a:buNone/>
            </a:pPr>
            <a:endParaRPr lang="en-US" sz="2600" dirty="0" smtClean="0">
              <a:solidFill>
                <a:schemeClr val="tx1"/>
              </a:solidFill>
              <a:latin typeface="Calibri"/>
              <a:cs typeface="Calibri"/>
              <a:sym typeface="Arial" charset="0"/>
            </a:endParaRPr>
          </a:p>
          <a:p>
            <a:pPr marL="0" indent="0">
              <a:buClr>
                <a:srgbClr val="000000"/>
              </a:buClr>
              <a:buSzPct val="100000"/>
              <a:buNone/>
            </a:pPr>
            <a:endParaRPr lang="en-US" sz="2600" dirty="0">
              <a:latin typeface="Calibri"/>
              <a:cs typeface="Calibri"/>
              <a:sym typeface="Arial" charset="0"/>
            </a:endParaRPr>
          </a:p>
          <a:p>
            <a:pPr marL="0" indent="0">
              <a:buClr>
                <a:srgbClr val="000000"/>
              </a:buClr>
              <a:buSzPct val="100000"/>
              <a:buNone/>
            </a:pPr>
            <a:endParaRPr lang="en-US" sz="2600" dirty="0" smtClean="0">
              <a:solidFill>
                <a:schemeClr val="tx1"/>
              </a:solidFill>
              <a:latin typeface="Calibri"/>
              <a:cs typeface="Calibri"/>
              <a:sym typeface="Arial" charset="0"/>
            </a:endParaRPr>
          </a:p>
          <a:p>
            <a:pPr marL="0" indent="0">
              <a:buClr>
                <a:srgbClr val="000000"/>
              </a:buClr>
              <a:buSzPct val="100000"/>
              <a:buNone/>
            </a:pPr>
            <a:r>
              <a:rPr lang="en-US" sz="2600" dirty="0" smtClean="0">
                <a:solidFill>
                  <a:schemeClr val="tx1"/>
                </a:solidFill>
                <a:latin typeface="Calibri"/>
                <a:cs typeface="Calibri"/>
                <a:sym typeface="Arial" charset="0"/>
              </a:rPr>
              <a:t>}</a:t>
            </a:r>
            <a:endParaRPr lang="en-US" sz="2600" dirty="0">
              <a:solidFill>
                <a:schemeClr val="tx1"/>
              </a:solidFill>
              <a:latin typeface="Calibri"/>
              <a:cs typeface="Calibri"/>
              <a:sym typeface="Arial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436843" y="4664533"/>
            <a:ext cx="3718669" cy="1871433"/>
            <a:chOff x="1003766" y="4332870"/>
            <a:chExt cx="4226062" cy="2126780"/>
          </a:xfrm>
        </p:grpSpPr>
        <p:sp>
          <p:nvSpPr>
            <p:cNvPr id="4" name="Oval 3"/>
            <p:cNvSpPr/>
            <p:nvPr/>
          </p:nvSpPr>
          <p:spPr>
            <a:xfrm>
              <a:off x="1003766" y="4572001"/>
              <a:ext cx="415664" cy="41566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1</a:t>
              </a:r>
              <a:endParaRPr 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1034494" y="5611147"/>
              <a:ext cx="413306" cy="41330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0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2375025" y="4419600"/>
              <a:ext cx="419547" cy="41954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2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2545075" y="5759663"/>
              <a:ext cx="412537" cy="41253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5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3895190" y="4332870"/>
              <a:ext cx="418490" cy="41849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3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4798788" y="5029201"/>
              <a:ext cx="431040" cy="43104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4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4016646" y="6019800"/>
              <a:ext cx="439850" cy="43985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6</a:t>
              </a:r>
            </a:p>
          </p:txBody>
        </p:sp>
        <p:cxnSp>
          <p:nvCxnSpPr>
            <p:cNvPr id="12" name="Straight Arrow Connector 11"/>
            <p:cNvCxnSpPr>
              <a:stCxn id="4" idx="4"/>
              <a:endCxn id="5" idx="0"/>
            </p:cNvCxnSpPr>
            <p:nvPr/>
          </p:nvCxnSpPr>
          <p:spPr>
            <a:xfrm>
              <a:off x="1211598" y="4987665"/>
              <a:ext cx="29549" cy="62348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4" idx="5"/>
              <a:endCxn id="7" idx="1"/>
            </p:cNvCxnSpPr>
            <p:nvPr/>
          </p:nvCxnSpPr>
          <p:spPr>
            <a:xfrm>
              <a:off x="1358557" y="4926792"/>
              <a:ext cx="1246933" cy="89328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4" idx="6"/>
              <a:endCxn id="6" idx="2"/>
            </p:cNvCxnSpPr>
            <p:nvPr/>
          </p:nvCxnSpPr>
          <p:spPr>
            <a:xfrm flipV="1">
              <a:off x="1419430" y="4629374"/>
              <a:ext cx="955595" cy="15045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6" idx="4"/>
              <a:endCxn id="7" idx="0"/>
            </p:cNvCxnSpPr>
            <p:nvPr/>
          </p:nvCxnSpPr>
          <p:spPr>
            <a:xfrm>
              <a:off x="2584799" y="4839147"/>
              <a:ext cx="166545" cy="92051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6" idx="6"/>
              <a:endCxn id="8" idx="2"/>
            </p:cNvCxnSpPr>
            <p:nvPr/>
          </p:nvCxnSpPr>
          <p:spPr>
            <a:xfrm flipV="1">
              <a:off x="2794572" y="4542115"/>
              <a:ext cx="1100617" cy="8725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8" idx="3"/>
              <a:endCxn id="7" idx="7"/>
            </p:cNvCxnSpPr>
            <p:nvPr/>
          </p:nvCxnSpPr>
          <p:spPr>
            <a:xfrm flipH="1">
              <a:off x="2897197" y="4690074"/>
              <a:ext cx="1059278" cy="113000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9" idx="2"/>
              <a:endCxn id="7" idx="6"/>
            </p:cNvCxnSpPr>
            <p:nvPr/>
          </p:nvCxnSpPr>
          <p:spPr>
            <a:xfrm flipH="1">
              <a:off x="2957612" y="5244721"/>
              <a:ext cx="1841176" cy="72121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9" idx="3"/>
              <a:endCxn id="10" idx="7"/>
            </p:cNvCxnSpPr>
            <p:nvPr/>
          </p:nvCxnSpPr>
          <p:spPr>
            <a:xfrm flipH="1">
              <a:off x="4392081" y="5397117"/>
              <a:ext cx="469831" cy="68709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4968131" y="4665287"/>
            <a:ext cx="3718669" cy="1871433"/>
            <a:chOff x="1003766" y="4332870"/>
            <a:chExt cx="4226062" cy="2126780"/>
          </a:xfrm>
        </p:grpSpPr>
        <p:sp>
          <p:nvSpPr>
            <p:cNvPr id="25" name="Oval 24"/>
            <p:cNvSpPr/>
            <p:nvPr/>
          </p:nvSpPr>
          <p:spPr>
            <a:xfrm>
              <a:off x="1003766" y="4572001"/>
              <a:ext cx="415664" cy="415664"/>
            </a:xfrm>
            <a:prstGeom prst="ellipse">
              <a:avLst/>
            </a:prstGeom>
            <a:solidFill>
              <a:srgbClr val="77933C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1</a:t>
              </a:r>
              <a:endParaRPr 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1034494" y="5611147"/>
              <a:ext cx="413306" cy="413306"/>
            </a:xfrm>
            <a:prstGeom prst="ellipse">
              <a:avLst/>
            </a:prstGeom>
            <a:solidFill>
              <a:srgbClr val="77933C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0</a:t>
              </a:r>
            </a:p>
          </p:txBody>
        </p:sp>
        <p:sp>
          <p:nvSpPr>
            <p:cNvPr id="28" name="Oval 27"/>
            <p:cNvSpPr/>
            <p:nvPr/>
          </p:nvSpPr>
          <p:spPr>
            <a:xfrm>
              <a:off x="2375025" y="4419600"/>
              <a:ext cx="419547" cy="419547"/>
            </a:xfrm>
            <a:prstGeom prst="ellipse">
              <a:avLst/>
            </a:prstGeom>
            <a:solidFill>
              <a:srgbClr val="77933C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2</a:t>
              </a:r>
            </a:p>
          </p:txBody>
        </p:sp>
        <p:sp>
          <p:nvSpPr>
            <p:cNvPr id="29" name="Oval 28"/>
            <p:cNvSpPr/>
            <p:nvPr/>
          </p:nvSpPr>
          <p:spPr>
            <a:xfrm>
              <a:off x="2545075" y="5759663"/>
              <a:ext cx="412537" cy="412537"/>
            </a:xfrm>
            <a:prstGeom prst="ellipse">
              <a:avLst/>
            </a:prstGeom>
            <a:solidFill>
              <a:srgbClr val="77933C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5</a:t>
              </a:r>
            </a:p>
          </p:txBody>
        </p:sp>
        <p:sp>
          <p:nvSpPr>
            <p:cNvPr id="30" name="Oval 29"/>
            <p:cNvSpPr/>
            <p:nvPr/>
          </p:nvSpPr>
          <p:spPr>
            <a:xfrm>
              <a:off x="3895190" y="4332870"/>
              <a:ext cx="418490" cy="418490"/>
            </a:xfrm>
            <a:prstGeom prst="ellipse">
              <a:avLst/>
            </a:prstGeom>
            <a:solidFill>
              <a:srgbClr val="77933C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3</a:t>
              </a:r>
            </a:p>
          </p:txBody>
        </p:sp>
        <p:sp>
          <p:nvSpPr>
            <p:cNvPr id="32" name="Oval 31"/>
            <p:cNvSpPr/>
            <p:nvPr/>
          </p:nvSpPr>
          <p:spPr>
            <a:xfrm>
              <a:off x="4798788" y="5029201"/>
              <a:ext cx="431040" cy="43104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4</a:t>
              </a:r>
            </a:p>
          </p:txBody>
        </p:sp>
        <p:sp>
          <p:nvSpPr>
            <p:cNvPr id="33" name="Oval 32"/>
            <p:cNvSpPr/>
            <p:nvPr/>
          </p:nvSpPr>
          <p:spPr>
            <a:xfrm>
              <a:off x="4016646" y="6019800"/>
              <a:ext cx="439850" cy="43985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6</a:t>
              </a:r>
            </a:p>
          </p:txBody>
        </p:sp>
        <p:cxnSp>
          <p:nvCxnSpPr>
            <p:cNvPr id="34" name="Straight Arrow Connector 33"/>
            <p:cNvCxnSpPr>
              <a:stCxn id="25" idx="4"/>
              <a:endCxn id="27" idx="0"/>
            </p:cNvCxnSpPr>
            <p:nvPr/>
          </p:nvCxnSpPr>
          <p:spPr>
            <a:xfrm>
              <a:off x="1211598" y="4987665"/>
              <a:ext cx="29549" cy="62348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>
              <a:stCxn id="25" idx="5"/>
              <a:endCxn id="29" idx="1"/>
            </p:cNvCxnSpPr>
            <p:nvPr/>
          </p:nvCxnSpPr>
          <p:spPr>
            <a:xfrm>
              <a:off x="1358557" y="4926792"/>
              <a:ext cx="1246933" cy="89328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>
              <a:stCxn id="25" idx="6"/>
              <a:endCxn id="28" idx="2"/>
            </p:cNvCxnSpPr>
            <p:nvPr/>
          </p:nvCxnSpPr>
          <p:spPr>
            <a:xfrm flipV="1">
              <a:off x="1419430" y="4629374"/>
              <a:ext cx="955595" cy="15045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>
              <a:stCxn id="28" idx="4"/>
              <a:endCxn id="29" idx="0"/>
            </p:cNvCxnSpPr>
            <p:nvPr/>
          </p:nvCxnSpPr>
          <p:spPr>
            <a:xfrm>
              <a:off x="2584799" y="4839147"/>
              <a:ext cx="166545" cy="92051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stCxn id="28" idx="6"/>
              <a:endCxn id="30" idx="2"/>
            </p:cNvCxnSpPr>
            <p:nvPr/>
          </p:nvCxnSpPr>
          <p:spPr>
            <a:xfrm flipV="1">
              <a:off x="2794572" y="4542115"/>
              <a:ext cx="1100617" cy="8725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>
              <a:stCxn id="30" idx="3"/>
              <a:endCxn id="29" idx="7"/>
            </p:cNvCxnSpPr>
            <p:nvPr/>
          </p:nvCxnSpPr>
          <p:spPr>
            <a:xfrm flipH="1">
              <a:off x="2897197" y="4690074"/>
              <a:ext cx="1059278" cy="113000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>
              <a:stCxn id="32" idx="2"/>
              <a:endCxn id="29" idx="6"/>
            </p:cNvCxnSpPr>
            <p:nvPr/>
          </p:nvCxnSpPr>
          <p:spPr>
            <a:xfrm flipH="1">
              <a:off x="2957612" y="5244721"/>
              <a:ext cx="1841176" cy="72121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>
              <a:stCxn id="32" idx="3"/>
              <a:endCxn id="33" idx="7"/>
            </p:cNvCxnSpPr>
            <p:nvPr/>
          </p:nvCxnSpPr>
          <p:spPr>
            <a:xfrm flipH="1">
              <a:off x="4392081" y="5397117"/>
              <a:ext cx="469831" cy="68709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/>
          <p:cNvSpPr txBox="1"/>
          <p:nvPr/>
        </p:nvSpPr>
        <p:spPr>
          <a:xfrm>
            <a:off x="1728770" y="4055641"/>
            <a:ext cx="804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Start</a:t>
            </a:r>
            <a:endParaRPr lang="en-US" sz="2400" b="1" dirty="0"/>
          </a:p>
        </p:txBody>
      </p:sp>
      <p:sp>
        <p:nvSpPr>
          <p:cNvPr id="42" name="TextBox 41"/>
          <p:cNvSpPr txBox="1"/>
          <p:nvPr/>
        </p:nvSpPr>
        <p:spPr>
          <a:xfrm>
            <a:off x="6231792" y="4055641"/>
            <a:ext cx="6651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End</a:t>
            </a:r>
            <a:endParaRPr lang="en-US" sz="2400" b="1" dirty="0"/>
          </a:p>
        </p:txBody>
      </p:sp>
      <p:sp>
        <p:nvSpPr>
          <p:cNvPr id="43" name="TextBox 42"/>
          <p:cNvSpPr txBox="1"/>
          <p:nvPr/>
        </p:nvSpPr>
        <p:spPr>
          <a:xfrm>
            <a:off x="6227445" y="1981732"/>
            <a:ext cx="2726983" cy="1938992"/>
          </a:xfrm>
          <a:prstGeom prst="rect">
            <a:avLst/>
          </a:prstGeom>
          <a:solidFill>
            <a:srgbClr val="FBFF9F"/>
          </a:solidFill>
          <a:ln>
            <a:noFill/>
          </a:ln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Let u be </a:t>
            </a:r>
            <a:r>
              <a:rPr lang="en-US" sz="2400" b="1" dirty="0" smtClean="0">
                <a:solidFill>
                  <a:schemeClr val="tx1"/>
                </a:solidFill>
              </a:rPr>
              <a:t>1</a:t>
            </a:r>
            <a:endParaRPr lang="en-US" sz="2400" dirty="0" smtClean="0">
              <a:solidFill>
                <a:schemeClr val="tx1"/>
              </a:solidFill>
            </a:endParaRPr>
          </a:p>
          <a:p>
            <a:endParaRPr lang="en-US" sz="2400" dirty="0" smtClean="0">
              <a:solidFill>
                <a:schemeClr val="tx1"/>
              </a:solidFill>
            </a:endParaRPr>
          </a:p>
          <a:p>
            <a:r>
              <a:rPr lang="en-US" sz="2400" dirty="0" smtClean="0">
                <a:solidFill>
                  <a:schemeClr val="tx1"/>
                </a:solidFill>
              </a:rPr>
              <a:t>The nodes REACHABLE</a:t>
            </a:r>
            <a:r>
              <a:rPr lang="en-US" sz="2400" dirty="0"/>
              <a:t>*</a:t>
            </a:r>
            <a:r>
              <a:rPr lang="en-US" sz="2400" dirty="0" smtClean="0">
                <a:solidFill>
                  <a:schemeClr val="tx1"/>
                </a:solidFill>
              </a:rPr>
              <a:t> from 1 are </a:t>
            </a:r>
            <a:r>
              <a:rPr lang="en-US" sz="2400" dirty="0" smtClean="0">
                <a:solidFill>
                  <a:srgbClr val="FF0000"/>
                </a:solidFill>
              </a:rPr>
              <a:t>1, 0, 2, 3, 5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845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2" grpId="0"/>
      <p:bldP spid="4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Depth-First 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882" y="1368945"/>
            <a:ext cx="5555153" cy="3830797"/>
          </a:xfrm>
        </p:spPr>
        <p:txBody>
          <a:bodyPr>
            <a:normAutofit/>
          </a:bodyPr>
          <a:lstStyle/>
          <a:p>
            <a:pPr marL="0" indent="0">
              <a:buClr>
                <a:srgbClr val="000000"/>
              </a:buClr>
              <a:buSzPct val="100000"/>
              <a:buNone/>
            </a:pPr>
            <a:r>
              <a:rPr lang="en-US" sz="2600" dirty="0" smtClean="0">
                <a:solidFill>
                  <a:srgbClr val="008000"/>
                </a:solidFill>
                <a:latin typeface="Calibri"/>
                <a:cs typeface="Calibri"/>
                <a:sym typeface="Arial" charset="0"/>
              </a:rPr>
              <a:t>/** Visit all nodes that are REACHABLE* from u. </a:t>
            </a:r>
            <a:r>
              <a:rPr lang="en-US" sz="2600" dirty="0">
                <a:solidFill>
                  <a:srgbClr val="008000"/>
                </a:solidFill>
                <a:cs typeface="Calibri"/>
                <a:sym typeface="Arial" charset="0"/>
              </a:rPr>
              <a:t>Precondition: </a:t>
            </a:r>
            <a:r>
              <a:rPr lang="en-US" sz="2600" dirty="0" smtClean="0">
                <a:solidFill>
                  <a:srgbClr val="008000"/>
                </a:solidFill>
                <a:cs typeface="Calibri"/>
                <a:sym typeface="Arial" charset="0"/>
              </a:rPr>
              <a:t>u </a:t>
            </a:r>
            <a:r>
              <a:rPr lang="en-US" sz="2600" dirty="0">
                <a:solidFill>
                  <a:srgbClr val="008000"/>
                </a:solidFill>
                <a:cs typeface="Calibri"/>
                <a:sym typeface="Arial" charset="0"/>
              </a:rPr>
              <a:t>is unvisited</a:t>
            </a:r>
            <a:r>
              <a:rPr lang="en-US" sz="2600" dirty="0" smtClean="0">
                <a:solidFill>
                  <a:srgbClr val="008000"/>
                </a:solidFill>
                <a:cs typeface="Calibri"/>
                <a:sym typeface="Arial" charset="0"/>
              </a:rPr>
              <a:t>. </a:t>
            </a:r>
            <a:r>
              <a:rPr lang="en-US" sz="2600" dirty="0" smtClean="0">
                <a:solidFill>
                  <a:srgbClr val="008000"/>
                </a:solidFill>
                <a:latin typeface="Calibri"/>
                <a:cs typeface="Calibri"/>
                <a:sym typeface="Arial" charset="0"/>
              </a:rPr>
              <a:t>*/</a:t>
            </a:r>
          </a:p>
          <a:p>
            <a:pPr marL="0" indent="0">
              <a:buClr>
                <a:srgbClr val="000000"/>
              </a:buClr>
              <a:buSzPct val="100000"/>
              <a:buNone/>
            </a:pPr>
            <a:r>
              <a:rPr lang="en-US" sz="2600" b="1" dirty="0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public static void </a:t>
            </a:r>
            <a:r>
              <a:rPr lang="en-US" sz="2600" dirty="0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dfs(</a:t>
            </a:r>
            <a:r>
              <a:rPr lang="en-US" sz="2600" b="1" dirty="0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int</a:t>
            </a:r>
            <a:r>
              <a:rPr lang="en-US" sz="2600" dirty="0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 u) {</a:t>
            </a:r>
            <a:endParaRPr lang="en-US" sz="2600" dirty="0" smtClean="0">
              <a:solidFill>
                <a:schemeClr val="tx1"/>
              </a:solidFill>
              <a:latin typeface="Calibri"/>
              <a:cs typeface="Calibri"/>
              <a:sym typeface="Arial" charset="0"/>
            </a:endParaRPr>
          </a:p>
          <a:p>
            <a:pPr marL="0" indent="0">
              <a:buClr>
                <a:srgbClr val="000000"/>
              </a:buClr>
              <a:buSzPct val="100000"/>
              <a:buNone/>
            </a:pPr>
            <a:endParaRPr lang="en-US" sz="2600" dirty="0" smtClean="0">
              <a:latin typeface="Calibri"/>
              <a:cs typeface="Calibri"/>
              <a:sym typeface="Arial" charset="0"/>
            </a:endParaRPr>
          </a:p>
          <a:p>
            <a:pPr marL="0" indent="0">
              <a:buClr>
                <a:srgbClr val="000000"/>
              </a:buClr>
              <a:buSzPct val="100000"/>
              <a:buNone/>
            </a:pPr>
            <a:endParaRPr lang="en-US" sz="2600" dirty="0">
              <a:latin typeface="Calibri"/>
              <a:cs typeface="Calibri"/>
              <a:sym typeface="Arial" charset="0"/>
            </a:endParaRPr>
          </a:p>
          <a:p>
            <a:pPr marL="0" indent="0">
              <a:buClr>
                <a:srgbClr val="000000"/>
              </a:buClr>
              <a:buSzPct val="100000"/>
              <a:buNone/>
            </a:pPr>
            <a:endParaRPr lang="en-US" sz="2600" dirty="0" smtClean="0">
              <a:solidFill>
                <a:schemeClr val="tx1"/>
              </a:solidFill>
              <a:latin typeface="Calibri"/>
              <a:cs typeface="Calibri"/>
              <a:sym typeface="Arial" charset="0"/>
            </a:endParaRPr>
          </a:p>
          <a:p>
            <a:pPr marL="0" indent="0">
              <a:buClr>
                <a:srgbClr val="000000"/>
              </a:buClr>
              <a:buSzPct val="100000"/>
              <a:buNone/>
            </a:pPr>
            <a:r>
              <a:rPr lang="en-US" sz="2600" dirty="0" smtClean="0">
                <a:solidFill>
                  <a:schemeClr val="tx1"/>
                </a:solidFill>
                <a:latin typeface="Calibri"/>
                <a:cs typeface="Calibri"/>
                <a:sym typeface="Arial" charset="0"/>
              </a:rPr>
              <a:t>}</a:t>
            </a:r>
            <a:endParaRPr lang="en-US" sz="2600" dirty="0">
              <a:solidFill>
                <a:schemeClr val="tx1"/>
              </a:solidFill>
              <a:latin typeface="Calibri"/>
              <a:cs typeface="Calibri"/>
              <a:sym typeface="Arial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2300366" y="4679864"/>
            <a:ext cx="3718669" cy="1871433"/>
            <a:chOff x="1003766" y="4332870"/>
            <a:chExt cx="4226062" cy="2126780"/>
          </a:xfrm>
        </p:grpSpPr>
        <p:sp>
          <p:nvSpPr>
            <p:cNvPr id="4" name="Oval 3"/>
            <p:cNvSpPr/>
            <p:nvPr/>
          </p:nvSpPr>
          <p:spPr>
            <a:xfrm>
              <a:off x="1003766" y="4572001"/>
              <a:ext cx="415664" cy="41566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1</a:t>
              </a:r>
              <a:endParaRPr 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1034494" y="5611147"/>
              <a:ext cx="413306" cy="41330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0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2375025" y="4419600"/>
              <a:ext cx="419547" cy="41954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2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2545075" y="5759663"/>
              <a:ext cx="412537" cy="41253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5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3895190" y="4332870"/>
              <a:ext cx="418490" cy="41849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3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4798788" y="5029201"/>
              <a:ext cx="431040" cy="43104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4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4016646" y="6019800"/>
              <a:ext cx="439850" cy="43985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6</a:t>
              </a:r>
            </a:p>
          </p:txBody>
        </p:sp>
        <p:cxnSp>
          <p:nvCxnSpPr>
            <p:cNvPr id="12" name="Straight Arrow Connector 11"/>
            <p:cNvCxnSpPr>
              <a:stCxn id="4" idx="4"/>
              <a:endCxn id="5" idx="0"/>
            </p:cNvCxnSpPr>
            <p:nvPr/>
          </p:nvCxnSpPr>
          <p:spPr>
            <a:xfrm>
              <a:off x="1211598" y="4987665"/>
              <a:ext cx="29549" cy="62348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4" idx="5"/>
              <a:endCxn id="7" idx="1"/>
            </p:cNvCxnSpPr>
            <p:nvPr/>
          </p:nvCxnSpPr>
          <p:spPr>
            <a:xfrm>
              <a:off x="1358557" y="4926792"/>
              <a:ext cx="1246933" cy="89328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4" idx="6"/>
              <a:endCxn id="6" idx="2"/>
            </p:cNvCxnSpPr>
            <p:nvPr/>
          </p:nvCxnSpPr>
          <p:spPr>
            <a:xfrm flipV="1">
              <a:off x="1419430" y="4629374"/>
              <a:ext cx="955595" cy="15045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6" idx="4"/>
              <a:endCxn id="7" idx="0"/>
            </p:cNvCxnSpPr>
            <p:nvPr/>
          </p:nvCxnSpPr>
          <p:spPr>
            <a:xfrm>
              <a:off x="2584799" y="4839147"/>
              <a:ext cx="166545" cy="92051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6" idx="6"/>
              <a:endCxn id="8" idx="2"/>
            </p:cNvCxnSpPr>
            <p:nvPr/>
          </p:nvCxnSpPr>
          <p:spPr>
            <a:xfrm flipV="1">
              <a:off x="2794572" y="4542115"/>
              <a:ext cx="1100617" cy="8725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8" idx="3"/>
              <a:endCxn id="7" idx="7"/>
            </p:cNvCxnSpPr>
            <p:nvPr/>
          </p:nvCxnSpPr>
          <p:spPr>
            <a:xfrm flipH="1">
              <a:off x="2897197" y="4690074"/>
              <a:ext cx="1059278" cy="113000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9" idx="2"/>
              <a:endCxn id="7" idx="6"/>
            </p:cNvCxnSpPr>
            <p:nvPr/>
          </p:nvCxnSpPr>
          <p:spPr>
            <a:xfrm flipH="1">
              <a:off x="2957612" y="5244721"/>
              <a:ext cx="1841176" cy="72121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9" idx="3"/>
              <a:endCxn id="10" idx="7"/>
            </p:cNvCxnSpPr>
            <p:nvPr/>
          </p:nvCxnSpPr>
          <p:spPr>
            <a:xfrm flipH="1">
              <a:off x="4392081" y="5397117"/>
              <a:ext cx="469831" cy="68709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42"/>
          <p:cNvSpPr txBox="1"/>
          <p:nvPr/>
        </p:nvSpPr>
        <p:spPr>
          <a:xfrm>
            <a:off x="6227446" y="1596857"/>
            <a:ext cx="2916554" cy="1938992"/>
          </a:xfrm>
          <a:prstGeom prst="rect">
            <a:avLst/>
          </a:prstGeom>
          <a:solidFill>
            <a:srgbClr val="FBFF9F"/>
          </a:solidFill>
          <a:ln>
            <a:noFill/>
          </a:ln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Let u be </a:t>
            </a:r>
            <a:r>
              <a:rPr lang="en-US" sz="2400" b="1" dirty="0" smtClean="0">
                <a:solidFill>
                  <a:schemeClr val="tx1"/>
                </a:solidFill>
              </a:rPr>
              <a:t>1</a:t>
            </a:r>
            <a:endParaRPr lang="en-US" sz="2400" dirty="0" smtClean="0">
              <a:solidFill>
                <a:schemeClr val="tx1"/>
              </a:solidFill>
            </a:endParaRPr>
          </a:p>
          <a:p>
            <a:endParaRPr lang="en-US" sz="2400" dirty="0" smtClean="0">
              <a:solidFill>
                <a:schemeClr val="tx1"/>
              </a:solidFill>
            </a:endParaRPr>
          </a:p>
          <a:p>
            <a:r>
              <a:rPr lang="en-US" sz="2400" dirty="0" smtClean="0">
                <a:solidFill>
                  <a:schemeClr val="tx1"/>
                </a:solidFill>
              </a:rPr>
              <a:t>The nodes REACHABLE</a:t>
            </a:r>
            <a:r>
              <a:rPr lang="en-US" sz="2400" dirty="0" smtClean="0"/>
              <a:t>*</a:t>
            </a:r>
            <a:r>
              <a:rPr lang="en-US" sz="2400" dirty="0" smtClean="0">
                <a:solidFill>
                  <a:schemeClr val="tx1"/>
                </a:solidFill>
              </a:rPr>
              <a:t> from 1 are </a:t>
            </a:r>
            <a:r>
              <a:rPr lang="en-US" sz="2400" dirty="0" smtClean="0">
                <a:solidFill>
                  <a:srgbClr val="FF0000"/>
                </a:solidFill>
              </a:rPr>
              <a:t>1, 0, 2, 3, 5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664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Depth-First 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882" y="1368945"/>
            <a:ext cx="5555153" cy="3830797"/>
          </a:xfrm>
        </p:spPr>
        <p:txBody>
          <a:bodyPr>
            <a:normAutofit/>
          </a:bodyPr>
          <a:lstStyle/>
          <a:p>
            <a:pPr marL="0" indent="0">
              <a:buClr>
                <a:srgbClr val="000000"/>
              </a:buClr>
              <a:buSzPct val="100000"/>
              <a:buNone/>
            </a:pPr>
            <a:r>
              <a:rPr lang="en-US" sz="2600" dirty="0">
                <a:solidFill>
                  <a:srgbClr val="008000"/>
                </a:solidFill>
                <a:cs typeface="Calibri"/>
                <a:sym typeface="Arial" charset="0"/>
              </a:rPr>
              <a:t>/** Visit all nodes that are REACHABLE* from u. Precondition: u is unvisited</a:t>
            </a:r>
            <a:r>
              <a:rPr lang="en-US" sz="2600" dirty="0" smtClean="0">
                <a:solidFill>
                  <a:srgbClr val="008000"/>
                </a:solidFill>
                <a:cs typeface="Calibri"/>
                <a:sym typeface="Arial" charset="0"/>
              </a:rPr>
              <a:t>. </a:t>
            </a:r>
            <a:r>
              <a:rPr lang="en-US" sz="2600" dirty="0">
                <a:solidFill>
                  <a:srgbClr val="008000"/>
                </a:solidFill>
                <a:cs typeface="Calibri"/>
                <a:sym typeface="Arial" charset="0"/>
              </a:rPr>
              <a:t>*/</a:t>
            </a:r>
          </a:p>
          <a:p>
            <a:pPr marL="0" indent="0">
              <a:buClr>
                <a:srgbClr val="000000"/>
              </a:buClr>
              <a:buSzPct val="100000"/>
              <a:buNone/>
            </a:pPr>
            <a:r>
              <a:rPr lang="en-US" sz="2600" b="1" dirty="0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public static void </a:t>
            </a:r>
            <a:r>
              <a:rPr lang="en-US" sz="2600" dirty="0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dfs(</a:t>
            </a:r>
            <a:r>
              <a:rPr lang="en-US" sz="2600" b="1" dirty="0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int</a:t>
            </a:r>
            <a:r>
              <a:rPr lang="en-US" sz="2600" dirty="0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 u) {</a:t>
            </a:r>
            <a:endParaRPr lang="en-US" sz="2600" dirty="0" smtClean="0">
              <a:solidFill>
                <a:schemeClr val="tx1"/>
              </a:solidFill>
              <a:latin typeface="Calibri"/>
              <a:cs typeface="Calibri"/>
              <a:sym typeface="Arial" charset="0"/>
            </a:endParaRPr>
          </a:p>
          <a:p>
            <a:pPr marL="0" indent="0">
              <a:buClr>
                <a:srgbClr val="000000"/>
              </a:buClr>
              <a:buSzPct val="100000"/>
              <a:buNone/>
            </a:pPr>
            <a:r>
              <a:rPr lang="en-US" sz="2600" dirty="0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	visited[u] = true;</a:t>
            </a:r>
          </a:p>
          <a:p>
            <a:pPr marL="0" indent="0">
              <a:buClr>
                <a:srgbClr val="000000"/>
              </a:buClr>
              <a:buSzPct val="100000"/>
              <a:buNone/>
            </a:pPr>
            <a:endParaRPr lang="en-US" sz="2600" dirty="0">
              <a:latin typeface="Calibri"/>
              <a:cs typeface="Calibri"/>
              <a:sym typeface="Arial" charset="0"/>
            </a:endParaRPr>
          </a:p>
          <a:p>
            <a:pPr marL="0" indent="0">
              <a:buClr>
                <a:srgbClr val="000000"/>
              </a:buClr>
              <a:buSzPct val="100000"/>
              <a:buNone/>
            </a:pPr>
            <a:endParaRPr lang="en-US" sz="2600" dirty="0" smtClean="0">
              <a:solidFill>
                <a:schemeClr val="tx1"/>
              </a:solidFill>
              <a:latin typeface="Calibri"/>
              <a:cs typeface="Calibri"/>
              <a:sym typeface="Arial" charset="0"/>
            </a:endParaRPr>
          </a:p>
          <a:p>
            <a:pPr marL="0" indent="0">
              <a:buClr>
                <a:srgbClr val="000000"/>
              </a:buClr>
              <a:buSzPct val="100000"/>
              <a:buNone/>
            </a:pPr>
            <a:r>
              <a:rPr lang="en-US" sz="2600" dirty="0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}</a:t>
            </a:r>
            <a:endParaRPr lang="en-US" sz="2600" dirty="0">
              <a:solidFill>
                <a:srgbClr val="800000"/>
              </a:solidFill>
              <a:latin typeface="Calibri"/>
              <a:cs typeface="Calibri"/>
              <a:sym typeface="Arial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2300366" y="4679864"/>
            <a:ext cx="3718669" cy="1871433"/>
            <a:chOff x="1003766" y="4332870"/>
            <a:chExt cx="4226062" cy="2126780"/>
          </a:xfrm>
        </p:grpSpPr>
        <p:sp>
          <p:nvSpPr>
            <p:cNvPr id="4" name="Oval 3"/>
            <p:cNvSpPr/>
            <p:nvPr/>
          </p:nvSpPr>
          <p:spPr>
            <a:xfrm>
              <a:off x="1003766" y="4572001"/>
              <a:ext cx="415664" cy="415664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1</a:t>
              </a:r>
              <a:endParaRPr 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1034494" y="5611147"/>
              <a:ext cx="413306" cy="41330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0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2375025" y="4419600"/>
              <a:ext cx="419547" cy="41954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2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2545075" y="5759663"/>
              <a:ext cx="412537" cy="41253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5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3895190" y="4332870"/>
              <a:ext cx="418490" cy="41849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3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4798788" y="5029201"/>
              <a:ext cx="431040" cy="43104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4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4016646" y="6019800"/>
              <a:ext cx="439850" cy="43985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6</a:t>
              </a:r>
            </a:p>
          </p:txBody>
        </p:sp>
        <p:cxnSp>
          <p:nvCxnSpPr>
            <p:cNvPr id="12" name="Straight Arrow Connector 11"/>
            <p:cNvCxnSpPr>
              <a:stCxn id="4" idx="4"/>
              <a:endCxn id="5" idx="0"/>
            </p:cNvCxnSpPr>
            <p:nvPr/>
          </p:nvCxnSpPr>
          <p:spPr>
            <a:xfrm>
              <a:off x="1211598" y="4987665"/>
              <a:ext cx="29549" cy="62348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4" idx="5"/>
              <a:endCxn id="7" idx="1"/>
            </p:cNvCxnSpPr>
            <p:nvPr/>
          </p:nvCxnSpPr>
          <p:spPr>
            <a:xfrm>
              <a:off x="1358557" y="4926792"/>
              <a:ext cx="1246933" cy="89328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4" idx="6"/>
              <a:endCxn id="6" idx="2"/>
            </p:cNvCxnSpPr>
            <p:nvPr/>
          </p:nvCxnSpPr>
          <p:spPr>
            <a:xfrm flipV="1">
              <a:off x="1419430" y="4629374"/>
              <a:ext cx="955595" cy="15045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6" idx="4"/>
              <a:endCxn id="7" idx="0"/>
            </p:cNvCxnSpPr>
            <p:nvPr/>
          </p:nvCxnSpPr>
          <p:spPr>
            <a:xfrm>
              <a:off x="2584799" y="4839147"/>
              <a:ext cx="166545" cy="92051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6" idx="6"/>
              <a:endCxn id="8" idx="2"/>
            </p:cNvCxnSpPr>
            <p:nvPr/>
          </p:nvCxnSpPr>
          <p:spPr>
            <a:xfrm flipV="1">
              <a:off x="2794572" y="4542115"/>
              <a:ext cx="1100617" cy="8725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8" idx="3"/>
              <a:endCxn id="7" idx="7"/>
            </p:cNvCxnSpPr>
            <p:nvPr/>
          </p:nvCxnSpPr>
          <p:spPr>
            <a:xfrm flipH="1">
              <a:off x="2897197" y="4690074"/>
              <a:ext cx="1059278" cy="113000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9" idx="2"/>
              <a:endCxn id="7" idx="6"/>
            </p:cNvCxnSpPr>
            <p:nvPr/>
          </p:nvCxnSpPr>
          <p:spPr>
            <a:xfrm flipH="1">
              <a:off x="2957612" y="5244721"/>
              <a:ext cx="1841176" cy="72121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9" idx="3"/>
              <a:endCxn id="10" idx="7"/>
            </p:cNvCxnSpPr>
            <p:nvPr/>
          </p:nvCxnSpPr>
          <p:spPr>
            <a:xfrm flipH="1">
              <a:off x="4392081" y="5397117"/>
              <a:ext cx="469831" cy="68709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42"/>
          <p:cNvSpPr txBox="1"/>
          <p:nvPr/>
        </p:nvSpPr>
        <p:spPr>
          <a:xfrm>
            <a:off x="6227446" y="1596857"/>
            <a:ext cx="2916554" cy="1938992"/>
          </a:xfrm>
          <a:prstGeom prst="rect">
            <a:avLst/>
          </a:prstGeom>
          <a:solidFill>
            <a:srgbClr val="FBFF9F"/>
          </a:solidFill>
          <a:ln>
            <a:noFill/>
          </a:ln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Let u be </a:t>
            </a:r>
            <a:r>
              <a:rPr lang="en-US" sz="2400" b="1" dirty="0" smtClean="0">
                <a:solidFill>
                  <a:schemeClr val="tx1"/>
                </a:solidFill>
              </a:rPr>
              <a:t>1</a:t>
            </a:r>
            <a:endParaRPr lang="en-US" sz="2400" dirty="0" smtClean="0">
              <a:solidFill>
                <a:schemeClr val="tx1"/>
              </a:solidFill>
            </a:endParaRPr>
          </a:p>
          <a:p>
            <a:endParaRPr lang="en-US" sz="2400" dirty="0" smtClean="0">
              <a:solidFill>
                <a:schemeClr val="tx1"/>
              </a:solidFill>
            </a:endParaRPr>
          </a:p>
          <a:p>
            <a:r>
              <a:rPr lang="en-US" sz="2400" dirty="0" smtClean="0">
                <a:solidFill>
                  <a:schemeClr val="tx1"/>
                </a:solidFill>
              </a:rPr>
              <a:t>The nodes REACHABLE</a:t>
            </a:r>
            <a:r>
              <a:rPr lang="en-US" sz="2400" dirty="0" smtClean="0"/>
              <a:t>*</a:t>
            </a:r>
            <a:r>
              <a:rPr lang="en-US" sz="2400" dirty="0" smtClean="0">
                <a:solidFill>
                  <a:schemeClr val="tx1"/>
                </a:solidFill>
              </a:rPr>
              <a:t> from 1 are </a:t>
            </a:r>
            <a:r>
              <a:rPr lang="en-US" sz="2400" dirty="0" smtClean="0">
                <a:solidFill>
                  <a:srgbClr val="FF0000"/>
                </a:solidFill>
              </a:rPr>
              <a:t>1, 0, 2, 3, 5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324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Depth-First 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882" y="1368945"/>
            <a:ext cx="5555153" cy="3830797"/>
          </a:xfrm>
        </p:spPr>
        <p:txBody>
          <a:bodyPr>
            <a:normAutofit/>
          </a:bodyPr>
          <a:lstStyle/>
          <a:p>
            <a:pPr marL="0" indent="0">
              <a:buClr>
                <a:srgbClr val="000000"/>
              </a:buClr>
              <a:buSzPct val="100000"/>
              <a:buNone/>
            </a:pPr>
            <a:r>
              <a:rPr lang="en-US" sz="2600" dirty="0">
                <a:solidFill>
                  <a:srgbClr val="008000"/>
                </a:solidFill>
                <a:cs typeface="Calibri"/>
                <a:sym typeface="Arial" charset="0"/>
              </a:rPr>
              <a:t>/** Visit all nodes that are REACHABLE* from u. Precondition: u is unvisited</a:t>
            </a:r>
            <a:r>
              <a:rPr lang="en-US" sz="2600" dirty="0" smtClean="0">
                <a:solidFill>
                  <a:srgbClr val="008000"/>
                </a:solidFill>
                <a:cs typeface="Calibri"/>
                <a:sym typeface="Arial" charset="0"/>
              </a:rPr>
              <a:t>. </a:t>
            </a:r>
            <a:r>
              <a:rPr lang="en-US" sz="2600" dirty="0">
                <a:solidFill>
                  <a:srgbClr val="008000"/>
                </a:solidFill>
                <a:cs typeface="Calibri"/>
                <a:sym typeface="Arial" charset="0"/>
              </a:rPr>
              <a:t>*/</a:t>
            </a:r>
          </a:p>
          <a:p>
            <a:pPr marL="0" indent="0">
              <a:buClr>
                <a:srgbClr val="000000"/>
              </a:buClr>
              <a:buSzPct val="100000"/>
              <a:buNone/>
            </a:pPr>
            <a:r>
              <a:rPr lang="en-US" sz="2600" b="1" dirty="0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public static void </a:t>
            </a:r>
            <a:r>
              <a:rPr lang="en-US" sz="2600" dirty="0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dfs(</a:t>
            </a:r>
            <a:r>
              <a:rPr lang="en-US" sz="2600" b="1" dirty="0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int</a:t>
            </a:r>
            <a:r>
              <a:rPr lang="en-US" sz="2600" dirty="0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 u) {</a:t>
            </a:r>
            <a:endParaRPr lang="en-US" sz="2600" dirty="0" smtClean="0">
              <a:solidFill>
                <a:schemeClr val="tx1"/>
              </a:solidFill>
              <a:latin typeface="Calibri"/>
              <a:cs typeface="Calibri"/>
              <a:sym typeface="Arial" charset="0"/>
            </a:endParaRPr>
          </a:p>
          <a:p>
            <a:pPr marL="0" indent="0">
              <a:buClr>
                <a:srgbClr val="000000"/>
              </a:buClr>
              <a:buSzPct val="100000"/>
              <a:buNone/>
            </a:pPr>
            <a:r>
              <a:rPr lang="en-US" sz="2600" dirty="0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	visited[u] = true;</a:t>
            </a:r>
          </a:p>
          <a:p>
            <a:pPr marL="0" indent="0">
              <a:buClr>
                <a:srgbClr val="000000"/>
              </a:buClr>
              <a:buSzPct val="100000"/>
              <a:buNone/>
            </a:pPr>
            <a:endParaRPr lang="en-US" sz="2600" dirty="0" smtClean="0">
              <a:solidFill>
                <a:schemeClr val="tx1"/>
              </a:solidFill>
              <a:latin typeface="Calibri"/>
              <a:cs typeface="Calibri"/>
              <a:sym typeface="Arial" charset="0"/>
            </a:endParaRPr>
          </a:p>
          <a:p>
            <a:pPr marL="0" indent="0">
              <a:buClr>
                <a:srgbClr val="000000"/>
              </a:buClr>
              <a:buSzPct val="100000"/>
              <a:buNone/>
            </a:pPr>
            <a:endParaRPr lang="en-US" sz="2600" dirty="0">
              <a:latin typeface="Calibri"/>
              <a:cs typeface="Calibri"/>
              <a:sym typeface="Arial" charset="0"/>
            </a:endParaRPr>
          </a:p>
          <a:p>
            <a:pPr marL="0" indent="0">
              <a:buClr>
                <a:srgbClr val="000000"/>
              </a:buClr>
              <a:buSzPct val="100000"/>
              <a:buNone/>
            </a:pPr>
            <a:r>
              <a:rPr lang="en-US" sz="2600" dirty="0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}</a:t>
            </a:r>
            <a:endParaRPr lang="en-US" sz="2600" dirty="0">
              <a:solidFill>
                <a:srgbClr val="800000"/>
              </a:solidFill>
              <a:latin typeface="Calibri"/>
              <a:cs typeface="Calibri"/>
              <a:sym typeface="Arial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2300366" y="4679864"/>
            <a:ext cx="3718669" cy="1871433"/>
            <a:chOff x="1003766" y="4332870"/>
            <a:chExt cx="4226062" cy="2126780"/>
          </a:xfrm>
        </p:grpSpPr>
        <p:sp>
          <p:nvSpPr>
            <p:cNvPr id="4" name="Oval 3"/>
            <p:cNvSpPr/>
            <p:nvPr/>
          </p:nvSpPr>
          <p:spPr>
            <a:xfrm>
              <a:off x="1003766" y="4572001"/>
              <a:ext cx="415664" cy="415664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1</a:t>
              </a:r>
              <a:endParaRPr 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1034494" y="5611147"/>
              <a:ext cx="413306" cy="41330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0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2375025" y="4419600"/>
              <a:ext cx="419547" cy="41954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2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2545075" y="5759663"/>
              <a:ext cx="412537" cy="41253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5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3895190" y="4332870"/>
              <a:ext cx="418490" cy="41849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3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4798788" y="5029201"/>
              <a:ext cx="431040" cy="43104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4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4016646" y="6019800"/>
              <a:ext cx="439850" cy="43985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6</a:t>
              </a:r>
            </a:p>
          </p:txBody>
        </p:sp>
        <p:cxnSp>
          <p:nvCxnSpPr>
            <p:cNvPr id="12" name="Straight Arrow Connector 11"/>
            <p:cNvCxnSpPr>
              <a:stCxn id="4" idx="4"/>
              <a:endCxn id="5" idx="0"/>
            </p:cNvCxnSpPr>
            <p:nvPr/>
          </p:nvCxnSpPr>
          <p:spPr>
            <a:xfrm>
              <a:off x="1211598" y="4987665"/>
              <a:ext cx="29549" cy="62348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4" idx="5"/>
              <a:endCxn id="7" idx="1"/>
            </p:cNvCxnSpPr>
            <p:nvPr/>
          </p:nvCxnSpPr>
          <p:spPr>
            <a:xfrm>
              <a:off x="1358557" y="4926792"/>
              <a:ext cx="1246933" cy="89328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4" idx="6"/>
              <a:endCxn id="6" idx="2"/>
            </p:cNvCxnSpPr>
            <p:nvPr/>
          </p:nvCxnSpPr>
          <p:spPr>
            <a:xfrm flipV="1">
              <a:off x="1419430" y="4629374"/>
              <a:ext cx="955595" cy="15045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6" idx="4"/>
              <a:endCxn id="7" idx="0"/>
            </p:cNvCxnSpPr>
            <p:nvPr/>
          </p:nvCxnSpPr>
          <p:spPr>
            <a:xfrm>
              <a:off x="2584799" y="4839147"/>
              <a:ext cx="166545" cy="92051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6" idx="6"/>
              <a:endCxn id="8" idx="2"/>
            </p:cNvCxnSpPr>
            <p:nvPr/>
          </p:nvCxnSpPr>
          <p:spPr>
            <a:xfrm flipV="1">
              <a:off x="2794572" y="4542115"/>
              <a:ext cx="1100617" cy="8725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8" idx="3"/>
              <a:endCxn id="7" idx="7"/>
            </p:cNvCxnSpPr>
            <p:nvPr/>
          </p:nvCxnSpPr>
          <p:spPr>
            <a:xfrm flipH="1">
              <a:off x="2897197" y="4690074"/>
              <a:ext cx="1059278" cy="113000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9" idx="2"/>
              <a:endCxn id="7" idx="6"/>
            </p:cNvCxnSpPr>
            <p:nvPr/>
          </p:nvCxnSpPr>
          <p:spPr>
            <a:xfrm flipH="1">
              <a:off x="2957612" y="5244721"/>
              <a:ext cx="1841176" cy="72121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9" idx="3"/>
              <a:endCxn id="10" idx="7"/>
            </p:cNvCxnSpPr>
            <p:nvPr/>
          </p:nvCxnSpPr>
          <p:spPr>
            <a:xfrm flipH="1">
              <a:off x="4392081" y="5397117"/>
              <a:ext cx="469831" cy="68709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42"/>
          <p:cNvSpPr txBox="1"/>
          <p:nvPr/>
        </p:nvSpPr>
        <p:spPr>
          <a:xfrm>
            <a:off x="6227446" y="1596857"/>
            <a:ext cx="2663050" cy="3046988"/>
          </a:xfrm>
          <a:prstGeom prst="rect">
            <a:avLst/>
          </a:prstGeom>
          <a:solidFill>
            <a:srgbClr val="FBFF9F"/>
          </a:solidFill>
          <a:ln>
            <a:noFill/>
          </a:ln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Let u be </a:t>
            </a:r>
            <a:r>
              <a:rPr lang="en-US" sz="2400" b="1" dirty="0" smtClean="0">
                <a:solidFill>
                  <a:schemeClr val="tx1"/>
                </a:solidFill>
              </a:rPr>
              <a:t>1</a:t>
            </a:r>
            <a:r>
              <a:rPr lang="en-US" sz="2400" dirty="0" smtClean="0">
                <a:solidFill>
                  <a:schemeClr val="tx1"/>
                </a:solidFill>
              </a:rPr>
              <a:t> (visited)</a:t>
            </a:r>
          </a:p>
          <a:p>
            <a:endParaRPr lang="en-US" sz="2400" dirty="0" smtClean="0">
              <a:solidFill>
                <a:schemeClr val="tx1"/>
              </a:solidFill>
            </a:endParaRPr>
          </a:p>
          <a:p>
            <a:r>
              <a:rPr lang="en-US" sz="2400" dirty="0" smtClean="0">
                <a:solidFill>
                  <a:schemeClr val="tx1"/>
                </a:solidFill>
              </a:rPr>
              <a:t>The nodes to be visited are </a:t>
            </a:r>
            <a:r>
              <a:rPr lang="en-US" sz="2400" dirty="0" smtClean="0">
                <a:solidFill>
                  <a:srgbClr val="FF0000"/>
                </a:solidFill>
              </a:rPr>
              <a:t>0, 2, 3, 5</a:t>
            </a:r>
          </a:p>
          <a:p>
            <a:endParaRPr lang="en-US" sz="2400" dirty="0">
              <a:solidFill>
                <a:srgbClr val="FF0000"/>
              </a:solidFill>
            </a:endParaRPr>
          </a:p>
          <a:p>
            <a:endParaRPr lang="en-US" sz="2400" dirty="0" smtClean="0">
              <a:solidFill>
                <a:srgbClr val="FF0000"/>
              </a:solidFill>
            </a:endParaRPr>
          </a:p>
          <a:p>
            <a:endParaRPr lang="en-US" sz="2400" dirty="0">
              <a:solidFill>
                <a:srgbClr val="FF0000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782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Depth-First 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882" y="1368945"/>
            <a:ext cx="5555153" cy="3830797"/>
          </a:xfrm>
        </p:spPr>
        <p:txBody>
          <a:bodyPr>
            <a:normAutofit/>
          </a:bodyPr>
          <a:lstStyle/>
          <a:p>
            <a:pPr marL="0" indent="0">
              <a:buClr>
                <a:srgbClr val="000000"/>
              </a:buClr>
              <a:buSzPct val="100000"/>
              <a:buNone/>
            </a:pPr>
            <a:r>
              <a:rPr lang="en-US" sz="2600" dirty="0">
                <a:solidFill>
                  <a:srgbClr val="008000"/>
                </a:solidFill>
                <a:cs typeface="Calibri"/>
                <a:sym typeface="Arial" charset="0"/>
              </a:rPr>
              <a:t>/** Visit all nodes that are REACHABLE* from u. Precondition: u is unvisited</a:t>
            </a:r>
            <a:r>
              <a:rPr lang="en-US" sz="2600" dirty="0" smtClean="0">
                <a:solidFill>
                  <a:srgbClr val="008000"/>
                </a:solidFill>
                <a:cs typeface="Calibri"/>
                <a:sym typeface="Arial" charset="0"/>
              </a:rPr>
              <a:t>. </a:t>
            </a:r>
            <a:r>
              <a:rPr lang="en-US" sz="2600" dirty="0">
                <a:solidFill>
                  <a:srgbClr val="008000"/>
                </a:solidFill>
                <a:cs typeface="Calibri"/>
                <a:sym typeface="Arial" charset="0"/>
              </a:rPr>
              <a:t>*/</a:t>
            </a:r>
          </a:p>
          <a:p>
            <a:pPr marL="0" indent="0">
              <a:buClr>
                <a:srgbClr val="000000"/>
              </a:buClr>
              <a:buSzPct val="100000"/>
              <a:buNone/>
            </a:pPr>
            <a:r>
              <a:rPr lang="en-US" sz="2600" b="1" dirty="0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public static void </a:t>
            </a:r>
            <a:r>
              <a:rPr lang="en-US" sz="2600" dirty="0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dfs(</a:t>
            </a:r>
            <a:r>
              <a:rPr lang="en-US" sz="2600" b="1" dirty="0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int</a:t>
            </a:r>
            <a:r>
              <a:rPr lang="en-US" sz="2600" dirty="0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 u) {</a:t>
            </a:r>
            <a:endParaRPr lang="en-US" sz="2600" dirty="0" smtClean="0">
              <a:solidFill>
                <a:schemeClr val="tx1"/>
              </a:solidFill>
              <a:latin typeface="Calibri"/>
              <a:cs typeface="Calibri"/>
              <a:sym typeface="Arial" charset="0"/>
            </a:endParaRPr>
          </a:p>
          <a:p>
            <a:pPr marL="0" indent="0">
              <a:buClr>
                <a:srgbClr val="000000"/>
              </a:buClr>
              <a:buSzPct val="100000"/>
              <a:buNone/>
            </a:pPr>
            <a:r>
              <a:rPr lang="en-US" sz="2600" dirty="0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	visited[u] = true;</a:t>
            </a:r>
          </a:p>
          <a:p>
            <a:pPr marL="0" indent="0">
              <a:buClr>
                <a:srgbClr val="000000"/>
              </a:buClr>
              <a:buSzPct val="100000"/>
              <a:buNone/>
            </a:pPr>
            <a:r>
              <a:rPr lang="en-US" sz="2600" dirty="0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	for all edges (u, v) leaving u:</a:t>
            </a:r>
            <a:endParaRPr lang="en-US" sz="2600" dirty="0">
              <a:solidFill>
                <a:srgbClr val="800000"/>
              </a:solidFill>
              <a:latin typeface="Calibri"/>
              <a:cs typeface="Calibri"/>
              <a:sym typeface="Arial" charset="0"/>
            </a:endParaRPr>
          </a:p>
          <a:p>
            <a:pPr marL="0" indent="0">
              <a:buClr>
                <a:srgbClr val="000000"/>
              </a:buClr>
              <a:buSzPct val="100000"/>
              <a:buNone/>
            </a:pPr>
            <a:r>
              <a:rPr lang="en-US" sz="2600" dirty="0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		if v is unvisited then dfs(</a:t>
            </a:r>
            <a:r>
              <a:rPr lang="en-US" sz="2600" dirty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v</a:t>
            </a:r>
            <a:r>
              <a:rPr lang="en-US" sz="2600" dirty="0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);</a:t>
            </a:r>
          </a:p>
          <a:p>
            <a:pPr marL="0" indent="0">
              <a:buClr>
                <a:srgbClr val="000000"/>
              </a:buClr>
              <a:buSzPct val="100000"/>
              <a:buNone/>
            </a:pPr>
            <a:r>
              <a:rPr lang="en-US" sz="2600" dirty="0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}</a:t>
            </a:r>
            <a:endParaRPr lang="en-US" sz="2600" dirty="0">
              <a:solidFill>
                <a:srgbClr val="800000"/>
              </a:solidFill>
              <a:latin typeface="Calibri"/>
              <a:cs typeface="Calibri"/>
              <a:sym typeface="Arial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227446" y="1596857"/>
            <a:ext cx="2663050" cy="3046988"/>
          </a:xfrm>
          <a:prstGeom prst="rect">
            <a:avLst/>
          </a:prstGeom>
          <a:solidFill>
            <a:srgbClr val="FBFF9F"/>
          </a:solidFill>
          <a:ln>
            <a:noFill/>
          </a:ln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Let u be </a:t>
            </a:r>
            <a:r>
              <a:rPr lang="en-US" sz="2400" b="1" dirty="0" smtClean="0">
                <a:solidFill>
                  <a:schemeClr val="tx1"/>
                </a:solidFill>
              </a:rPr>
              <a:t>1</a:t>
            </a:r>
            <a:r>
              <a:rPr lang="en-US" sz="2400" dirty="0" smtClean="0">
                <a:solidFill>
                  <a:schemeClr val="tx1"/>
                </a:solidFill>
              </a:rPr>
              <a:t> (visited)</a:t>
            </a:r>
          </a:p>
          <a:p>
            <a:endParaRPr lang="en-US" sz="2400" dirty="0" smtClean="0">
              <a:solidFill>
                <a:schemeClr val="tx1"/>
              </a:solidFill>
            </a:endParaRPr>
          </a:p>
          <a:p>
            <a:r>
              <a:rPr lang="en-US" sz="2400" dirty="0" smtClean="0">
                <a:solidFill>
                  <a:schemeClr val="tx1"/>
                </a:solidFill>
              </a:rPr>
              <a:t>The nodes to be visited are </a:t>
            </a:r>
            <a:r>
              <a:rPr lang="en-US" sz="2400" dirty="0" smtClean="0">
                <a:solidFill>
                  <a:srgbClr val="FF0000"/>
                </a:solidFill>
              </a:rPr>
              <a:t>0, 2, 3, 5</a:t>
            </a:r>
          </a:p>
          <a:p>
            <a:endParaRPr lang="en-US" sz="2400" dirty="0" smtClean="0">
              <a:solidFill>
                <a:schemeClr val="tx1"/>
              </a:solidFill>
            </a:endParaRPr>
          </a:p>
          <a:p>
            <a:r>
              <a:rPr lang="en-US" sz="2400" dirty="0" smtClean="0">
                <a:solidFill>
                  <a:schemeClr val="tx1"/>
                </a:solidFill>
              </a:rPr>
              <a:t>Have to do DFS on all unvisited neighbors of u!</a:t>
            </a:r>
            <a:endParaRPr lang="en-US" sz="2400" dirty="0">
              <a:solidFill>
                <a:schemeClr val="tx1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2300366" y="4679864"/>
            <a:ext cx="3718669" cy="1871433"/>
            <a:chOff x="1003766" y="4332870"/>
            <a:chExt cx="4226062" cy="2126780"/>
          </a:xfrm>
        </p:grpSpPr>
        <p:sp>
          <p:nvSpPr>
            <p:cNvPr id="23" name="Oval 22"/>
            <p:cNvSpPr/>
            <p:nvPr/>
          </p:nvSpPr>
          <p:spPr>
            <a:xfrm>
              <a:off x="1003766" y="4572001"/>
              <a:ext cx="415664" cy="415664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1</a:t>
              </a:r>
              <a:endParaRPr 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1034494" y="5611147"/>
              <a:ext cx="413306" cy="413306"/>
            </a:xfrm>
            <a:prstGeom prst="ellipse">
              <a:avLst/>
            </a:prstGeom>
            <a:effectLst>
              <a:glow rad="139700">
                <a:schemeClr val="accent2">
                  <a:satMod val="175000"/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0</a:t>
              </a:r>
            </a:p>
          </p:txBody>
        </p:sp>
        <p:sp>
          <p:nvSpPr>
            <p:cNvPr id="27" name="Oval 26"/>
            <p:cNvSpPr/>
            <p:nvPr/>
          </p:nvSpPr>
          <p:spPr>
            <a:xfrm>
              <a:off x="2375025" y="4419600"/>
              <a:ext cx="419547" cy="419547"/>
            </a:xfrm>
            <a:prstGeom prst="ellipse">
              <a:avLst/>
            </a:prstGeom>
            <a:effectLst>
              <a:glow rad="139700">
                <a:schemeClr val="accent2">
                  <a:satMod val="175000"/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2</a:t>
              </a:r>
            </a:p>
          </p:txBody>
        </p:sp>
        <p:sp>
          <p:nvSpPr>
            <p:cNvPr id="28" name="Oval 27"/>
            <p:cNvSpPr/>
            <p:nvPr/>
          </p:nvSpPr>
          <p:spPr>
            <a:xfrm>
              <a:off x="2545075" y="5759663"/>
              <a:ext cx="412537" cy="412537"/>
            </a:xfrm>
            <a:prstGeom prst="ellipse">
              <a:avLst/>
            </a:prstGeom>
            <a:effectLst>
              <a:glow rad="139700">
                <a:schemeClr val="accent2">
                  <a:satMod val="175000"/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5</a:t>
              </a:r>
            </a:p>
          </p:txBody>
        </p:sp>
        <p:sp>
          <p:nvSpPr>
            <p:cNvPr id="29" name="Oval 28"/>
            <p:cNvSpPr/>
            <p:nvPr/>
          </p:nvSpPr>
          <p:spPr>
            <a:xfrm>
              <a:off x="3895190" y="4332870"/>
              <a:ext cx="418490" cy="41849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3</a:t>
              </a:r>
            </a:p>
          </p:txBody>
        </p:sp>
        <p:sp>
          <p:nvSpPr>
            <p:cNvPr id="30" name="Oval 29"/>
            <p:cNvSpPr/>
            <p:nvPr/>
          </p:nvSpPr>
          <p:spPr>
            <a:xfrm>
              <a:off x="4798788" y="5029201"/>
              <a:ext cx="431040" cy="43104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4</a:t>
              </a:r>
            </a:p>
          </p:txBody>
        </p:sp>
        <p:sp>
          <p:nvSpPr>
            <p:cNvPr id="32" name="Oval 31"/>
            <p:cNvSpPr/>
            <p:nvPr/>
          </p:nvSpPr>
          <p:spPr>
            <a:xfrm>
              <a:off x="4016646" y="6019800"/>
              <a:ext cx="439850" cy="43985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6</a:t>
              </a:r>
            </a:p>
          </p:txBody>
        </p:sp>
        <p:cxnSp>
          <p:nvCxnSpPr>
            <p:cNvPr id="33" name="Straight Arrow Connector 32"/>
            <p:cNvCxnSpPr>
              <a:stCxn id="23" idx="4"/>
              <a:endCxn id="25" idx="0"/>
            </p:cNvCxnSpPr>
            <p:nvPr/>
          </p:nvCxnSpPr>
          <p:spPr>
            <a:xfrm>
              <a:off x="1211598" y="4987665"/>
              <a:ext cx="29549" cy="62348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>
              <a:stCxn id="23" idx="5"/>
              <a:endCxn id="28" idx="1"/>
            </p:cNvCxnSpPr>
            <p:nvPr/>
          </p:nvCxnSpPr>
          <p:spPr>
            <a:xfrm>
              <a:off x="1358557" y="4926792"/>
              <a:ext cx="1246933" cy="89328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>
              <a:stCxn id="23" idx="6"/>
              <a:endCxn id="27" idx="2"/>
            </p:cNvCxnSpPr>
            <p:nvPr/>
          </p:nvCxnSpPr>
          <p:spPr>
            <a:xfrm flipV="1">
              <a:off x="1419430" y="4629374"/>
              <a:ext cx="955595" cy="15045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>
              <a:stCxn id="27" idx="4"/>
              <a:endCxn id="28" idx="0"/>
            </p:cNvCxnSpPr>
            <p:nvPr/>
          </p:nvCxnSpPr>
          <p:spPr>
            <a:xfrm>
              <a:off x="2584799" y="4839147"/>
              <a:ext cx="166545" cy="92051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>
              <a:stCxn id="27" idx="6"/>
              <a:endCxn id="29" idx="2"/>
            </p:cNvCxnSpPr>
            <p:nvPr/>
          </p:nvCxnSpPr>
          <p:spPr>
            <a:xfrm flipV="1">
              <a:off x="2794572" y="4542115"/>
              <a:ext cx="1100617" cy="8725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stCxn id="29" idx="3"/>
              <a:endCxn id="28" idx="7"/>
            </p:cNvCxnSpPr>
            <p:nvPr/>
          </p:nvCxnSpPr>
          <p:spPr>
            <a:xfrm flipH="1">
              <a:off x="2897197" y="4690074"/>
              <a:ext cx="1059278" cy="113000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>
              <a:stCxn id="30" idx="2"/>
              <a:endCxn id="28" idx="6"/>
            </p:cNvCxnSpPr>
            <p:nvPr/>
          </p:nvCxnSpPr>
          <p:spPr>
            <a:xfrm flipH="1">
              <a:off x="2957612" y="5244721"/>
              <a:ext cx="1841176" cy="72121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>
              <a:stCxn id="30" idx="3"/>
              <a:endCxn id="32" idx="7"/>
            </p:cNvCxnSpPr>
            <p:nvPr/>
          </p:nvCxnSpPr>
          <p:spPr>
            <a:xfrm flipH="1">
              <a:off x="4392081" y="5397117"/>
              <a:ext cx="469831" cy="68709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67165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Depth-First 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882" y="1368945"/>
            <a:ext cx="5555153" cy="3830797"/>
          </a:xfrm>
        </p:spPr>
        <p:txBody>
          <a:bodyPr>
            <a:normAutofit/>
          </a:bodyPr>
          <a:lstStyle/>
          <a:p>
            <a:pPr marL="0" indent="0">
              <a:buClr>
                <a:srgbClr val="000000"/>
              </a:buClr>
              <a:buSzPct val="100000"/>
              <a:buNone/>
            </a:pPr>
            <a:r>
              <a:rPr lang="en-US" sz="2600" dirty="0">
                <a:solidFill>
                  <a:srgbClr val="008000"/>
                </a:solidFill>
                <a:cs typeface="Calibri"/>
                <a:sym typeface="Arial" charset="0"/>
              </a:rPr>
              <a:t>/** Visit all nodes that are REACHABLE* from u. Precondition: u is unvisited</a:t>
            </a:r>
            <a:r>
              <a:rPr lang="en-US" sz="2600" dirty="0" smtClean="0">
                <a:solidFill>
                  <a:srgbClr val="008000"/>
                </a:solidFill>
                <a:cs typeface="Calibri"/>
                <a:sym typeface="Arial" charset="0"/>
              </a:rPr>
              <a:t>. </a:t>
            </a:r>
            <a:r>
              <a:rPr lang="en-US" sz="2600" dirty="0">
                <a:solidFill>
                  <a:srgbClr val="008000"/>
                </a:solidFill>
                <a:cs typeface="Calibri"/>
                <a:sym typeface="Arial" charset="0"/>
              </a:rPr>
              <a:t>*/</a:t>
            </a:r>
          </a:p>
          <a:p>
            <a:pPr marL="0" indent="0">
              <a:buClr>
                <a:srgbClr val="000000"/>
              </a:buClr>
              <a:buSzPct val="100000"/>
              <a:buNone/>
            </a:pPr>
            <a:r>
              <a:rPr lang="en-US" sz="2600" b="1" dirty="0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public static void </a:t>
            </a:r>
            <a:r>
              <a:rPr lang="en-US" sz="2600" dirty="0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dfs(</a:t>
            </a:r>
            <a:r>
              <a:rPr lang="en-US" sz="2600" b="1" dirty="0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int</a:t>
            </a:r>
            <a:r>
              <a:rPr lang="en-US" sz="2600" dirty="0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 u) {</a:t>
            </a:r>
            <a:endParaRPr lang="en-US" sz="2600" dirty="0" smtClean="0">
              <a:solidFill>
                <a:schemeClr val="tx1"/>
              </a:solidFill>
              <a:latin typeface="Calibri"/>
              <a:cs typeface="Calibri"/>
              <a:sym typeface="Arial" charset="0"/>
            </a:endParaRPr>
          </a:p>
          <a:p>
            <a:pPr marL="0" indent="0">
              <a:buClr>
                <a:srgbClr val="000000"/>
              </a:buClr>
              <a:buSzPct val="100000"/>
              <a:buNone/>
            </a:pPr>
            <a:r>
              <a:rPr lang="en-US" sz="2600" dirty="0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	visited[u] = true;</a:t>
            </a:r>
          </a:p>
          <a:p>
            <a:pPr marL="0" indent="0">
              <a:buClr>
                <a:srgbClr val="000000"/>
              </a:buClr>
              <a:buSzPct val="100000"/>
              <a:buNone/>
            </a:pPr>
            <a:r>
              <a:rPr lang="en-US" sz="2600" dirty="0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	for all edges (u, v) leaving u:</a:t>
            </a:r>
            <a:endParaRPr lang="en-US" sz="2600" dirty="0">
              <a:solidFill>
                <a:srgbClr val="800000"/>
              </a:solidFill>
              <a:latin typeface="Calibri"/>
              <a:cs typeface="Calibri"/>
              <a:sym typeface="Arial" charset="0"/>
            </a:endParaRPr>
          </a:p>
          <a:p>
            <a:pPr marL="0" indent="0">
              <a:buClr>
                <a:srgbClr val="000000"/>
              </a:buClr>
              <a:buSzPct val="100000"/>
              <a:buNone/>
            </a:pPr>
            <a:r>
              <a:rPr lang="en-US" sz="2600" dirty="0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		if v is unvisited then dfs(</a:t>
            </a:r>
            <a:r>
              <a:rPr lang="en-US" sz="2600" dirty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v</a:t>
            </a:r>
            <a:r>
              <a:rPr lang="en-US" sz="2600" dirty="0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);</a:t>
            </a:r>
          </a:p>
          <a:p>
            <a:pPr marL="0" indent="0">
              <a:buClr>
                <a:srgbClr val="000000"/>
              </a:buClr>
              <a:buSzPct val="100000"/>
              <a:buNone/>
            </a:pPr>
            <a:r>
              <a:rPr lang="en-US" sz="2600" dirty="0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}</a:t>
            </a:r>
            <a:endParaRPr lang="en-US" sz="2600" dirty="0">
              <a:solidFill>
                <a:srgbClr val="800000"/>
              </a:solidFill>
              <a:latin typeface="Calibri"/>
              <a:cs typeface="Calibri"/>
              <a:sym typeface="Arial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227446" y="1596857"/>
            <a:ext cx="2663050" cy="2677656"/>
          </a:xfrm>
          <a:prstGeom prst="rect">
            <a:avLst/>
          </a:prstGeom>
          <a:solidFill>
            <a:srgbClr val="FBFF9F"/>
          </a:solidFill>
          <a:ln>
            <a:noFill/>
          </a:ln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Suppose the </a:t>
            </a:r>
            <a:r>
              <a:rPr lang="en-US" sz="2400" b="1" dirty="0" smtClean="0">
                <a:solidFill>
                  <a:schemeClr val="tx1"/>
                </a:solidFill>
              </a:rPr>
              <a:t>for</a:t>
            </a:r>
            <a:r>
              <a:rPr lang="en-US" sz="2400" dirty="0" smtClean="0">
                <a:solidFill>
                  <a:schemeClr val="tx1"/>
                </a:solidFill>
              </a:rPr>
              <a:t> loop visits neighbors in numerical order. Then </a:t>
            </a:r>
            <a:r>
              <a:rPr lang="en-US" sz="2400" b="1" dirty="0" smtClean="0">
                <a:solidFill>
                  <a:schemeClr val="tx1"/>
                </a:solidFill>
              </a:rPr>
              <a:t>dfs(1)</a:t>
            </a:r>
            <a:r>
              <a:rPr lang="en-US" sz="2400" dirty="0" smtClean="0">
                <a:solidFill>
                  <a:schemeClr val="tx1"/>
                </a:solidFill>
              </a:rPr>
              <a:t> visits the nodes in this order: </a:t>
            </a:r>
            <a:r>
              <a:rPr lang="en-US" sz="2400" dirty="0" smtClean="0">
                <a:solidFill>
                  <a:srgbClr val="FF0000"/>
                </a:solidFill>
              </a:rPr>
              <a:t>1 …</a:t>
            </a:r>
            <a:endParaRPr lang="en-US" sz="2400" dirty="0">
              <a:solidFill>
                <a:srgbClr val="FF0000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2300366" y="4679864"/>
            <a:ext cx="3718669" cy="1871433"/>
            <a:chOff x="1003766" y="4332870"/>
            <a:chExt cx="4226062" cy="2126780"/>
          </a:xfrm>
        </p:grpSpPr>
        <p:sp>
          <p:nvSpPr>
            <p:cNvPr id="23" name="Oval 22"/>
            <p:cNvSpPr/>
            <p:nvPr/>
          </p:nvSpPr>
          <p:spPr>
            <a:xfrm>
              <a:off x="1003766" y="4572001"/>
              <a:ext cx="415664" cy="415664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1</a:t>
              </a:r>
              <a:endParaRPr 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1034494" y="5611147"/>
              <a:ext cx="413306" cy="41330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0</a:t>
              </a:r>
            </a:p>
          </p:txBody>
        </p:sp>
        <p:sp>
          <p:nvSpPr>
            <p:cNvPr id="27" name="Oval 26"/>
            <p:cNvSpPr/>
            <p:nvPr/>
          </p:nvSpPr>
          <p:spPr>
            <a:xfrm>
              <a:off x="2375025" y="4419600"/>
              <a:ext cx="419547" cy="41954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2</a:t>
              </a:r>
            </a:p>
          </p:txBody>
        </p:sp>
        <p:sp>
          <p:nvSpPr>
            <p:cNvPr id="28" name="Oval 27"/>
            <p:cNvSpPr/>
            <p:nvPr/>
          </p:nvSpPr>
          <p:spPr>
            <a:xfrm>
              <a:off x="2545075" y="5759663"/>
              <a:ext cx="412537" cy="41253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5</a:t>
              </a:r>
            </a:p>
          </p:txBody>
        </p:sp>
        <p:sp>
          <p:nvSpPr>
            <p:cNvPr id="29" name="Oval 28"/>
            <p:cNvSpPr/>
            <p:nvPr/>
          </p:nvSpPr>
          <p:spPr>
            <a:xfrm>
              <a:off x="3895190" y="4332870"/>
              <a:ext cx="418490" cy="41849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3</a:t>
              </a:r>
            </a:p>
          </p:txBody>
        </p:sp>
        <p:sp>
          <p:nvSpPr>
            <p:cNvPr id="30" name="Oval 29"/>
            <p:cNvSpPr/>
            <p:nvPr/>
          </p:nvSpPr>
          <p:spPr>
            <a:xfrm>
              <a:off x="4798788" y="5029201"/>
              <a:ext cx="431040" cy="43104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4</a:t>
              </a:r>
            </a:p>
          </p:txBody>
        </p:sp>
        <p:sp>
          <p:nvSpPr>
            <p:cNvPr id="32" name="Oval 31"/>
            <p:cNvSpPr/>
            <p:nvPr/>
          </p:nvSpPr>
          <p:spPr>
            <a:xfrm>
              <a:off x="4016646" y="6019800"/>
              <a:ext cx="439850" cy="43985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6</a:t>
              </a:r>
            </a:p>
          </p:txBody>
        </p:sp>
        <p:cxnSp>
          <p:nvCxnSpPr>
            <p:cNvPr id="33" name="Straight Arrow Connector 32"/>
            <p:cNvCxnSpPr>
              <a:stCxn id="23" idx="4"/>
              <a:endCxn id="25" idx="0"/>
            </p:cNvCxnSpPr>
            <p:nvPr/>
          </p:nvCxnSpPr>
          <p:spPr>
            <a:xfrm>
              <a:off x="1211598" y="4987665"/>
              <a:ext cx="29549" cy="62348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>
              <a:stCxn id="23" idx="5"/>
              <a:endCxn id="28" idx="1"/>
            </p:cNvCxnSpPr>
            <p:nvPr/>
          </p:nvCxnSpPr>
          <p:spPr>
            <a:xfrm>
              <a:off x="1358557" y="4926792"/>
              <a:ext cx="1246933" cy="89328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>
              <a:stCxn id="23" idx="6"/>
              <a:endCxn id="27" idx="2"/>
            </p:cNvCxnSpPr>
            <p:nvPr/>
          </p:nvCxnSpPr>
          <p:spPr>
            <a:xfrm flipV="1">
              <a:off x="1419430" y="4629374"/>
              <a:ext cx="955595" cy="15045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>
              <a:stCxn id="27" idx="4"/>
              <a:endCxn id="28" idx="0"/>
            </p:cNvCxnSpPr>
            <p:nvPr/>
          </p:nvCxnSpPr>
          <p:spPr>
            <a:xfrm>
              <a:off x="2584799" y="4839147"/>
              <a:ext cx="166545" cy="92051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>
              <a:stCxn id="27" idx="6"/>
              <a:endCxn id="29" idx="2"/>
            </p:cNvCxnSpPr>
            <p:nvPr/>
          </p:nvCxnSpPr>
          <p:spPr>
            <a:xfrm flipV="1">
              <a:off x="2794572" y="4542115"/>
              <a:ext cx="1100617" cy="8725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stCxn id="29" idx="3"/>
              <a:endCxn id="28" idx="7"/>
            </p:cNvCxnSpPr>
            <p:nvPr/>
          </p:nvCxnSpPr>
          <p:spPr>
            <a:xfrm flipH="1">
              <a:off x="2897197" y="4690074"/>
              <a:ext cx="1059278" cy="113000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>
              <a:stCxn id="30" idx="2"/>
              <a:endCxn id="28" idx="6"/>
            </p:cNvCxnSpPr>
            <p:nvPr/>
          </p:nvCxnSpPr>
          <p:spPr>
            <a:xfrm flipH="1">
              <a:off x="2957612" y="5244721"/>
              <a:ext cx="1841176" cy="72121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>
              <a:stCxn id="30" idx="3"/>
              <a:endCxn id="32" idx="7"/>
            </p:cNvCxnSpPr>
            <p:nvPr/>
          </p:nvCxnSpPr>
          <p:spPr>
            <a:xfrm flipH="1">
              <a:off x="4392081" y="5397117"/>
              <a:ext cx="469831" cy="68709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45618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Depth-First 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882" y="1368945"/>
            <a:ext cx="5555153" cy="3830797"/>
          </a:xfrm>
        </p:spPr>
        <p:txBody>
          <a:bodyPr>
            <a:normAutofit/>
          </a:bodyPr>
          <a:lstStyle/>
          <a:p>
            <a:pPr marL="0" indent="0">
              <a:buClr>
                <a:srgbClr val="000000"/>
              </a:buClr>
              <a:buSzPct val="100000"/>
              <a:buNone/>
            </a:pPr>
            <a:r>
              <a:rPr lang="en-US" sz="2600" dirty="0">
                <a:solidFill>
                  <a:srgbClr val="008000"/>
                </a:solidFill>
                <a:cs typeface="Calibri"/>
                <a:sym typeface="Arial" charset="0"/>
              </a:rPr>
              <a:t>/** Visit all nodes that are REACHABLE* from u. Precondition: u is unvisited. </a:t>
            </a:r>
            <a:r>
              <a:rPr lang="en-US" sz="2600" dirty="0" smtClean="0">
                <a:solidFill>
                  <a:srgbClr val="008000"/>
                </a:solidFill>
                <a:cs typeface="Calibri"/>
                <a:sym typeface="Arial" charset="0"/>
              </a:rPr>
              <a:t>*/</a:t>
            </a:r>
            <a:endParaRPr lang="en-US" sz="2600" dirty="0">
              <a:solidFill>
                <a:srgbClr val="008000"/>
              </a:solidFill>
              <a:cs typeface="Calibri"/>
              <a:sym typeface="Arial" charset="0"/>
            </a:endParaRPr>
          </a:p>
          <a:p>
            <a:pPr marL="0" indent="0">
              <a:buClr>
                <a:srgbClr val="000000"/>
              </a:buClr>
              <a:buSzPct val="100000"/>
              <a:buNone/>
            </a:pPr>
            <a:r>
              <a:rPr lang="en-US" sz="2600" b="1" dirty="0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public static void </a:t>
            </a:r>
            <a:r>
              <a:rPr lang="en-US" sz="2600" dirty="0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dfs(</a:t>
            </a:r>
            <a:r>
              <a:rPr lang="en-US" sz="2600" b="1" dirty="0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int</a:t>
            </a:r>
            <a:r>
              <a:rPr lang="en-US" sz="2600" dirty="0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 u) {</a:t>
            </a:r>
            <a:endParaRPr lang="en-US" sz="2600" dirty="0" smtClean="0">
              <a:solidFill>
                <a:schemeClr val="tx1"/>
              </a:solidFill>
              <a:latin typeface="Calibri"/>
              <a:cs typeface="Calibri"/>
              <a:sym typeface="Arial" charset="0"/>
            </a:endParaRPr>
          </a:p>
          <a:p>
            <a:pPr marL="0" indent="0">
              <a:buClr>
                <a:srgbClr val="000000"/>
              </a:buClr>
              <a:buSzPct val="100000"/>
              <a:buNone/>
            </a:pPr>
            <a:r>
              <a:rPr lang="en-US" sz="2600" dirty="0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	visited[u] = true;</a:t>
            </a:r>
          </a:p>
          <a:p>
            <a:pPr marL="0" indent="0">
              <a:buClr>
                <a:srgbClr val="000000"/>
              </a:buClr>
              <a:buSzPct val="100000"/>
              <a:buNone/>
            </a:pPr>
            <a:r>
              <a:rPr lang="en-US" sz="2600" dirty="0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	for all edges (u, v) leaving u:</a:t>
            </a:r>
            <a:endParaRPr lang="en-US" sz="2600" dirty="0">
              <a:solidFill>
                <a:srgbClr val="800000"/>
              </a:solidFill>
              <a:latin typeface="Calibri"/>
              <a:cs typeface="Calibri"/>
              <a:sym typeface="Arial" charset="0"/>
            </a:endParaRPr>
          </a:p>
          <a:p>
            <a:pPr marL="0" indent="0">
              <a:buClr>
                <a:srgbClr val="000000"/>
              </a:buClr>
              <a:buSzPct val="100000"/>
              <a:buNone/>
            </a:pPr>
            <a:r>
              <a:rPr lang="en-US" sz="2600" dirty="0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		if v is unvisited then dfs(</a:t>
            </a:r>
            <a:r>
              <a:rPr lang="en-US" sz="2600" dirty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v</a:t>
            </a:r>
            <a:r>
              <a:rPr lang="en-US" sz="2600" dirty="0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);</a:t>
            </a:r>
          </a:p>
          <a:p>
            <a:pPr marL="0" indent="0">
              <a:buClr>
                <a:srgbClr val="000000"/>
              </a:buClr>
              <a:buSzPct val="100000"/>
              <a:buNone/>
            </a:pPr>
            <a:r>
              <a:rPr lang="en-US" sz="2600" dirty="0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}</a:t>
            </a:r>
            <a:endParaRPr lang="en-US" sz="2600" dirty="0">
              <a:solidFill>
                <a:srgbClr val="800000"/>
              </a:solidFill>
              <a:latin typeface="Calibri"/>
              <a:cs typeface="Calibri"/>
              <a:sym typeface="Arial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227446" y="1596857"/>
            <a:ext cx="2663050" cy="2677656"/>
          </a:xfrm>
          <a:prstGeom prst="rect">
            <a:avLst/>
          </a:prstGeom>
          <a:solidFill>
            <a:srgbClr val="FBFF9F"/>
          </a:solidFill>
          <a:ln>
            <a:noFill/>
          </a:ln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Suppose the </a:t>
            </a:r>
            <a:r>
              <a:rPr lang="en-US" sz="2400" b="1" dirty="0" smtClean="0">
                <a:solidFill>
                  <a:schemeClr val="tx1"/>
                </a:solidFill>
              </a:rPr>
              <a:t>for</a:t>
            </a:r>
            <a:r>
              <a:rPr lang="en-US" sz="2400" dirty="0" smtClean="0">
                <a:solidFill>
                  <a:schemeClr val="tx1"/>
                </a:solidFill>
              </a:rPr>
              <a:t> loop visits neighbors in numerical order. Then </a:t>
            </a:r>
            <a:r>
              <a:rPr lang="en-US" sz="2400" b="1" dirty="0" smtClean="0">
                <a:solidFill>
                  <a:schemeClr val="tx1"/>
                </a:solidFill>
              </a:rPr>
              <a:t>dfs(1)</a:t>
            </a:r>
            <a:r>
              <a:rPr lang="en-US" sz="2400" dirty="0" smtClean="0">
                <a:solidFill>
                  <a:schemeClr val="tx1"/>
                </a:solidFill>
              </a:rPr>
              <a:t> visits the nodes in this order: </a:t>
            </a:r>
            <a:r>
              <a:rPr lang="en-US" sz="2400" dirty="0" smtClean="0">
                <a:solidFill>
                  <a:srgbClr val="FF0000"/>
                </a:solidFill>
              </a:rPr>
              <a:t>1, 0 …</a:t>
            </a:r>
            <a:endParaRPr lang="en-US" sz="2400" dirty="0">
              <a:solidFill>
                <a:srgbClr val="FF0000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2300366" y="4679864"/>
            <a:ext cx="3718669" cy="1871433"/>
            <a:chOff x="1003766" y="4332870"/>
            <a:chExt cx="4226062" cy="2126780"/>
          </a:xfrm>
        </p:grpSpPr>
        <p:sp>
          <p:nvSpPr>
            <p:cNvPr id="23" name="Oval 22"/>
            <p:cNvSpPr/>
            <p:nvPr/>
          </p:nvSpPr>
          <p:spPr>
            <a:xfrm>
              <a:off x="1003766" y="4572001"/>
              <a:ext cx="415664" cy="415664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1</a:t>
              </a:r>
              <a:endParaRPr 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1034494" y="5611147"/>
              <a:ext cx="413306" cy="413306"/>
            </a:xfrm>
            <a:prstGeom prst="ellipse">
              <a:avLst/>
            </a:prstGeom>
            <a:solidFill>
              <a:srgbClr val="77933C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0</a:t>
              </a:r>
            </a:p>
          </p:txBody>
        </p:sp>
        <p:sp>
          <p:nvSpPr>
            <p:cNvPr id="27" name="Oval 26"/>
            <p:cNvSpPr/>
            <p:nvPr/>
          </p:nvSpPr>
          <p:spPr>
            <a:xfrm>
              <a:off x="2375025" y="4419600"/>
              <a:ext cx="419547" cy="41954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2</a:t>
              </a:r>
            </a:p>
          </p:txBody>
        </p:sp>
        <p:sp>
          <p:nvSpPr>
            <p:cNvPr id="28" name="Oval 27"/>
            <p:cNvSpPr/>
            <p:nvPr/>
          </p:nvSpPr>
          <p:spPr>
            <a:xfrm>
              <a:off x="2545075" y="5759663"/>
              <a:ext cx="412537" cy="41253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5</a:t>
              </a:r>
            </a:p>
          </p:txBody>
        </p:sp>
        <p:sp>
          <p:nvSpPr>
            <p:cNvPr id="29" name="Oval 28"/>
            <p:cNvSpPr/>
            <p:nvPr/>
          </p:nvSpPr>
          <p:spPr>
            <a:xfrm>
              <a:off x="3895190" y="4332870"/>
              <a:ext cx="418490" cy="41849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3</a:t>
              </a:r>
            </a:p>
          </p:txBody>
        </p:sp>
        <p:sp>
          <p:nvSpPr>
            <p:cNvPr id="30" name="Oval 29"/>
            <p:cNvSpPr/>
            <p:nvPr/>
          </p:nvSpPr>
          <p:spPr>
            <a:xfrm>
              <a:off x="4798788" y="5029201"/>
              <a:ext cx="431040" cy="43104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4</a:t>
              </a:r>
            </a:p>
          </p:txBody>
        </p:sp>
        <p:sp>
          <p:nvSpPr>
            <p:cNvPr id="32" name="Oval 31"/>
            <p:cNvSpPr/>
            <p:nvPr/>
          </p:nvSpPr>
          <p:spPr>
            <a:xfrm>
              <a:off x="4016646" y="6019800"/>
              <a:ext cx="439850" cy="43985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6</a:t>
              </a:r>
            </a:p>
          </p:txBody>
        </p:sp>
        <p:cxnSp>
          <p:nvCxnSpPr>
            <p:cNvPr id="33" name="Straight Arrow Connector 32"/>
            <p:cNvCxnSpPr>
              <a:stCxn id="23" idx="4"/>
              <a:endCxn id="25" idx="0"/>
            </p:cNvCxnSpPr>
            <p:nvPr/>
          </p:nvCxnSpPr>
          <p:spPr>
            <a:xfrm>
              <a:off x="1211598" y="4987665"/>
              <a:ext cx="29549" cy="62348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>
              <a:stCxn id="23" idx="5"/>
              <a:endCxn id="28" idx="1"/>
            </p:cNvCxnSpPr>
            <p:nvPr/>
          </p:nvCxnSpPr>
          <p:spPr>
            <a:xfrm>
              <a:off x="1358557" y="4926792"/>
              <a:ext cx="1246933" cy="89328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>
              <a:stCxn id="23" idx="6"/>
              <a:endCxn id="27" idx="2"/>
            </p:cNvCxnSpPr>
            <p:nvPr/>
          </p:nvCxnSpPr>
          <p:spPr>
            <a:xfrm flipV="1">
              <a:off x="1419430" y="4629374"/>
              <a:ext cx="955595" cy="15045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>
              <a:stCxn id="27" idx="4"/>
              <a:endCxn id="28" idx="0"/>
            </p:cNvCxnSpPr>
            <p:nvPr/>
          </p:nvCxnSpPr>
          <p:spPr>
            <a:xfrm>
              <a:off x="2584799" y="4839147"/>
              <a:ext cx="166545" cy="92051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>
              <a:stCxn id="27" idx="6"/>
              <a:endCxn id="29" idx="2"/>
            </p:cNvCxnSpPr>
            <p:nvPr/>
          </p:nvCxnSpPr>
          <p:spPr>
            <a:xfrm flipV="1">
              <a:off x="2794572" y="4542115"/>
              <a:ext cx="1100617" cy="8725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stCxn id="29" idx="3"/>
              <a:endCxn id="28" idx="7"/>
            </p:cNvCxnSpPr>
            <p:nvPr/>
          </p:nvCxnSpPr>
          <p:spPr>
            <a:xfrm flipH="1">
              <a:off x="2897197" y="4690074"/>
              <a:ext cx="1059278" cy="113000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>
              <a:stCxn id="30" idx="2"/>
              <a:endCxn id="28" idx="6"/>
            </p:cNvCxnSpPr>
            <p:nvPr/>
          </p:nvCxnSpPr>
          <p:spPr>
            <a:xfrm flipH="1">
              <a:off x="2957612" y="5244721"/>
              <a:ext cx="1841176" cy="72121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>
              <a:stCxn id="30" idx="3"/>
              <a:endCxn id="32" idx="7"/>
            </p:cNvCxnSpPr>
            <p:nvPr/>
          </p:nvCxnSpPr>
          <p:spPr>
            <a:xfrm flipH="1">
              <a:off x="4392081" y="5397117"/>
              <a:ext cx="469831" cy="68709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57041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Depth-First 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882" y="1368945"/>
            <a:ext cx="5555153" cy="3830797"/>
          </a:xfrm>
        </p:spPr>
        <p:txBody>
          <a:bodyPr>
            <a:normAutofit/>
          </a:bodyPr>
          <a:lstStyle/>
          <a:p>
            <a:pPr marL="0" indent="0">
              <a:buClr>
                <a:srgbClr val="000000"/>
              </a:buClr>
              <a:buSzPct val="100000"/>
              <a:buNone/>
            </a:pPr>
            <a:r>
              <a:rPr lang="en-US" sz="2600" dirty="0">
                <a:solidFill>
                  <a:srgbClr val="008000"/>
                </a:solidFill>
                <a:cs typeface="Calibri"/>
                <a:sym typeface="Arial" charset="0"/>
              </a:rPr>
              <a:t>/** Visit all nodes that are REACHABLE* from u. Precondition: u is unvisited. */</a:t>
            </a:r>
          </a:p>
          <a:p>
            <a:pPr marL="0" indent="0">
              <a:buClr>
                <a:srgbClr val="000000"/>
              </a:buClr>
              <a:buSzPct val="100000"/>
              <a:buNone/>
            </a:pPr>
            <a:r>
              <a:rPr lang="en-US" sz="2600" b="1" dirty="0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public static void </a:t>
            </a:r>
            <a:r>
              <a:rPr lang="en-US" sz="2600" dirty="0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dfs(</a:t>
            </a:r>
            <a:r>
              <a:rPr lang="en-US" sz="2600" b="1" dirty="0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int</a:t>
            </a:r>
            <a:r>
              <a:rPr lang="en-US" sz="2600" dirty="0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 u) {</a:t>
            </a:r>
            <a:endParaRPr lang="en-US" sz="2600" dirty="0" smtClean="0">
              <a:solidFill>
                <a:schemeClr val="tx1"/>
              </a:solidFill>
              <a:latin typeface="Calibri"/>
              <a:cs typeface="Calibri"/>
              <a:sym typeface="Arial" charset="0"/>
            </a:endParaRPr>
          </a:p>
          <a:p>
            <a:pPr marL="0" indent="0">
              <a:buClr>
                <a:srgbClr val="000000"/>
              </a:buClr>
              <a:buSzPct val="100000"/>
              <a:buNone/>
            </a:pPr>
            <a:r>
              <a:rPr lang="en-US" sz="2600" dirty="0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	visited[u] = true;</a:t>
            </a:r>
          </a:p>
          <a:p>
            <a:pPr marL="0" indent="0">
              <a:buClr>
                <a:srgbClr val="000000"/>
              </a:buClr>
              <a:buSzPct val="100000"/>
              <a:buNone/>
            </a:pPr>
            <a:r>
              <a:rPr lang="en-US" sz="2600" dirty="0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	for all edges (u, v) leaving u:</a:t>
            </a:r>
            <a:endParaRPr lang="en-US" sz="2600" dirty="0">
              <a:solidFill>
                <a:srgbClr val="800000"/>
              </a:solidFill>
              <a:latin typeface="Calibri"/>
              <a:cs typeface="Calibri"/>
              <a:sym typeface="Arial" charset="0"/>
            </a:endParaRPr>
          </a:p>
          <a:p>
            <a:pPr marL="0" indent="0">
              <a:buClr>
                <a:srgbClr val="000000"/>
              </a:buClr>
              <a:buSzPct val="100000"/>
              <a:buNone/>
            </a:pPr>
            <a:r>
              <a:rPr lang="en-US" sz="2600" dirty="0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		if v is unvisited then dfs(</a:t>
            </a:r>
            <a:r>
              <a:rPr lang="en-US" sz="2600" dirty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v</a:t>
            </a:r>
            <a:r>
              <a:rPr lang="en-US" sz="2600" dirty="0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);</a:t>
            </a:r>
          </a:p>
          <a:p>
            <a:pPr marL="0" indent="0">
              <a:buClr>
                <a:srgbClr val="000000"/>
              </a:buClr>
              <a:buSzPct val="100000"/>
              <a:buNone/>
            </a:pPr>
            <a:r>
              <a:rPr lang="en-US" sz="2600" dirty="0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}</a:t>
            </a:r>
            <a:endParaRPr lang="en-US" sz="2600" dirty="0">
              <a:solidFill>
                <a:srgbClr val="800000"/>
              </a:solidFill>
              <a:latin typeface="Calibri"/>
              <a:cs typeface="Calibri"/>
              <a:sym typeface="Arial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227446" y="1596857"/>
            <a:ext cx="2663050" cy="2677656"/>
          </a:xfrm>
          <a:prstGeom prst="rect">
            <a:avLst/>
          </a:prstGeom>
          <a:solidFill>
            <a:srgbClr val="FBFF9F"/>
          </a:solidFill>
          <a:ln>
            <a:noFill/>
          </a:ln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Suppose the </a:t>
            </a:r>
            <a:r>
              <a:rPr lang="en-US" sz="2400" b="1" dirty="0" smtClean="0">
                <a:solidFill>
                  <a:schemeClr val="tx1"/>
                </a:solidFill>
              </a:rPr>
              <a:t>for</a:t>
            </a:r>
            <a:r>
              <a:rPr lang="en-US" sz="2400" dirty="0" smtClean="0">
                <a:solidFill>
                  <a:schemeClr val="tx1"/>
                </a:solidFill>
              </a:rPr>
              <a:t> loop visits neighbors in numerical order. Then </a:t>
            </a:r>
            <a:r>
              <a:rPr lang="en-US" sz="2400" b="1" dirty="0" smtClean="0">
                <a:solidFill>
                  <a:schemeClr val="tx1"/>
                </a:solidFill>
              </a:rPr>
              <a:t>dfs(1)</a:t>
            </a:r>
            <a:r>
              <a:rPr lang="en-US" sz="2400" dirty="0" smtClean="0">
                <a:solidFill>
                  <a:schemeClr val="tx1"/>
                </a:solidFill>
              </a:rPr>
              <a:t> visits the nodes in this order: </a:t>
            </a:r>
            <a:r>
              <a:rPr lang="en-US" sz="2400" dirty="0" smtClean="0">
                <a:solidFill>
                  <a:srgbClr val="FF0000"/>
                </a:solidFill>
              </a:rPr>
              <a:t>1, 0, 2 …</a:t>
            </a:r>
            <a:endParaRPr lang="en-US" sz="2400" dirty="0">
              <a:solidFill>
                <a:srgbClr val="FF0000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2300366" y="4679864"/>
            <a:ext cx="3718669" cy="1871433"/>
            <a:chOff x="1003766" y="4332870"/>
            <a:chExt cx="4226062" cy="2126780"/>
          </a:xfrm>
        </p:grpSpPr>
        <p:sp>
          <p:nvSpPr>
            <p:cNvPr id="23" name="Oval 22"/>
            <p:cNvSpPr/>
            <p:nvPr/>
          </p:nvSpPr>
          <p:spPr>
            <a:xfrm>
              <a:off x="1003766" y="4572001"/>
              <a:ext cx="415664" cy="415664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1</a:t>
              </a:r>
              <a:endParaRPr 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1034494" y="5611147"/>
              <a:ext cx="413306" cy="413306"/>
            </a:xfrm>
            <a:prstGeom prst="ellipse">
              <a:avLst/>
            </a:prstGeom>
            <a:solidFill>
              <a:srgbClr val="77933C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0</a:t>
              </a:r>
            </a:p>
          </p:txBody>
        </p:sp>
        <p:sp>
          <p:nvSpPr>
            <p:cNvPr id="27" name="Oval 26"/>
            <p:cNvSpPr/>
            <p:nvPr/>
          </p:nvSpPr>
          <p:spPr>
            <a:xfrm>
              <a:off x="2375025" y="4419600"/>
              <a:ext cx="419547" cy="419547"/>
            </a:xfrm>
            <a:prstGeom prst="ellipse">
              <a:avLst/>
            </a:prstGeom>
            <a:solidFill>
              <a:srgbClr val="77933C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2</a:t>
              </a:r>
            </a:p>
          </p:txBody>
        </p:sp>
        <p:sp>
          <p:nvSpPr>
            <p:cNvPr id="28" name="Oval 27"/>
            <p:cNvSpPr/>
            <p:nvPr/>
          </p:nvSpPr>
          <p:spPr>
            <a:xfrm>
              <a:off x="2545075" y="5759663"/>
              <a:ext cx="412537" cy="41253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5</a:t>
              </a:r>
            </a:p>
          </p:txBody>
        </p:sp>
        <p:sp>
          <p:nvSpPr>
            <p:cNvPr id="29" name="Oval 28"/>
            <p:cNvSpPr/>
            <p:nvPr/>
          </p:nvSpPr>
          <p:spPr>
            <a:xfrm>
              <a:off x="3895190" y="4332870"/>
              <a:ext cx="418490" cy="41849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3</a:t>
              </a:r>
            </a:p>
          </p:txBody>
        </p:sp>
        <p:sp>
          <p:nvSpPr>
            <p:cNvPr id="30" name="Oval 29"/>
            <p:cNvSpPr/>
            <p:nvPr/>
          </p:nvSpPr>
          <p:spPr>
            <a:xfrm>
              <a:off x="4798788" y="5029201"/>
              <a:ext cx="431040" cy="43104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4</a:t>
              </a:r>
            </a:p>
          </p:txBody>
        </p:sp>
        <p:sp>
          <p:nvSpPr>
            <p:cNvPr id="32" name="Oval 31"/>
            <p:cNvSpPr/>
            <p:nvPr/>
          </p:nvSpPr>
          <p:spPr>
            <a:xfrm>
              <a:off x="4016646" y="6019800"/>
              <a:ext cx="439850" cy="43985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6</a:t>
              </a:r>
            </a:p>
          </p:txBody>
        </p:sp>
        <p:cxnSp>
          <p:nvCxnSpPr>
            <p:cNvPr id="33" name="Straight Arrow Connector 32"/>
            <p:cNvCxnSpPr>
              <a:stCxn id="23" idx="4"/>
              <a:endCxn id="25" idx="0"/>
            </p:cNvCxnSpPr>
            <p:nvPr/>
          </p:nvCxnSpPr>
          <p:spPr>
            <a:xfrm>
              <a:off x="1211598" y="4987665"/>
              <a:ext cx="29549" cy="62348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>
              <a:stCxn id="23" idx="5"/>
              <a:endCxn id="28" idx="1"/>
            </p:cNvCxnSpPr>
            <p:nvPr/>
          </p:nvCxnSpPr>
          <p:spPr>
            <a:xfrm>
              <a:off x="1358557" y="4926792"/>
              <a:ext cx="1246933" cy="89328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>
              <a:stCxn id="23" idx="6"/>
              <a:endCxn id="27" idx="2"/>
            </p:cNvCxnSpPr>
            <p:nvPr/>
          </p:nvCxnSpPr>
          <p:spPr>
            <a:xfrm flipV="1">
              <a:off x="1419430" y="4629374"/>
              <a:ext cx="955595" cy="15045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>
              <a:stCxn id="27" idx="4"/>
              <a:endCxn id="28" idx="0"/>
            </p:cNvCxnSpPr>
            <p:nvPr/>
          </p:nvCxnSpPr>
          <p:spPr>
            <a:xfrm>
              <a:off x="2584799" y="4839147"/>
              <a:ext cx="166545" cy="92051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>
              <a:stCxn id="27" idx="6"/>
              <a:endCxn id="29" idx="2"/>
            </p:cNvCxnSpPr>
            <p:nvPr/>
          </p:nvCxnSpPr>
          <p:spPr>
            <a:xfrm flipV="1">
              <a:off x="2794572" y="4542115"/>
              <a:ext cx="1100617" cy="8725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stCxn id="29" idx="3"/>
              <a:endCxn id="28" idx="7"/>
            </p:cNvCxnSpPr>
            <p:nvPr/>
          </p:nvCxnSpPr>
          <p:spPr>
            <a:xfrm flipH="1">
              <a:off x="2897197" y="4690074"/>
              <a:ext cx="1059278" cy="113000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>
              <a:stCxn id="30" idx="2"/>
              <a:endCxn id="28" idx="6"/>
            </p:cNvCxnSpPr>
            <p:nvPr/>
          </p:nvCxnSpPr>
          <p:spPr>
            <a:xfrm flipH="1">
              <a:off x="2957612" y="5244721"/>
              <a:ext cx="1841176" cy="72121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>
              <a:stCxn id="30" idx="3"/>
              <a:endCxn id="32" idx="7"/>
            </p:cNvCxnSpPr>
            <p:nvPr/>
          </p:nvCxnSpPr>
          <p:spPr>
            <a:xfrm flipH="1">
              <a:off x="4392081" y="5397117"/>
              <a:ext cx="469831" cy="68709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57041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Depth-First 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882" y="1368945"/>
            <a:ext cx="5555153" cy="3830797"/>
          </a:xfrm>
        </p:spPr>
        <p:txBody>
          <a:bodyPr>
            <a:normAutofit/>
          </a:bodyPr>
          <a:lstStyle/>
          <a:p>
            <a:pPr marL="0" indent="0">
              <a:buClr>
                <a:srgbClr val="000000"/>
              </a:buClr>
              <a:buSzPct val="100000"/>
              <a:buNone/>
            </a:pPr>
            <a:r>
              <a:rPr lang="en-US" sz="2600" dirty="0">
                <a:solidFill>
                  <a:srgbClr val="008000"/>
                </a:solidFill>
                <a:cs typeface="Calibri"/>
                <a:sym typeface="Arial" charset="0"/>
              </a:rPr>
              <a:t>/** Visit all nodes that are REACHABLE* from u. Precondition: u is unvisited. */</a:t>
            </a:r>
          </a:p>
          <a:p>
            <a:pPr marL="0" indent="0">
              <a:buClr>
                <a:srgbClr val="000000"/>
              </a:buClr>
              <a:buSzPct val="100000"/>
              <a:buNone/>
            </a:pPr>
            <a:r>
              <a:rPr lang="en-US" sz="2600" b="1" dirty="0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public static void </a:t>
            </a:r>
            <a:r>
              <a:rPr lang="en-US" sz="2600" dirty="0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dfs(</a:t>
            </a:r>
            <a:r>
              <a:rPr lang="en-US" sz="2600" b="1" dirty="0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int</a:t>
            </a:r>
            <a:r>
              <a:rPr lang="en-US" sz="2600" dirty="0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 u) {</a:t>
            </a:r>
            <a:endParaRPr lang="en-US" sz="2600" dirty="0" smtClean="0">
              <a:solidFill>
                <a:schemeClr val="tx1"/>
              </a:solidFill>
              <a:latin typeface="Calibri"/>
              <a:cs typeface="Calibri"/>
              <a:sym typeface="Arial" charset="0"/>
            </a:endParaRPr>
          </a:p>
          <a:p>
            <a:pPr marL="0" indent="0">
              <a:buClr>
                <a:srgbClr val="000000"/>
              </a:buClr>
              <a:buSzPct val="100000"/>
              <a:buNone/>
            </a:pPr>
            <a:r>
              <a:rPr lang="en-US" sz="2600" dirty="0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	visited[u] = true;</a:t>
            </a:r>
          </a:p>
          <a:p>
            <a:pPr marL="0" indent="0">
              <a:buClr>
                <a:srgbClr val="000000"/>
              </a:buClr>
              <a:buSzPct val="100000"/>
              <a:buNone/>
            </a:pPr>
            <a:r>
              <a:rPr lang="en-US" sz="2600" dirty="0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	for all edges (u, v) leaving u:</a:t>
            </a:r>
            <a:endParaRPr lang="en-US" sz="2600" dirty="0">
              <a:solidFill>
                <a:srgbClr val="800000"/>
              </a:solidFill>
              <a:latin typeface="Calibri"/>
              <a:cs typeface="Calibri"/>
              <a:sym typeface="Arial" charset="0"/>
            </a:endParaRPr>
          </a:p>
          <a:p>
            <a:pPr marL="0" indent="0">
              <a:buClr>
                <a:srgbClr val="000000"/>
              </a:buClr>
              <a:buSzPct val="100000"/>
              <a:buNone/>
            </a:pPr>
            <a:r>
              <a:rPr lang="en-US" sz="2600" dirty="0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		if v is unvisited then dfs(</a:t>
            </a:r>
            <a:r>
              <a:rPr lang="en-US" sz="2600" dirty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v</a:t>
            </a:r>
            <a:r>
              <a:rPr lang="en-US" sz="2600" dirty="0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);</a:t>
            </a:r>
          </a:p>
          <a:p>
            <a:pPr marL="0" indent="0">
              <a:buClr>
                <a:srgbClr val="000000"/>
              </a:buClr>
              <a:buSzPct val="100000"/>
              <a:buNone/>
            </a:pPr>
            <a:r>
              <a:rPr lang="en-US" sz="2600" dirty="0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}</a:t>
            </a:r>
            <a:endParaRPr lang="en-US" sz="2600" dirty="0">
              <a:solidFill>
                <a:srgbClr val="800000"/>
              </a:solidFill>
              <a:latin typeface="Calibri"/>
              <a:cs typeface="Calibri"/>
              <a:sym typeface="Arial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227446" y="1596857"/>
            <a:ext cx="2663050" cy="2677656"/>
          </a:xfrm>
          <a:prstGeom prst="rect">
            <a:avLst/>
          </a:prstGeom>
          <a:solidFill>
            <a:srgbClr val="FBFF9F"/>
          </a:solidFill>
          <a:ln>
            <a:noFill/>
          </a:ln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Suppose the </a:t>
            </a:r>
            <a:r>
              <a:rPr lang="en-US" sz="2400" b="1" dirty="0" smtClean="0">
                <a:solidFill>
                  <a:schemeClr val="tx1"/>
                </a:solidFill>
              </a:rPr>
              <a:t>for</a:t>
            </a:r>
            <a:r>
              <a:rPr lang="en-US" sz="2400" dirty="0" smtClean="0">
                <a:solidFill>
                  <a:schemeClr val="tx1"/>
                </a:solidFill>
              </a:rPr>
              <a:t> loop visits neighbors in numerical order. Then </a:t>
            </a:r>
            <a:r>
              <a:rPr lang="en-US" sz="2400" b="1" dirty="0" smtClean="0">
                <a:solidFill>
                  <a:schemeClr val="tx1"/>
                </a:solidFill>
              </a:rPr>
              <a:t>dfs(1)</a:t>
            </a:r>
            <a:r>
              <a:rPr lang="en-US" sz="2400" dirty="0" smtClean="0">
                <a:solidFill>
                  <a:schemeClr val="tx1"/>
                </a:solidFill>
              </a:rPr>
              <a:t> visits the nodes in this order: </a:t>
            </a:r>
            <a:r>
              <a:rPr lang="en-US" sz="2400" dirty="0" smtClean="0">
                <a:solidFill>
                  <a:srgbClr val="FF0000"/>
                </a:solidFill>
              </a:rPr>
              <a:t>1, 0, 2, 3 …</a:t>
            </a:r>
            <a:endParaRPr lang="en-US" sz="2400" dirty="0">
              <a:solidFill>
                <a:srgbClr val="FF0000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2300366" y="4679864"/>
            <a:ext cx="3718669" cy="1871433"/>
            <a:chOff x="1003766" y="4332870"/>
            <a:chExt cx="4226062" cy="2126780"/>
          </a:xfrm>
        </p:grpSpPr>
        <p:sp>
          <p:nvSpPr>
            <p:cNvPr id="23" name="Oval 22"/>
            <p:cNvSpPr/>
            <p:nvPr/>
          </p:nvSpPr>
          <p:spPr>
            <a:xfrm>
              <a:off x="1003766" y="4572001"/>
              <a:ext cx="415664" cy="415664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1</a:t>
              </a:r>
              <a:endParaRPr 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1034494" y="5611147"/>
              <a:ext cx="413306" cy="413306"/>
            </a:xfrm>
            <a:prstGeom prst="ellipse">
              <a:avLst/>
            </a:prstGeom>
            <a:solidFill>
              <a:srgbClr val="77933C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0</a:t>
              </a:r>
            </a:p>
          </p:txBody>
        </p:sp>
        <p:sp>
          <p:nvSpPr>
            <p:cNvPr id="27" name="Oval 26"/>
            <p:cNvSpPr/>
            <p:nvPr/>
          </p:nvSpPr>
          <p:spPr>
            <a:xfrm>
              <a:off x="2375025" y="4419600"/>
              <a:ext cx="419547" cy="419547"/>
            </a:xfrm>
            <a:prstGeom prst="ellipse">
              <a:avLst/>
            </a:prstGeom>
            <a:solidFill>
              <a:srgbClr val="77933C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2</a:t>
              </a:r>
            </a:p>
          </p:txBody>
        </p:sp>
        <p:sp>
          <p:nvSpPr>
            <p:cNvPr id="28" name="Oval 27"/>
            <p:cNvSpPr/>
            <p:nvPr/>
          </p:nvSpPr>
          <p:spPr>
            <a:xfrm>
              <a:off x="2545075" y="5759663"/>
              <a:ext cx="412537" cy="41253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5</a:t>
              </a:r>
            </a:p>
          </p:txBody>
        </p:sp>
        <p:sp>
          <p:nvSpPr>
            <p:cNvPr id="29" name="Oval 28"/>
            <p:cNvSpPr/>
            <p:nvPr/>
          </p:nvSpPr>
          <p:spPr>
            <a:xfrm>
              <a:off x="3895190" y="4332870"/>
              <a:ext cx="418490" cy="418490"/>
            </a:xfrm>
            <a:prstGeom prst="ellipse">
              <a:avLst/>
            </a:prstGeom>
            <a:solidFill>
              <a:srgbClr val="77933C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3</a:t>
              </a:r>
            </a:p>
          </p:txBody>
        </p:sp>
        <p:sp>
          <p:nvSpPr>
            <p:cNvPr id="30" name="Oval 29"/>
            <p:cNvSpPr/>
            <p:nvPr/>
          </p:nvSpPr>
          <p:spPr>
            <a:xfrm>
              <a:off x="4798788" y="5029201"/>
              <a:ext cx="431040" cy="43104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4</a:t>
              </a:r>
            </a:p>
          </p:txBody>
        </p:sp>
        <p:sp>
          <p:nvSpPr>
            <p:cNvPr id="32" name="Oval 31"/>
            <p:cNvSpPr/>
            <p:nvPr/>
          </p:nvSpPr>
          <p:spPr>
            <a:xfrm>
              <a:off x="4016646" y="6019800"/>
              <a:ext cx="439850" cy="43985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6</a:t>
              </a:r>
            </a:p>
          </p:txBody>
        </p:sp>
        <p:cxnSp>
          <p:nvCxnSpPr>
            <p:cNvPr id="33" name="Straight Arrow Connector 32"/>
            <p:cNvCxnSpPr>
              <a:stCxn id="23" idx="4"/>
              <a:endCxn id="25" idx="0"/>
            </p:cNvCxnSpPr>
            <p:nvPr/>
          </p:nvCxnSpPr>
          <p:spPr>
            <a:xfrm>
              <a:off x="1211598" y="4987665"/>
              <a:ext cx="29549" cy="62348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>
              <a:stCxn id="23" idx="5"/>
              <a:endCxn id="28" idx="1"/>
            </p:cNvCxnSpPr>
            <p:nvPr/>
          </p:nvCxnSpPr>
          <p:spPr>
            <a:xfrm>
              <a:off x="1358557" y="4926792"/>
              <a:ext cx="1246933" cy="89328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>
              <a:stCxn id="23" idx="6"/>
              <a:endCxn id="27" idx="2"/>
            </p:cNvCxnSpPr>
            <p:nvPr/>
          </p:nvCxnSpPr>
          <p:spPr>
            <a:xfrm flipV="1">
              <a:off x="1419430" y="4629374"/>
              <a:ext cx="955595" cy="15045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>
              <a:stCxn id="27" idx="4"/>
              <a:endCxn id="28" idx="0"/>
            </p:cNvCxnSpPr>
            <p:nvPr/>
          </p:nvCxnSpPr>
          <p:spPr>
            <a:xfrm>
              <a:off x="2584799" y="4839147"/>
              <a:ext cx="166545" cy="92051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>
              <a:stCxn id="27" idx="6"/>
              <a:endCxn id="29" idx="2"/>
            </p:cNvCxnSpPr>
            <p:nvPr/>
          </p:nvCxnSpPr>
          <p:spPr>
            <a:xfrm flipV="1">
              <a:off x="2794572" y="4542115"/>
              <a:ext cx="1100617" cy="8725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stCxn id="29" idx="3"/>
              <a:endCxn id="28" idx="7"/>
            </p:cNvCxnSpPr>
            <p:nvPr/>
          </p:nvCxnSpPr>
          <p:spPr>
            <a:xfrm flipH="1">
              <a:off x="2897197" y="4690074"/>
              <a:ext cx="1059278" cy="113000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>
              <a:stCxn id="30" idx="2"/>
              <a:endCxn id="28" idx="6"/>
            </p:cNvCxnSpPr>
            <p:nvPr/>
          </p:nvCxnSpPr>
          <p:spPr>
            <a:xfrm flipH="1">
              <a:off x="2957612" y="5244721"/>
              <a:ext cx="1841176" cy="72121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>
              <a:stCxn id="30" idx="3"/>
              <a:endCxn id="32" idx="7"/>
            </p:cNvCxnSpPr>
            <p:nvPr/>
          </p:nvCxnSpPr>
          <p:spPr>
            <a:xfrm flipH="1">
              <a:off x="4392081" y="5397117"/>
              <a:ext cx="469831" cy="68709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57041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Announcements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5563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3. For</a:t>
            </a:r>
            <a:r>
              <a:rPr lang="en-US" dirty="0"/>
              <a:t> next Tuesday’s lecture, you </a:t>
            </a:r>
            <a:r>
              <a:rPr lang="en-US" b="1" dirty="0"/>
              <a:t>MUST</a:t>
            </a:r>
            <a:r>
              <a:rPr lang="en-US" dirty="0"/>
              <a:t> watch the tutorial </a:t>
            </a:r>
            <a:r>
              <a:rPr lang="en-US" dirty="0" smtClean="0"/>
              <a:t>on the </a:t>
            </a:r>
            <a:r>
              <a:rPr lang="en-US" dirty="0"/>
              <a:t>shortest path algorithm </a:t>
            </a:r>
            <a:r>
              <a:rPr lang="en-US" dirty="0" smtClean="0"/>
              <a:t>beforehand: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    </a:t>
            </a:r>
            <a:r>
              <a:rPr lang="en-US" sz="2400" dirty="0">
                <a:hlinkClick r:id="rId2"/>
              </a:rPr>
              <a:t>http://</a:t>
            </a:r>
            <a:r>
              <a:rPr lang="en-US" sz="2400" dirty="0" smtClean="0">
                <a:hlinkClick r:id="rId2"/>
              </a:rPr>
              <a:t>www.cs.cornell.edu/courses/cs2110/2017sp/online/shortestPath/shortestPath.html</a:t>
            </a:r>
            <a:endParaRPr lang="en-US" dirty="0" smtClean="0"/>
          </a:p>
          <a:p>
            <a:pPr lvl="1"/>
            <a:r>
              <a:rPr lang="en-US" dirty="0" smtClean="0"/>
              <a:t>Tuesday’s </a:t>
            </a:r>
            <a:r>
              <a:rPr lang="en-US" dirty="0"/>
              <a:t>lecture </a:t>
            </a:r>
            <a:r>
              <a:rPr lang="en-US" b="1" dirty="0"/>
              <a:t>will assume</a:t>
            </a:r>
            <a:r>
              <a:rPr lang="en-US" dirty="0"/>
              <a:t> that you </a:t>
            </a:r>
            <a:r>
              <a:rPr lang="en-US" dirty="0" smtClean="0"/>
              <a:t>understand </a:t>
            </a:r>
            <a:r>
              <a:rPr lang="en-US" dirty="0"/>
              <a:t>it</a:t>
            </a:r>
            <a:r>
              <a:rPr lang="en-US" dirty="0" smtClean="0"/>
              <a:t>. Watch the tutorial once or twice and execute the algorithm on a small graph.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r>
              <a:rPr lang="en-US" dirty="0" smtClean="0"/>
              <a:t>4. Information </a:t>
            </a:r>
            <a:r>
              <a:rPr lang="en-US" dirty="0"/>
              <a:t>about </a:t>
            </a:r>
            <a:r>
              <a:rPr lang="en-US" b="1" dirty="0"/>
              <a:t>Prelim 2</a:t>
            </a:r>
            <a:r>
              <a:rPr lang="en-US" dirty="0"/>
              <a:t> is now on the Exams page of the course website </a:t>
            </a:r>
            <a:r>
              <a:rPr lang="en-US" dirty="0" smtClean="0"/>
              <a:t>and P2Conflict </a:t>
            </a:r>
            <a:r>
              <a:rPr lang="en-US" dirty="0"/>
              <a:t>will be available on the CMS today (Tuesday).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3545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Depth-First 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882" y="1368945"/>
            <a:ext cx="5555153" cy="3830797"/>
          </a:xfrm>
        </p:spPr>
        <p:txBody>
          <a:bodyPr>
            <a:normAutofit/>
          </a:bodyPr>
          <a:lstStyle/>
          <a:p>
            <a:pPr marL="0" indent="0">
              <a:buClr>
                <a:srgbClr val="000000"/>
              </a:buClr>
              <a:buSzPct val="100000"/>
              <a:buNone/>
            </a:pPr>
            <a:r>
              <a:rPr lang="en-US" sz="2600" dirty="0">
                <a:solidFill>
                  <a:srgbClr val="008000"/>
                </a:solidFill>
                <a:cs typeface="Calibri"/>
                <a:sym typeface="Arial" charset="0"/>
              </a:rPr>
              <a:t>/** Visit all nodes that are REACHABLE* from u. Precondition: u is unvisited. */</a:t>
            </a:r>
          </a:p>
          <a:p>
            <a:pPr marL="0" indent="0">
              <a:buClr>
                <a:srgbClr val="000000"/>
              </a:buClr>
              <a:buSzPct val="100000"/>
              <a:buNone/>
            </a:pPr>
            <a:r>
              <a:rPr lang="en-US" sz="2600" b="1" dirty="0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public static void </a:t>
            </a:r>
            <a:r>
              <a:rPr lang="en-US" sz="2600" dirty="0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dfs(</a:t>
            </a:r>
            <a:r>
              <a:rPr lang="en-US" sz="2600" b="1" dirty="0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int</a:t>
            </a:r>
            <a:r>
              <a:rPr lang="en-US" sz="2600" dirty="0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 u) {</a:t>
            </a:r>
            <a:endParaRPr lang="en-US" sz="2600" dirty="0" smtClean="0">
              <a:solidFill>
                <a:schemeClr val="tx1"/>
              </a:solidFill>
              <a:latin typeface="Calibri"/>
              <a:cs typeface="Calibri"/>
              <a:sym typeface="Arial" charset="0"/>
            </a:endParaRPr>
          </a:p>
          <a:p>
            <a:pPr marL="0" indent="0">
              <a:buClr>
                <a:srgbClr val="000000"/>
              </a:buClr>
              <a:buSzPct val="100000"/>
              <a:buNone/>
            </a:pPr>
            <a:r>
              <a:rPr lang="en-US" sz="2600" dirty="0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	visited[u] = true;</a:t>
            </a:r>
          </a:p>
          <a:p>
            <a:pPr marL="0" indent="0">
              <a:buClr>
                <a:srgbClr val="000000"/>
              </a:buClr>
              <a:buSzPct val="100000"/>
              <a:buNone/>
            </a:pPr>
            <a:r>
              <a:rPr lang="en-US" sz="2600" dirty="0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	for all edges (u, v) leaving u:</a:t>
            </a:r>
            <a:endParaRPr lang="en-US" sz="2600" dirty="0">
              <a:solidFill>
                <a:srgbClr val="800000"/>
              </a:solidFill>
              <a:latin typeface="Calibri"/>
              <a:cs typeface="Calibri"/>
              <a:sym typeface="Arial" charset="0"/>
            </a:endParaRPr>
          </a:p>
          <a:p>
            <a:pPr marL="0" indent="0">
              <a:buClr>
                <a:srgbClr val="000000"/>
              </a:buClr>
              <a:buSzPct val="100000"/>
              <a:buNone/>
            </a:pPr>
            <a:r>
              <a:rPr lang="en-US" sz="2600" dirty="0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		if v is unvisited then dfs(</a:t>
            </a:r>
            <a:r>
              <a:rPr lang="en-US" sz="2600" dirty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v</a:t>
            </a:r>
            <a:r>
              <a:rPr lang="en-US" sz="2600" dirty="0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);</a:t>
            </a:r>
          </a:p>
          <a:p>
            <a:pPr marL="0" indent="0">
              <a:buClr>
                <a:srgbClr val="000000"/>
              </a:buClr>
              <a:buSzPct val="100000"/>
              <a:buNone/>
            </a:pPr>
            <a:r>
              <a:rPr lang="en-US" sz="2600" dirty="0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}</a:t>
            </a:r>
            <a:endParaRPr lang="en-US" sz="2600" dirty="0">
              <a:solidFill>
                <a:srgbClr val="800000"/>
              </a:solidFill>
              <a:latin typeface="Calibri"/>
              <a:cs typeface="Calibri"/>
              <a:sym typeface="Arial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227446" y="1596857"/>
            <a:ext cx="2663050" cy="2677656"/>
          </a:xfrm>
          <a:prstGeom prst="rect">
            <a:avLst/>
          </a:prstGeom>
          <a:solidFill>
            <a:srgbClr val="FBFF9F"/>
          </a:solidFill>
          <a:ln>
            <a:noFill/>
          </a:ln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Suppose the </a:t>
            </a:r>
            <a:r>
              <a:rPr lang="en-US" sz="2400" b="1" dirty="0" smtClean="0">
                <a:solidFill>
                  <a:schemeClr val="tx1"/>
                </a:solidFill>
              </a:rPr>
              <a:t>for</a:t>
            </a:r>
            <a:r>
              <a:rPr lang="en-US" sz="2400" dirty="0" smtClean="0">
                <a:solidFill>
                  <a:schemeClr val="tx1"/>
                </a:solidFill>
              </a:rPr>
              <a:t> loop visits neighbors in numerical order. Then </a:t>
            </a:r>
            <a:r>
              <a:rPr lang="en-US" sz="2400" b="1" dirty="0" smtClean="0">
                <a:solidFill>
                  <a:schemeClr val="tx1"/>
                </a:solidFill>
              </a:rPr>
              <a:t>dfs(1)</a:t>
            </a:r>
            <a:r>
              <a:rPr lang="en-US" sz="2400" dirty="0" smtClean="0">
                <a:solidFill>
                  <a:schemeClr val="tx1"/>
                </a:solidFill>
              </a:rPr>
              <a:t> visits the nodes in this order: </a:t>
            </a:r>
            <a:r>
              <a:rPr lang="en-US" sz="2400" dirty="0" smtClean="0">
                <a:solidFill>
                  <a:srgbClr val="FF0000"/>
                </a:solidFill>
              </a:rPr>
              <a:t>1, 0, 2, 3, 5</a:t>
            </a:r>
            <a:endParaRPr lang="en-US" sz="2400" dirty="0">
              <a:solidFill>
                <a:srgbClr val="FF0000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2300366" y="4679864"/>
            <a:ext cx="3718669" cy="1871433"/>
            <a:chOff x="1003766" y="4332870"/>
            <a:chExt cx="4226062" cy="2126780"/>
          </a:xfrm>
        </p:grpSpPr>
        <p:sp>
          <p:nvSpPr>
            <p:cNvPr id="23" name="Oval 22"/>
            <p:cNvSpPr/>
            <p:nvPr/>
          </p:nvSpPr>
          <p:spPr>
            <a:xfrm>
              <a:off x="1003766" y="4572001"/>
              <a:ext cx="415664" cy="415664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1</a:t>
              </a:r>
              <a:endParaRPr 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1034494" y="5611147"/>
              <a:ext cx="413306" cy="413306"/>
            </a:xfrm>
            <a:prstGeom prst="ellipse">
              <a:avLst/>
            </a:prstGeom>
            <a:solidFill>
              <a:srgbClr val="77933C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0</a:t>
              </a:r>
            </a:p>
          </p:txBody>
        </p:sp>
        <p:sp>
          <p:nvSpPr>
            <p:cNvPr id="27" name="Oval 26"/>
            <p:cNvSpPr/>
            <p:nvPr/>
          </p:nvSpPr>
          <p:spPr>
            <a:xfrm>
              <a:off x="2375025" y="4419600"/>
              <a:ext cx="419547" cy="419547"/>
            </a:xfrm>
            <a:prstGeom prst="ellipse">
              <a:avLst/>
            </a:prstGeom>
            <a:solidFill>
              <a:srgbClr val="77933C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2</a:t>
              </a:r>
            </a:p>
          </p:txBody>
        </p:sp>
        <p:sp>
          <p:nvSpPr>
            <p:cNvPr id="28" name="Oval 27"/>
            <p:cNvSpPr/>
            <p:nvPr/>
          </p:nvSpPr>
          <p:spPr>
            <a:xfrm>
              <a:off x="2545075" y="5759663"/>
              <a:ext cx="412537" cy="412537"/>
            </a:xfrm>
            <a:prstGeom prst="ellipse">
              <a:avLst/>
            </a:prstGeom>
            <a:solidFill>
              <a:srgbClr val="77933C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5</a:t>
              </a:r>
            </a:p>
          </p:txBody>
        </p:sp>
        <p:sp>
          <p:nvSpPr>
            <p:cNvPr id="29" name="Oval 28"/>
            <p:cNvSpPr/>
            <p:nvPr/>
          </p:nvSpPr>
          <p:spPr>
            <a:xfrm>
              <a:off x="3895190" y="4332870"/>
              <a:ext cx="418490" cy="418490"/>
            </a:xfrm>
            <a:prstGeom prst="ellipse">
              <a:avLst/>
            </a:prstGeom>
            <a:solidFill>
              <a:srgbClr val="77933C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3</a:t>
              </a:r>
            </a:p>
          </p:txBody>
        </p:sp>
        <p:sp>
          <p:nvSpPr>
            <p:cNvPr id="30" name="Oval 29"/>
            <p:cNvSpPr/>
            <p:nvPr/>
          </p:nvSpPr>
          <p:spPr>
            <a:xfrm>
              <a:off x="4798788" y="5029201"/>
              <a:ext cx="431040" cy="43104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4</a:t>
              </a:r>
            </a:p>
          </p:txBody>
        </p:sp>
        <p:sp>
          <p:nvSpPr>
            <p:cNvPr id="32" name="Oval 31"/>
            <p:cNvSpPr/>
            <p:nvPr/>
          </p:nvSpPr>
          <p:spPr>
            <a:xfrm>
              <a:off x="4016646" y="6019800"/>
              <a:ext cx="439850" cy="43985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6</a:t>
              </a:r>
            </a:p>
          </p:txBody>
        </p:sp>
        <p:cxnSp>
          <p:nvCxnSpPr>
            <p:cNvPr id="33" name="Straight Arrow Connector 32"/>
            <p:cNvCxnSpPr>
              <a:stCxn id="23" idx="4"/>
              <a:endCxn id="25" idx="0"/>
            </p:cNvCxnSpPr>
            <p:nvPr/>
          </p:nvCxnSpPr>
          <p:spPr>
            <a:xfrm>
              <a:off x="1211598" y="4987665"/>
              <a:ext cx="29549" cy="62348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>
              <a:stCxn id="23" idx="5"/>
              <a:endCxn id="28" idx="1"/>
            </p:cNvCxnSpPr>
            <p:nvPr/>
          </p:nvCxnSpPr>
          <p:spPr>
            <a:xfrm>
              <a:off x="1358557" y="4926792"/>
              <a:ext cx="1246933" cy="89328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>
              <a:stCxn id="23" idx="6"/>
              <a:endCxn id="27" idx="2"/>
            </p:cNvCxnSpPr>
            <p:nvPr/>
          </p:nvCxnSpPr>
          <p:spPr>
            <a:xfrm flipV="1">
              <a:off x="1419430" y="4629374"/>
              <a:ext cx="955595" cy="15045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>
              <a:stCxn id="27" idx="4"/>
              <a:endCxn id="28" idx="0"/>
            </p:cNvCxnSpPr>
            <p:nvPr/>
          </p:nvCxnSpPr>
          <p:spPr>
            <a:xfrm>
              <a:off x="2584799" y="4839147"/>
              <a:ext cx="166545" cy="92051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>
              <a:stCxn id="27" idx="6"/>
              <a:endCxn id="29" idx="2"/>
            </p:cNvCxnSpPr>
            <p:nvPr/>
          </p:nvCxnSpPr>
          <p:spPr>
            <a:xfrm flipV="1">
              <a:off x="2794572" y="4542115"/>
              <a:ext cx="1100617" cy="8725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stCxn id="29" idx="3"/>
              <a:endCxn id="28" idx="7"/>
            </p:cNvCxnSpPr>
            <p:nvPr/>
          </p:nvCxnSpPr>
          <p:spPr>
            <a:xfrm flipH="1">
              <a:off x="2897197" y="4690074"/>
              <a:ext cx="1059278" cy="113000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>
              <a:stCxn id="30" idx="2"/>
              <a:endCxn id="28" idx="6"/>
            </p:cNvCxnSpPr>
            <p:nvPr/>
          </p:nvCxnSpPr>
          <p:spPr>
            <a:xfrm flipH="1">
              <a:off x="2957612" y="5244721"/>
              <a:ext cx="1841176" cy="72121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>
              <a:stCxn id="30" idx="3"/>
              <a:endCxn id="32" idx="7"/>
            </p:cNvCxnSpPr>
            <p:nvPr/>
          </p:nvCxnSpPr>
          <p:spPr>
            <a:xfrm flipH="1">
              <a:off x="4392081" y="5397117"/>
              <a:ext cx="469831" cy="68709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77722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Depth-First 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882" y="1368945"/>
            <a:ext cx="5555153" cy="3830797"/>
          </a:xfrm>
        </p:spPr>
        <p:txBody>
          <a:bodyPr>
            <a:normAutofit/>
          </a:bodyPr>
          <a:lstStyle/>
          <a:p>
            <a:pPr marL="0" indent="0">
              <a:buClr>
                <a:srgbClr val="000000"/>
              </a:buClr>
              <a:buSzPct val="100000"/>
              <a:buNone/>
            </a:pPr>
            <a:r>
              <a:rPr lang="en-US" sz="2600" dirty="0">
                <a:solidFill>
                  <a:srgbClr val="008000"/>
                </a:solidFill>
                <a:cs typeface="Calibri"/>
                <a:sym typeface="Arial" charset="0"/>
              </a:rPr>
              <a:t>/** Visit all nodes that are REACHABLE* from u. Precondition: u is unvisited. */</a:t>
            </a:r>
          </a:p>
          <a:p>
            <a:pPr marL="0" indent="0">
              <a:buClr>
                <a:srgbClr val="000000"/>
              </a:buClr>
              <a:buSzPct val="100000"/>
              <a:buNone/>
            </a:pPr>
            <a:r>
              <a:rPr lang="en-US" sz="2600" b="1" dirty="0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public static void </a:t>
            </a:r>
            <a:r>
              <a:rPr lang="en-US" sz="2600" dirty="0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dfs(</a:t>
            </a:r>
            <a:r>
              <a:rPr lang="en-US" sz="2600" b="1" dirty="0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int</a:t>
            </a:r>
            <a:r>
              <a:rPr lang="en-US" sz="2600" dirty="0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 u) {</a:t>
            </a:r>
            <a:endParaRPr lang="en-US" sz="2600" dirty="0" smtClean="0">
              <a:solidFill>
                <a:schemeClr val="tx1"/>
              </a:solidFill>
              <a:latin typeface="Calibri"/>
              <a:cs typeface="Calibri"/>
              <a:sym typeface="Arial" charset="0"/>
            </a:endParaRPr>
          </a:p>
          <a:p>
            <a:pPr marL="0" indent="0">
              <a:buClr>
                <a:srgbClr val="000000"/>
              </a:buClr>
              <a:buSzPct val="100000"/>
              <a:buNone/>
            </a:pPr>
            <a:r>
              <a:rPr lang="en-US" sz="2600" dirty="0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	visited[u] = true;</a:t>
            </a:r>
          </a:p>
          <a:p>
            <a:pPr marL="0" indent="0">
              <a:buClr>
                <a:srgbClr val="000000"/>
              </a:buClr>
              <a:buSzPct val="100000"/>
              <a:buNone/>
            </a:pPr>
            <a:r>
              <a:rPr lang="en-US" sz="2600" dirty="0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	for all edges (u, v) leaving u:</a:t>
            </a:r>
            <a:endParaRPr lang="en-US" sz="2600" dirty="0">
              <a:solidFill>
                <a:srgbClr val="800000"/>
              </a:solidFill>
              <a:latin typeface="Calibri"/>
              <a:cs typeface="Calibri"/>
              <a:sym typeface="Arial" charset="0"/>
            </a:endParaRPr>
          </a:p>
          <a:p>
            <a:pPr marL="0" indent="0">
              <a:buClr>
                <a:srgbClr val="000000"/>
              </a:buClr>
              <a:buSzPct val="100000"/>
              <a:buNone/>
            </a:pPr>
            <a:r>
              <a:rPr lang="en-US" sz="2600" dirty="0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		if v is unvisited then dfs(</a:t>
            </a:r>
            <a:r>
              <a:rPr lang="en-US" sz="2600" dirty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v</a:t>
            </a:r>
            <a:r>
              <a:rPr lang="en-US" sz="2600" dirty="0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);</a:t>
            </a:r>
          </a:p>
          <a:p>
            <a:pPr marL="0" indent="0">
              <a:buClr>
                <a:srgbClr val="000000"/>
              </a:buClr>
              <a:buSzPct val="100000"/>
              <a:buNone/>
            </a:pPr>
            <a:r>
              <a:rPr lang="en-US" sz="2600" dirty="0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}</a:t>
            </a:r>
            <a:endParaRPr lang="en-US" sz="2600" dirty="0">
              <a:solidFill>
                <a:srgbClr val="800000"/>
              </a:solidFill>
              <a:latin typeface="Calibri"/>
              <a:cs typeface="Calibri"/>
              <a:sym typeface="Arial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17518" y="4874155"/>
            <a:ext cx="5824272" cy="1569660"/>
          </a:xfrm>
          <a:prstGeom prst="rect">
            <a:avLst/>
          </a:prstGeom>
          <a:solidFill>
            <a:srgbClr val="FBFF9F"/>
          </a:solidFill>
          <a:ln>
            <a:noFill/>
          </a:ln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3366FF"/>
                </a:solidFill>
              </a:rPr>
              <a:t>Suppose </a:t>
            </a:r>
            <a:r>
              <a:rPr lang="en-US" sz="2400" i="1" dirty="0" smtClean="0">
                <a:solidFill>
                  <a:srgbClr val="3366FF"/>
                </a:solidFill>
                <a:latin typeface="Times New Roman"/>
                <a:cs typeface="Times New Roman"/>
              </a:rPr>
              <a:t>n</a:t>
            </a:r>
            <a:r>
              <a:rPr lang="en-US" sz="2400" dirty="0" smtClean="0">
                <a:solidFill>
                  <a:srgbClr val="3366FF"/>
                </a:solidFill>
              </a:rPr>
              <a:t> nodes are REACHABLE* along </a:t>
            </a:r>
            <a:r>
              <a:rPr lang="en-US" sz="2400" i="1" dirty="0" smtClean="0">
                <a:solidFill>
                  <a:srgbClr val="3366FF"/>
                </a:solidFill>
                <a:latin typeface="Times New Roman"/>
                <a:cs typeface="Times New Roman"/>
              </a:rPr>
              <a:t>e</a:t>
            </a:r>
            <a:r>
              <a:rPr lang="en-US" sz="2400" dirty="0" smtClean="0">
                <a:solidFill>
                  <a:srgbClr val="3366FF"/>
                </a:solidFill>
              </a:rPr>
              <a:t> edges (in total). What is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3366FF"/>
                </a:solidFill>
              </a:rPr>
              <a:t>Worst-case runtime</a:t>
            </a:r>
            <a:r>
              <a:rPr lang="en-US" sz="2400" dirty="0" smtClean="0">
                <a:solidFill>
                  <a:srgbClr val="3366FF"/>
                </a:solidFill>
              </a:rPr>
              <a:t>?  O(</a:t>
            </a:r>
            <a:r>
              <a:rPr lang="en-US" sz="2400" dirty="0" err="1" smtClean="0">
                <a:solidFill>
                  <a:srgbClr val="3366FF"/>
                </a:solidFill>
              </a:rPr>
              <a:t>n+e</a:t>
            </a:r>
            <a:r>
              <a:rPr lang="en-US" sz="2400" dirty="0" smtClean="0">
                <a:solidFill>
                  <a:srgbClr val="3366FF"/>
                </a:solidFill>
              </a:rPr>
              <a:t>)</a:t>
            </a:r>
            <a:endParaRPr lang="en-US" sz="2400" dirty="0" smtClean="0">
              <a:solidFill>
                <a:srgbClr val="3366FF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3366FF"/>
                </a:solidFill>
              </a:rPr>
              <a:t>Worst-case space</a:t>
            </a:r>
            <a:r>
              <a:rPr lang="en-US" sz="2400" dirty="0" smtClean="0">
                <a:solidFill>
                  <a:srgbClr val="3366FF"/>
                </a:solidFill>
              </a:rPr>
              <a:t>?      O(n)</a:t>
            </a:r>
            <a:endParaRPr lang="en-US" sz="2400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235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Depth-First 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882" y="1368945"/>
            <a:ext cx="5555153" cy="3830797"/>
          </a:xfrm>
        </p:spPr>
        <p:txBody>
          <a:bodyPr>
            <a:normAutofit/>
          </a:bodyPr>
          <a:lstStyle/>
          <a:p>
            <a:pPr marL="0" indent="0">
              <a:buClr>
                <a:srgbClr val="000000"/>
              </a:buClr>
              <a:buSzPct val="100000"/>
              <a:buNone/>
            </a:pPr>
            <a:r>
              <a:rPr lang="en-US" sz="2600" dirty="0">
                <a:solidFill>
                  <a:srgbClr val="008000"/>
                </a:solidFill>
                <a:cs typeface="Calibri"/>
                <a:sym typeface="Arial" charset="0"/>
              </a:rPr>
              <a:t>/** Visit all nodes that are REACHABLE* from u. Precondition: u is unvisited. */</a:t>
            </a:r>
          </a:p>
          <a:p>
            <a:pPr marL="0" indent="0">
              <a:buClr>
                <a:srgbClr val="000000"/>
              </a:buClr>
              <a:buSzPct val="100000"/>
              <a:buNone/>
            </a:pPr>
            <a:r>
              <a:rPr lang="en-US" sz="2600" b="1" dirty="0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public static void </a:t>
            </a:r>
            <a:r>
              <a:rPr lang="en-US" sz="2600" dirty="0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dfs(</a:t>
            </a:r>
            <a:r>
              <a:rPr lang="en-US" sz="2600" b="1" dirty="0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int</a:t>
            </a:r>
            <a:r>
              <a:rPr lang="en-US" sz="2600" dirty="0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 u) {</a:t>
            </a:r>
            <a:endParaRPr lang="en-US" sz="2600" dirty="0" smtClean="0">
              <a:solidFill>
                <a:schemeClr val="tx1"/>
              </a:solidFill>
              <a:latin typeface="Calibri"/>
              <a:cs typeface="Calibri"/>
              <a:sym typeface="Arial" charset="0"/>
            </a:endParaRPr>
          </a:p>
          <a:p>
            <a:pPr marL="0" indent="0">
              <a:buClr>
                <a:srgbClr val="000000"/>
              </a:buClr>
              <a:buSzPct val="100000"/>
              <a:buNone/>
            </a:pPr>
            <a:r>
              <a:rPr lang="en-US" sz="2600" dirty="0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	visited[u] = true;</a:t>
            </a:r>
          </a:p>
          <a:p>
            <a:pPr marL="0" indent="0">
              <a:buClr>
                <a:srgbClr val="000000"/>
              </a:buClr>
              <a:buSzPct val="100000"/>
              <a:buNone/>
            </a:pPr>
            <a:r>
              <a:rPr lang="en-US" sz="2600" dirty="0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	for all edges (u, v) leaving u:</a:t>
            </a:r>
            <a:endParaRPr lang="en-US" sz="2600" dirty="0">
              <a:solidFill>
                <a:srgbClr val="800000"/>
              </a:solidFill>
              <a:latin typeface="Calibri"/>
              <a:cs typeface="Calibri"/>
              <a:sym typeface="Arial" charset="0"/>
            </a:endParaRPr>
          </a:p>
          <a:p>
            <a:pPr marL="0" indent="0">
              <a:buClr>
                <a:srgbClr val="000000"/>
              </a:buClr>
              <a:buSzPct val="100000"/>
              <a:buNone/>
            </a:pPr>
            <a:r>
              <a:rPr lang="en-US" sz="2600" dirty="0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		if v is unvisited then dfs(</a:t>
            </a:r>
            <a:r>
              <a:rPr lang="en-US" sz="2600" dirty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v</a:t>
            </a:r>
            <a:r>
              <a:rPr lang="en-US" sz="2600" dirty="0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);</a:t>
            </a:r>
          </a:p>
          <a:p>
            <a:pPr marL="0" indent="0">
              <a:buClr>
                <a:srgbClr val="000000"/>
              </a:buClr>
              <a:buSzPct val="100000"/>
              <a:buNone/>
            </a:pPr>
            <a:r>
              <a:rPr lang="en-US" sz="2600" dirty="0" smtClean="0">
                <a:solidFill>
                  <a:srgbClr val="800000"/>
                </a:solidFill>
                <a:latin typeface="Calibri"/>
                <a:cs typeface="Calibri"/>
                <a:sym typeface="Arial" charset="0"/>
              </a:rPr>
              <a:t>}</a:t>
            </a:r>
            <a:endParaRPr lang="en-US" sz="2600" dirty="0">
              <a:solidFill>
                <a:srgbClr val="800000"/>
              </a:solidFill>
              <a:latin typeface="Calibri"/>
              <a:cs typeface="Calibri"/>
              <a:sym typeface="Arial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17517" y="4874155"/>
            <a:ext cx="5701518" cy="738664"/>
          </a:xfrm>
          <a:prstGeom prst="rect">
            <a:avLst/>
          </a:prstGeom>
          <a:solidFill>
            <a:srgbClr val="FBFF9F"/>
          </a:solidFill>
          <a:ln>
            <a:noFill/>
          </a:ln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100" dirty="0" smtClean="0">
                <a:solidFill>
                  <a:srgbClr val="3366FF"/>
                </a:solidFill>
              </a:rPr>
              <a:t>Example</a:t>
            </a:r>
            <a:r>
              <a:rPr lang="en-US" sz="2100" dirty="0" smtClean="0"/>
              <a:t>: Use different way (other than array </a:t>
            </a:r>
            <a:r>
              <a:rPr lang="en-US" sz="2100" dirty="0" smtClean="0">
                <a:solidFill>
                  <a:srgbClr val="800000"/>
                </a:solidFill>
              </a:rPr>
              <a:t>visited</a:t>
            </a:r>
            <a:r>
              <a:rPr lang="en-US" sz="2100" dirty="0" smtClean="0"/>
              <a:t>) to know whether a node has been visited</a:t>
            </a:r>
            <a:endParaRPr lang="en-US" sz="2100" dirty="0"/>
          </a:p>
        </p:txBody>
      </p:sp>
      <p:sp>
        <p:nvSpPr>
          <p:cNvPr id="5" name="TextBox 4"/>
          <p:cNvSpPr txBox="1"/>
          <p:nvPr/>
        </p:nvSpPr>
        <p:spPr>
          <a:xfrm>
            <a:off x="317517" y="5753707"/>
            <a:ext cx="5701518" cy="738664"/>
          </a:xfrm>
          <a:prstGeom prst="rect">
            <a:avLst/>
          </a:prstGeom>
          <a:solidFill>
            <a:srgbClr val="FBFF9F"/>
          </a:solidFill>
          <a:ln>
            <a:noFill/>
          </a:ln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100" dirty="0" smtClean="0">
                <a:solidFill>
                  <a:srgbClr val="3366FF"/>
                </a:solidFill>
              </a:rPr>
              <a:t>Example</a:t>
            </a:r>
            <a:r>
              <a:rPr lang="en-US" sz="2100" dirty="0" smtClean="0"/>
              <a:t>: We really haven’t said what data structures are used to implement the graph</a:t>
            </a:r>
            <a:endParaRPr lang="en-US" sz="2100" dirty="0"/>
          </a:p>
        </p:txBody>
      </p:sp>
      <p:sp>
        <p:nvSpPr>
          <p:cNvPr id="6" name="TextBox 5"/>
          <p:cNvSpPr txBox="1"/>
          <p:nvPr/>
        </p:nvSpPr>
        <p:spPr>
          <a:xfrm>
            <a:off x="6227446" y="1596857"/>
            <a:ext cx="2663050" cy="1938992"/>
          </a:xfrm>
          <a:prstGeom prst="rect">
            <a:avLst/>
          </a:prstGeom>
          <a:solidFill>
            <a:srgbClr val="FBFF9F"/>
          </a:solidFill>
          <a:ln>
            <a:noFill/>
          </a:ln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That’s all there is to basic DFS. You may have to change it to fit a particular situation.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27446" y="4074090"/>
            <a:ext cx="2663050" cy="193899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If you don’t have this spec and you do something different, it’s probably wrong.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28122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5" grpId="0" animBg="1"/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Depth-First Search in OO fashion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882" y="1368945"/>
            <a:ext cx="8109098" cy="520613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800" b="1" dirty="0" smtClean="0">
                <a:solidFill>
                  <a:srgbClr val="800000"/>
                </a:solidFill>
              </a:rPr>
              <a:t>public</a:t>
            </a:r>
            <a:r>
              <a:rPr lang="en-US" sz="2800" dirty="0" smtClean="0">
                <a:solidFill>
                  <a:srgbClr val="800000"/>
                </a:solidFill>
              </a:rPr>
              <a:t> </a:t>
            </a:r>
            <a:r>
              <a:rPr lang="en-US" sz="2800" b="1" dirty="0" smtClean="0">
                <a:solidFill>
                  <a:srgbClr val="800000"/>
                </a:solidFill>
              </a:rPr>
              <a:t>class</a:t>
            </a:r>
            <a:r>
              <a:rPr lang="en-US" sz="2800" dirty="0" smtClean="0">
                <a:solidFill>
                  <a:srgbClr val="800000"/>
                </a:solidFill>
              </a:rPr>
              <a:t> Node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b="1" dirty="0" smtClean="0">
                <a:solidFill>
                  <a:srgbClr val="800000"/>
                </a:solidFill>
              </a:rPr>
              <a:t>boolean</a:t>
            </a:r>
            <a:r>
              <a:rPr lang="en-US" sz="2800" dirty="0" smtClean="0">
                <a:solidFill>
                  <a:srgbClr val="800000"/>
                </a:solidFill>
              </a:rPr>
              <a:t> visited;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List&lt;Node&gt; neighbors;</a:t>
            </a:r>
          </a:p>
          <a:p>
            <a:pPr marL="0" indent="0">
              <a:buNone/>
            </a:pPr>
            <a:endParaRPr lang="en-US" sz="2800" dirty="0">
              <a:solidFill>
                <a:srgbClr val="800000"/>
              </a:solidFill>
            </a:endParaRPr>
          </a:p>
          <a:p>
            <a:pPr marL="0" indent="0">
              <a:buClr>
                <a:srgbClr val="000000"/>
              </a:buClr>
              <a:buSzPct val="100000"/>
              <a:buNone/>
            </a:pPr>
            <a:r>
              <a:rPr lang="en-US" sz="2800" dirty="0" smtClean="0">
                <a:solidFill>
                  <a:srgbClr val="008000"/>
                </a:solidFill>
              </a:rPr>
              <a:t>	/** </a:t>
            </a:r>
            <a:r>
              <a:rPr lang="en-US" sz="2800" dirty="0" smtClean="0">
                <a:solidFill>
                  <a:srgbClr val="008000"/>
                </a:solidFill>
                <a:cs typeface="Calibri"/>
                <a:sym typeface="Arial" charset="0"/>
              </a:rPr>
              <a:t>Visit </a:t>
            </a:r>
            <a:r>
              <a:rPr lang="en-US" sz="2800" dirty="0">
                <a:solidFill>
                  <a:srgbClr val="008000"/>
                </a:solidFill>
                <a:cs typeface="Calibri"/>
                <a:sym typeface="Arial" charset="0"/>
              </a:rPr>
              <a:t>all nodes that are </a:t>
            </a:r>
            <a:r>
              <a:rPr lang="en-US" sz="2800" dirty="0" smtClean="0">
                <a:solidFill>
                  <a:srgbClr val="008000"/>
                </a:solidFill>
                <a:cs typeface="Calibri"/>
                <a:sym typeface="Arial" charset="0"/>
              </a:rPr>
              <a:t>REACHABLE*</a:t>
            </a:r>
            <a:br>
              <a:rPr lang="en-US" sz="2800" dirty="0" smtClean="0">
                <a:solidFill>
                  <a:srgbClr val="008000"/>
                </a:solidFill>
                <a:cs typeface="Calibri"/>
                <a:sym typeface="Arial" charset="0"/>
              </a:rPr>
            </a:br>
            <a:r>
              <a:rPr lang="en-US" sz="2800" dirty="0" smtClean="0">
                <a:solidFill>
                  <a:srgbClr val="008000"/>
                </a:solidFill>
                <a:cs typeface="Calibri"/>
                <a:sym typeface="Arial" charset="0"/>
              </a:rPr>
              <a:t>           * from </a:t>
            </a:r>
            <a:r>
              <a:rPr lang="en-US" sz="2800" dirty="0">
                <a:solidFill>
                  <a:srgbClr val="008000"/>
                </a:solidFill>
                <a:cs typeface="Calibri"/>
                <a:sym typeface="Arial" charset="0"/>
              </a:rPr>
              <a:t>u. </a:t>
            </a:r>
            <a:r>
              <a:rPr lang="en-US" sz="2800" dirty="0">
                <a:solidFill>
                  <a:srgbClr val="008000"/>
                </a:solidFill>
                <a:sym typeface="Arial" charset="0"/>
              </a:rPr>
              <a:t>Precondition: u is unvisited </a:t>
            </a:r>
            <a:r>
              <a:rPr lang="en-US" sz="2800" dirty="0">
                <a:solidFill>
                  <a:srgbClr val="008000"/>
                </a:solidFill>
                <a:cs typeface="Calibri"/>
                <a:sym typeface="Arial" charset="0"/>
              </a:rPr>
              <a:t>*</a:t>
            </a:r>
            <a:r>
              <a:rPr lang="en-US" sz="2800" dirty="0" smtClean="0">
                <a:solidFill>
                  <a:srgbClr val="008000"/>
                </a:solidFill>
                <a:cs typeface="Calibri"/>
                <a:sym typeface="Arial" charset="0"/>
              </a:rPr>
              <a:t>/</a:t>
            </a:r>
            <a:endParaRPr lang="en-US" sz="2800" dirty="0" smtClean="0">
              <a:solidFill>
                <a:srgbClr val="008000"/>
              </a:solidFill>
            </a:endParaRPr>
          </a:p>
          <a:p>
            <a:pPr marL="0" indent="0">
              <a:buNone/>
            </a:pPr>
            <a:r>
              <a:rPr lang="en-US" sz="2800" b="1" dirty="0" smtClean="0">
                <a:solidFill>
                  <a:srgbClr val="800000"/>
                </a:solidFill>
              </a:rPr>
              <a:t>	public</a:t>
            </a:r>
            <a:r>
              <a:rPr lang="en-US" sz="2800" dirty="0" smtClean="0">
                <a:solidFill>
                  <a:srgbClr val="800000"/>
                </a:solidFill>
              </a:rPr>
              <a:t> </a:t>
            </a:r>
            <a:r>
              <a:rPr lang="en-US" sz="2800" b="1" dirty="0" smtClean="0">
                <a:solidFill>
                  <a:srgbClr val="800000"/>
                </a:solidFill>
              </a:rPr>
              <a:t>void</a:t>
            </a:r>
            <a:r>
              <a:rPr lang="en-US" sz="2800" dirty="0" smtClean="0">
                <a:solidFill>
                  <a:srgbClr val="800000"/>
                </a:solidFill>
              </a:rPr>
              <a:t> dfs() {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rgbClr val="800000"/>
                </a:solidFill>
              </a:rPr>
              <a:t>		visited= true; </a:t>
            </a:r>
          </a:p>
          <a:p>
            <a:pPr marL="0" indent="0">
              <a:buNone/>
            </a:pPr>
            <a:r>
              <a:rPr lang="en-US" sz="2800" b="1" dirty="0" smtClean="0">
                <a:solidFill>
                  <a:srgbClr val="800000"/>
                </a:solidFill>
              </a:rPr>
              <a:t>		for</a:t>
            </a:r>
            <a:r>
              <a:rPr lang="en-US" sz="2800" dirty="0" smtClean="0">
                <a:solidFill>
                  <a:srgbClr val="800000"/>
                </a:solidFill>
              </a:rPr>
              <a:t> (Node n: neighbors) {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rgbClr val="800000"/>
                </a:solidFill>
              </a:rPr>
              <a:t>		      if (!n.visited) n.dfs();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rgbClr val="800000"/>
                </a:solidFill>
              </a:rPr>
              <a:t>		}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rgbClr val="800000"/>
                </a:solidFill>
              </a:rPr>
              <a:t>	}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rgbClr val="800000"/>
                </a:solidFill>
              </a:rPr>
              <a:t>}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27446" y="1432985"/>
            <a:ext cx="2663050" cy="1200328"/>
          </a:xfrm>
          <a:prstGeom prst="rect">
            <a:avLst/>
          </a:prstGeom>
          <a:solidFill>
            <a:srgbClr val="FBFF9F"/>
          </a:solidFill>
          <a:ln>
            <a:noFill/>
          </a:ln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Each node of the graph is an object of type Node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27448" y="3735991"/>
            <a:ext cx="2663050" cy="120032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No need for a parameter. The object is the node.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3410756" y="3953241"/>
            <a:ext cx="281669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3258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Depth-First Search written iteratively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882" y="1368945"/>
            <a:ext cx="8109098" cy="520613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2800" dirty="0" smtClean="0">
                <a:solidFill>
                  <a:srgbClr val="008000"/>
                </a:solidFill>
              </a:rPr>
              <a:t>/** Visit all nodes REACHABLE* from u. Pre: u is unvisited. */</a:t>
            </a:r>
          </a:p>
          <a:p>
            <a:pPr marL="0" indent="0">
              <a:buNone/>
            </a:pPr>
            <a:r>
              <a:rPr lang="en-US" sz="2800" b="1" dirty="0" smtClean="0">
                <a:solidFill>
                  <a:srgbClr val="800000"/>
                </a:solidFill>
              </a:rPr>
              <a:t>public static void</a:t>
            </a:r>
            <a:r>
              <a:rPr lang="en-US" sz="2800" dirty="0" smtClean="0">
                <a:solidFill>
                  <a:srgbClr val="800000"/>
                </a:solidFill>
              </a:rPr>
              <a:t> dfs(int u)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Stack s= (u);    </a:t>
            </a:r>
            <a:r>
              <a:rPr lang="en-US" sz="2800" dirty="0" smtClean="0">
                <a:solidFill>
                  <a:srgbClr val="008000"/>
                </a:solidFill>
              </a:rPr>
              <a:t>// Not Java!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8000"/>
                </a:solidFill>
              </a:rPr>
              <a:t>	</a:t>
            </a:r>
            <a:r>
              <a:rPr lang="en-US" sz="2800" dirty="0" smtClean="0">
                <a:solidFill>
                  <a:srgbClr val="008000"/>
                </a:solidFill>
              </a:rPr>
              <a:t>// inv: all nodes that have to be visited are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8000"/>
                </a:solidFill>
              </a:rPr>
              <a:t>	</a:t>
            </a:r>
            <a:r>
              <a:rPr lang="en-US" sz="2800" dirty="0" smtClean="0">
                <a:solidFill>
                  <a:srgbClr val="008000"/>
                </a:solidFill>
              </a:rPr>
              <a:t>//         REACHABLE* from some node in s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b="1" dirty="0" smtClean="0">
                <a:solidFill>
                  <a:srgbClr val="800000"/>
                </a:solidFill>
              </a:rPr>
              <a:t>while</a:t>
            </a:r>
            <a:r>
              <a:rPr lang="en-US" sz="2800" dirty="0" smtClean="0">
                <a:solidFill>
                  <a:srgbClr val="800000"/>
                </a:solidFill>
              </a:rPr>
              <a:t> (                            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u= s.pop();   </a:t>
            </a:r>
            <a:r>
              <a:rPr lang="en-US" sz="2800" dirty="0" smtClean="0">
                <a:solidFill>
                  <a:srgbClr val="008000"/>
                </a:solidFill>
              </a:rPr>
              <a:t> // Remove top stack node, put in u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</a:t>
            </a:r>
            <a:r>
              <a:rPr lang="en-US" sz="2800" b="1" dirty="0" smtClean="0">
                <a:solidFill>
                  <a:srgbClr val="800000"/>
                </a:solidFill>
              </a:rPr>
              <a:t>if</a:t>
            </a:r>
            <a:r>
              <a:rPr lang="en-US" sz="2800" dirty="0" smtClean="0">
                <a:solidFill>
                  <a:srgbClr val="800000"/>
                </a:solidFill>
              </a:rPr>
              <a:t> (u has not been visited)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	visit u;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	</a:t>
            </a:r>
            <a:r>
              <a:rPr lang="en-US" sz="2800" b="1" dirty="0" smtClean="0">
                <a:solidFill>
                  <a:srgbClr val="800000"/>
                </a:solidFill>
              </a:rPr>
              <a:t>for </a:t>
            </a:r>
            <a:r>
              <a:rPr lang="en-US" sz="2800" dirty="0" smtClean="0">
                <a:solidFill>
                  <a:srgbClr val="800000"/>
                </a:solidFill>
              </a:rPr>
              <a:t>each edge (u, v) leaving u: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		s.push(v);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}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}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rgbClr val="800000"/>
                </a:solidFill>
              </a:rPr>
              <a:t>}</a:t>
            </a:r>
          </a:p>
        </p:txBody>
      </p:sp>
      <p:sp>
        <p:nvSpPr>
          <p:cNvPr id="5" name="Rectangle 4"/>
          <p:cNvSpPr/>
          <p:nvPr/>
        </p:nvSpPr>
        <p:spPr>
          <a:xfrm>
            <a:off x="1869596" y="3132680"/>
            <a:ext cx="19415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800000"/>
                </a:solidFill>
              </a:rPr>
              <a:t>s is not empty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96038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Depth-First Search written iteratively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882" y="1368945"/>
            <a:ext cx="8109098" cy="410210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800" dirty="0" smtClean="0">
                <a:solidFill>
                  <a:srgbClr val="008000"/>
                </a:solidFill>
              </a:rPr>
              <a:t>/** Visit all nodes REACHABLE* from u. Pre: u </a:t>
            </a:r>
            <a:r>
              <a:rPr lang="en-US" sz="2800" dirty="0">
                <a:solidFill>
                  <a:srgbClr val="008000"/>
                </a:solidFill>
              </a:rPr>
              <a:t>is unvisited. *</a:t>
            </a:r>
            <a:r>
              <a:rPr lang="en-US" sz="2800" dirty="0" smtClean="0">
                <a:solidFill>
                  <a:srgbClr val="008000"/>
                </a:solidFill>
              </a:rPr>
              <a:t>/</a:t>
            </a:r>
          </a:p>
          <a:p>
            <a:pPr marL="0" indent="0">
              <a:buNone/>
            </a:pPr>
            <a:r>
              <a:rPr lang="en-US" sz="2800" b="1" dirty="0" smtClean="0">
                <a:solidFill>
                  <a:srgbClr val="800000"/>
                </a:solidFill>
              </a:rPr>
              <a:t>public static void</a:t>
            </a:r>
            <a:r>
              <a:rPr lang="en-US" sz="2800" dirty="0" smtClean="0">
                <a:solidFill>
                  <a:srgbClr val="800000"/>
                </a:solidFill>
              </a:rPr>
              <a:t> dfs(int u)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Stack s= (u);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rgbClr val="800000"/>
                </a:solidFill>
              </a:rPr>
              <a:t> </a:t>
            </a: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b="1" dirty="0" smtClean="0">
                <a:solidFill>
                  <a:srgbClr val="800000"/>
                </a:solidFill>
              </a:rPr>
              <a:t>while</a:t>
            </a:r>
            <a:r>
              <a:rPr lang="en-US" sz="2800" dirty="0" smtClean="0">
                <a:solidFill>
                  <a:srgbClr val="800000"/>
                </a:solidFill>
              </a:rPr>
              <a:t> (s is not empty)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u= s.pop();</a:t>
            </a:r>
            <a:endParaRPr lang="en-US" sz="2800" dirty="0" smtClean="0">
              <a:solidFill>
                <a:srgbClr val="008000"/>
              </a:solidFill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</a:t>
            </a:r>
            <a:r>
              <a:rPr lang="en-US" sz="2800" b="1" dirty="0" smtClean="0">
                <a:solidFill>
                  <a:srgbClr val="800000"/>
                </a:solidFill>
              </a:rPr>
              <a:t>if</a:t>
            </a:r>
            <a:r>
              <a:rPr lang="en-US" sz="2800" dirty="0" smtClean="0">
                <a:solidFill>
                  <a:srgbClr val="800000"/>
                </a:solidFill>
              </a:rPr>
              <a:t> (u has not been visited)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	visit u;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	</a:t>
            </a:r>
            <a:r>
              <a:rPr lang="en-US" sz="2800" b="1" dirty="0" smtClean="0">
                <a:solidFill>
                  <a:srgbClr val="800000"/>
                </a:solidFill>
              </a:rPr>
              <a:t>for </a:t>
            </a:r>
            <a:r>
              <a:rPr lang="en-US" sz="2800" dirty="0" smtClean="0">
                <a:solidFill>
                  <a:srgbClr val="800000"/>
                </a:solidFill>
              </a:rPr>
              <a:t>each edge (u, v) leaving u: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		s.push(v);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}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}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rgbClr val="800000"/>
                </a:solidFill>
              </a:rPr>
              <a:t>}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633763" y="4729381"/>
            <a:ext cx="3718669" cy="1871433"/>
            <a:chOff x="1003766" y="4332870"/>
            <a:chExt cx="4226062" cy="2126780"/>
          </a:xfrm>
        </p:grpSpPr>
        <p:sp>
          <p:nvSpPr>
            <p:cNvPr id="7" name="Oval 6"/>
            <p:cNvSpPr/>
            <p:nvPr/>
          </p:nvSpPr>
          <p:spPr>
            <a:xfrm>
              <a:off x="1003766" y="4572001"/>
              <a:ext cx="415664" cy="41566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1</a:t>
              </a:r>
              <a:endParaRPr 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034494" y="5611147"/>
              <a:ext cx="413306" cy="41330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0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2375025" y="4419600"/>
              <a:ext cx="419547" cy="41954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2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2545075" y="5759663"/>
              <a:ext cx="412537" cy="41253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5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3895190" y="4332870"/>
              <a:ext cx="418490" cy="41849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3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4798788" y="5029201"/>
              <a:ext cx="431040" cy="43104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4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4016646" y="6019800"/>
              <a:ext cx="439850" cy="43985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6</a:t>
              </a:r>
            </a:p>
          </p:txBody>
        </p:sp>
        <p:cxnSp>
          <p:nvCxnSpPr>
            <p:cNvPr id="14" name="Straight Arrow Connector 13"/>
            <p:cNvCxnSpPr>
              <a:stCxn id="7" idx="4"/>
              <a:endCxn id="8" idx="0"/>
            </p:cNvCxnSpPr>
            <p:nvPr/>
          </p:nvCxnSpPr>
          <p:spPr>
            <a:xfrm>
              <a:off x="1211598" y="4987665"/>
              <a:ext cx="29549" cy="62348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7" idx="5"/>
              <a:endCxn id="10" idx="1"/>
            </p:cNvCxnSpPr>
            <p:nvPr/>
          </p:nvCxnSpPr>
          <p:spPr>
            <a:xfrm>
              <a:off x="1358557" y="4926792"/>
              <a:ext cx="1246933" cy="89328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7" idx="6"/>
              <a:endCxn id="9" idx="2"/>
            </p:cNvCxnSpPr>
            <p:nvPr/>
          </p:nvCxnSpPr>
          <p:spPr>
            <a:xfrm flipV="1">
              <a:off x="1419430" y="4629374"/>
              <a:ext cx="955595" cy="15045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9" idx="4"/>
              <a:endCxn id="10" idx="0"/>
            </p:cNvCxnSpPr>
            <p:nvPr/>
          </p:nvCxnSpPr>
          <p:spPr>
            <a:xfrm>
              <a:off x="2584799" y="4839147"/>
              <a:ext cx="166545" cy="92051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9" idx="6"/>
              <a:endCxn id="11" idx="2"/>
            </p:cNvCxnSpPr>
            <p:nvPr/>
          </p:nvCxnSpPr>
          <p:spPr>
            <a:xfrm flipV="1">
              <a:off x="2794572" y="4542115"/>
              <a:ext cx="1100617" cy="8725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11" idx="3"/>
              <a:endCxn id="10" idx="7"/>
            </p:cNvCxnSpPr>
            <p:nvPr/>
          </p:nvCxnSpPr>
          <p:spPr>
            <a:xfrm flipH="1">
              <a:off x="2897197" y="4690074"/>
              <a:ext cx="1059278" cy="113000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12" idx="2"/>
              <a:endCxn id="10" idx="6"/>
            </p:cNvCxnSpPr>
            <p:nvPr/>
          </p:nvCxnSpPr>
          <p:spPr>
            <a:xfrm flipH="1">
              <a:off x="2957612" y="5244721"/>
              <a:ext cx="1841176" cy="72121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12" idx="3"/>
              <a:endCxn id="13" idx="7"/>
            </p:cNvCxnSpPr>
            <p:nvPr/>
          </p:nvCxnSpPr>
          <p:spPr>
            <a:xfrm flipH="1">
              <a:off x="4392081" y="5397117"/>
              <a:ext cx="469831" cy="68709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4178034" y="1894649"/>
            <a:ext cx="1461747" cy="461665"/>
          </a:xfrm>
          <a:prstGeom prst="rect">
            <a:avLst/>
          </a:prstGeom>
          <a:solidFill>
            <a:srgbClr val="FBFF9F"/>
          </a:solidFill>
          <a:ln>
            <a:noFill/>
          </a:ln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Call dfs(1)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93695" y="5917672"/>
            <a:ext cx="1860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Stack s</a:t>
            </a:r>
            <a:endParaRPr lang="en-US" sz="2400" dirty="0"/>
          </a:p>
        </p:txBody>
      </p:sp>
      <p:sp>
        <p:nvSpPr>
          <p:cNvPr id="24" name="TextBox 23"/>
          <p:cNvSpPr txBox="1"/>
          <p:nvPr/>
        </p:nvSpPr>
        <p:spPr>
          <a:xfrm>
            <a:off x="6628615" y="2892138"/>
            <a:ext cx="1102443" cy="304698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endParaRPr lang="en-US" sz="2400" dirty="0" smtClean="0"/>
          </a:p>
          <a:p>
            <a:pPr algn="ctr"/>
            <a:endParaRPr lang="en-US" sz="2400" dirty="0"/>
          </a:p>
          <a:p>
            <a:pPr algn="ctr"/>
            <a:endParaRPr lang="en-US" sz="2400" dirty="0" smtClean="0"/>
          </a:p>
          <a:p>
            <a:pPr algn="ctr"/>
            <a:endParaRPr lang="en-US" sz="2400" dirty="0"/>
          </a:p>
          <a:p>
            <a:pPr algn="ctr"/>
            <a:endParaRPr lang="en-US" sz="2400" dirty="0" smtClean="0"/>
          </a:p>
          <a:p>
            <a:pPr algn="ctr"/>
            <a:endParaRPr lang="en-US" sz="2400" dirty="0"/>
          </a:p>
          <a:p>
            <a:pPr algn="ctr"/>
            <a:endParaRPr lang="en-US" sz="2400" dirty="0" smtClean="0"/>
          </a:p>
          <a:p>
            <a:pPr algn="ctr"/>
            <a:r>
              <a:rPr lang="en-US" sz="2400" dirty="0" smtClean="0"/>
              <a:t>1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45350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Depth-First Search written iteratively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882" y="1368945"/>
            <a:ext cx="8109098" cy="410210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800" dirty="0" smtClean="0">
                <a:solidFill>
                  <a:srgbClr val="008000"/>
                </a:solidFill>
              </a:rPr>
              <a:t>/** </a:t>
            </a:r>
            <a:r>
              <a:rPr lang="en-US" sz="2800" dirty="0">
                <a:solidFill>
                  <a:srgbClr val="008000"/>
                </a:solidFill>
              </a:rPr>
              <a:t>Visit all nodes </a:t>
            </a:r>
            <a:r>
              <a:rPr lang="en-US" sz="2800" dirty="0" smtClean="0">
                <a:solidFill>
                  <a:srgbClr val="008000"/>
                </a:solidFill>
              </a:rPr>
              <a:t>REACHABLE* </a:t>
            </a:r>
            <a:r>
              <a:rPr lang="en-US" sz="2800" dirty="0">
                <a:solidFill>
                  <a:srgbClr val="008000"/>
                </a:solidFill>
              </a:rPr>
              <a:t>from u. Pre: u is unvisited. *</a:t>
            </a:r>
            <a:r>
              <a:rPr lang="en-US" sz="2800" dirty="0" smtClean="0">
                <a:solidFill>
                  <a:srgbClr val="008000"/>
                </a:solidFill>
              </a:rPr>
              <a:t>/</a:t>
            </a:r>
          </a:p>
          <a:p>
            <a:pPr marL="0" indent="0">
              <a:buNone/>
            </a:pPr>
            <a:r>
              <a:rPr lang="en-US" sz="2800" b="1" dirty="0" smtClean="0">
                <a:solidFill>
                  <a:srgbClr val="800000"/>
                </a:solidFill>
              </a:rPr>
              <a:t>public static void</a:t>
            </a:r>
            <a:r>
              <a:rPr lang="en-US" sz="2800" dirty="0" smtClean="0">
                <a:solidFill>
                  <a:srgbClr val="800000"/>
                </a:solidFill>
              </a:rPr>
              <a:t> dfs(int u)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Stack s= (u);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rgbClr val="800000"/>
                </a:solidFill>
              </a:rPr>
              <a:t> </a:t>
            </a: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b="1" dirty="0" smtClean="0">
                <a:solidFill>
                  <a:srgbClr val="800000"/>
                </a:solidFill>
              </a:rPr>
              <a:t>while</a:t>
            </a:r>
            <a:r>
              <a:rPr lang="en-US" sz="2800" dirty="0" smtClean="0">
                <a:solidFill>
                  <a:srgbClr val="800000"/>
                </a:solidFill>
              </a:rPr>
              <a:t> (s is not empty)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u= s.pop();</a:t>
            </a:r>
            <a:endParaRPr lang="en-US" sz="2800" dirty="0" smtClean="0">
              <a:solidFill>
                <a:srgbClr val="008000"/>
              </a:solidFill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</a:t>
            </a:r>
            <a:r>
              <a:rPr lang="en-US" sz="2800" b="1" dirty="0" smtClean="0">
                <a:solidFill>
                  <a:srgbClr val="800000"/>
                </a:solidFill>
              </a:rPr>
              <a:t>if</a:t>
            </a:r>
            <a:r>
              <a:rPr lang="en-US" sz="2800" dirty="0" smtClean="0">
                <a:solidFill>
                  <a:srgbClr val="800000"/>
                </a:solidFill>
              </a:rPr>
              <a:t> (u has not been visited)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	visit u;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	</a:t>
            </a:r>
            <a:r>
              <a:rPr lang="en-US" sz="2800" b="1" dirty="0" smtClean="0">
                <a:solidFill>
                  <a:srgbClr val="800000"/>
                </a:solidFill>
              </a:rPr>
              <a:t>for </a:t>
            </a:r>
            <a:r>
              <a:rPr lang="en-US" sz="2800" dirty="0" smtClean="0">
                <a:solidFill>
                  <a:srgbClr val="800000"/>
                </a:solidFill>
              </a:rPr>
              <a:t>each edge (u, v) leaving u: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		s.push(v);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}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}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rgbClr val="800000"/>
                </a:solidFill>
              </a:rPr>
              <a:t>}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633763" y="4729381"/>
            <a:ext cx="3718669" cy="1871433"/>
            <a:chOff x="1003766" y="4332870"/>
            <a:chExt cx="4226062" cy="2126780"/>
          </a:xfrm>
        </p:grpSpPr>
        <p:sp>
          <p:nvSpPr>
            <p:cNvPr id="7" name="Oval 6"/>
            <p:cNvSpPr/>
            <p:nvPr/>
          </p:nvSpPr>
          <p:spPr>
            <a:xfrm>
              <a:off x="1003766" y="4572001"/>
              <a:ext cx="415664" cy="41566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1</a:t>
              </a:r>
              <a:endParaRPr 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034494" y="5611147"/>
              <a:ext cx="413306" cy="41330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0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2375025" y="4419600"/>
              <a:ext cx="419547" cy="41954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2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2545075" y="5759663"/>
              <a:ext cx="412537" cy="41253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5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3895190" y="4332870"/>
              <a:ext cx="418490" cy="41849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3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4798788" y="5029201"/>
              <a:ext cx="431040" cy="43104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4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4016646" y="6019800"/>
              <a:ext cx="439850" cy="43985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6</a:t>
              </a:r>
            </a:p>
          </p:txBody>
        </p:sp>
        <p:cxnSp>
          <p:nvCxnSpPr>
            <p:cNvPr id="14" name="Straight Arrow Connector 13"/>
            <p:cNvCxnSpPr>
              <a:stCxn id="7" idx="4"/>
              <a:endCxn id="8" idx="0"/>
            </p:cNvCxnSpPr>
            <p:nvPr/>
          </p:nvCxnSpPr>
          <p:spPr>
            <a:xfrm>
              <a:off x="1211598" y="4987665"/>
              <a:ext cx="29549" cy="62348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7" idx="5"/>
              <a:endCxn id="10" idx="1"/>
            </p:cNvCxnSpPr>
            <p:nvPr/>
          </p:nvCxnSpPr>
          <p:spPr>
            <a:xfrm>
              <a:off x="1358557" y="4926792"/>
              <a:ext cx="1246933" cy="89328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7" idx="6"/>
              <a:endCxn id="9" idx="2"/>
            </p:cNvCxnSpPr>
            <p:nvPr/>
          </p:nvCxnSpPr>
          <p:spPr>
            <a:xfrm flipV="1">
              <a:off x="1419430" y="4629374"/>
              <a:ext cx="955595" cy="15045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9" idx="4"/>
              <a:endCxn id="10" idx="0"/>
            </p:cNvCxnSpPr>
            <p:nvPr/>
          </p:nvCxnSpPr>
          <p:spPr>
            <a:xfrm>
              <a:off x="2584799" y="4839147"/>
              <a:ext cx="166545" cy="92051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9" idx="6"/>
              <a:endCxn id="11" idx="2"/>
            </p:cNvCxnSpPr>
            <p:nvPr/>
          </p:nvCxnSpPr>
          <p:spPr>
            <a:xfrm flipV="1">
              <a:off x="2794572" y="4542115"/>
              <a:ext cx="1100617" cy="8725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11" idx="3"/>
              <a:endCxn id="10" idx="7"/>
            </p:cNvCxnSpPr>
            <p:nvPr/>
          </p:nvCxnSpPr>
          <p:spPr>
            <a:xfrm flipH="1">
              <a:off x="2897197" y="4690074"/>
              <a:ext cx="1059278" cy="113000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12" idx="2"/>
              <a:endCxn id="10" idx="6"/>
            </p:cNvCxnSpPr>
            <p:nvPr/>
          </p:nvCxnSpPr>
          <p:spPr>
            <a:xfrm flipH="1">
              <a:off x="2957612" y="5244721"/>
              <a:ext cx="1841176" cy="72121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12" idx="3"/>
              <a:endCxn id="13" idx="7"/>
            </p:cNvCxnSpPr>
            <p:nvPr/>
          </p:nvCxnSpPr>
          <p:spPr>
            <a:xfrm flipH="1">
              <a:off x="4392081" y="5397117"/>
              <a:ext cx="469831" cy="68709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4178034" y="1894649"/>
            <a:ext cx="1461747" cy="461665"/>
          </a:xfrm>
          <a:prstGeom prst="rect">
            <a:avLst/>
          </a:prstGeom>
          <a:solidFill>
            <a:srgbClr val="FBFF9F"/>
          </a:solidFill>
          <a:ln>
            <a:noFill/>
          </a:ln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Call dfs(1)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907345" y="1919093"/>
            <a:ext cx="1726028" cy="46166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Iteration 0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93695" y="5917672"/>
            <a:ext cx="1860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Stack s</a:t>
            </a:r>
            <a:endParaRPr lang="en-US" sz="2400" dirty="0"/>
          </a:p>
        </p:txBody>
      </p:sp>
      <p:sp>
        <p:nvSpPr>
          <p:cNvPr id="27" name="TextBox 26"/>
          <p:cNvSpPr txBox="1"/>
          <p:nvPr/>
        </p:nvSpPr>
        <p:spPr>
          <a:xfrm>
            <a:off x="6628615" y="2891686"/>
            <a:ext cx="1102443" cy="304698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endParaRPr lang="en-US" sz="2400" dirty="0" smtClean="0"/>
          </a:p>
          <a:p>
            <a:pPr algn="ctr"/>
            <a:endParaRPr lang="en-US" sz="2400" dirty="0" smtClean="0"/>
          </a:p>
          <a:p>
            <a:pPr algn="ctr"/>
            <a:endParaRPr lang="en-US" sz="2400" dirty="0" smtClean="0"/>
          </a:p>
          <a:p>
            <a:pPr algn="ctr"/>
            <a:endParaRPr lang="en-US" sz="2400" dirty="0" smtClean="0"/>
          </a:p>
          <a:p>
            <a:pPr algn="ctr"/>
            <a:endParaRPr lang="en-US" sz="2400" dirty="0" smtClean="0"/>
          </a:p>
          <a:p>
            <a:pPr algn="ctr"/>
            <a:endParaRPr lang="en-US" sz="2400" dirty="0" smtClean="0"/>
          </a:p>
          <a:p>
            <a:pPr algn="ctr"/>
            <a:endParaRPr lang="en-US" sz="2400" dirty="0" smtClean="0"/>
          </a:p>
          <a:p>
            <a:pPr algn="ctr"/>
            <a:r>
              <a:rPr lang="en-US" sz="24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556299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Depth-First Search written iteratively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882" y="1368945"/>
            <a:ext cx="8109098" cy="410210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800" dirty="0" smtClean="0">
                <a:solidFill>
                  <a:srgbClr val="008000"/>
                </a:solidFill>
              </a:rPr>
              <a:t>/** </a:t>
            </a:r>
            <a:r>
              <a:rPr lang="en-US" sz="2800" dirty="0">
                <a:solidFill>
                  <a:srgbClr val="008000"/>
                </a:solidFill>
              </a:rPr>
              <a:t>Visit all nodes </a:t>
            </a:r>
            <a:r>
              <a:rPr lang="en-US" sz="2800" dirty="0" smtClean="0">
                <a:solidFill>
                  <a:srgbClr val="008000"/>
                </a:solidFill>
              </a:rPr>
              <a:t>REACHABLE* </a:t>
            </a:r>
            <a:r>
              <a:rPr lang="en-US" sz="2800" dirty="0">
                <a:solidFill>
                  <a:srgbClr val="008000"/>
                </a:solidFill>
              </a:rPr>
              <a:t>from u. Pre: u is unvisited. *</a:t>
            </a:r>
            <a:r>
              <a:rPr lang="en-US" sz="2800" dirty="0" smtClean="0">
                <a:solidFill>
                  <a:srgbClr val="008000"/>
                </a:solidFill>
              </a:rPr>
              <a:t>/</a:t>
            </a:r>
          </a:p>
          <a:p>
            <a:pPr marL="0" indent="0">
              <a:buNone/>
            </a:pPr>
            <a:r>
              <a:rPr lang="en-US" sz="2800" b="1" dirty="0" smtClean="0">
                <a:solidFill>
                  <a:srgbClr val="800000"/>
                </a:solidFill>
              </a:rPr>
              <a:t>public static void</a:t>
            </a:r>
            <a:r>
              <a:rPr lang="en-US" sz="2800" dirty="0" smtClean="0">
                <a:solidFill>
                  <a:srgbClr val="800000"/>
                </a:solidFill>
              </a:rPr>
              <a:t> dfs(int u)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Stack s= (u);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rgbClr val="800000"/>
                </a:solidFill>
              </a:rPr>
              <a:t> </a:t>
            </a: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b="1" dirty="0" smtClean="0">
                <a:solidFill>
                  <a:srgbClr val="800000"/>
                </a:solidFill>
              </a:rPr>
              <a:t>while</a:t>
            </a:r>
            <a:r>
              <a:rPr lang="en-US" sz="2800" dirty="0" smtClean="0">
                <a:solidFill>
                  <a:srgbClr val="800000"/>
                </a:solidFill>
              </a:rPr>
              <a:t> (s is not empty)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u= s.pop();</a:t>
            </a:r>
            <a:endParaRPr lang="en-US" sz="2800" dirty="0" smtClean="0">
              <a:solidFill>
                <a:srgbClr val="008000"/>
              </a:solidFill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</a:t>
            </a:r>
            <a:r>
              <a:rPr lang="en-US" sz="2800" b="1" dirty="0" smtClean="0">
                <a:solidFill>
                  <a:srgbClr val="800000"/>
                </a:solidFill>
              </a:rPr>
              <a:t>if</a:t>
            </a:r>
            <a:r>
              <a:rPr lang="en-US" sz="2800" dirty="0" smtClean="0">
                <a:solidFill>
                  <a:srgbClr val="800000"/>
                </a:solidFill>
              </a:rPr>
              <a:t> (u has not been visited)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	visit u;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	</a:t>
            </a:r>
            <a:r>
              <a:rPr lang="en-US" sz="2800" b="1" dirty="0" smtClean="0">
                <a:solidFill>
                  <a:srgbClr val="800000"/>
                </a:solidFill>
              </a:rPr>
              <a:t>for </a:t>
            </a:r>
            <a:r>
              <a:rPr lang="en-US" sz="2800" dirty="0" smtClean="0">
                <a:solidFill>
                  <a:srgbClr val="800000"/>
                </a:solidFill>
              </a:rPr>
              <a:t>each edge (u, v) leaving u: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		s.push(v);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}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}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rgbClr val="800000"/>
                </a:solidFill>
              </a:rPr>
              <a:t>}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633763" y="4729381"/>
            <a:ext cx="3718669" cy="1871433"/>
            <a:chOff x="1003766" y="4332870"/>
            <a:chExt cx="4226062" cy="2126780"/>
          </a:xfrm>
        </p:grpSpPr>
        <p:sp>
          <p:nvSpPr>
            <p:cNvPr id="7" name="Oval 6"/>
            <p:cNvSpPr/>
            <p:nvPr/>
          </p:nvSpPr>
          <p:spPr>
            <a:xfrm>
              <a:off x="1003766" y="4572001"/>
              <a:ext cx="415664" cy="41566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1</a:t>
              </a:r>
              <a:endParaRPr 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034494" y="5611147"/>
              <a:ext cx="413306" cy="41330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0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2375025" y="4419600"/>
              <a:ext cx="419547" cy="41954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2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2545075" y="5759663"/>
              <a:ext cx="412537" cy="41253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5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3895190" y="4332870"/>
              <a:ext cx="418490" cy="41849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3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4798788" y="5029201"/>
              <a:ext cx="431040" cy="43104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4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4016646" y="6019800"/>
              <a:ext cx="439850" cy="43985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6</a:t>
              </a:r>
            </a:p>
          </p:txBody>
        </p:sp>
        <p:cxnSp>
          <p:nvCxnSpPr>
            <p:cNvPr id="14" name="Straight Arrow Connector 13"/>
            <p:cNvCxnSpPr>
              <a:stCxn id="7" idx="4"/>
              <a:endCxn id="8" idx="0"/>
            </p:cNvCxnSpPr>
            <p:nvPr/>
          </p:nvCxnSpPr>
          <p:spPr>
            <a:xfrm>
              <a:off x="1211598" y="4987665"/>
              <a:ext cx="29549" cy="62348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7" idx="5"/>
              <a:endCxn id="10" idx="1"/>
            </p:cNvCxnSpPr>
            <p:nvPr/>
          </p:nvCxnSpPr>
          <p:spPr>
            <a:xfrm>
              <a:off x="1358557" y="4926792"/>
              <a:ext cx="1246933" cy="89328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7" idx="6"/>
              <a:endCxn id="9" idx="2"/>
            </p:cNvCxnSpPr>
            <p:nvPr/>
          </p:nvCxnSpPr>
          <p:spPr>
            <a:xfrm flipV="1">
              <a:off x="1419430" y="4629374"/>
              <a:ext cx="955595" cy="15045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9" idx="4"/>
              <a:endCxn id="10" idx="0"/>
            </p:cNvCxnSpPr>
            <p:nvPr/>
          </p:nvCxnSpPr>
          <p:spPr>
            <a:xfrm>
              <a:off x="2584799" y="4839147"/>
              <a:ext cx="166545" cy="92051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9" idx="6"/>
              <a:endCxn id="11" idx="2"/>
            </p:cNvCxnSpPr>
            <p:nvPr/>
          </p:nvCxnSpPr>
          <p:spPr>
            <a:xfrm flipV="1">
              <a:off x="2794572" y="4542115"/>
              <a:ext cx="1100617" cy="8725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11" idx="3"/>
              <a:endCxn id="10" idx="7"/>
            </p:cNvCxnSpPr>
            <p:nvPr/>
          </p:nvCxnSpPr>
          <p:spPr>
            <a:xfrm flipH="1">
              <a:off x="2897197" y="4690074"/>
              <a:ext cx="1059278" cy="113000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12" idx="2"/>
              <a:endCxn id="10" idx="6"/>
            </p:cNvCxnSpPr>
            <p:nvPr/>
          </p:nvCxnSpPr>
          <p:spPr>
            <a:xfrm flipH="1">
              <a:off x="2957612" y="5244721"/>
              <a:ext cx="1841176" cy="72121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12" idx="3"/>
              <a:endCxn id="13" idx="7"/>
            </p:cNvCxnSpPr>
            <p:nvPr/>
          </p:nvCxnSpPr>
          <p:spPr>
            <a:xfrm flipH="1">
              <a:off x="4392081" y="5397117"/>
              <a:ext cx="469831" cy="68709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4178034" y="1894649"/>
            <a:ext cx="1461747" cy="461665"/>
          </a:xfrm>
          <a:prstGeom prst="rect">
            <a:avLst/>
          </a:prstGeom>
          <a:solidFill>
            <a:srgbClr val="FBFF9F"/>
          </a:solidFill>
          <a:ln>
            <a:noFill/>
          </a:ln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Call dfs(1)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907345" y="1919093"/>
            <a:ext cx="1726028" cy="46166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Iteration 0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93695" y="5917672"/>
            <a:ext cx="1860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Stack 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69676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Depth-First Search written iteratively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882" y="1368945"/>
            <a:ext cx="8109098" cy="410210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800" dirty="0" smtClean="0">
                <a:solidFill>
                  <a:srgbClr val="008000"/>
                </a:solidFill>
              </a:rPr>
              <a:t>/** </a:t>
            </a:r>
            <a:r>
              <a:rPr lang="en-US" sz="2800" dirty="0">
                <a:solidFill>
                  <a:srgbClr val="008000"/>
                </a:solidFill>
              </a:rPr>
              <a:t>Visit all nodes </a:t>
            </a:r>
            <a:r>
              <a:rPr lang="en-US" sz="2800" dirty="0" smtClean="0">
                <a:solidFill>
                  <a:srgbClr val="008000"/>
                </a:solidFill>
              </a:rPr>
              <a:t>REACHABLE* </a:t>
            </a:r>
            <a:r>
              <a:rPr lang="en-US" sz="2800" dirty="0">
                <a:solidFill>
                  <a:srgbClr val="008000"/>
                </a:solidFill>
              </a:rPr>
              <a:t>from u. Pre: u is </a:t>
            </a:r>
            <a:r>
              <a:rPr lang="en-US" sz="2800" dirty="0" smtClean="0">
                <a:solidFill>
                  <a:srgbClr val="008000"/>
                </a:solidFill>
              </a:rPr>
              <a:t>unvisited. */</a:t>
            </a:r>
          </a:p>
          <a:p>
            <a:pPr marL="0" indent="0">
              <a:buNone/>
            </a:pPr>
            <a:r>
              <a:rPr lang="en-US" sz="2800" b="1" dirty="0" smtClean="0">
                <a:solidFill>
                  <a:srgbClr val="800000"/>
                </a:solidFill>
              </a:rPr>
              <a:t>public static void</a:t>
            </a:r>
            <a:r>
              <a:rPr lang="en-US" sz="2800" dirty="0" smtClean="0">
                <a:solidFill>
                  <a:srgbClr val="800000"/>
                </a:solidFill>
              </a:rPr>
              <a:t> dfs(int u)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Stack s= (u);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rgbClr val="800000"/>
                </a:solidFill>
              </a:rPr>
              <a:t> </a:t>
            </a: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b="1" dirty="0" smtClean="0">
                <a:solidFill>
                  <a:srgbClr val="800000"/>
                </a:solidFill>
              </a:rPr>
              <a:t>while</a:t>
            </a:r>
            <a:r>
              <a:rPr lang="en-US" sz="2800" dirty="0" smtClean="0">
                <a:solidFill>
                  <a:srgbClr val="800000"/>
                </a:solidFill>
              </a:rPr>
              <a:t> (s is not empty)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u= s.pop();</a:t>
            </a:r>
            <a:endParaRPr lang="en-US" sz="2800" dirty="0" smtClean="0">
              <a:solidFill>
                <a:srgbClr val="008000"/>
              </a:solidFill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</a:t>
            </a:r>
            <a:r>
              <a:rPr lang="en-US" sz="2800" b="1" dirty="0" smtClean="0">
                <a:solidFill>
                  <a:srgbClr val="800000"/>
                </a:solidFill>
              </a:rPr>
              <a:t>if</a:t>
            </a:r>
            <a:r>
              <a:rPr lang="en-US" sz="2800" dirty="0" smtClean="0">
                <a:solidFill>
                  <a:srgbClr val="800000"/>
                </a:solidFill>
              </a:rPr>
              <a:t> (u has not been visited)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	visit u;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	</a:t>
            </a:r>
            <a:r>
              <a:rPr lang="en-US" sz="2800" b="1" dirty="0" smtClean="0">
                <a:solidFill>
                  <a:srgbClr val="800000"/>
                </a:solidFill>
              </a:rPr>
              <a:t>for </a:t>
            </a:r>
            <a:r>
              <a:rPr lang="en-US" sz="2800" dirty="0" smtClean="0">
                <a:solidFill>
                  <a:srgbClr val="800000"/>
                </a:solidFill>
              </a:rPr>
              <a:t>each edge (u, v) leaving u: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		s.push(v);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}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}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rgbClr val="800000"/>
                </a:solidFill>
              </a:rPr>
              <a:t>}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633763" y="4729381"/>
            <a:ext cx="3718669" cy="1871433"/>
            <a:chOff x="1003766" y="4332870"/>
            <a:chExt cx="4226062" cy="2126780"/>
          </a:xfrm>
        </p:grpSpPr>
        <p:sp>
          <p:nvSpPr>
            <p:cNvPr id="7" name="Oval 6"/>
            <p:cNvSpPr/>
            <p:nvPr/>
          </p:nvSpPr>
          <p:spPr>
            <a:xfrm>
              <a:off x="1003766" y="4572001"/>
              <a:ext cx="415664" cy="415664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1</a:t>
              </a:r>
              <a:endParaRPr 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034494" y="5611147"/>
              <a:ext cx="413306" cy="41330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0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2375025" y="4419600"/>
              <a:ext cx="419547" cy="41954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2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2545075" y="5759663"/>
              <a:ext cx="412537" cy="41253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5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3895190" y="4332870"/>
              <a:ext cx="418490" cy="41849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3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4798788" y="5029201"/>
              <a:ext cx="431040" cy="43104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4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4016646" y="6019800"/>
              <a:ext cx="439850" cy="43985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6</a:t>
              </a:r>
            </a:p>
          </p:txBody>
        </p:sp>
        <p:cxnSp>
          <p:nvCxnSpPr>
            <p:cNvPr id="14" name="Straight Arrow Connector 13"/>
            <p:cNvCxnSpPr>
              <a:stCxn id="7" idx="4"/>
              <a:endCxn id="8" idx="0"/>
            </p:cNvCxnSpPr>
            <p:nvPr/>
          </p:nvCxnSpPr>
          <p:spPr>
            <a:xfrm>
              <a:off x="1211598" y="4987665"/>
              <a:ext cx="29549" cy="62348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7" idx="5"/>
              <a:endCxn id="10" idx="1"/>
            </p:cNvCxnSpPr>
            <p:nvPr/>
          </p:nvCxnSpPr>
          <p:spPr>
            <a:xfrm>
              <a:off x="1358557" y="4926792"/>
              <a:ext cx="1246933" cy="89328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7" idx="6"/>
              <a:endCxn id="9" idx="2"/>
            </p:cNvCxnSpPr>
            <p:nvPr/>
          </p:nvCxnSpPr>
          <p:spPr>
            <a:xfrm flipV="1">
              <a:off x="1419430" y="4629374"/>
              <a:ext cx="955595" cy="15045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9" idx="4"/>
              <a:endCxn id="10" idx="0"/>
            </p:cNvCxnSpPr>
            <p:nvPr/>
          </p:nvCxnSpPr>
          <p:spPr>
            <a:xfrm>
              <a:off x="2584799" y="4839147"/>
              <a:ext cx="166545" cy="92051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9" idx="6"/>
              <a:endCxn id="11" idx="2"/>
            </p:cNvCxnSpPr>
            <p:nvPr/>
          </p:nvCxnSpPr>
          <p:spPr>
            <a:xfrm flipV="1">
              <a:off x="2794572" y="4542115"/>
              <a:ext cx="1100617" cy="8725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11" idx="3"/>
              <a:endCxn id="10" idx="7"/>
            </p:cNvCxnSpPr>
            <p:nvPr/>
          </p:nvCxnSpPr>
          <p:spPr>
            <a:xfrm flipH="1">
              <a:off x="2897197" y="4690074"/>
              <a:ext cx="1059278" cy="113000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12" idx="2"/>
              <a:endCxn id="10" idx="6"/>
            </p:cNvCxnSpPr>
            <p:nvPr/>
          </p:nvCxnSpPr>
          <p:spPr>
            <a:xfrm flipH="1">
              <a:off x="2957612" y="5244721"/>
              <a:ext cx="1841176" cy="72121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12" idx="3"/>
              <a:endCxn id="13" idx="7"/>
            </p:cNvCxnSpPr>
            <p:nvPr/>
          </p:nvCxnSpPr>
          <p:spPr>
            <a:xfrm flipH="1">
              <a:off x="4392081" y="5397117"/>
              <a:ext cx="469831" cy="68709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4178034" y="1894649"/>
            <a:ext cx="1461747" cy="461665"/>
          </a:xfrm>
          <a:prstGeom prst="rect">
            <a:avLst/>
          </a:prstGeom>
          <a:solidFill>
            <a:srgbClr val="FBFF9F"/>
          </a:solidFill>
          <a:ln>
            <a:noFill/>
          </a:ln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Call dfs(1)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907345" y="1919093"/>
            <a:ext cx="1726028" cy="46166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Iteration 0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93695" y="5917672"/>
            <a:ext cx="1860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Stack 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30247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Depth-First Search written iteratively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882" y="1368945"/>
            <a:ext cx="8109098" cy="410210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800" dirty="0" smtClean="0">
                <a:solidFill>
                  <a:srgbClr val="008000"/>
                </a:solidFill>
              </a:rPr>
              <a:t>/** </a:t>
            </a:r>
            <a:r>
              <a:rPr lang="en-US" sz="2800" dirty="0">
                <a:solidFill>
                  <a:srgbClr val="008000"/>
                </a:solidFill>
              </a:rPr>
              <a:t>Visit all nodes </a:t>
            </a:r>
            <a:r>
              <a:rPr lang="en-US" sz="2800" dirty="0" smtClean="0">
                <a:solidFill>
                  <a:srgbClr val="008000"/>
                </a:solidFill>
              </a:rPr>
              <a:t>REACHABLE* </a:t>
            </a:r>
            <a:r>
              <a:rPr lang="en-US" sz="2800" dirty="0">
                <a:solidFill>
                  <a:srgbClr val="008000"/>
                </a:solidFill>
              </a:rPr>
              <a:t>from u. Pre: u is unvisited.  </a:t>
            </a:r>
            <a:r>
              <a:rPr lang="en-US" sz="2800" dirty="0" smtClean="0">
                <a:solidFill>
                  <a:srgbClr val="008000"/>
                </a:solidFill>
              </a:rPr>
              <a:t>*/</a:t>
            </a:r>
          </a:p>
          <a:p>
            <a:pPr marL="0" indent="0">
              <a:buNone/>
            </a:pPr>
            <a:r>
              <a:rPr lang="en-US" sz="2800" b="1" dirty="0" smtClean="0">
                <a:solidFill>
                  <a:srgbClr val="800000"/>
                </a:solidFill>
              </a:rPr>
              <a:t>public static void</a:t>
            </a:r>
            <a:r>
              <a:rPr lang="en-US" sz="2800" dirty="0" smtClean="0">
                <a:solidFill>
                  <a:srgbClr val="800000"/>
                </a:solidFill>
              </a:rPr>
              <a:t> dfs(int u)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Stack s= (u);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rgbClr val="800000"/>
                </a:solidFill>
              </a:rPr>
              <a:t> </a:t>
            </a: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b="1" dirty="0" smtClean="0">
                <a:solidFill>
                  <a:srgbClr val="800000"/>
                </a:solidFill>
              </a:rPr>
              <a:t>while</a:t>
            </a:r>
            <a:r>
              <a:rPr lang="en-US" sz="2800" dirty="0" smtClean="0">
                <a:solidFill>
                  <a:srgbClr val="800000"/>
                </a:solidFill>
              </a:rPr>
              <a:t> (s is not empty)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u= s.pop();</a:t>
            </a:r>
            <a:endParaRPr lang="en-US" sz="2800" dirty="0" smtClean="0">
              <a:solidFill>
                <a:srgbClr val="008000"/>
              </a:solidFill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</a:t>
            </a:r>
            <a:r>
              <a:rPr lang="en-US" sz="2800" b="1" dirty="0" smtClean="0">
                <a:solidFill>
                  <a:srgbClr val="800000"/>
                </a:solidFill>
              </a:rPr>
              <a:t>if</a:t>
            </a:r>
            <a:r>
              <a:rPr lang="en-US" sz="2800" dirty="0" smtClean="0">
                <a:solidFill>
                  <a:srgbClr val="800000"/>
                </a:solidFill>
              </a:rPr>
              <a:t> (u has not been visited)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	visit u;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	</a:t>
            </a:r>
            <a:r>
              <a:rPr lang="en-US" sz="2800" b="1" dirty="0" smtClean="0">
                <a:solidFill>
                  <a:srgbClr val="800000"/>
                </a:solidFill>
              </a:rPr>
              <a:t>for </a:t>
            </a:r>
            <a:r>
              <a:rPr lang="en-US" sz="2800" dirty="0" smtClean="0">
                <a:solidFill>
                  <a:srgbClr val="800000"/>
                </a:solidFill>
              </a:rPr>
              <a:t>each edge (u, v) leaving u: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		s.push(v);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}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}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rgbClr val="800000"/>
                </a:solidFill>
              </a:rPr>
              <a:t>}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633763" y="4729381"/>
            <a:ext cx="3718669" cy="1871433"/>
            <a:chOff x="1003766" y="4332870"/>
            <a:chExt cx="4226062" cy="2126780"/>
          </a:xfrm>
        </p:grpSpPr>
        <p:sp>
          <p:nvSpPr>
            <p:cNvPr id="7" name="Oval 6"/>
            <p:cNvSpPr/>
            <p:nvPr/>
          </p:nvSpPr>
          <p:spPr>
            <a:xfrm>
              <a:off x="1003766" y="4572001"/>
              <a:ext cx="415664" cy="415664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1</a:t>
              </a:r>
              <a:endParaRPr 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034494" y="5611147"/>
              <a:ext cx="413306" cy="41330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0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2375025" y="4419600"/>
              <a:ext cx="419547" cy="41954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2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2545075" y="5759663"/>
              <a:ext cx="412537" cy="41253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5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3895190" y="4332870"/>
              <a:ext cx="418490" cy="41849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3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4798788" y="5029201"/>
              <a:ext cx="431040" cy="43104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4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4016646" y="6019800"/>
              <a:ext cx="439850" cy="43985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6</a:t>
              </a:r>
            </a:p>
          </p:txBody>
        </p:sp>
        <p:cxnSp>
          <p:nvCxnSpPr>
            <p:cNvPr id="14" name="Straight Arrow Connector 13"/>
            <p:cNvCxnSpPr>
              <a:stCxn id="7" idx="4"/>
              <a:endCxn id="8" idx="0"/>
            </p:cNvCxnSpPr>
            <p:nvPr/>
          </p:nvCxnSpPr>
          <p:spPr>
            <a:xfrm>
              <a:off x="1211598" y="4987665"/>
              <a:ext cx="29549" cy="62348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7" idx="5"/>
              <a:endCxn id="10" idx="1"/>
            </p:cNvCxnSpPr>
            <p:nvPr/>
          </p:nvCxnSpPr>
          <p:spPr>
            <a:xfrm>
              <a:off x="1358557" y="4926792"/>
              <a:ext cx="1246933" cy="89328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7" idx="6"/>
              <a:endCxn id="9" idx="2"/>
            </p:cNvCxnSpPr>
            <p:nvPr/>
          </p:nvCxnSpPr>
          <p:spPr>
            <a:xfrm flipV="1">
              <a:off x="1419430" y="4629374"/>
              <a:ext cx="955595" cy="15045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9" idx="4"/>
              <a:endCxn id="10" idx="0"/>
            </p:cNvCxnSpPr>
            <p:nvPr/>
          </p:nvCxnSpPr>
          <p:spPr>
            <a:xfrm>
              <a:off x="2584799" y="4839147"/>
              <a:ext cx="166545" cy="92051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9" idx="6"/>
              <a:endCxn id="11" idx="2"/>
            </p:cNvCxnSpPr>
            <p:nvPr/>
          </p:nvCxnSpPr>
          <p:spPr>
            <a:xfrm flipV="1">
              <a:off x="2794572" y="4542115"/>
              <a:ext cx="1100617" cy="8725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11" idx="3"/>
              <a:endCxn id="10" idx="7"/>
            </p:cNvCxnSpPr>
            <p:nvPr/>
          </p:nvCxnSpPr>
          <p:spPr>
            <a:xfrm flipH="1">
              <a:off x="2897197" y="4690074"/>
              <a:ext cx="1059278" cy="113000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12" idx="2"/>
              <a:endCxn id="10" idx="6"/>
            </p:cNvCxnSpPr>
            <p:nvPr/>
          </p:nvCxnSpPr>
          <p:spPr>
            <a:xfrm flipH="1">
              <a:off x="2957612" y="5244721"/>
              <a:ext cx="1841176" cy="72121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12" idx="3"/>
              <a:endCxn id="13" idx="7"/>
            </p:cNvCxnSpPr>
            <p:nvPr/>
          </p:nvCxnSpPr>
          <p:spPr>
            <a:xfrm flipH="1">
              <a:off x="4392081" y="5397117"/>
              <a:ext cx="469831" cy="68709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4178034" y="1894649"/>
            <a:ext cx="1461747" cy="461665"/>
          </a:xfrm>
          <a:prstGeom prst="rect">
            <a:avLst/>
          </a:prstGeom>
          <a:solidFill>
            <a:srgbClr val="FBFF9F"/>
          </a:solidFill>
          <a:ln>
            <a:noFill/>
          </a:ln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Call dfs(1)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907345" y="1919093"/>
            <a:ext cx="1726028" cy="46166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Iteration 0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93695" y="5917672"/>
            <a:ext cx="1860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Stack s</a:t>
            </a:r>
            <a:endParaRPr lang="en-US" sz="2400" dirty="0"/>
          </a:p>
        </p:txBody>
      </p:sp>
      <p:sp>
        <p:nvSpPr>
          <p:cNvPr id="25" name="TextBox 24"/>
          <p:cNvSpPr txBox="1"/>
          <p:nvPr/>
        </p:nvSpPr>
        <p:spPr>
          <a:xfrm>
            <a:off x="6628615" y="2892138"/>
            <a:ext cx="1102443" cy="304698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endParaRPr lang="en-US" sz="2400" dirty="0" smtClean="0"/>
          </a:p>
          <a:p>
            <a:pPr algn="ctr"/>
            <a:endParaRPr lang="en-US" sz="2400" dirty="0"/>
          </a:p>
          <a:p>
            <a:pPr algn="ctr"/>
            <a:endParaRPr lang="en-US" sz="2400" dirty="0" smtClean="0"/>
          </a:p>
          <a:p>
            <a:pPr algn="ctr"/>
            <a:endParaRPr lang="en-US" sz="2400" dirty="0"/>
          </a:p>
          <a:p>
            <a:pPr algn="ctr"/>
            <a:endParaRPr lang="en-US" sz="2400" dirty="0" smtClean="0"/>
          </a:p>
          <a:p>
            <a:pPr algn="ctr"/>
            <a:r>
              <a:rPr lang="en-US" sz="2400" dirty="0" smtClean="0"/>
              <a:t>0</a:t>
            </a:r>
            <a:endParaRPr lang="en-US" sz="2400" dirty="0"/>
          </a:p>
          <a:p>
            <a:pPr algn="ctr"/>
            <a:r>
              <a:rPr lang="en-US" sz="2400" dirty="0" smtClean="0"/>
              <a:t>2</a:t>
            </a:r>
          </a:p>
          <a:p>
            <a:pPr algn="ctr"/>
            <a:r>
              <a:rPr lang="en-US" sz="2400" dirty="0" smtClean="0"/>
              <a:t>5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60124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Look, a graph!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8641"/>
            <a:ext cx="9144000" cy="5489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596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Depth-First Search written iteratively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882" y="1368945"/>
            <a:ext cx="8109098" cy="410210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800" dirty="0" smtClean="0">
                <a:solidFill>
                  <a:srgbClr val="008000"/>
                </a:solidFill>
              </a:rPr>
              <a:t>/** </a:t>
            </a:r>
            <a:r>
              <a:rPr lang="en-US" sz="2800" dirty="0">
                <a:solidFill>
                  <a:srgbClr val="008000"/>
                </a:solidFill>
              </a:rPr>
              <a:t>Visit all nodes </a:t>
            </a:r>
            <a:r>
              <a:rPr lang="en-US" sz="2800" dirty="0" smtClean="0">
                <a:solidFill>
                  <a:srgbClr val="008000"/>
                </a:solidFill>
              </a:rPr>
              <a:t>REACHABLE* </a:t>
            </a:r>
            <a:r>
              <a:rPr lang="en-US" sz="2800" dirty="0">
                <a:solidFill>
                  <a:srgbClr val="008000"/>
                </a:solidFill>
              </a:rPr>
              <a:t>from u. Pre: u is unvisited. *</a:t>
            </a:r>
            <a:r>
              <a:rPr lang="en-US" sz="2800" dirty="0" smtClean="0">
                <a:solidFill>
                  <a:srgbClr val="008000"/>
                </a:solidFill>
              </a:rPr>
              <a:t>/</a:t>
            </a:r>
          </a:p>
          <a:p>
            <a:pPr marL="0" indent="0">
              <a:buNone/>
            </a:pPr>
            <a:r>
              <a:rPr lang="en-US" sz="2800" b="1" dirty="0" smtClean="0">
                <a:solidFill>
                  <a:srgbClr val="800000"/>
                </a:solidFill>
              </a:rPr>
              <a:t>public static void</a:t>
            </a:r>
            <a:r>
              <a:rPr lang="en-US" sz="2800" dirty="0" smtClean="0">
                <a:solidFill>
                  <a:srgbClr val="800000"/>
                </a:solidFill>
              </a:rPr>
              <a:t> dfs(int u)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Stack s= (u);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rgbClr val="800000"/>
                </a:solidFill>
              </a:rPr>
              <a:t> </a:t>
            </a: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b="1" dirty="0" smtClean="0">
                <a:solidFill>
                  <a:srgbClr val="800000"/>
                </a:solidFill>
              </a:rPr>
              <a:t>while</a:t>
            </a:r>
            <a:r>
              <a:rPr lang="en-US" sz="2800" dirty="0" smtClean="0">
                <a:solidFill>
                  <a:srgbClr val="800000"/>
                </a:solidFill>
              </a:rPr>
              <a:t> (s is not empty)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u= s.pop();</a:t>
            </a:r>
            <a:endParaRPr lang="en-US" sz="2800" dirty="0" smtClean="0">
              <a:solidFill>
                <a:srgbClr val="008000"/>
              </a:solidFill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</a:t>
            </a:r>
            <a:r>
              <a:rPr lang="en-US" sz="2800" b="1" dirty="0" smtClean="0">
                <a:solidFill>
                  <a:srgbClr val="800000"/>
                </a:solidFill>
              </a:rPr>
              <a:t>if</a:t>
            </a:r>
            <a:r>
              <a:rPr lang="en-US" sz="2800" dirty="0" smtClean="0">
                <a:solidFill>
                  <a:srgbClr val="800000"/>
                </a:solidFill>
              </a:rPr>
              <a:t> (u has not been visited)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	visit u;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	</a:t>
            </a:r>
            <a:r>
              <a:rPr lang="en-US" sz="2800" b="1" dirty="0" smtClean="0">
                <a:solidFill>
                  <a:srgbClr val="800000"/>
                </a:solidFill>
              </a:rPr>
              <a:t>for </a:t>
            </a:r>
            <a:r>
              <a:rPr lang="en-US" sz="2800" dirty="0" smtClean="0">
                <a:solidFill>
                  <a:srgbClr val="800000"/>
                </a:solidFill>
              </a:rPr>
              <a:t>each edge (u, v) leaving u: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		s.push(v);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}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}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rgbClr val="800000"/>
                </a:solidFill>
              </a:rPr>
              <a:t>}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633763" y="4729381"/>
            <a:ext cx="3718669" cy="1871433"/>
            <a:chOff x="1003766" y="4332870"/>
            <a:chExt cx="4226062" cy="2126780"/>
          </a:xfrm>
        </p:grpSpPr>
        <p:sp>
          <p:nvSpPr>
            <p:cNvPr id="7" name="Oval 6"/>
            <p:cNvSpPr/>
            <p:nvPr/>
          </p:nvSpPr>
          <p:spPr>
            <a:xfrm>
              <a:off x="1003766" y="4572001"/>
              <a:ext cx="415664" cy="415664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1</a:t>
              </a:r>
              <a:endParaRPr 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034494" y="5611147"/>
              <a:ext cx="413306" cy="41330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0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2375025" y="4419600"/>
              <a:ext cx="419547" cy="41954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2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2545075" y="5759663"/>
              <a:ext cx="412537" cy="41253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5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3895190" y="4332870"/>
              <a:ext cx="418490" cy="41849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3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4798788" y="5029201"/>
              <a:ext cx="431040" cy="43104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4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4016646" y="6019800"/>
              <a:ext cx="439850" cy="43985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6</a:t>
              </a:r>
            </a:p>
          </p:txBody>
        </p:sp>
        <p:cxnSp>
          <p:nvCxnSpPr>
            <p:cNvPr id="14" name="Straight Arrow Connector 13"/>
            <p:cNvCxnSpPr>
              <a:stCxn id="7" idx="4"/>
              <a:endCxn id="8" idx="0"/>
            </p:cNvCxnSpPr>
            <p:nvPr/>
          </p:nvCxnSpPr>
          <p:spPr>
            <a:xfrm>
              <a:off x="1211598" y="4987665"/>
              <a:ext cx="29549" cy="62348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7" idx="5"/>
              <a:endCxn id="10" idx="1"/>
            </p:cNvCxnSpPr>
            <p:nvPr/>
          </p:nvCxnSpPr>
          <p:spPr>
            <a:xfrm>
              <a:off x="1358557" y="4926792"/>
              <a:ext cx="1246933" cy="89328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7" idx="6"/>
              <a:endCxn id="9" idx="2"/>
            </p:cNvCxnSpPr>
            <p:nvPr/>
          </p:nvCxnSpPr>
          <p:spPr>
            <a:xfrm flipV="1">
              <a:off x="1419430" y="4629374"/>
              <a:ext cx="955595" cy="15045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9" idx="4"/>
              <a:endCxn id="10" idx="0"/>
            </p:cNvCxnSpPr>
            <p:nvPr/>
          </p:nvCxnSpPr>
          <p:spPr>
            <a:xfrm>
              <a:off x="2584799" y="4839147"/>
              <a:ext cx="166545" cy="92051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9" idx="6"/>
              <a:endCxn id="11" idx="2"/>
            </p:cNvCxnSpPr>
            <p:nvPr/>
          </p:nvCxnSpPr>
          <p:spPr>
            <a:xfrm flipV="1">
              <a:off x="2794572" y="4542115"/>
              <a:ext cx="1100617" cy="8725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11" idx="3"/>
              <a:endCxn id="10" idx="7"/>
            </p:cNvCxnSpPr>
            <p:nvPr/>
          </p:nvCxnSpPr>
          <p:spPr>
            <a:xfrm flipH="1">
              <a:off x="2897197" y="4690074"/>
              <a:ext cx="1059278" cy="113000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12" idx="2"/>
              <a:endCxn id="10" idx="6"/>
            </p:cNvCxnSpPr>
            <p:nvPr/>
          </p:nvCxnSpPr>
          <p:spPr>
            <a:xfrm flipH="1">
              <a:off x="2957612" y="5244721"/>
              <a:ext cx="1841176" cy="72121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12" idx="3"/>
              <a:endCxn id="13" idx="7"/>
            </p:cNvCxnSpPr>
            <p:nvPr/>
          </p:nvCxnSpPr>
          <p:spPr>
            <a:xfrm flipH="1">
              <a:off x="4392081" y="5397117"/>
              <a:ext cx="469831" cy="68709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4178034" y="1894649"/>
            <a:ext cx="1461747" cy="461665"/>
          </a:xfrm>
          <a:prstGeom prst="rect">
            <a:avLst/>
          </a:prstGeom>
          <a:solidFill>
            <a:srgbClr val="FBFF9F"/>
          </a:solidFill>
          <a:ln>
            <a:noFill/>
          </a:ln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Call dfs(1)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907345" y="1919093"/>
            <a:ext cx="1726028" cy="46166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Iteration 1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93695" y="5917672"/>
            <a:ext cx="1860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Stack s</a:t>
            </a:r>
            <a:endParaRPr lang="en-US" sz="2400" dirty="0"/>
          </a:p>
        </p:txBody>
      </p:sp>
      <p:sp>
        <p:nvSpPr>
          <p:cNvPr id="25" name="TextBox 24"/>
          <p:cNvSpPr txBox="1"/>
          <p:nvPr/>
        </p:nvSpPr>
        <p:spPr>
          <a:xfrm>
            <a:off x="6628615" y="2892138"/>
            <a:ext cx="1102443" cy="304698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endParaRPr lang="en-US" sz="2400" dirty="0" smtClean="0"/>
          </a:p>
          <a:p>
            <a:pPr algn="ctr"/>
            <a:endParaRPr lang="en-US" sz="2400" dirty="0"/>
          </a:p>
          <a:p>
            <a:pPr algn="ctr"/>
            <a:endParaRPr lang="en-US" sz="2400" dirty="0" smtClean="0"/>
          </a:p>
          <a:p>
            <a:pPr algn="ctr"/>
            <a:endParaRPr lang="en-US" sz="2400" dirty="0"/>
          </a:p>
          <a:p>
            <a:pPr algn="ctr"/>
            <a:endParaRPr lang="en-US" sz="2400" dirty="0" smtClean="0"/>
          </a:p>
          <a:p>
            <a:pPr algn="ctr"/>
            <a:r>
              <a:rPr lang="en-US" sz="2400" dirty="0" smtClean="0"/>
              <a:t>0</a:t>
            </a:r>
            <a:endParaRPr lang="en-US" sz="2400" dirty="0"/>
          </a:p>
          <a:p>
            <a:pPr algn="ctr"/>
            <a:r>
              <a:rPr lang="en-US" sz="2400" dirty="0" smtClean="0"/>
              <a:t>2</a:t>
            </a:r>
          </a:p>
          <a:p>
            <a:pPr algn="ctr"/>
            <a:r>
              <a:rPr lang="en-US" sz="2400" dirty="0" smtClean="0"/>
              <a:t>5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40237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Depth-First Search written iteratively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882" y="1368945"/>
            <a:ext cx="8109098" cy="410210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800" dirty="0" smtClean="0">
                <a:solidFill>
                  <a:srgbClr val="008000"/>
                </a:solidFill>
              </a:rPr>
              <a:t>/** Visit </a:t>
            </a:r>
            <a:r>
              <a:rPr lang="en-US" sz="2800" dirty="0">
                <a:solidFill>
                  <a:srgbClr val="008000"/>
                </a:solidFill>
              </a:rPr>
              <a:t>all nodes </a:t>
            </a:r>
            <a:r>
              <a:rPr lang="en-US" sz="2800" dirty="0" smtClean="0">
                <a:solidFill>
                  <a:srgbClr val="008000"/>
                </a:solidFill>
              </a:rPr>
              <a:t>REACHABLE* </a:t>
            </a:r>
            <a:r>
              <a:rPr lang="en-US" sz="2800" dirty="0">
                <a:solidFill>
                  <a:srgbClr val="008000"/>
                </a:solidFill>
              </a:rPr>
              <a:t>from u. Pre: u is </a:t>
            </a:r>
            <a:r>
              <a:rPr lang="en-US" sz="2800" dirty="0" smtClean="0">
                <a:solidFill>
                  <a:srgbClr val="008000"/>
                </a:solidFill>
              </a:rPr>
              <a:t>unvisited</a:t>
            </a:r>
            <a:r>
              <a:rPr lang="en-US" sz="2800" dirty="0">
                <a:solidFill>
                  <a:srgbClr val="008000"/>
                </a:solidFill>
              </a:rPr>
              <a:t>.</a:t>
            </a:r>
            <a:r>
              <a:rPr lang="en-US" sz="2800" dirty="0" smtClean="0">
                <a:solidFill>
                  <a:srgbClr val="008000"/>
                </a:solidFill>
              </a:rPr>
              <a:t>*/</a:t>
            </a:r>
          </a:p>
          <a:p>
            <a:pPr marL="0" indent="0">
              <a:buNone/>
            </a:pPr>
            <a:r>
              <a:rPr lang="en-US" sz="2800" b="1" dirty="0" smtClean="0">
                <a:solidFill>
                  <a:srgbClr val="800000"/>
                </a:solidFill>
              </a:rPr>
              <a:t>public static void</a:t>
            </a:r>
            <a:r>
              <a:rPr lang="en-US" sz="2800" dirty="0" smtClean="0">
                <a:solidFill>
                  <a:srgbClr val="800000"/>
                </a:solidFill>
              </a:rPr>
              <a:t> dfs(int u)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Stack s= (u);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rgbClr val="800000"/>
                </a:solidFill>
              </a:rPr>
              <a:t> </a:t>
            </a: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b="1" dirty="0" smtClean="0">
                <a:solidFill>
                  <a:srgbClr val="800000"/>
                </a:solidFill>
              </a:rPr>
              <a:t>while</a:t>
            </a:r>
            <a:r>
              <a:rPr lang="en-US" sz="2800" dirty="0" smtClean="0">
                <a:solidFill>
                  <a:srgbClr val="800000"/>
                </a:solidFill>
              </a:rPr>
              <a:t> (s is not empty)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u= s.pop();</a:t>
            </a:r>
            <a:endParaRPr lang="en-US" sz="2800" dirty="0" smtClean="0">
              <a:solidFill>
                <a:srgbClr val="008000"/>
              </a:solidFill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</a:t>
            </a:r>
            <a:r>
              <a:rPr lang="en-US" sz="2800" b="1" dirty="0" smtClean="0">
                <a:solidFill>
                  <a:srgbClr val="800000"/>
                </a:solidFill>
              </a:rPr>
              <a:t>if</a:t>
            </a:r>
            <a:r>
              <a:rPr lang="en-US" sz="2800" dirty="0" smtClean="0">
                <a:solidFill>
                  <a:srgbClr val="800000"/>
                </a:solidFill>
              </a:rPr>
              <a:t> (u has not been visited)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	visit u;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	</a:t>
            </a:r>
            <a:r>
              <a:rPr lang="en-US" sz="2800" b="1" dirty="0" smtClean="0">
                <a:solidFill>
                  <a:srgbClr val="800000"/>
                </a:solidFill>
              </a:rPr>
              <a:t>for </a:t>
            </a:r>
            <a:r>
              <a:rPr lang="en-US" sz="2800" dirty="0" smtClean="0">
                <a:solidFill>
                  <a:srgbClr val="800000"/>
                </a:solidFill>
              </a:rPr>
              <a:t>each edge (u, v) leaving u: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		s.push(v);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}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}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rgbClr val="800000"/>
                </a:solidFill>
              </a:rPr>
              <a:t>}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633763" y="4729381"/>
            <a:ext cx="3718669" cy="1871433"/>
            <a:chOff x="1003766" y="4332870"/>
            <a:chExt cx="4226062" cy="2126780"/>
          </a:xfrm>
        </p:grpSpPr>
        <p:sp>
          <p:nvSpPr>
            <p:cNvPr id="7" name="Oval 6"/>
            <p:cNvSpPr/>
            <p:nvPr/>
          </p:nvSpPr>
          <p:spPr>
            <a:xfrm>
              <a:off x="1003766" y="4572001"/>
              <a:ext cx="415664" cy="415664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1</a:t>
              </a:r>
              <a:endParaRPr 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034494" y="5611147"/>
              <a:ext cx="413306" cy="41330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0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2375025" y="4419600"/>
              <a:ext cx="419547" cy="41954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2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2545075" y="5759663"/>
              <a:ext cx="412537" cy="41253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5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3895190" y="4332870"/>
              <a:ext cx="418490" cy="41849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3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4798788" y="5029201"/>
              <a:ext cx="431040" cy="43104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4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4016646" y="6019800"/>
              <a:ext cx="439850" cy="43985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6</a:t>
              </a:r>
            </a:p>
          </p:txBody>
        </p:sp>
        <p:cxnSp>
          <p:nvCxnSpPr>
            <p:cNvPr id="14" name="Straight Arrow Connector 13"/>
            <p:cNvCxnSpPr>
              <a:stCxn id="7" idx="4"/>
              <a:endCxn id="8" idx="0"/>
            </p:cNvCxnSpPr>
            <p:nvPr/>
          </p:nvCxnSpPr>
          <p:spPr>
            <a:xfrm>
              <a:off x="1211598" y="4987665"/>
              <a:ext cx="29549" cy="62348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7" idx="5"/>
              <a:endCxn id="10" idx="1"/>
            </p:cNvCxnSpPr>
            <p:nvPr/>
          </p:nvCxnSpPr>
          <p:spPr>
            <a:xfrm>
              <a:off x="1358557" y="4926792"/>
              <a:ext cx="1246933" cy="89328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7" idx="6"/>
              <a:endCxn id="9" idx="2"/>
            </p:cNvCxnSpPr>
            <p:nvPr/>
          </p:nvCxnSpPr>
          <p:spPr>
            <a:xfrm flipV="1">
              <a:off x="1419430" y="4629374"/>
              <a:ext cx="955595" cy="15045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9" idx="4"/>
              <a:endCxn id="10" idx="0"/>
            </p:cNvCxnSpPr>
            <p:nvPr/>
          </p:nvCxnSpPr>
          <p:spPr>
            <a:xfrm>
              <a:off x="2584799" y="4839147"/>
              <a:ext cx="166545" cy="92051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9" idx="6"/>
              <a:endCxn id="11" idx="2"/>
            </p:cNvCxnSpPr>
            <p:nvPr/>
          </p:nvCxnSpPr>
          <p:spPr>
            <a:xfrm flipV="1">
              <a:off x="2794572" y="4542115"/>
              <a:ext cx="1100617" cy="8725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11" idx="3"/>
              <a:endCxn id="10" idx="7"/>
            </p:cNvCxnSpPr>
            <p:nvPr/>
          </p:nvCxnSpPr>
          <p:spPr>
            <a:xfrm flipH="1">
              <a:off x="2897197" y="4690074"/>
              <a:ext cx="1059278" cy="113000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12" idx="2"/>
              <a:endCxn id="10" idx="6"/>
            </p:cNvCxnSpPr>
            <p:nvPr/>
          </p:nvCxnSpPr>
          <p:spPr>
            <a:xfrm flipH="1">
              <a:off x="2957612" y="5244721"/>
              <a:ext cx="1841176" cy="72121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12" idx="3"/>
              <a:endCxn id="13" idx="7"/>
            </p:cNvCxnSpPr>
            <p:nvPr/>
          </p:nvCxnSpPr>
          <p:spPr>
            <a:xfrm flipH="1">
              <a:off x="4392081" y="5397117"/>
              <a:ext cx="469831" cy="68709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4178034" y="1894649"/>
            <a:ext cx="1461747" cy="461665"/>
          </a:xfrm>
          <a:prstGeom prst="rect">
            <a:avLst/>
          </a:prstGeom>
          <a:solidFill>
            <a:srgbClr val="FBFF9F"/>
          </a:solidFill>
          <a:ln>
            <a:noFill/>
          </a:ln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Call dfs(1)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907345" y="1919093"/>
            <a:ext cx="1726028" cy="46166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Iteration 1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93695" y="5917672"/>
            <a:ext cx="1860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Stack s</a:t>
            </a:r>
            <a:endParaRPr lang="en-US" sz="2400" dirty="0"/>
          </a:p>
        </p:txBody>
      </p:sp>
      <p:sp>
        <p:nvSpPr>
          <p:cNvPr id="25" name="TextBox 24"/>
          <p:cNvSpPr txBox="1"/>
          <p:nvPr/>
        </p:nvSpPr>
        <p:spPr>
          <a:xfrm>
            <a:off x="6628615" y="2892138"/>
            <a:ext cx="1102443" cy="304698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endParaRPr lang="en-US" sz="2400" dirty="0" smtClean="0"/>
          </a:p>
          <a:p>
            <a:pPr algn="ctr"/>
            <a:endParaRPr lang="en-US" sz="2400" dirty="0"/>
          </a:p>
          <a:p>
            <a:pPr algn="ctr"/>
            <a:endParaRPr lang="en-US" sz="2400" dirty="0" smtClean="0"/>
          </a:p>
          <a:p>
            <a:pPr algn="ctr"/>
            <a:endParaRPr lang="en-US" sz="2400" dirty="0"/>
          </a:p>
          <a:p>
            <a:pPr algn="ctr"/>
            <a:endParaRPr lang="en-US" sz="2400" dirty="0" smtClean="0"/>
          </a:p>
          <a:p>
            <a:pPr algn="ctr"/>
            <a:endParaRPr lang="en-US" sz="2400" dirty="0"/>
          </a:p>
          <a:p>
            <a:pPr algn="ctr"/>
            <a:r>
              <a:rPr lang="en-US" sz="2400" dirty="0" smtClean="0"/>
              <a:t>2</a:t>
            </a:r>
          </a:p>
          <a:p>
            <a:pPr algn="ctr"/>
            <a:r>
              <a:rPr lang="en-US" sz="2400" dirty="0" smtClean="0"/>
              <a:t>5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79884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Depth-First Search written iteratively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882" y="1368945"/>
            <a:ext cx="8109098" cy="410210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800" dirty="0" smtClean="0">
                <a:solidFill>
                  <a:srgbClr val="008000"/>
                </a:solidFill>
              </a:rPr>
              <a:t>/** Visit </a:t>
            </a:r>
            <a:r>
              <a:rPr lang="en-US" sz="2800" dirty="0">
                <a:solidFill>
                  <a:srgbClr val="008000"/>
                </a:solidFill>
              </a:rPr>
              <a:t>all nodes </a:t>
            </a:r>
            <a:r>
              <a:rPr lang="en-US" sz="2800" dirty="0" smtClean="0">
                <a:solidFill>
                  <a:srgbClr val="008000"/>
                </a:solidFill>
              </a:rPr>
              <a:t>REACHABLE* </a:t>
            </a:r>
            <a:r>
              <a:rPr lang="en-US" sz="2800" dirty="0">
                <a:solidFill>
                  <a:srgbClr val="008000"/>
                </a:solidFill>
              </a:rPr>
              <a:t>from u. Pre: u is unvisited. *</a:t>
            </a:r>
            <a:r>
              <a:rPr lang="en-US" sz="2800" dirty="0" smtClean="0">
                <a:solidFill>
                  <a:srgbClr val="008000"/>
                </a:solidFill>
              </a:rPr>
              <a:t>/</a:t>
            </a:r>
          </a:p>
          <a:p>
            <a:pPr marL="0" indent="0">
              <a:buNone/>
            </a:pPr>
            <a:r>
              <a:rPr lang="en-US" sz="2800" b="1" dirty="0" smtClean="0">
                <a:solidFill>
                  <a:srgbClr val="800000"/>
                </a:solidFill>
              </a:rPr>
              <a:t>public static void</a:t>
            </a:r>
            <a:r>
              <a:rPr lang="en-US" sz="2800" dirty="0" smtClean="0">
                <a:solidFill>
                  <a:srgbClr val="800000"/>
                </a:solidFill>
              </a:rPr>
              <a:t> dfs(int u)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Stack s= (u);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rgbClr val="800000"/>
                </a:solidFill>
              </a:rPr>
              <a:t> </a:t>
            </a: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b="1" dirty="0" smtClean="0">
                <a:solidFill>
                  <a:srgbClr val="800000"/>
                </a:solidFill>
              </a:rPr>
              <a:t>while</a:t>
            </a:r>
            <a:r>
              <a:rPr lang="en-US" sz="2800" dirty="0" smtClean="0">
                <a:solidFill>
                  <a:srgbClr val="800000"/>
                </a:solidFill>
              </a:rPr>
              <a:t> (s is not empty)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u= s.pop();</a:t>
            </a:r>
            <a:endParaRPr lang="en-US" sz="2800" dirty="0" smtClean="0">
              <a:solidFill>
                <a:srgbClr val="008000"/>
              </a:solidFill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</a:t>
            </a:r>
            <a:r>
              <a:rPr lang="en-US" sz="2800" b="1" dirty="0" smtClean="0">
                <a:solidFill>
                  <a:srgbClr val="800000"/>
                </a:solidFill>
              </a:rPr>
              <a:t>if</a:t>
            </a:r>
            <a:r>
              <a:rPr lang="en-US" sz="2800" dirty="0" smtClean="0">
                <a:solidFill>
                  <a:srgbClr val="800000"/>
                </a:solidFill>
              </a:rPr>
              <a:t> (u has not been visited)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	visit u;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	</a:t>
            </a:r>
            <a:r>
              <a:rPr lang="en-US" sz="2800" b="1" dirty="0" smtClean="0">
                <a:solidFill>
                  <a:srgbClr val="800000"/>
                </a:solidFill>
              </a:rPr>
              <a:t>for </a:t>
            </a:r>
            <a:r>
              <a:rPr lang="en-US" sz="2800" dirty="0" smtClean="0">
                <a:solidFill>
                  <a:srgbClr val="800000"/>
                </a:solidFill>
              </a:rPr>
              <a:t>each edge (u, v) leaving u: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		s.push(v);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}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}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rgbClr val="800000"/>
                </a:solidFill>
              </a:rPr>
              <a:t>}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633763" y="4729381"/>
            <a:ext cx="3718669" cy="1871433"/>
            <a:chOff x="1003766" y="4332870"/>
            <a:chExt cx="4226062" cy="2126780"/>
          </a:xfrm>
        </p:grpSpPr>
        <p:sp>
          <p:nvSpPr>
            <p:cNvPr id="7" name="Oval 6"/>
            <p:cNvSpPr/>
            <p:nvPr/>
          </p:nvSpPr>
          <p:spPr>
            <a:xfrm>
              <a:off x="1003766" y="4572001"/>
              <a:ext cx="415664" cy="415664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1</a:t>
              </a:r>
              <a:endParaRPr 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034494" y="5611147"/>
              <a:ext cx="413306" cy="413306"/>
            </a:xfrm>
            <a:prstGeom prst="ellipse">
              <a:avLst/>
            </a:prstGeom>
            <a:solidFill>
              <a:srgbClr val="77933C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0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2375025" y="4419600"/>
              <a:ext cx="419547" cy="41954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2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2545075" y="5759663"/>
              <a:ext cx="412537" cy="41253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5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3895190" y="4332870"/>
              <a:ext cx="418490" cy="41849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3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4798788" y="5029201"/>
              <a:ext cx="431040" cy="43104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4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4016646" y="6019800"/>
              <a:ext cx="439850" cy="43985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6</a:t>
              </a:r>
            </a:p>
          </p:txBody>
        </p:sp>
        <p:cxnSp>
          <p:nvCxnSpPr>
            <p:cNvPr id="14" name="Straight Arrow Connector 13"/>
            <p:cNvCxnSpPr>
              <a:stCxn id="7" idx="4"/>
              <a:endCxn id="8" idx="0"/>
            </p:cNvCxnSpPr>
            <p:nvPr/>
          </p:nvCxnSpPr>
          <p:spPr>
            <a:xfrm>
              <a:off x="1211598" y="4987665"/>
              <a:ext cx="29549" cy="62348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7" idx="5"/>
              <a:endCxn id="10" idx="1"/>
            </p:cNvCxnSpPr>
            <p:nvPr/>
          </p:nvCxnSpPr>
          <p:spPr>
            <a:xfrm>
              <a:off x="1358557" y="4926792"/>
              <a:ext cx="1246933" cy="89328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7" idx="6"/>
              <a:endCxn id="9" idx="2"/>
            </p:cNvCxnSpPr>
            <p:nvPr/>
          </p:nvCxnSpPr>
          <p:spPr>
            <a:xfrm flipV="1">
              <a:off x="1419430" y="4629374"/>
              <a:ext cx="955595" cy="15045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9" idx="4"/>
              <a:endCxn id="10" idx="0"/>
            </p:cNvCxnSpPr>
            <p:nvPr/>
          </p:nvCxnSpPr>
          <p:spPr>
            <a:xfrm>
              <a:off x="2584799" y="4839147"/>
              <a:ext cx="166545" cy="92051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9" idx="6"/>
              <a:endCxn id="11" idx="2"/>
            </p:cNvCxnSpPr>
            <p:nvPr/>
          </p:nvCxnSpPr>
          <p:spPr>
            <a:xfrm flipV="1">
              <a:off x="2794572" y="4542115"/>
              <a:ext cx="1100617" cy="8725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11" idx="3"/>
              <a:endCxn id="10" idx="7"/>
            </p:cNvCxnSpPr>
            <p:nvPr/>
          </p:nvCxnSpPr>
          <p:spPr>
            <a:xfrm flipH="1">
              <a:off x="2897197" y="4690074"/>
              <a:ext cx="1059278" cy="113000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12" idx="2"/>
              <a:endCxn id="10" idx="6"/>
            </p:cNvCxnSpPr>
            <p:nvPr/>
          </p:nvCxnSpPr>
          <p:spPr>
            <a:xfrm flipH="1">
              <a:off x="2957612" y="5244721"/>
              <a:ext cx="1841176" cy="72121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12" idx="3"/>
              <a:endCxn id="13" idx="7"/>
            </p:cNvCxnSpPr>
            <p:nvPr/>
          </p:nvCxnSpPr>
          <p:spPr>
            <a:xfrm flipH="1">
              <a:off x="4392081" y="5397117"/>
              <a:ext cx="469831" cy="68709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4178034" y="1894649"/>
            <a:ext cx="1461747" cy="461665"/>
          </a:xfrm>
          <a:prstGeom prst="rect">
            <a:avLst/>
          </a:prstGeom>
          <a:solidFill>
            <a:srgbClr val="FBFF9F"/>
          </a:solidFill>
          <a:ln>
            <a:noFill/>
          </a:ln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Call dfs(1)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907345" y="1919093"/>
            <a:ext cx="1726028" cy="46166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Iteration 1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93695" y="5917672"/>
            <a:ext cx="1860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Stack s</a:t>
            </a:r>
            <a:endParaRPr lang="en-US" sz="2400" dirty="0"/>
          </a:p>
        </p:txBody>
      </p:sp>
      <p:sp>
        <p:nvSpPr>
          <p:cNvPr id="25" name="TextBox 24"/>
          <p:cNvSpPr txBox="1"/>
          <p:nvPr/>
        </p:nvSpPr>
        <p:spPr>
          <a:xfrm>
            <a:off x="6628615" y="2892138"/>
            <a:ext cx="1102443" cy="304698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endParaRPr lang="en-US" sz="2400" dirty="0" smtClean="0"/>
          </a:p>
          <a:p>
            <a:pPr algn="ctr"/>
            <a:endParaRPr lang="en-US" sz="2400" dirty="0"/>
          </a:p>
          <a:p>
            <a:pPr algn="ctr"/>
            <a:endParaRPr lang="en-US" sz="2400" dirty="0" smtClean="0"/>
          </a:p>
          <a:p>
            <a:pPr algn="ctr"/>
            <a:endParaRPr lang="en-US" sz="2400" dirty="0"/>
          </a:p>
          <a:p>
            <a:pPr algn="ctr"/>
            <a:endParaRPr lang="en-US" sz="2400" dirty="0" smtClean="0"/>
          </a:p>
          <a:p>
            <a:pPr algn="ctr"/>
            <a:endParaRPr lang="en-US" sz="2400" dirty="0"/>
          </a:p>
          <a:p>
            <a:pPr algn="ctr"/>
            <a:r>
              <a:rPr lang="en-US" sz="2400" dirty="0" smtClean="0"/>
              <a:t>2</a:t>
            </a:r>
          </a:p>
          <a:p>
            <a:pPr algn="ctr"/>
            <a:r>
              <a:rPr lang="en-US" sz="2400" dirty="0" smtClean="0"/>
              <a:t>5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80999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Depth-First Search written iteratively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882" y="1368945"/>
            <a:ext cx="8109098" cy="410210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800" dirty="0" smtClean="0">
                <a:solidFill>
                  <a:srgbClr val="008000"/>
                </a:solidFill>
              </a:rPr>
              <a:t>/** </a:t>
            </a:r>
            <a:r>
              <a:rPr lang="en-US" sz="2800" dirty="0">
                <a:solidFill>
                  <a:srgbClr val="008000"/>
                </a:solidFill>
              </a:rPr>
              <a:t>Visit all nodes </a:t>
            </a:r>
            <a:r>
              <a:rPr lang="en-US" sz="2800" dirty="0" smtClean="0">
                <a:solidFill>
                  <a:srgbClr val="008000"/>
                </a:solidFill>
              </a:rPr>
              <a:t>REACHABLE* </a:t>
            </a:r>
            <a:r>
              <a:rPr lang="en-US" sz="2800" dirty="0">
                <a:solidFill>
                  <a:srgbClr val="008000"/>
                </a:solidFill>
              </a:rPr>
              <a:t>from u. Pre: u is unvisited. *</a:t>
            </a:r>
            <a:r>
              <a:rPr lang="en-US" sz="2800" dirty="0" smtClean="0">
                <a:solidFill>
                  <a:srgbClr val="008000"/>
                </a:solidFill>
              </a:rPr>
              <a:t>/</a:t>
            </a:r>
          </a:p>
          <a:p>
            <a:pPr marL="0" indent="0">
              <a:buNone/>
            </a:pPr>
            <a:r>
              <a:rPr lang="en-US" sz="2800" b="1" dirty="0" smtClean="0">
                <a:solidFill>
                  <a:srgbClr val="800000"/>
                </a:solidFill>
              </a:rPr>
              <a:t>public static void</a:t>
            </a:r>
            <a:r>
              <a:rPr lang="en-US" sz="2800" dirty="0" smtClean="0">
                <a:solidFill>
                  <a:srgbClr val="800000"/>
                </a:solidFill>
              </a:rPr>
              <a:t> dfs(int u)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Stack s= (u);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rgbClr val="800000"/>
                </a:solidFill>
              </a:rPr>
              <a:t> </a:t>
            </a: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b="1" dirty="0" smtClean="0">
                <a:solidFill>
                  <a:srgbClr val="800000"/>
                </a:solidFill>
              </a:rPr>
              <a:t>while</a:t>
            </a:r>
            <a:r>
              <a:rPr lang="en-US" sz="2800" dirty="0" smtClean="0">
                <a:solidFill>
                  <a:srgbClr val="800000"/>
                </a:solidFill>
              </a:rPr>
              <a:t> (s is not empty)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u= s.pop();</a:t>
            </a:r>
            <a:endParaRPr lang="en-US" sz="2800" dirty="0" smtClean="0">
              <a:solidFill>
                <a:srgbClr val="008000"/>
              </a:solidFill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</a:t>
            </a:r>
            <a:r>
              <a:rPr lang="en-US" sz="2800" b="1" dirty="0" smtClean="0">
                <a:solidFill>
                  <a:srgbClr val="800000"/>
                </a:solidFill>
              </a:rPr>
              <a:t>if</a:t>
            </a:r>
            <a:r>
              <a:rPr lang="en-US" sz="2800" dirty="0" smtClean="0">
                <a:solidFill>
                  <a:srgbClr val="800000"/>
                </a:solidFill>
              </a:rPr>
              <a:t> (u has not been visited)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	visit u;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	</a:t>
            </a:r>
            <a:r>
              <a:rPr lang="en-US" sz="2800" b="1" dirty="0" smtClean="0">
                <a:solidFill>
                  <a:srgbClr val="800000"/>
                </a:solidFill>
              </a:rPr>
              <a:t>for </a:t>
            </a:r>
            <a:r>
              <a:rPr lang="en-US" sz="2800" dirty="0" smtClean="0">
                <a:solidFill>
                  <a:srgbClr val="800000"/>
                </a:solidFill>
              </a:rPr>
              <a:t>each edge (u, v) leaving u: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		s.push(v);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}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}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rgbClr val="800000"/>
                </a:solidFill>
              </a:rPr>
              <a:t>}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633763" y="4729381"/>
            <a:ext cx="3718669" cy="1871433"/>
            <a:chOff x="1003766" y="4332870"/>
            <a:chExt cx="4226062" cy="2126780"/>
          </a:xfrm>
        </p:grpSpPr>
        <p:sp>
          <p:nvSpPr>
            <p:cNvPr id="7" name="Oval 6"/>
            <p:cNvSpPr/>
            <p:nvPr/>
          </p:nvSpPr>
          <p:spPr>
            <a:xfrm>
              <a:off x="1003766" y="4572001"/>
              <a:ext cx="415664" cy="415664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1</a:t>
              </a:r>
              <a:endParaRPr 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034494" y="5611147"/>
              <a:ext cx="413306" cy="413306"/>
            </a:xfrm>
            <a:prstGeom prst="ellipse">
              <a:avLst/>
            </a:prstGeom>
            <a:solidFill>
              <a:srgbClr val="77933C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0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2375025" y="4419600"/>
              <a:ext cx="419547" cy="41954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2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2545075" y="5759663"/>
              <a:ext cx="412537" cy="41253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5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3895190" y="4332870"/>
              <a:ext cx="418490" cy="41849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3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4798788" y="5029201"/>
              <a:ext cx="431040" cy="43104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4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4016646" y="6019800"/>
              <a:ext cx="439850" cy="43985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6</a:t>
              </a:r>
            </a:p>
          </p:txBody>
        </p:sp>
        <p:cxnSp>
          <p:nvCxnSpPr>
            <p:cNvPr id="14" name="Straight Arrow Connector 13"/>
            <p:cNvCxnSpPr>
              <a:stCxn id="7" idx="4"/>
              <a:endCxn id="8" idx="0"/>
            </p:cNvCxnSpPr>
            <p:nvPr/>
          </p:nvCxnSpPr>
          <p:spPr>
            <a:xfrm>
              <a:off x="1211598" y="4987665"/>
              <a:ext cx="29549" cy="62348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7" idx="5"/>
              <a:endCxn id="10" idx="1"/>
            </p:cNvCxnSpPr>
            <p:nvPr/>
          </p:nvCxnSpPr>
          <p:spPr>
            <a:xfrm>
              <a:off x="1358557" y="4926792"/>
              <a:ext cx="1246933" cy="89328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7" idx="6"/>
              <a:endCxn id="9" idx="2"/>
            </p:cNvCxnSpPr>
            <p:nvPr/>
          </p:nvCxnSpPr>
          <p:spPr>
            <a:xfrm flipV="1">
              <a:off x="1419430" y="4629374"/>
              <a:ext cx="955595" cy="15045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9" idx="4"/>
              <a:endCxn id="10" idx="0"/>
            </p:cNvCxnSpPr>
            <p:nvPr/>
          </p:nvCxnSpPr>
          <p:spPr>
            <a:xfrm>
              <a:off x="2584799" y="4839147"/>
              <a:ext cx="166545" cy="92051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9" idx="6"/>
              <a:endCxn id="11" idx="2"/>
            </p:cNvCxnSpPr>
            <p:nvPr/>
          </p:nvCxnSpPr>
          <p:spPr>
            <a:xfrm flipV="1">
              <a:off x="2794572" y="4542115"/>
              <a:ext cx="1100617" cy="8725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11" idx="3"/>
              <a:endCxn id="10" idx="7"/>
            </p:cNvCxnSpPr>
            <p:nvPr/>
          </p:nvCxnSpPr>
          <p:spPr>
            <a:xfrm flipH="1">
              <a:off x="2897197" y="4690074"/>
              <a:ext cx="1059278" cy="113000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12" idx="2"/>
              <a:endCxn id="10" idx="6"/>
            </p:cNvCxnSpPr>
            <p:nvPr/>
          </p:nvCxnSpPr>
          <p:spPr>
            <a:xfrm flipH="1">
              <a:off x="2957612" y="5244721"/>
              <a:ext cx="1841176" cy="72121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12" idx="3"/>
              <a:endCxn id="13" idx="7"/>
            </p:cNvCxnSpPr>
            <p:nvPr/>
          </p:nvCxnSpPr>
          <p:spPr>
            <a:xfrm flipH="1">
              <a:off x="4392081" y="5397117"/>
              <a:ext cx="469831" cy="68709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4178034" y="1894649"/>
            <a:ext cx="1461747" cy="461665"/>
          </a:xfrm>
          <a:prstGeom prst="rect">
            <a:avLst/>
          </a:prstGeom>
          <a:solidFill>
            <a:srgbClr val="FBFF9F"/>
          </a:solidFill>
          <a:ln>
            <a:noFill/>
          </a:ln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Call dfs(1)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907345" y="1919093"/>
            <a:ext cx="1726028" cy="46166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Iteration 2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93695" y="5917672"/>
            <a:ext cx="1860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Stack s</a:t>
            </a:r>
            <a:endParaRPr lang="en-US" sz="2400" dirty="0"/>
          </a:p>
        </p:txBody>
      </p:sp>
      <p:sp>
        <p:nvSpPr>
          <p:cNvPr id="25" name="TextBox 24"/>
          <p:cNvSpPr txBox="1"/>
          <p:nvPr/>
        </p:nvSpPr>
        <p:spPr>
          <a:xfrm>
            <a:off x="6628615" y="2892138"/>
            <a:ext cx="1102443" cy="304698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endParaRPr lang="en-US" sz="2400" dirty="0" smtClean="0"/>
          </a:p>
          <a:p>
            <a:pPr algn="ctr"/>
            <a:endParaRPr lang="en-US" sz="2400" dirty="0"/>
          </a:p>
          <a:p>
            <a:pPr algn="ctr"/>
            <a:endParaRPr lang="en-US" sz="2400" dirty="0" smtClean="0"/>
          </a:p>
          <a:p>
            <a:pPr algn="ctr"/>
            <a:endParaRPr lang="en-US" sz="2400" dirty="0"/>
          </a:p>
          <a:p>
            <a:pPr algn="ctr"/>
            <a:endParaRPr lang="en-US" sz="2400" dirty="0" smtClean="0"/>
          </a:p>
          <a:p>
            <a:pPr algn="ctr"/>
            <a:endParaRPr lang="en-US" sz="2400" dirty="0"/>
          </a:p>
          <a:p>
            <a:pPr algn="ctr"/>
            <a:r>
              <a:rPr lang="en-US" sz="2400" dirty="0" smtClean="0"/>
              <a:t>2</a:t>
            </a:r>
          </a:p>
          <a:p>
            <a:pPr algn="ctr"/>
            <a:r>
              <a:rPr lang="en-US" sz="2400" dirty="0" smtClean="0"/>
              <a:t>5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22009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Depth-First Search written iteratively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882" y="1368945"/>
            <a:ext cx="8109098" cy="410210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800" dirty="0" smtClean="0">
                <a:solidFill>
                  <a:srgbClr val="008000"/>
                </a:solidFill>
              </a:rPr>
              <a:t>/** </a:t>
            </a:r>
            <a:r>
              <a:rPr lang="en-US" sz="2800" dirty="0">
                <a:solidFill>
                  <a:srgbClr val="008000"/>
                </a:solidFill>
              </a:rPr>
              <a:t>Visit all nodes </a:t>
            </a:r>
            <a:r>
              <a:rPr lang="en-US" sz="2800" dirty="0" smtClean="0">
                <a:solidFill>
                  <a:srgbClr val="008000"/>
                </a:solidFill>
              </a:rPr>
              <a:t>REACHABLE* </a:t>
            </a:r>
            <a:r>
              <a:rPr lang="en-US" sz="2800" dirty="0">
                <a:solidFill>
                  <a:srgbClr val="008000"/>
                </a:solidFill>
              </a:rPr>
              <a:t>from u. Pre: u is unvisited. *</a:t>
            </a:r>
            <a:r>
              <a:rPr lang="en-US" sz="2800" dirty="0" smtClean="0">
                <a:solidFill>
                  <a:srgbClr val="008000"/>
                </a:solidFill>
              </a:rPr>
              <a:t>/</a:t>
            </a:r>
          </a:p>
          <a:p>
            <a:pPr marL="0" indent="0">
              <a:buNone/>
            </a:pPr>
            <a:r>
              <a:rPr lang="en-US" sz="2800" b="1" dirty="0" smtClean="0">
                <a:solidFill>
                  <a:srgbClr val="800000"/>
                </a:solidFill>
              </a:rPr>
              <a:t>public static void</a:t>
            </a:r>
            <a:r>
              <a:rPr lang="en-US" sz="2800" dirty="0" smtClean="0">
                <a:solidFill>
                  <a:srgbClr val="800000"/>
                </a:solidFill>
              </a:rPr>
              <a:t> dfs(int u)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Stack s= (u);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rgbClr val="800000"/>
                </a:solidFill>
              </a:rPr>
              <a:t> </a:t>
            </a: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b="1" dirty="0" smtClean="0">
                <a:solidFill>
                  <a:srgbClr val="800000"/>
                </a:solidFill>
              </a:rPr>
              <a:t>while</a:t>
            </a:r>
            <a:r>
              <a:rPr lang="en-US" sz="2800" dirty="0" smtClean="0">
                <a:solidFill>
                  <a:srgbClr val="800000"/>
                </a:solidFill>
              </a:rPr>
              <a:t> (s is not empty)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u= s.pop();</a:t>
            </a:r>
            <a:endParaRPr lang="en-US" sz="2800" dirty="0" smtClean="0">
              <a:solidFill>
                <a:srgbClr val="008000"/>
              </a:solidFill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</a:t>
            </a:r>
            <a:r>
              <a:rPr lang="en-US" sz="2800" b="1" dirty="0" smtClean="0">
                <a:solidFill>
                  <a:srgbClr val="800000"/>
                </a:solidFill>
              </a:rPr>
              <a:t>if</a:t>
            </a:r>
            <a:r>
              <a:rPr lang="en-US" sz="2800" dirty="0" smtClean="0">
                <a:solidFill>
                  <a:srgbClr val="800000"/>
                </a:solidFill>
              </a:rPr>
              <a:t> (u has not been visited)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	visit u;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	</a:t>
            </a:r>
            <a:r>
              <a:rPr lang="en-US" sz="2800" b="1" dirty="0" smtClean="0">
                <a:solidFill>
                  <a:srgbClr val="800000"/>
                </a:solidFill>
              </a:rPr>
              <a:t>for </a:t>
            </a:r>
            <a:r>
              <a:rPr lang="en-US" sz="2800" dirty="0" smtClean="0">
                <a:solidFill>
                  <a:srgbClr val="800000"/>
                </a:solidFill>
              </a:rPr>
              <a:t>each edge (u, v) leaving u: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		s.push(v);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}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}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rgbClr val="800000"/>
                </a:solidFill>
              </a:rPr>
              <a:t>}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633763" y="4729381"/>
            <a:ext cx="3718669" cy="1871433"/>
            <a:chOff x="1003766" y="4332870"/>
            <a:chExt cx="4226062" cy="2126780"/>
          </a:xfrm>
        </p:grpSpPr>
        <p:sp>
          <p:nvSpPr>
            <p:cNvPr id="7" name="Oval 6"/>
            <p:cNvSpPr/>
            <p:nvPr/>
          </p:nvSpPr>
          <p:spPr>
            <a:xfrm>
              <a:off x="1003766" y="4572001"/>
              <a:ext cx="415664" cy="415664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1</a:t>
              </a:r>
              <a:endParaRPr 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034494" y="5611147"/>
              <a:ext cx="413306" cy="413306"/>
            </a:xfrm>
            <a:prstGeom prst="ellipse">
              <a:avLst/>
            </a:prstGeom>
            <a:solidFill>
              <a:srgbClr val="77933C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0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2375025" y="4419600"/>
              <a:ext cx="419547" cy="41954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2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2545075" y="5759663"/>
              <a:ext cx="412537" cy="41253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5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3895190" y="4332870"/>
              <a:ext cx="418490" cy="41849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3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4798788" y="5029201"/>
              <a:ext cx="431040" cy="43104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4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4016646" y="6019800"/>
              <a:ext cx="439850" cy="43985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6</a:t>
              </a:r>
            </a:p>
          </p:txBody>
        </p:sp>
        <p:cxnSp>
          <p:nvCxnSpPr>
            <p:cNvPr id="14" name="Straight Arrow Connector 13"/>
            <p:cNvCxnSpPr>
              <a:stCxn id="7" idx="4"/>
              <a:endCxn id="8" idx="0"/>
            </p:cNvCxnSpPr>
            <p:nvPr/>
          </p:nvCxnSpPr>
          <p:spPr>
            <a:xfrm>
              <a:off x="1211598" y="4987665"/>
              <a:ext cx="29549" cy="62348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7" idx="5"/>
              <a:endCxn id="10" idx="1"/>
            </p:cNvCxnSpPr>
            <p:nvPr/>
          </p:nvCxnSpPr>
          <p:spPr>
            <a:xfrm>
              <a:off x="1358557" y="4926792"/>
              <a:ext cx="1246933" cy="89328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7" idx="6"/>
              <a:endCxn id="9" idx="2"/>
            </p:cNvCxnSpPr>
            <p:nvPr/>
          </p:nvCxnSpPr>
          <p:spPr>
            <a:xfrm flipV="1">
              <a:off x="1419430" y="4629374"/>
              <a:ext cx="955595" cy="15045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9" idx="4"/>
              <a:endCxn id="10" idx="0"/>
            </p:cNvCxnSpPr>
            <p:nvPr/>
          </p:nvCxnSpPr>
          <p:spPr>
            <a:xfrm>
              <a:off x="2584799" y="4839147"/>
              <a:ext cx="166545" cy="92051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9" idx="6"/>
              <a:endCxn id="11" idx="2"/>
            </p:cNvCxnSpPr>
            <p:nvPr/>
          </p:nvCxnSpPr>
          <p:spPr>
            <a:xfrm flipV="1">
              <a:off x="2794572" y="4542115"/>
              <a:ext cx="1100617" cy="8725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11" idx="3"/>
              <a:endCxn id="10" idx="7"/>
            </p:cNvCxnSpPr>
            <p:nvPr/>
          </p:nvCxnSpPr>
          <p:spPr>
            <a:xfrm flipH="1">
              <a:off x="2897197" y="4690074"/>
              <a:ext cx="1059278" cy="113000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12" idx="2"/>
              <a:endCxn id="10" idx="6"/>
            </p:cNvCxnSpPr>
            <p:nvPr/>
          </p:nvCxnSpPr>
          <p:spPr>
            <a:xfrm flipH="1">
              <a:off x="2957612" y="5244721"/>
              <a:ext cx="1841176" cy="72121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12" idx="3"/>
              <a:endCxn id="13" idx="7"/>
            </p:cNvCxnSpPr>
            <p:nvPr/>
          </p:nvCxnSpPr>
          <p:spPr>
            <a:xfrm flipH="1">
              <a:off x="4392081" y="5397117"/>
              <a:ext cx="469831" cy="68709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4178034" y="1894649"/>
            <a:ext cx="1461747" cy="461665"/>
          </a:xfrm>
          <a:prstGeom prst="rect">
            <a:avLst/>
          </a:prstGeom>
          <a:solidFill>
            <a:srgbClr val="FBFF9F"/>
          </a:solidFill>
          <a:ln>
            <a:noFill/>
          </a:ln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Call dfs(1)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907345" y="1919093"/>
            <a:ext cx="1726028" cy="46166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Iteration 2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93695" y="5917672"/>
            <a:ext cx="1860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Stack s</a:t>
            </a:r>
            <a:endParaRPr lang="en-US" sz="2400" dirty="0"/>
          </a:p>
        </p:txBody>
      </p:sp>
      <p:sp>
        <p:nvSpPr>
          <p:cNvPr id="25" name="TextBox 24"/>
          <p:cNvSpPr txBox="1"/>
          <p:nvPr/>
        </p:nvSpPr>
        <p:spPr>
          <a:xfrm>
            <a:off x="6628615" y="2892138"/>
            <a:ext cx="1102443" cy="304698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endParaRPr lang="en-US" sz="2400" dirty="0" smtClean="0"/>
          </a:p>
          <a:p>
            <a:pPr algn="ctr"/>
            <a:endParaRPr lang="en-US" sz="2400" dirty="0"/>
          </a:p>
          <a:p>
            <a:pPr algn="ctr"/>
            <a:endParaRPr lang="en-US" sz="2400" dirty="0" smtClean="0"/>
          </a:p>
          <a:p>
            <a:pPr algn="ctr"/>
            <a:endParaRPr lang="en-US" sz="2400" dirty="0"/>
          </a:p>
          <a:p>
            <a:pPr algn="ctr"/>
            <a:endParaRPr lang="en-US" sz="2400" dirty="0" smtClean="0"/>
          </a:p>
          <a:p>
            <a:pPr algn="ctr"/>
            <a:endParaRPr lang="en-US" sz="2400" dirty="0"/>
          </a:p>
          <a:p>
            <a:pPr algn="ctr"/>
            <a:endParaRPr lang="en-US" sz="2400" dirty="0" smtClean="0"/>
          </a:p>
          <a:p>
            <a:pPr algn="ctr"/>
            <a:r>
              <a:rPr lang="en-US" sz="2400" dirty="0" smtClean="0"/>
              <a:t>5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78900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Depth-First Search written iteratively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882" y="1368945"/>
            <a:ext cx="8109098" cy="410210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800" dirty="0" smtClean="0">
                <a:solidFill>
                  <a:srgbClr val="008000"/>
                </a:solidFill>
              </a:rPr>
              <a:t>/** </a:t>
            </a:r>
            <a:r>
              <a:rPr lang="en-US" sz="2800" dirty="0">
                <a:solidFill>
                  <a:srgbClr val="008000"/>
                </a:solidFill>
              </a:rPr>
              <a:t>Visit all nodes </a:t>
            </a:r>
            <a:r>
              <a:rPr lang="en-US" sz="2800" dirty="0" smtClean="0">
                <a:solidFill>
                  <a:srgbClr val="008000"/>
                </a:solidFill>
              </a:rPr>
              <a:t>REACHABLE* </a:t>
            </a:r>
            <a:r>
              <a:rPr lang="en-US" sz="2800" dirty="0">
                <a:solidFill>
                  <a:srgbClr val="008000"/>
                </a:solidFill>
              </a:rPr>
              <a:t>from u. Pre: u is unvisited. *</a:t>
            </a:r>
            <a:r>
              <a:rPr lang="en-US" sz="2800" dirty="0" smtClean="0">
                <a:solidFill>
                  <a:srgbClr val="008000"/>
                </a:solidFill>
              </a:rPr>
              <a:t>/</a:t>
            </a:r>
          </a:p>
          <a:p>
            <a:pPr marL="0" indent="0">
              <a:buNone/>
            </a:pPr>
            <a:r>
              <a:rPr lang="en-US" sz="2800" b="1" dirty="0" smtClean="0">
                <a:solidFill>
                  <a:srgbClr val="800000"/>
                </a:solidFill>
              </a:rPr>
              <a:t>public static void</a:t>
            </a:r>
            <a:r>
              <a:rPr lang="en-US" sz="2800" dirty="0" smtClean="0">
                <a:solidFill>
                  <a:srgbClr val="800000"/>
                </a:solidFill>
              </a:rPr>
              <a:t> dfs(int u)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Stack s= (u);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rgbClr val="800000"/>
                </a:solidFill>
              </a:rPr>
              <a:t> </a:t>
            </a: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b="1" dirty="0" smtClean="0">
                <a:solidFill>
                  <a:srgbClr val="800000"/>
                </a:solidFill>
              </a:rPr>
              <a:t>while</a:t>
            </a:r>
            <a:r>
              <a:rPr lang="en-US" sz="2800" dirty="0" smtClean="0">
                <a:solidFill>
                  <a:srgbClr val="800000"/>
                </a:solidFill>
              </a:rPr>
              <a:t> (s is not empty)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u= s.pop();</a:t>
            </a:r>
            <a:endParaRPr lang="en-US" sz="2800" dirty="0" smtClean="0">
              <a:solidFill>
                <a:srgbClr val="008000"/>
              </a:solidFill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</a:t>
            </a:r>
            <a:r>
              <a:rPr lang="en-US" sz="2800" b="1" dirty="0" smtClean="0">
                <a:solidFill>
                  <a:srgbClr val="800000"/>
                </a:solidFill>
              </a:rPr>
              <a:t>if</a:t>
            </a:r>
            <a:r>
              <a:rPr lang="en-US" sz="2800" dirty="0" smtClean="0">
                <a:solidFill>
                  <a:srgbClr val="800000"/>
                </a:solidFill>
              </a:rPr>
              <a:t> (u has not been visited)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	visit u;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	</a:t>
            </a:r>
            <a:r>
              <a:rPr lang="en-US" sz="2800" b="1" dirty="0" smtClean="0">
                <a:solidFill>
                  <a:srgbClr val="800000"/>
                </a:solidFill>
              </a:rPr>
              <a:t>for </a:t>
            </a:r>
            <a:r>
              <a:rPr lang="en-US" sz="2800" dirty="0" smtClean="0">
                <a:solidFill>
                  <a:srgbClr val="800000"/>
                </a:solidFill>
              </a:rPr>
              <a:t>each edge (u, v) leaving u: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		s.push(v);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}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}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rgbClr val="800000"/>
                </a:solidFill>
              </a:rPr>
              <a:t>}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633763" y="4729381"/>
            <a:ext cx="3718669" cy="1871433"/>
            <a:chOff x="1003766" y="4332870"/>
            <a:chExt cx="4226062" cy="2126780"/>
          </a:xfrm>
        </p:grpSpPr>
        <p:sp>
          <p:nvSpPr>
            <p:cNvPr id="7" name="Oval 6"/>
            <p:cNvSpPr/>
            <p:nvPr/>
          </p:nvSpPr>
          <p:spPr>
            <a:xfrm>
              <a:off x="1003766" y="4572001"/>
              <a:ext cx="415664" cy="415664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1</a:t>
              </a:r>
              <a:endParaRPr 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034494" y="5611147"/>
              <a:ext cx="413306" cy="413306"/>
            </a:xfrm>
            <a:prstGeom prst="ellipse">
              <a:avLst/>
            </a:prstGeom>
            <a:solidFill>
              <a:srgbClr val="77933C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0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2375025" y="4419600"/>
              <a:ext cx="419547" cy="419547"/>
            </a:xfrm>
            <a:prstGeom prst="ellipse">
              <a:avLst/>
            </a:prstGeom>
            <a:solidFill>
              <a:srgbClr val="77933C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2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2545075" y="5759663"/>
              <a:ext cx="412537" cy="41253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5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3895190" y="4332870"/>
              <a:ext cx="418490" cy="41849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3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4798788" y="5029201"/>
              <a:ext cx="431040" cy="43104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4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4016646" y="6019800"/>
              <a:ext cx="439850" cy="43985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6</a:t>
              </a:r>
            </a:p>
          </p:txBody>
        </p:sp>
        <p:cxnSp>
          <p:nvCxnSpPr>
            <p:cNvPr id="14" name="Straight Arrow Connector 13"/>
            <p:cNvCxnSpPr>
              <a:stCxn id="7" idx="4"/>
              <a:endCxn id="8" idx="0"/>
            </p:cNvCxnSpPr>
            <p:nvPr/>
          </p:nvCxnSpPr>
          <p:spPr>
            <a:xfrm>
              <a:off x="1211598" y="4987665"/>
              <a:ext cx="29549" cy="62348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7" idx="5"/>
              <a:endCxn id="10" idx="1"/>
            </p:cNvCxnSpPr>
            <p:nvPr/>
          </p:nvCxnSpPr>
          <p:spPr>
            <a:xfrm>
              <a:off x="1358557" y="4926792"/>
              <a:ext cx="1246933" cy="89328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7" idx="6"/>
              <a:endCxn id="9" idx="2"/>
            </p:cNvCxnSpPr>
            <p:nvPr/>
          </p:nvCxnSpPr>
          <p:spPr>
            <a:xfrm flipV="1">
              <a:off x="1419430" y="4629374"/>
              <a:ext cx="955595" cy="15045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9" idx="4"/>
              <a:endCxn id="10" idx="0"/>
            </p:cNvCxnSpPr>
            <p:nvPr/>
          </p:nvCxnSpPr>
          <p:spPr>
            <a:xfrm>
              <a:off x="2584799" y="4839147"/>
              <a:ext cx="166545" cy="92051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9" idx="6"/>
              <a:endCxn id="11" idx="2"/>
            </p:cNvCxnSpPr>
            <p:nvPr/>
          </p:nvCxnSpPr>
          <p:spPr>
            <a:xfrm flipV="1">
              <a:off x="2794572" y="4542115"/>
              <a:ext cx="1100617" cy="8725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11" idx="3"/>
              <a:endCxn id="10" idx="7"/>
            </p:cNvCxnSpPr>
            <p:nvPr/>
          </p:nvCxnSpPr>
          <p:spPr>
            <a:xfrm flipH="1">
              <a:off x="2897197" y="4690074"/>
              <a:ext cx="1059278" cy="113000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12" idx="2"/>
              <a:endCxn id="10" idx="6"/>
            </p:cNvCxnSpPr>
            <p:nvPr/>
          </p:nvCxnSpPr>
          <p:spPr>
            <a:xfrm flipH="1">
              <a:off x="2957612" y="5244721"/>
              <a:ext cx="1841176" cy="72121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12" idx="3"/>
              <a:endCxn id="13" idx="7"/>
            </p:cNvCxnSpPr>
            <p:nvPr/>
          </p:nvCxnSpPr>
          <p:spPr>
            <a:xfrm flipH="1">
              <a:off x="4392081" y="5397117"/>
              <a:ext cx="469831" cy="68709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4178034" y="1894649"/>
            <a:ext cx="1461747" cy="461665"/>
          </a:xfrm>
          <a:prstGeom prst="rect">
            <a:avLst/>
          </a:prstGeom>
          <a:solidFill>
            <a:srgbClr val="FBFF9F"/>
          </a:solidFill>
          <a:ln>
            <a:noFill/>
          </a:ln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Call dfs(1)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907345" y="1919093"/>
            <a:ext cx="1726028" cy="46166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Iteration 2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93695" y="5917672"/>
            <a:ext cx="1860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Stack s</a:t>
            </a:r>
            <a:endParaRPr lang="en-US" sz="2400" dirty="0"/>
          </a:p>
        </p:txBody>
      </p:sp>
      <p:sp>
        <p:nvSpPr>
          <p:cNvPr id="25" name="TextBox 24"/>
          <p:cNvSpPr txBox="1"/>
          <p:nvPr/>
        </p:nvSpPr>
        <p:spPr>
          <a:xfrm>
            <a:off x="6628615" y="2892138"/>
            <a:ext cx="1102443" cy="304698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endParaRPr lang="en-US" sz="2400" dirty="0" smtClean="0"/>
          </a:p>
          <a:p>
            <a:pPr algn="ctr"/>
            <a:endParaRPr lang="en-US" sz="2400" dirty="0"/>
          </a:p>
          <a:p>
            <a:pPr algn="ctr"/>
            <a:endParaRPr lang="en-US" sz="2400" dirty="0" smtClean="0"/>
          </a:p>
          <a:p>
            <a:pPr algn="ctr"/>
            <a:endParaRPr lang="en-US" sz="2400" dirty="0"/>
          </a:p>
          <a:p>
            <a:pPr algn="ctr"/>
            <a:endParaRPr lang="en-US" sz="2400" dirty="0" smtClean="0"/>
          </a:p>
          <a:p>
            <a:pPr algn="ctr"/>
            <a:endParaRPr lang="en-US" sz="2400" dirty="0" smtClean="0"/>
          </a:p>
          <a:p>
            <a:pPr algn="ctr"/>
            <a:endParaRPr lang="en-US" sz="2400" dirty="0" smtClean="0"/>
          </a:p>
          <a:p>
            <a:pPr algn="ctr"/>
            <a:r>
              <a:rPr lang="en-US" sz="2400" dirty="0" smtClean="0"/>
              <a:t>5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3382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Depth-First Search written iteratively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882" y="1368945"/>
            <a:ext cx="8109098" cy="410210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800" dirty="0" smtClean="0">
                <a:solidFill>
                  <a:srgbClr val="008000"/>
                </a:solidFill>
              </a:rPr>
              <a:t>/** </a:t>
            </a:r>
            <a:r>
              <a:rPr lang="en-US" sz="2800" dirty="0">
                <a:solidFill>
                  <a:srgbClr val="008000"/>
                </a:solidFill>
              </a:rPr>
              <a:t>Visit all nodes </a:t>
            </a:r>
            <a:r>
              <a:rPr lang="en-US" sz="2800" dirty="0" smtClean="0">
                <a:solidFill>
                  <a:srgbClr val="008000"/>
                </a:solidFill>
              </a:rPr>
              <a:t>REACHABLE* </a:t>
            </a:r>
            <a:r>
              <a:rPr lang="en-US" sz="2800" dirty="0">
                <a:solidFill>
                  <a:srgbClr val="008000"/>
                </a:solidFill>
              </a:rPr>
              <a:t>from u. Pre: u is unvisited. . </a:t>
            </a:r>
            <a:r>
              <a:rPr lang="en-US" sz="2800" dirty="0" smtClean="0">
                <a:solidFill>
                  <a:srgbClr val="008000"/>
                </a:solidFill>
              </a:rPr>
              <a:t>*/</a:t>
            </a:r>
          </a:p>
          <a:p>
            <a:pPr marL="0" indent="0">
              <a:buNone/>
            </a:pPr>
            <a:r>
              <a:rPr lang="en-US" sz="2800" b="1" dirty="0" smtClean="0">
                <a:solidFill>
                  <a:srgbClr val="800000"/>
                </a:solidFill>
              </a:rPr>
              <a:t>public static void</a:t>
            </a:r>
            <a:r>
              <a:rPr lang="en-US" sz="2800" dirty="0" smtClean="0">
                <a:solidFill>
                  <a:srgbClr val="800000"/>
                </a:solidFill>
              </a:rPr>
              <a:t> dfs(int u)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Stack s= (u);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rgbClr val="800000"/>
                </a:solidFill>
              </a:rPr>
              <a:t> </a:t>
            </a: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b="1" dirty="0" smtClean="0">
                <a:solidFill>
                  <a:srgbClr val="800000"/>
                </a:solidFill>
              </a:rPr>
              <a:t>while</a:t>
            </a:r>
            <a:r>
              <a:rPr lang="en-US" sz="2800" dirty="0" smtClean="0">
                <a:solidFill>
                  <a:srgbClr val="800000"/>
                </a:solidFill>
              </a:rPr>
              <a:t> (s is not empty)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u= s.pop();</a:t>
            </a:r>
            <a:endParaRPr lang="en-US" sz="2800" dirty="0" smtClean="0">
              <a:solidFill>
                <a:srgbClr val="008000"/>
              </a:solidFill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</a:t>
            </a:r>
            <a:r>
              <a:rPr lang="en-US" sz="2800" b="1" dirty="0" smtClean="0">
                <a:solidFill>
                  <a:srgbClr val="800000"/>
                </a:solidFill>
              </a:rPr>
              <a:t>if</a:t>
            </a:r>
            <a:r>
              <a:rPr lang="en-US" sz="2800" dirty="0" smtClean="0">
                <a:solidFill>
                  <a:srgbClr val="800000"/>
                </a:solidFill>
              </a:rPr>
              <a:t> (u has not been visited)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	visit u;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	</a:t>
            </a:r>
            <a:r>
              <a:rPr lang="en-US" sz="2800" b="1" dirty="0" smtClean="0">
                <a:solidFill>
                  <a:srgbClr val="800000"/>
                </a:solidFill>
              </a:rPr>
              <a:t>for </a:t>
            </a:r>
            <a:r>
              <a:rPr lang="en-US" sz="2800" dirty="0" smtClean="0">
                <a:solidFill>
                  <a:srgbClr val="800000"/>
                </a:solidFill>
              </a:rPr>
              <a:t>each edge (u, v) leaving u: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		s.push(v);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}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}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rgbClr val="800000"/>
                </a:solidFill>
              </a:rPr>
              <a:t>}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633763" y="4729381"/>
            <a:ext cx="3718669" cy="1871433"/>
            <a:chOff x="1003766" y="4332870"/>
            <a:chExt cx="4226062" cy="2126780"/>
          </a:xfrm>
        </p:grpSpPr>
        <p:sp>
          <p:nvSpPr>
            <p:cNvPr id="7" name="Oval 6"/>
            <p:cNvSpPr/>
            <p:nvPr/>
          </p:nvSpPr>
          <p:spPr>
            <a:xfrm>
              <a:off x="1003766" y="4572001"/>
              <a:ext cx="415664" cy="415664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1</a:t>
              </a:r>
              <a:endParaRPr 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034494" y="5611147"/>
              <a:ext cx="413306" cy="413306"/>
            </a:xfrm>
            <a:prstGeom prst="ellipse">
              <a:avLst/>
            </a:prstGeom>
            <a:solidFill>
              <a:srgbClr val="77933C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0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2375025" y="4419600"/>
              <a:ext cx="419547" cy="419547"/>
            </a:xfrm>
            <a:prstGeom prst="ellipse">
              <a:avLst/>
            </a:prstGeom>
            <a:solidFill>
              <a:srgbClr val="77933C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2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2545075" y="5759663"/>
              <a:ext cx="412537" cy="41253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5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3895190" y="4332870"/>
              <a:ext cx="418490" cy="41849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3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4798788" y="5029201"/>
              <a:ext cx="431040" cy="43104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4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4016646" y="6019800"/>
              <a:ext cx="439850" cy="43985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6</a:t>
              </a:r>
            </a:p>
          </p:txBody>
        </p:sp>
        <p:cxnSp>
          <p:nvCxnSpPr>
            <p:cNvPr id="14" name="Straight Arrow Connector 13"/>
            <p:cNvCxnSpPr>
              <a:stCxn id="7" idx="4"/>
              <a:endCxn id="8" idx="0"/>
            </p:cNvCxnSpPr>
            <p:nvPr/>
          </p:nvCxnSpPr>
          <p:spPr>
            <a:xfrm>
              <a:off x="1211598" y="4987665"/>
              <a:ext cx="29549" cy="62348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7" idx="5"/>
              <a:endCxn id="10" idx="1"/>
            </p:cNvCxnSpPr>
            <p:nvPr/>
          </p:nvCxnSpPr>
          <p:spPr>
            <a:xfrm>
              <a:off x="1358557" y="4926792"/>
              <a:ext cx="1246933" cy="89328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7" idx="6"/>
              <a:endCxn id="9" idx="2"/>
            </p:cNvCxnSpPr>
            <p:nvPr/>
          </p:nvCxnSpPr>
          <p:spPr>
            <a:xfrm flipV="1">
              <a:off x="1419430" y="4629374"/>
              <a:ext cx="955595" cy="15045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9" idx="4"/>
              <a:endCxn id="10" idx="0"/>
            </p:cNvCxnSpPr>
            <p:nvPr/>
          </p:nvCxnSpPr>
          <p:spPr>
            <a:xfrm>
              <a:off x="2584799" y="4839147"/>
              <a:ext cx="166545" cy="92051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9" idx="6"/>
              <a:endCxn id="11" idx="2"/>
            </p:cNvCxnSpPr>
            <p:nvPr/>
          </p:nvCxnSpPr>
          <p:spPr>
            <a:xfrm flipV="1">
              <a:off x="2794572" y="4542115"/>
              <a:ext cx="1100617" cy="8725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11" idx="3"/>
              <a:endCxn id="10" idx="7"/>
            </p:cNvCxnSpPr>
            <p:nvPr/>
          </p:nvCxnSpPr>
          <p:spPr>
            <a:xfrm flipH="1">
              <a:off x="2897197" y="4690074"/>
              <a:ext cx="1059278" cy="113000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12" idx="2"/>
              <a:endCxn id="10" idx="6"/>
            </p:cNvCxnSpPr>
            <p:nvPr/>
          </p:nvCxnSpPr>
          <p:spPr>
            <a:xfrm flipH="1">
              <a:off x="2957612" y="5244721"/>
              <a:ext cx="1841176" cy="72121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12" idx="3"/>
              <a:endCxn id="13" idx="7"/>
            </p:cNvCxnSpPr>
            <p:nvPr/>
          </p:nvCxnSpPr>
          <p:spPr>
            <a:xfrm flipH="1">
              <a:off x="4392081" y="5397117"/>
              <a:ext cx="469831" cy="68709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4178034" y="1894649"/>
            <a:ext cx="1461747" cy="461665"/>
          </a:xfrm>
          <a:prstGeom prst="rect">
            <a:avLst/>
          </a:prstGeom>
          <a:solidFill>
            <a:srgbClr val="FBFF9F"/>
          </a:solidFill>
          <a:ln>
            <a:noFill/>
          </a:ln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Call dfs(1)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907345" y="1919093"/>
            <a:ext cx="1726028" cy="46166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Iteration 2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93695" y="5917672"/>
            <a:ext cx="1860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Stack s</a:t>
            </a:r>
            <a:endParaRPr lang="en-US" sz="2400" dirty="0"/>
          </a:p>
        </p:txBody>
      </p:sp>
      <p:sp>
        <p:nvSpPr>
          <p:cNvPr id="25" name="TextBox 24"/>
          <p:cNvSpPr txBox="1"/>
          <p:nvPr/>
        </p:nvSpPr>
        <p:spPr>
          <a:xfrm>
            <a:off x="6628615" y="2892138"/>
            <a:ext cx="1102443" cy="304698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endParaRPr lang="en-US" sz="2400" dirty="0" smtClean="0"/>
          </a:p>
          <a:p>
            <a:pPr algn="ctr"/>
            <a:endParaRPr lang="en-US" sz="2400" dirty="0"/>
          </a:p>
          <a:p>
            <a:pPr algn="ctr"/>
            <a:endParaRPr lang="en-US" sz="2400" dirty="0" smtClean="0"/>
          </a:p>
          <a:p>
            <a:pPr algn="ctr"/>
            <a:endParaRPr lang="en-US" sz="2400" dirty="0"/>
          </a:p>
          <a:p>
            <a:pPr algn="ctr"/>
            <a:endParaRPr lang="en-US" sz="2400" dirty="0" smtClean="0"/>
          </a:p>
          <a:p>
            <a:pPr algn="ctr"/>
            <a:r>
              <a:rPr lang="en-US" sz="2400" dirty="0" smtClean="0"/>
              <a:t>3</a:t>
            </a:r>
            <a:endParaRPr lang="en-US" sz="2400" dirty="0"/>
          </a:p>
          <a:p>
            <a:pPr algn="ctr"/>
            <a:r>
              <a:rPr lang="en-US" sz="2400" dirty="0"/>
              <a:t>5</a:t>
            </a:r>
            <a:endParaRPr lang="en-US" sz="2400" dirty="0" smtClean="0"/>
          </a:p>
          <a:p>
            <a:pPr algn="ctr"/>
            <a:r>
              <a:rPr lang="en-US" sz="2400" dirty="0" smtClean="0"/>
              <a:t>5</a:t>
            </a:r>
            <a:endParaRPr lang="en-US" sz="2400" dirty="0"/>
          </a:p>
        </p:txBody>
      </p:sp>
      <p:sp>
        <p:nvSpPr>
          <p:cNvPr id="24" name="TextBox 23"/>
          <p:cNvSpPr txBox="1"/>
          <p:nvPr/>
        </p:nvSpPr>
        <p:spPr>
          <a:xfrm>
            <a:off x="5779331" y="2734470"/>
            <a:ext cx="3047019" cy="1569660"/>
          </a:xfrm>
          <a:prstGeom prst="rect">
            <a:avLst/>
          </a:prstGeom>
          <a:solidFill>
            <a:srgbClr val="FBFF9F"/>
          </a:solidFill>
          <a:ln>
            <a:noFill/>
          </a:ln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Yes, 5 is put on the stack twice, once for each edge to it. It will be visited only once.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367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Depth-First Search written iteratively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882" y="1368945"/>
            <a:ext cx="8109098" cy="410210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800" dirty="0" smtClean="0">
                <a:solidFill>
                  <a:srgbClr val="008000"/>
                </a:solidFill>
              </a:rPr>
              <a:t>/** </a:t>
            </a:r>
            <a:r>
              <a:rPr lang="en-US" sz="2800" dirty="0">
                <a:solidFill>
                  <a:srgbClr val="008000"/>
                </a:solidFill>
              </a:rPr>
              <a:t>Visit all nodes </a:t>
            </a:r>
            <a:r>
              <a:rPr lang="en-US" sz="2800" dirty="0" smtClean="0">
                <a:solidFill>
                  <a:srgbClr val="008000"/>
                </a:solidFill>
              </a:rPr>
              <a:t>REACHABLE* </a:t>
            </a:r>
            <a:r>
              <a:rPr lang="en-US" sz="2800" dirty="0">
                <a:solidFill>
                  <a:srgbClr val="008000"/>
                </a:solidFill>
              </a:rPr>
              <a:t>from u. Pre: u is unvisited. . </a:t>
            </a:r>
            <a:r>
              <a:rPr lang="en-US" sz="2800" dirty="0" smtClean="0">
                <a:solidFill>
                  <a:srgbClr val="008000"/>
                </a:solidFill>
              </a:rPr>
              <a:t>*/</a:t>
            </a:r>
          </a:p>
          <a:p>
            <a:pPr marL="0" indent="0">
              <a:buNone/>
            </a:pPr>
            <a:r>
              <a:rPr lang="en-US" sz="2800" b="1" dirty="0" smtClean="0">
                <a:solidFill>
                  <a:srgbClr val="800000"/>
                </a:solidFill>
              </a:rPr>
              <a:t>public static void</a:t>
            </a:r>
            <a:r>
              <a:rPr lang="en-US" sz="2800" dirty="0" smtClean="0">
                <a:solidFill>
                  <a:srgbClr val="800000"/>
                </a:solidFill>
              </a:rPr>
              <a:t> dfs(int u)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Stack s= (u);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rgbClr val="800000"/>
                </a:solidFill>
              </a:rPr>
              <a:t> </a:t>
            </a: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b="1" dirty="0" smtClean="0">
                <a:solidFill>
                  <a:srgbClr val="800000"/>
                </a:solidFill>
              </a:rPr>
              <a:t>while</a:t>
            </a:r>
            <a:r>
              <a:rPr lang="en-US" sz="2800" dirty="0" smtClean="0">
                <a:solidFill>
                  <a:srgbClr val="800000"/>
                </a:solidFill>
              </a:rPr>
              <a:t> (s is not empty)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u= s.pop();</a:t>
            </a:r>
            <a:endParaRPr lang="en-US" sz="2800" dirty="0" smtClean="0">
              <a:solidFill>
                <a:srgbClr val="008000"/>
              </a:solidFill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</a:t>
            </a:r>
            <a:r>
              <a:rPr lang="en-US" sz="2800" b="1" dirty="0" smtClean="0">
                <a:solidFill>
                  <a:srgbClr val="800000"/>
                </a:solidFill>
              </a:rPr>
              <a:t>if</a:t>
            </a:r>
            <a:r>
              <a:rPr lang="en-US" sz="2800" dirty="0" smtClean="0">
                <a:solidFill>
                  <a:srgbClr val="800000"/>
                </a:solidFill>
              </a:rPr>
              <a:t> (u has not been visited)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	visit u;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	</a:t>
            </a:r>
            <a:r>
              <a:rPr lang="en-US" sz="2800" b="1" dirty="0" smtClean="0">
                <a:solidFill>
                  <a:srgbClr val="800000"/>
                </a:solidFill>
              </a:rPr>
              <a:t>for </a:t>
            </a:r>
            <a:r>
              <a:rPr lang="en-US" sz="2800" dirty="0" smtClean="0">
                <a:solidFill>
                  <a:srgbClr val="800000"/>
                </a:solidFill>
              </a:rPr>
              <a:t>each edge (u, v) leaving u: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		s.push(v);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}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}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rgbClr val="800000"/>
                </a:solidFill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105152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That’s DFS!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882" y="1368945"/>
            <a:ext cx="8109098" cy="520613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2800" dirty="0" smtClean="0">
                <a:solidFill>
                  <a:srgbClr val="008000"/>
                </a:solidFill>
              </a:rPr>
              <a:t>/** Visit all nodes REACHABLE* from u. Pre: u is unvisited. */</a:t>
            </a:r>
          </a:p>
          <a:p>
            <a:pPr marL="0" indent="0">
              <a:buNone/>
            </a:pPr>
            <a:r>
              <a:rPr lang="en-US" sz="2800" b="1" dirty="0" smtClean="0">
                <a:solidFill>
                  <a:srgbClr val="800000"/>
                </a:solidFill>
              </a:rPr>
              <a:t>public static void</a:t>
            </a:r>
            <a:r>
              <a:rPr lang="en-US" sz="2800" dirty="0" smtClean="0">
                <a:solidFill>
                  <a:srgbClr val="800000"/>
                </a:solidFill>
              </a:rPr>
              <a:t> dfs(int u)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Stack s= (u);    </a:t>
            </a:r>
            <a:r>
              <a:rPr lang="en-US" sz="2800" dirty="0" smtClean="0">
                <a:solidFill>
                  <a:srgbClr val="008000"/>
                </a:solidFill>
              </a:rPr>
              <a:t>// Not Java!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8000"/>
                </a:solidFill>
              </a:rPr>
              <a:t>	</a:t>
            </a:r>
            <a:r>
              <a:rPr lang="en-US" sz="2800" dirty="0" smtClean="0">
                <a:solidFill>
                  <a:srgbClr val="008000"/>
                </a:solidFill>
              </a:rPr>
              <a:t>// inv: all nodes that have to be visited are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8000"/>
                </a:solidFill>
              </a:rPr>
              <a:t>	</a:t>
            </a:r>
            <a:r>
              <a:rPr lang="en-US" sz="2800" dirty="0" smtClean="0">
                <a:solidFill>
                  <a:srgbClr val="008000"/>
                </a:solidFill>
              </a:rPr>
              <a:t>//         REACHABLE* from some node in s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b="1" dirty="0" smtClean="0">
                <a:solidFill>
                  <a:srgbClr val="800000"/>
                </a:solidFill>
              </a:rPr>
              <a:t>while</a:t>
            </a:r>
            <a:r>
              <a:rPr lang="en-US" sz="2800" dirty="0" smtClean="0">
                <a:solidFill>
                  <a:srgbClr val="800000"/>
                </a:solidFill>
              </a:rPr>
              <a:t> (                            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u= s.pop();   </a:t>
            </a:r>
            <a:r>
              <a:rPr lang="en-US" sz="2800" dirty="0" smtClean="0">
                <a:solidFill>
                  <a:srgbClr val="008000"/>
                </a:solidFill>
              </a:rPr>
              <a:t> // Remove top stack node, put in u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</a:t>
            </a:r>
            <a:r>
              <a:rPr lang="en-US" sz="2800" b="1" dirty="0" smtClean="0">
                <a:solidFill>
                  <a:srgbClr val="800000"/>
                </a:solidFill>
              </a:rPr>
              <a:t>if</a:t>
            </a:r>
            <a:r>
              <a:rPr lang="en-US" sz="2800" dirty="0" smtClean="0">
                <a:solidFill>
                  <a:srgbClr val="800000"/>
                </a:solidFill>
              </a:rPr>
              <a:t> (u has not been visited)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	visit u;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	</a:t>
            </a:r>
            <a:r>
              <a:rPr lang="en-US" sz="2800" b="1" dirty="0" smtClean="0">
                <a:solidFill>
                  <a:srgbClr val="800000"/>
                </a:solidFill>
              </a:rPr>
              <a:t>for </a:t>
            </a:r>
            <a:r>
              <a:rPr lang="en-US" sz="2800" dirty="0" smtClean="0">
                <a:solidFill>
                  <a:srgbClr val="800000"/>
                </a:solidFill>
              </a:rPr>
              <a:t>each edge (u, v) leaving u: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		s.push(v);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}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}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rgbClr val="800000"/>
                </a:solidFill>
              </a:rPr>
              <a:t>}</a:t>
            </a:r>
          </a:p>
        </p:txBody>
      </p:sp>
      <p:sp>
        <p:nvSpPr>
          <p:cNvPr id="5" name="Rectangle 4"/>
          <p:cNvSpPr/>
          <p:nvPr/>
        </p:nvSpPr>
        <p:spPr>
          <a:xfrm>
            <a:off x="1869596" y="3132680"/>
            <a:ext cx="19415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800000"/>
                </a:solidFill>
              </a:rPr>
              <a:t>s is not empty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869596" y="5730422"/>
            <a:ext cx="7866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Want to see a magic trick?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402604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3463" y="1756484"/>
            <a:ext cx="3267308" cy="18378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19726"/>
          <a:stretch/>
        </p:blipFill>
        <p:spPr>
          <a:xfrm>
            <a:off x="6270840" y="1756484"/>
            <a:ext cx="3519931" cy="21226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Depth-First 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882" y="1368945"/>
            <a:ext cx="8109098" cy="520613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2800" dirty="0" smtClean="0">
                <a:solidFill>
                  <a:srgbClr val="008000"/>
                </a:solidFill>
              </a:rPr>
              <a:t>/** Visit all nodes REACHABLE* from u. Pre: u is unvisited. */</a:t>
            </a:r>
          </a:p>
          <a:p>
            <a:pPr marL="0" indent="0">
              <a:buNone/>
            </a:pPr>
            <a:r>
              <a:rPr lang="en-US" sz="2800" b="1" dirty="0" smtClean="0">
                <a:solidFill>
                  <a:srgbClr val="800000"/>
                </a:solidFill>
              </a:rPr>
              <a:t>public static void</a:t>
            </a:r>
            <a:r>
              <a:rPr lang="en-US" sz="2800" dirty="0" smtClean="0">
                <a:solidFill>
                  <a:srgbClr val="800000"/>
                </a:solidFill>
              </a:rPr>
              <a:t> dfs(int u)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Stack s= (u);    </a:t>
            </a:r>
            <a:r>
              <a:rPr lang="en-US" sz="2800" dirty="0" smtClean="0">
                <a:solidFill>
                  <a:srgbClr val="008000"/>
                </a:solidFill>
              </a:rPr>
              <a:t>// Not Java!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8000"/>
                </a:solidFill>
              </a:rPr>
              <a:t>	</a:t>
            </a:r>
            <a:r>
              <a:rPr lang="en-US" sz="2800" dirty="0" smtClean="0">
                <a:solidFill>
                  <a:srgbClr val="008000"/>
                </a:solidFill>
              </a:rPr>
              <a:t>// inv: all nodes that have to be visited are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8000"/>
                </a:solidFill>
              </a:rPr>
              <a:t>	</a:t>
            </a:r>
            <a:r>
              <a:rPr lang="en-US" sz="2800" dirty="0" smtClean="0">
                <a:solidFill>
                  <a:srgbClr val="008000"/>
                </a:solidFill>
              </a:rPr>
              <a:t>//         REACHABLE* from some node in s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b="1" dirty="0" smtClean="0">
                <a:solidFill>
                  <a:srgbClr val="800000"/>
                </a:solidFill>
              </a:rPr>
              <a:t>while</a:t>
            </a:r>
            <a:r>
              <a:rPr lang="en-US" sz="2800" dirty="0" smtClean="0">
                <a:solidFill>
                  <a:srgbClr val="800000"/>
                </a:solidFill>
              </a:rPr>
              <a:t> (                            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u= s.pop();   </a:t>
            </a:r>
            <a:r>
              <a:rPr lang="en-US" sz="2800" dirty="0" smtClean="0">
                <a:solidFill>
                  <a:srgbClr val="008000"/>
                </a:solidFill>
              </a:rPr>
              <a:t> // Remove top stack node, put in u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</a:t>
            </a:r>
            <a:r>
              <a:rPr lang="en-US" sz="2800" b="1" dirty="0" smtClean="0">
                <a:solidFill>
                  <a:srgbClr val="800000"/>
                </a:solidFill>
              </a:rPr>
              <a:t>if</a:t>
            </a:r>
            <a:r>
              <a:rPr lang="en-US" sz="2800" dirty="0" smtClean="0">
                <a:solidFill>
                  <a:srgbClr val="800000"/>
                </a:solidFill>
              </a:rPr>
              <a:t> (u has not been visited)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	visit u;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	</a:t>
            </a:r>
            <a:r>
              <a:rPr lang="en-US" sz="2800" b="1" dirty="0" smtClean="0">
                <a:solidFill>
                  <a:srgbClr val="800000"/>
                </a:solidFill>
              </a:rPr>
              <a:t>for </a:t>
            </a:r>
            <a:r>
              <a:rPr lang="en-US" sz="2800" dirty="0" smtClean="0">
                <a:solidFill>
                  <a:srgbClr val="800000"/>
                </a:solidFill>
              </a:rPr>
              <a:t>each edge (u, v) leaving u: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		s.push(v);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}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}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rgbClr val="800000"/>
                </a:solidFill>
              </a:rPr>
              <a:t>}</a:t>
            </a:r>
          </a:p>
        </p:txBody>
      </p:sp>
      <p:sp>
        <p:nvSpPr>
          <p:cNvPr id="5" name="Rectangle 4"/>
          <p:cNvSpPr/>
          <p:nvPr/>
        </p:nvSpPr>
        <p:spPr>
          <a:xfrm>
            <a:off x="1869596" y="3132680"/>
            <a:ext cx="19415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800000"/>
                </a:solidFill>
              </a:rPr>
              <a:t>s is not empty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98157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Look, a graph!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8641"/>
            <a:ext cx="9144000" cy="5489359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6612673" y="4917687"/>
            <a:ext cx="256478" cy="25647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612673" y="3539795"/>
            <a:ext cx="256478" cy="25647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002858" y="3522352"/>
            <a:ext cx="256478" cy="25647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980556" y="4905819"/>
            <a:ext cx="256478" cy="25647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8002858" y="6308725"/>
            <a:ext cx="256478" cy="25647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612673" y="6308725"/>
            <a:ext cx="256478" cy="25647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207620" y="6295579"/>
            <a:ext cx="256478" cy="25647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222488" y="4917687"/>
            <a:ext cx="256478" cy="25647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228064" y="3522352"/>
            <a:ext cx="256478" cy="25647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302512" y="3488897"/>
            <a:ext cx="256478" cy="25647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837879" y="3863181"/>
            <a:ext cx="256478" cy="25647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793275" y="3488897"/>
            <a:ext cx="256478" cy="25647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3817434" y="4899526"/>
            <a:ext cx="256478" cy="25647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3811862" y="6308725"/>
            <a:ext cx="256478" cy="25647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2412382" y="6254401"/>
            <a:ext cx="256478" cy="25647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2464420" y="4899526"/>
            <a:ext cx="256478" cy="25647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2410523" y="3522352"/>
            <a:ext cx="256478" cy="25647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2399372" y="2050391"/>
            <a:ext cx="256478" cy="25647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3811862" y="2100929"/>
            <a:ext cx="256478" cy="25647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1012905" y="2089778"/>
            <a:ext cx="256478" cy="25647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986882" y="3481888"/>
            <a:ext cx="256478" cy="25647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1001753" y="4889092"/>
            <a:ext cx="256478" cy="25647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1012904" y="6275268"/>
            <a:ext cx="256478" cy="25647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6568069" y="2100929"/>
            <a:ext cx="256478" cy="25647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7036420" y="1850106"/>
            <a:ext cx="256478" cy="25647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7980556" y="1343722"/>
            <a:ext cx="256478" cy="25647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8027019" y="2138885"/>
            <a:ext cx="256478" cy="25647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/>
          <p:cNvCxnSpPr>
            <a:endCxn id="7" idx="0"/>
          </p:cNvCxnSpPr>
          <p:nvPr/>
        </p:nvCxnSpPr>
        <p:spPr>
          <a:xfrm flipH="1">
            <a:off x="8131097" y="2413958"/>
            <a:ext cx="24161" cy="110839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endCxn id="9" idx="0"/>
          </p:cNvCxnSpPr>
          <p:nvPr/>
        </p:nvCxnSpPr>
        <p:spPr>
          <a:xfrm>
            <a:off x="8108796" y="5196845"/>
            <a:ext cx="22301" cy="111188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endCxn id="8" idx="0"/>
          </p:cNvCxnSpPr>
          <p:nvPr/>
        </p:nvCxnSpPr>
        <p:spPr>
          <a:xfrm flipH="1">
            <a:off x="8108795" y="3799562"/>
            <a:ext cx="18584" cy="11062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8" idx="2"/>
            <a:endCxn id="5" idx="6"/>
          </p:cNvCxnSpPr>
          <p:nvPr/>
        </p:nvCxnSpPr>
        <p:spPr>
          <a:xfrm flipH="1">
            <a:off x="6869151" y="5034058"/>
            <a:ext cx="1111405" cy="118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stCxn id="6" idx="4"/>
            <a:endCxn id="5" idx="0"/>
          </p:cNvCxnSpPr>
          <p:nvPr/>
        </p:nvCxnSpPr>
        <p:spPr>
          <a:xfrm>
            <a:off x="6740912" y="3796273"/>
            <a:ext cx="0" cy="112141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H="1">
            <a:off x="6869150" y="3656166"/>
            <a:ext cx="1111405" cy="118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endCxn id="6" idx="0"/>
          </p:cNvCxnSpPr>
          <p:nvPr/>
        </p:nvCxnSpPr>
        <p:spPr>
          <a:xfrm>
            <a:off x="6709317" y="2357407"/>
            <a:ext cx="31595" cy="11823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endCxn id="16" idx="0"/>
          </p:cNvCxnSpPr>
          <p:nvPr/>
        </p:nvCxnSpPr>
        <p:spPr>
          <a:xfrm flipH="1">
            <a:off x="3921514" y="2331958"/>
            <a:ext cx="18587" cy="11569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endCxn id="21" idx="0"/>
          </p:cNvCxnSpPr>
          <p:nvPr/>
        </p:nvCxnSpPr>
        <p:spPr>
          <a:xfrm>
            <a:off x="2530405" y="2306869"/>
            <a:ext cx="8357" cy="121548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endCxn id="25" idx="0"/>
          </p:cNvCxnSpPr>
          <p:nvPr/>
        </p:nvCxnSpPr>
        <p:spPr>
          <a:xfrm flipH="1">
            <a:off x="1115121" y="2346256"/>
            <a:ext cx="32998" cy="11356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H="1">
            <a:off x="5490117" y="3639718"/>
            <a:ext cx="1111405" cy="118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H="1">
            <a:off x="2689303" y="3636042"/>
            <a:ext cx="1111405" cy="118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stCxn id="21" idx="2"/>
          </p:cNvCxnSpPr>
          <p:nvPr/>
        </p:nvCxnSpPr>
        <p:spPr>
          <a:xfrm flipH="1" flipV="1">
            <a:off x="1241505" y="3626495"/>
            <a:ext cx="1169018" cy="2409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>
            <a:stCxn id="14" idx="2"/>
          </p:cNvCxnSpPr>
          <p:nvPr/>
        </p:nvCxnSpPr>
        <p:spPr>
          <a:xfrm flipH="1">
            <a:off x="4034888" y="3617136"/>
            <a:ext cx="267624" cy="1529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13" idx="2"/>
            <a:endCxn id="14" idx="6"/>
          </p:cNvCxnSpPr>
          <p:nvPr/>
        </p:nvCxnSpPr>
        <p:spPr>
          <a:xfrm flipH="1" flipV="1">
            <a:off x="4558990" y="3617136"/>
            <a:ext cx="669074" cy="3345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14" idx="3"/>
            <a:endCxn id="15" idx="7"/>
          </p:cNvCxnSpPr>
          <p:nvPr/>
        </p:nvCxnSpPr>
        <p:spPr>
          <a:xfrm flipH="1">
            <a:off x="4056797" y="3707815"/>
            <a:ext cx="283275" cy="19292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5350727" y="3778830"/>
            <a:ext cx="0" cy="112141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>
            <a:endCxn id="20" idx="0"/>
          </p:cNvCxnSpPr>
          <p:nvPr/>
        </p:nvCxnSpPr>
        <p:spPr>
          <a:xfrm>
            <a:off x="2534583" y="3778112"/>
            <a:ext cx="58076" cy="112141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1115121" y="3738366"/>
            <a:ext cx="0" cy="112141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1148119" y="5132987"/>
            <a:ext cx="0" cy="112141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>
            <a:endCxn id="19" idx="0"/>
          </p:cNvCxnSpPr>
          <p:nvPr/>
        </p:nvCxnSpPr>
        <p:spPr>
          <a:xfrm flipH="1">
            <a:off x="2540621" y="5145570"/>
            <a:ext cx="36713" cy="110883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>
            <a:endCxn id="18" idx="0"/>
          </p:cNvCxnSpPr>
          <p:nvPr/>
        </p:nvCxnSpPr>
        <p:spPr>
          <a:xfrm flipH="1">
            <a:off x="3940101" y="5163730"/>
            <a:ext cx="5118" cy="11449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>
            <a:endCxn id="11" idx="0"/>
          </p:cNvCxnSpPr>
          <p:nvPr/>
        </p:nvCxnSpPr>
        <p:spPr>
          <a:xfrm flipH="1">
            <a:off x="5335859" y="5172921"/>
            <a:ext cx="23003" cy="112265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>
            <a:stCxn id="10" idx="2"/>
          </p:cNvCxnSpPr>
          <p:nvPr/>
        </p:nvCxnSpPr>
        <p:spPr>
          <a:xfrm flipH="1" flipV="1">
            <a:off x="5456665" y="6432437"/>
            <a:ext cx="1156008" cy="45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>
            <a:stCxn id="18" idx="2"/>
          </p:cNvCxnSpPr>
          <p:nvPr/>
        </p:nvCxnSpPr>
        <p:spPr>
          <a:xfrm flipH="1" flipV="1">
            <a:off x="2672583" y="6398755"/>
            <a:ext cx="1139279" cy="3820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>
            <a:stCxn id="19" idx="2"/>
          </p:cNvCxnSpPr>
          <p:nvPr/>
        </p:nvCxnSpPr>
        <p:spPr>
          <a:xfrm flipH="1">
            <a:off x="1267529" y="6382640"/>
            <a:ext cx="1144853" cy="126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 flipH="1" flipV="1">
            <a:off x="4072056" y="6427910"/>
            <a:ext cx="1156008" cy="45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 flipH="1" flipV="1">
            <a:off x="6857999" y="6446120"/>
            <a:ext cx="1156008" cy="45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>
            <a:stCxn id="22" idx="2"/>
          </p:cNvCxnSpPr>
          <p:nvPr/>
        </p:nvCxnSpPr>
        <p:spPr>
          <a:xfrm flipH="1">
            <a:off x="1259161" y="2178630"/>
            <a:ext cx="1140211" cy="273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>
            <a:stCxn id="23" idx="2"/>
          </p:cNvCxnSpPr>
          <p:nvPr/>
        </p:nvCxnSpPr>
        <p:spPr>
          <a:xfrm flipH="1" flipV="1">
            <a:off x="2638201" y="2203638"/>
            <a:ext cx="1173661" cy="2553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>
            <a:stCxn id="28" idx="2"/>
          </p:cNvCxnSpPr>
          <p:nvPr/>
        </p:nvCxnSpPr>
        <p:spPr>
          <a:xfrm flipH="1" flipV="1">
            <a:off x="4069280" y="2216195"/>
            <a:ext cx="2498789" cy="1297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>
            <a:stCxn id="28" idx="7"/>
            <a:endCxn id="29" idx="2"/>
          </p:cNvCxnSpPr>
          <p:nvPr/>
        </p:nvCxnSpPr>
        <p:spPr>
          <a:xfrm flipV="1">
            <a:off x="6786987" y="1978345"/>
            <a:ext cx="249433" cy="1601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>
            <a:endCxn id="30" idx="2"/>
          </p:cNvCxnSpPr>
          <p:nvPr/>
        </p:nvCxnSpPr>
        <p:spPr>
          <a:xfrm flipV="1">
            <a:off x="7272064" y="1471961"/>
            <a:ext cx="708492" cy="44575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>
            <a:endCxn id="31" idx="0"/>
          </p:cNvCxnSpPr>
          <p:nvPr/>
        </p:nvCxnSpPr>
        <p:spPr>
          <a:xfrm>
            <a:off x="8123630" y="1610355"/>
            <a:ext cx="31628" cy="52853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 flipH="1" flipV="1">
            <a:off x="5477106" y="5058158"/>
            <a:ext cx="1156008" cy="45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 flipH="1" flipV="1">
            <a:off x="2693024" y="5024476"/>
            <a:ext cx="1139279" cy="3820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 flipH="1" flipV="1">
            <a:off x="4092497" y="5053631"/>
            <a:ext cx="1156008" cy="45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 flipH="1">
            <a:off x="8229600" y="5030467"/>
            <a:ext cx="1111405" cy="118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>
          <a:xfrm flipH="1">
            <a:off x="8251902" y="3636042"/>
            <a:ext cx="1111405" cy="118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 flipH="1">
            <a:off x="8286285" y="2252387"/>
            <a:ext cx="1111405" cy="118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 flipH="1">
            <a:off x="8261195" y="6449546"/>
            <a:ext cx="1111405" cy="118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 flipH="1">
            <a:off x="1123721" y="1393723"/>
            <a:ext cx="24398" cy="7072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>
            <a:endCxn id="22" idx="0"/>
          </p:cNvCxnSpPr>
          <p:nvPr/>
        </p:nvCxnSpPr>
        <p:spPr>
          <a:xfrm flipH="1">
            <a:off x="2527611" y="1367899"/>
            <a:ext cx="6972" cy="68249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/>
          <p:nvPr/>
        </p:nvCxnSpPr>
        <p:spPr>
          <a:xfrm flipH="1">
            <a:off x="3945750" y="1361799"/>
            <a:ext cx="20368" cy="69661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/>
          <p:nvPr/>
        </p:nvCxnSpPr>
        <p:spPr>
          <a:xfrm>
            <a:off x="6722182" y="1368641"/>
            <a:ext cx="1" cy="7096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/>
          <p:nvPr/>
        </p:nvCxnSpPr>
        <p:spPr>
          <a:xfrm>
            <a:off x="1148119" y="6531746"/>
            <a:ext cx="0" cy="112141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 flipH="1">
            <a:off x="2494613" y="6510879"/>
            <a:ext cx="36713" cy="110883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/>
          <p:nvPr/>
        </p:nvCxnSpPr>
        <p:spPr>
          <a:xfrm flipH="1">
            <a:off x="3894094" y="6552057"/>
            <a:ext cx="36713" cy="110883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 flipH="1">
            <a:off x="5300317" y="6544329"/>
            <a:ext cx="36713" cy="110883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/>
          <p:cNvCxnSpPr/>
          <p:nvPr/>
        </p:nvCxnSpPr>
        <p:spPr>
          <a:xfrm flipH="1">
            <a:off x="6703826" y="6558818"/>
            <a:ext cx="36713" cy="110883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/>
          <p:nvPr/>
        </p:nvCxnSpPr>
        <p:spPr>
          <a:xfrm flipH="1">
            <a:off x="8099730" y="6565203"/>
            <a:ext cx="36713" cy="110883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/>
          <p:nvPr/>
        </p:nvCxnSpPr>
        <p:spPr>
          <a:xfrm flipH="1">
            <a:off x="-130094" y="2223043"/>
            <a:ext cx="1140211" cy="273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/>
          <p:nvPr/>
        </p:nvCxnSpPr>
        <p:spPr>
          <a:xfrm flipH="1">
            <a:off x="-151932" y="3605090"/>
            <a:ext cx="1140211" cy="273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/>
          <p:nvPr/>
        </p:nvCxnSpPr>
        <p:spPr>
          <a:xfrm flipH="1">
            <a:off x="-130094" y="5020388"/>
            <a:ext cx="1140211" cy="273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/>
          <p:cNvCxnSpPr/>
          <p:nvPr/>
        </p:nvCxnSpPr>
        <p:spPr>
          <a:xfrm flipH="1">
            <a:off x="-142640" y="6427910"/>
            <a:ext cx="1140211" cy="273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>
            <a:endCxn id="20" idx="7"/>
          </p:cNvCxnSpPr>
          <p:nvPr/>
        </p:nvCxnSpPr>
        <p:spPr>
          <a:xfrm flipH="1">
            <a:off x="2683338" y="4065545"/>
            <a:ext cx="1164614" cy="8715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>
            <a:stCxn id="20" idx="3"/>
            <a:endCxn id="27" idx="7"/>
          </p:cNvCxnSpPr>
          <p:nvPr/>
        </p:nvCxnSpPr>
        <p:spPr>
          <a:xfrm flipH="1">
            <a:off x="1231822" y="5118444"/>
            <a:ext cx="1270158" cy="11943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/>
          <p:cNvCxnSpPr>
            <a:stCxn id="29" idx="5"/>
            <a:endCxn id="31" idx="2"/>
          </p:cNvCxnSpPr>
          <p:nvPr/>
        </p:nvCxnSpPr>
        <p:spPr>
          <a:xfrm>
            <a:off x="7255338" y="2069024"/>
            <a:ext cx="771681" cy="1981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/>
          <p:cNvCxnSpPr>
            <a:stCxn id="16" idx="4"/>
            <a:endCxn id="15" idx="0"/>
          </p:cNvCxnSpPr>
          <p:nvPr/>
        </p:nvCxnSpPr>
        <p:spPr>
          <a:xfrm>
            <a:off x="3921514" y="3745375"/>
            <a:ext cx="44604" cy="1178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/>
          <p:cNvCxnSpPr>
            <a:stCxn id="27" idx="3"/>
          </p:cNvCxnSpPr>
          <p:nvPr/>
        </p:nvCxnSpPr>
        <p:spPr>
          <a:xfrm flipH="1">
            <a:off x="416587" y="6494186"/>
            <a:ext cx="633877" cy="59826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/>
          <p:cNvCxnSpPr/>
          <p:nvPr/>
        </p:nvCxnSpPr>
        <p:spPr>
          <a:xfrm flipH="1">
            <a:off x="8205043" y="1367899"/>
            <a:ext cx="78454" cy="3748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/>
          <p:cNvCxnSpPr>
            <a:endCxn id="17" idx="0"/>
          </p:cNvCxnSpPr>
          <p:nvPr/>
        </p:nvCxnSpPr>
        <p:spPr>
          <a:xfrm flipH="1">
            <a:off x="3945673" y="4113320"/>
            <a:ext cx="14871" cy="7862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9569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D83CFF"/>
                </a:solidFill>
              </a:rPr>
              <a:t>Breadth</a:t>
            </a:r>
            <a:r>
              <a:rPr lang="en-US" dirty="0" smtClean="0"/>
              <a:t>-First Search</a:t>
            </a:r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63882" y="1368945"/>
            <a:ext cx="8109098" cy="520613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800" dirty="0" smtClean="0">
                <a:solidFill>
                  <a:srgbClr val="008000"/>
                </a:solidFill>
              </a:rPr>
              <a:t>/** Visit all nodes REACHABLE* from u. Pre: u is unvisited. */</a:t>
            </a:r>
          </a:p>
          <a:p>
            <a:pPr marL="0" indent="0">
              <a:buFont typeface="Arial"/>
              <a:buNone/>
            </a:pPr>
            <a:r>
              <a:rPr lang="en-US" sz="2800" b="1" dirty="0" smtClean="0">
                <a:solidFill>
                  <a:srgbClr val="800000"/>
                </a:solidFill>
              </a:rPr>
              <a:t>public static void</a:t>
            </a:r>
            <a:r>
              <a:rPr lang="en-US" sz="2800" dirty="0" smtClean="0">
                <a:solidFill>
                  <a:srgbClr val="800000"/>
                </a:solidFill>
              </a:rPr>
              <a:t> </a:t>
            </a:r>
            <a:r>
              <a:rPr lang="en-US" sz="2800" dirty="0" err="1" smtClean="0">
                <a:solidFill>
                  <a:srgbClr val="D83CFF"/>
                </a:solidFill>
              </a:rPr>
              <a:t>b</a:t>
            </a:r>
            <a:r>
              <a:rPr lang="en-US" sz="2800" dirty="0" err="1" smtClean="0">
                <a:solidFill>
                  <a:srgbClr val="800000"/>
                </a:solidFill>
              </a:rPr>
              <a:t>fs</a:t>
            </a:r>
            <a:r>
              <a:rPr lang="en-US" sz="2800" dirty="0" smtClean="0">
                <a:solidFill>
                  <a:srgbClr val="800000"/>
                </a:solidFill>
              </a:rPr>
              <a:t>(</a:t>
            </a:r>
            <a:r>
              <a:rPr lang="en-US" sz="2800" dirty="0" err="1" smtClean="0">
                <a:solidFill>
                  <a:srgbClr val="800000"/>
                </a:solidFill>
              </a:rPr>
              <a:t>int</a:t>
            </a:r>
            <a:r>
              <a:rPr lang="en-US" sz="2800" dirty="0" smtClean="0">
                <a:solidFill>
                  <a:srgbClr val="800000"/>
                </a:solidFill>
              </a:rPr>
              <a:t> u) {</a:t>
            </a:r>
          </a:p>
          <a:p>
            <a:pPr marL="0" indent="0">
              <a:buFont typeface="Arial"/>
              <a:buNone/>
            </a:pPr>
            <a:r>
              <a:rPr lang="en-US" sz="2800" dirty="0" smtClean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D83CFF"/>
                </a:solidFill>
              </a:rPr>
              <a:t>Queue q</a:t>
            </a:r>
            <a:r>
              <a:rPr lang="en-US" sz="2800" dirty="0" smtClean="0">
                <a:solidFill>
                  <a:srgbClr val="800000"/>
                </a:solidFill>
              </a:rPr>
              <a:t>= (u);    </a:t>
            </a:r>
            <a:r>
              <a:rPr lang="en-US" sz="2800" dirty="0" smtClean="0">
                <a:solidFill>
                  <a:srgbClr val="008000"/>
                </a:solidFill>
              </a:rPr>
              <a:t>// Not Java!</a:t>
            </a:r>
          </a:p>
          <a:p>
            <a:pPr marL="0" indent="0">
              <a:buFont typeface="Arial"/>
              <a:buNone/>
            </a:pPr>
            <a:r>
              <a:rPr lang="en-US" sz="2800" dirty="0" smtClean="0">
                <a:solidFill>
                  <a:srgbClr val="008000"/>
                </a:solidFill>
              </a:rPr>
              <a:t>	// </a:t>
            </a:r>
            <a:r>
              <a:rPr lang="en-US" sz="2800" dirty="0" err="1" smtClean="0">
                <a:solidFill>
                  <a:srgbClr val="008000"/>
                </a:solidFill>
              </a:rPr>
              <a:t>inv</a:t>
            </a:r>
            <a:r>
              <a:rPr lang="en-US" sz="2800" dirty="0" smtClean="0">
                <a:solidFill>
                  <a:srgbClr val="008000"/>
                </a:solidFill>
              </a:rPr>
              <a:t>: all nodes that have to be visited are</a:t>
            </a:r>
          </a:p>
          <a:p>
            <a:pPr marL="0" indent="0">
              <a:buFont typeface="Arial"/>
              <a:buNone/>
            </a:pPr>
            <a:r>
              <a:rPr lang="en-US" sz="2800" dirty="0" smtClean="0">
                <a:solidFill>
                  <a:srgbClr val="008000"/>
                </a:solidFill>
              </a:rPr>
              <a:t>	//         REACHABLE* from some node in s</a:t>
            </a:r>
          </a:p>
          <a:p>
            <a:pPr marL="0" indent="0">
              <a:buFont typeface="Arial"/>
              <a:buNone/>
            </a:pPr>
            <a:r>
              <a:rPr lang="en-US" sz="2800" dirty="0" smtClean="0">
                <a:solidFill>
                  <a:srgbClr val="800000"/>
                </a:solidFill>
              </a:rPr>
              <a:t>	</a:t>
            </a:r>
            <a:r>
              <a:rPr lang="en-US" sz="2800" b="1" dirty="0" smtClean="0">
                <a:solidFill>
                  <a:srgbClr val="800000"/>
                </a:solidFill>
              </a:rPr>
              <a:t>while</a:t>
            </a:r>
            <a:r>
              <a:rPr lang="en-US" sz="2800" dirty="0" smtClean="0">
                <a:solidFill>
                  <a:srgbClr val="800000"/>
                </a:solidFill>
              </a:rPr>
              <a:t> (                            ) {</a:t>
            </a:r>
          </a:p>
          <a:p>
            <a:pPr marL="0" indent="0">
              <a:buFont typeface="Arial"/>
              <a:buNone/>
            </a:pPr>
            <a:r>
              <a:rPr lang="en-US" sz="2800" dirty="0" smtClean="0">
                <a:solidFill>
                  <a:srgbClr val="800000"/>
                </a:solidFill>
              </a:rPr>
              <a:t>		u= </a:t>
            </a:r>
            <a:r>
              <a:rPr lang="en-US" sz="2800" dirty="0" err="1" smtClean="0">
                <a:solidFill>
                  <a:srgbClr val="D83CFF"/>
                </a:solidFill>
              </a:rPr>
              <a:t>q.popFirst</a:t>
            </a:r>
            <a:r>
              <a:rPr lang="en-US" sz="2800" dirty="0" smtClean="0">
                <a:solidFill>
                  <a:srgbClr val="D83CFF"/>
                </a:solidFill>
              </a:rPr>
              <a:t>()</a:t>
            </a:r>
            <a:r>
              <a:rPr lang="en-US" sz="2800" dirty="0" smtClean="0">
                <a:solidFill>
                  <a:srgbClr val="800000"/>
                </a:solidFill>
              </a:rPr>
              <a:t>;   </a:t>
            </a:r>
            <a:r>
              <a:rPr lang="en-US" sz="2800" dirty="0" smtClean="0">
                <a:solidFill>
                  <a:srgbClr val="008000"/>
                </a:solidFill>
              </a:rPr>
              <a:t> // Remove first node in </a:t>
            </a:r>
            <a:r>
              <a:rPr lang="en-US" sz="2800" dirty="0" smtClean="0">
                <a:solidFill>
                  <a:srgbClr val="D83CFF"/>
                </a:solidFill>
              </a:rPr>
              <a:t>queue</a:t>
            </a:r>
            <a:r>
              <a:rPr lang="en-US" sz="2800" dirty="0" smtClean="0">
                <a:solidFill>
                  <a:srgbClr val="008000"/>
                </a:solidFill>
              </a:rPr>
              <a:t>, put in u</a:t>
            </a:r>
          </a:p>
          <a:p>
            <a:pPr marL="0" indent="0">
              <a:buFont typeface="Arial"/>
              <a:buNone/>
            </a:pPr>
            <a:r>
              <a:rPr lang="en-US" sz="2800" dirty="0" smtClean="0">
                <a:solidFill>
                  <a:srgbClr val="800000"/>
                </a:solidFill>
              </a:rPr>
              <a:t>		</a:t>
            </a:r>
            <a:r>
              <a:rPr lang="en-US" sz="2800" b="1" dirty="0" smtClean="0">
                <a:solidFill>
                  <a:srgbClr val="800000"/>
                </a:solidFill>
              </a:rPr>
              <a:t>if</a:t>
            </a:r>
            <a:r>
              <a:rPr lang="en-US" sz="2800" dirty="0" smtClean="0">
                <a:solidFill>
                  <a:srgbClr val="800000"/>
                </a:solidFill>
              </a:rPr>
              <a:t> (u has not been visited) {</a:t>
            </a:r>
          </a:p>
          <a:p>
            <a:pPr marL="0" indent="0">
              <a:buFont typeface="Arial"/>
              <a:buNone/>
            </a:pPr>
            <a:r>
              <a:rPr lang="en-US" sz="2800" dirty="0" smtClean="0">
                <a:solidFill>
                  <a:srgbClr val="800000"/>
                </a:solidFill>
              </a:rPr>
              <a:t>			visit u;</a:t>
            </a:r>
          </a:p>
          <a:p>
            <a:pPr marL="0" indent="0">
              <a:buFont typeface="Arial"/>
              <a:buNone/>
            </a:pPr>
            <a:r>
              <a:rPr lang="en-US" sz="2800" dirty="0" smtClean="0">
                <a:solidFill>
                  <a:srgbClr val="800000"/>
                </a:solidFill>
              </a:rPr>
              <a:t>			</a:t>
            </a:r>
            <a:r>
              <a:rPr lang="en-US" sz="2800" b="1" dirty="0" smtClean="0">
                <a:solidFill>
                  <a:srgbClr val="800000"/>
                </a:solidFill>
              </a:rPr>
              <a:t>for </a:t>
            </a:r>
            <a:r>
              <a:rPr lang="en-US" sz="2800" dirty="0" smtClean="0">
                <a:solidFill>
                  <a:srgbClr val="800000"/>
                </a:solidFill>
              </a:rPr>
              <a:t>each edge (u, v) leaving u:</a:t>
            </a:r>
          </a:p>
          <a:p>
            <a:pPr marL="0" indent="0">
              <a:buFont typeface="Arial"/>
              <a:buNone/>
            </a:pPr>
            <a:r>
              <a:rPr lang="en-US" sz="2800" dirty="0" smtClean="0">
                <a:solidFill>
                  <a:srgbClr val="800000"/>
                </a:solidFill>
              </a:rPr>
              <a:t>				</a:t>
            </a:r>
            <a:r>
              <a:rPr lang="en-US" sz="2800" dirty="0" err="1" smtClean="0">
                <a:solidFill>
                  <a:srgbClr val="D83CFF"/>
                </a:solidFill>
              </a:rPr>
              <a:t>q.append</a:t>
            </a:r>
            <a:r>
              <a:rPr lang="en-US" sz="2800" dirty="0" smtClean="0">
                <a:solidFill>
                  <a:srgbClr val="800000"/>
                </a:solidFill>
              </a:rPr>
              <a:t>(v);    </a:t>
            </a:r>
            <a:r>
              <a:rPr lang="en-US" sz="2800" dirty="0" smtClean="0">
                <a:solidFill>
                  <a:srgbClr val="008000"/>
                </a:solidFill>
              </a:rPr>
              <a:t>// Add to end of queue</a:t>
            </a:r>
            <a:endParaRPr lang="en-US" sz="2800" dirty="0" smtClean="0">
              <a:solidFill>
                <a:srgbClr val="800000"/>
              </a:solidFill>
            </a:endParaRPr>
          </a:p>
          <a:p>
            <a:pPr marL="0" indent="0">
              <a:buFont typeface="Arial"/>
              <a:buNone/>
            </a:pPr>
            <a:r>
              <a:rPr lang="en-US" sz="2800" dirty="0" smtClean="0">
                <a:solidFill>
                  <a:srgbClr val="800000"/>
                </a:solidFill>
              </a:rPr>
              <a:t>		}</a:t>
            </a:r>
          </a:p>
          <a:p>
            <a:pPr marL="0" indent="0">
              <a:buFont typeface="Arial"/>
              <a:buNone/>
            </a:pPr>
            <a:r>
              <a:rPr lang="en-US" sz="2800" dirty="0" smtClean="0">
                <a:solidFill>
                  <a:srgbClr val="800000"/>
                </a:solidFill>
              </a:rPr>
              <a:t>	}</a:t>
            </a:r>
          </a:p>
          <a:p>
            <a:pPr marL="0" indent="0">
              <a:buFont typeface="Arial"/>
              <a:buNone/>
            </a:pPr>
            <a:r>
              <a:rPr lang="en-US" sz="2800" dirty="0" smtClean="0">
                <a:solidFill>
                  <a:srgbClr val="800000"/>
                </a:solidFill>
              </a:rPr>
              <a:t>}</a:t>
            </a:r>
          </a:p>
        </p:txBody>
      </p:sp>
      <p:sp>
        <p:nvSpPr>
          <p:cNvPr id="10" name="Rectangle 9"/>
          <p:cNvSpPr/>
          <p:nvPr/>
        </p:nvSpPr>
        <p:spPr>
          <a:xfrm>
            <a:off x="1869596" y="3132680"/>
            <a:ext cx="19723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D83CFF"/>
                </a:solidFill>
              </a:rPr>
              <a:t>q</a:t>
            </a:r>
            <a:r>
              <a:rPr lang="en-US" sz="2400" dirty="0" smtClean="0">
                <a:solidFill>
                  <a:srgbClr val="800000"/>
                </a:solidFill>
              </a:rPr>
              <a:t> is not empty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1280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463882" y="1368945"/>
            <a:ext cx="8109098" cy="520613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800" dirty="0" smtClean="0">
                <a:solidFill>
                  <a:srgbClr val="008000"/>
                </a:solidFill>
              </a:rPr>
              <a:t>/** Visit all nodes REACHABLE* from u. Pre: u is unvisited. */</a:t>
            </a:r>
          </a:p>
          <a:p>
            <a:pPr marL="0" indent="0">
              <a:buFont typeface="Arial"/>
              <a:buNone/>
            </a:pPr>
            <a:r>
              <a:rPr lang="en-US" sz="2800" b="1" dirty="0" smtClean="0">
                <a:solidFill>
                  <a:srgbClr val="800000"/>
                </a:solidFill>
              </a:rPr>
              <a:t>public static void</a:t>
            </a:r>
            <a:r>
              <a:rPr lang="en-US" sz="2800" dirty="0" smtClean="0">
                <a:solidFill>
                  <a:srgbClr val="800000"/>
                </a:solidFill>
              </a:rPr>
              <a:t> </a:t>
            </a:r>
            <a:r>
              <a:rPr lang="en-US" sz="2800" dirty="0" err="1" smtClean="0">
                <a:solidFill>
                  <a:srgbClr val="800000"/>
                </a:solidFill>
              </a:rPr>
              <a:t>bfs</a:t>
            </a:r>
            <a:r>
              <a:rPr lang="en-US" sz="2800" dirty="0" smtClean="0">
                <a:solidFill>
                  <a:srgbClr val="800000"/>
                </a:solidFill>
              </a:rPr>
              <a:t>(</a:t>
            </a:r>
            <a:r>
              <a:rPr lang="en-US" sz="2800" dirty="0" err="1" smtClean="0">
                <a:solidFill>
                  <a:srgbClr val="800000"/>
                </a:solidFill>
              </a:rPr>
              <a:t>int</a:t>
            </a:r>
            <a:r>
              <a:rPr lang="en-US" sz="2800" dirty="0" smtClean="0">
                <a:solidFill>
                  <a:srgbClr val="800000"/>
                </a:solidFill>
              </a:rPr>
              <a:t> u) {</a:t>
            </a:r>
          </a:p>
          <a:p>
            <a:pPr marL="0" indent="0">
              <a:buFont typeface="Arial"/>
              <a:buNone/>
            </a:pPr>
            <a:r>
              <a:rPr lang="en-US" sz="2800" dirty="0" smtClean="0">
                <a:solidFill>
                  <a:srgbClr val="800000"/>
                </a:solidFill>
              </a:rPr>
              <a:t>	Queue q= (u);    </a:t>
            </a:r>
            <a:r>
              <a:rPr lang="en-US" sz="2800" dirty="0" smtClean="0">
                <a:solidFill>
                  <a:srgbClr val="008000"/>
                </a:solidFill>
              </a:rPr>
              <a:t>// Not Java!</a:t>
            </a:r>
          </a:p>
          <a:p>
            <a:pPr marL="0" indent="0">
              <a:buFont typeface="Arial"/>
              <a:buNone/>
            </a:pPr>
            <a:r>
              <a:rPr lang="en-US" sz="2800" dirty="0" smtClean="0">
                <a:solidFill>
                  <a:srgbClr val="008000"/>
                </a:solidFill>
              </a:rPr>
              <a:t>	// </a:t>
            </a:r>
            <a:r>
              <a:rPr lang="en-US" sz="2800" dirty="0" err="1" smtClean="0">
                <a:solidFill>
                  <a:srgbClr val="008000"/>
                </a:solidFill>
              </a:rPr>
              <a:t>inv</a:t>
            </a:r>
            <a:r>
              <a:rPr lang="en-US" sz="2800" dirty="0" smtClean="0">
                <a:solidFill>
                  <a:srgbClr val="008000"/>
                </a:solidFill>
              </a:rPr>
              <a:t>: all nodes that have to be visited are</a:t>
            </a:r>
          </a:p>
          <a:p>
            <a:pPr marL="0" indent="0">
              <a:buFont typeface="Arial"/>
              <a:buNone/>
            </a:pPr>
            <a:r>
              <a:rPr lang="en-US" sz="2800" dirty="0" smtClean="0">
                <a:solidFill>
                  <a:srgbClr val="008000"/>
                </a:solidFill>
              </a:rPr>
              <a:t>	//         REACHABLE* from some node in s</a:t>
            </a:r>
          </a:p>
          <a:p>
            <a:pPr marL="0" indent="0">
              <a:buFont typeface="Arial"/>
              <a:buNone/>
            </a:pPr>
            <a:r>
              <a:rPr lang="en-US" sz="2800" dirty="0" smtClean="0">
                <a:solidFill>
                  <a:srgbClr val="800000"/>
                </a:solidFill>
              </a:rPr>
              <a:t>	</a:t>
            </a:r>
            <a:r>
              <a:rPr lang="en-US" sz="2800" b="1" dirty="0" smtClean="0">
                <a:solidFill>
                  <a:srgbClr val="800000"/>
                </a:solidFill>
              </a:rPr>
              <a:t>while</a:t>
            </a:r>
            <a:r>
              <a:rPr lang="en-US" sz="2800" dirty="0" smtClean="0">
                <a:solidFill>
                  <a:srgbClr val="800000"/>
                </a:solidFill>
              </a:rPr>
              <a:t> (                            ) {</a:t>
            </a:r>
          </a:p>
          <a:p>
            <a:pPr marL="0" indent="0">
              <a:buFont typeface="Arial"/>
              <a:buNone/>
            </a:pPr>
            <a:r>
              <a:rPr lang="en-US" sz="2800" dirty="0" smtClean="0">
                <a:solidFill>
                  <a:srgbClr val="800000"/>
                </a:solidFill>
              </a:rPr>
              <a:t>		u= </a:t>
            </a:r>
            <a:r>
              <a:rPr lang="en-US" sz="2800" dirty="0" err="1" smtClean="0">
                <a:solidFill>
                  <a:srgbClr val="800000"/>
                </a:solidFill>
              </a:rPr>
              <a:t>q.popFirst</a:t>
            </a:r>
            <a:r>
              <a:rPr lang="en-US" sz="2800" dirty="0" smtClean="0">
                <a:solidFill>
                  <a:srgbClr val="800000"/>
                </a:solidFill>
              </a:rPr>
              <a:t>();   </a:t>
            </a:r>
            <a:r>
              <a:rPr lang="en-US" sz="2800" dirty="0" smtClean="0">
                <a:solidFill>
                  <a:srgbClr val="008000"/>
                </a:solidFill>
              </a:rPr>
              <a:t> // Remove first node in queue, put in u</a:t>
            </a:r>
          </a:p>
          <a:p>
            <a:pPr marL="0" indent="0">
              <a:buFont typeface="Arial"/>
              <a:buNone/>
            </a:pPr>
            <a:r>
              <a:rPr lang="en-US" sz="2800" dirty="0" smtClean="0">
                <a:solidFill>
                  <a:srgbClr val="800000"/>
                </a:solidFill>
              </a:rPr>
              <a:t>		</a:t>
            </a:r>
            <a:r>
              <a:rPr lang="en-US" sz="2800" b="1" dirty="0" smtClean="0">
                <a:solidFill>
                  <a:srgbClr val="800000"/>
                </a:solidFill>
              </a:rPr>
              <a:t>if</a:t>
            </a:r>
            <a:r>
              <a:rPr lang="en-US" sz="2800" dirty="0" smtClean="0">
                <a:solidFill>
                  <a:srgbClr val="800000"/>
                </a:solidFill>
              </a:rPr>
              <a:t> (u has not been visited) {</a:t>
            </a:r>
          </a:p>
          <a:p>
            <a:pPr marL="0" indent="0">
              <a:buFont typeface="Arial"/>
              <a:buNone/>
            </a:pPr>
            <a:r>
              <a:rPr lang="en-US" sz="2800" dirty="0" smtClean="0">
                <a:solidFill>
                  <a:srgbClr val="800000"/>
                </a:solidFill>
              </a:rPr>
              <a:t>			visit u;</a:t>
            </a:r>
          </a:p>
          <a:p>
            <a:pPr marL="0" indent="0">
              <a:buFont typeface="Arial"/>
              <a:buNone/>
            </a:pPr>
            <a:r>
              <a:rPr lang="en-US" sz="2800" dirty="0" smtClean="0">
                <a:solidFill>
                  <a:srgbClr val="800000"/>
                </a:solidFill>
              </a:rPr>
              <a:t>			</a:t>
            </a:r>
            <a:r>
              <a:rPr lang="en-US" sz="2800" b="1" dirty="0" smtClean="0">
                <a:solidFill>
                  <a:srgbClr val="800000"/>
                </a:solidFill>
              </a:rPr>
              <a:t>for </a:t>
            </a:r>
            <a:r>
              <a:rPr lang="en-US" sz="2800" dirty="0" smtClean="0">
                <a:solidFill>
                  <a:srgbClr val="800000"/>
                </a:solidFill>
              </a:rPr>
              <a:t>each edge (u, v) leaving u:</a:t>
            </a:r>
          </a:p>
          <a:p>
            <a:pPr marL="0" indent="0">
              <a:buFont typeface="Arial"/>
              <a:buNone/>
            </a:pPr>
            <a:r>
              <a:rPr lang="en-US" sz="2800" dirty="0" smtClean="0">
                <a:solidFill>
                  <a:srgbClr val="800000"/>
                </a:solidFill>
              </a:rPr>
              <a:t>				</a:t>
            </a:r>
            <a:r>
              <a:rPr lang="en-US" sz="2800" dirty="0" err="1" smtClean="0">
                <a:solidFill>
                  <a:srgbClr val="800000"/>
                </a:solidFill>
              </a:rPr>
              <a:t>q.append</a:t>
            </a:r>
            <a:r>
              <a:rPr lang="en-US" sz="2800" dirty="0" smtClean="0">
                <a:solidFill>
                  <a:srgbClr val="800000"/>
                </a:solidFill>
              </a:rPr>
              <a:t>(v);    </a:t>
            </a:r>
            <a:r>
              <a:rPr lang="en-US" sz="2800" dirty="0" smtClean="0">
                <a:solidFill>
                  <a:srgbClr val="008000"/>
                </a:solidFill>
              </a:rPr>
              <a:t>// Add to end of queue</a:t>
            </a:r>
            <a:endParaRPr lang="en-US" sz="2800" dirty="0" smtClean="0">
              <a:solidFill>
                <a:srgbClr val="800000"/>
              </a:solidFill>
            </a:endParaRPr>
          </a:p>
          <a:p>
            <a:pPr marL="0" indent="0">
              <a:buFont typeface="Arial"/>
              <a:buNone/>
            </a:pPr>
            <a:r>
              <a:rPr lang="en-US" sz="2800" dirty="0" smtClean="0">
                <a:solidFill>
                  <a:srgbClr val="800000"/>
                </a:solidFill>
              </a:rPr>
              <a:t>		}</a:t>
            </a:r>
          </a:p>
          <a:p>
            <a:pPr marL="0" indent="0">
              <a:buFont typeface="Arial"/>
              <a:buNone/>
            </a:pPr>
            <a:r>
              <a:rPr lang="en-US" sz="2800" dirty="0" smtClean="0">
                <a:solidFill>
                  <a:srgbClr val="800000"/>
                </a:solidFill>
              </a:rPr>
              <a:t>	}</a:t>
            </a:r>
          </a:p>
          <a:p>
            <a:pPr marL="0" indent="0">
              <a:buFont typeface="Arial"/>
              <a:buNone/>
            </a:pPr>
            <a:r>
              <a:rPr lang="en-US" sz="2800" dirty="0" smtClean="0">
                <a:solidFill>
                  <a:srgbClr val="800000"/>
                </a:solidFill>
              </a:rPr>
              <a:t>}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Breadth-Fir</a:t>
            </a:r>
            <a:r>
              <a:rPr lang="en-US" dirty="0" smtClean="0"/>
              <a:t>st Search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869596" y="3132680"/>
            <a:ext cx="19723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800000"/>
                </a:solidFill>
              </a:rPr>
              <a:t>q</a:t>
            </a:r>
            <a:r>
              <a:rPr lang="en-US" sz="2400" dirty="0" smtClean="0">
                <a:solidFill>
                  <a:srgbClr val="800000"/>
                </a:solidFill>
              </a:rPr>
              <a:t> is not empty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53172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Breadth-First 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882" y="1368945"/>
            <a:ext cx="8109098" cy="410210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800" dirty="0" smtClean="0">
                <a:solidFill>
                  <a:srgbClr val="008000"/>
                </a:solidFill>
              </a:rPr>
              <a:t>/** </a:t>
            </a:r>
            <a:r>
              <a:rPr lang="en-US" sz="2800" dirty="0">
                <a:solidFill>
                  <a:srgbClr val="008000"/>
                </a:solidFill>
              </a:rPr>
              <a:t>Visit all nodes </a:t>
            </a:r>
            <a:r>
              <a:rPr lang="en-US" sz="2800" dirty="0" smtClean="0">
                <a:solidFill>
                  <a:srgbClr val="008000"/>
                </a:solidFill>
              </a:rPr>
              <a:t>REACHABLE* from </a:t>
            </a:r>
            <a:r>
              <a:rPr lang="en-US" sz="2800" dirty="0">
                <a:solidFill>
                  <a:srgbClr val="008000"/>
                </a:solidFill>
              </a:rPr>
              <a:t>u. Pre: u is unvisited. *</a:t>
            </a:r>
            <a:r>
              <a:rPr lang="en-US" sz="2800" dirty="0" smtClean="0">
                <a:solidFill>
                  <a:srgbClr val="008000"/>
                </a:solidFill>
              </a:rPr>
              <a:t>/</a:t>
            </a:r>
          </a:p>
          <a:p>
            <a:pPr marL="0" indent="0">
              <a:buNone/>
            </a:pPr>
            <a:r>
              <a:rPr lang="en-US" sz="2800" b="1" dirty="0" smtClean="0">
                <a:solidFill>
                  <a:srgbClr val="800000"/>
                </a:solidFill>
              </a:rPr>
              <a:t>public static void</a:t>
            </a:r>
            <a:r>
              <a:rPr lang="en-US" sz="2800" dirty="0" smtClean="0">
                <a:solidFill>
                  <a:srgbClr val="800000"/>
                </a:solidFill>
              </a:rPr>
              <a:t> bfs(int u)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Queue </a:t>
            </a:r>
            <a:r>
              <a:rPr lang="en-US" sz="2800" dirty="0">
                <a:solidFill>
                  <a:srgbClr val="800000"/>
                </a:solidFill>
              </a:rPr>
              <a:t>q</a:t>
            </a:r>
            <a:r>
              <a:rPr lang="en-US" sz="2800" dirty="0" smtClean="0">
                <a:solidFill>
                  <a:srgbClr val="800000"/>
                </a:solidFill>
              </a:rPr>
              <a:t>= (u);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rgbClr val="800000"/>
                </a:solidFill>
              </a:rPr>
              <a:t> </a:t>
            </a: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b="1" dirty="0" smtClean="0">
                <a:solidFill>
                  <a:srgbClr val="800000"/>
                </a:solidFill>
              </a:rPr>
              <a:t>while</a:t>
            </a:r>
            <a:r>
              <a:rPr lang="en-US" sz="2800" dirty="0" smtClean="0">
                <a:solidFill>
                  <a:srgbClr val="800000"/>
                </a:solidFill>
              </a:rPr>
              <a:t> </a:t>
            </a:r>
            <a:r>
              <a:rPr lang="en-US" sz="2800" dirty="0">
                <a:solidFill>
                  <a:srgbClr val="800000"/>
                </a:solidFill>
              </a:rPr>
              <a:t>q</a:t>
            </a:r>
            <a:r>
              <a:rPr lang="en-US" sz="2800" dirty="0" smtClean="0">
                <a:solidFill>
                  <a:srgbClr val="800000"/>
                </a:solidFill>
              </a:rPr>
              <a:t> is not empty)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u= q.popFirst();</a:t>
            </a:r>
            <a:endParaRPr lang="en-US" sz="2800" dirty="0" smtClean="0">
              <a:solidFill>
                <a:srgbClr val="008000"/>
              </a:solidFill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</a:t>
            </a:r>
            <a:r>
              <a:rPr lang="en-US" sz="2800" b="1" dirty="0" smtClean="0">
                <a:solidFill>
                  <a:srgbClr val="800000"/>
                </a:solidFill>
              </a:rPr>
              <a:t>if</a:t>
            </a:r>
            <a:r>
              <a:rPr lang="en-US" sz="2800" dirty="0" smtClean="0">
                <a:solidFill>
                  <a:srgbClr val="800000"/>
                </a:solidFill>
              </a:rPr>
              <a:t> (u has not been visited)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	visit u;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	</a:t>
            </a:r>
            <a:r>
              <a:rPr lang="en-US" sz="2800" b="1" dirty="0" smtClean="0">
                <a:solidFill>
                  <a:srgbClr val="800000"/>
                </a:solidFill>
              </a:rPr>
              <a:t>for </a:t>
            </a:r>
            <a:r>
              <a:rPr lang="en-US" sz="2800" dirty="0" smtClean="0">
                <a:solidFill>
                  <a:srgbClr val="800000"/>
                </a:solidFill>
              </a:rPr>
              <a:t>each edge (u, v) leaving u: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		q.append(v);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}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}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rgbClr val="800000"/>
                </a:solidFill>
              </a:rPr>
              <a:t>}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633763" y="4729381"/>
            <a:ext cx="3718669" cy="1871433"/>
            <a:chOff x="1003766" y="4332870"/>
            <a:chExt cx="4226062" cy="2126780"/>
          </a:xfrm>
        </p:grpSpPr>
        <p:sp>
          <p:nvSpPr>
            <p:cNvPr id="7" name="Oval 6"/>
            <p:cNvSpPr/>
            <p:nvPr/>
          </p:nvSpPr>
          <p:spPr>
            <a:xfrm>
              <a:off x="1003766" y="4572001"/>
              <a:ext cx="415664" cy="41566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1</a:t>
              </a:r>
              <a:endParaRPr 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034494" y="5611147"/>
              <a:ext cx="413306" cy="41330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0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2375025" y="4419600"/>
              <a:ext cx="419547" cy="41954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2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2545075" y="5759663"/>
              <a:ext cx="412537" cy="41253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5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3895190" y="4332870"/>
              <a:ext cx="418490" cy="41849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3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4798788" y="5029201"/>
              <a:ext cx="431040" cy="43104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4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4016646" y="6019800"/>
              <a:ext cx="439850" cy="43985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6</a:t>
              </a:r>
            </a:p>
          </p:txBody>
        </p:sp>
        <p:cxnSp>
          <p:nvCxnSpPr>
            <p:cNvPr id="14" name="Straight Arrow Connector 13"/>
            <p:cNvCxnSpPr>
              <a:stCxn id="7" idx="4"/>
              <a:endCxn id="8" idx="0"/>
            </p:cNvCxnSpPr>
            <p:nvPr/>
          </p:nvCxnSpPr>
          <p:spPr>
            <a:xfrm>
              <a:off x="1211598" y="4987665"/>
              <a:ext cx="29549" cy="62348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7" idx="6"/>
              <a:endCxn id="9" idx="2"/>
            </p:cNvCxnSpPr>
            <p:nvPr/>
          </p:nvCxnSpPr>
          <p:spPr>
            <a:xfrm flipV="1">
              <a:off x="1419430" y="4629374"/>
              <a:ext cx="955595" cy="15045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9" idx="4"/>
              <a:endCxn id="10" idx="0"/>
            </p:cNvCxnSpPr>
            <p:nvPr/>
          </p:nvCxnSpPr>
          <p:spPr>
            <a:xfrm>
              <a:off x="2584799" y="4839147"/>
              <a:ext cx="166545" cy="92051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9" idx="6"/>
              <a:endCxn id="11" idx="2"/>
            </p:cNvCxnSpPr>
            <p:nvPr/>
          </p:nvCxnSpPr>
          <p:spPr>
            <a:xfrm flipV="1">
              <a:off x="2794572" y="4542115"/>
              <a:ext cx="1100617" cy="8725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11" idx="3"/>
              <a:endCxn id="10" idx="7"/>
            </p:cNvCxnSpPr>
            <p:nvPr/>
          </p:nvCxnSpPr>
          <p:spPr>
            <a:xfrm flipH="1">
              <a:off x="2897197" y="4690074"/>
              <a:ext cx="1059278" cy="113000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12" idx="2"/>
              <a:endCxn id="10" idx="6"/>
            </p:cNvCxnSpPr>
            <p:nvPr/>
          </p:nvCxnSpPr>
          <p:spPr>
            <a:xfrm flipH="1">
              <a:off x="2957612" y="5244721"/>
              <a:ext cx="1841176" cy="72121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12" idx="3"/>
              <a:endCxn id="13" idx="7"/>
            </p:cNvCxnSpPr>
            <p:nvPr/>
          </p:nvCxnSpPr>
          <p:spPr>
            <a:xfrm flipH="1">
              <a:off x="4392081" y="5397117"/>
              <a:ext cx="469831" cy="68709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4178034" y="1894649"/>
            <a:ext cx="1461747" cy="461665"/>
          </a:xfrm>
          <a:prstGeom prst="rect">
            <a:avLst/>
          </a:prstGeom>
          <a:solidFill>
            <a:srgbClr val="FBFF9F"/>
          </a:solidFill>
          <a:ln>
            <a:noFill/>
          </a:ln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Call bfs(1)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93695" y="5917672"/>
            <a:ext cx="1860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Queue </a:t>
            </a:r>
            <a:r>
              <a:rPr lang="en-US" sz="2400" dirty="0"/>
              <a:t>q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614660" y="5512337"/>
            <a:ext cx="1102443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400" dirty="0" smtClean="0"/>
              <a:t>1</a:t>
            </a:r>
            <a:endParaRPr lang="en-US" sz="2400" dirty="0"/>
          </a:p>
        </p:txBody>
      </p:sp>
      <p:sp>
        <p:nvSpPr>
          <p:cNvPr id="23" name="Oval 22"/>
          <p:cNvSpPr/>
          <p:nvPr/>
        </p:nvSpPr>
        <p:spPr>
          <a:xfrm>
            <a:off x="663170" y="5992460"/>
            <a:ext cx="363683" cy="36368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7</a:t>
            </a:r>
          </a:p>
        </p:txBody>
      </p:sp>
      <p:cxnSp>
        <p:nvCxnSpPr>
          <p:cNvPr id="25" name="Straight Arrow Connector 24"/>
          <p:cNvCxnSpPr>
            <a:endCxn id="23" idx="6"/>
          </p:cNvCxnSpPr>
          <p:nvPr/>
        </p:nvCxnSpPr>
        <p:spPr>
          <a:xfrm flipH="1">
            <a:off x="1026853" y="6036027"/>
            <a:ext cx="633949" cy="138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165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Breadth-First 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882" y="1368945"/>
            <a:ext cx="8109098" cy="410210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800" dirty="0" smtClean="0">
                <a:solidFill>
                  <a:srgbClr val="008000"/>
                </a:solidFill>
              </a:rPr>
              <a:t>/** </a:t>
            </a:r>
            <a:r>
              <a:rPr lang="en-US" sz="2800" dirty="0">
                <a:solidFill>
                  <a:srgbClr val="008000"/>
                </a:solidFill>
              </a:rPr>
              <a:t>Visit all nodes </a:t>
            </a:r>
            <a:r>
              <a:rPr lang="en-US" sz="2800" dirty="0" smtClean="0">
                <a:solidFill>
                  <a:srgbClr val="008000"/>
                </a:solidFill>
              </a:rPr>
              <a:t>REACHABLE* </a:t>
            </a:r>
            <a:r>
              <a:rPr lang="en-US" sz="2800" dirty="0">
                <a:solidFill>
                  <a:srgbClr val="008000"/>
                </a:solidFill>
              </a:rPr>
              <a:t>from u. Pre: u is unvisited. *</a:t>
            </a:r>
            <a:r>
              <a:rPr lang="en-US" sz="2800" dirty="0" smtClean="0">
                <a:solidFill>
                  <a:srgbClr val="008000"/>
                </a:solidFill>
              </a:rPr>
              <a:t>/</a:t>
            </a:r>
          </a:p>
          <a:p>
            <a:pPr marL="0" indent="0">
              <a:buNone/>
            </a:pPr>
            <a:r>
              <a:rPr lang="en-US" sz="2800" b="1" dirty="0" smtClean="0">
                <a:solidFill>
                  <a:srgbClr val="800000"/>
                </a:solidFill>
              </a:rPr>
              <a:t>public static void</a:t>
            </a:r>
            <a:r>
              <a:rPr lang="en-US" sz="2800" dirty="0" smtClean="0">
                <a:solidFill>
                  <a:srgbClr val="800000"/>
                </a:solidFill>
              </a:rPr>
              <a:t> bfs(int u)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Queue </a:t>
            </a:r>
            <a:r>
              <a:rPr lang="en-US" sz="2800" dirty="0">
                <a:solidFill>
                  <a:srgbClr val="800000"/>
                </a:solidFill>
              </a:rPr>
              <a:t>q</a:t>
            </a:r>
            <a:r>
              <a:rPr lang="en-US" sz="2800" dirty="0" smtClean="0">
                <a:solidFill>
                  <a:srgbClr val="800000"/>
                </a:solidFill>
              </a:rPr>
              <a:t>= (u);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rgbClr val="800000"/>
                </a:solidFill>
              </a:rPr>
              <a:t> </a:t>
            </a: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b="1" dirty="0" smtClean="0">
                <a:solidFill>
                  <a:srgbClr val="800000"/>
                </a:solidFill>
              </a:rPr>
              <a:t>while</a:t>
            </a:r>
            <a:r>
              <a:rPr lang="en-US" sz="2800" dirty="0" smtClean="0">
                <a:solidFill>
                  <a:srgbClr val="800000"/>
                </a:solidFill>
              </a:rPr>
              <a:t> </a:t>
            </a:r>
            <a:r>
              <a:rPr lang="en-US" sz="2800" dirty="0">
                <a:solidFill>
                  <a:srgbClr val="800000"/>
                </a:solidFill>
              </a:rPr>
              <a:t>q</a:t>
            </a:r>
            <a:r>
              <a:rPr lang="en-US" sz="2800" dirty="0" smtClean="0">
                <a:solidFill>
                  <a:srgbClr val="800000"/>
                </a:solidFill>
              </a:rPr>
              <a:t> is not empty)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u= q.popFirst();</a:t>
            </a:r>
            <a:endParaRPr lang="en-US" sz="2800" dirty="0" smtClean="0">
              <a:solidFill>
                <a:srgbClr val="008000"/>
              </a:solidFill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</a:t>
            </a:r>
            <a:r>
              <a:rPr lang="en-US" sz="2800" b="1" dirty="0" smtClean="0">
                <a:solidFill>
                  <a:srgbClr val="800000"/>
                </a:solidFill>
              </a:rPr>
              <a:t>if</a:t>
            </a:r>
            <a:r>
              <a:rPr lang="en-US" sz="2800" dirty="0" smtClean="0">
                <a:solidFill>
                  <a:srgbClr val="800000"/>
                </a:solidFill>
              </a:rPr>
              <a:t> (u has not been visited)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	visit u;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	</a:t>
            </a:r>
            <a:r>
              <a:rPr lang="en-US" sz="2800" b="1" dirty="0" smtClean="0">
                <a:solidFill>
                  <a:srgbClr val="800000"/>
                </a:solidFill>
              </a:rPr>
              <a:t>for </a:t>
            </a:r>
            <a:r>
              <a:rPr lang="en-US" sz="2800" dirty="0" smtClean="0">
                <a:solidFill>
                  <a:srgbClr val="800000"/>
                </a:solidFill>
              </a:rPr>
              <a:t>each edge (u, v) leaving u: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		q.append(v);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}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}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rgbClr val="800000"/>
                </a:solidFill>
              </a:rPr>
              <a:t>}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633763" y="4729381"/>
            <a:ext cx="3718669" cy="1871433"/>
            <a:chOff x="1003766" y="4332870"/>
            <a:chExt cx="4226062" cy="2126780"/>
          </a:xfrm>
        </p:grpSpPr>
        <p:sp>
          <p:nvSpPr>
            <p:cNvPr id="7" name="Oval 6"/>
            <p:cNvSpPr/>
            <p:nvPr/>
          </p:nvSpPr>
          <p:spPr>
            <a:xfrm>
              <a:off x="1003766" y="4572001"/>
              <a:ext cx="415664" cy="41566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1</a:t>
              </a:r>
              <a:endParaRPr 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034494" y="5611147"/>
              <a:ext cx="413306" cy="41330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0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2375025" y="4419600"/>
              <a:ext cx="419547" cy="41954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2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2545075" y="5759663"/>
              <a:ext cx="412537" cy="41253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5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3895190" y="4332870"/>
              <a:ext cx="418490" cy="41849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3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4798788" y="5029201"/>
              <a:ext cx="431040" cy="43104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4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4016646" y="6019800"/>
              <a:ext cx="439850" cy="43985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6</a:t>
              </a:r>
            </a:p>
          </p:txBody>
        </p:sp>
        <p:cxnSp>
          <p:nvCxnSpPr>
            <p:cNvPr id="14" name="Straight Arrow Connector 13"/>
            <p:cNvCxnSpPr>
              <a:stCxn id="7" idx="4"/>
              <a:endCxn id="8" idx="0"/>
            </p:cNvCxnSpPr>
            <p:nvPr/>
          </p:nvCxnSpPr>
          <p:spPr>
            <a:xfrm>
              <a:off x="1211598" y="4987665"/>
              <a:ext cx="29549" cy="62348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7" idx="6"/>
              <a:endCxn id="9" idx="2"/>
            </p:cNvCxnSpPr>
            <p:nvPr/>
          </p:nvCxnSpPr>
          <p:spPr>
            <a:xfrm flipV="1">
              <a:off x="1419430" y="4629374"/>
              <a:ext cx="955595" cy="15045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9" idx="4"/>
              <a:endCxn id="10" idx="0"/>
            </p:cNvCxnSpPr>
            <p:nvPr/>
          </p:nvCxnSpPr>
          <p:spPr>
            <a:xfrm>
              <a:off x="2584799" y="4839147"/>
              <a:ext cx="166545" cy="92051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9" idx="6"/>
              <a:endCxn id="11" idx="2"/>
            </p:cNvCxnSpPr>
            <p:nvPr/>
          </p:nvCxnSpPr>
          <p:spPr>
            <a:xfrm flipV="1">
              <a:off x="2794572" y="4542115"/>
              <a:ext cx="1100617" cy="8725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11" idx="3"/>
              <a:endCxn id="10" idx="7"/>
            </p:cNvCxnSpPr>
            <p:nvPr/>
          </p:nvCxnSpPr>
          <p:spPr>
            <a:xfrm flipH="1">
              <a:off x="2897197" y="4690074"/>
              <a:ext cx="1059278" cy="113000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12" idx="2"/>
              <a:endCxn id="10" idx="6"/>
            </p:cNvCxnSpPr>
            <p:nvPr/>
          </p:nvCxnSpPr>
          <p:spPr>
            <a:xfrm flipH="1">
              <a:off x="2957612" y="5244721"/>
              <a:ext cx="1841176" cy="72121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12" idx="3"/>
              <a:endCxn id="13" idx="7"/>
            </p:cNvCxnSpPr>
            <p:nvPr/>
          </p:nvCxnSpPr>
          <p:spPr>
            <a:xfrm flipH="1">
              <a:off x="4392081" y="5397117"/>
              <a:ext cx="469831" cy="68709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4178034" y="1894649"/>
            <a:ext cx="1461747" cy="461665"/>
          </a:xfrm>
          <a:prstGeom prst="rect">
            <a:avLst/>
          </a:prstGeom>
          <a:solidFill>
            <a:srgbClr val="FBFF9F"/>
          </a:solidFill>
          <a:ln>
            <a:noFill/>
          </a:ln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Call bfs(1)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93695" y="5917672"/>
            <a:ext cx="1860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Queue </a:t>
            </a:r>
            <a:r>
              <a:rPr lang="en-US" sz="2400" dirty="0"/>
              <a:t>q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614660" y="5512337"/>
            <a:ext cx="1102443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400" dirty="0" smtClean="0"/>
              <a:t>1</a:t>
            </a:r>
            <a:endParaRPr lang="en-US" sz="2400" dirty="0"/>
          </a:p>
        </p:txBody>
      </p:sp>
      <p:sp>
        <p:nvSpPr>
          <p:cNvPr id="23" name="TextBox 22"/>
          <p:cNvSpPr txBox="1"/>
          <p:nvPr/>
        </p:nvSpPr>
        <p:spPr>
          <a:xfrm>
            <a:off x="5907345" y="1919093"/>
            <a:ext cx="1726028" cy="46166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Iteration 0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663170" y="5992460"/>
            <a:ext cx="363683" cy="36368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7</a:t>
            </a:r>
          </a:p>
        </p:txBody>
      </p:sp>
      <p:cxnSp>
        <p:nvCxnSpPr>
          <p:cNvPr id="26" name="Straight Arrow Connector 25"/>
          <p:cNvCxnSpPr>
            <a:endCxn id="25" idx="6"/>
          </p:cNvCxnSpPr>
          <p:nvPr/>
        </p:nvCxnSpPr>
        <p:spPr>
          <a:xfrm flipH="1">
            <a:off x="1026853" y="6036027"/>
            <a:ext cx="633949" cy="138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8474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Breadth-First 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882" y="1368945"/>
            <a:ext cx="8109098" cy="410210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800" dirty="0" smtClean="0">
                <a:solidFill>
                  <a:srgbClr val="008000"/>
                </a:solidFill>
              </a:rPr>
              <a:t>/** </a:t>
            </a:r>
            <a:r>
              <a:rPr lang="en-US" sz="2800" dirty="0">
                <a:solidFill>
                  <a:srgbClr val="008000"/>
                </a:solidFill>
              </a:rPr>
              <a:t>Visit all nodes </a:t>
            </a:r>
            <a:r>
              <a:rPr lang="en-US" sz="2800" dirty="0" smtClean="0">
                <a:solidFill>
                  <a:srgbClr val="008000"/>
                </a:solidFill>
              </a:rPr>
              <a:t>REACHABLE* </a:t>
            </a:r>
            <a:r>
              <a:rPr lang="en-US" sz="2800" dirty="0">
                <a:solidFill>
                  <a:srgbClr val="008000"/>
                </a:solidFill>
              </a:rPr>
              <a:t>from u. Pre: u is unvisited. *</a:t>
            </a:r>
            <a:r>
              <a:rPr lang="en-US" sz="2800" dirty="0" smtClean="0">
                <a:solidFill>
                  <a:srgbClr val="008000"/>
                </a:solidFill>
              </a:rPr>
              <a:t>/</a:t>
            </a:r>
          </a:p>
          <a:p>
            <a:pPr marL="0" indent="0">
              <a:buNone/>
            </a:pPr>
            <a:r>
              <a:rPr lang="en-US" sz="2800" b="1" dirty="0" smtClean="0">
                <a:solidFill>
                  <a:srgbClr val="800000"/>
                </a:solidFill>
              </a:rPr>
              <a:t>public static void</a:t>
            </a:r>
            <a:r>
              <a:rPr lang="en-US" sz="2800" dirty="0" smtClean="0">
                <a:solidFill>
                  <a:srgbClr val="800000"/>
                </a:solidFill>
              </a:rPr>
              <a:t> bfs(int u)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Queue </a:t>
            </a:r>
            <a:r>
              <a:rPr lang="en-US" sz="2800" dirty="0">
                <a:solidFill>
                  <a:srgbClr val="800000"/>
                </a:solidFill>
              </a:rPr>
              <a:t>q</a:t>
            </a:r>
            <a:r>
              <a:rPr lang="en-US" sz="2800" dirty="0" smtClean="0">
                <a:solidFill>
                  <a:srgbClr val="800000"/>
                </a:solidFill>
              </a:rPr>
              <a:t>= (u);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rgbClr val="800000"/>
                </a:solidFill>
              </a:rPr>
              <a:t> </a:t>
            </a: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b="1" dirty="0" smtClean="0">
                <a:solidFill>
                  <a:srgbClr val="800000"/>
                </a:solidFill>
              </a:rPr>
              <a:t>while</a:t>
            </a:r>
            <a:r>
              <a:rPr lang="en-US" sz="2800" dirty="0" smtClean="0">
                <a:solidFill>
                  <a:srgbClr val="800000"/>
                </a:solidFill>
              </a:rPr>
              <a:t> </a:t>
            </a:r>
            <a:r>
              <a:rPr lang="en-US" sz="2800" dirty="0">
                <a:solidFill>
                  <a:srgbClr val="800000"/>
                </a:solidFill>
              </a:rPr>
              <a:t>q</a:t>
            </a:r>
            <a:r>
              <a:rPr lang="en-US" sz="2800" dirty="0" smtClean="0">
                <a:solidFill>
                  <a:srgbClr val="800000"/>
                </a:solidFill>
              </a:rPr>
              <a:t> is not empty)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u= q.popFirst();</a:t>
            </a:r>
            <a:endParaRPr lang="en-US" sz="2800" dirty="0" smtClean="0">
              <a:solidFill>
                <a:srgbClr val="008000"/>
              </a:solidFill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</a:t>
            </a:r>
            <a:r>
              <a:rPr lang="en-US" sz="2800" b="1" dirty="0" smtClean="0">
                <a:solidFill>
                  <a:srgbClr val="800000"/>
                </a:solidFill>
              </a:rPr>
              <a:t>if</a:t>
            </a:r>
            <a:r>
              <a:rPr lang="en-US" sz="2800" dirty="0" smtClean="0">
                <a:solidFill>
                  <a:srgbClr val="800000"/>
                </a:solidFill>
              </a:rPr>
              <a:t> (u has not been visited)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	visit u;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	</a:t>
            </a:r>
            <a:r>
              <a:rPr lang="en-US" sz="2800" b="1" dirty="0" smtClean="0">
                <a:solidFill>
                  <a:srgbClr val="800000"/>
                </a:solidFill>
              </a:rPr>
              <a:t>for </a:t>
            </a:r>
            <a:r>
              <a:rPr lang="en-US" sz="2800" dirty="0" smtClean="0">
                <a:solidFill>
                  <a:srgbClr val="800000"/>
                </a:solidFill>
              </a:rPr>
              <a:t>each edge (u, v) leaving u: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		q.append(v);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}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}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rgbClr val="800000"/>
                </a:solidFill>
              </a:rPr>
              <a:t>}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633763" y="4729381"/>
            <a:ext cx="3718669" cy="1871433"/>
            <a:chOff x="1003766" y="4332870"/>
            <a:chExt cx="4226062" cy="2126780"/>
          </a:xfrm>
        </p:grpSpPr>
        <p:sp>
          <p:nvSpPr>
            <p:cNvPr id="7" name="Oval 6"/>
            <p:cNvSpPr/>
            <p:nvPr/>
          </p:nvSpPr>
          <p:spPr>
            <a:xfrm>
              <a:off x="1003766" y="4572001"/>
              <a:ext cx="415664" cy="41566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1</a:t>
              </a:r>
              <a:endParaRPr 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034494" y="5611147"/>
              <a:ext cx="413306" cy="41330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0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2375025" y="4419600"/>
              <a:ext cx="419547" cy="41954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2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2545075" y="5759663"/>
              <a:ext cx="412537" cy="41253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5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3895190" y="4332870"/>
              <a:ext cx="418490" cy="41849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3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4798788" y="5029201"/>
              <a:ext cx="431040" cy="43104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4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4016646" y="6019800"/>
              <a:ext cx="439850" cy="43985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6</a:t>
              </a:r>
            </a:p>
          </p:txBody>
        </p:sp>
        <p:cxnSp>
          <p:nvCxnSpPr>
            <p:cNvPr id="14" name="Straight Arrow Connector 13"/>
            <p:cNvCxnSpPr>
              <a:stCxn id="7" idx="4"/>
              <a:endCxn id="8" idx="0"/>
            </p:cNvCxnSpPr>
            <p:nvPr/>
          </p:nvCxnSpPr>
          <p:spPr>
            <a:xfrm>
              <a:off x="1211598" y="4987665"/>
              <a:ext cx="29549" cy="62348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7" idx="6"/>
              <a:endCxn id="9" idx="2"/>
            </p:cNvCxnSpPr>
            <p:nvPr/>
          </p:nvCxnSpPr>
          <p:spPr>
            <a:xfrm flipV="1">
              <a:off x="1419430" y="4629374"/>
              <a:ext cx="955595" cy="15045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9" idx="4"/>
              <a:endCxn id="10" idx="0"/>
            </p:cNvCxnSpPr>
            <p:nvPr/>
          </p:nvCxnSpPr>
          <p:spPr>
            <a:xfrm>
              <a:off x="2584799" y="4839147"/>
              <a:ext cx="166545" cy="92051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9" idx="6"/>
              <a:endCxn id="11" idx="2"/>
            </p:cNvCxnSpPr>
            <p:nvPr/>
          </p:nvCxnSpPr>
          <p:spPr>
            <a:xfrm flipV="1">
              <a:off x="2794572" y="4542115"/>
              <a:ext cx="1100617" cy="8725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11" idx="3"/>
              <a:endCxn id="10" idx="7"/>
            </p:cNvCxnSpPr>
            <p:nvPr/>
          </p:nvCxnSpPr>
          <p:spPr>
            <a:xfrm flipH="1">
              <a:off x="2897197" y="4690074"/>
              <a:ext cx="1059278" cy="113000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12" idx="2"/>
              <a:endCxn id="10" idx="6"/>
            </p:cNvCxnSpPr>
            <p:nvPr/>
          </p:nvCxnSpPr>
          <p:spPr>
            <a:xfrm flipH="1">
              <a:off x="2957612" y="5244721"/>
              <a:ext cx="1841176" cy="72121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12" idx="3"/>
              <a:endCxn id="13" idx="7"/>
            </p:cNvCxnSpPr>
            <p:nvPr/>
          </p:nvCxnSpPr>
          <p:spPr>
            <a:xfrm flipH="1">
              <a:off x="4392081" y="5397117"/>
              <a:ext cx="469831" cy="68709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4178034" y="1894649"/>
            <a:ext cx="1461747" cy="461665"/>
          </a:xfrm>
          <a:prstGeom prst="rect">
            <a:avLst/>
          </a:prstGeom>
          <a:solidFill>
            <a:srgbClr val="FBFF9F"/>
          </a:solidFill>
          <a:ln>
            <a:noFill/>
          </a:ln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Call bfs(1)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93695" y="5917672"/>
            <a:ext cx="1860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Queue </a:t>
            </a:r>
            <a:r>
              <a:rPr lang="en-US" sz="2400" dirty="0"/>
              <a:t>q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907345" y="1919093"/>
            <a:ext cx="1726028" cy="46166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Iteration 0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663170" y="5992460"/>
            <a:ext cx="363683" cy="36368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7</a:t>
            </a:r>
          </a:p>
        </p:txBody>
      </p:sp>
      <p:cxnSp>
        <p:nvCxnSpPr>
          <p:cNvPr id="26" name="Straight Arrow Connector 25"/>
          <p:cNvCxnSpPr>
            <a:endCxn id="25" idx="6"/>
          </p:cNvCxnSpPr>
          <p:nvPr/>
        </p:nvCxnSpPr>
        <p:spPr>
          <a:xfrm flipH="1">
            <a:off x="1026853" y="6036027"/>
            <a:ext cx="633949" cy="138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1850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Breadth-First 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882" y="1368945"/>
            <a:ext cx="8109098" cy="410210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800" dirty="0" smtClean="0">
                <a:solidFill>
                  <a:srgbClr val="008000"/>
                </a:solidFill>
              </a:rPr>
              <a:t>/** </a:t>
            </a:r>
            <a:r>
              <a:rPr lang="en-US" sz="2800" dirty="0">
                <a:solidFill>
                  <a:srgbClr val="008000"/>
                </a:solidFill>
              </a:rPr>
              <a:t>Visit all nodes </a:t>
            </a:r>
            <a:r>
              <a:rPr lang="en-US" sz="2800" dirty="0" smtClean="0">
                <a:solidFill>
                  <a:srgbClr val="008000"/>
                </a:solidFill>
              </a:rPr>
              <a:t>REACHABLE* </a:t>
            </a:r>
            <a:r>
              <a:rPr lang="en-US" sz="2800" dirty="0">
                <a:solidFill>
                  <a:srgbClr val="008000"/>
                </a:solidFill>
              </a:rPr>
              <a:t>from u. Pre: u is unvisited. </a:t>
            </a:r>
            <a:r>
              <a:rPr lang="en-US" sz="2800" dirty="0" smtClean="0">
                <a:solidFill>
                  <a:srgbClr val="008000"/>
                </a:solidFill>
              </a:rPr>
              <a:t>*/</a:t>
            </a:r>
          </a:p>
          <a:p>
            <a:pPr marL="0" indent="0">
              <a:buNone/>
            </a:pPr>
            <a:r>
              <a:rPr lang="en-US" sz="2800" b="1" dirty="0" smtClean="0">
                <a:solidFill>
                  <a:srgbClr val="800000"/>
                </a:solidFill>
              </a:rPr>
              <a:t>public static void</a:t>
            </a:r>
            <a:r>
              <a:rPr lang="en-US" sz="2800" dirty="0" smtClean="0">
                <a:solidFill>
                  <a:srgbClr val="800000"/>
                </a:solidFill>
              </a:rPr>
              <a:t> bfs(int u)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Queue </a:t>
            </a:r>
            <a:r>
              <a:rPr lang="en-US" sz="2800" dirty="0">
                <a:solidFill>
                  <a:srgbClr val="800000"/>
                </a:solidFill>
              </a:rPr>
              <a:t>q</a:t>
            </a:r>
            <a:r>
              <a:rPr lang="en-US" sz="2800" dirty="0" smtClean="0">
                <a:solidFill>
                  <a:srgbClr val="800000"/>
                </a:solidFill>
              </a:rPr>
              <a:t>= (u);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rgbClr val="800000"/>
                </a:solidFill>
              </a:rPr>
              <a:t> </a:t>
            </a: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b="1" dirty="0" smtClean="0">
                <a:solidFill>
                  <a:srgbClr val="800000"/>
                </a:solidFill>
              </a:rPr>
              <a:t>while</a:t>
            </a:r>
            <a:r>
              <a:rPr lang="en-US" sz="2800" dirty="0" smtClean="0">
                <a:solidFill>
                  <a:srgbClr val="800000"/>
                </a:solidFill>
              </a:rPr>
              <a:t> </a:t>
            </a:r>
            <a:r>
              <a:rPr lang="en-US" sz="2800" dirty="0">
                <a:solidFill>
                  <a:srgbClr val="800000"/>
                </a:solidFill>
              </a:rPr>
              <a:t>q</a:t>
            </a:r>
            <a:r>
              <a:rPr lang="en-US" sz="2800" dirty="0" smtClean="0">
                <a:solidFill>
                  <a:srgbClr val="800000"/>
                </a:solidFill>
              </a:rPr>
              <a:t> is not empty)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u= q.popFirst();</a:t>
            </a:r>
            <a:endParaRPr lang="en-US" sz="2800" dirty="0" smtClean="0">
              <a:solidFill>
                <a:srgbClr val="008000"/>
              </a:solidFill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</a:t>
            </a:r>
            <a:r>
              <a:rPr lang="en-US" sz="2800" b="1" dirty="0" smtClean="0">
                <a:solidFill>
                  <a:srgbClr val="800000"/>
                </a:solidFill>
              </a:rPr>
              <a:t>if</a:t>
            </a:r>
            <a:r>
              <a:rPr lang="en-US" sz="2800" dirty="0" smtClean="0">
                <a:solidFill>
                  <a:srgbClr val="800000"/>
                </a:solidFill>
              </a:rPr>
              <a:t> (u has not been visited)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	visit u;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	</a:t>
            </a:r>
            <a:r>
              <a:rPr lang="en-US" sz="2800" b="1" dirty="0" smtClean="0">
                <a:solidFill>
                  <a:srgbClr val="800000"/>
                </a:solidFill>
              </a:rPr>
              <a:t>for </a:t>
            </a:r>
            <a:r>
              <a:rPr lang="en-US" sz="2800" dirty="0" smtClean="0">
                <a:solidFill>
                  <a:srgbClr val="800000"/>
                </a:solidFill>
              </a:rPr>
              <a:t>each edge (u, v) leaving u: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		q.append(v);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}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}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rgbClr val="800000"/>
                </a:solidFill>
              </a:rPr>
              <a:t>}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633763" y="4729381"/>
            <a:ext cx="3718669" cy="1871433"/>
            <a:chOff x="1003766" y="4332870"/>
            <a:chExt cx="4226062" cy="2126780"/>
          </a:xfrm>
        </p:grpSpPr>
        <p:sp>
          <p:nvSpPr>
            <p:cNvPr id="7" name="Oval 6"/>
            <p:cNvSpPr/>
            <p:nvPr/>
          </p:nvSpPr>
          <p:spPr>
            <a:xfrm>
              <a:off x="1003766" y="4572001"/>
              <a:ext cx="415664" cy="415664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1</a:t>
              </a:r>
              <a:endParaRPr 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034494" y="5611147"/>
              <a:ext cx="413306" cy="41330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0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2375025" y="4419600"/>
              <a:ext cx="419547" cy="41954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2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2545075" y="5759663"/>
              <a:ext cx="412537" cy="41253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5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3895190" y="4332870"/>
              <a:ext cx="418490" cy="41849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3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4798788" y="5029201"/>
              <a:ext cx="431040" cy="43104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4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4016646" y="6019800"/>
              <a:ext cx="439850" cy="43985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6</a:t>
              </a:r>
            </a:p>
          </p:txBody>
        </p:sp>
        <p:cxnSp>
          <p:nvCxnSpPr>
            <p:cNvPr id="14" name="Straight Arrow Connector 13"/>
            <p:cNvCxnSpPr>
              <a:stCxn id="7" idx="4"/>
              <a:endCxn id="8" idx="0"/>
            </p:cNvCxnSpPr>
            <p:nvPr/>
          </p:nvCxnSpPr>
          <p:spPr>
            <a:xfrm>
              <a:off x="1211598" y="4987665"/>
              <a:ext cx="29549" cy="62348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7" idx="6"/>
              <a:endCxn id="9" idx="2"/>
            </p:cNvCxnSpPr>
            <p:nvPr/>
          </p:nvCxnSpPr>
          <p:spPr>
            <a:xfrm flipV="1">
              <a:off x="1419430" y="4629374"/>
              <a:ext cx="955595" cy="15045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9" idx="4"/>
              <a:endCxn id="10" idx="0"/>
            </p:cNvCxnSpPr>
            <p:nvPr/>
          </p:nvCxnSpPr>
          <p:spPr>
            <a:xfrm>
              <a:off x="2584799" y="4839147"/>
              <a:ext cx="166545" cy="92051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9" idx="6"/>
              <a:endCxn id="11" idx="2"/>
            </p:cNvCxnSpPr>
            <p:nvPr/>
          </p:nvCxnSpPr>
          <p:spPr>
            <a:xfrm flipV="1">
              <a:off x="2794572" y="4542115"/>
              <a:ext cx="1100617" cy="8725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11" idx="3"/>
              <a:endCxn id="10" idx="7"/>
            </p:cNvCxnSpPr>
            <p:nvPr/>
          </p:nvCxnSpPr>
          <p:spPr>
            <a:xfrm flipH="1">
              <a:off x="2897197" y="4690074"/>
              <a:ext cx="1059278" cy="113000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12" idx="2"/>
              <a:endCxn id="10" idx="6"/>
            </p:cNvCxnSpPr>
            <p:nvPr/>
          </p:nvCxnSpPr>
          <p:spPr>
            <a:xfrm flipH="1">
              <a:off x="2957612" y="5244721"/>
              <a:ext cx="1841176" cy="72121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12" idx="3"/>
              <a:endCxn id="13" idx="7"/>
            </p:cNvCxnSpPr>
            <p:nvPr/>
          </p:nvCxnSpPr>
          <p:spPr>
            <a:xfrm flipH="1">
              <a:off x="4392081" y="5397117"/>
              <a:ext cx="469831" cy="68709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4178034" y="1894649"/>
            <a:ext cx="1461747" cy="461665"/>
          </a:xfrm>
          <a:prstGeom prst="rect">
            <a:avLst/>
          </a:prstGeom>
          <a:solidFill>
            <a:srgbClr val="FBFF9F"/>
          </a:solidFill>
          <a:ln>
            <a:noFill/>
          </a:ln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Call bfs(1)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93695" y="5917672"/>
            <a:ext cx="1860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Queue </a:t>
            </a:r>
            <a:r>
              <a:rPr lang="en-US" sz="2400" dirty="0"/>
              <a:t>q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907345" y="1919093"/>
            <a:ext cx="1726028" cy="46166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Iteration 0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663170" y="5992460"/>
            <a:ext cx="363683" cy="36368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7</a:t>
            </a:r>
          </a:p>
        </p:txBody>
      </p:sp>
      <p:cxnSp>
        <p:nvCxnSpPr>
          <p:cNvPr id="27" name="Straight Arrow Connector 26"/>
          <p:cNvCxnSpPr>
            <a:stCxn id="8" idx="2"/>
            <a:endCxn id="26" idx="6"/>
          </p:cNvCxnSpPr>
          <p:nvPr/>
        </p:nvCxnSpPr>
        <p:spPr>
          <a:xfrm flipH="1">
            <a:off x="1026853" y="6036027"/>
            <a:ext cx="633949" cy="138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083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Breadth-First 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882" y="1368945"/>
            <a:ext cx="8109098" cy="410210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800" dirty="0" smtClean="0">
                <a:solidFill>
                  <a:srgbClr val="008000"/>
                </a:solidFill>
              </a:rPr>
              <a:t>/** </a:t>
            </a:r>
            <a:r>
              <a:rPr lang="en-US" sz="2800" dirty="0">
                <a:solidFill>
                  <a:srgbClr val="008000"/>
                </a:solidFill>
              </a:rPr>
              <a:t>Visit all nodes </a:t>
            </a:r>
            <a:r>
              <a:rPr lang="en-US" sz="2800" dirty="0" smtClean="0">
                <a:solidFill>
                  <a:srgbClr val="008000"/>
                </a:solidFill>
              </a:rPr>
              <a:t>REACHABLE* </a:t>
            </a:r>
            <a:r>
              <a:rPr lang="en-US" sz="2800" dirty="0">
                <a:solidFill>
                  <a:srgbClr val="008000"/>
                </a:solidFill>
              </a:rPr>
              <a:t>from u. Pre: u is unvisited. *</a:t>
            </a:r>
            <a:r>
              <a:rPr lang="en-US" sz="2800" dirty="0" smtClean="0">
                <a:solidFill>
                  <a:srgbClr val="008000"/>
                </a:solidFill>
              </a:rPr>
              <a:t>/</a:t>
            </a:r>
          </a:p>
          <a:p>
            <a:pPr marL="0" indent="0">
              <a:buNone/>
            </a:pPr>
            <a:r>
              <a:rPr lang="en-US" sz="2800" b="1" dirty="0" smtClean="0">
                <a:solidFill>
                  <a:srgbClr val="800000"/>
                </a:solidFill>
              </a:rPr>
              <a:t>public static void</a:t>
            </a:r>
            <a:r>
              <a:rPr lang="en-US" sz="2800" dirty="0" smtClean="0">
                <a:solidFill>
                  <a:srgbClr val="800000"/>
                </a:solidFill>
              </a:rPr>
              <a:t> bfs(int u)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Queue </a:t>
            </a:r>
            <a:r>
              <a:rPr lang="en-US" sz="2800" dirty="0">
                <a:solidFill>
                  <a:srgbClr val="800000"/>
                </a:solidFill>
              </a:rPr>
              <a:t>q</a:t>
            </a:r>
            <a:r>
              <a:rPr lang="en-US" sz="2800" dirty="0" smtClean="0">
                <a:solidFill>
                  <a:srgbClr val="800000"/>
                </a:solidFill>
              </a:rPr>
              <a:t>= (u);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rgbClr val="800000"/>
                </a:solidFill>
              </a:rPr>
              <a:t> </a:t>
            </a: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b="1" dirty="0" smtClean="0">
                <a:solidFill>
                  <a:srgbClr val="800000"/>
                </a:solidFill>
              </a:rPr>
              <a:t>while</a:t>
            </a:r>
            <a:r>
              <a:rPr lang="en-US" sz="2800" dirty="0" smtClean="0">
                <a:solidFill>
                  <a:srgbClr val="800000"/>
                </a:solidFill>
              </a:rPr>
              <a:t> </a:t>
            </a:r>
            <a:r>
              <a:rPr lang="en-US" sz="2800" dirty="0">
                <a:solidFill>
                  <a:srgbClr val="800000"/>
                </a:solidFill>
              </a:rPr>
              <a:t>q</a:t>
            </a:r>
            <a:r>
              <a:rPr lang="en-US" sz="2800" dirty="0" smtClean="0">
                <a:solidFill>
                  <a:srgbClr val="800000"/>
                </a:solidFill>
              </a:rPr>
              <a:t> is not empty)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u= q.popFirst();</a:t>
            </a:r>
            <a:endParaRPr lang="en-US" sz="2800" dirty="0" smtClean="0">
              <a:solidFill>
                <a:srgbClr val="008000"/>
              </a:solidFill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</a:t>
            </a:r>
            <a:r>
              <a:rPr lang="en-US" sz="2800" b="1" dirty="0" smtClean="0">
                <a:solidFill>
                  <a:srgbClr val="800000"/>
                </a:solidFill>
              </a:rPr>
              <a:t>if</a:t>
            </a:r>
            <a:r>
              <a:rPr lang="en-US" sz="2800" dirty="0" smtClean="0">
                <a:solidFill>
                  <a:srgbClr val="800000"/>
                </a:solidFill>
              </a:rPr>
              <a:t> (u has not been visited)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	visit u;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	</a:t>
            </a:r>
            <a:r>
              <a:rPr lang="en-US" sz="2800" b="1" dirty="0" smtClean="0">
                <a:solidFill>
                  <a:srgbClr val="800000"/>
                </a:solidFill>
              </a:rPr>
              <a:t>for </a:t>
            </a:r>
            <a:r>
              <a:rPr lang="en-US" sz="2800" dirty="0" smtClean="0">
                <a:solidFill>
                  <a:srgbClr val="800000"/>
                </a:solidFill>
              </a:rPr>
              <a:t>each edge (u, v) leaving u: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		q.append(v);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}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}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rgbClr val="800000"/>
                </a:solidFill>
              </a:rPr>
              <a:t>}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633763" y="4729381"/>
            <a:ext cx="3718669" cy="1871433"/>
            <a:chOff x="1003766" y="4332870"/>
            <a:chExt cx="4226062" cy="2126780"/>
          </a:xfrm>
        </p:grpSpPr>
        <p:sp>
          <p:nvSpPr>
            <p:cNvPr id="7" name="Oval 6"/>
            <p:cNvSpPr/>
            <p:nvPr/>
          </p:nvSpPr>
          <p:spPr>
            <a:xfrm>
              <a:off x="1003766" y="4572001"/>
              <a:ext cx="415664" cy="415664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1</a:t>
              </a:r>
              <a:endParaRPr 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034494" y="5611147"/>
              <a:ext cx="413306" cy="41330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0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2375025" y="4419600"/>
              <a:ext cx="419547" cy="41954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2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2545075" y="5759663"/>
              <a:ext cx="412537" cy="41253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5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3895190" y="4332870"/>
              <a:ext cx="418490" cy="41849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3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4798788" y="5029201"/>
              <a:ext cx="431040" cy="43104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4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4016646" y="6019800"/>
              <a:ext cx="439850" cy="43985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6</a:t>
              </a:r>
            </a:p>
          </p:txBody>
        </p:sp>
        <p:cxnSp>
          <p:nvCxnSpPr>
            <p:cNvPr id="14" name="Straight Arrow Connector 13"/>
            <p:cNvCxnSpPr>
              <a:stCxn id="7" idx="4"/>
              <a:endCxn id="8" idx="0"/>
            </p:cNvCxnSpPr>
            <p:nvPr/>
          </p:nvCxnSpPr>
          <p:spPr>
            <a:xfrm>
              <a:off x="1211598" y="4987665"/>
              <a:ext cx="29549" cy="62348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7" idx="6"/>
              <a:endCxn id="9" idx="2"/>
            </p:cNvCxnSpPr>
            <p:nvPr/>
          </p:nvCxnSpPr>
          <p:spPr>
            <a:xfrm flipV="1">
              <a:off x="1419430" y="4629374"/>
              <a:ext cx="955595" cy="15045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9" idx="4"/>
              <a:endCxn id="10" idx="0"/>
            </p:cNvCxnSpPr>
            <p:nvPr/>
          </p:nvCxnSpPr>
          <p:spPr>
            <a:xfrm>
              <a:off x="2584799" y="4839147"/>
              <a:ext cx="166545" cy="92051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9" idx="6"/>
              <a:endCxn id="11" idx="2"/>
            </p:cNvCxnSpPr>
            <p:nvPr/>
          </p:nvCxnSpPr>
          <p:spPr>
            <a:xfrm flipV="1">
              <a:off x="2794572" y="4542115"/>
              <a:ext cx="1100617" cy="8725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11" idx="3"/>
              <a:endCxn id="10" idx="7"/>
            </p:cNvCxnSpPr>
            <p:nvPr/>
          </p:nvCxnSpPr>
          <p:spPr>
            <a:xfrm flipH="1">
              <a:off x="2897197" y="4690074"/>
              <a:ext cx="1059278" cy="113000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12" idx="2"/>
              <a:endCxn id="10" idx="6"/>
            </p:cNvCxnSpPr>
            <p:nvPr/>
          </p:nvCxnSpPr>
          <p:spPr>
            <a:xfrm flipH="1">
              <a:off x="2957612" y="5244721"/>
              <a:ext cx="1841176" cy="72121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12" idx="3"/>
              <a:endCxn id="13" idx="7"/>
            </p:cNvCxnSpPr>
            <p:nvPr/>
          </p:nvCxnSpPr>
          <p:spPr>
            <a:xfrm flipH="1">
              <a:off x="4392081" y="5397117"/>
              <a:ext cx="469831" cy="68709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4178034" y="1894649"/>
            <a:ext cx="1461747" cy="461665"/>
          </a:xfrm>
          <a:prstGeom prst="rect">
            <a:avLst/>
          </a:prstGeom>
          <a:solidFill>
            <a:srgbClr val="FBFF9F"/>
          </a:solidFill>
          <a:ln>
            <a:noFill/>
          </a:ln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Call bfs(1)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93695" y="5917672"/>
            <a:ext cx="1860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Queue </a:t>
            </a:r>
            <a:r>
              <a:rPr lang="en-US" sz="2400" dirty="0"/>
              <a:t>q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614660" y="5512337"/>
            <a:ext cx="1102443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400" dirty="0" smtClean="0"/>
              <a:t>0 2</a:t>
            </a:r>
            <a:endParaRPr lang="en-US" sz="2400" dirty="0"/>
          </a:p>
        </p:txBody>
      </p:sp>
      <p:sp>
        <p:nvSpPr>
          <p:cNvPr id="23" name="TextBox 22"/>
          <p:cNvSpPr txBox="1"/>
          <p:nvPr/>
        </p:nvSpPr>
        <p:spPr>
          <a:xfrm>
            <a:off x="5907345" y="1919093"/>
            <a:ext cx="1726028" cy="46166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Iteration 0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663170" y="5992460"/>
            <a:ext cx="363683" cy="36368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7</a:t>
            </a:r>
          </a:p>
        </p:txBody>
      </p:sp>
      <p:cxnSp>
        <p:nvCxnSpPr>
          <p:cNvPr id="27" name="Straight Arrow Connector 26"/>
          <p:cNvCxnSpPr>
            <a:stCxn id="8" idx="2"/>
            <a:endCxn id="26" idx="6"/>
          </p:cNvCxnSpPr>
          <p:nvPr/>
        </p:nvCxnSpPr>
        <p:spPr>
          <a:xfrm flipH="1">
            <a:off x="1026853" y="6036027"/>
            <a:ext cx="633949" cy="138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6073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Breadth-First 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882" y="1368945"/>
            <a:ext cx="8109098" cy="410210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800" dirty="0" smtClean="0">
                <a:solidFill>
                  <a:srgbClr val="008000"/>
                </a:solidFill>
              </a:rPr>
              <a:t>/** </a:t>
            </a:r>
            <a:r>
              <a:rPr lang="en-US" sz="2800" dirty="0">
                <a:solidFill>
                  <a:srgbClr val="008000"/>
                </a:solidFill>
              </a:rPr>
              <a:t>Visit all nodes </a:t>
            </a:r>
            <a:r>
              <a:rPr lang="en-US" sz="2800" dirty="0" smtClean="0">
                <a:solidFill>
                  <a:srgbClr val="008000"/>
                </a:solidFill>
              </a:rPr>
              <a:t>REACHABLE* </a:t>
            </a:r>
            <a:r>
              <a:rPr lang="en-US" sz="2800" dirty="0">
                <a:solidFill>
                  <a:srgbClr val="008000"/>
                </a:solidFill>
              </a:rPr>
              <a:t>from u. Pre: u is unvisited. *</a:t>
            </a:r>
            <a:r>
              <a:rPr lang="en-US" sz="2800" dirty="0" smtClean="0">
                <a:solidFill>
                  <a:srgbClr val="008000"/>
                </a:solidFill>
              </a:rPr>
              <a:t>/</a:t>
            </a:r>
          </a:p>
          <a:p>
            <a:pPr marL="0" indent="0">
              <a:buNone/>
            </a:pPr>
            <a:r>
              <a:rPr lang="en-US" sz="2800" b="1" dirty="0" smtClean="0">
                <a:solidFill>
                  <a:srgbClr val="800000"/>
                </a:solidFill>
              </a:rPr>
              <a:t>public static void</a:t>
            </a:r>
            <a:r>
              <a:rPr lang="en-US" sz="2800" dirty="0" smtClean="0">
                <a:solidFill>
                  <a:srgbClr val="800000"/>
                </a:solidFill>
              </a:rPr>
              <a:t> bfs(int u)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Queue </a:t>
            </a:r>
            <a:r>
              <a:rPr lang="en-US" sz="2800" dirty="0">
                <a:solidFill>
                  <a:srgbClr val="800000"/>
                </a:solidFill>
              </a:rPr>
              <a:t>q</a:t>
            </a:r>
            <a:r>
              <a:rPr lang="en-US" sz="2800" dirty="0" smtClean="0">
                <a:solidFill>
                  <a:srgbClr val="800000"/>
                </a:solidFill>
              </a:rPr>
              <a:t>= (u);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rgbClr val="800000"/>
                </a:solidFill>
              </a:rPr>
              <a:t> </a:t>
            </a: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b="1" dirty="0" smtClean="0">
                <a:solidFill>
                  <a:srgbClr val="800000"/>
                </a:solidFill>
              </a:rPr>
              <a:t>while</a:t>
            </a:r>
            <a:r>
              <a:rPr lang="en-US" sz="2800" dirty="0" smtClean="0">
                <a:solidFill>
                  <a:srgbClr val="800000"/>
                </a:solidFill>
              </a:rPr>
              <a:t> </a:t>
            </a:r>
            <a:r>
              <a:rPr lang="en-US" sz="2800" dirty="0">
                <a:solidFill>
                  <a:srgbClr val="800000"/>
                </a:solidFill>
              </a:rPr>
              <a:t>q</a:t>
            </a:r>
            <a:r>
              <a:rPr lang="en-US" sz="2800" dirty="0" smtClean="0">
                <a:solidFill>
                  <a:srgbClr val="800000"/>
                </a:solidFill>
              </a:rPr>
              <a:t> is not empty)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u= q.popFirst();</a:t>
            </a:r>
            <a:endParaRPr lang="en-US" sz="2800" dirty="0" smtClean="0">
              <a:solidFill>
                <a:srgbClr val="008000"/>
              </a:solidFill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</a:t>
            </a:r>
            <a:r>
              <a:rPr lang="en-US" sz="2800" b="1" dirty="0" smtClean="0">
                <a:solidFill>
                  <a:srgbClr val="800000"/>
                </a:solidFill>
              </a:rPr>
              <a:t>if</a:t>
            </a:r>
            <a:r>
              <a:rPr lang="en-US" sz="2800" dirty="0" smtClean="0">
                <a:solidFill>
                  <a:srgbClr val="800000"/>
                </a:solidFill>
              </a:rPr>
              <a:t> (u has not been visited)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	visit u;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	</a:t>
            </a:r>
            <a:r>
              <a:rPr lang="en-US" sz="2800" b="1" dirty="0" smtClean="0">
                <a:solidFill>
                  <a:srgbClr val="800000"/>
                </a:solidFill>
              </a:rPr>
              <a:t>for </a:t>
            </a:r>
            <a:r>
              <a:rPr lang="en-US" sz="2800" dirty="0" smtClean="0">
                <a:solidFill>
                  <a:srgbClr val="800000"/>
                </a:solidFill>
              </a:rPr>
              <a:t>each edge (u, v) leaving u: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		q.append(v);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}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}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rgbClr val="800000"/>
                </a:solidFill>
              </a:rPr>
              <a:t>}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633763" y="4729381"/>
            <a:ext cx="3718669" cy="1871433"/>
            <a:chOff x="1003766" y="4332870"/>
            <a:chExt cx="4226062" cy="2126780"/>
          </a:xfrm>
        </p:grpSpPr>
        <p:sp>
          <p:nvSpPr>
            <p:cNvPr id="7" name="Oval 6"/>
            <p:cNvSpPr/>
            <p:nvPr/>
          </p:nvSpPr>
          <p:spPr>
            <a:xfrm>
              <a:off x="1003766" y="4572001"/>
              <a:ext cx="415664" cy="415664"/>
            </a:xfrm>
            <a:prstGeom prst="ellipse">
              <a:avLst/>
            </a:prstGeom>
            <a:solidFill>
              <a:srgbClr val="77933C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1</a:t>
              </a:r>
              <a:endParaRPr 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034494" y="5611147"/>
              <a:ext cx="413306" cy="41330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0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2375025" y="4419600"/>
              <a:ext cx="419547" cy="41954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2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2545075" y="5759663"/>
              <a:ext cx="412537" cy="41253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5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3895190" y="4332870"/>
              <a:ext cx="418490" cy="41849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3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4798788" y="5029201"/>
              <a:ext cx="431040" cy="43104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4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4016646" y="6019800"/>
              <a:ext cx="439850" cy="43985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6</a:t>
              </a:r>
            </a:p>
          </p:txBody>
        </p:sp>
        <p:cxnSp>
          <p:nvCxnSpPr>
            <p:cNvPr id="14" name="Straight Arrow Connector 13"/>
            <p:cNvCxnSpPr>
              <a:stCxn id="7" idx="4"/>
              <a:endCxn id="8" idx="0"/>
            </p:cNvCxnSpPr>
            <p:nvPr/>
          </p:nvCxnSpPr>
          <p:spPr>
            <a:xfrm>
              <a:off x="1211598" y="4987665"/>
              <a:ext cx="29549" cy="62348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7" idx="6"/>
              <a:endCxn id="9" idx="2"/>
            </p:cNvCxnSpPr>
            <p:nvPr/>
          </p:nvCxnSpPr>
          <p:spPr>
            <a:xfrm flipV="1">
              <a:off x="1419430" y="4629374"/>
              <a:ext cx="955595" cy="15045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9" idx="4"/>
              <a:endCxn id="10" idx="0"/>
            </p:cNvCxnSpPr>
            <p:nvPr/>
          </p:nvCxnSpPr>
          <p:spPr>
            <a:xfrm>
              <a:off x="2584799" y="4839147"/>
              <a:ext cx="166545" cy="92051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9" idx="6"/>
              <a:endCxn id="11" idx="2"/>
            </p:cNvCxnSpPr>
            <p:nvPr/>
          </p:nvCxnSpPr>
          <p:spPr>
            <a:xfrm flipV="1">
              <a:off x="2794572" y="4542115"/>
              <a:ext cx="1100617" cy="8725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11" idx="3"/>
              <a:endCxn id="10" idx="7"/>
            </p:cNvCxnSpPr>
            <p:nvPr/>
          </p:nvCxnSpPr>
          <p:spPr>
            <a:xfrm flipH="1">
              <a:off x="2897197" y="4690074"/>
              <a:ext cx="1059278" cy="113000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12" idx="2"/>
              <a:endCxn id="10" idx="6"/>
            </p:cNvCxnSpPr>
            <p:nvPr/>
          </p:nvCxnSpPr>
          <p:spPr>
            <a:xfrm flipH="1">
              <a:off x="2957612" y="5244721"/>
              <a:ext cx="1841176" cy="72121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12" idx="3"/>
              <a:endCxn id="13" idx="7"/>
            </p:cNvCxnSpPr>
            <p:nvPr/>
          </p:nvCxnSpPr>
          <p:spPr>
            <a:xfrm flipH="1">
              <a:off x="4392081" y="5397117"/>
              <a:ext cx="469831" cy="68709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4178034" y="1894649"/>
            <a:ext cx="1461747" cy="461665"/>
          </a:xfrm>
          <a:prstGeom prst="rect">
            <a:avLst/>
          </a:prstGeom>
          <a:solidFill>
            <a:srgbClr val="FBFF9F"/>
          </a:solidFill>
          <a:ln>
            <a:noFill/>
          </a:ln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Call bfs(1)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93695" y="5917672"/>
            <a:ext cx="1860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Queue </a:t>
            </a:r>
            <a:r>
              <a:rPr lang="en-US" sz="2400" dirty="0"/>
              <a:t>q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614660" y="5512337"/>
            <a:ext cx="1102443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400" dirty="0" smtClean="0"/>
              <a:t>0 2</a:t>
            </a:r>
            <a:endParaRPr lang="en-US" sz="2400" dirty="0"/>
          </a:p>
        </p:txBody>
      </p:sp>
      <p:sp>
        <p:nvSpPr>
          <p:cNvPr id="23" name="TextBox 22"/>
          <p:cNvSpPr txBox="1"/>
          <p:nvPr/>
        </p:nvSpPr>
        <p:spPr>
          <a:xfrm>
            <a:off x="5907345" y="1919093"/>
            <a:ext cx="1726028" cy="46166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Iteration 1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663170" y="5992460"/>
            <a:ext cx="363683" cy="36368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7</a:t>
            </a:r>
          </a:p>
        </p:txBody>
      </p:sp>
      <p:cxnSp>
        <p:nvCxnSpPr>
          <p:cNvPr id="27" name="Straight Arrow Connector 26"/>
          <p:cNvCxnSpPr>
            <a:endCxn id="26" idx="6"/>
          </p:cNvCxnSpPr>
          <p:nvPr/>
        </p:nvCxnSpPr>
        <p:spPr>
          <a:xfrm flipH="1">
            <a:off x="1026853" y="6036027"/>
            <a:ext cx="633949" cy="138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0559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Breadth-First 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882" y="1368945"/>
            <a:ext cx="8109098" cy="410210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800" dirty="0" smtClean="0">
                <a:solidFill>
                  <a:srgbClr val="008000"/>
                </a:solidFill>
              </a:rPr>
              <a:t>/** </a:t>
            </a:r>
            <a:r>
              <a:rPr lang="en-US" sz="2800" dirty="0">
                <a:solidFill>
                  <a:srgbClr val="008000"/>
                </a:solidFill>
              </a:rPr>
              <a:t>Visit all nodes </a:t>
            </a:r>
            <a:r>
              <a:rPr lang="en-US" sz="2800" dirty="0" smtClean="0">
                <a:solidFill>
                  <a:srgbClr val="008000"/>
                </a:solidFill>
              </a:rPr>
              <a:t>REACHABLE* </a:t>
            </a:r>
            <a:r>
              <a:rPr lang="en-US" sz="2800" dirty="0">
                <a:solidFill>
                  <a:srgbClr val="008000"/>
                </a:solidFill>
              </a:rPr>
              <a:t>from u. Pre: u is unvisited. *</a:t>
            </a:r>
            <a:r>
              <a:rPr lang="en-US" sz="2800" dirty="0" smtClean="0">
                <a:solidFill>
                  <a:srgbClr val="008000"/>
                </a:solidFill>
              </a:rPr>
              <a:t>/</a:t>
            </a:r>
          </a:p>
          <a:p>
            <a:pPr marL="0" indent="0">
              <a:buNone/>
            </a:pPr>
            <a:r>
              <a:rPr lang="en-US" sz="2800" b="1" dirty="0" smtClean="0">
                <a:solidFill>
                  <a:srgbClr val="800000"/>
                </a:solidFill>
              </a:rPr>
              <a:t>public static void</a:t>
            </a:r>
            <a:r>
              <a:rPr lang="en-US" sz="2800" dirty="0" smtClean="0">
                <a:solidFill>
                  <a:srgbClr val="800000"/>
                </a:solidFill>
              </a:rPr>
              <a:t> bfs(int u)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Queue </a:t>
            </a:r>
            <a:r>
              <a:rPr lang="en-US" sz="2800" dirty="0">
                <a:solidFill>
                  <a:srgbClr val="800000"/>
                </a:solidFill>
              </a:rPr>
              <a:t>q</a:t>
            </a:r>
            <a:r>
              <a:rPr lang="en-US" sz="2800" dirty="0" smtClean="0">
                <a:solidFill>
                  <a:srgbClr val="800000"/>
                </a:solidFill>
              </a:rPr>
              <a:t>= (u);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rgbClr val="800000"/>
                </a:solidFill>
              </a:rPr>
              <a:t> </a:t>
            </a: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b="1" dirty="0" smtClean="0">
                <a:solidFill>
                  <a:srgbClr val="800000"/>
                </a:solidFill>
              </a:rPr>
              <a:t>while</a:t>
            </a:r>
            <a:r>
              <a:rPr lang="en-US" sz="2800" dirty="0" smtClean="0">
                <a:solidFill>
                  <a:srgbClr val="800000"/>
                </a:solidFill>
              </a:rPr>
              <a:t> </a:t>
            </a:r>
            <a:r>
              <a:rPr lang="en-US" sz="2800" dirty="0">
                <a:solidFill>
                  <a:srgbClr val="800000"/>
                </a:solidFill>
              </a:rPr>
              <a:t>q</a:t>
            </a:r>
            <a:r>
              <a:rPr lang="en-US" sz="2800" dirty="0" smtClean="0">
                <a:solidFill>
                  <a:srgbClr val="800000"/>
                </a:solidFill>
              </a:rPr>
              <a:t> is not empty)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u= q.popFirst();</a:t>
            </a:r>
            <a:endParaRPr lang="en-US" sz="2800" dirty="0" smtClean="0">
              <a:solidFill>
                <a:srgbClr val="008000"/>
              </a:solidFill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</a:t>
            </a:r>
            <a:r>
              <a:rPr lang="en-US" sz="2800" b="1" dirty="0" smtClean="0">
                <a:solidFill>
                  <a:srgbClr val="800000"/>
                </a:solidFill>
              </a:rPr>
              <a:t>if</a:t>
            </a:r>
            <a:r>
              <a:rPr lang="en-US" sz="2800" dirty="0" smtClean="0">
                <a:solidFill>
                  <a:srgbClr val="800000"/>
                </a:solidFill>
              </a:rPr>
              <a:t> (u has not been visited)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	visit u;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	</a:t>
            </a:r>
            <a:r>
              <a:rPr lang="en-US" sz="2800" b="1" dirty="0" smtClean="0">
                <a:solidFill>
                  <a:srgbClr val="800000"/>
                </a:solidFill>
              </a:rPr>
              <a:t>for </a:t>
            </a:r>
            <a:r>
              <a:rPr lang="en-US" sz="2800" dirty="0" smtClean="0">
                <a:solidFill>
                  <a:srgbClr val="800000"/>
                </a:solidFill>
              </a:rPr>
              <a:t>each edge (u, v) leaving u: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		q.append(v);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}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}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rgbClr val="800000"/>
                </a:solidFill>
              </a:rPr>
              <a:t>}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633763" y="4729381"/>
            <a:ext cx="3718669" cy="1871433"/>
            <a:chOff x="1003766" y="4332870"/>
            <a:chExt cx="4226062" cy="2126780"/>
          </a:xfrm>
        </p:grpSpPr>
        <p:sp>
          <p:nvSpPr>
            <p:cNvPr id="7" name="Oval 6"/>
            <p:cNvSpPr/>
            <p:nvPr/>
          </p:nvSpPr>
          <p:spPr>
            <a:xfrm>
              <a:off x="1003766" y="4572001"/>
              <a:ext cx="415664" cy="415664"/>
            </a:xfrm>
            <a:prstGeom prst="ellipse">
              <a:avLst/>
            </a:prstGeom>
            <a:solidFill>
              <a:srgbClr val="77933C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1</a:t>
              </a:r>
              <a:endParaRPr 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034494" y="5611147"/>
              <a:ext cx="413306" cy="41330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0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2375025" y="4419600"/>
              <a:ext cx="419547" cy="41954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2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2545075" y="5759663"/>
              <a:ext cx="412537" cy="41253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5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3895190" y="4332870"/>
              <a:ext cx="418490" cy="41849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3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4798788" y="5029201"/>
              <a:ext cx="431040" cy="43104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4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4016646" y="6019800"/>
              <a:ext cx="439850" cy="43985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6</a:t>
              </a:r>
            </a:p>
          </p:txBody>
        </p:sp>
        <p:cxnSp>
          <p:nvCxnSpPr>
            <p:cNvPr id="14" name="Straight Arrow Connector 13"/>
            <p:cNvCxnSpPr>
              <a:stCxn id="7" idx="4"/>
              <a:endCxn id="8" idx="0"/>
            </p:cNvCxnSpPr>
            <p:nvPr/>
          </p:nvCxnSpPr>
          <p:spPr>
            <a:xfrm>
              <a:off x="1211598" y="4987665"/>
              <a:ext cx="29549" cy="62348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7" idx="6"/>
              <a:endCxn id="9" idx="2"/>
            </p:cNvCxnSpPr>
            <p:nvPr/>
          </p:nvCxnSpPr>
          <p:spPr>
            <a:xfrm flipV="1">
              <a:off x="1419430" y="4629374"/>
              <a:ext cx="955595" cy="15045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9" idx="4"/>
              <a:endCxn id="10" idx="0"/>
            </p:cNvCxnSpPr>
            <p:nvPr/>
          </p:nvCxnSpPr>
          <p:spPr>
            <a:xfrm>
              <a:off x="2584799" y="4839147"/>
              <a:ext cx="166545" cy="92051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9" idx="6"/>
              <a:endCxn id="11" idx="2"/>
            </p:cNvCxnSpPr>
            <p:nvPr/>
          </p:nvCxnSpPr>
          <p:spPr>
            <a:xfrm flipV="1">
              <a:off x="2794572" y="4542115"/>
              <a:ext cx="1100617" cy="8725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11" idx="3"/>
              <a:endCxn id="10" idx="7"/>
            </p:cNvCxnSpPr>
            <p:nvPr/>
          </p:nvCxnSpPr>
          <p:spPr>
            <a:xfrm flipH="1">
              <a:off x="2897197" y="4690074"/>
              <a:ext cx="1059278" cy="113000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12" idx="2"/>
              <a:endCxn id="10" idx="6"/>
            </p:cNvCxnSpPr>
            <p:nvPr/>
          </p:nvCxnSpPr>
          <p:spPr>
            <a:xfrm flipH="1">
              <a:off x="2957612" y="5244721"/>
              <a:ext cx="1841176" cy="72121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12" idx="3"/>
              <a:endCxn id="13" idx="7"/>
            </p:cNvCxnSpPr>
            <p:nvPr/>
          </p:nvCxnSpPr>
          <p:spPr>
            <a:xfrm flipH="1">
              <a:off x="4392081" y="5397117"/>
              <a:ext cx="469831" cy="68709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4178034" y="1894649"/>
            <a:ext cx="1461747" cy="461665"/>
          </a:xfrm>
          <a:prstGeom prst="rect">
            <a:avLst/>
          </a:prstGeom>
          <a:solidFill>
            <a:srgbClr val="FBFF9F"/>
          </a:solidFill>
          <a:ln>
            <a:noFill/>
          </a:ln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Call bfs(1)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93695" y="5917672"/>
            <a:ext cx="1860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Queue </a:t>
            </a:r>
            <a:r>
              <a:rPr lang="en-US" sz="2400" dirty="0"/>
              <a:t>q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614660" y="5512337"/>
            <a:ext cx="1102443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400" dirty="0" smtClean="0"/>
              <a:t>2</a:t>
            </a:r>
            <a:endParaRPr lang="en-US" sz="2400" dirty="0"/>
          </a:p>
        </p:txBody>
      </p:sp>
      <p:sp>
        <p:nvSpPr>
          <p:cNvPr id="23" name="TextBox 22"/>
          <p:cNvSpPr txBox="1"/>
          <p:nvPr/>
        </p:nvSpPr>
        <p:spPr>
          <a:xfrm>
            <a:off x="5907345" y="1919093"/>
            <a:ext cx="1726028" cy="46166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Iteration 1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663170" y="5992460"/>
            <a:ext cx="363683" cy="36368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7</a:t>
            </a:r>
          </a:p>
        </p:txBody>
      </p:sp>
      <p:cxnSp>
        <p:nvCxnSpPr>
          <p:cNvPr id="27" name="Straight Arrow Connector 26"/>
          <p:cNvCxnSpPr>
            <a:endCxn id="26" idx="6"/>
          </p:cNvCxnSpPr>
          <p:nvPr/>
        </p:nvCxnSpPr>
        <p:spPr>
          <a:xfrm flipH="1">
            <a:off x="1026853" y="6036027"/>
            <a:ext cx="633949" cy="138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7234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Breadth-First 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882" y="1368945"/>
            <a:ext cx="8109098" cy="410210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800" dirty="0" smtClean="0">
                <a:solidFill>
                  <a:srgbClr val="008000"/>
                </a:solidFill>
              </a:rPr>
              <a:t>/** </a:t>
            </a:r>
            <a:r>
              <a:rPr lang="en-US" sz="2800" dirty="0">
                <a:solidFill>
                  <a:srgbClr val="008000"/>
                </a:solidFill>
              </a:rPr>
              <a:t>Visit all nodes </a:t>
            </a:r>
            <a:r>
              <a:rPr lang="en-US" sz="2800" dirty="0" smtClean="0">
                <a:solidFill>
                  <a:srgbClr val="008000"/>
                </a:solidFill>
              </a:rPr>
              <a:t>REACHABLE* </a:t>
            </a:r>
            <a:r>
              <a:rPr lang="en-US" sz="2800" dirty="0">
                <a:solidFill>
                  <a:srgbClr val="008000"/>
                </a:solidFill>
              </a:rPr>
              <a:t>from u. Pre: u is unvisited. *</a:t>
            </a:r>
            <a:r>
              <a:rPr lang="en-US" sz="2800" dirty="0" smtClean="0">
                <a:solidFill>
                  <a:srgbClr val="008000"/>
                </a:solidFill>
              </a:rPr>
              <a:t>/</a:t>
            </a:r>
          </a:p>
          <a:p>
            <a:pPr marL="0" indent="0">
              <a:buNone/>
            </a:pPr>
            <a:r>
              <a:rPr lang="en-US" sz="2800" b="1" dirty="0" smtClean="0">
                <a:solidFill>
                  <a:srgbClr val="800000"/>
                </a:solidFill>
              </a:rPr>
              <a:t>public static void</a:t>
            </a:r>
            <a:r>
              <a:rPr lang="en-US" sz="2800" dirty="0" smtClean="0">
                <a:solidFill>
                  <a:srgbClr val="800000"/>
                </a:solidFill>
              </a:rPr>
              <a:t> bfs(int u)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Queue </a:t>
            </a:r>
            <a:r>
              <a:rPr lang="en-US" sz="2800" dirty="0">
                <a:solidFill>
                  <a:srgbClr val="800000"/>
                </a:solidFill>
              </a:rPr>
              <a:t>q</a:t>
            </a:r>
            <a:r>
              <a:rPr lang="en-US" sz="2800" dirty="0" smtClean="0">
                <a:solidFill>
                  <a:srgbClr val="800000"/>
                </a:solidFill>
              </a:rPr>
              <a:t>= (u);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rgbClr val="800000"/>
                </a:solidFill>
              </a:rPr>
              <a:t> </a:t>
            </a: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b="1" dirty="0" smtClean="0">
                <a:solidFill>
                  <a:srgbClr val="800000"/>
                </a:solidFill>
              </a:rPr>
              <a:t>while</a:t>
            </a:r>
            <a:r>
              <a:rPr lang="en-US" sz="2800" dirty="0" smtClean="0">
                <a:solidFill>
                  <a:srgbClr val="800000"/>
                </a:solidFill>
              </a:rPr>
              <a:t> </a:t>
            </a:r>
            <a:r>
              <a:rPr lang="en-US" sz="2800" dirty="0">
                <a:solidFill>
                  <a:srgbClr val="800000"/>
                </a:solidFill>
              </a:rPr>
              <a:t>q</a:t>
            </a:r>
            <a:r>
              <a:rPr lang="en-US" sz="2800" dirty="0" smtClean="0">
                <a:solidFill>
                  <a:srgbClr val="800000"/>
                </a:solidFill>
              </a:rPr>
              <a:t> is not empty)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u= q.popFirst();</a:t>
            </a:r>
            <a:endParaRPr lang="en-US" sz="2800" dirty="0" smtClean="0">
              <a:solidFill>
                <a:srgbClr val="008000"/>
              </a:solidFill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</a:t>
            </a:r>
            <a:r>
              <a:rPr lang="en-US" sz="2800" b="1" dirty="0" smtClean="0">
                <a:solidFill>
                  <a:srgbClr val="800000"/>
                </a:solidFill>
              </a:rPr>
              <a:t>if</a:t>
            </a:r>
            <a:r>
              <a:rPr lang="en-US" sz="2800" dirty="0" smtClean="0">
                <a:solidFill>
                  <a:srgbClr val="800000"/>
                </a:solidFill>
              </a:rPr>
              <a:t> (u has not been visited)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	visit u;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	</a:t>
            </a:r>
            <a:r>
              <a:rPr lang="en-US" sz="2800" b="1" dirty="0" smtClean="0">
                <a:solidFill>
                  <a:srgbClr val="800000"/>
                </a:solidFill>
              </a:rPr>
              <a:t>for </a:t>
            </a:r>
            <a:r>
              <a:rPr lang="en-US" sz="2800" dirty="0" smtClean="0">
                <a:solidFill>
                  <a:srgbClr val="800000"/>
                </a:solidFill>
              </a:rPr>
              <a:t>each edge (u, v) leaving u: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		q.append(v);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}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}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rgbClr val="800000"/>
                </a:solidFill>
              </a:rPr>
              <a:t>}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633763" y="4729381"/>
            <a:ext cx="3718669" cy="1871433"/>
            <a:chOff x="1003766" y="4332870"/>
            <a:chExt cx="4226062" cy="2126780"/>
          </a:xfrm>
        </p:grpSpPr>
        <p:sp>
          <p:nvSpPr>
            <p:cNvPr id="7" name="Oval 6"/>
            <p:cNvSpPr/>
            <p:nvPr/>
          </p:nvSpPr>
          <p:spPr>
            <a:xfrm>
              <a:off x="1003766" y="4572001"/>
              <a:ext cx="415664" cy="415664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1</a:t>
              </a:r>
              <a:endParaRPr 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034494" y="5611147"/>
              <a:ext cx="413306" cy="413306"/>
            </a:xfrm>
            <a:prstGeom prst="ellipse">
              <a:avLst/>
            </a:prstGeom>
            <a:solidFill>
              <a:srgbClr val="77933C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0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2375025" y="4419600"/>
              <a:ext cx="419547" cy="41954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2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2545075" y="5759663"/>
              <a:ext cx="412537" cy="41253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5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3895190" y="4332870"/>
              <a:ext cx="418490" cy="41849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3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4798788" y="5029201"/>
              <a:ext cx="431040" cy="43104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4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4016646" y="6019800"/>
              <a:ext cx="439850" cy="43985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6</a:t>
              </a:r>
            </a:p>
          </p:txBody>
        </p:sp>
        <p:cxnSp>
          <p:nvCxnSpPr>
            <p:cNvPr id="14" name="Straight Arrow Connector 13"/>
            <p:cNvCxnSpPr>
              <a:stCxn id="7" idx="4"/>
              <a:endCxn id="8" idx="0"/>
            </p:cNvCxnSpPr>
            <p:nvPr/>
          </p:nvCxnSpPr>
          <p:spPr>
            <a:xfrm>
              <a:off x="1211598" y="4987665"/>
              <a:ext cx="29549" cy="62348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7" idx="6"/>
              <a:endCxn id="9" idx="2"/>
            </p:cNvCxnSpPr>
            <p:nvPr/>
          </p:nvCxnSpPr>
          <p:spPr>
            <a:xfrm flipV="1">
              <a:off x="1419430" y="4629374"/>
              <a:ext cx="955595" cy="15045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9" idx="4"/>
              <a:endCxn id="10" idx="0"/>
            </p:cNvCxnSpPr>
            <p:nvPr/>
          </p:nvCxnSpPr>
          <p:spPr>
            <a:xfrm>
              <a:off x="2584799" y="4839147"/>
              <a:ext cx="166545" cy="92051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9" idx="6"/>
              <a:endCxn id="11" idx="2"/>
            </p:cNvCxnSpPr>
            <p:nvPr/>
          </p:nvCxnSpPr>
          <p:spPr>
            <a:xfrm flipV="1">
              <a:off x="2794572" y="4542115"/>
              <a:ext cx="1100617" cy="8725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11" idx="3"/>
              <a:endCxn id="10" idx="7"/>
            </p:cNvCxnSpPr>
            <p:nvPr/>
          </p:nvCxnSpPr>
          <p:spPr>
            <a:xfrm flipH="1">
              <a:off x="2897197" y="4690074"/>
              <a:ext cx="1059278" cy="113000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12" idx="2"/>
              <a:endCxn id="10" idx="6"/>
            </p:cNvCxnSpPr>
            <p:nvPr/>
          </p:nvCxnSpPr>
          <p:spPr>
            <a:xfrm flipH="1">
              <a:off x="2957612" y="5244721"/>
              <a:ext cx="1841176" cy="72121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12" idx="3"/>
              <a:endCxn id="13" idx="7"/>
            </p:cNvCxnSpPr>
            <p:nvPr/>
          </p:nvCxnSpPr>
          <p:spPr>
            <a:xfrm flipH="1">
              <a:off x="4392081" y="5397117"/>
              <a:ext cx="469831" cy="68709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4178034" y="1894649"/>
            <a:ext cx="1461747" cy="461665"/>
          </a:xfrm>
          <a:prstGeom prst="rect">
            <a:avLst/>
          </a:prstGeom>
          <a:solidFill>
            <a:srgbClr val="FBFF9F"/>
          </a:solidFill>
          <a:ln>
            <a:noFill/>
          </a:ln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Call bfs(1)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93695" y="5917672"/>
            <a:ext cx="1860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Queue </a:t>
            </a:r>
            <a:r>
              <a:rPr lang="en-US" sz="2400" dirty="0"/>
              <a:t>q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614660" y="5512337"/>
            <a:ext cx="1102443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400" dirty="0" smtClean="0"/>
              <a:t>2</a:t>
            </a:r>
            <a:endParaRPr lang="en-US" sz="2400" dirty="0"/>
          </a:p>
        </p:txBody>
      </p:sp>
      <p:sp>
        <p:nvSpPr>
          <p:cNvPr id="23" name="TextBox 22"/>
          <p:cNvSpPr txBox="1"/>
          <p:nvPr/>
        </p:nvSpPr>
        <p:spPr>
          <a:xfrm>
            <a:off x="5907345" y="1919093"/>
            <a:ext cx="1726028" cy="46166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Iteration </a:t>
            </a:r>
            <a:r>
              <a:rPr lang="en-US" sz="24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5" name="Oval 24"/>
          <p:cNvSpPr/>
          <p:nvPr/>
        </p:nvSpPr>
        <p:spPr>
          <a:xfrm>
            <a:off x="663170" y="5992460"/>
            <a:ext cx="363683" cy="36368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7</a:t>
            </a:r>
          </a:p>
        </p:txBody>
      </p:sp>
      <p:cxnSp>
        <p:nvCxnSpPr>
          <p:cNvPr id="26" name="Straight Arrow Connector 25"/>
          <p:cNvCxnSpPr>
            <a:endCxn id="25" idx="6"/>
          </p:cNvCxnSpPr>
          <p:nvPr/>
        </p:nvCxnSpPr>
        <p:spPr>
          <a:xfrm flipH="1">
            <a:off x="1026853" y="6036027"/>
            <a:ext cx="633949" cy="138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9898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Look, a graph!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8641"/>
            <a:ext cx="9144000" cy="5489359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6612673" y="4917687"/>
            <a:ext cx="256478" cy="25647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612673" y="3539795"/>
            <a:ext cx="256478" cy="25647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002858" y="3522352"/>
            <a:ext cx="256478" cy="25647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980556" y="4905819"/>
            <a:ext cx="256478" cy="25647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8002858" y="6308725"/>
            <a:ext cx="256478" cy="25647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612673" y="6308725"/>
            <a:ext cx="256478" cy="25647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207620" y="6295579"/>
            <a:ext cx="256478" cy="25647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222488" y="4917687"/>
            <a:ext cx="256478" cy="25647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228064" y="3522352"/>
            <a:ext cx="256478" cy="25647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302512" y="3488897"/>
            <a:ext cx="256478" cy="25647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837879" y="3863181"/>
            <a:ext cx="256478" cy="25647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793275" y="3488897"/>
            <a:ext cx="256478" cy="25647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3817434" y="4899526"/>
            <a:ext cx="256478" cy="25647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3811862" y="6308725"/>
            <a:ext cx="256478" cy="25647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2412382" y="6254401"/>
            <a:ext cx="256478" cy="25647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2464420" y="4899526"/>
            <a:ext cx="256478" cy="25647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2410523" y="3522352"/>
            <a:ext cx="256478" cy="25647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2399372" y="2050391"/>
            <a:ext cx="256478" cy="25647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3811862" y="2100929"/>
            <a:ext cx="256478" cy="25647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1012905" y="2089778"/>
            <a:ext cx="256478" cy="25647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986882" y="3481888"/>
            <a:ext cx="256478" cy="25647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1001753" y="4889092"/>
            <a:ext cx="256478" cy="25647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1012904" y="6275268"/>
            <a:ext cx="256478" cy="25647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6568069" y="2100929"/>
            <a:ext cx="256478" cy="25647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7036420" y="1850106"/>
            <a:ext cx="256478" cy="25647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7980556" y="1343722"/>
            <a:ext cx="256478" cy="25647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8027019" y="2138885"/>
            <a:ext cx="256478" cy="25647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/>
          <p:cNvCxnSpPr>
            <a:endCxn id="7" idx="0"/>
          </p:cNvCxnSpPr>
          <p:nvPr/>
        </p:nvCxnSpPr>
        <p:spPr>
          <a:xfrm flipH="1">
            <a:off x="8131097" y="2413958"/>
            <a:ext cx="24161" cy="110839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endCxn id="9" idx="0"/>
          </p:cNvCxnSpPr>
          <p:nvPr/>
        </p:nvCxnSpPr>
        <p:spPr>
          <a:xfrm>
            <a:off x="8108796" y="5196845"/>
            <a:ext cx="22301" cy="111188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endCxn id="8" idx="0"/>
          </p:cNvCxnSpPr>
          <p:nvPr/>
        </p:nvCxnSpPr>
        <p:spPr>
          <a:xfrm flipH="1">
            <a:off x="8108795" y="3799562"/>
            <a:ext cx="18584" cy="11062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8" idx="2"/>
            <a:endCxn id="5" idx="6"/>
          </p:cNvCxnSpPr>
          <p:nvPr/>
        </p:nvCxnSpPr>
        <p:spPr>
          <a:xfrm flipH="1">
            <a:off x="6869151" y="5034058"/>
            <a:ext cx="1111405" cy="118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stCxn id="6" idx="4"/>
            <a:endCxn id="5" idx="0"/>
          </p:cNvCxnSpPr>
          <p:nvPr/>
        </p:nvCxnSpPr>
        <p:spPr>
          <a:xfrm>
            <a:off x="6740912" y="3796273"/>
            <a:ext cx="0" cy="112141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H="1">
            <a:off x="6869150" y="3656166"/>
            <a:ext cx="1111405" cy="118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endCxn id="6" idx="0"/>
          </p:cNvCxnSpPr>
          <p:nvPr/>
        </p:nvCxnSpPr>
        <p:spPr>
          <a:xfrm>
            <a:off x="6709317" y="2357407"/>
            <a:ext cx="31595" cy="11823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endCxn id="16" idx="0"/>
          </p:cNvCxnSpPr>
          <p:nvPr/>
        </p:nvCxnSpPr>
        <p:spPr>
          <a:xfrm flipH="1">
            <a:off x="3921514" y="2331958"/>
            <a:ext cx="18587" cy="11569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endCxn id="21" idx="0"/>
          </p:cNvCxnSpPr>
          <p:nvPr/>
        </p:nvCxnSpPr>
        <p:spPr>
          <a:xfrm>
            <a:off x="2530405" y="2306869"/>
            <a:ext cx="8357" cy="121548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endCxn id="25" idx="0"/>
          </p:cNvCxnSpPr>
          <p:nvPr/>
        </p:nvCxnSpPr>
        <p:spPr>
          <a:xfrm flipH="1">
            <a:off x="1115121" y="2346256"/>
            <a:ext cx="32998" cy="11356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H="1">
            <a:off x="5490117" y="3639718"/>
            <a:ext cx="1111405" cy="118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H="1">
            <a:off x="2689303" y="3636042"/>
            <a:ext cx="1111405" cy="118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stCxn id="21" idx="2"/>
          </p:cNvCxnSpPr>
          <p:nvPr/>
        </p:nvCxnSpPr>
        <p:spPr>
          <a:xfrm flipH="1" flipV="1">
            <a:off x="1241505" y="3626495"/>
            <a:ext cx="1169018" cy="2409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>
            <a:stCxn id="14" idx="2"/>
          </p:cNvCxnSpPr>
          <p:nvPr/>
        </p:nvCxnSpPr>
        <p:spPr>
          <a:xfrm flipH="1">
            <a:off x="4034888" y="3617136"/>
            <a:ext cx="267624" cy="1529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13" idx="2"/>
            <a:endCxn id="14" idx="6"/>
          </p:cNvCxnSpPr>
          <p:nvPr/>
        </p:nvCxnSpPr>
        <p:spPr>
          <a:xfrm flipH="1" flipV="1">
            <a:off x="4558990" y="3617136"/>
            <a:ext cx="669074" cy="3345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14" idx="3"/>
            <a:endCxn id="15" idx="7"/>
          </p:cNvCxnSpPr>
          <p:nvPr/>
        </p:nvCxnSpPr>
        <p:spPr>
          <a:xfrm flipH="1">
            <a:off x="4056797" y="3707815"/>
            <a:ext cx="283275" cy="19292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5350727" y="3778830"/>
            <a:ext cx="0" cy="112141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>
            <a:endCxn id="20" idx="0"/>
          </p:cNvCxnSpPr>
          <p:nvPr/>
        </p:nvCxnSpPr>
        <p:spPr>
          <a:xfrm>
            <a:off x="2534583" y="3778112"/>
            <a:ext cx="58076" cy="112141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1115121" y="3738366"/>
            <a:ext cx="0" cy="112141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1148119" y="5132987"/>
            <a:ext cx="0" cy="112141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>
            <a:endCxn id="19" idx="0"/>
          </p:cNvCxnSpPr>
          <p:nvPr/>
        </p:nvCxnSpPr>
        <p:spPr>
          <a:xfrm flipH="1">
            <a:off x="2540621" y="5145570"/>
            <a:ext cx="36713" cy="110883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>
            <a:endCxn id="18" idx="0"/>
          </p:cNvCxnSpPr>
          <p:nvPr/>
        </p:nvCxnSpPr>
        <p:spPr>
          <a:xfrm flipH="1">
            <a:off x="3940101" y="5163730"/>
            <a:ext cx="5118" cy="11449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>
            <a:endCxn id="11" idx="0"/>
          </p:cNvCxnSpPr>
          <p:nvPr/>
        </p:nvCxnSpPr>
        <p:spPr>
          <a:xfrm flipH="1">
            <a:off x="5335859" y="5172921"/>
            <a:ext cx="23003" cy="112265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>
            <a:stCxn id="10" idx="2"/>
          </p:cNvCxnSpPr>
          <p:nvPr/>
        </p:nvCxnSpPr>
        <p:spPr>
          <a:xfrm flipH="1" flipV="1">
            <a:off x="5456665" y="6432437"/>
            <a:ext cx="1156008" cy="45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>
            <a:stCxn id="18" idx="2"/>
          </p:cNvCxnSpPr>
          <p:nvPr/>
        </p:nvCxnSpPr>
        <p:spPr>
          <a:xfrm flipH="1" flipV="1">
            <a:off x="2672583" y="6398755"/>
            <a:ext cx="1139279" cy="3820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>
            <a:stCxn id="19" idx="2"/>
          </p:cNvCxnSpPr>
          <p:nvPr/>
        </p:nvCxnSpPr>
        <p:spPr>
          <a:xfrm flipH="1">
            <a:off x="1267529" y="6382640"/>
            <a:ext cx="1144853" cy="126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 flipH="1" flipV="1">
            <a:off x="4072056" y="6427910"/>
            <a:ext cx="1156008" cy="45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 flipH="1" flipV="1">
            <a:off x="6857999" y="6446120"/>
            <a:ext cx="1156008" cy="45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>
            <a:stCxn id="22" idx="2"/>
          </p:cNvCxnSpPr>
          <p:nvPr/>
        </p:nvCxnSpPr>
        <p:spPr>
          <a:xfrm flipH="1">
            <a:off x="1259161" y="2178630"/>
            <a:ext cx="1140211" cy="273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>
            <a:stCxn id="23" idx="2"/>
          </p:cNvCxnSpPr>
          <p:nvPr/>
        </p:nvCxnSpPr>
        <p:spPr>
          <a:xfrm flipH="1" flipV="1">
            <a:off x="2638201" y="2203638"/>
            <a:ext cx="1173661" cy="2553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>
            <a:stCxn id="28" idx="2"/>
          </p:cNvCxnSpPr>
          <p:nvPr/>
        </p:nvCxnSpPr>
        <p:spPr>
          <a:xfrm flipH="1" flipV="1">
            <a:off x="4069280" y="2216195"/>
            <a:ext cx="2498789" cy="1297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>
            <a:stCxn id="28" idx="7"/>
            <a:endCxn id="29" idx="2"/>
          </p:cNvCxnSpPr>
          <p:nvPr/>
        </p:nvCxnSpPr>
        <p:spPr>
          <a:xfrm flipV="1">
            <a:off x="6786987" y="1978345"/>
            <a:ext cx="249433" cy="1601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>
            <a:endCxn id="30" idx="2"/>
          </p:cNvCxnSpPr>
          <p:nvPr/>
        </p:nvCxnSpPr>
        <p:spPr>
          <a:xfrm flipV="1">
            <a:off x="7272064" y="1471961"/>
            <a:ext cx="708492" cy="44575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>
            <a:endCxn id="31" idx="0"/>
          </p:cNvCxnSpPr>
          <p:nvPr/>
        </p:nvCxnSpPr>
        <p:spPr>
          <a:xfrm>
            <a:off x="8123630" y="1610355"/>
            <a:ext cx="31628" cy="52853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 flipH="1" flipV="1">
            <a:off x="5477106" y="5058158"/>
            <a:ext cx="1156008" cy="45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 flipH="1" flipV="1">
            <a:off x="2693024" y="5024476"/>
            <a:ext cx="1139279" cy="3820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 flipH="1" flipV="1">
            <a:off x="4092497" y="5053631"/>
            <a:ext cx="1156008" cy="45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 flipH="1">
            <a:off x="8229600" y="5030467"/>
            <a:ext cx="1111405" cy="118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>
          <a:xfrm flipH="1">
            <a:off x="8251902" y="3636042"/>
            <a:ext cx="1111405" cy="118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 flipH="1">
            <a:off x="8286285" y="2252387"/>
            <a:ext cx="1111405" cy="118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 flipH="1">
            <a:off x="8261195" y="6449546"/>
            <a:ext cx="1111405" cy="118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 flipH="1">
            <a:off x="1123721" y="1393723"/>
            <a:ext cx="24398" cy="7072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>
            <a:endCxn id="22" idx="0"/>
          </p:cNvCxnSpPr>
          <p:nvPr/>
        </p:nvCxnSpPr>
        <p:spPr>
          <a:xfrm flipH="1">
            <a:off x="2527611" y="1367899"/>
            <a:ext cx="6972" cy="68249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/>
          <p:nvPr/>
        </p:nvCxnSpPr>
        <p:spPr>
          <a:xfrm flipH="1">
            <a:off x="3945750" y="1361799"/>
            <a:ext cx="20368" cy="69661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/>
          <p:nvPr/>
        </p:nvCxnSpPr>
        <p:spPr>
          <a:xfrm>
            <a:off x="6722182" y="1368641"/>
            <a:ext cx="1" cy="7096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/>
          <p:nvPr/>
        </p:nvCxnSpPr>
        <p:spPr>
          <a:xfrm>
            <a:off x="1148119" y="6531746"/>
            <a:ext cx="0" cy="112141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 flipH="1">
            <a:off x="2494613" y="6510879"/>
            <a:ext cx="36713" cy="110883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/>
          <p:nvPr/>
        </p:nvCxnSpPr>
        <p:spPr>
          <a:xfrm flipH="1">
            <a:off x="3894094" y="6552057"/>
            <a:ext cx="36713" cy="110883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 flipH="1">
            <a:off x="5300317" y="6544329"/>
            <a:ext cx="36713" cy="110883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/>
          <p:cNvCxnSpPr/>
          <p:nvPr/>
        </p:nvCxnSpPr>
        <p:spPr>
          <a:xfrm flipH="1">
            <a:off x="6703826" y="6558818"/>
            <a:ext cx="36713" cy="110883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/>
          <p:nvPr/>
        </p:nvCxnSpPr>
        <p:spPr>
          <a:xfrm flipH="1">
            <a:off x="8099730" y="6565203"/>
            <a:ext cx="36713" cy="110883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/>
          <p:nvPr/>
        </p:nvCxnSpPr>
        <p:spPr>
          <a:xfrm flipH="1">
            <a:off x="-130094" y="2223043"/>
            <a:ext cx="1140211" cy="273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/>
          <p:nvPr/>
        </p:nvCxnSpPr>
        <p:spPr>
          <a:xfrm flipH="1">
            <a:off x="-151932" y="3605090"/>
            <a:ext cx="1140211" cy="273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/>
          <p:nvPr/>
        </p:nvCxnSpPr>
        <p:spPr>
          <a:xfrm flipH="1">
            <a:off x="-130094" y="5020388"/>
            <a:ext cx="1140211" cy="273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/>
          <p:cNvCxnSpPr/>
          <p:nvPr/>
        </p:nvCxnSpPr>
        <p:spPr>
          <a:xfrm flipH="1">
            <a:off x="-142640" y="6427910"/>
            <a:ext cx="1140211" cy="273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>
            <a:endCxn id="20" idx="7"/>
          </p:cNvCxnSpPr>
          <p:nvPr/>
        </p:nvCxnSpPr>
        <p:spPr>
          <a:xfrm flipH="1">
            <a:off x="2683338" y="4065545"/>
            <a:ext cx="1164614" cy="8715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>
            <a:stCxn id="20" idx="3"/>
            <a:endCxn id="27" idx="7"/>
          </p:cNvCxnSpPr>
          <p:nvPr/>
        </p:nvCxnSpPr>
        <p:spPr>
          <a:xfrm flipH="1">
            <a:off x="1231822" y="5118444"/>
            <a:ext cx="1270158" cy="11943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/>
          <p:cNvCxnSpPr>
            <a:stCxn id="29" idx="5"/>
            <a:endCxn id="31" idx="2"/>
          </p:cNvCxnSpPr>
          <p:nvPr/>
        </p:nvCxnSpPr>
        <p:spPr>
          <a:xfrm>
            <a:off x="7255338" y="2069024"/>
            <a:ext cx="771681" cy="1981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/>
          <p:cNvCxnSpPr>
            <a:stCxn id="16" idx="4"/>
            <a:endCxn id="15" idx="0"/>
          </p:cNvCxnSpPr>
          <p:nvPr/>
        </p:nvCxnSpPr>
        <p:spPr>
          <a:xfrm>
            <a:off x="3921514" y="3745375"/>
            <a:ext cx="44604" cy="1178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/>
          <p:cNvCxnSpPr>
            <a:stCxn id="27" idx="3"/>
          </p:cNvCxnSpPr>
          <p:nvPr/>
        </p:nvCxnSpPr>
        <p:spPr>
          <a:xfrm flipH="1">
            <a:off x="416587" y="6494186"/>
            <a:ext cx="633877" cy="59826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/>
          <p:cNvCxnSpPr/>
          <p:nvPr/>
        </p:nvCxnSpPr>
        <p:spPr>
          <a:xfrm flipH="1">
            <a:off x="8205043" y="1367899"/>
            <a:ext cx="78454" cy="3748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/>
          <p:cNvCxnSpPr>
            <a:endCxn id="17" idx="0"/>
          </p:cNvCxnSpPr>
          <p:nvPr/>
        </p:nvCxnSpPr>
        <p:spPr>
          <a:xfrm flipH="1">
            <a:off x="3945673" y="4113320"/>
            <a:ext cx="14871" cy="7862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2" name="Content Placeholder 3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40842" y="4482659"/>
            <a:ext cx="1079426" cy="1079426"/>
          </a:xfr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01" y="1459063"/>
            <a:ext cx="1611317" cy="1611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088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Breadth-First 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882" y="1368945"/>
            <a:ext cx="8109098" cy="410210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800" dirty="0" smtClean="0">
                <a:solidFill>
                  <a:srgbClr val="008000"/>
                </a:solidFill>
              </a:rPr>
              <a:t>/** </a:t>
            </a:r>
            <a:r>
              <a:rPr lang="en-US" sz="2800" dirty="0">
                <a:solidFill>
                  <a:srgbClr val="008000"/>
                </a:solidFill>
              </a:rPr>
              <a:t>Visit all nodes </a:t>
            </a:r>
            <a:r>
              <a:rPr lang="en-US" sz="2800" dirty="0" smtClean="0">
                <a:solidFill>
                  <a:srgbClr val="008000"/>
                </a:solidFill>
              </a:rPr>
              <a:t>REACHABLE* </a:t>
            </a:r>
            <a:r>
              <a:rPr lang="en-US" sz="2800" dirty="0">
                <a:solidFill>
                  <a:srgbClr val="008000"/>
                </a:solidFill>
              </a:rPr>
              <a:t>from u. Pre: u is unvisited. *</a:t>
            </a:r>
            <a:r>
              <a:rPr lang="en-US" sz="2800" dirty="0" smtClean="0">
                <a:solidFill>
                  <a:srgbClr val="008000"/>
                </a:solidFill>
              </a:rPr>
              <a:t>/</a:t>
            </a:r>
          </a:p>
          <a:p>
            <a:pPr marL="0" indent="0">
              <a:buNone/>
            </a:pPr>
            <a:r>
              <a:rPr lang="en-US" sz="2800" b="1" dirty="0" smtClean="0">
                <a:solidFill>
                  <a:srgbClr val="800000"/>
                </a:solidFill>
              </a:rPr>
              <a:t>public static void</a:t>
            </a:r>
            <a:r>
              <a:rPr lang="en-US" sz="2800" dirty="0" smtClean="0">
                <a:solidFill>
                  <a:srgbClr val="800000"/>
                </a:solidFill>
              </a:rPr>
              <a:t> bfs(int u)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Queue </a:t>
            </a:r>
            <a:r>
              <a:rPr lang="en-US" sz="2800" dirty="0">
                <a:solidFill>
                  <a:srgbClr val="800000"/>
                </a:solidFill>
              </a:rPr>
              <a:t>q</a:t>
            </a:r>
            <a:r>
              <a:rPr lang="en-US" sz="2800" dirty="0" smtClean="0">
                <a:solidFill>
                  <a:srgbClr val="800000"/>
                </a:solidFill>
              </a:rPr>
              <a:t>= (u);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rgbClr val="800000"/>
                </a:solidFill>
              </a:rPr>
              <a:t> </a:t>
            </a: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b="1" dirty="0" smtClean="0">
                <a:solidFill>
                  <a:srgbClr val="800000"/>
                </a:solidFill>
              </a:rPr>
              <a:t>while</a:t>
            </a:r>
            <a:r>
              <a:rPr lang="en-US" sz="2800" dirty="0" smtClean="0">
                <a:solidFill>
                  <a:srgbClr val="800000"/>
                </a:solidFill>
              </a:rPr>
              <a:t> </a:t>
            </a:r>
            <a:r>
              <a:rPr lang="en-US" sz="2800" dirty="0">
                <a:solidFill>
                  <a:srgbClr val="800000"/>
                </a:solidFill>
              </a:rPr>
              <a:t>q</a:t>
            </a:r>
            <a:r>
              <a:rPr lang="en-US" sz="2800" dirty="0" smtClean="0">
                <a:solidFill>
                  <a:srgbClr val="800000"/>
                </a:solidFill>
              </a:rPr>
              <a:t> is not empty)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u= q.popFirst();</a:t>
            </a:r>
            <a:endParaRPr lang="en-US" sz="2800" dirty="0" smtClean="0">
              <a:solidFill>
                <a:srgbClr val="008000"/>
              </a:solidFill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</a:t>
            </a:r>
            <a:r>
              <a:rPr lang="en-US" sz="2800" b="1" dirty="0" smtClean="0">
                <a:solidFill>
                  <a:srgbClr val="800000"/>
                </a:solidFill>
              </a:rPr>
              <a:t>if</a:t>
            </a:r>
            <a:r>
              <a:rPr lang="en-US" sz="2800" dirty="0" smtClean="0">
                <a:solidFill>
                  <a:srgbClr val="800000"/>
                </a:solidFill>
              </a:rPr>
              <a:t> (u has not been visited)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	visit u;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	</a:t>
            </a:r>
            <a:r>
              <a:rPr lang="en-US" sz="2800" b="1" dirty="0" smtClean="0">
                <a:solidFill>
                  <a:srgbClr val="800000"/>
                </a:solidFill>
              </a:rPr>
              <a:t>for </a:t>
            </a:r>
            <a:r>
              <a:rPr lang="en-US" sz="2800" dirty="0" smtClean="0">
                <a:solidFill>
                  <a:srgbClr val="800000"/>
                </a:solidFill>
              </a:rPr>
              <a:t>each edge (u, v) leaving u: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		q.append(v);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}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}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rgbClr val="800000"/>
                </a:solidFill>
              </a:rPr>
              <a:t>}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633763" y="4729381"/>
            <a:ext cx="3718669" cy="1871433"/>
            <a:chOff x="1003766" y="4332870"/>
            <a:chExt cx="4226062" cy="2126780"/>
          </a:xfrm>
        </p:grpSpPr>
        <p:sp>
          <p:nvSpPr>
            <p:cNvPr id="7" name="Oval 6"/>
            <p:cNvSpPr/>
            <p:nvPr/>
          </p:nvSpPr>
          <p:spPr>
            <a:xfrm>
              <a:off x="1003766" y="4572001"/>
              <a:ext cx="415664" cy="415664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1</a:t>
              </a:r>
              <a:endParaRPr 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034494" y="5611147"/>
              <a:ext cx="413306" cy="413306"/>
            </a:xfrm>
            <a:prstGeom prst="ellipse">
              <a:avLst/>
            </a:prstGeom>
            <a:solidFill>
              <a:srgbClr val="77933C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0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2375025" y="4419600"/>
              <a:ext cx="419547" cy="41954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2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2545075" y="5759663"/>
              <a:ext cx="412537" cy="41253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5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3895190" y="4332870"/>
              <a:ext cx="418490" cy="41849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3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4798788" y="5029201"/>
              <a:ext cx="431040" cy="43104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4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4016646" y="6019800"/>
              <a:ext cx="439850" cy="43985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6</a:t>
              </a:r>
            </a:p>
          </p:txBody>
        </p:sp>
        <p:cxnSp>
          <p:nvCxnSpPr>
            <p:cNvPr id="14" name="Straight Arrow Connector 13"/>
            <p:cNvCxnSpPr>
              <a:stCxn id="7" idx="4"/>
              <a:endCxn id="8" idx="0"/>
            </p:cNvCxnSpPr>
            <p:nvPr/>
          </p:nvCxnSpPr>
          <p:spPr>
            <a:xfrm>
              <a:off x="1211598" y="4987665"/>
              <a:ext cx="29549" cy="62348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7" idx="6"/>
              <a:endCxn id="9" idx="2"/>
            </p:cNvCxnSpPr>
            <p:nvPr/>
          </p:nvCxnSpPr>
          <p:spPr>
            <a:xfrm flipV="1">
              <a:off x="1419430" y="4629374"/>
              <a:ext cx="955595" cy="15045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9" idx="4"/>
              <a:endCxn id="10" idx="0"/>
            </p:cNvCxnSpPr>
            <p:nvPr/>
          </p:nvCxnSpPr>
          <p:spPr>
            <a:xfrm>
              <a:off x="2584799" y="4839147"/>
              <a:ext cx="166545" cy="92051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9" idx="6"/>
              <a:endCxn id="11" idx="2"/>
            </p:cNvCxnSpPr>
            <p:nvPr/>
          </p:nvCxnSpPr>
          <p:spPr>
            <a:xfrm flipV="1">
              <a:off x="2794572" y="4542115"/>
              <a:ext cx="1100617" cy="8725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11" idx="3"/>
              <a:endCxn id="10" idx="7"/>
            </p:cNvCxnSpPr>
            <p:nvPr/>
          </p:nvCxnSpPr>
          <p:spPr>
            <a:xfrm flipH="1">
              <a:off x="2897197" y="4690074"/>
              <a:ext cx="1059278" cy="113000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12" idx="2"/>
              <a:endCxn id="10" idx="6"/>
            </p:cNvCxnSpPr>
            <p:nvPr/>
          </p:nvCxnSpPr>
          <p:spPr>
            <a:xfrm flipH="1">
              <a:off x="2957612" y="5244721"/>
              <a:ext cx="1841176" cy="72121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12" idx="3"/>
              <a:endCxn id="13" idx="7"/>
            </p:cNvCxnSpPr>
            <p:nvPr/>
          </p:nvCxnSpPr>
          <p:spPr>
            <a:xfrm flipH="1">
              <a:off x="4392081" y="5397117"/>
              <a:ext cx="469831" cy="68709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4178034" y="1894649"/>
            <a:ext cx="1461747" cy="461665"/>
          </a:xfrm>
          <a:prstGeom prst="rect">
            <a:avLst/>
          </a:prstGeom>
          <a:solidFill>
            <a:srgbClr val="FBFF9F"/>
          </a:solidFill>
          <a:ln>
            <a:noFill/>
          </a:ln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Call bfs(1)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93695" y="5917672"/>
            <a:ext cx="1860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Queue </a:t>
            </a:r>
            <a:r>
              <a:rPr lang="en-US" sz="2400" dirty="0"/>
              <a:t>q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614660" y="5512337"/>
            <a:ext cx="1102443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400" dirty="0" smtClean="0"/>
              <a:t>2 7</a:t>
            </a:r>
            <a:endParaRPr lang="en-US" sz="2400" dirty="0"/>
          </a:p>
        </p:txBody>
      </p:sp>
      <p:sp>
        <p:nvSpPr>
          <p:cNvPr id="23" name="TextBox 22"/>
          <p:cNvSpPr txBox="1"/>
          <p:nvPr/>
        </p:nvSpPr>
        <p:spPr>
          <a:xfrm>
            <a:off x="5907345" y="1919093"/>
            <a:ext cx="1726028" cy="46166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Iteration </a:t>
            </a:r>
            <a:r>
              <a:rPr lang="en-US" sz="24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5" name="Oval 24"/>
          <p:cNvSpPr/>
          <p:nvPr/>
        </p:nvSpPr>
        <p:spPr>
          <a:xfrm>
            <a:off x="663170" y="5992460"/>
            <a:ext cx="363683" cy="36368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7</a:t>
            </a:r>
          </a:p>
        </p:txBody>
      </p:sp>
      <p:cxnSp>
        <p:nvCxnSpPr>
          <p:cNvPr id="26" name="Straight Arrow Connector 25"/>
          <p:cNvCxnSpPr>
            <a:endCxn id="25" idx="6"/>
          </p:cNvCxnSpPr>
          <p:nvPr/>
        </p:nvCxnSpPr>
        <p:spPr>
          <a:xfrm flipH="1">
            <a:off x="1026853" y="6036027"/>
            <a:ext cx="633949" cy="138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9769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Breadth-First 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882" y="1368945"/>
            <a:ext cx="8109098" cy="410210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800" dirty="0" smtClean="0">
                <a:solidFill>
                  <a:srgbClr val="008000"/>
                </a:solidFill>
              </a:rPr>
              <a:t>/** Visit </a:t>
            </a:r>
            <a:r>
              <a:rPr lang="en-US" sz="2800" dirty="0">
                <a:solidFill>
                  <a:srgbClr val="008000"/>
                </a:solidFill>
              </a:rPr>
              <a:t>all nodes </a:t>
            </a:r>
            <a:r>
              <a:rPr lang="en-US" sz="2800" dirty="0" smtClean="0">
                <a:solidFill>
                  <a:srgbClr val="008000"/>
                </a:solidFill>
              </a:rPr>
              <a:t>REACHABLE* </a:t>
            </a:r>
            <a:r>
              <a:rPr lang="en-US" sz="2800" dirty="0">
                <a:solidFill>
                  <a:srgbClr val="008000"/>
                </a:solidFill>
              </a:rPr>
              <a:t>from u. Pre: u is unvisited. . </a:t>
            </a:r>
            <a:r>
              <a:rPr lang="en-US" sz="2800" dirty="0" smtClean="0">
                <a:solidFill>
                  <a:srgbClr val="008000"/>
                </a:solidFill>
              </a:rPr>
              <a:t>*/</a:t>
            </a:r>
          </a:p>
          <a:p>
            <a:pPr marL="0" indent="0">
              <a:buNone/>
            </a:pPr>
            <a:r>
              <a:rPr lang="en-US" sz="2800" b="1" dirty="0" smtClean="0">
                <a:solidFill>
                  <a:srgbClr val="800000"/>
                </a:solidFill>
              </a:rPr>
              <a:t>public static void</a:t>
            </a:r>
            <a:r>
              <a:rPr lang="en-US" sz="2800" dirty="0" smtClean="0">
                <a:solidFill>
                  <a:srgbClr val="800000"/>
                </a:solidFill>
              </a:rPr>
              <a:t> bfs(int u)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Queue </a:t>
            </a:r>
            <a:r>
              <a:rPr lang="en-US" sz="2800" dirty="0">
                <a:solidFill>
                  <a:srgbClr val="800000"/>
                </a:solidFill>
              </a:rPr>
              <a:t>q</a:t>
            </a:r>
            <a:r>
              <a:rPr lang="en-US" sz="2800" dirty="0" smtClean="0">
                <a:solidFill>
                  <a:srgbClr val="800000"/>
                </a:solidFill>
              </a:rPr>
              <a:t>= (u);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rgbClr val="800000"/>
                </a:solidFill>
              </a:rPr>
              <a:t> </a:t>
            </a: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b="1" dirty="0" smtClean="0">
                <a:solidFill>
                  <a:srgbClr val="800000"/>
                </a:solidFill>
              </a:rPr>
              <a:t>while</a:t>
            </a:r>
            <a:r>
              <a:rPr lang="en-US" sz="2800" dirty="0" smtClean="0">
                <a:solidFill>
                  <a:srgbClr val="800000"/>
                </a:solidFill>
              </a:rPr>
              <a:t> </a:t>
            </a:r>
            <a:r>
              <a:rPr lang="en-US" sz="2800" dirty="0">
                <a:solidFill>
                  <a:srgbClr val="800000"/>
                </a:solidFill>
              </a:rPr>
              <a:t>q</a:t>
            </a:r>
            <a:r>
              <a:rPr lang="en-US" sz="2800" dirty="0" smtClean="0">
                <a:solidFill>
                  <a:srgbClr val="800000"/>
                </a:solidFill>
              </a:rPr>
              <a:t> is not empty)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u= q.popFirst();</a:t>
            </a:r>
            <a:endParaRPr lang="en-US" sz="2800" dirty="0" smtClean="0">
              <a:solidFill>
                <a:srgbClr val="008000"/>
              </a:solidFill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</a:t>
            </a:r>
            <a:r>
              <a:rPr lang="en-US" sz="2800" b="1" dirty="0" smtClean="0">
                <a:solidFill>
                  <a:srgbClr val="800000"/>
                </a:solidFill>
              </a:rPr>
              <a:t>if</a:t>
            </a:r>
            <a:r>
              <a:rPr lang="en-US" sz="2800" dirty="0" smtClean="0">
                <a:solidFill>
                  <a:srgbClr val="800000"/>
                </a:solidFill>
              </a:rPr>
              <a:t> (u has not been visited)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	visit u;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	</a:t>
            </a:r>
            <a:r>
              <a:rPr lang="en-US" sz="2800" b="1" dirty="0" smtClean="0">
                <a:solidFill>
                  <a:srgbClr val="800000"/>
                </a:solidFill>
              </a:rPr>
              <a:t>for </a:t>
            </a:r>
            <a:r>
              <a:rPr lang="en-US" sz="2800" dirty="0" smtClean="0">
                <a:solidFill>
                  <a:srgbClr val="800000"/>
                </a:solidFill>
              </a:rPr>
              <a:t>each edge (u, v) leaving u: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		q.append(v);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}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}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rgbClr val="800000"/>
                </a:solidFill>
              </a:rPr>
              <a:t>}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633763" y="4729381"/>
            <a:ext cx="3718669" cy="1871433"/>
            <a:chOff x="1003766" y="4332870"/>
            <a:chExt cx="4226062" cy="2126780"/>
          </a:xfrm>
        </p:grpSpPr>
        <p:sp>
          <p:nvSpPr>
            <p:cNvPr id="7" name="Oval 6"/>
            <p:cNvSpPr/>
            <p:nvPr/>
          </p:nvSpPr>
          <p:spPr>
            <a:xfrm>
              <a:off x="1003766" y="4572001"/>
              <a:ext cx="415664" cy="415664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1</a:t>
              </a:r>
              <a:endParaRPr 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034494" y="5611147"/>
              <a:ext cx="413306" cy="413306"/>
            </a:xfrm>
            <a:prstGeom prst="ellipse">
              <a:avLst/>
            </a:prstGeom>
            <a:solidFill>
              <a:srgbClr val="77933C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0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2375025" y="4419600"/>
              <a:ext cx="419547" cy="41954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2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2545075" y="5759663"/>
              <a:ext cx="412537" cy="41253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5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3895190" y="4332870"/>
              <a:ext cx="418490" cy="41849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3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4798788" y="5029201"/>
              <a:ext cx="431040" cy="43104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4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4016646" y="6019800"/>
              <a:ext cx="439850" cy="43985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6</a:t>
              </a:r>
            </a:p>
          </p:txBody>
        </p:sp>
        <p:cxnSp>
          <p:nvCxnSpPr>
            <p:cNvPr id="14" name="Straight Arrow Connector 13"/>
            <p:cNvCxnSpPr>
              <a:stCxn id="7" idx="4"/>
              <a:endCxn id="8" idx="0"/>
            </p:cNvCxnSpPr>
            <p:nvPr/>
          </p:nvCxnSpPr>
          <p:spPr>
            <a:xfrm>
              <a:off x="1211598" y="4987665"/>
              <a:ext cx="29549" cy="62348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7" idx="6"/>
              <a:endCxn id="9" idx="2"/>
            </p:cNvCxnSpPr>
            <p:nvPr/>
          </p:nvCxnSpPr>
          <p:spPr>
            <a:xfrm flipV="1">
              <a:off x="1419430" y="4629374"/>
              <a:ext cx="955595" cy="15045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9" idx="4"/>
              <a:endCxn id="10" idx="0"/>
            </p:cNvCxnSpPr>
            <p:nvPr/>
          </p:nvCxnSpPr>
          <p:spPr>
            <a:xfrm>
              <a:off x="2584799" y="4839147"/>
              <a:ext cx="166545" cy="92051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9" idx="6"/>
              <a:endCxn id="11" idx="2"/>
            </p:cNvCxnSpPr>
            <p:nvPr/>
          </p:nvCxnSpPr>
          <p:spPr>
            <a:xfrm flipV="1">
              <a:off x="2794572" y="4542115"/>
              <a:ext cx="1100617" cy="8725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11" idx="3"/>
              <a:endCxn id="10" idx="7"/>
            </p:cNvCxnSpPr>
            <p:nvPr/>
          </p:nvCxnSpPr>
          <p:spPr>
            <a:xfrm flipH="1">
              <a:off x="2897197" y="4690074"/>
              <a:ext cx="1059278" cy="113000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12" idx="2"/>
              <a:endCxn id="10" idx="6"/>
            </p:cNvCxnSpPr>
            <p:nvPr/>
          </p:nvCxnSpPr>
          <p:spPr>
            <a:xfrm flipH="1">
              <a:off x="2957612" y="5244721"/>
              <a:ext cx="1841176" cy="72121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12" idx="3"/>
              <a:endCxn id="13" idx="7"/>
            </p:cNvCxnSpPr>
            <p:nvPr/>
          </p:nvCxnSpPr>
          <p:spPr>
            <a:xfrm flipH="1">
              <a:off x="4392081" y="5397117"/>
              <a:ext cx="469831" cy="68709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4178034" y="1894649"/>
            <a:ext cx="1461747" cy="461665"/>
          </a:xfrm>
          <a:prstGeom prst="rect">
            <a:avLst/>
          </a:prstGeom>
          <a:solidFill>
            <a:srgbClr val="FBFF9F"/>
          </a:solidFill>
          <a:ln>
            <a:noFill/>
          </a:ln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Call bfs(1)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93695" y="5917672"/>
            <a:ext cx="1860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Queue </a:t>
            </a:r>
            <a:r>
              <a:rPr lang="en-US" sz="2400" dirty="0"/>
              <a:t>q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614660" y="5512337"/>
            <a:ext cx="1102443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400" dirty="0" smtClean="0"/>
              <a:t>2 7</a:t>
            </a:r>
            <a:endParaRPr lang="en-US" sz="2400" dirty="0"/>
          </a:p>
        </p:txBody>
      </p:sp>
      <p:sp>
        <p:nvSpPr>
          <p:cNvPr id="23" name="TextBox 22"/>
          <p:cNvSpPr txBox="1"/>
          <p:nvPr/>
        </p:nvSpPr>
        <p:spPr>
          <a:xfrm>
            <a:off x="5907345" y="1919093"/>
            <a:ext cx="1726028" cy="46166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Iteration 2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663170" y="5992460"/>
            <a:ext cx="363683" cy="36368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7</a:t>
            </a:r>
          </a:p>
        </p:txBody>
      </p:sp>
      <p:cxnSp>
        <p:nvCxnSpPr>
          <p:cNvPr id="26" name="Straight Arrow Connector 25"/>
          <p:cNvCxnSpPr>
            <a:endCxn id="25" idx="6"/>
          </p:cNvCxnSpPr>
          <p:nvPr/>
        </p:nvCxnSpPr>
        <p:spPr>
          <a:xfrm flipH="1">
            <a:off x="1026853" y="6036027"/>
            <a:ext cx="633949" cy="138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247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Breadth-First 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882" y="1368945"/>
            <a:ext cx="8109098" cy="410210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800" dirty="0" smtClean="0">
                <a:solidFill>
                  <a:srgbClr val="008000"/>
                </a:solidFill>
              </a:rPr>
              <a:t>/** </a:t>
            </a:r>
            <a:r>
              <a:rPr lang="en-US" sz="2800" dirty="0">
                <a:solidFill>
                  <a:srgbClr val="008000"/>
                </a:solidFill>
              </a:rPr>
              <a:t>Visit all nodes </a:t>
            </a:r>
            <a:r>
              <a:rPr lang="en-US" sz="2800" dirty="0" smtClean="0">
                <a:solidFill>
                  <a:srgbClr val="008000"/>
                </a:solidFill>
              </a:rPr>
              <a:t>REACHABLE* </a:t>
            </a:r>
            <a:r>
              <a:rPr lang="en-US" sz="2800" dirty="0">
                <a:solidFill>
                  <a:srgbClr val="008000"/>
                </a:solidFill>
              </a:rPr>
              <a:t>from u. Pre: u is unvisited. . </a:t>
            </a:r>
            <a:r>
              <a:rPr lang="en-US" sz="2800" dirty="0" smtClean="0">
                <a:solidFill>
                  <a:srgbClr val="008000"/>
                </a:solidFill>
              </a:rPr>
              <a:t>*/</a:t>
            </a:r>
          </a:p>
          <a:p>
            <a:pPr marL="0" indent="0">
              <a:buNone/>
            </a:pPr>
            <a:r>
              <a:rPr lang="en-US" sz="2800" b="1" dirty="0" smtClean="0">
                <a:solidFill>
                  <a:srgbClr val="800000"/>
                </a:solidFill>
              </a:rPr>
              <a:t>public static void</a:t>
            </a:r>
            <a:r>
              <a:rPr lang="en-US" sz="2800" dirty="0" smtClean="0">
                <a:solidFill>
                  <a:srgbClr val="800000"/>
                </a:solidFill>
              </a:rPr>
              <a:t> bfs(int u)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Queue </a:t>
            </a:r>
            <a:r>
              <a:rPr lang="en-US" sz="2800" dirty="0">
                <a:solidFill>
                  <a:srgbClr val="800000"/>
                </a:solidFill>
              </a:rPr>
              <a:t>q</a:t>
            </a:r>
            <a:r>
              <a:rPr lang="en-US" sz="2800" dirty="0" smtClean="0">
                <a:solidFill>
                  <a:srgbClr val="800000"/>
                </a:solidFill>
              </a:rPr>
              <a:t>= (u);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rgbClr val="800000"/>
                </a:solidFill>
              </a:rPr>
              <a:t> </a:t>
            </a: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b="1" dirty="0" smtClean="0">
                <a:solidFill>
                  <a:srgbClr val="800000"/>
                </a:solidFill>
              </a:rPr>
              <a:t>while</a:t>
            </a:r>
            <a:r>
              <a:rPr lang="en-US" sz="2800" dirty="0" smtClean="0">
                <a:solidFill>
                  <a:srgbClr val="800000"/>
                </a:solidFill>
              </a:rPr>
              <a:t> </a:t>
            </a:r>
            <a:r>
              <a:rPr lang="en-US" sz="2800" dirty="0">
                <a:solidFill>
                  <a:srgbClr val="800000"/>
                </a:solidFill>
              </a:rPr>
              <a:t>q</a:t>
            </a:r>
            <a:r>
              <a:rPr lang="en-US" sz="2800" dirty="0" smtClean="0">
                <a:solidFill>
                  <a:srgbClr val="800000"/>
                </a:solidFill>
              </a:rPr>
              <a:t> is not empty)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u= q.popFirst();</a:t>
            </a:r>
            <a:endParaRPr lang="en-US" sz="2800" dirty="0" smtClean="0">
              <a:solidFill>
                <a:srgbClr val="008000"/>
              </a:solidFill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</a:t>
            </a:r>
            <a:r>
              <a:rPr lang="en-US" sz="2800" b="1" dirty="0" smtClean="0">
                <a:solidFill>
                  <a:srgbClr val="800000"/>
                </a:solidFill>
              </a:rPr>
              <a:t>if</a:t>
            </a:r>
            <a:r>
              <a:rPr lang="en-US" sz="2800" dirty="0" smtClean="0">
                <a:solidFill>
                  <a:srgbClr val="800000"/>
                </a:solidFill>
              </a:rPr>
              <a:t> (u has not been visited)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	visit u;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	</a:t>
            </a:r>
            <a:r>
              <a:rPr lang="en-US" sz="2800" b="1" dirty="0" smtClean="0">
                <a:solidFill>
                  <a:srgbClr val="800000"/>
                </a:solidFill>
              </a:rPr>
              <a:t>for </a:t>
            </a:r>
            <a:r>
              <a:rPr lang="en-US" sz="2800" dirty="0" smtClean="0">
                <a:solidFill>
                  <a:srgbClr val="800000"/>
                </a:solidFill>
              </a:rPr>
              <a:t>each edge (u, v) leaving u: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		q.append(v);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}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}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rgbClr val="800000"/>
                </a:solidFill>
              </a:rPr>
              <a:t>}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633763" y="4729381"/>
            <a:ext cx="3718669" cy="1871433"/>
            <a:chOff x="1003766" y="4332870"/>
            <a:chExt cx="4226062" cy="2126780"/>
          </a:xfrm>
        </p:grpSpPr>
        <p:sp>
          <p:nvSpPr>
            <p:cNvPr id="7" name="Oval 6"/>
            <p:cNvSpPr/>
            <p:nvPr/>
          </p:nvSpPr>
          <p:spPr>
            <a:xfrm>
              <a:off x="1003766" y="4572001"/>
              <a:ext cx="415664" cy="415664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1</a:t>
              </a:r>
              <a:endParaRPr 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034494" y="5611147"/>
              <a:ext cx="413306" cy="413306"/>
            </a:xfrm>
            <a:prstGeom prst="ellipse">
              <a:avLst/>
            </a:prstGeom>
            <a:solidFill>
              <a:srgbClr val="77933C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0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2375025" y="4419600"/>
              <a:ext cx="419547" cy="41954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2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2545075" y="5759663"/>
              <a:ext cx="412537" cy="41253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5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3895190" y="4332870"/>
              <a:ext cx="418490" cy="41849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3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4798788" y="5029201"/>
              <a:ext cx="431040" cy="43104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4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4016646" y="6019800"/>
              <a:ext cx="439850" cy="43985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6</a:t>
              </a:r>
            </a:p>
          </p:txBody>
        </p:sp>
        <p:cxnSp>
          <p:nvCxnSpPr>
            <p:cNvPr id="14" name="Straight Arrow Connector 13"/>
            <p:cNvCxnSpPr>
              <a:stCxn id="7" idx="4"/>
              <a:endCxn id="8" idx="0"/>
            </p:cNvCxnSpPr>
            <p:nvPr/>
          </p:nvCxnSpPr>
          <p:spPr>
            <a:xfrm>
              <a:off x="1211598" y="4987665"/>
              <a:ext cx="29549" cy="62348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7" idx="6"/>
              <a:endCxn id="9" idx="2"/>
            </p:cNvCxnSpPr>
            <p:nvPr/>
          </p:nvCxnSpPr>
          <p:spPr>
            <a:xfrm flipV="1">
              <a:off x="1419430" y="4629374"/>
              <a:ext cx="955595" cy="15045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9" idx="4"/>
              <a:endCxn id="10" idx="0"/>
            </p:cNvCxnSpPr>
            <p:nvPr/>
          </p:nvCxnSpPr>
          <p:spPr>
            <a:xfrm>
              <a:off x="2584799" y="4839147"/>
              <a:ext cx="166545" cy="92051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9" idx="6"/>
              <a:endCxn id="11" idx="2"/>
            </p:cNvCxnSpPr>
            <p:nvPr/>
          </p:nvCxnSpPr>
          <p:spPr>
            <a:xfrm flipV="1">
              <a:off x="2794572" y="4542115"/>
              <a:ext cx="1100617" cy="8725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11" idx="3"/>
              <a:endCxn id="10" idx="7"/>
            </p:cNvCxnSpPr>
            <p:nvPr/>
          </p:nvCxnSpPr>
          <p:spPr>
            <a:xfrm flipH="1">
              <a:off x="2897197" y="4690074"/>
              <a:ext cx="1059278" cy="113000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12" idx="2"/>
              <a:endCxn id="10" idx="6"/>
            </p:cNvCxnSpPr>
            <p:nvPr/>
          </p:nvCxnSpPr>
          <p:spPr>
            <a:xfrm flipH="1">
              <a:off x="2957612" y="5244721"/>
              <a:ext cx="1841176" cy="72121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12" idx="3"/>
              <a:endCxn id="13" idx="7"/>
            </p:cNvCxnSpPr>
            <p:nvPr/>
          </p:nvCxnSpPr>
          <p:spPr>
            <a:xfrm flipH="1">
              <a:off x="4392081" y="5397117"/>
              <a:ext cx="469831" cy="68709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4178034" y="1894649"/>
            <a:ext cx="1461747" cy="461665"/>
          </a:xfrm>
          <a:prstGeom prst="rect">
            <a:avLst/>
          </a:prstGeom>
          <a:solidFill>
            <a:srgbClr val="FBFF9F"/>
          </a:solidFill>
          <a:ln>
            <a:noFill/>
          </a:ln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Call bfs(1)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93695" y="5917672"/>
            <a:ext cx="1860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Queue </a:t>
            </a:r>
            <a:r>
              <a:rPr lang="en-US" sz="2400" dirty="0"/>
              <a:t>q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614660" y="5512337"/>
            <a:ext cx="1102443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400" dirty="0" smtClean="0"/>
              <a:t>7</a:t>
            </a:r>
            <a:endParaRPr lang="en-US" sz="2400" dirty="0"/>
          </a:p>
        </p:txBody>
      </p:sp>
      <p:sp>
        <p:nvSpPr>
          <p:cNvPr id="23" name="TextBox 22"/>
          <p:cNvSpPr txBox="1"/>
          <p:nvPr/>
        </p:nvSpPr>
        <p:spPr>
          <a:xfrm>
            <a:off x="5907345" y="1919093"/>
            <a:ext cx="1726028" cy="46166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Iteration </a:t>
            </a:r>
            <a:r>
              <a:rPr lang="en-US" sz="24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5" name="Oval 24"/>
          <p:cNvSpPr/>
          <p:nvPr/>
        </p:nvSpPr>
        <p:spPr>
          <a:xfrm>
            <a:off x="663170" y="5992460"/>
            <a:ext cx="363683" cy="36368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7</a:t>
            </a:r>
          </a:p>
        </p:txBody>
      </p:sp>
      <p:cxnSp>
        <p:nvCxnSpPr>
          <p:cNvPr id="26" name="Straight Arrow Connector 25"/>
          <p:cNvCxnSpPr>
            <a:endCxn id="25" idx="6"/>
          </p:cNvCxnSpPr>
          <p:nvPr/>
        </p:nvCxnSpPr>
        <p:spPr>
          <a:xfrm flipH="1">
            <a:off x="1026853" y="6036027"/>
            <a:ext cx="633949" cy="138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6606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Breadth-First 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882" y="1368945"/>
            <a:ext cx="8109098" cy="410210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800" dirty="0" smtClean="0">
                <a:solidFill>
                  <a:srgbClr val="008000"/>
                </a:solidFill>
              </a:rPr>
              <a:t>/** </a:t>
            </a:r>
            <a:r>
              <a:rPr lang="en-US" sz="2800" dirty="0">
                <a:solidFill>
                  <a:srgbClr val="008000"/>
                </a:solidFill>
              </a:rPr>
              <a:t>Visit all nodes </a:t>
            </a:r>
            <a:r>
              <a:rPr lang="en-US" sz="2800" dirty="0" smtClean="0">
                <a:solidFill>
                  <a:srgbClr val="008000"/>
                </a:solidFill>
              </a:rPr>
              <a:t>REACHABLE* </a:t>
            </a:r>
            <a:r>
              <a:rPr lang="en-US" sz="2800" dirty="0">
                <a:solidFill>
                  <a:srgbClr val="008000"/>
                </a:solidFill>
              </a:rPr>
              <a:t>from u. Pre: u is unvisited. *</a:t>
            </a:r>
            <a:r>
              <a:rPr lang="en-US" sz="2800" dirty="0" smtClean="0">
                <a:solidFill>
                  <a:srgbClr val="008000"/>
                </a:solidFill>
              </a:rPr>
              <a:t>/</a:t>
            </a:r>
          </a:p>
          <a:p>
            <a:pPr marL="0" indent="0">
              <a:buNone/>
            </a:pPr>
            <a:r>
              <a:rPr lang="en-US" sz="2800" b="1" dirty="0" smtClean="0">
                <a:solidFill>
                  <a:srgbClr val="800000"/>
                </a:solidFill>
              </a:rPr>
              <a:t>public static void</a:t>
            </a:r>
            <a:r>
              <a:rPr lang="en-US" sz="2800" dirty="0" smtClean="0">
                <a:solidFill>
                  <a:srgbClr val="800000"/>
                </a:solidFill>
              </a:rPr>
              <a:t> bfs(int u)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Queue </a:t>
            </a:r>
            <a:r>
              <a:rPr lang="en-US" sz="2800" dirty="0">
                <a:solidFill>
                  <a:srgbClr val="800000"/>
                </a:solidFill>
              </a:rPr>
              <a:t>q</a:t>
            </a:r>
            <a:r>
              <a:rPr lang="en-US" sz="2800" dirty="0" smtClean="0">
                <a:solidFill>
                  <a:srgbClr val="800000"/>
                </a:solidFill>
              </a:rPr>
              <a:t>= (u);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rgbClr val="800000"/>
                </a:solidFill>
              </a:rPr>
              <a:t> </a:t>
            </a: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b="1" dirty="0" smtClean="0">
                <a:solidFill>
                  <a:srgbClr val="800000"/>
                </a:solidFill>
              </a:rPr>
              <a:t>while</a:t>
            </a:r>
            <a:r>
              <a:rPr lang="en-US" sz="2800" dirty="0" smtClean="0">
                <a:solidFill>
                  <a:srgbClr val="800000"/>
                </a:solidFill>
              </a:rPr>
              <a:t> </a:t>
            </a:r>
            <a:r>
              <a:rPr lang="en-US" sz="2800" dirty="0">
                <a:solidFill>
                  <a:srgbClr val="800000"/>
                </a:solidFill>
              </a:rPr>
              <a:t>q</a:t>
            </a:r>
            <a:r>
              <a:rPr lang="en-US" sz="2800" dirty="0" smtClean="0">
                <a:solidFill>
                  <a:srgbClr val="800000"/>
                </a:solidFill>
              </a:rPr>
              <a:t> is not empty)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u= q.popFirst();</a:t>
            </a:r>
            <a:endParaRPr lang="en-US" sz="2800" dirty="0" smtClean="0">
              <a:solidFill>
                <a:srgbClr val="008000"/>
              </a:solidFill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</a:t>
            </a:r>
            <a:r>
              <a:rPr lang="en-US" sz="2800" b="1" dirty="0" smtClean="0">
                <a:solidFill>
                  <a:srgbClr val="800000"/>
                </a:solidFill>
              </a:rPr>
              <a:t>if</a:t>
            </a:r>
            <a:r>
              <a:rPr lang="en-US" sz="2800" dirty="0" smtClean="0">
                <a:solidFill>
                  <a:srgbClr val="800000"/>
                </a:solidFill>
              </a:rPr>
              <a:t> (u has not been visited)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	visit u;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	</a:t>
            </a:r>
            <a:r>
              <a:rPr lang="en-US" sz="2800" b="1" dirty="0" smtClean="0">
                <a:solidFill>
                  <a:srgbClr val="800000"/>
                </a:solidFill>
              </a:rPr>
              <a:t>for </a:t>
            </a:r>
            <a:r>
              <a:rPr lang="en-US" sz="2800" dirty="0" smtClean="0">
                <a:solidFill>
                  <a:srgbClr val="800000"/>
                </a:solidFill>
              </a:rPr>
              <a:t>each edge (u, v) leaving u: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		q.append(v);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}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}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rgbClr val="800000"/>
                </a:solidFill>
              </a:rPr>
              <a:t>}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633763" y="4729381"/>
            <a:ext cx="3718669" cy="1871433"/>
            <a:chOff x="1003766" y="4332870"/>
            <a:chExt cx="4226062" cy="2126780"/>
          </a:xfrm>
        </p:grpSpPr>
        <p:sp>
          <p:nvSpPr>
            <p:cNvPr id="7" name="Oval 6"/>
            <p:cNvSpPr/>
            <p:nvPr/>
          </p:nvSpPr>
          <p:spPr>
            <a:xfrm>
              <a:off x="1003766" y="4572001"/>
              <a:ext cx="415664" cy="415664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1</a:t>
              </a:r>
              <a:endParaRPr 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034494" y="5611147"/>
              <a:ext cx="413306" cy="413306"/>
            </a:xfrm>
            <a:prstGeom prst="ellipse">
              <a:avLst/>
            </a:prstGeom>
            <a:solidFill>
              <a:srgbClr val="77933C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0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2375025" y="4419600"/>
              <a:ext cx="419547" cy="419547"/>
            </a:xfrm>
            <a:prstGeom prst="ellipse">
              <a:avLst/>
            </a:prstGeom>
            <a:solidFill>
              <a:srgbClr val="77933C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2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2545075" y="5759663"/>
              <a:ext cx="412537" cy="41253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5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3895190" y="4332870"/>
              <a:ext cx="418490" cy="41849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3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4798788" y="5029201"/>
              <a:ext cx="431040" cy="43104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4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4016646" y="6019800"/>
              <a:ext cx="439850" cy="43985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6</a:t>
              </a:r>
            </a:p>
          </p:txBody>
        </p:sp>
        <p:cxnSp>
          <p:nvCxnSpPr>
            <p:cNvPr id="14" name="Straight Arrow Connector 13"/>
            <p:cNvCxnSpPr>
              <a:stCxn id="7" idx="4"/>
              <a:endCxn id="8" idx="0"/>
            </p:cNvCxnSpPr>
            <p:nvPr/>
          </p:nvCxnSpPr>
          <p:spPr>
            <a:xfrm>
              <a:off x="1211598" y="4987665"/>
              <a:ext cx="29549" cy="62348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7" idx="6"/>
              <a:endCxn id="9" idx="2"/>
            </p:cNvCxnSpPr>
            <p:nvPr/>
          </p:nvCxnSpPr>
          <p:spPr>
            <a:xfrm flipV="1">
              <a:off x="1419430" y="4629374"/>
              <a:ext cx="955595" cy="15045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9" idx="4"/>
              <a:endCxn id="10" idx="0"/>
            </p:cNvCxnSpPr>
            <p:nvPr/>
          </p:nvCxnSpPr>
          <p:spPr>
            <a:xfrm>
              <a:off x="2584799" y="4839147"/>
              <a:ext cx="166545" cy="92051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9" idx="6"/>
              <a:endCxn id="11" idx="2"/>
            </p:cNvCxnSpPr>
            <p:nvPr/>
          </p:nvCxnSpPr>
          <p:spPr>
            <a:xfrm flipV="1">
              <a:off x="2794572" y="4542115"/>
              <a:ext cx="1100617" cy="8725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11" idx="3"/>
              <a:endCxn id="10" idx="7"/>
            </p:cNvCxnSpPr>
            <p:nvPr/>
          </p:nvCxnSpPr>
          <p:spPr>
            <a:xfrm flipH="1">
              <a:off x="2897197" y="4690074"/>
              <a:ext cx="1059278" cy="113000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12" idx="2"/>
              <a:endCxn id="10" idx="6"/>
            </p:cNvCxnSpPr>
            <p:nvPr/>
          </p:nvCxnSpPr>
          <p:spPr>
            <a:xfrm flipH="1">
              <a:off x="2957612" y="5244721"/>
              <a:ext cx="1841176" cy="72121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12" idx="3"/>
              <a:endCxn id="13" idx="7"/>
            </p:cNvCxnSpPr>
            <p:nvPr/>
          </p:nvCxnSpPr>
          <p:spPr>
            <a:xfrm flipH="1">
              <a:off x="4392081" y="5397117"/>
              <a:ext cx="469831" cy="68709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4178034" y="1894649"/>
            <a:ext cx="1461747" cy="461665"/>
          </a:xfrm>
          <a:prstGeom prst="rect">
            <a:avLst/>
          </a:prstGeom>
          <a:solidFill>
            <a:srgbClr val="FBFF9F"/>
          </a:solidFill>
          <a:ln>
            <a:noFill/>
          </a:ln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Call bfs(1)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93695" y="5917672"/>
            <a:ext cx="1860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Queue </a:t>
            </a:r>
            <a:r>
              <a:rPr lang="en-US" sz="2400" dirty="0"/>
              <a:t>q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614660" y="5512337"/>
            <a:ext cx="1102443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400" dirty="0" smtClean="0"/>
              <a:t>7</a:t>
            </a:r>
            <a:endParaRPr lang="en-US" sz="2400" dirty="0"/>
          </a:p>
        </p:txBody>
      </p:sp>
      <p:sp>
        <p:nvSpPr>
          <p:cNvPr id="23" name="TextBox 22"/>
          <p:cNvSpPr txBox="1"/>
          <p:nvPr/>
        </p:nvSpPr>
        <p:spPr>
          <a:xfrm>
            <a:off x="5907345" y="1919093"/>
            <a:ext cx="1726028" cy="46166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Iteration </a:t>
            </a:r>
            <a:r>
              <a:rPr lang="en-US" sz="24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5" name="Oval 24"/>
          <p:cNvSpPr/>
          <p:nvPr/>
        </p:nvSpPr>
        <p:spPr>
          <a:xfrm>
            <a:off x="663170" y="5992460"/>
            <a:ext cx="363683" cy="36368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7</a:t>
            </a:r>
          </a:p>
        </p:txBody>
      </p:sp>
      <p:cxnSp>
        <p:nvCxnSpPr>
          <p:cNvPr id="26" name="Straight Arrow Connector 25"/>
          <p:cNvCxnSpPr>
            <a:endCxn id="25" idx="6"/>
          </p:cNvCxnSpPr>
          <p:nvPr/>
        </p:nvCxnSpPr>
        <p:spPr>
          <a:xfrm flipH="1">
            <a:off x="1026853" y="6036027"/>
            <a:ext cx="633949" cy="138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4209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Breadth-First 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882" y="1368945"/>
            <a:ext cx="8109098" cy="410210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800" dirty="0" smtClean="0">
                <a:solidFill>
                  <a:srgbClr val="008000"/>
                </a:solidFill>
              </a:rPr>
              <a:t>/** </a:t>
            </a:r>
            <a:r>
              <a:rPr lang="en-US" sz="2800" dirty="0">
                <a:solidFill>
                  <a:srgbClr val="008000"/>
                </a:solidFill>
              </a:rPr>
              <a:t>Visit all nodes </a:t>
            </a:r>
            <a:r>
              <a:rPr lang="en-US" sz="2800" dirty="0" smtClean="0">
                <a:solidFill>
                  <a:srgbClr val="008000"/>
                </a:solidFill>
              </a:rPr>
              <a:t>REACHABLE* </a:t>
            </a:r>
            <a:r>
              <a:rPr lang="en-US" sz="2800" dirty="0">
                <a:solidFill>
                  <a:srgbClr val="008000"/>
                </a:solidFill>
              </a:rPr>
              <a:t>from u. Pre: u is </a:t>
            </a:r>
            <a:r>
              <a:rPr lang="en-US" sz="2800" dirty="0" smtClean="0">
                <a:solidFill>
                  <a:srgbClr val="008000"/>
                </a:solidFill>
              </a:rPr>
              <a:t>unvisited. */</a:t>
            </a:r>
          </a:p>
          <a:p>
            <a:pPr marL="0" indent="0">
              <a:buNone/>
            </a:pPr>
            <a:r>
              <a:rPr lang="en-US" sz="2800" b="1" dirty="0" smtClean="0">
                <a:solidFill>
                  <a:srgbClr val="800000"/>
                </a:solidFill>
              </a:rPr>
              <a:t>public static void</a:t>
            </a:r>
            <a:r>
              <a:rPr lang="en-US" sz="2800" dirty="0" smtClean="0">
                <a:solidFill>
                  <a:srgbClr val="800000"/>
                </a:solidFill>
              </a:rPr>
              <a:t> bfs(int u)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Queue </a:t>
            </a:r>
            <a:r>
              <a:rPr lang="en-US" sz="2800" dirty="0">
                <a:solidFill>
                  <a:srgbClr val="800000"/>
                </a:solidFill>
              </a:rPr>
              <a:t>q</a:t>
            </a:r>
            <a:r>
              <a:rPr lang="en-US" sz="2800" dirty="0" smtClean="0">
                <a:solidFill>
                  <a:srgbClr val="800000"/>
                </a:solidFill>
              </a:rPr>
              <a:t>= (u);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rgbClr val="800000"/>
                </a:solidFill>
              </a:rPr>
              <a:t> </a:t>
            </a: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b="1" dirty="0" smtClean="0">
                <a:solidFill>
                  <a:srgbClr val="800000"/>
                </a:solidFill>
              </a:rPr>
              <a:t>while</a:t>
            </a:r>
            <a:r>
              <a:rPr lang="en-US" sz="2800" dirty="0" smtClean="0">
                <a:solidFill>
                  <a:srgbClr val="800000"/>
                </a:solidFill>
              </a:rPr>
              <a:t> </a:t>
            </a:r>
            <a:r>
              <a:rPr lang="en-US" sz="2800" dirty="0">
                <a:solidFill>
                  <a:srgbClr val="800000"/>
                </a:solidFill>
              </a:rPr>
              <a:t>q</a:t>
            </a:r>
            <a:r>
              <a:rPr lang="en-US" sz="2800" dirty="0" smtClean="0">
                <a:solidFill>
                  <a:srgbClr val="800000"/>
                </a:solidFill>
              </a:rPr>
              <a:t> is not empty)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u= q.popFirst();</a:t>
            </a:r>
            <a:endParaRPr lang="en-US" sz="2800" dirty="0" smtClean="0">
              <a:solidFill>
                <a:srgbClr val="008000"/>
              </a:solidFill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</a:t>
            </a:r>
            <a:r>
              <a:rPr lang="en-US" sz="2800" b="1" dirty="0" smtClean="0">
                <a:solidFill>
                  <a:srgbClr val="800000"/>
                </a:solidFill>
              </a:rPr>
              <a:t>if</a:t>
            </a:r>
            <a:r>
              <a:rPr lang="en-US" sz="2800" dirty="0" smtClean="0">
                <a:solidFill>
                  <a:srgbClr val="800000"/>
                </a:solidFill>
              </a:rPr>
              <a:t> (u has not been visited)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	visit u;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	</a:t>
            </a:r>
            <a:r>
              <a:rPr lang="en-US" sz="2800" b="1" dirty="0" smtClean="0">
                <a:solidFill>
                  <a:srgbClr val="800000"/>
                </a:solidFill>
              </a:rPr>
              <a:t>for </a:t>
            </a:r>
            <a:r>
              <a:rPr lang="en-US" sz="2800" dirty="0" smtClean="0">
                <a:solidFill>
                  <a:srgbClr val="800000"/>
                </a:solidFill>
              </a:rPr>
              <a:t>each edge (u, v) leaving u: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		q.append(v);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	}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}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rgbClr val="800000"/>
                </a:solidFill>
              </a:rPr>
              <a:t>}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633763" y="4729381"/>
            <a:ext cx="3718669" cy="1871433"/>
            <a:chOff x="1003766" y="4332870"/>
            <a:chExt cx="4226062" cy="2126780"/>
          </a:xfrm>
        </p:grpSpPr>
        <p:sp>
          <p:nvSpPr>
            <p:cNvPr id="7" name="Oval 6"/>
            <p:cNvSpPr/>
            <p:nvPr/>
          </p:nvSpPr>
          <p:spPr>
            <a:xfrm>
              <a:off x="1003766" y="4572001"/>
              <a:ext cx="415664" cy="415664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1</a:t>
              </a:r>
              <a:endParaRPr 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034494" y="5611147"/>
              <a:ext cx="413306" cy="413306"/>
            </a:xfrm>
            <a:prstGeom prst="ellipse">
              <a:avLst/>
            </a:prstGeom>
            <a:solidFill>
              <a:srgbClr val="77933C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0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2375025" y="4419600"/>
              <a:ext cx="419547" cy="419547"/>
            </a:xfrm>
            <a:prstGeom prst="ellipse">
              <a:avLst/>
            </a:prstGeom>
            <a:solidFill>
              <a:srgbClr val="77933C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2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2545075" y="5759663"/>
              <a:ext cx="412537" cy="41253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5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3895190" y="4332870"/>
              <a:ext cx="418490" cy="41849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3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4798788" y="5029201"/>
              <a:ext cx="431040" cy="43104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4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4016646" y="6019800"/>
              <a:ext cx="439850" cy="43985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6</a:t>
              </a:r>
            </a:p>
          </p:txBody>
        </p:sp>
        <p:cxnSp>
          <p:nvCxnSpPr>
            <p:cNvPr id="14" name="Straight Arrow Connector 13"/>
            <p:cNvCxnSpPr>
              <a:stCxn id="7" idx="4"/>
              <a:endCxn id="8" idx="0"/>
            </p:cNvCxnSpPr>
            <p:nvPr/>
          </p:nvCxnSpPr>
          <p:spPr>
            <a:xfrm>
              <a:off x="1211598" y="4987665"/>
              <a:ext cx="29549" cy="62348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7" idx="6"/>
              <a:endCxn id="9" idx="2"/>
            </p:cNvCxnSpPr>
            <p:nvPr/>
          </p:nvCxnSpPr>
          <p:spPr>
            <a:xfrm flipV="1">
              <a:off x="1419430" y="4629374"/>
              <a:ext cx="955595" cy="15045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9" idx="4"/>
              <a:endCxn id="10" idx="0"/>
            </p:cNvCxnSpPr>
            <p:nvPr/>
          </p:nvCxnSpPr>
          <p:spPr>
            <a:xfrm>
              <a:off x="2584799" y="4839147"/>
              <a:ext cx="166545" cy="92051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9" idx="6"/>
              <a:endCxn id="11" idx="2"/>
            </p:cNvCxnSpPr>
            <p:nvPr/>
          </p:nvCxnSpPr>
          <p:spPr>
            <a:xfrm flipV="1">
              <a:off x="2794572" y="4542115"/>
              <a:ext cx="1100617" cy="8725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11" idx="3"/>
              <a:endCxn id="10" idx="7"/>
            </p:cNvCxnSpPr>
            <p:nvPr/>
          </p:nvCxnSpPr>
          <p:spPr>
            <a:xfrm flipH="1">
              <a:off x="2897197" y="4690074"/>
              <a:ext cx="1059278" cy="113000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12" idx="2"/>
              <a:endCxn id="10" idx="6"/>
            </p:cNvCxnSpPr>
            <p:nvPr/>
          </p:nvCxnSpPr>
          <p:spPr>
            <a:xfrm flipH="1">
              <a:off x="2957612" y="5244721"/>
              <a:ext cx="1841176" cy="72121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12" idx="3"/>
              <a:endCxn id="13" idx="7"/>
            </p:cNvCxnSpPr>
            <p:nvPr/>
          </p:nvCxnSpPr>
          <p:spPr>
            <a:xfrm flipH="1">
              <a:off x="4392081" y="5397117"/>
              <a:ext cx="469831" cy="68709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4178034" y="1894649"/>
            <a:ext cx="1461747" cy="461665"/>
          </a:xfrm>
          <a:prstGeom prst="rect">
            <a:avLst/>
          </a:prstGeom>
          <a:solidFill>
            <a:srgbClr val="FBFF9F"/>
          </a:solidFill>
          <a:ln>
            <a:noFill/>
          </a:ln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Call bfs(1)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93695" y="5917672"/>
            <a:ext cx="1860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Queue </a:t>
            </a:r>
            <a:r>
              <a:rPr lang="en-US" sz="2400" dirty="0"/>
              <a:t>q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614660" y="5512337"/>
            <a:ext cx="1102443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400" dirty="0" smtClean="0"/>
              <a:t>7 3 5</a:t>
            </a:r>
            <a:endParaRPr lang="en-US" sz="2400" dirty="0"/>
          </a:p>
        </p:txBody>
      </p:sp>
      <p:sp>
        <p:nvSpPr>
          <p:cNvPr id="23" name="TextBox 22"/>
          <p:cNvSpPr txBox="1"/>
          <p:nvPr/>
        </p:nvSpPr>
        <p:spPr>
          <a:xfrm>
            <a:off x="5907345" y="1919093"/>
            <a:ext cx="1726028" cy="46166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Iteration 2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464073" y="2804255"/>
            <a:ext cx="3536888" cy="2123658"/>
          </a:xfrm>
          <a:prstGeom prst="rect">
            <a:avLst/>
          </a:prstGeom>
          <a:solidFill>
            <a:srgbClr val="FBFF9F"/>
          </a:solidFill>
          <a:ln>
            <a:noFill/>
          </a:ln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200" dirty="0"/>
              <a:t>Breadth first:</a:t>
            </a:r>
          </a:p>
          <a:p>
            <a:pPr marL="457200" indent="-457200">
              <a:buFontTx/>
              <a:buAutoNum type="arabicParenBoth"/>
              <a:defRPr/>
            </a:pPr>
            <a:r>
              <a:rPr lang="en-US" sz="2200" dirty="0"/>
              <a:t>Node u</a:t>
            </a:r>
          </a:p>
          <a:p>
            <a:pPr marL="457200" indent="-457200">
              <a:buFontTx/>
              <a:buAutoNum type="arabicParenBoth"/>
              <a:defRPr/>
            </a:pPr>
            <a:r>
              <a:rPr lang="en-US" sz="2200" dirty="0"/>
              <a:t>All nodes 1 edge from u</a:t>
            </a:r>
          </a:p>
          <a:p>
            <a:pPr marL="457200" indent="-457200">
              <a:buFontTx/>
              <a:buAutoNum type="arabicParenBoth"/>
              <a:defRPr/>
            </a:pPr>
            <a:r>
              <a:rPr lang="en-US" sz="2200" dirty="0"/>
              <a:t>All nodes 2 edges from u</a:t>
            </a:r>
          </a:p>
          <a:p>
            <a:pPr marL="457200" indent="-457200">
              <a:buFontTx/>
              <a:buAutoNum type="arabicParenBoth"/>
              <a:defRPr/>
            </a:pPr>
            <a:r>
              <a:rPr lang="en-US" sz="2200" dirty="0"/>
              <a:t>All nodes 3 edges from u</a:t>
            </a:r>
          </a:p>
          <a:p>
            <a:pPr>
              <a:defRPr/>
            </a:pPr>
            <a:r>
              <a:rPr lang="en-US" sz="2200" dirty="0"/>
              <a:t>…</a:t>
            </a:r>
          </a:p>
        </p:txBody>
      </p:sp>
      <p:sp>
        <p:nvSpPr>
          <p:cNvPr id="26" name="Oval 25"/>
          <p:cNvSpPr/>
          <p:nvPr/>
        </p:nvSpPr>
        <p:spPr>
          <a:xfrm>
            <a:off x="663170" y="5992460"/>
            <a:ext cx="363683" cy="36368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7</a:t>
            </a:r>
          </a:p>
        </p:txBody>
      </p:sp>
      <p:cxnSp>
        <p:nvCxnSpPr>
          <p:cNvPr id="27" name="Straight Arrow Connector 26"/>
          <p:cNvCxnSpPr>
            <a:endCxn id="26" idx="6"/>
          </p:cNvCxnSpPr>
          <p:nvPr/>
        </p:nvCxnSpPr>
        <p:spPr>
          <a:xfrm flipH="1">
            <a:off x="1026853" y="6036027"/>
            <a:ext cx="633949" cy="138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291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food for thought: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BFS(root) on a tree corresponds to which tree traversal?</a:t>
            </a:r>
          </a:p>
          <a:p>
            <a:r>
              <a:rPr lang="en-US" dirty="0" smtClean="0"/>
              <a:t>Write out the order nodes are visited in this undirected graph, when calling:</a:t>
            </a:r>
          </a:p>
          <a:p>
            <a:pPr lvl="1"/>
            <a:r>
              <a:rPr lang="en-US" dirty="0" smtClean="0"/>
              <a:t>BFS(5)</a:t>
            </a:r>
          </a:p>
          <a:p>
            <a:pPr lvl="1"/>
            <a:r>
              <a:rPr lang="en-US" dirty="0" smtClean="0"/>
              <a:t>DFS(5)</a:t>
            </a:r>
          </a:p>
          <a:p>
            <a:pPr lvl="1"/>
            <a:r>
              <a:rPr lang="en-US" dirty="0" smtClean="0"/>
              <a:t>DFS(0)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4572000" y="4350241"/>
            <a:ext cx="3718669" cy="1871433"/>
            <a:chOff x="2358593" y="4662475"/>
            <a:chExt cx="3718669" cy="1871433"/>
          </a:xfrm>
        </p:grpSpPr>
        <p:sp>
          <p:nvSpPr>
            <p:cNvPr id="5" name="Oval 4"/>
            <p:cNvSpPr/>
            <p:nvPr/>
          </p:nvSpPr>
          <p:spPr>
            <a:xfrm>
              <a:off x="2358593" y="4872895"/>
              <a:ext cx="365758" cy="36575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1</a:t>
              </a:r>
              <a:endParaRPr 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2385632" y="5787279"/>
              <a:ext cx="363683" cy="36368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0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3565215" y="4738792"/>
              <a:ext cx="369175" cy="369175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2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3714848" y="5917963"/>
              <a:ext cx="363007" cy="36300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5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4902864" y="4662475"/>
              <a:ext cx="368245" cy="368245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3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5697974" y="5275203"/>
              <a:ext cx="379288" cy="37928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4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5009738" y="6146868"/>
              <a:ext cx="387040" cy="38704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6</a:t>
              </a:r>
            </a:p>
          </p:txBody>
        </p:sp>
        <p:cxnSp>
          <p:nvCxnSpPr>
            <p:cNvPr id="12" name="Straight Arrow Connector 11"/>
            <p:cNvCxnSpPr>
              <a:stCxn id="9" idx="4"/>
              <a:endCxn id="10" idx="0"/>
            </p:cNvCxnSpPr>
            <p:nvPr/>
          </p:nvCxnSpPr>
          <p:spPr>
            <a:xfrm>
              <a:off x="2541472" y="5238654"/>
              <a:ext cx="26001" cy="548625"/>
            </a:xfrm>
            <a:prstGeom prst="straightConnector1">
              <a:avLst/>
            </a:prstGeom>
            <a:ln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9" idx="5"/>
              <a:endCxn id="12" idx="1"/>
            </p:cNvCxnSpPr>
            <p:nvPr/>
          </p:nvCxnSpPr>
          <p:spPr>
            <a:xfrm>
              <a:off x="2670787" y="5185089"/>
              <a:ext cx="1097223" cy="786036"/>
            </a:xfrm>
            <a:prstGeom prst="straightConnector1">
              <a:avLst/>
            </a:prstGeom>
            <a:ln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9" idx="6"/>
              <a:endCxn id="11" idx="2"/>
            </p:cNvCxnSpPr>
            <p:nvPr/>
          </p:nvCxnSpPr>
          <p:spPr>
            <a:xfrm flipV="1">
              <a:off x="2724351" y="4923380"/>
              <a:ext cx="840864" cy="132394"/>
            </a:xfrm>
            <a:prstGeom prst="straightConnector1">
              <a:avLst/>
            </a:prstGeom>
            <a:ln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11" idx="4"/>
              <a:endCxn id="12" idx="0"/>
            </p:cNvCxnSpPr>
            <p:nvPr/>
          </p:nvCxnSpPr>
          <p:spPr>
            <a:xfrm>
              <a:off x="3749803" y="5107967"/>
              <a:ext cx="146549" cy="809996"/>
            </a:xfrm>
            <a:prstGeom prst="straightConnector1">
              <a:avLst/>
            </a:prstGeom>
            <a:ln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11" idx="6"/>
              <a:endCxn id="13" idx="2"/>
            </p:cNvCxnSpPr>
            <p:nvPr/>
          </p:nvCxnSpPr>
          <p:spPr>
            <a:xfrm flipV="1">
              <a:off x="3934390" y="4846597"/>
              <a:ext cx="968474" cy="76782"/>
            </a:xfrm>
            <a:prstGeom prst="straightConnector1">
              <a:avLst/>
            </a:prstGeom>
            <a:ln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13" idx="3"/>
              <a:endCxn id="12" idx="7"/>
            </p:cNvCxnSpPr>
            <p:nvPr/>
          </p:nvCxnSpPr>
          <p:spPr>
            <a:xfrm flipH="1">
              <a:off x="4024693" y="4976792"/>
              <a:ext cx="932098" cy="994333"/>
            </a:xfrm>
            <a:prstGeom prst="straightConnector1">
              <a:avLst/>
            </a:prstGeom>
            <a:ln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14" idx="2"/>
              <a:endCxn id="12" idx="6"/>
            </p:cNvCxnSpPr>
            <p:nvPr/>
          </p:nvCxnSpPr>
          <p:spPr>
            <a:xfrm flipH="1">
              <a:off x="4077855" y="5464847"/>
              <a:ext cx="1620119" cy="634620"/>
            </a:xfrm>
            <a:prstGeom prst="straightConnector1">
              <a:avLst/>
            </a:prstGeom>
            <a:ln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14" idx="3"/>
              <a:endCxn id="15" idx="7"/>
            </p:cNvCxnSpPr>
            <p:nvPr/>
          </p:nvCxnSpPr>
          <p:spPr>
            <a:xfrm flipH="1">
              <a:off x="5340097" y="5598946"/>
              <a:ext cx="413422" cy="604603"/>
            </a:xfrm>
            <a:prstGeom prst="straightConnector1">
              <a:avLst/>
            </a:prstGeom>
            <a:ln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ectangle 22"/>
          <p:cNvSpPr/>
          <p:nvPr/>
        </p:nvSpPr>
        <p:spPr>
          <a:xfrm>
            <a:off x="-153309" y="5342257"/>
            <a:ext cx="42396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dirty="0"/>
              <a:t>(if </a:t>
            </a:r>
            <a:r>
              <a:rPr lang="en-US" dirty="0" smtClean="0"/>
              <a:t>there are ties, visit the </a:t>
            </a:r>
            <a:r>
              <a:rPr lang="en-US" dirty="0"/>
              <a:t>lower # first)</a:t>
            </a:r>
          </a:p>
        </p:txBody>
      </p:sp>
    </p:spTree>
    <p:extLst>
      <p:ext uri="{BB962C8B-B14F-4D97-AF65-F5344CB8AC3E}">
        <p14:creationId xmlns:p14="http://schemas.microsoft.com/office/powerpoint/2010/main" val="1805072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 charset="0"/>
              </a:rPr>
              <a:t>Graph Algorithms</a:t>
            </a:r>
          </a:p>
        </p:txBody>
      </p:sp>
      <p:sp>
        <p:nvSpPr>
          <p:cNvPr id="54274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0000FF"/>
                </a:solidFill>
                <a:latin typeface="Calibri" charset="0"/>
                <a:sym typeface="Arial" charset="0"/>
              </a:rPr>
              <a:t>Search</a:t>
            </a:r>
          </a:p>
          <a:p>
            <a:pPr lvl="1" eaLnBrk="1" hangingPunct="1"/>
            <a:r>
              <a:rPr lang="en-US" dirty="0">
                <a:solidFill>
                  <a:srgbClr val="FF0000"/>
                </a:solidFill>
                <a:latin typeface="Calibri" charset="0"/>
                <a:sym typeface="Arial" charset="0"/>
              </a:rPr>
              <a:t>D</a:t>
            </a:r>
            <a:r>
              <a:rPr lang="en-US" dirty="0" smtClean="0">
                <a:solidFill>
                  <a:srgbClr val="FF0000"/>
                </a:solidFill>
                <a:latin typeface="Calibri" charset="0"/>
                <a:sym typeface="Arial" charset="0"/>
              </a:rPr>
              <a:t>epth</a:t>
            </a:r>
            <a:r>
              <a:rPr lang="en-US" dirty="0">
                <a:solidFill>
                  <a:srgbClr val="FF0000"/>
                </a:solidFill>
                <a:latin typeface="Calibri" charset="0"/>
                <a:sym typeface="Arial" charset="0"/>
              </a:rPr>
              <a:t>-first search</a:t>
            </a:r>
          </a:p>
          <a:p>
            <a:pPr lvl="1" eaLnBrk="1" hangingPunct="1"/>
            <a:r>
              <a:rPr lang="en-US" dirty="0">
                <a:solidFill>
                  <a:srgbClr val="FF0000"/>
                </a:solidFill>
                <a:latin typeface="Calibri" charset="0"/>
                <a:sym typeface="Arial" charset="0"/>
              </a:rPr>
              <a:t>B</a:t>
            </a:r>
            <a:r>
              <a:rPr lang="en-US" dirty="0" smtClean="0">
                <a:solidFill>
                  <a:srgbClr val="FF0000"/>
                </a:solidFill>
                <a:latin typeface="Calibri" charset="0"/>
                <a:sym typeface="Arial" charset="0"/>
              </a:rPr>
              <a:t>readth</a:t>
            </a:r>
            <a:r>
              <a:rPr lang="en-US" dirty="0">
                <a:solidFill>
                  <a:srgbClr val="FF0000"/>
                </a:solidFill>
                <a:latin typeface="Calibri" charset="0"/>
                <a:sym typeface="Arial" charset="0"/>
              </a:rPr>
              <a:t>-first search</a:t>
            </a:r>
          </a:p>
          <a:p>
            <a:pPr eaLnBrk="1" hangingPunct="1"/>
            <a:r>
              <a:rPr lang="en-US" dirty="0">
                <a:solidFill>
                  <a:srgbClr val="0000FF"/>
                </a:solidFill>
                <a:latin typeface="Calibri" charset="0"/>
                <a:sym typeface="Arial" charset="0"/>
              </a:rPr>
              <a:t>Shortest paths</a:t>
            </a:r>
          </a:p>
          <a:p>
            <a:pPr lvl="1" eaLnBrk="1" hangingPunct="1"/>
            <a:r>
              <a:rPr lang="en-US" dirty="0">
                <a:latin typeface="Calibri" charset="0"/>
                <a:sym typeface="Arial" charset="0"/>
              </a:rPr>
              <a:t>Dijkstra's algorithm</a:t>
            </a:r>
          </a:p>
          <a:p>
            <a:pPr eaLnBrk="1" hangingPunct="1"/>
            <a:r>
              <a:rPr lang="en-US" dirty="0">
                <a:solidFill>
                  <a:srgbClr val="0000FF"/>
                </a:solidFill>
                <a:latin typeface="Calibri" charset="0"/>
                <a:sym typeface="Arial" charset="0"/>
              </a:rPr>
              <a:t>Minimum spanning trees</a:t>
            </a:r>
          </a:p>
          <a:p>
            <a:pPr lvl="1" eaLnBrk="1" hangingPunct="1"/>
            <a:r>
              <a:rPr lang="en-US" dirty="0">
                <a:latin typeface="Calibri" charset="0"/>
                <a:sym typeface="Arial" charset="0"/>
              </a:rPr>
              <a:t>Prim's algorithm</a:t>
            </a:r>
          </a:p>
          <a:p>
            <a:pPr lvl="1" eaLnBrk="1" hangingPunct="1"/>
            <a:r>
              <a:rPr lang="en-US" dirty="0">
                <a:latin typeface="Calibri" charset="0"/>
                <a:sym typeface="Arial" charset="0"/>
              </a:rPr>
              <a:t>Kruskal's algorithm</a:t>
            </a:r>
          </a:p>
        </p:txBody>
      </p:sp>
    </p:spTree>
    <p:extLst>
      <p:ext uri="{BB962C8B-B14F-4D97-AF65-F5344CB8AC3E}">
        <p14:creationId xmlns:p14="http://schemas.microsoft.com/office/powerpoint/2010/main" val="32754727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54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eaLnBrk="1" hangingPunct="1"/>
            <a:r>
              <a:rPr lang="en-US">
                <a:latin typeface="Calibri" charset="0"/>
              </a:rPr>
              <a:t>Representations of Graphs</a:t>
            </a:r>
          </a:p>
        </p:txBody>
      </p:sp>
      <p:grpSp>
        <p:nvGrpSpPr>
          <p:cNvPr id="52227" name="Group 1"/>
          <p:cNvGrpSpPr>
            <a:grpSpLocks/>
          </p:cNvGrpSpPr>
          <p:nvPr/>
        </p:nvGrpSpPr>
        <p:grpSpPr bwMode="auto">
          <a:xfrm>
            <a:off x="1619252" y="4146600"/>
            <a:ext cx="2479673" cy="2051050"/>
            <a:chOff x="1" y="0"/>
            <a:chExt cx="1561" cy="1292"/>
          </a:xfrm>
        </p:grpSpPr>
        <p:sp>
          <p:nvSpPr>
            <p:cNvPr id="52262" name="Rectangle 2"/>
            <p:cNvSpPr>
              <a:spLocks/>
            </p:cNvSpPr>
            <p:nvPr/>
          </p:nvSpPr>
          <p:spPr bwMode="auto">
            <a:xfrm>
              <a:off x="655" y="1127"/>
              <a:ext cx="293" cy="165"/>
            </a:xfrm>
            <a:prstGeom prst="rect">
              <a:avLst/>
            </a:prstGeom>
            <a:solidFill>
              <a:srgbClr val="9900CC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2263" name="Oval 3"/>
            <p:cNvSpPr>
              <a:spLocks/>
            </p:cNvSpPr>
            <p:nvPr/>
          </p:nvSpPr>
          <p:spPr bwMode="auto">
            <a:xfrm>
              <a:off x="824" y="1182"/>
              <a:ext cx="56" cy="5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2264" name="Rectangle 4"/>
            <p:cNvSpPr>
              <a:spLocks/>
            </p:cNvSpPr>
            <p:nvPr/>
          </p:nvSpPr>
          <p:spPr bwMode="auto">
            <a:xfrm>
              <a:off x="1285" y="1127"/>
              <a:ext cx="277" cy="165"/>
            </a:xfrm>
            <a:prstGeom prst="rect">
              <a:avLst/>
            </a:prstGeom>
            <a:solidFill>
              <a:srgbClr val="9900CC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2265" name="Line 5"/>
            <p:cNvSpPr>
              <a:spLocks noChangeShapeType="1"/>
            </p:cNvSpPr>
            <p:nvPr/>
          </p:nvSpPr>
          <p:spPr bwMode="auto">
            <a:xfrm>
              <a:off x="880" y="1210"/>
              <a:ext cx="399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2266" name="Rectangle 6"/>
            <p:cNvSpPr>
              <a:spLocks/>
            </p:cNvSpPr>
            <p:nvPr/>
          </p:nvSpPr>
          <p:spPr bwMode="auto">
            <a:xfrm>
              <a:off x="633" y="14"/>
              <a:ext cx="304" cy="165"/>
            </a:xfrm>
            <a:prstGeom prst="rect">
              <a:avLst/>
            </a:prstGeom>
            <a:solidFill>
              <a:srgbClr val="9900CC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2267" name="Rectangle 7"/>
            <p:cNvSpPr>
              <a:spLocks/>
            </p:cNvSpPr>
            <p:nvPr/>
          </p:nvSpPr>
          <p:spPr bwMode="auto">
            <a:xfrm>
              <a:off x="1268" y="14"/>
              <a:ext cx="267" cy="165"/>
            </a:xfrm>
            <a:prstGeom prst="rect">
              <a:avLst/>
            </a:prstGeom>
            <a:solidFill>
              <a:srgbClr val="9900CC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2268" name="Line 8"/>
            <p:cNvSpPr>
              <a:spLocks noChangeShapeType="1"/>
            </p:cNvSpPr>
            <p:nvPr/>
          </p:nvSpPr>
          <p:spPr bwMode="auto">
            <a:xfrm>
              <a:off x="879" y="96"/>
              <a:ext cx="383" cy="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2269" name="Rectangle 9"/>
            <p:cNvSpPr>
              <a:spLocks/>
            </p:cNvSpPr>
            <p:nvPr/>
          </p:nvSpPr>
          <p:spPr bwMode="auto">
            <a:xfrm>
              <a:off x="623" y="377"/>
              <a:ext cx="309" cy="165"/>
            </a:xfrm>
            <a:prstGeom prst="rect">
              <a:avLst/>
            </a:prstGeom>
            <a:solidFill>
              <a:srgbClr val="9900CC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2270" name="Rectangle 10"/>
            <p:cNvSpPr>
              <a:spLocks/>
            </p:cNvSpPr>
            <p:nvPr/>
          </p:nvSpPr>
          <p:spPr bwMode="auto">
            <a:xfrm>
              <a:off x="695" y="1114"/>
              <a:ext cx="94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800"/>
                </a:spcBef>
              </a:pPr>
              <a:r>
                <a:rPr lang="en-US" sz="1400" b="1">
                  <a:solidFill>
                    <a:schemeClr val="bg1"/>
                  </a:solidFill>
                  <a:latin typeface="Courier New" charset="0"/>
                  <a:cs typeface="Courier New" charset="0"/>
                  <a:sym typeface="Courier New" charset="0"/>
                </a:rPr>
                <a:t>2</a:t>
              </a:r>
            </a:p>
          </p:txBody>
        </p:sp>
        <p:sp>
          <p:nvSpPr>
            <p:cNvPr id="52271" name="Rectangle 11"/>
            <p:cNvSpPr>
              <a:spLocks/>
            </p:cNvSpPr>
            <p:nvPr/>
          </p:nvSpPr>
          <p:spPr bwMode="auto">
            <a:xfrm>
              <a:off x="1329" y="1114"/>
              <a:ext cx="94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800"/>
                </a:spcBef>
              </a:pPr>
              <a:r>
                <a:rPr lang="en-US" sz="1400" b="1">
                  <a:solidFill>
                    <a:schemeClr val="bg1"/>
                  </a:solidFill>
                  <a:latin typeface="Courier New" charset="0"/>
                  <a:cs typeface="Courier New" charset="0"/>
                  <a:sym typeface="Courier New" charset="0"/>
                </a:rPr>
                <a:t>3</a:t>
              </a:r>
            </a:p>
          </p:txBody>
        </p:sp>
        <p:sp>
          <p:nvSpPr>
            <p:cNvPr id="52272" name="Rectangle 12"/>
            <p:cNvSpPr>
              <a:spLocks/>
            </p:cNvSpPr>
            <p:nvPr/>
          </p:nvSpPr>
          <p:spPr bwMode="auto">
            <a:xfrm>
              <a:off x="682" y="0"/>
              <a:ext cx="94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800"/>
                </a:spcBef>
              </a:pPr>
              <a:r>
                <a:rPr lang="en-US" sz="1400" b="1" dirty="0">
                  <a:solidFill>
                    <a:schemeClr val="bg1"/>
                  </a:solidFill>
                  <a:latin typeface="Courier New" charset="0"/>
                  <a:cs typeface="Courier New" charset="0"/>
                  <a:sym typeface="Courier New" charset="0"/>
                </a:rPr>
                <a:t>2</a:t>
              </a:r>
            </a:p>
          </p:txBody>
        </p:sp>
        <p:sp>
          <p:nvSpPr>
            <p:cNvPr id="52273" name="Rectangle 13"/>
            <p:cNvSpPr>
              <a:spLocks/>
            </p:cNvSpPr>
            <p:nvPr/>
          </p:nvSpPr>
          <p:spPr bwMode="auto">
            <a:xfrm>
              <a:off x="1301" y="1"/>
              <a:ext cx="94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800"/>
                </a:spcBef>
              </a:pPr>
              <a:r>
                <a:rPr lang="en-US" sz="1400" b="1" dirty="0">
                  <a:solidFill>
                    <a:schemeClr val="bg1"/>
                  </a:solidFill>
                  <a:latin typeface="Courier New" charset="0"/>
                  <a:cs typeface="Courier New" charset="0"/>
                  <a:sym typeface="Courier New" charset="0"/>
                </a:rPr>
                <a:t>4</a:t>
              </a:r>
            </a:p>
          </p:txBody>
        </p:sp>
        <p:sp>
          <p:nvSpPr>
            <p:cNvPr id="52274" name="Rectangle 14"/>
            <p:cNvSpPr>
              <a:spLocks/>
            </p:cNvSpPr>
            <p:nvPr/>
          </p:nvSpPr>
          <p:spPr bwMode="auto">
            <a:xfrm>
              <a:off x="699" y="364"/>
              <a:ext cx="94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800"/>
                </a:spcBef>
              </a:pPr>
              <a:r>
                <a:rPr lang="en-US" sz="1400" b="1">
                  <a:solidFill>
                    <a:schemeClr val="bg1"/>
                  </a:solidFill>
                  <a:latin typeface="Courier New" charset="0"/>
                  <a:cs typeface="Courier New" charset="0"/>
                  <a:sym typeface="Courier New" charset="0"/>
                </a:rPr>
                <a:t>3</a:t>
              </a:r>
            </a:p>
          </p:txBody>
        </p:sp>
        <p:sp>
          <p:nvSpPr>
            <p:cNvPr id="36915" name="Rectangle 15"/>
            <p:cNvSpPr>
              <a:spLocks/>
            </p:cNvSpPr>
            <p:nvPr/>
          </p:nvSpPr>
          <p:spPr bwMode="auto">
            <a:xfrm>
              <a:off x="2" y="10"/>
              <a:ext cx="389" cy="165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2276" name="Rectangle 16"/>
            <p:cNvSpPr>
              <a:spLocks/>
            </p:cNvSpPr>
            <p:nvPr/>
          </p:nvSpPr>
          <p:spPr bwMode="auto">
            <a:xfrm>
              <a:off x="36" y="1"/>
              <a:ext cx="94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800"/>
                </a:spcBef>
              </a:pPr>
              <a:r>
                <a:rPr lang="en-US" sz="1400" b="1" dirty="0">
                  <a:solidFill>
                    <a:schemeClr val="bg1"/>
                  </a:solidFill>
                  <a:latin typeface="Courier New" charset="0"/>
                  <a:cs typeface="Courier New" charset="0"/>
                  <a:sym typeface="Courier New" charset="0"/>
                </a:rPr>
                <a:t>1</a:t>
              </a:r>
            </a:p>
          </p:txBody>
        </p:sp>
        <p:sp>
          <p:nvSpPr>
            <p:cNvPr id="36918" name="Rectangle 18"/>
            <p:cNvSpPr>
              <a:spLocks/>
            </p:cNvSpPr>
            <p:nvPr/>
          </p:nvSpPr>
          <p:spPr bwMode="auto">
            <a:xfrm>
              <a:off x="1" y="373"/>
              <a:ext cx="389" cy="165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2278" name="Rectangle 19"/>
            <p:cNvSpPr>
              <a:spLocks/>
            </p:cNvSpPr>
            <p:nvPr/>
          </p:nvSpPr>
          <p:spPr bwMode="auto">
            <a:xfrm>
              <a:off x="35" y="364"/>
              <a:ext cx="94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800"/>
                </a:spcBef>
              </a:pPr>
              <a:r>
                <a:rPr lang="en-US" sz="1400" b="1">
                  <a:solidFill>
                    <a:schemeClr val="bg1"/>
                  </a:solidFill>
                  <a:latin typeface="Courier New" charset="0"/>
                  <a:cs typeface="Courier New" charset="0"/>
                  <a:sym typeface="Courier New" charset="0"/>
                </a:rPr>
                <a:t>2</a:t>
              </a:r>
            </a:p>
          </p:txBody>
        </p:sp>
        <p:sp>
          <p:nvSpPr>
            <p:cNvPr id="36920" name="Rectangle 20"/>
            <p:cNvSpPr>
              <a:spLocks/>
            </p:cNvSpPr>
            <p:nvPr/>
          </p:nvSpPr>
          <p:spPr bwMode="auto">
            <a:xfrm>
              <a:off x="2" y="756"/>
              <a:ext cx="389" cy="165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2280" name="Rectangle 21"/>
            <p:cNvSpPr>
              <a:spLocks/>
            </p:cNvSpPr>
            <p:nvPr/>
          </p:nvSpPr>
          <p:spPr bwMode="auto">
            <a:xfrm>
              <a:off x="36" y="747"/>
              <a:ext cx="94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800"/>
                </a:spcBef>
              </a:pPr>
              <a:r>
                <a:rPr lang="en-US" sz="1400" b="1">
                  <a:solidFill>
                    <a:schemeClr val="bg1"/>
                  </a:solidFill>
                  <a:latin typeface="Courier New" charset="0"/>
                  <a:cs typeface="Courier New" charset="0"/>
                  <a:sym typeface="Courier New" charset="0"/>
                </a:rPr>
                <a:t>3</a:t>
              </a:r>
            </a:p>
          </p:txBody>
        </p:sp>
        <p:sp>
          <p:nvSpPr>
            <p:cNvPr id="36922" name="Rectangle 22"/>
            <p:cNvSpPr>
              <a:spLocks/>
            </p:cNvSpPr>
            <p:nvPr/>
          </p:nvSpPr>
          <p:spPr bwMode="auto">
            <a:xfrm>
              <a:off x="2" y="1123"/>
              <a:ext cx="389" cy="165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2282" name="Rectangle 23"/>
            <p:cNvSpPr>
              <a:spLocks/>
            </p:cNvSpPr>
            <p:nvPr/>
          </p:nvSpPr>
          <p:spPr bwMode="auto">
            <a:xfrm>
              <a:off x="36" y="1114"/>
              <a:ext cx="94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800"/>
                </a:spcBef>
              </a:pPr>
              <a:r>
                <a:rPr lang="en-US" sz="1400" b="1">
                  <a:solidFill>
                    <a:schemeClr val="bg1"/>
                  </a:solidFill>
                  <a:latin typeface="Courier New" charset="0"/>
                  <a:cs typeface="Courier New" charset="0"/>
                  <a:sym typeface="Courier New" charset="0"/>
                </a:rPr>
                <a:t>4</a:t>
              </a:r>
            </a:p>
          </p:txBody>
        </p:sp>
        <p:sp>
          <p:nvSpPr>
            <p:cNvPr id="52283" name="Oval 26"/>
            <p:cNvSpPr>
              <a:spLocks/>
            </p:cNvSpPr>
            <p:nvPr/>
          </p:nvSpPr>
          <p:spPr bwMode="auto">
            <a:xfrm>
              <a:off x="306" y="1182"/>
              <a:ext cx="56" cy="5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2284" name="Line 27"/>
            <p:cNvSpPr>
              <a:spLocks noChangeShapeType="1"/>
            </p:cNvSpPr>
            <p:nvPr/>
          </p:nvSpPr>
          <p:spPr bwMode="auto">
            <a:xfrm>
              <a:off x="362" y="1210"/>
              <a:ext cx="287" cy="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2285" name="Line 28"/>
            <p:cNvSpPr>
              <a:spLocks noChangeShapeType="1"/>
            </p:cNvSpPr>
            <p:nvPr/>
          </p:nvSpPr>
          <p:spPr bwMode="auto">
            <a:xfrm>
              <a:off x="345" y="96"/>
              <a:ext cx="28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2286" name="Oval 29"/>
            <p:cNvSpPr>
              <a:spLocks/>
            </p:cNvSpPr>
            <p:nvPr/>
          </p:nvSpPr>
          <p:spPr bwMode="auto">
            <a:xfrm>
              <a:off x="823" y="68"/>
              <a:ext cx="56" cy="5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2287" name="Line 30"/>
            <p:cNvSpPr>
              <a:spLocks noChangeShapeType="1"/>
            </p:cNvSpPr>
            <p:nvPr/>
          </p:nvSpPr>
          <p:spPr bwMode="auto">
            <a:xfrm>
              <a:off x="340" y="460"/>
              <a:ext cx="277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2288" name="Oval 34"/>
            <p:cNvSpPr>
              <a:spLocks/>
            </p:cNvSpPr>
            <p:nvPr/>
          </p:nvSpPr>
          <p:spPr bwMode="auto">
            <a:xfrm>
              <a:off x="289" y="68"/>
              <a:ext cx="56" cy="5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2289" name="Oval 35"/>
            <p:cNvSpPr>
              <a:spLocks/>
            </p:cNvSpPr>
            <p:nvPr/>
          </p:nvSpPr>
          <p:spPr bwMode="auto">
            <a:xfrm>
              <a:off x="284" y="432"/>
              <a:ext cx="56" cy="5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52228" name="Rectangle 36"/>
          <p:cNvSpPr>
            <a:spLocks/>
          </p:cNvSpPr>
          <p:nvPr/>
        </p:nvSpPr>
        <p:spPr bwMode="auto">
          <a:xfrm>
            <a:off x="5635625" y="4459338"/>
            <a:ext cx="381000" cy="3810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29" name="Rectangle 37"/>
          <p:cNvSpPr>
            <a:spLocks/>
          </p:cNvSpPr>
          <p:nvPr/>
        </p:nvSpPr>
        <p:spPr bwMode="auto">
          <a:xfrm>
            <a:off x="6016625" y="4459338"/>
            <a:ext cx="381000" cy="3810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30" name="Rectangle 38"/>
          <p:cNvSpPr>
            <a:spLocks/>
          </p:cNvSpPr>
          <p:nvPr/>
        </p:nvSpPr>
        <p:spPr bwMode="auto">
          <a:xfrm>
            <a:off x="6397625" y="4459338"/>
            <a:ext cx="381000" cy="3810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31" name="Rectangle 39"/>
          <p:cNvSpPr>
            <a:spLocks/>
          </p:cNvSpPr>
          <p:nvPr/>
        </p:nvSpPr>
        <p:spPr bwMode="auto">
          <a:xfrm>
            <a:off x="6778625" y="4459338"/>
            <a:ext cx="381000" cy="3810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32" name="Rectangle 40"/>
          <p:cNvSpPr>
            <a:spLocks/>
          </p:cNvSpPr>
          <p:nvPr/>
        </p:nvSpPr>
        <p:spPr bwMode="auto">
          <a:xfrm>
            <a:off x="5635625" y="4840338"/>
            <a:ext cx="381000" cy="3810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33" name="Rectangle 41"/>
          <p:cNvSpPr>
            <a:spLocks/>
          </p:cNvSpPr>
          <p:nvPr/>
        </p:nvSpPr>
        <p:spPr bwMode="auto">
          <a:xfrm>
            <a:off x="6016625" y="4840338"/>
            <a:ext cx="381000" cy="3810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34" name="Rectangle 42"/>
          <p:cNvSpPr>
            <a:spLocks/>
          </p:cNvSpPr>
          <p:nvPr/>
        </p:nvSpPr>
        <p:spPr bwMode="auto">
          <a:xfrm>
            <a:off x="6397625" y="4840338"/>
            <a:ext cx="381000" cy="3810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35" name="Rectangle 43"/>
          <p:cNvSpPr>
            <a:spLocks/>
          </p:cNvSpPr>
          <p:nvPr/>
        </p:nvSpPr>
        <p:spPr bwMode="auto">
          <a:xfrm>
            <a:off x="6778625" y="4840338"/>
            <a:ext cx="381000" cy="3810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36" name="Rectangle 44"/>
          <p:cNvSpPr>
            <a:spLocks/>
          </p:cNvSpPr>
          <p:nvPr/>
        </p:nvSpPr>
        <p:spPr bwMode="auto">
          <a:xfrm>
            <a:off x="5635625" y="5221338"/>
            <a:ext cx="381000" cy="3810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37" name="Rectangle 45"/>
          <p:cNvSpPr>
            <a:spLocks/>
          </p:cNvSpPr>
          <p:nvPr/>
        </p:nvSpPr>
        <p:spPr bwMode="auto">
          <a:xfrm>
            <a:off x="6016625" y="5221338"/>
            <a:ext cx="381000" cy="3810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38" name="Rectangle 46"/>
          <p:cNvSpPr>
            <a:spLocks/>
          </p:cNvSpPr>
          <p:nvPr/>
        </p:nvSpPr>
        <p:spPr bwMode="auto">
          <a:xfrm>
            <a:off x="6397625" y="5221338"/>
            <a:ext cx="381000" cy="3810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39" name="Rectangle 47"/>
          <p:cNvSpPr>
            <a:spLocks/>
          </p:cNvSpPr>
          <p:nvPr/>
        </p:nvSpPr>
        <p:spPr bwMode="auto">
          <a:xfrm>
            <a:off x="6778625" y="5221338"/>
            <a:ext cx="381000" cy="3810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40" name="Rectangle 48"/>
          <p:cNvSpPr>
            <a:spLocks/>
          </p:cNvSpPr>
          <p:nvPr/>
        </p:nvSpPr>
        <p:spPr bwMode="auto">
          <a:xfrm>
            <a:off x="5635625" y="5602338"/>
            <a:ext cx="381000" cy="3810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41" name="Rectangle 49"/>
          <p:cNvSpPr>
            <a:spLocks/>
          </p:cNvSpPr>
          <p:nvPr/>
        </p:nvSpPr>
        <p:spPr bwMode="auto">
          <a:xfrm>
            <a:off x="6016625" y="5602338"/>
            <a:ext cx="381000" cy="3810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42" name="Rectangle 50"/>
          <p:cNvSpPr>
            <a:spLocks/>
          </p:cNvSpPr>
          <p:nvPr/>
        </p:nvSpPr>
        <p:spPr bwMode="auto">
          <a:xfrm>
            <a:off x="6397625" y="5602338"/>
            <a:ext cx="381000" cy="3810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43" name="Rectangle 51"/>
          <p:cNvSpPr>
            <a:spLocks/>
          </p:cNvSpPr>
          <p:nvPr/>
        </p:nvSpPr>
        <p:spPr bwMode="auto">
          <a:xfrm>
            <a:off x="6778625" y="5602338"/>
            <a:ext cx="381000" cy="3810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44" name="Rectangle 52"/>
          <p:cNvSpPr>
            <a:spLocks/>
          </p:cNvSpPr>
          <p:nvPr/>
        </p:nvSpPr>
        <p:spPr bwMode="auto">
          <a:xfrm>
            <a:off x="5708650" y="4503788"/>
            <a:ext cx="13970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>
              <a:lnSpc>
                <a:spcPct val="160000"/>
              </a:lnSpc>
              <a:spcBef>
                <a:spcPts val="700"/>
              </a:spcBef>
            </a:pPr>
            <a:r>
              <a:rPr lang="en-US" sz="1200" b="1">
                <a:solidFill>
                  <a:schemeClr val="tx1"/>
                </a:solidFill>
                <a:latin typeface="Courier New" charset="0"/>
                <a:cs typeface="Courier New" charset="0"/>
                <a:sym typeface="Courier New" charset="0"/>
              </a:rPr>
              <a:t>0   1   0   1</a:t>
            </a:r>
          </a:p>
          <a:p>
            <a:pPr marL="39688">
              <a:lnSpc>
                <a:spcPct val="160000"/>
              </a:lnSpc>
              <a:spcBef>
                <a:spcPts val="700"/>
              </a:spcBef>
            </a:pPr>
            <a:r>
              <a:rPr lang="en-US" sz="1200" b="1">
                <a:solidFill>
                  <a:schemeClr val="tx1"/>
                </a:solidFill>
                <a:latin typeface="Courier New" charset="0"/>
                <a:cs typeface="Courier New" charset="0"/>
                <a:sym typeface="Courier New" charset="0"/>
              </a:rPr>
              <a:t>0   0   1   0</a:t>
            </a:r>
          </a:p>
          <a:p>
            <a:pPr marL="39688">
              <a:lnSpc>
                <a:spcPct val="160000"/>
              </a:lnSpc>
              <a:spcBef>
                <a:spcPts val="700"/>
              </a:spcBef>
            </a:pPr>
            <a:r>
              <a:rPr lang="en-US" sz="1200" b="1">
                <a:solidFill>
                  <a:schemeClr val="tx1"/>
                </a:solidFill>
                <a:latin typeface="Courier New" charset="0"/>
                <a:cs typeface="Courier New" charset="0"/>
                <a:sym typeface="Courier New" charset="0"/>
              </a:rPr>
              <a:t>0   0   0   0</a:t>
            </a:r>
          </a:p>
          <a:p>
            <a:pPr marL="39688">
              <a:lnSpc>
                <a:spcPct val="160000"/>
              </a:lnSpc>
              <a:spcBef>
                <a:spcPts val="700"/>
              </a:spcBef>
            </a:pPr>
            <a:r>
              <a:rPr lang="en-US" sz="1200" b="1">
                <a:solidFill>
                  <a:schemeClr val="tx1"/>
                </a:solidFill>
                <a:latin typeface="Courier New" charset="0"/>
                <a:cs typeface="Courier New" charset="0"/>
                <a:sym typeface="Courier New" charset="0"/>
              </a:rPr>
              <a:t>0   1   1   0</a:t>
            </a:r>
          </a:p>
        </p:txBody>
      </p:sp>
      <p:sp>
        <p:nvSpPr>
          <p:cNvPr id="52245" name="Rectangle 53"/>
          <p:cNvSpPr>
            <a:spLocks/>
          </p:cNvSpPr>
          <p:nvPr/>
        </p:nvSpPr>
        <p:spPr bwMode="auto">
          <a:xfrm>
            <a:off x="5353050" y="4137075"/>
            <a:ext cx="2800350" cy="246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>
              <a:lnSpc>
                <a:spcPct val="160000"/>
              </a:lnSpc>
              <a:spcBef>
                <a:spcPts val="700"/>
              </a:spcBef>
            </a:pPr>
            <a:r>
              <a:rPr lang="en-US" sz="1200" b="1" dirty="0">
                <a:solidFill>
                  <a:srgbClr val="0000FF"/>
                </a:solidFill>
                <a:latin typeface="Courier New" charset="0"/>
                <a:cs typeface="Courier New" charset="0"/>
                <a:sym typeface="Courier New" charset="0"/>
              </a:rPr>
              <a:t>    1   2   3   4</a:t>
            </a:r>
          </a:p>
          <a:p>
            <a:pPr marL="39688">
              <a:lnSpc>
                <a:spcPct val="160000"/>
              </a:lnSpc>
              <a:spcBef>
                <a:spcPts val="700"/>
              </a:spcBef>
            </a:pPr>
            <a:r>
              <a:rPr lang="en-US" sz="1200" b="1" dirty="0">
                <a:solidFill>
                  <a:srgbClr val="0000FF"/>
                </a:solidFill>
                <a:latin typeface="Courier New" charset="0"/>
                <a:cs typeface="Courier New" charset="0"/>
                <a:sym typeface="Courier New" charset="0"/>
              </a:rPr>
              <a:t>1</a:t>
            </a:r>
          </a:p>
          <a:p>
            <a:pPr marL="39688">
              <a:lnSpc>
                <a:spcPct val="160000"/>
              </a:lnSpc>
              <a:spcBef>
                <a:spcPts val="700"/>
              </a:spcBef>
            </a:pPr>
            <a:r>
              <a:rPr lang="en-US" sz="1200" b="1" dirty="0">
                <a:solidFill>
                  <a:srgbClr val="0000FF"/>
                </a:solidFill>
                <a:latin typeface="Courier New" charset="0"/>
                <a:cs typeface="Courier New" charset="0"/>
                <a:sym typeface="Courier New" charset="0"/>
              </a:rPr>
              <a:t>2</a:t>
            </a:r>
          </a:p>
          <a:p>
            <a:pPr marL="39688">
              <a:lnSpc>
                <a:spcPct val="160000"/>
              </a:lnSpc>
              <a:spcBef>
                <a:spcPts val="700"/>
              </a:spcBef>
            </a:pPr>
            <a:r>
              <a:rPr lang="en-US" sz="1200" b="1" dirty="0">
                <a:solidFill>
                  <a:srgbClr val="0000FF"/>
                </a:solidFill>
                <a:latin typeface="Courier New" charset="0"/>
                <a:cs typeface="Courier New" charset="0"/>
                <a:sym typeface="Courier New" charset="0"/>
              </a:rPr>
              <a:t>3</a:t>
            </a:r>
          </a:p>
          <a:p>
            <a:pPr marL="39688">
              <a:lnSpc>
                <a:spcPct val="160000"/>
              </a:lnSpc>
              <a:spcBef>
                <a:spcPts val="700"/>
              </a:spcBef>
            </a:pPr>
            <a:r>
              <a:rPr lang="en-US" sz="1200" b="1" dirty="0">
                <a:solidFill>
                  <a:srgbClr val="0000FF"/>
                </a:solidFill>
                <a:latin typeface="Courier New" charset="0"/>
                <a:cs typeface="Courier New" charset="0"/>
                <a:sym typeface="Courier New" charset="0"/>
              </a:rPr>
              <a:t>4</a:t>
            </a:r>
          </a:p>
        </p:txBody>
      </p:sp>
      <p:sp>
        <p:nvSpPr>
          <p:cNvPr id="52246" name="Rectangle 55"/>
          <p:cNvSpPr>
            <a:spLocks/>
          </p:cNvSpPr>
          <p:nvPr/>
        </p:nvSpPr>
        <p:spPr bwMode="auto">
          <a:xfrm>
            <a:off x="1904382" y="3534478"/>
            <a:ext cx="18093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 algn="ctr">
              <a:spcBef>
                <a:spcPts val="1600"/>
              </a:spcBef>
            </a:pPr>
            <a:r>
              <a:rPr lang="en-US" sz="2400" dirty="0">
                <a:solidFill>
                  <a:schemeClr val="tx1"/>
                </a:solidFill>
                <a:latin typeface="Calibri"/>
                <a:cs typeface="Calibri"/>
                <a:sym typeface="Arial" charset="0"/>
              </a:rPr>
              <a:t>Adjacency List</a:t>
            </a:r>
          </a:p>
        </p:txBody>
      </p:sp>
      <p:sp>
        <p:nvSpPr>
          <p:cNvPr id="52247" name="Rectangle 56"/>
          <p:cNvSpPr>
            <a:spLocks/>
          </p:cNvSpPr>
          <p:nvPr/>
        </p:nvSpPr>
        <p:spPr bwMode="auto">
          <a:xfrm>
            <a:off x="5214484" y="3534478"/>
            <a:ext cx="221080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 algn="ctr">
              <a:spcBef>
                <a:spcPts val="1600"/>
              </a:spcBef>
            </a:pPr>
            <a:r>
              <a:rPr lang="en-US" sz="2400" dirty="0">
                <a:solidFill>
                  <a:schemeClr val="tx1"/>
                </a:solidFill>
                <a:latin typeface="Calibri"/>
                <a:cs typeface="Calibri"/>
                <a:sym typeface="Arial" charset="0"/>
              </a:rPr>
              <a:t>Adjacency Matrix</a:t>
            </a:r>
          </a:p>
        </p:txBody>
      </p:sp>
      <p:grpSp>
        <p:nvGrpSpPr>
          <p:cNvPr id="52248" name="Group 71"/>
          <p:cNvGrpSpPr>
            <a:grpSpLocks/>
          </p:cNvGrpSpPr>
          <p:nvPr/>
        </p:nvGrpSpPr>
        <p:grpSpPr bwMode="auto">
          <a:xfrm>
            <a:off x="3684318" y="1470967"/>
            <a:ext cx="2167978" cy="1763012"/>
            <a:chOff x="3694151" y="1815052"/>
            <a:chExt cx="1615489" cy="1272561"/>
          </a:xfrm>
        </p:grpSpPr>
        <p:sp>
          <p:nvSpPr>
            <p:cNvPr id="52249" name="Oval 57"/>
            <p:cNvSpPr>
              <a:spLocks/>
            </p:cNvSpPr>
            <p:nvPr/>
          </p:nvSpPr>
          <p:spPr bwMode="auto">
            <a:xfrm>
              <a:off x="3948113" y="2024063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3600">
                <a:solidFill>
                  <a:srgbClr val="FFC000"/>
                </a:solidFill>
              </a:endParaRPr>
            </a:p>
          </p:txBody>
        </p:sp>
        <p:sp>
          <p:nvSpPr>
            <p:cNvPr id="52250" name="Oval 58"/>
            <p:cNvSpPr>
              <a:spLocks/>
            </p:cNvSpPr>
            <p:nvPr/>
          </p:nvSpPr>
          <p:spPr bwMode="auto">
            <a:xfrm>
              <a:off x="4935538" y="2024063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3600">
                <a:solidFill>
                  <a:srgbClr val="FFC000"/>
                </a:solidFill>
              </a:endParaRPr>
            </a:p>
          </p:txBody>
        </p:sp>
        <p:sp>
          <p:nvSpPr>
            <p:cNvPr id="52251" name="Oval 59"/>
            <p:cNvSpPr>
              <a:spLocks/>
            </p:cNvSpPr>
            <p:nvPr/>
          </p:nvSpPr>
          <p:spPr bwMode="auto">
            <a:xfrm>
              <a:off x="3949700" y="2819400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3600">
                <a:solidFill>
                  <a:srgbClr val="FFC000"/>
                </a:solidFill>
              </a:endParaRPr>
            </a:p>
          </p:txBody>
        </p:sp>
        <p:sp>
          <p:nvSpPr>
            <p:cNvPr id="52252" name="Oval 60"/>
            <p:cNvSpPr>
              <a:spLocks/>
            </p:cNvSpPr>
            <p:nvPr/>
          </p:nvSpPr>
          <p:spPr bwMode="auto">
            <a:xfrm>
              <a:off x="4935538" y="2820988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3600">
                <a:solidFill>
                  <a:srgbClr val="FFC000"/>
                </a:solidFill>
              </a:endParaRPr>
            </a:p>
          </p:txBody>
        </p:sp>
        <p:sp>
          <p:nvSpPr>
            <p:cNvPr id="52253" name="AutoShape 61"/>
            <p:cNvSpPr>
              <a:spLocks/>
            </p:cNvSpPr>
            <p:nvPr/>
          </p:nvSpPr>
          <p:spPr bwMode="auto">
            <a:xfrm rot="10800000" flipH="1">
              <a:off x="4025900" y="2171700"/>
              <a:ext cx="863600" cy="6604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254" name="Line 62"/>
            <p:cNvSpPr>
              <a:spLocks noChangeShapeType="1"/>
            </p:cNvSpPr>
            <p:nvPr/>
          </p:nvSpPr>
          <p:spPr bwMode="auto">
            <a:xfrm>
              <a:off x="4037013" y="2068513"/>
              <a:ext cx="898525" cy="158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55" name="Line 63"/>
            <p:cNvSpPr>
              <a:spLocks noChangeShapeType="1"/>
            </p:cNvSpPr>
            <p:nvPr/>
          </p:nvSpPr>
          <p:spPr bwMode="auto">
            <a:xfrm>
              <a:off x="3992563" y="2112963"/>
              <a:ext cx="1587" cy="70643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56" name="Line 64"/>
            <p:cNvSpPr>
              <a:spLocks noChangeShapeType="1"/>
            </p:cNvSpPr>
            <p:nvPr/>
          </p:nvSpPr>
          <p:spPr bwMode="auto">
            <a:xfrm>
              <a:off x="4038600" y="2863850"/>
              <a:ext cx="896938" cy="15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57" name="Line 65"/>
            <p:cNvSpPr>
              <a:spLocks noChangeShapeType="1"/>
            </p:cNvSpPr>
            <p:nvPr/>
          </p:nvSpPr>
          <p:spPr bwMode="auto">
            <a:xfrm>
              <a:off x="4979988" y="2112963"/>
              <a:ext cx="1587" cy="7080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58" name="Rectangle 66"/>
            <p:cNvSpPr>
              <a:spLocks/>
            </p:cNvSpPr>
            <p:nvPr/>
          </p:nvSpPr>
          <p:spPr bwMode="auto">
            <a:xfrm>
              <a:off x="3727296" y="1815052"/>
              <a:ext cx="95347" cy="355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40639" bIns="0">
              <a:spAutoFit/>
            </a:bodyPr>
            <a:lstStyle/>
            <a:p>
              <a:pPr marL="39688" algn="ctr">
                <a:spcBef>
                  <a:spcPts val="900"/>
                </a:spcBef>
              </a:pPr>
              <a:r>
                <a:rPr lang="en-US" sz="3200" b="1" dirty="0">
                  <a:solidFill>
                    <a:srgbClr val="0000FF"/>
                  </a:solidFill>
                  <a:latin typeface="Courier New" charset="0"/>
                  <a:cs typeface="Courier New" charset="0"/>
                  <a:sym typeface="Courier New" charset="0"/>
                </a:rPr>
                <a:t>1</a:t>
              </a:r>
            </a:p>
          </p:txBody>
        </p:sp>
        <p:sp>
          <p:nvSpPr>
            <p:cNvPr id="52259" name="Rectangle 67"/>
            <p:cNvSpPr>
              <a:spLocks/>
            </p:cNvSpPr>
            <p:nvPr/>
          </p:nvSpPr>
          <p:spPr bwMode="auto">
            <a:xfrm>
              <a:off x="5095558" y="1816249"/>
              <a:ext cx="214082" cy="355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900"/>
                </a:spcBef>
              </a:pPr>
              <a:r>
                <a:rPr lang="en-US" sz="3200" b="1" dirty="0">
                  <a:solidFill>
                    <a:srgbClr val="0000FF"/>
                  </a:solidFill>
                  <a:latin typeface="Courier New" charset="0"/>
                  <a:cs typeface="Courier New" charset="0"/>
                  <a:sym typeface="Courier New" charset="0"/>
                </a:rPr>
                <a:t>2</a:t>
              </a:r>
            </a:p>
          </p:txBody>
        </p:sp>
        <p:sp>
          <p:nvSpPr>
            <p:cNvPr id="52260" name="Rectangle 68"/>
            <p:cNvSpPr>
              <a:spLocks/>
            </p:cNvSpPr>
            <p:nvPr/>
          </p:nvSpPr>
          <p:spPr bwMode="auto">
            <a:xfrm>
              <a:off x="5095557" y="2730574"/>
              <a:ext cx="214082" cy="355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900"/>
                </a:spcBef>
              </a:pPr>
              <a:r>
                <a:rPr lang="en-US" sz="3200" b="1" dirty="0">
                  <a:solidFill>
                    <a:srgbClr val="0000FF"/>
                  </a:solidFill>
                  <a:latin typeface="Courier New" charset="0"/>
                  <a:cs typeface="Courier New" charset="0"/>
                  <a:sym typeface="Courier New" charset="0"/>
                </a:rPr>
                <a:t>3</a:t>
              </a:r>
            </a:p>
          </p:txBody>
        </p:sp>
        <p:sp>
          <p:nvSpPr>
            <p:cNvPr id="52261" name="Rectangle 69"/>
            <p:cNvSpPr>
              <a:spLocks/>
            </p:cNvSpPr>
            <p:nvPr/>
          </p:nvSpPr>
          <p:spPr bwMode="auto">
            <a:xfrm>
              <a:off x="3694151" y="2732162"/>
              <a:ext cx="214082" cy="355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900"/>
                </a:spcBef>
              </a:pPr>
              <a:r>
                <a:rPr lang="en-US" sz="3200" b="1" dirty="0">
                  <a:solidFill>
                    <a:srgbClr val="0000FF"/>
                  </a:solidFill>
                  <a:latin typeface="Courier New" charset="0"/>
                  <a:cs typeface="Courier New" charset="0"/>
                  <a:sym typeface="Courier New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516594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4000" dirty="0">
                <a:latin typeface="Calibri" charset="0"/>
              </a:rPr>
              <a:t>Adjacency Matrix or </a:t>
            </a:r>
            <a:r>
              <a:rPr lang="en-US" sz="4000" dirty="0" smtClean="0">
                <a:latin typeface="Calibri" charset="0"/>
              </a:rPr>
              <a:t>Adjacency </a:t>
            </a:r>
            <a:r>
              <a:rPr lang="en-US" sz="4000" dirty="0">
                <a:latin typeface="Calibri" charset="0"/>
              </a:rPr>
              <a:t>List?</a:t>
            </a:r>
          </a:p>
        </p:txBody>
      </p:sp>
      <p:sp>
        <p:nvSpPr>
          <p:cNvPr id="53250" name="Rectangle 2"/>
          <p:cNvSpPr>
            <a:spLocks noGrp="1" noChangeArrowheads="1"/>
          </p:cNvSpPr>
          <p:nvPr>
            <p:ph idx="1"/>
          </p:nvPr>
        </p:nvSpPr>
        <p:spPr>
          <a:xfrm>
            <a:off x="381000" y="1347580"/>
            <a:ext cx="8382000" cy="5638800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en-US" sz="2400" dirty="0" smtClean="0">
                <a:solidFill>
                  <a:srgbClr val="008000"/>
                </a:solidFill>
                <a:latin typeface="Calibri" charset="0"/>
              </a:rPr>
              <a:t>Definitions:</a:t>
            </a:r>
            <a:endParaRPr lang="en-US" sz="2400" dirty="0">
              <a:solidFill>
                <a:srgbClr val="008000"/>
              </a:solidFill>
              <a:latin typeface="Calibri" charset="0"/>
            </a:endParaRPr>
          </a:p>
          <a:p>
            <a:pPr lvl="1" eaLnBrk="1" hangingPunct="1"/>
            <a:r>
              <a:rPr lang="en-US" sz="2400" i="1" dirty="0">
                <a:solidFill>
                  <a:srgbClr val="0000FF"/>
                </a:solidFill>
                <a:latin typeface="Times New Roman"/>
                <a:cs typeface="Times New Roman"/>
              </a:rPr>
              <a:t>n</a:t>
            </a:r>
            <a:r>
              <a:rPr lang="en-US" sz="2400" dirty="0">
                <a:latin typeface="Calibri" charset="0"/>
              </a:rPr>
              <a:t> = number of vertices</a:t>
            </a:r>
          </a:p>
          <a:p>
            <a:pPr lvl="1" eaLnBrk="1" hangingPunct="1"/>
            <a:r>
              <a:rPr lang="en-US" sz="2400" i="1" dirty="0">
                <a:solidFill>
                  <a:srgbClr val="0000FF"/>
                </a:solidFill>
                <a:latin typeface="Times New Roman"/>
                <a:cs typeface="Times New Roman"/>
              </a:rPr>
              <a:t>e</a:t>
            </a:r>
            <a:r>
              <a:rPr lang="en-US" sz="2400" dirty="0" smtClean="0">
                <a:latin typeface="Calibri" charset="0"/>
              </a:rPr>
              <a:t> </a:t>
            </a:r>
            <a:r>
              <a:rPr lang="en-US" sz="2400" dirty="0">
                <a:latin typeface="Calibri" charset="0"/>
              </a:rPr>
              <a:t>= number of edges</a:t>
            </a:r>
          </a:p>
          <a:p>
            <a:pPr lvl="1" eaLnBrk="1" hangingPunct="1"/>
            <a:r>
              <a:rPr lang="en-US" sz="2400" i="1" dirty="0">
                <a:solidFill>
                  <a:srgbClr val="0000FF"/>
                </a:solidFill>
                <a:latin typeface="Times New Roman"/>
                <a:cs typeface="Times New Roman"/>
              </a:rPr>
              <a:t>d</a:t>
            </a:r>
            <a:r>
              <a:rPr lang="en-US" sz="2400" dirty="0">
                <a:solidFill>
                  <a:srgbClr val="0000FF"/>
                </a:solidFill>
                <a:latin typeface="Times New Roman"/>
                <a:cs typeface="Times New Roman"/>
              </a:rPr>
              <a:t>(</a:t>
            </a:r>
            <a:r>
              <a:rPr lang="en-US" sz="2400" i="1" dirty="0">
                <a:solidFill>
                  <a:srgbClr val="0000FF"/>
                </a:solidFill>
                <a:latin typeface="Times New Roman"/>
                <a:cs typeface="Times New Roman"/>
              </a:rPr>
              <a:t>u</a:t>
            </a:r>
            <a:r>
              <a:rPr lang="en-US" sz="2400" dirty="0">
                <a:solidFill>
                  <a:srgbClr val="0000FF"/>
                </a:solidFill>
                <a:latin typeface="Times New Roman"/>
                <a:cs typeface="Times New Roman"/>
              </a:rPr>
              <a:t>)</a:t>
            </a:r>
            <a:r>
              <a:rPr lang="en-US" sz="2400" dirty="0">
                <a:latin typeface="Calibri" charset="0"/>
              </a:rPr>
              <a:t> = degree of </a:t>
            </a:r>
            <a:r>
              <a:rPr lang="en-US" sz="2400" i="1" dirty="0">
                <a:solidFill>
                  <a:srgbClr val="0000FF"/>
                </a:solidFill>
                <a:latin typeface="Times New Roman"/>
                <a:cs typeface="Times New Roman"/>
              </a:rPr>
              <a:t>u</a:t>
            </a:r>
            <a:r>
              <a:rPr lang="en-US" sz="2400" dirty="0">
                <a:latin typeface="Calibri" charset="0"/>
              </a:rPr>
              <a:t> = number of edges leaving </a:t>
            </a:r>
            <a:r>
              <a:rPr lang="en-US" sz="2400" i="1" dirty="0">
                <a:solidFill>
                  <a:srgbClr val="0000FF"/>
                </a:solidFill>
                <a:latin typeface="Times New Roman"/>
                <a:cs typeface="Times New Roman"/>
              </a:rPr>
              <a:t>u</a:t>
            </a:r>
          </a:p>
          <a:p>
            <a:pPr eaLnBrk="1" hangingPunct="1"/>
            <a:r>
              <a:rPr lang="en-US" sz="2400" dirty="0">
                <a:solidFill>
                  <a:srgbClr val="660066"/>
                </a:solidFill>
                <a:latin typeface="Calibri" charset="0"/>
              </a:rPr>
              <a:t>Adjacency Matrix</a:t>
            </a:r>
          </a:p>
          <a:p>
            <a:pPr lvl="1" eaLnBrk="1" hangingPunct="1"/>
            <a:r>
              <a:rPr lang="en-US" sz="2400" dirty="0">
                <a:latin typeface="Calibri" charset="0"/>
              </a:rPr>
              <a:t>Uses space </a:t>
            </a:r>
            <a:r>
              <a:rPr lang="en-US" sz="2400" dirty="0">
                <a:solidFill>
                  <a:srgbClr val="0000FF"/>
                </a:solidFill>
                <a:latin typeface="Times New Roman"/>
                <a:cs typeface="Times New Roman"/>
              </a:rPr>
              <a:t>O(</a:t>
            </a:r>
            <a:r>
              <a:rPr lang="en-US" sz="2400" i="1" dirty="0">
                <a:solidFill>
                  <a:srgbClr val="0000FF"/>
                </a:solidFill>
                <a:latin typeface="Times New Roman"/>
                <a:cs typeface="Times New Roman"/>
              </a:rPr>
              <a:t>n</a:t>
            </a:r>
            <a:r>
              <a:rPr lang="en-US" sz="2400" baseline="30000" dirty="0">
                <a:solidFill>
                  <a:srgbClr val="0000FF"/>
                </a:solidFill>
                <a:latin typeface="Times New Roman"/>
                <a:cs typeface="Times New Roman"/>
              </a:rPr>
              <a:t>2</a:t>
            </a:r>
            <a:r>
              <a:rPr lang="en-US" sz="2400" dirty="0">
                <a:solidFill>
                  <a:srgbClr val="0000FF"/>
                </a:solidFill>
                <a:latin typeface="Times New Roman"/>
                <a:cs typeface="Times New Roman"/>
              </a:rPr>
              <a:t>)</a:t>
            </a:r>
          </a:p>
          <a:p>
            <a:pPr lvl="1"/>
            <a:r>
              <a:rPr lang="en-US" sz="2400" dirty="0">
                <a:latin typeface="Calibri" charset="0"/>
              </a:rPr>
              <a:t>Can iterate over all edges in time 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O(</a:t>
            </a:r>
            <a:r>
              <a:rPr lang="en-US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n</a:t>
            </a:r>
            <a:r>
              <a:rPr lang="en-US" sz="2400" baseline="30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2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)</a:t>
            </a:r>
            <a:endParaRPr lang="en-US" sz="2400" dirty="0">
              <a:latin typeface="Calibri" charset="0"/>
            </a:endParaRPr>
          </a:p>
          <a:p>
            <a:pPr lvl="1"/>
            <a:r>
              <a:rPr lang="en-US" sz="2400" dirty="0">
                <a:latin typeface="Calibri" charset="0"/>
              </a:rPr>
              <a:t>Can answer </a:t>
            </a:r>
            <a:r>
              <a:rPr lang="ja-JP" altLang="en-US" sz="2400" dirty="0">
                <a:latin typeface="Calibri" charset="0"/>
              </a:rPr>
              <a:t>“</a:t>
            </a:r>
            <a:r>
              <a:rPr lang="en-US" altLang="ja-JP" sz="2400" dirty="0">
                <a:latin typeface="Calibri" charset="0"/>
              </a:rPr>
              <a:t>Is there an edge from </a:t>
            </a:r>
            <a:r>
              <a:rPr lang="en-US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u</a:t>
            </a:r>
            <a:r>
              <a:rPr lang="en-US" altLang="ja-JP" sz="2400" dirty="0" smtClean="0">
                <a:latin typeface="Calibri" charset="0"/>
              </a:rPr>
              <a:t> </a:t>
            </a:r>
            <a:r>
              <a:rPr lang="en-US" altLang="ja-JP" sz="2400" dirty="0">
                <a:latin typeface="Calibri" charset="0"/>
              </a:rPr>
              <a:t>to </a:t>
            </a:r>
            <a:r>
              <a:rPr lang="en-US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v</a:t>
            </a:r>
            <a:r>
              <a:rPr lang="en-US" altLang="ja-JP" sz="2400" dirty="0" smtClean="0">
                <a:latin typeface="Calibri" charset="0"/>
              </a:rPr>
              <a:t>?</a:t>
            </a:r>
            <a:r>
              <a:rPr lang="ja-JP" altLang="en-US" sz="2400" dirty="0">
                <a:latin typeface="Calibri" charset="0"/>
              </a:rPr>
              <a:t>”</a:t>
            </a:r>
            <a:r>
              <a:rPr lang="en-US" altLang="ja-JP" sz="2400" dirty="0">
                <a:latin typeface="Calibri" charset="0"/>
              </a:rPr>
              <a:t> in 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O(1)</a:t>
            </a:r>
            <a:r>
              <a:rPr lang="en-US" altLang="ja-JP" sz="2400" dirty="0" smtClean="0">
                <a:latin typeface="Calibri" charset="0"/>
              </a:rPr>
              <a:t> </a:t>
            </a:r>
            <a:r>
              <a:rPr lang="en-US" altLang="ja-JP" sz="2400" dirty="0">
                <a:latin typeface="Calibri" charset="0"/>
              </a:rPr>
              <a:t>time</a:t>
            </a:r>
          </a:p>
          <a:p>
            <a:pPr lvl="1" eaLnBrk="1" hangingPunct="1"/>
            <a:r>
              <a:rPr lang="en-US" sz="2400" dirty="0">
                <a:latin typeface="Calibri" charset="0"/>
              </a:rPr>
              <a:t>Better for dense graphs (lots of edges)</a:t>
            </a:r>
          </a:p>
          <a:p>
            <a:pPr eaLnBrk="1" hangingPunct="1"/>
            <a:r>
              <a:rPr lang="en-US" sz="2400" dirty="0">
                <a:solidFill>
                  <a:srgbClr val="660066"/>
                </a:solidFill>
                <a:latin typeface="Calibri" charset="0"/>
                <a:sym typeface="Arial" charset="0"/>
              </a:rPr>
              <a:t>Adjacency List</a:t>
            </a:r>
          </a:p>
          <a:p>
            <a:pPr lvl="1"/>
            <a:r>
              <a:rPr lang="en-US" sz="2400" dirty="0">
                <a:latin typeface="Calibri" charset="0"/>
                <a:sym typeface="Arial" charset="0"/>
              </a:rPr>
              <a:t>Uses space 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O(</a:t>
            </a:r>
            <a:r>
              <a:rPr lang="en-US" sz="2400" i="1" dirty="0">
                <a:solidFill>
                  <a:srgbClr val="0000FF"/>
                </a:solidFill>
                <a:latin typeface="Times New Roman"/>
                <a:cs typeface="Times New Roman"/>
              </a:rPr>
              <a:t>e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 + </a:t>
            </a:r>
            <a:r>
              <a:rPr lang="en-US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n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)</a:t>
            </a:r>
            <a:endParaRPr lang="en-US" sz="2400" dirty="0">
              <a:latin typeface="Calibri" charset="0"/>
              <a:sym typeface="Arial" charset="0"/>
            </a:endParaRPr>
          </a:p>
          <a:p>
            <a:pPr lvl="1"/>
            <a:r>
              <a:rPr lang="en-US" sz="2400" dirty="0">
                <a:latin typeface="Calibri" charset="0"/>
                <a:sym typeface="Arial" charset="0"/>
              </a:rPr>
              <a:t>Can iterate over all edges in time 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O(</a:t>
            </a:r>
            <a:r>
              <a:rPr lang="en-US" sz="2400" i="1" dirty="0">
                <a:solidFill>
                  <a:srgbClr val="0000FF"/>
                </a:solidFill>
                <a:latin typeface="Times New Roman"/>
                <a:cs typeface="Times New Roman"/>
              </a:rPr>
              <a:t>e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 + </a:t>
            </a:r>
            <a:r>
              <a:rPr lang="en-US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n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)</a:t>
            </a:r>
            <a:endParaRPr lang="en-US" sz="2400" dirty="0">
              <a:latin typeface="Calibri" charset="0"/>
              <a:sym typeface="Arial" charset="0"/>
            </a:endParaRPr>
          </a:p>
          <a:p>
            <a:pPr lvl="1"/>
            <a:r>
              <a:rPr lang="en-US" sz="2400" dirty="0">
                <a:latin typeface="Calibri" charset="0"/>
                <a:sym typeface="Arial" charset="0"/>
              </a:rPr>
              <a:t>Can answer </a:t>
            </a:r>
            <a:r>
              <a:rPr lang="ja-JP" altLang="en-US" sz="2400" dirty="0">
                <a:latin typeface="Calibri" charset="0"/>
                <a:sym typeface="Arial" charset="0"/>
              </a:rPr>
              <a:t>“</a:t>
            </a:r>
            <a:r>
              <a:rPr lang="en-US" altLang="ja-JP" sz="2400" dirty="0">
                <a:latin typeface="Calibri" charset="0"/>
                <a:sym typeface="Arial" charset="0"/>
              </a:rPr>
              <a:t>Is there an edge from </a:t>
            </a:r>
            <a:r>
              <a:rPr lang="en-US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u</a:t>
            </a:r>
            <a:r>
              <a:rPr lang="en-US" altLang="ja-JP" sz="2400" dirty="0" smtClean="0">
                <a:latin typeface="Calibri" charset="0"/>
                <a:sym typeface="Arial" charset="0"/>
              </a:rPr>
              <a:t> </a:t>
            </a:r>
            <a:r>
              <a:rPr lang="en-US" altLang="ja-JP" sz="2400" dirty="0">
                <a:latin typeface="Calibri" charset="0"/>
                <a:sym typeface="Arial" charset="0"/>
              </a:rPr>
              <a:t>to </a:t>
            </a:r>
            <a:r>
              <a:rPr lang="en-US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v</a:t>
            </a:r>
            <a:r>
              <a:rPr lang="en-US" altLang="ja-JP" sz="2400" dirty="0" smtClean="0">
                <a:latin typeface="Calibri" charset="0"/>
                <a:sym typeface="Arial" charset="0"/>
              </a:rPr>
              <a:t>?</a:t>
            </a:r>
            <a:r>
              <a:rPr lang="ja-JP" altLang="en-US" sz="2400" dirty="0">
                <a:latin typeface="Calibri" charset="0"/>
                <a:sym typeface="Arial" charset="0"/>
              </a:rPr>
              <a:t>”</a:t>
            </a:r>
            <a:r>
              <a:rPr lang="en-US" altLang="ja-JP" sz="2400" dirty="0">
                <a:latin typeface="Calibri" charset="0"/>
                <a:sym typeface="Arial" charset="0"/>
              </a:rPr>
              <a:t> in 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O(</a:t>
            </a:r>
            <a:r>
              <a:rPr lang="en-US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d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(</a:t>
            </a:r>
            <a:r>
              <a:rPr lang="en-US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u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))</a:t>
            </a:r>
            <a:r>
              <a:rPr lang="en-US" altLang="ja-JP" sz="2400" dirty="0" smtClean="0">
                <a:latin typeface="Calibri" charset="0"/>
                <a:sym typeface="Arial" charset="0"/>
              </a:rPr>
              <a:t> </a:t>
            </a:r>
            <a:r>
              <a:rPr lang="en-US" altLang="ja-JP" sz="2400" dirty="0">
                <a:latin typeface="Calibri" charset="0"/>
                <a:sym typeface="Arial" charset="0"/>
              </a:rPr>
              <a:t>time</a:t>
            </a:r>
          </a:p>
          <a:p>
            <a:pPr lvl="1" eaLnBrk="1" hangingPunct="1"/>
            <a:r>
              <a:rPr lang="en-US" sz="2400" dirty="0">
                <a:latin typeface="Calibri" charset="0"/>
                <a:sym typeface="Arial" charset="0"/>
              </a:rPr>
              <a:t>Better for sparse graphs (fewer edges)</a:t>
            </a:r>
          </a:p>
        </p:txBody>
      </p:sp>
      <p:sp>
        <p:nvSpPr>
          <p:cNvPr id="53252" name="Rectangle 3"/>
          <p:cNvSpPr>
            <a:spLocks/>
          </p:cNvSpPr>
          <p:nvPr/>
        </p:nvSpPr>
        <p:spPr bwMode="auto">
          <a:xfrm>
            <a:off x="4648200" y="1287463"/>
            <a:ext cx="3810000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209550" indent="-169863">
              <a:spcBef>
                <a:spcPts val="450"/>
              </a:spcBef>
              <a:buClr>
                <a:srgbClr val="0033CC"/>
              </a:buClr>
              <a:buSzPct val="100000"/>
              <a:buFont typeface="Wingdings" charset="0"/>
              <a:buChar char=""/>
            </a:pPr>
            <a:endParaRPr lang="en-US" sz="1800">
              <a:solidFill>
                <a:srgbClr val="9900CC"/>
              </a:solidFill>
              <a:latin typeface="Arial" charset="0"/>
              <a:cs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15304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6218</TotalTime>
  <Words>2941</Words>
  <Application>Microsoft Macintosh PowerPoint</Application>
  <PresentationFormat>On-screen Show (4:3)</PresentationFormat>
  <Paragraphs>1289</Paragraphs>
  <Slides>65</Slides>
  <Notes>51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2" baseType="lpstr">
      <vt:lpstr>Calibri</vt:lpstr>
      <vt:lpstr>Courier New</vt:lpstr>
      <vt:lpstr>ＭＳ Ｐゴシック</vt:lpstr>
      <vt:lpstr>Times New Roman</vt:lpstr>
      <vt:lpstr>Wingdings</vt:lpstr>
      <vt:lpstr>Arial</vt:lpstr>
      <vt:lpstr>Office Theme</vt:lpstr>
      <vt:lpstr>Graphs - II</vt:lpstr>
      <vt:lpstr>Announcements</vt:lpstr>
      <vt:lpstr>Announcements</vt:lpstr>
      <vt:lpstr>Look, a graph!</vt:lpstr>
      <vt:lpstr>Look, a graph!</vt:lpstr>
      <vt:lpstr>Look, a graph!</vt:lpstr>
      <vt:lpstr>Graph Algorithms</vt:lpstr>
      <vt:lpstr>Representations of Graphs</vt:lpstr>
      <vt:lpstr>Adjacency Matrix or Adjacency List?</vt:lpstr>
      <vt:lpstr>Breaking DAG</vt:lpstr>
      <vt:lpstr>Breaking DAG</vt:lpstr>
      <vt:lpstr>Back to Important Things:</vt:lpstr>
      <vt:lpstr>Depth-First Search</vt:lpstr>
      <vt:lpstr>Depth-First Search</vt:lpstr>
      <vt:lpstr>Depth-First Search</vt:lpstr>
      <vt:lpstr>Depth-First Search</vt:lpstr>
      <vt:lpstr>Depth-First Search</vt:lpstr>
      <vt:lpstr>Depth-First Search</vt:lpstr>
      <vt:lpstr>Depth-First Search</vt:lpstr>
      <vt:lpstr>Depth-First Search</vt:lpstr>
      <vt:lpstr>Depth-First Search</vt:lpstr>
      <vt:lpstr>Depth-First Search</vt:lpstr>
      <vt:lpstr>Depth-First Search</vt:lpstr>
      <vt:lpstr>Depth-First Search</vt:lpstr>
      <vt:lpstr>Depth-First Search</vt:lpstr>
      <vt:lpstr>Depth-First Search</vt:lpstr>
      <vt:lpstr>Depth-First Search</vt:lpstr>
      <vt:lpstr>Depth-First Search</vt:lpstr>
      <vt:lpstr>Depth-First Search</vt:lpstr>
      <vt:lpstr>Depth-First Search</vt:lpstr>
      <vt:lpstr>Depth-First Search</vt:lpstr>
      <vt:lpstr>Depth-First Search</vt:lpstr>
      <vt:lpstr>Depth-First Search in OO fashion</vt:lpstr>
      <vt:lpstr>Depth-First Search written iteratively</vt:lpstr>
      <vt:lpstr>Depth-First Search written iteratively</vt:lpstr>
      <vt:lpstr>Depth-First Search written iteratively</vt:lpstr>
      <vt:lpstr>Depth-First Search written iteratively</vt:lpstr>
      <vt:lpstr>Depth-First Search written iteratively</vt:lpstr>
      <vt:lpstr>Depth-First Search written iteratively</vt:lpstr>
      <vt:lpstr>Depth-First Search written iteratively</vt:lpstr>
      <vt:lpstr>Depth-First Search written iteratively</vt:lpstr>
      <vt:lpstr>Depth-First Search written iteratively</vt:lpstr>
      <vt:lpstr>Depth-First Search written iteratively</vt:lpstr>
      <vt:lpstr>Depth-First Search written iteratively</vt:lpstr>
      <vt:lpstr>Depth-First Search written iteratively</vt:lpstr>
      <vt:lpstr>Depth-First Search written iteratively</vt:lpstr>
      <vt:lpstr>Depth-First Search written iteratively</vt:lpstr>
      <vt:lpstr>That’s DFS!</vt:lpstr>
      <vt:lpstr>Depth-First Search</vt:lpstr>
      <vt:lpstr>Breadth-First Search</vt:lpstr>
      <vt:lpstr>Breadth-First Search</vt:lpstr>
      <vt:lpstr>Breadth-First Search</vt:lpstr>
      <vt:lpstr>Breadth-First Search</vt:lpstr>
      <vt:lpstr>Breadth-First Search</vt:lpstr>
      <vt:lpstr>Breadth-First Search</vt:lpstr>
      <vt:lpstr>Breadth-First Search</vt:lpstr>
      <vt:lpstr>Breadth-First Search</vt:lpstr>
      <vt:lpstr>Breadth-First Search</vt:lpstr>
      <vt:lpstr>Breadth-First Search</vt:lpstr>
      <vt:lpstr>Breadth-First Search</vt:lpstr>
      <vt:lpstr>Breadth-First Search</vt:lpstr>
      <vt:lpstr>Breadth-First Search</vt:lpstr>
      <vt:lpstr>Breadth-First Search</vt:lpstr>
      <vt:lpstr>Breadth-First Search</vt:lpstr>
      <vt:lpstr>Some food for thought: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Graphs - II</dc:title>
  <dc:creator>Siddhartha Chaudhuri</dc:creator>
  <cp:lastModifiedBy>Scott Wehrwein</cp:lastModifiedBy>
  <cp:revision>339</cp:revision>
  <dcterms:created xsi:type="dcterms:W3CDTF">2015-03-25T23:06:31Z</dcterms:created>
  <dcterms:modified xsi:type="dcterms:W3CDTF">2017-04-11T16:36:57Z</dcterms:modified>
</cp:coreProperties>
</file>