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50" r:id="rId3"/>
    <p:sldId id="328" r:id="rId4"/>
    <p:sldId id="344" r:id="rId5"/>
    <p:sldId id="345" r:id="rId6"/>
    <p:sldId id="258" r:id="rId7"/>
    <p:sldId id="304" r:id="rId8"/>
    <p:sldId id="259" r:id="rId9"/>
    <p:sldId id="336" r:id="rId10"/>
    <p:sldId id="261" r:id="rId11"/>
    <p:sldId id="262" r:id="rId12"/>
    <p:sldId id="264" r:id="rId13"/>
    <p:sldId id="266" r:id="rId14"/>
    <p:sldId id="342" r:id="rId15"/>
    <p:sldId id="338" r:id="rId16"/>
    <p:sldId id="265" r:id="rId17"/>
    <p:sldId id="351" r:id="rId18"/>
    <p:sldId id="273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272" r:id="rId29"/>
    <p:sldId id="283" r:id="rId30"/>
    <p:sldId id="346" r:id="rId31"/>
    <p:sldId id="348" r:id="rId32"/>
    <p:sldId id="349" r:id="rId33"/>
    <p:sldId id="347" r:id="rId34"/>
    <p:sldId id="329" r:id="rId35"/>
    <p:sldId id="284" r:id="rId36"/>
    <p:sldId id="353" r:id="rId37"/>
    <p:sldId id="352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285" r:id="rId52"/>
    <p:sldId id="330" r:id="rId53"/>
    <p:sldId id="343" r:id="rId54"/>
    <p:sldId id="331" r:id="rId55"/>
    <p:sldId id="340" r:id="rId56"/>
    <p:sldId id="302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928" autoAdjust="0"/>
  </p:normalViewPr>
  <p:slideViewPr>
    <p:cSldViewPr>
      <p:cViewPr>
        <p:scale>
          <a:sx n="94" d="100"/>
          <a:sy n="94" d="100"/>
        </p:scale>
        <p:origin x="1920" y="536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courses/cs2110/2017sp/online/hashing/01hashing.html" TargetMode="Externa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Priority Queues and </a:t>
            </a:r>
            <a:r>
              <a:rPr lang="en-US" dirty="0" smtClean="0"/>
              <a:t>Heaps</a:t>
            </a:r>
            <a:endParaRPr lang="en-US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Lecture </a:t>
            </a:r>
            <a:r>
              <a:rPr lang="en-US" dirty="0" smtClean="0"/>
              <a:t>16</a:t>
            </a:r>
            <a:endParaRPr lang="en-US" dirty="0"/>
          </a:p>
          <a:p>
            <a:pPr>
              <a:defRPr/>
            </a:pPr>
            <a:r>
              <a:rPr lang="en-US" dirty="0"/>
              <a:t>CS2110 </a:t>
            </a:r>
            <a:r>
              <a:rPr lang="en-US" dirty="0" smtClean="0"/>
              <a:t>Spring 2017</a:t>
            </a:r>
            <a:endParaRPr lang="en-US" dirty="0"/>
          </a:p>
        </p:txBody>
      </p:sp>
      <p:pic>
        <p:nvPicPr>
          <p:cNvPr id="922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7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5272088" y="1536700"/>
            <a:ext cx="358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360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b="1" dirty="0" err="1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java.util.PriorityQueue</a:t>
            </a:r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&lt;E&gt;</a:t>
            </a:r>
            <a:endParaRPr lang="en-US" sz="3200" b="1" dirty="0">
              <a:solidFill>
                <a:srgbClr val="800000"/>
              </a:solidFill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BB5B91-4775-4DA1-B202-5B0298A31A9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96333" y="1676400"/>
            <a:ext cx="8542867" cy="436657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PriorityQueue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&lt;E&gt; {              </a:t>
            </a:r>
            <a:r>
              <a:rPr lang="en-US" b="1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TIME</a:t>
            </a:r>
          </a:p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 e)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//insert e.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clear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//remove all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elems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//return min elem.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//remove/return min elem.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   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Iterator&lt;E&gt;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iterator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733" y="355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239000" y="1676400"/>
            <a:ext cx="1066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5410200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IF implemented with a heap!</a:t>
            </a:r>
            <a:endParaRPr lang="en-US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86600" y="2057400"/>
            <a:ext cx="304800" cy="3276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queues as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1AD7C-87B5-4589-8A7D-EE929539B5E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811213" y="1768475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as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unordered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put new element at front – O(1)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  <a:endParaRPr lang="en-US" b="1" dirty="0">
              <a:solidFill>
                <a:srgbClr val="008000"/>
              </a:solidFill>
              <a:cs typeface="Arial" charset="0"/>
            </a:endParaRPr>
          </a:p>
          <a:p>
            <a:pPr marL="269875" indent="-230188">
              <a:buClr>
                <a:srgbClr val="008000"/>
              </a:buClr>
              <a:buSzPct val="100000"/>
              <a:buFont typeface="Arial" charset="0"/>
              <a:buChar char="–"/>
            </a:pP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as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ordered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 must search the list – O(n)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min element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at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front –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  <a:endParaRPr lang="en-US" b="1" dirty="0">
              <a:solidFill>
                <a:srgbClr val="008000"/>
              </a:solidFill>
              <a:cs typeface="Arial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269875" indent="-230188" algn="ctr"/>
            <a:r>
              <a:rPr lang="en-US" dirty="0">
                <a:solidFill>
                  <a:srgbClr val="FF3300"/>
                </a:solidFill>
                <a:cs typeface="Arial" charset="0"/>
              </a:rPr>
              <a:t>Can we do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Heap: binary tree with certain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3" y="1655763"/>
            <a:ext cx="7543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is a concrete data structure that can be used to implement priority queues</a:t>
            </a:r>
          </a:p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Gives better complexity than either ordered or unordered list implementation: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add():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       (n is the size of the heap)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poll():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</a:t>
            </a:r>
          </a:p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O(n log n) to process n elements</a:t>
            </a:r>
          </a:p>
          <a:p>
            <a:pPr marL="269875" indent="-230188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Do not confuse with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 memory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where the Java virtual machine allocates space for objects – different usage of the word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002213" y="21272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6607175" y="29876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3419475" y="29860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6813" y="40401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21" y="18"/>
              <a:ext cx="331" cy="262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5891213" y="4040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4205288" y="40401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7313613" y="4040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17713" y="50720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13" y="23"/>
              <a:ext cx="339" cy="257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3700463" y="5072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2854325" y="50720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4527550" y="5072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5499100" y="50720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3603625" y="25939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164138" y="25939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2714625" y="34528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3600450" y="34528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6164263" y="3454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6875463" y="3454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2297113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7" name="AutoShape 24"/>
          <p:cNvSpPr>
            <a:spLocks/>
          </p:cNvSpPr>
          <p:nvPr/>
        </p:nvSpPr>
        <p:spPr bwMode="auto">
          <a:xfrm>
            <a:off x="2716213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3970338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4384675" y="4506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5770563" y="450691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8"/>
          <p:cNvSpPr>
            <a:spLocks/>
          </p:cNvSpPr>
          <p:nvPr/>
        </p:nvSpPr>
        <p:spPr bwMode="auto">
          <a:xfrm>
            <a:off x="304800" y="1981200"/>
            <a:ext cx="411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Every element is &gt;= its parent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4800" y="4572000"/>
            <a:ext cx="4959600" cy="2034064"/>
            <a:chOff x="3193800" y="4572000"/>
            <a:chExt cx="4959600" cy="2034064"/>
          </a:xfrm>
        </p:grpSpPr>
        <p:sp>
          <p:nvSpPr>
            <p:cNvPr id="19482" name="Rectangle 29"/>
            <p:cNvSpPr>
              <a:spLocks/>
            </p:cNvSpPr>
            <p:nvPr/>
          </p:nvSpPr>
          <p:spPr bwMode="auto">
            <a:xfrm>
              <a:off x="3193800" y="5867400"/>
              <a:ext cx="49596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150"/>
                </a:spcBef>
              </a:pPr>
              <a:r>
                <a:rPr lang="en-US" dirty="0">
                  <a:solidFill>
                    <a:srgbClr val="008000"/>
                  </a:solidFill>
                  <a:cs typeface="Arial" charset="0"/>
                </a:rPr>
                <a:t>Note: 19, 20 &lt; 35: Smaller elements</a:t>
              </a:r>
              <a:br>
                <a:rPr lang="en-US" dirty="0">
                  <a:solidFill>
                    <a:srgbClr val="008000"/>
                  </a:solidFill>
                  <a:cs typeface="Arial" charset="0"/>
                </a:rPr>
              </a:br>
              <a:r>
                <a:rPr lang="en-US" dirty="0">
                  <a:solidFill>
                    <a:srgbClr val="008000"/>
                  </a:solidFill>
                  <a:cs typeface="Arial" charset="0"/>
                </a:rPr>
                <a:t>can be deeper in the tree!</a:t>
              </a:r>
            </a:p>
          </p:txBody>
        </p:sp>
        <p:sp>
          <p:nvSpPr>
            <p:cNvPr id="19483" name="AutoShape 30"/>
            <p:cNvSpPr>
              <a:spLocks/>
            </p:cNvSpPr>
            <p:nvPr/>
          </p:nvSpPr>
          <p:spPr bwMode="auto">
            <a:xfrm rot="10800000" flipH="1">
              <a:off x="4953000" y="5562600"/>
              <a:ext cx="228600" cy="381000"/>
            </a:xfrm>
            <a:custGeom>
              <a:avLst/>
              <a:gdLst>
                <a:gd name="T0" fmla="*/ 0 w 21600"/>
                <a:gd name="T1" fmla="*/ 0 h 21600"/>
                <a:gd name="T2" fmla="*/ 1274762 w 21600"/>
                <a:gd name="T3" fmla="*/ 50958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AutoShape 31"/>
            <p:cNvSpPr>
              <a:spLocks/>
            </p:cNvSpPr>
            <p:nvPr/>
          </p:nvSpPr>
          <p:spPr bwMode="auto">
            <a:xfrm rot="10800000" flipH="1">
              <a:off x="5562601" y="4572000"/>
              <a:ext cx="1523999" cy="1371600"/>
            </a:xfrm>
            <a:custGeom>
              <a:avLst/>
              <a:gdLst>
                <a:gd name="T0" fmla="*/ 0 w 21600"/>
                <a:gd name="T1" fmla="*/ 0 h 21600"/>
                <a:gd name="T2" fmla="*/ 60325 w 21600"/>
                <a:gd name="T3" fmla="*/ 1122362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8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Heap: first property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45720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764213" y="17462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69175" y="26066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181475" y="26050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8813" y="36591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6653213" y="3659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4967288" y="36591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8075613" y="3659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79713" y="46910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462463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3616325" y="46910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5289550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261100" y="46910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365625" y="22129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926138" y="22129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476625" y="30718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362450" y="30718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6926263" y="3073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7637463" y="3073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3059113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7" name="AutoShape 24"/>
          <p:cNvSpPr>
            <a:spLocks/>
          </p:cNvSpPr>
          <p:nvPr/>
        </p:nvSpPr>
        <p:spPr bwMode="auto">
          <a:xfrm>
            <a:off x="3478213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732338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5146675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6532563" y="412591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Heap: second property: is </a:t>
            </a:r>
            <a:r>
              <a:rPr lang="en-US" sz="3200" dirty="0">
                <a:solidFill>
                  <a:srgbClr val="3366FF"/>
                </a:solidFill>
              </a:rPr>
              <a:t>complete</a:t>
            </a:r>
            <a:r>
              <a:rPr lang="en-US" sz="3200" dirty="0">
                <a:solidFill>
                  <a:srgbClr val="800000"/>
                </a:solidFill>
              </a:rPr>
              <a:t>, has no holes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192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533400" y="1828800"/>
            <a:ext cx="3505200" cy="19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Every level (except last) completely filled.</a:t>
            </a:r>
          </a:p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Nodes on bottom level are as far left as possible. </a:t>
            </a:r>
          </a:p>
        </p:txBody>
      </p:sp>
    </p:spTree>
    <p:extLst>
      <p:ext uri="{BB962C8B-B14F-4D97-AF65-F5344CB8AC3E}">
        <p14:creationId xmlns:p14="http://schemas.microsoft.com/office/powerpoint/2010/main" val="3754778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840413" y="17462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445375" y="26066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257675" y="26050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5013" y="36591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6729413" y="36591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5043488" y="36591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55913" y="46910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538663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5365750" y="46910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337300" y="46910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441825" y="22129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6002338" y="22129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552825" y="30718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438650" y="30718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7002463" y="30734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3135313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808538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5222875" y="41259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6608763" y="412591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8"/>
          <p:cNvSpPr>
            <a:spLocks/>
          </p:cNvSpPr>
          <p:nvPr/>
        </p:nvSpPr>
        <p:spPr bwMode="auto">
          <a:xfrm>
            <a:off x="304800" y="1837380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Not a heap because it has two holes</a:t>
            </a:r>
          </a:p>
        </p:txBody>
      </p:sp>
      <p:sp>
        <p:nvSpPr>
          <p:cNvPr id="19482" name="Rectangle 29"/>
          <p:cNvSpPr>
            <a:spLocks/>
          </p:cNvSpPr>
          <p:nvPr/>
        </p:nvSpPr>
        <p:spPr bwMode="auto">
          <a:xfrm>
            <a:off x="5105400" y="5257800"/>
            <a:ext cx="2093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missing  nodes</a:t>
            </a:r>
          </a:p>
        </p:txBody>
      </p:sp>
      <p:sp>
        <p:nvSpPr>
          <p:cNvPr id="1948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Heap: Second property: has no “holes”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954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5" name="AutoShape 23"/>
          <p:cNvSpPr>
            <a:spLocks/>
          </p:cNvSpPr>
          <p:nvPr/>
        </p:nvSpPr>
        <p:spPr bwMode="auto">
          <a:xfrm flipH="1" flipV="1">
            <a:off x="4114800" y="5029200"/>
            <a:ext cx="990600" cy="3810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AutoShape 23"/>
          <p:cNvSpPr>
            <a:spLocks/>
          </p:cNvSpPr>
          <p:nvPr/>
        </p:nvSpPr>
        <p:spPr bwMode="auto">
          <a:xfrm flipV="1">
            <a:off x="7239000" y="3962400"/>
            <a:ext cx="1066800" cy="14478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381000" y="5257800"/>
            <a:ext cx="7848600" cy="14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Not a heap because: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missing a node on level 2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bottom level nodes are not as far left as possible</a:t>
            </a:r>
          </a:p>
        </p:txBody>
      </p:sp>
    </p:spTree>
    <p:extLst>
      <p:ext uri="{BB962C8B-B14F-4D97-AF65-F5344CB8AC3E}">
        <p14:creationId xmlns:p14="http://schemas.microsoft.com/office/powerpoint/2010/main" val="58797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Heap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1C9F62D-6907-42A2-8A91-CC98976B1FEA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762000" y="1524000"/>
            <a:ext cx="800893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Binary tree with data at each node</a:t>
            </a:r>
          </a:p>
          <a:p>
            <a:pPr marL="269875" indent="-230188">
              <a:spcBef>
                <a:spcPts val="6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Satisfies the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 Order Invariant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:</a:t>
            </a: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39687">
              <a:buClr>
                <a:srgbClr val="3333CC"/>
              </a:buClr>
              <a:buSzPct val="100000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Binary tree is </a:t>
            </a:r>
            <a:r>
              <a:rPr lang="en-US" b="1" dirty="0">
                <a:solidFill>
                  <a:srgbClr val="3333CC"/>
                </a:solidFill>
                <a:cs typeface="Arial" charset="0"/>
              </a:rPr>
              <a:t>complete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 (no holes)</a:t>
            </a: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1524000" y="2667000"/>
            <a:ext cx="6705600" cy="83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1.  Every element is ≥ its parent.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524000" y="4343400"/>
            <a:ext cx="6705600" cy="83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2. Every level (except last) completely filled. Nodes on bottom level are as far left as possible.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Quiz 1: Heap it real.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9303" y="16764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 charset="0"/>
              </a:rPr>
              <a:t>Which of the following are valid </a:t>
            </a:r>
            <a:r>
              <a:rPr lang="en-US">
                <a:solidFill>
                  <a:srgbClr val="333333"/>
                </a:solidFill>
                <a:latin typeface="Helvetica Neue" charset="0"/>
              </a:rPr>
              <a:t>heaps</a:t>
            </a:r>
            <a:r>
              <a:rPr lang="en-US" smtClean="0">
                <a:solidFill>
                  <a:srgbClr val="333333"/>
                </a:solidFill>
                <a:latin typeface="Helvetica Neue" charset="0"/>
              </a:rPr>
              <a:t>?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265"/>
            <a:ext cx="9144000" cy="22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5959475" y="29225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0486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6630" name="Rectangle 8"/>
          <p:cNvSpPr>
            <a:spLocks/>
          </p:cNvSpPr>
          <p:nvPr/>
        </p:nvSpPr>
        <p:spPr bwMode="auto">
          <a:xfrm>
            <a:off x="52435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6631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6632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0492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3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6634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6635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6636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6637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6638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9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0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1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4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5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6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7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8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665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5959475" y="29225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7654" name="Rectangle 8"/>
          <p:cNvSpPr>
            <a:spLocks/>
          </p:cNvSpPr>
          <p:nvPr/>
        </p:nvSpPr>
        <p:spPr bwMode="auto">
          <a:xfrm>
            <a:off x="52435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7655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7656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7658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7659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7660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7661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7662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4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6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7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8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9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0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1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2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38788" y="4443413"/>
            <a:ext cx="598487" cy="1038225"/>
            <a:chOff x="5538788" y="4443413"/>
            <a:chExt cx="598487" cy="1038225"/>
          </a:xfrm>
        </p:grpSpPr>
        <p:sp>
          <p:nvSpPr>
            <p:cNvPr id="27673" name="Rectangle 29"/>
            <p:cNvSpPr>
              <a:spLocks/>
            </p:cNvSpPr>
            <p:nvPr/>
          </p:nvSpPr>
          <p:spPr bwMode="auto">
            <a:xfrm>
              <a:off x="5756275" y="5011738"/>
              <a:ext cx="381000" cy="4699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27674" name="AutoShape 30"/>
            <p:cNvSpPr>
              <a:spLocks/>
            </p:cNvSpPr>
            <p:nvPr/>
          </p:nvSpPr>
          <p:spPr bwMode="auto">
            <a:xfrm>
              <a:off x="5538788" y="4443413"/>
              <a:ext cx="393700" cy="508000"/>
            </a:xfrm>
            <a:custGeom>
              <a:avLst/>
              <a:gdLst>
                <a:gd name="T0" fmla="*/ 0 w 21600"/>
                <a:gd name="T1" fmla="*/ 0 h 21600"/>
                <a:gd name="T2" fmla="*/ 393700 w 21600"/>
                <a:gd name="T3" fmla="*/ 5080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B1EBC47-D94A-4DAF-9821-0BF0FB63586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76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67400"/>
            <a:ext cx="565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Put in the new element in a new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Next week’s section: make your </a:t>
            </a:r>
            <a:r>
              <a:rPr lang="en-US" dirty="0" err="1" smtClean="0"/>
              <a:t>BugTrees</a:t>
            </a:r>
            <a:r>
              <a:rPr lang="en-US" dirty="0" smtClean="0"/>
              <a:t> </a:t>
            </a:r>
            <a:r>
              <a:rPr lang="en-US" dirty="0" err="1" smtClean="0"/>
              <a:t>hashable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Watch the tutorial videos on hashing: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www.cs.cornell.edu/courses/cs2110/2017sp/online/hashing/01hashing.html</a:t>
            </a:r>
            <a:endParaRPr lang="en-US" dirty="0" smtClean="0"/>
          </a:p>
          <a:p>
            <a:pPr lvl="1"/>
            <a:r>
              <a:rPr lang="en-US" dirty="0" smtClean="0"/>
              <a:t>Also linked from Recitation 07 on Lecture Notes page</a:t>
            </a:r>
          </a:p>
          <a:p>
            <a:pPr lvl="1"/>
            <a:r>
              <a:rPr lang="en-US" dirty="0" smtClean="0"/>
              <a:t>As usual, watch videos BEFORE recitation so you can complete the assignment DURING recitation.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23" y="2057400"/>
            <a:ext cx="1190625" cy="119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28" y="5849778"/>
            <a:ext cx="827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This lecture has a plot twist! See if you can spot it coming.</a:t>
            </a:r>
          </a:p>
        </p:txBody>
      </p:sp>
    </p:spTree>
    <p:extLst>
      <p:ext uri="{BB962C8B-B14F-4D97-AF65-F5344CB8AC3E}">
        <p14:creationId xmlns:p14="http://schemas.microsoft.com/office/powerpoint/2010/main" val="7607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5959475" y="29225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2534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8678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8679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8680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8682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8683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8684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8685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8686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9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0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1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2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3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4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5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6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7" name="Rectangle 29"/>
          <p:cNvSpPr>
            <a:spLocks/>
          </p:cNvSpPr>
          <p:nvPr/>
        </p:nvSpPr>
        <p:spPr bwMode="auto">
          <a:xfrm>
            <a:off x="5324475" y="3983038"/>
            <a:ext cx="381000" cy="469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28698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00906-30FD-43DD-8343-B06601BB9C6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87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0" y="59436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29702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29703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29704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29706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9707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29708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29709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29710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29722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0016687-1388-4A1C-B4C6-44DAA131C57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9724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7800" y="58674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4582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0726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0727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0728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4588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89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0730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0731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0732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0733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0734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5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8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9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0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1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2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3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4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5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0746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9AC6ED0-3F32-4835-B494-08833CBF2FB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0748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1749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7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1751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1753" name="Rectangle 10"/>
          <p:cNvSpPr>
            <a:spLocks/>
          </p:cNvSpPr>
          <p:nvPr/>
        </p:nvSpPr>
        <p:spPr bwMode="auto">
          <a:xfrm>
            <a:off x="6665913" y="39751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5612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3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1755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1756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1757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1758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1759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0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1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2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3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4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5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6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7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8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9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0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1771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2" name="Rectangle 31"/>
          <p:cNvSpPr>
            <a:spLocks/>
          </p:cNvSpPr>
          <p:nvPr/>
        </p:nvSpPr>
        <p:spPr bwMode="auto">
          <a:xfrm>
            <a:off x="6489700" y="5008563"/>
            <a:ext cx="3810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1773" name="AutoShape 32"/>
          <p:cNvSpPr>
            <a:spLocks/>
          </p:cNvSpPr>
          <p:nvPr/>
        </p:nvSpPr>
        <p:spPr bwMode="auto">
          <a:xfrm flipH="1">
            <a:off x="6723063" y="4452938"/>
            <a:ext cx="228600" cy="4953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53FA94-4A91-4F23-8FC9-D28E22E364A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0" y="5867400"/>
            <a:ext cx="565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Put in the new element in a new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2773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6630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1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2775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2776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2777" name="Rectangle 10"/>
          <p:cNvSpPr>
            <a:spLocks/>
          </p:cNvSpPr>
          <p:nvPr/>
        </p:nvSpPr>
        <p:spPr bwMode="auto">
          <a:xfrm>
            <a:off x="64373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6636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7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2779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2780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2781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2782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2783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4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5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6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7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8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9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0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2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3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4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2795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6" name="Rectangle 31"/>
          <p:cNvSpPr>
            <a:spLocks/>
          </p:cNvSpPr>
          <p:nvPr/>
        </p:nvSpPr>
        <p:spPr bwMode="auto">
          <a:xfrm>
            <a:off x="6781800" y="3979863"/>
            <a:ext cx="3810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2797" name="AutoShape 32"/>
          <p:cNvSpPr>
            <a:spLocks/>
          </p:cNvSpPr>
          <p:nvPr/>
        </p:nvSpPr>
        <p:spPr bwMode="auto">
          <a:xfrm flipH="1">
            <a:off x="6723063" y="4452938"/>
            <a:ext cx="228600" cy="4953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8739504-BE96-4C61-9E34-93694878903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58674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3797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7654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5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3799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3800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3801" name="Rectangle 10"/>
          <p:cNvSpPr>
            <a:spLocks/>
          </p:cNvSpPr>
          <p:nvPr/>
        </p:nvSpPr>
        <p:spPr bwMode="auto">
          <a:xfrm>
            <a:off x="64373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1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3803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3804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3805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3806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3807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8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9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1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3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5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6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7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8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3819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0" name="Rectangle 31"/>
          <p:cNvSpPr>
            <a:spLocks/>
          </p:cNvSpPr>
          <p:nvPr/>
        </p:nvSpPr>
        <p:spPr bwMode="auto">
          <a:xfrm>
            <a:off x="6781800" y="3979863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3821" name="AutoShape 32"/>
          <p:cNvSpPr>
            <a:spLocks/>
          </p:cNvSpPr>
          <p:nvPr/>
        </p:nvSpPr>
        <p:spPr bwMode="auto">
          <a:xfrm flipH="1">
            <a:off x="6723063" y="4452938"/>
            <a:ext cx="228600" cy="4953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146E7B7-89C1-40B1-B4ED-8F95A5051E2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58674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4820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4821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8678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79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4823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4824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4825" name="Rectangle 10"/>
          <p:cNvSpPr>
            <a:spLocks/>
          </p:cNvSpPr>
          <p:nvPr/>
        </p:nvSpPr>
        <p:spPr bwMode="auto">
          <a:xfrm>
            <a:off x="64373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8684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5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4827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4828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4829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4830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4831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3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4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5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6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9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0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1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2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4843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4" name="Rectangle 31"/>
          <p:cNvSpPr>
            <a:spLocks/>
          </p:cNvSpPr>
          <p:nvPr/>
        </p:nvSpPr>
        <p:spPr bwMode="auto">
          <a:xfrm>
            <a:off x="6781800" y="3979863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4845" name="AutoShape 32"/>
          <p:cNvSpPr>
            <a:spLocks/>
          </p:cNvSpPr>
          <p:nvPr/>
        </p:nvSpPr>
        <p:spPr bwMode="auto">
          <a:xfrm flipH="1">
            <a:off x="6723063" y="4452938"/>
            <a:ext cx="228600" cy="4953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9EAC700-7871-4E6A-B5E6-A208789E9ED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58674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Bubble new element up if less than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/>
          </p:cNvSpPr>
          <p:nvPr/>
        </p:nvSpPr>
        <p:spPr bwMode="auto">
          <a:xfrm>
            <a:off x="4354513" y="2062163"/>
            <a:ext cx="330200" cy="4667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5844" name="Rectangle 3"/>
          <p:cNvSpPr>
            <a:spLocks/>
          </p:cNvSpPr>
          <p:nvPr/>
        </p:nvSpPr>
        <p:spPr bwMode="auto">
          <a:xfrm>
            <a:off x="5260975" y="39766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5845" name="Rectangle 4"/>
          <p:cNvSpPr>
            <a:spLocks/>
          </p:cNvSpPr>
          <p:nvPr/>
        </p:nvSpPr>
        <p:spPr bwMode="auto">
          <a:xfrm>
            <a:off x="2771775" y="2921000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89113" y="3975100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9702" name="Rectangle 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3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5847" name="Rectangle 8"/>
          <p:cNvSpPr>
            <a:spLocks/>
          </p:cNvSpPr>
          <p:nvPr/>
        </p:nvSpPr>
        <p:spPr bwMode="auto">
          <a:xfrm>
            <a:off x="56626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5848" name="Rectangle 9"/>
          <p:cNvSpPr>
            <a:spLocks/>
          </p:cNvSpPr>
          <p:nvPr/>
        </p:nvSpPr>
        <p:spPr bwMode="auto">
          <a:xfrm>
            <a:off x="3557588" y="3975100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5849" name="Rectangle 10"/>
          <p:cNvSpPr>
            <a:spLocks/>
          </p:cNvSpPr>
          <p:nvPr/>
        </p:nvSpPr>
        <p:spPr bwMode="auto">
          <a:xfrm>
            <a:off x="6437313" y="5003800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0013" y="5006975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29708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9" name="Rectangle 13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5851" name="Rectangle 14"/>
          <p:cNvSpPr>
            <a:spLocks/>
          </p:cNvSpPr>
          <p:nvPr/>
        </p:nvSpPr>
        <p:spPr bwMode="auto">
          <a:xfrm>
            <a:off x="3052763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5852" name="Rectangle 15"/>
          <p:cNvSpPr>
            <a:spLocks/>
          </p:cNvSpPr>
          <p:nvPr/>
        </p:nvSpPr>
        <p:spPr bwMode="auto">
          <a:xfrm>
            <a:off x="2206625" y="5006975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5853" name="Rectangle 16"/>
          <p:cNvSpPr>
            <a:spLocks/>
          </p:cNvSpPr>
          <p:nvPr/>
        </p:nvSpPr>
        <p:spPr bwMode="auto">
          <a:xfrm>
            <a:off x="3879850" y="5006975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5854" name="Rectangle 17"/>
          <p:cNvSpPr>
            <a:spLocks/>
          </p:cNvSpPr>
          <p:nvPr/>
        </p:nvSpPr>
        <p:spPr bwMode="auto">
          <a:xfrm>
            <a:off x="4851400" y="50069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5855" name="AutoShape 18"/>
          <p:cNvSpPr>
            <a:spLocks/>
          </p:cNvSpPr>
          <p:nvPr/>
        </p:nvSpPr>
        <p:spPr bwMode="auto">
          <a:xfrm flipH="1">
            <a:off x="2955925" y="2528888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6" name="AutoShape 19"/>
          <p:cNvSpPr>
            <a:spLocks/>
          </p:cNvSpPr>
          <p:nvPr/>
        </p:nvSpPr>
        <p:spPr bwMode="auto">
          <a:xfrm>
            <a:off x="4516438" y="2528888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7" name="AutoShape 20"/>
          <p:cNvSpPr>
            <a:spLocks/>
          </p:cNvSpPr>
          <p:nvPr/>
        </p:nvSpPr>
        <p:spPr bwMode="auto">
          <a:xfrm flipH="1">
            <a:off x="2066925" y="3387725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8" name="AutoShape 21"/>
          <p:cNvSpPr>
            <a:spLocks/>
          </p:cNvSpPr>
          <p:nvPr/>
        </p:nvSpPr>
        <p:spPr bwMode="auto">
          <a:xfrm>
            <a:off x="2952750" y="3387725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9" name="AutoShape 22"/>
          <p:cNvSpPr>
            <a:spLocks/>
          </p:cNvSpPr>
          <p:nvPr/>
        </p:nvSpPr>
        <p:spPr bwMode="auto">
          <a:xfrm flipH="1">
            <a:off x="55165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0" name="AutoShape 23"/>
          <p:cNvSpPr>
            <a:spLocks/>
          </p:cNvSpPr>
          <p:nvPr/>
        </p:nvSpPr>
        <p:spPr bwMode="auto">
          <a:xfrm>
            <a:off x="6227763" y="3389313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1" name="AutoShape 24"/>
          <p:cNvSpPr>
            <a:spLocks/>
          </p:cNvSpPr>
          <p:nvPr/>
        </p:nvSpPr>
        <p:spPr bwMode="auto">
          <a:xfrm flipH="1">
            <a:off x="16494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2" name="AutoShape 25"/>
          <p:cNvSpPr>
            <a:spLocks/>
          </p:cNvSpPr>
          <p:nvPr/>
        </p:nvSpPr>
        <p:spPr bwMode="auto">
          <a:xfrm>
            <a:off x="2068513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3" name="AutoShape 26"/>
          <p:cNvSpPr>
            <a:spLocks/>
          </p:cNvSpPr>
          <p:nvPr/>
        </p:nvSpPr>
        <p:spPr bwMode="auto">
          <a:xfrm flipH="1">
            <a:off x="3322638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4" name="AutoShape 27"/>
          <p:cNvSpPr>
            <a:spLocks/>
          </p:cNvSpPr>
          <p:nvPr/>
        </p:nvSpPr>
        <p:spPr bwMode="auto">
          <a:xfrm>
            <a:off x="3736975" y="4441825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5" name="AutoShape 28"/>
          <p:cNvSpPr>
            <a:spLocks/>
          </p:cNvSpPr>
          <p:nvPr/>
        </p:nvSpPr>
        <p:spPr bwMode="auto">
          <a:xfrm flipH="1">
            <a:off x="5122863" y="4441825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6" name="Rectangle 29"/>
          <p:cNvSpPr>
            <a:spLocks/>
          </p:cNvSpPr>
          <p:nvPr/>
        </p:nvSpPr>
        <p:spPr bwMode="auto">
          <a:xfrm>
            <a:off x="6022975" y="2928938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5867" name="AutoShape 30"/>
          <p:cNvSpPr>
            <a:spLocks/>
          </p:cNvSpPr>
          <p:nvPr/>
        </p:nvSpPr>
        <p:spPr bwMode="auto">
          <a:xfrm>
            <a:off x="5538788" y="4443413"/>
            <a:ext cx="393700" cy="5080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5080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8" name="Rectangle 31"/>
          <p:cNvSpPr>
            <a:spLocks/>
          </p:cNvSpPr>
          <p:nvPr/>
        </p:nvSpPr>
        <p:spPr bwMode="auto">
          <a:xfrm>
            <a:off x="6781800" y="3979863"/>
            <a:ext cx="3810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5869" name="AutoShape 32"/>
          <p:cNvSpPr>
            <a:spLocks/>
          </p:cNvSpPr>
          <p:nvPr/>
        </p:nvSpPr>
        <p:spPr bwMode="auto">
          <a:xfrm flipH="1">
            <a:off x="6723063" y="4452938"/>
            <a:ext cx="228600" cy="4953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59EB348-2A5B-4016-8353-8D9AB3726A4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787400" y="1968500"/>
            <a:ext cx="76835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Add e at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the leftmost empty leaf</a:t>
            </a: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Bubble e up until it no longer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violates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heap order</a:t>
            </a:r>
          </a:p>
          <a:p>
            <a:pPr marL="39687">
              <a:buClr>
                <a:srgbClr val="3333CC"/>
              </a:buClr>
              <a:buSzPct val="100000"/>
            </a:pP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The heap invariant is maintained!</a:t>
            </a: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685800" y="533400"/>
            <a:ext cx="777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4400" b="1">
              <a:solidFill>
                <a:srgbClr val="FF3300"/>
              </a:solidFill>
              <a:latin typeface="Courier New" charset="0"/>
              <a:cs typeface="Courier New" charset="0"/>
              <a:sym typeface="Courier New" charset="0"/>
            </a:endParaRPr>
          </a:p>
        </p:txBody>
      </p:sp>
      <p:sp>
        <p:nvSpPr>
          <p:cNvPr id="2560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10E9E7-76F9-402E-B5EA-6B9B71B2D69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787400" y="2200275"/>
            <a:ext cx="7683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3333CC"/>
                </a:solidFill>
                <a:cs typeface="Arial" charset="0"/>
              </a:rPr>
              <a:t>Time is O(log n), since the tree is balanced</a:t>
            </a:r>
          </a:p>
          <a:p>
            <a:pPr marL="269875" indent="-230188"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cs typeface="Arial" charset="0"/>
            </a:endParaRPr>
          </a:p>
          <a:p>
            <a:pPr marL="727075" lvl="1" indent="-230188">
              <a:buClr>
                <a:srgbClr val="008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size of tree is exponential as a function of depth</a:t>
            </a:r>
          </a:p>
          <a:p>
            <a:pPr marL="727075" lvl="1" indent="-230188">
              <a:buClr>
                <a:srgbClr val="008000"/>
              </a:buClr>
              <a:buSzPct val="100000"/>
              <a:buFont typeface="Arial" charset="0"/>
              <a:buChar char="–"/>
            </a:pP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727075" lvl="1" indent="-230188">
              <a:buClr>
                <a:srgbClr val="008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depth of tree is logarithmic as a function of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EEAC70-C665-4FCC-B527-9EB48EA0022B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6868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 to a tree of size 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Readings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Read Chapter 26</a:t>
            </a:r>
            <a:r>
              <a:rPr lang="en-US" sz="2400" dirty="0"/>
              <a:t> “A Heap Implementation” to learn about heaps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Exercise: </a:t>
            </a:r>
            <a:r>
              <a:rPr lang="en-US" sz="2400" dirty="0"/>
              <a:t>Salespeople often make matrices that show all the great features of their product that the competitor’s product lacks.  Try this for a heap versus a BST.  First, try and </a:t>
            </a:r>
          </a:p>
          <a:p>
            <a:pPr marL="0" indent="0">
              <a:buNone/>
            </a:pPr>
            <a:r>
              <a:rPr lang="en-US" sz="2400" dirty="0"/>
              <a:t>sell someone on a BST: List some </a:t>
            </a:r>
            <a:br>
              <a:rPr lang="en-US" sz="2400" dirty="0"/>
            </a:br>
            <a:r>
              <a:rPr lang="en-US" sz="2400" dirty="0"/>
              <a:t>desirable properties of a BST</a:t>
            </a:r>
            <a:br>
              <a:rPr lang="en-US" sz="2400" dirty="0"/>
            </a:br>
            <a:r>
              <a:rPr lang="en-US" sz="2400" dirty="0"/>
              <a:t>that a heap lacks.  Now be the heap</a:t>
            </a:r>
            <a:br>
              <a:rPr lang="en-US" sz="2400" dirty="0"/>
            </a:br>
            <a:r>
              <a:rPr lang="en-US" sz="2400" dirty="0"/>
              <a:t>salesperson: List some good things </a:t>
            </a:r>
            <a:br>
              <a:rPr lang="en-US" sz="2400" dirty="0"/>
            </a:br>
            <a:r>
              <a:rPr lang="en-US" sz="2400" dirty="0"/>
              <a:t>about heaps that a BST lacks.  Can </a:t>
            </a:r>
            <a:br>
              <a:rPr lang="en-US" sz="2400" dirty="0"/>
            </a:br>
            <a:r>
              <a:rPr lang="en-US" sz="2400" dirty="0"/>
              <a:t>you think of situations where you </a:t>
            </a:r>
            <a:br>
              <a:rPr lang="en-US" sz="2400" dirty="0"/>
            </a:br>
            <a:r>
              <a:rPr lang="en-US" sz="2400" dirty="0"/>
              <a:t>would favor one over the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http://nicholasscalice.com/wp-content/uploads/2010/07/salesman-se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04" y="3352800"/>
            <a:ext cx="3505200" cy="27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6904" y="6096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With </a:t>
            </a:r>
            <a:r>
              <a:rPr lang="en-US" sz="1600" b="1" i="1" dirty="0" err="1">
                <a:solidFill>
                  <a:srgbClr val="C00000"/>
                </a:solidFill>
              </a:rPr>
              <a:t>ZipUltra</a:t>
            </a:r>
            <a:r>
              <a:rPr lang="en-US" sz="1600" b="1" i="1" dirty="0">
                <a:solidFill>
                  <a:srgbClr val="C00000"/>
                </a:solidFill>
              </a:rPr>
              <a:t> heaps, you’ve got it made in the shade my friend!</a:t>
            </a:r>
          </a:p>
        </p:txBody>
      </p:sp>
    </p:spTree>
    <p:extLst>
      <p:ext uri="{BB962C8B-B14F-4D97-AF65-F5344CB8AC3E}">
        <p14:creationId xmlns:p14="http://schemas.microsoft.com/office/powerpoint/2010/main" val="5758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764213" y="18224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69175" y="2682875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181475" y="26812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8813" y="3735387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19463" name="Rectangle 8"/>
          <p:cNvSpPr>
            <a:spLocks/>
          </p:cNvSpPr>
          <p:nvPr/>
        </p:nvSpPr>
        <p:spPr bwMode="auto">
          <a:xfrm>
            <a:off x="4967288" y="37353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8075613" y="37353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03513" y="476726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462463" y="47672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365625" y="22891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926138" y="22891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476625" y="31480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362450" y="31480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7637463" y="31496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2982913" y="42021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732338" y="420211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8"/>
          <p:cNvSpPr>
            <a:spLocks/>
          </p:cNvSpPr>
          <p:nvPr/>
        </p:nvSpPr>
        <p:spPr bwMode="auto">
          <a:xfrm>
            <a:off x="5257800" y="18288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1948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Numbering the nodes in a heap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19200" y="9667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3810000" y="27432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36" name="Rectangle 28"/>
          <p:cNvSpPr>
            <a:spLocks/>
          </p:cNvSpPr>
          <p:nvPr/>
        </p:nvSpPr>
        <p:spPr bwMode="auto">
          <a:xfrm>
            <a:off x="7010400" y="27432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7" name="Rectangle 28"/>
          <p:cNvSpPr>
            <a:spLocks/>
          </p:cNvSpPr>
          <p:nvPr/>
        </p:nvSpPr>
        <p:spPr bwMode="auto">
          <a:xfrm>
            <a:off x="2895600" y="37338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9" name="Rectangle 28"/>
          <p:cNvSpPr>
            <a:spLocks/>
          </p:cNvSpPr>
          <p:nvPr/>
        </p:nvSpPr>
        <p:spPr bwMode="auto">
          <a:xfrm>
            <a:off x="4191000" y="48006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9</a:t>
            </a:r>
          </a:p>
        </p:txBody>
      </p:sp>
      <p:sp>
        <p:nvSpPr>
          <p:cNvPr id="40" name="Rectangle 28"/>
          <p:cNvSpPr>
            <a:spLocks/>
          </p:cNvSpPr>
          <p:nvPr/>
        </p:nvSpPr>
        <p:spPr bwMode="auto">
          <a:xfrm>
            <a:off x="7696200" y="38100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6</a:t>
            </a:r>
          </a:p>
        </p:txBody>
      </p:sp>
      <p:sp>
        <p:nvSpPr>
          <p:cNvPr id="41" name="Rectangle 28"/>
          <p:cNvSpPr>
            <a:spLocks/>
          </p:cNvSpPr>
          <p:nvPr/>
        </p:nvSpPr>
        <p:spPr bwMode="auto">
          <a:xfrm>
            <a:off x="6248400" y="38100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42" name="Rectangle 28"/>
          <p:cNvSpPr>
            <a:spLocks/>
          </p:cNvSpPr>
          <p:nvPr/>
        </p:nvSpPr>
        <p:spPr bwMode="auto">
          <a:xfrm>
            <a:off x="2362200" y="48006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44" name="Rectangle 28"/>
          <p:cNvSpPr>
            <a:spLocks/>
          </p:cNvSpPr>
          <p:nvPr/>
        </p:nvSpPr>
        <p:spPr bwMode="auto">
          <a:xfrm>
            <a:off x="3352800" y="48006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8</a:t>
            </a:r>
          </a:p>
        </p:txBody>
      </p:sp>
      <p:sp>
        <p:nvSpPr>
          <p:cNvPr id="45" name="Rectangle 28"/>
          <p:cNvSpPr>
            <a:spLocks/>
          </p:cNvSpPr>
          <p:nvPr/>
        </p:nvSpPr>
        <p:spPr bwMode="auto">
          <a:xfrm>
            <a:off x="4648200" y="38100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47" name="Rectangle 13"/>
          <p:cNvSpPr>
            <a:spLocks/>
          </p:cNvSpPr>
          <p:nvPr/>
        </p:nvSpPr>
        <p:spPr bwMode="auto">
          <a:xfrm>
            <a:off x="533400" y="17526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dirty="0">
                <a:solidFill>
                  <a:srgbClr val="800000"/>
                </a:solidFill>
                <a:cs typeface="Arial" charset="0"/>
              </a:rPr>
              <a:t>Number node starting at root </a:t>
            </a:r>
            <a:r>
              <a:rPr lang="en-US" dirty="0" smtClean="0">
                <a:solidFill>
                  <a:srgbClr val="800000"/>
                </a:solidFill>
                <a:cs typeface="Arial" charset="0"/>
              </a:rPr>
              <a:t>row by row, left to right</a:t>
            </a:r>
          </a:p>
          <a:p>
            <a:pPr marL="39688">
              <a:spcBef>
                <a:spcPts val="1400"/>
              </a:spcBef>
            </a:pPr>
            <a:r>
              <a:rPr lang="en-US" b="1" dirty="0" smtClean="0">
                <a:solidFill>
                  <a:srgbClr val="800000"/>
                </a:solidFill>
                <a:cs typeface="Arial" charset="0"/>
              </a:rPr>
              <a:t>Level-order traversal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486400"/>
            <a:ext cx="660108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Children of node </a:t>
            </a:r>
            <a:r>
              <a:rPr lang="en-US" dirty="0">
                <a:solidFill>
                  <a:srgbClr val="3366FF"/>
                </a:solidFill>
              </a:rPr>
              <a:t>k</a:t>
            </a:r>
            <a:r>
              <a:rPr lang="en-US" dirty="0"/>
              <a:t> are nodes   </a:t>
            </a:r>
            <a:r>
              <a:rPr lang="en-US" dirty="0">
                <a:solidFill>
                  <a:srgbClr val="3366FF"/>
                </a:solidFill>
              </a:rPr>
              <a:t>2k+1</a:t>
            </a:r>
            <a:r>
              <a:rPr lang="en-US" dirty="0"/>
              <a:t>  and  </a:t>
            </a:r>
            <a:r>
              <a:rPr lang="en-US" dirty="0">
                <a:solidFill>
                  <a:srgbClr val="3366FF"/>
                </a:solidFill>
              </a:rPr>
              <a:t>2k+2</a:t>
            </a:r>
          </a:p>
          <a:p>
            <a:r>
              <a:rPr lang="en-US" dirty="0">
                <a:solidFill>
                  <a:srgbClr val="3366FF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arent of node </a:t>
            </a:r>
            <a:r>
              <a:rPr lang="en-US" dirty="0">
                <a:solidFill>
                  <a:srgbClr val="3366FF"/>
                </a:solidFill>
              </a:rPr>
              <a:t>k </a:t>
            </a:r>
            <a:r>
              <a:rPr lang="en-US" dirty="0"/>
              <a:t>is node </a:t>
            </a:r>
            <a:r>
              <a:rPr lang="en-US" dirty="0">
                <a:solidFill>
                  <a:srgbClr val="3366FF"/>
                </a:solidFill>
              </a:rPr>
              <a:t>(k-1)/2</a:t>
            </a:r>
            <a:r>
              <a:rPr lang="en-US" dirty="0"/>
              <a:t> </a:t>
            </a:r>
          </a:p>
        </p:txBody>
      </p:sp>
      <p:sp>
        <p:nvSpPr>
          <p:cNvPr id="38" name="Rectangle 7"/>
          <p:cNvSpPr>
            <a:spLocks/>
          </p:cNvSpPr>
          <p:nvPr/>
        </p:nvSpPr>
        <p:spPr bwMode="auto">
          <a:xfrm>
            <a:off x="6629400" y="37099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" name="AutoShape 21"/>
          <p:cNvSpPr>
            <a:spLocks/>
          </p:cNvSpPr>
          <p:nvPr/>
        </p:nvSpPr>
        <p:spPr bwMode="auto">
          <a:xfrm flipH="1">
            <a:off x="6902450" y="312420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Rectangle 14"/>
          <p:cNvSpPr>
            <a:spLocks/>
          </p:cNvSpPr>
          <p:nvPr/>
        </p:nvSpPr>
        <p:spPr bwMode="auto">
          <a:xfrm>
            <a:off x="3616325" y="4756150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8" name="AutoShape 24"/>
          <p:cNvSpPr>
            <a:spLocks/>
          </p:cNvSpPr>
          <p:nvPr/>
        </p:nvSpPr>
        <p:spPr bwMode="auto">
          <a:xfrm>
            <a:off x="3478213" y="419100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7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{</a:t>
            </a: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value;</a:t>
            </a: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left;</a:t>
            </a: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right;</a:t>
            </a:r>
          </a:p>
          <a:p>
            <a:r>
              <a:rPr lang="is-IS" sz="4400" dirty="0" smtClean="0">
                <a:latin typeface="Courier" charset="0"/>
                <a:ea typeface="Courier" charset="0"/>
                <a:cs typeface="Courier" charset="0"/>
              </a:rPr>
              <a:t>  ...</a:t>
            </a:r>
            <a:endParaRPr lang="en-US" sz="4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4865" t="4551" r="29135" b="1948"/>
          <a:stretch/>
        </p:blipFill>
        <p:spPr>
          <a:xfrm>
            <a:off x="4958319" y="3250703"/>
            <a:ext cx="2286000" cy="328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207645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4083"/>
          <a:stretch/>
        </p:blipFill>
        <p:spPr>
          <a:xfrm>
            <a:off x="4958319" y="4159299"/>
            <a:ext cx="2535876" cy="20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{</a:t>
            </a: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[] heap;</a:t>
            </a:r>
          </a:p>
          <a:p>
            <a:r>
              <a:rPr lang="is-I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4400" dirty="0" smtClean="0">
                <a:latin typeface="Courier" charset="0"/>
                <a:ea typeface="Courier" charset="0"/>
                <a:cs typeface="Courier" charset="0"/>
              </a:rPr>
              <a:t> ...</a:t>
            </a:r>
            <a:endParaRPr lang="en-US" sz="4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4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609600" y="1981200"/>
            <a:ext cx="769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Heap nodes in b in order, going across each level from left to right, top to bottom</a:t>
            </a:r>
          </a:p>
          <a:p>
            <a:pPr marL="269875" indent="-230188">
              <a:spcBef>
                <a:spcPts val="12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800000"/>
                </a:solidFill>
                <a:cs typeface="Arial" charset="0"/>
              </a:rPr>
              <a:t>Children of b[k] are b[2k + 1] and b[2k + 2]</a:t>
            </a:r>
          </a:p>
          <a:p>
            <a:pPr marL="269875" indent="-230188">
              <a:spcBef>
                <a:spcPts val="12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800000"/>
                </a:solidFill>
                <a:cs typeface="Arial" charset="0"/>
              </a:rPr>
              <a:t>Parent of b[k] is b[(k – 1)/2]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685800" y="457200"/>
            <a:ext cx="7772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4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3556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Store a </a:t>
            </a:r>
            <a:r>
              <a:rPr lang="en-US" sz="3200" dirty="0"/>
              <a:t>heap in an array </a:t>
            </a:r>
            <a:r>
              <a:rPr lang="en-US" sz="3200" dirty="0" smtClean="0"/>
              <a:t>(or </a:t>
            </a:r>
            <a:r>
              <a:rPr lang="en-US" sz="3200" dirty="0" err="1" smtClean="0"/>
              <a:t>ArrayList</a:t>
            </a:r>
            <a:r>
              <a:rPr lang="en-US" sz="3200" dirty="0" smtClean="0"/>
              <a:t>) b</a:t>
            </a:r>
            <a:r>
              <a:rPr lang="en-US" sz="32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BF3B86-4F67-494C-9AE1-F679A46A99B2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00" y="4267200"/>
            <a:ext cx="4495800" cy="918865"/>
            <a:chOff x="1447800" y="4495800"/>
            <a:chExt cx="4495800" cy="918865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4953000"/>
              <a:ext cx="44958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52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57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9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242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290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338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19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447800" y="4495800"/>
              <a:ext cx="3435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0  1  2  3  4  5  6  7  8  9 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038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953000" y="5410200"/>
            <a:ext cx="3581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Tree structure is implicit. No need for explicit links!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00600" y="4724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8200" y="4114800"/>
            <a:ext cx="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71800" y="4114800"/>
            <a:ext cx="0" cy="53340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71800" y="41148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8200" y="375920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parent</a:t>
            </a:r>
          </a:p>
        </p:txBody>
      </p:sp>
      <p:grpSp>
        <p:nvGrpSpPr>
          <p:cNvPr id="23558" name="Group 23557"/>
          <p:cNvGrpSpPr/>
          <p:nvPr/>
        </p:nvGrpSpPr>
        <p:grpSpPr>
          <a:xfrm>
            <a:off x="2667000" y="5029200"/>
            <a:ext cx="1524000" cy="609600"/>
            <a:chOff x="2667000" y="5029200"/>
            <a:chExt cx="1524000" cy="6096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667000" y="5029200"/>
              <a:ext cx="0" cy="60960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910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667000" y="5638800"/>
              <a:ext cx="1524000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862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990600" y="52578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to children</a:t>
            </a:r>
          </a:p>
        </p:txBody>
      </p:sp>
    </p:spTree>
    <p:extLst>
      <p:ext uri="{BB962C8B-B14F-4D97-AF65-F5344CB8AC3E}">
        <p14:creationId xmlns:p14="http://schemas.microsoft.com/office/powerpoint/2010/main" val="15499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457200" y="1760538"/>
            <a:ext cx="8229600" cy="4564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An instance of a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E[] b= new E[50];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is b[0..n-1]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n= 0;     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invariant is true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Add e to the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public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b[n]= e;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n= n + 1; 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(n - 1);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given on next slide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  --assuming there is space</a:t>
            </a:r>
          </a:p>
        </p:txBody>
      </p:sp>
    </p:spTree>
    <p:extLst>
      <p:ext uri="{BB962C8B-B14F-4D97-AF65-F5344CB8AC3E}">
        <p14:creationId xmlns:p14="http://schemas.microsoft.com/office/powerpoint/2010/main" val="43111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533400" y="1600200"/>
            <a:ext cx="8382000" cy="4945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/** Bubble element #k up to its position.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* Pre: heap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holds except maybe for k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private void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k) {</a:t>
            </a:r>
          </a:p>
          <a:p>
            <a:pPr marL="269875" indent="-230188"/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p is parent of k and every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elmnt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except perhaps k is &gt;= its parent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while (                                   ) {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add().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043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p= (k-1)/2;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4114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 &gt; 0  &amp;&amp;  b[k].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(b[p]) &lt;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8733" y="45720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b[p]);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p;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p= (k-1)/2;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Quiz 2: Pile it on!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153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Here's a heap, stored in an array</a:t>
            </a:r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:</a:t>
            </a:r>
            <a:endParaRPr lang="en-US" sz="2800" dirty="0" smtClean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	</a:t>
            </a:r>
            <a:r>
              <a:rPr lang="en-US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[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5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7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6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7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10</a:t>
            </a:r>
            <a:r>
              <a:rPr lang="en-US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endParaRPr lang="en-US" sz="2800" dirty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Write the array after execution of add(4</a:t>
            </a:r>
            <a:r>
              <a:rPr lang="en-US" sz="2800" dirty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)? Assume the existing array is large enough to store the additional element.</a:t>
            </a:r>
            <a:endParaRPr lang="en-US" sz="2800" b="0" i="0" dirty="0">
              <a:solidFill>
                <a:srgbClr val="333333"/>
              </a:solidFill>
              <a:effectLst/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300" y="4109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A.  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1 5 7 6 7 10 4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b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B. 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1 4 5 6 7 10 7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b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C.  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1 5 4 6 7 10 7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b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D.  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1 4 56 7 6 7 10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 </a:t>
            </a:r>
            <a:endParaRPr lang="en-US" sz="3600" dirty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4545013" y="1885950"/>
            <a:ext cx="3302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39942" name="Rectangle 7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39943" name="Rectangle 8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44" name="Rectangle 9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380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4" name="Rectangle 1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39946" name="Rectangle 13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9947" name="Rectangle 14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39948" name="Rectangle 15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9949" name="Rectangle 16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39950" name="AutoShape 17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1" name="AutoShape 18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AutoShape 19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AutoShape 20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AutoShape 21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AutoShape 22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AutoShape 23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AutoShape 24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AutoShape 25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AutoShape 26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AutoShape 27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Rectangle 28"/>
          <p:cNvSpPr>
            <a:spLocks/>
          </p:cNvSpPr>
          <p:nvPr/>
        </p:nvSpPr>
        <p:spPr bwMode="auto">
          <a:xfrm>
            <a:off x="5897563" y="4975225"/>
            <a:ext cx="5842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9962" name="AutoShape 29"/>
          <p:cNvSpPr>
            <a:spLocks/>
          </p:cNvSpPr>
          <p:nvPr/>
        </p:nvSpPr>
        <p:spPr bwMode="auto">
          <a:xfrm>
            <a:off x="5707063" y="4354513"/>
            <a:ext cx="463550" cy="557212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57212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307B7F-A386-4293-B860-4C4576BCA98E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9964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</p:spTree>
    <p:extLst>
      <p:ext uri="{BB962C8B-B14F-4D97-AF65-F5344CB8AC3E}">
        <p14:creationId xmlns:p14="http://schemas.microsoft.com/office/powerpoint/2010/main" val="1368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4820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0965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0966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0967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4826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0969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0970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0971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0972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0973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5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6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7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0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2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4" name="Rectangle 27"/>
          <p:cNvSpPr>
            <a:spLocks/>
          </p:cNvSpPr>
          <p:nvPr/>
        </p:nvSpPr>
        <p:spPr bwMode="auto">
          <a:xfrm>
            <a:off x="5897563" y="4975225"/>
            <a:ext cx="5842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0985" name="AutoShape 28"/>
          <p:cNvSpPr>
            <a:spLocks/>
          </p:cNvSpPr>
          <p:nvPr/>
        </p:nvSpPr>
        <p:spPr bwMode="auto">
          <a:xfrm>
            <a:off x="5707063" y="4354513"/>
            <a:ext cx="463550" cy="557212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57212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6" name="Rectangle 30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0987" name="Rectangle 31"/>
          <p:cNvSpPr>
            <a:spLocks/>
          </p:cNvSpPr>
          <p:nvPr/>
        </p:nvSpPr>
        <p:spPr bwMode="auto">
          <a:xfrm>
            <a:off x="4545013" y="1885950"/>
            <a:ext cx="330200" cy="4667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7F8209-0B4B-4579-A355-668BE416D2D7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0989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538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Save top element in a local variable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1987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5844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5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1989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1990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991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5850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51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1993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1994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1995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1996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1997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0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1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2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3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4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5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6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7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8" name="Rectangle 27"/>
          <p:cNvSpPr>
            <a:spLocks/>
          </p:cNvSpPr>
          <p:nvPr/>
        </p:nvSpPr>
        <p:spPr bwMode="auto">
          <a:xfrm>
            <a:off x="5897563" y="49752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2009" name="AutoShape 28"/>
          <p:cNvSpPr>
            <a:spLocks/>
          </p:cNvSpPr>
          <p:nvPr/>
        </p:nvSpPr>
        <p:spPr bwMode="auto">
          <a:xfrm>
            <a:off x="5707063" y="4354513"/>
            <a:ext cx="463550" cy="557212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57212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0" name="Rectangle 30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2011" name="Rectangle 31"/>
          <p:cNvSpPr>
            <a:spLocks/>
          </p:cNvSpPr>
          <p:nvPr/>
        </p:nvSpPr>
        <p:spPr bwMode="auto">
          <a:xfrm>
            <a:off x="4545013" y="1885950"/>
            <a:ext cx="330200" cy="4667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612988-3ABA-438C-BBBD-2C09267F7FD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201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4267" y="62314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5943600"/>
            <a:ext cx="81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Assign last value to the root, delete last value from heap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vs concrete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Abstract data structures are </a:t>
            </a:r>
            <a:r>
              <a:rPr lang="en-US" b="1" dirty="0" smtClean="0"/>
              <a:t>interfaces</a:t>
            </a:r>
            <a:endParaRPr lang="en-US" dirty="0"/>
          </a:p>
          <a:p>
            <a:pPr lvl="1"/>
            <a:r>
              <a:rPr lang="en-US" dirty="0" smtClean="0"/>
              <a:t>they specify only </a:t>
            </a:r>
            <a:r>
              <a:rPr lang="en-US" b="1" dirty="0" smtClean="0"/>
              <a:t>interface </a:t>
            </a:r>
            <a:r>
              <a:rPr lang="en-US" dirty="0" smtClean="0"/>
              <a:t>(method names and specs)</a:t>
            </a:r>
          </a:p>
          <a:p>
            <a:pPr lvl="1"/>
            <a:r>
              <a:rPr lang="en-US" dirty="0" smtClean="0"/>
              <a:t>not </a:t>
            </a:r>
            <a:r>
              <a:rPr lang="en-US" b="1" dirty="0" smtClean="0"/>
              <a:t>implementation</a:t>
            </a:r>
            <a:r>
              <a:rPr lang="en-US" dirty="0" smtClean="0"/>
              <a:t> (method bodies, fields,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Abstract data structures can have multiple possible </a:t>
            </a:r>
            <a:r>
              <a:rPr lang="en-US" b="1" dirty="0" smtClean="0"/>
              <a:t>implementations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6149975" y="2784475"/>
            <a:ext cx="53498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6868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69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3013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3014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3015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6874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3017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3018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3019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3020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3021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2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3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Rectangle 27"/>
          <p:cNvSpPr>
            <a:spLocks/>
          </p:cNvSpPr>
          <p:nvPr/>
        </p:nvSpPr>
        <p:spPr bwMode="auto">
          <a:xfrm>
            <a:off x="4398963" y="18891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033" name="Rectangle 29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A12C8A-62BB-404B-AFDE-323E403574CB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303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</a:t>
            </a:r>
            <a:r>
              <a:rPr lang="en-US" sz="3200" b="1" dirty="0">
                <a:latin typeface="Courier New" charset="0"/>
                <a:cs typeface="Courier New" charset="0"/>
              </a:rPr>
              <a:t>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4037" name="Rectangle 6"/>
          <p:cNvSpPr>
            <a:spLocks/>
          </p:cNvSpPr>
          <p:nvPr/>
        </p:nvSpPr>
        <p:spPr bwMode="auto">
          <a:xfrm>
            <a:off x="54340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4038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4039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4041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4042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4043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4044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4045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7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7"/>
          <p:cNvSpPr>
            <a:spLocks/>
          </p:cNvSpPr>
          <p:nvPr/>
        </p:nvSpPr>
        <p:spPr bwMode="auto">
          <a:xfrm>
            <a:off x="6113463" y="27908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4057" name="Rectangle 29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C12EF03-6F1F-4320-8EF1-BCD753D67BE5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4059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5059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7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5061" name="Rectangle 6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5062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063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8922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3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5065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5066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5067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5068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5069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2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3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4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5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6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7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8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9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0" name="Rectangle 27"/>
          <p:cNvSpPr>
            <a:spLocks/>
          </p:cNvSpPr>
          <p:nvPr/>
        </p:nvSpPr>
        <p:spPr bwMode="auto">
          <a:xfrm>
            <a:off x="5402263" y="3895725"/>
            <a:ext cx="5842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5081" name="Rectangle 29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38F19A-77A0-4307-A6C7-68634BE9C640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508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6086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6087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9946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6089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6090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6091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092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6093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6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7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8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0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1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2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3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4" name="Rectangle 28"/>
          <p:cNvSpPr>
            <a:spLocks/>
          </p:cNvSpPr>
          <p:nvPr/>
        </p:nvSpPr>
        <p:spPr bwMode="auto">
          <a:xfrm>
            <a:off x="1674813" y="1885950"/>
            <a:ext cx="330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6105" name="Rectangle 29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8E2232A-7540-47BF-9685-730DCA554245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6107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0" y="5943600"/>
            <a:ext cx="538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Save top element in a local variable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0964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5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7109" name="Rectangle 6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7110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7111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1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7113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7114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7115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7116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7117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8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9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0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1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2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3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4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6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7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8" name="Rectangle 28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47129" name="Rectangle 29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4F5C87F-1A52-4240-8724-D185FD78289C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7131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5943600"/>
            <a:ext cx="81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Assign last value to the root, delete last value from heap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4498975" y="1881188"/>
            <a:ext cx="419100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48131" name="Rectangle 2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988" name="Rectangle 4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8133" name="Rectangle 6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8134" name="Rectangle 7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8135" name="Rectangle 8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8137" name="Rectangle 12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8138" name="Rectangle 13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8139" name="Rectangle 14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8140" name="Rectangle 15"/>
          <p:cNvSpPr>
            <a:spLocks/>
          </p:cNvSpPr>
          <p:nvPr/>
        </p:nvSpPr>
        <p:spPr bwMode="auto">
          <a:xfrm>
            <a:off x="5041900" y="4983163"/>
            <a:ext cx="5715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8141" name="AutoShape 16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AutoShape 17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3" name="AutoShape 18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AutoShape 19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AutoShape 20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AutoShape 21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AutoShape 22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8" name="AutoShape 23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AutoShape 24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0" name="AutoShape 25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1" name="AutoShape 26"/>
          <p:cNvSpPr>
            <a:spLocks/>
          </p:cNvSpPr>
          <p:nvPr/>
        </p:nvSpPr>
        <p:spPr bwMode="auto">
          <a:xfrm flipH="1">
            <a:off x="5314950" y="4354513"/>
            <a:ext cx="392113" cy="565150"/>
          </a:xfrm>
          <a:custGeom>
            <a:avLst/>
            <a:gdLst>
              <a:gd name="T0" fmla="*/ 0 w 21600"/>
              <a:gd name="T1" fmla="*/ 0 h 21600"/>
              <a:gd name="T2" fmla="*/ 392113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2" name="Rectangle 28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8153" name="Rectangle 29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58FA291-D610-47FB-B43A-3762917987BF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815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5943600"/>
            <a:ext cx="81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Assign last value to the root, delete last value from heap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2962275" y="27828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3011" name="Rectangle 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2" name="Rectangle 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49156" name="Rectangle 5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49157" name="Rectangle 6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9158" name="Rectangle 7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3017" name="Rectangle 9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8" name="Rectangle 1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49160" name="Rectangle 11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9161" name="Rectangle 12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49162" name="Rectangle 13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9163" name="Rectangle 14"/>
          <p:cNvSpPr>
            <a:spLocks/>
          </p:cNvSpPr>
          <p:nvPr/>
        </p:nvSpPr>
        <p:spPr bwMode="auto">
          <a:xfrm>
            <a:off x="4419600" y="1884363"/>
            <a:ext cx="5715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49164" name="AutoShape 15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5" name="AutoShape 16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AutoShape 17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AutoShape 18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AutoShape 19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AutoShape 20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0" name="AutoShape 21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1" name="AutoShape 22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AutoShape 23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3" name="AutoShape 24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4" name="Rectangle 26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9175" name="Rectangle 27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8B0653F-1ED0-4694-9721-F735C299052A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9177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524375" y="18811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36" name="Rectangle 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50180" name="Rectangle 5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50181" name="Rectangle 6"/>
          <p:cNvSpPr>
            <a:spLocks/>
          </p:cNvSpPr>
          <p:nvPr/>
        </p:nvSpPr>
        <p:spPr bwMode="auto">
          <a:xfrm>
            <a:off x="3748088" y="38877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50184" name="Rectangle 11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50185" name="Rectangle 12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50186" name="Rectangle 13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0187" name="Rectangle 14"/>
          <p:cNvSpPr>
            <a:spLocks/>
          </p:cNvSpPr>
          <p:nvPr/>
        </p:nvSpPr>
        <p:spPr bwMode="auto">
          <a:xfrm>
            <a:off x="2844800" y="2786063"/>
            <a:ext cx="5715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50188" name="AutoShape 15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AutoShape 16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AutoShape 17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AutoShape 18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AutoShape 19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AutoShape 20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AutoShape 21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AutoShape 22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AutoShape 23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AutoShape 24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Rectangle 26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50199" name="Rectangle 27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D7AD90-0F9B-4C36-8C7A-185A0785AFD2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0201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24375" y="18811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5059" name="Rectangle 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0" name="Rectangle 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51204" name="Rectangle 5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51205" name="Rectangle 6"/>
          <p:cNvSpPr>
            <a:spLocks/>
          </p:cNvSpPr>
          <p:nvPr/>
        </p:nvSpPr>
        <p:spPr bwMode="auto">
          <a:xfrm>
            <a:off x="2960688" y="27828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5065" name="Rectangle 9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6" name="Rectangle 1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51208" name="Rectangle 11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51209" name="Rectangle 12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51210" name="Rectangle 13"/>
          <p:cNvSpPr>
            <a:spLocks/>
          </p:cNvSpPr>
          <p:nvPr/>
        </p:nvSpPr>
        <p:spPr bwMode="auto">
          <a:xfrm>
            <a:off x="40703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1211" name="Rectangle 14"/>
          <p:cNvSpPr>
            <a:spLocks/>
          </p:cNvSpPr>
          <p:nvPr/>
        </p:nvSpPr>
        <p:spPr bwMode="auto">
          <a:xfrm>
            <a:off x="3632200" y="3890963"/>
            <a:ext cx="5715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51212" name="AutoShape 15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AutoShape 16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4" name="AutoShape 17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AutoShape 18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AutoShape 19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AutoShape 20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8" name="AutoShape 21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9" name="AutoShape 22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0" name="AutoShape 23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1" name="AutoShape 24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6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51223" name="Rectangle 27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9C910EF-D8EF-4E14-9186-7CC4773F6E1B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122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24375" y="18811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6083" name="Rectangle 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4" name="Rectangle 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52228" name="Rectangle 5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52229" name="Rectangle 6"/>
          <p:cNvSpPr>
            <a:spLocks/>
          </p:cNvSpPr>
          <p:nvPr/>
        </p:nvSpPr>
        <p:spPr bwMode="auto">
          <a:xfrm>
            <a:off x="2960688" y="27828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6089" name="Rectangle 9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52232" name="Rectangle 11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52233" name="Rectangle 12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52234" name="Rectangle 13"/>
          <p:cNvSpPr>
            <a:spLocks/>
          </p:cNvSpPr>
          <p:nvPr/>
        </p:nvSpPr>
        <p:spPr bwMode="auto">
          <a:xfrm>
            <a:off x="363855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2235" name="Rectangle 14"/>
          <p:cNvSpPr>
            <a:spLocks/>
          </p:cNvSpPr>
          <p:nvPr/>
        </p:nvSpPr>
        <p:spPr bwMode="auto">
          <a:xfrm>
            <a:off x="4076700" y="4983163"/>
            <a:ext cx="571500" cy="469900"/>
          </a:xfrm>
          <a:prstGeom prst="rect">
            <a:avLst/>
          </a:prstGeom>
          <a:solidFill>
            <a:srgbClr val="6293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52236" name="AutoShape 15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AutoShape 16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AutoShape 17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AutoShape 18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AutoShape 19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AutoShape 20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AutoShape 21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AutoShape 22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AutoShape 23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5" name="AutoShape 24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6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52247" name="Rectangle 27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ED1A372-CCF1-4C48-8B7F-A0371BF2E345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2249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vs concrete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85800" y="1524000"/>
            <a:ext cx="80802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</a:t>
            </a:r>
            <a:r>
              <a:rPr lang="en-US" b="1" dirty="0" smtClean="0"/>
              <a:t>nterface</a:t>
            </a:r>
            <a:r>
              <a:rPr lang="en-US" dirty="0" smtClean="0"/>
              <a:t> List defines an “abstract data type”.</a:t>
            </a:r>
          </a:p>
          <a:p>
            <a:r>
              <a:rPr lang="en-US" dirty="0" smtClean="0"/>
              <a:t>It has methods: add, get, remove, 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Various </a:t>
            </a:r>
            <a:r>
              <a:rPr lang="en-US" b="1" dirty="0" smtClean="0"/>
              <a:t>classes</a:t>
            </a:r>
            <a:r>
              <a:rPr lang="en-US" dirty="0" smtClean="0"/>
              <a:t> implement List: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60475"/>
              </p:ext>
            </p:extLst>
          </p:nvPr>
        </p:nvGraphicFramePr>
        <p:xfrm>
          <a:off x="1219200" y="3200400"/>
          <a:ext cx="6324600" cy="3657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38400"/>
                <a:gridCol w="1676400"/>
                <a:gridCol w="2209800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Class: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ArrayList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LinkedList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Backing storage: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array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chained nodes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add(0,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add(n,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24375" y="1881188"/>
            <a:ext cx="363538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3887788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7107" name="Rectangle 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08" name="Rectangle 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21</a:t>
              </a:r>
            </a:p>
          </p:txBody>
        </p:sp>
      </p:grpSp>
      <p:sp>
        <p:nvSpPr>
          <p:cNvPr id="53252" name="Rectangle 5"/>
          <p:cNvSpPr>
            <a:spLocks/>
          </p:cNvSpPr>
          <p:nvPr/>
        </p:nvSpPr>
        <p:spPr bwMode="auto">
          <a:xfrm>
            <a:off x="6132513" y="27828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53253" name="Rectangle 6"/>
          <p:cNvSpPr>
            <a:spLocks/>
          </p:cNvSpPr>
          <p:nvPr/>
        </p:nvSpPr>
        <p:spPr bwMode="auto">
          <a:xfrm>
            <a:off x="2960688" y="2782888"/>
            <a:ext cx="363537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53254" name="Rectangle 7"/>
          <p:cNvSpPr>
            <a:spLocks/>
          </p:cNvSpPr>
          <p:nvPr/>
        </p:nvSpPr>
        <p:spPr bwMode="auto">
          <a:xfrm>
            <a:off x="6856413" y="3887788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60513" y="4983163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7113" name="Rectangle 9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4" name="Rectangle 1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grp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22</a:t>
              </a:r>
            </a:p>
          </p:txBody>
        </p:sp>
      </p:grpSp>
      <p:sp>
        <p:nvSpPr>
          <p:cNvPr id="53256" name="Rectangle 11"/>
          <p:cNvSpPr>
            <a:spLocks/>
          </p:cNvSpPr>
          <p:nvPr/>
        </p:nvSpPr>
        <p:spPr bwMode="auto">
          <a:xfrm>
            <a:off x="3243263" y="4983163"/>
            <a:ext cx="5588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53257" name="Rectangle 12"/>
          <p:cNvSpPr>
            <a:spLocks/>
          </p:cNvSpPr>
          <p:nvPr/>
        </p:nvSpPr>
        <p:spPr bwMode="auto">
          <a:xfrm>
            <a:off x="2397125" y="4983163"/>
            <a:ext cx="56515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53258" name="Rectangle 13"/>
          <p:cNvSpPr>
            <a:spLocks/>
          </p:cNvSpPr>
          <p:nvPr/>
        </p:nvSpPr>
        <p:spPr bwMode="auto">
          <a:xfrm>
            <a:off x="363855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3259" name="AutoShape 14"/>
          <p:cNvSpPr>
            <a:spLocks/>
          </p:cNvSpPr>
          <p:nvPr/>
        </p:nvSpPr>
        <p:spPr bwMode="auto">
          <a:xfrm flipH="1">
            <a:off x="3144838" y="2365375"/>
            <a:ext cx="1565275" cy="392113"/>
          </a:xfrm>
          <a:custGeom>
            <a:avLst/>
            <a:gdLst>
              <a:gd name="T0" fmla="*/ 0 w 21600"/>
              <a:gd name="T1" fmla="*/ 0 h 21600"/>
              <a:gd name="T2" fmla="*/ 1565275 w 21600"/>
              <a:gd name="T3" fmla="*/ 39211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AutoShape 15"/>
          <p:cNvSpPr>
            <a:spLocks/>
          </p:cNvSpPr>
          <p:nvPr/>
        </p:nvSpPr>
        <p:spPr bwMode="auto">
          <a:xfrm>
            <a:off x="4710113" y="2365375"/>
            <a:ext cx="1708150" cy="393700"/>
          </a:xfrm>
          <a:custGeom>
            <a:avLst/>
            <a:gdLst>
              <a:gd name="T0" fmla="*/ 0 w 21600"/>
              <a:gd name="T1" fmla="*/ 0 h 21600"/>
              <a:gd name="T2" fmla="*/ 1708150 w 21600"/>
              <a:gd name="T3" fmla="*/ 3937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AutoShape 16"/>
          <p:cNvSpPr>
            <a:spLocks/>
          </p:cNvSpPr>
          <p:nvPr/>
        </p:nvSpPr>
        <p:spPr bwMode="auto">
          <a:xfrm flipH="1">
            <a:off x="2259013" y="3249613"/>
            <a:ext cx="885825" cy="587375"/>
          </a:xfrm>
          <a:custGeom>
            <a:avLst/>
            <a:gdLst>
              <a:gd name="T0" fmla="*/ 0 w 21600"/>
              <a:gd name="T1" fmla="*/ 0 h 21600"/>
              <a:gd name="T2" fmla="*/ 885825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AutoShape 17"/>
          <p:cNvSpPr>
            <a:spLocks/>
          </p:cNvSpPr>
          <p:nvPr/>
        </p:nvSpPr>
        <p:spPr bwMode="auto">
          <a:xfrm>
            <a:off x="3144838" y="3249613"/>
            <a:ext cx="785812" cy="587375"/>
          </a:xfrm>
          <a:custGeom>
            <a:avLst/>
            <a:gdLst>
              <a:gd name="T0" fmla="*/ 0 w 21600"/>
              <a:gd name="T1" fmla="*/ 0 h 21600"/>
              <a:gd name="T2" fmla="*/ 785812 w 21600"/>
              <a:gd name="T3" fmla="*/ 587375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AutoShape 18"/>
          <p:cNvSpPr>
            <a:spLocks/>
          </p:cNvSpPr>
          <p:nvPr/>
        </p:nvSpPr>
        <p:spPr bwMode="auto">
          <a:xfrm flipH="1">
            <a:off x="57070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AutoShape 19"/>
          <p:cNvSpPr>
            <a:spLocks/>
          </p:cNvSpPr>
          <p:nvPr/>
        </p:nvSpPr>
        <p:spPr bwMode="auto">
          <a:xfrm>
            <a:off x="6418263" y="3251200"/>
            <a:ext cx="711200" cy="585788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85788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5" name="AutoShape 20"/>
          <p:cNvSpPr>
            <a:spLocks/>
          </p:cNvSpPr>
          <p:nvPr/>
        </p:nvSpPr>
        <p:spPr bwMode="auto">
          <a:xfrm flipH="1">
            <a:off x="1839913" y="4354513"/>
            <a:ext cx="419100" cy="56515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6" name="AutoShape 21"/>
          <p:cNvSpPr>
            <a:spLocks/>
          </p:cNvSpPr>
          <p:nvPr/>
        </p:nvSpPr>
        <p:spPr bwMode="auto">
          <a:xfrm>
            <a:off x="2259013" y="4354513"/>
            <a:ext cx="420687" cy="565150"/>
          </a:xfrm>
          <a:custGeom>
            <a:avLst/>
            <a:gdLst>
              <a:gd name="T0" fmla="*/ 0 w 21600"/>
              <a:gd name="T1" fmla="*/ 0 h 21600"/>
              <a:gd name="T2" fmla="*/ 42068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7" name="AutoShape 22"/>
          <p:cNvSpPr>
            <a:spLocks/>
          </p:cNvSpPr>
          <p:nvPr/>
        </p:nvSpPr>
        <p:spPr bwMode="auto">
          <a:xfrm flipH="1">
            <a:off x="3516313" y="4354513"/>
            <a:ext cx="414337" cy="56515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8" name="AutoShape 23"/>
          <p:cNvSpPr>
            <a:spLocks/>
          </p:cNvSpPr>
          <p:nvPr/>
        </p:nvSpPr>
        <p:spPr bwMode="auto">
          <a:xfrm>
            <a:off x="3930650" y="4354513"/>
            <a:ext cx="412750" cy="565150"/>
          </a:xfrm>
          <a:custGeom>
            <a:avLst/>
            <a:gdLst>
              <a:gd name="T0" fmla="*/ 0 w 21600"/>
              <a:gd name="T1" fmla="*/ 0 h 21600"/>
              <a:gd name="T2" fmla="*/ 412750 w 21600"/>
              <a:gd name="T3" fmla="*/ 56515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9" name="Rectangle 25"/>
          <p:cNvSpPr>
            <a:spLocks/>
          </p:cNvSpPr>
          <p:nvPr/>
        </p:nvSpPr>
        <p:spPr bwMode="auto">
          <a:xfrm>
            <a:off x="5410200" y="38909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53270" name="Rectangle 26"/>
          <p:cNvSpPr>
            <a:spLocks/>
          </p:cNvSpPr>
          <p:nvPr/>
        </p:nvSpPr>
        <p:spPr bwMode="auto">
          <a:xfrm>
            <a:off x="4083050" y="4983163"/>
            <a:ext cx="5715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53271" name="Rectangle 27"/>
          <p:cNvSpPr>
            <a:spLocks/>
          </p:cNvSpPr>
          <p:nvPr/>
        </p:nvSpPr>
        <p:spPr bwMode="auto">
          <a:xfrm>
            <a:off x="1611313" y="1885950"/>
            <a:ext cx="787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4  5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5F7F1B-E281-414A-BAD5-7BD75AED44AA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327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5943600"/>
            <a:ext cx="374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Bubble root value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723900" y="1858963"/>
            <a:ext cx="76835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Save the least element  (the root)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Assign last element of the heap to the root.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Remove last element of the heap.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Bubble element down –always with smaller child, until heap invariant is true again.</a:t>
            </a:r>
          </a:p>
          <a:p>
            <a:pPr marL="39687">
              <a:spcBef>
                <a:spcPts val="1000"/>
              </a:spcBef>
              <a:buClr>
                <a:srgbClr val="3333CC"/>
              </a:buClr>
              <a:buSzPct val="100000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 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The heap invariant is maintained!</a:t>
            </a:r>
          </a:p>
          <a:p>
            <a:pPr marL="269875" indent="-230188">
              <a:spcBef>
                <a:spcPts val="10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Return the saved element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685800" y="685800"/>
            <a:ext cx="777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4400" b="1">
              <a:solidFill>
                <a:srgbClr val="FF3300"/>
              </a:solidFill>
              <a:latin typeface="Courier New" charset="0"/>
              <a:cs typeface="Courier New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25D7726-D406-4776-A3A8-4F089E9F3EB8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8917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838200" y="5143500"/>
            <a:ext cx="768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buClr>
                <a:srgbClr val="3333CC"/>
              </a:buClr>
              <a:buSzPct val="100000"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 Time is O(log n), since the tree is balanced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Remove and return the smallest element 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* (return null if list is empty)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E poll() {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if (n == 0) return null;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E v=  b[0];   /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 smallest value at root.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n= n – 1;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move last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b[0]= b[n];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element to root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(0);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return v;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  <a:endParaRPr lang="en-US" sz="3200" b="1" dirty="0">
              <a:solidFill>
                <a:srgbClr val="800000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7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Tree has n node.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*  Return index of smaller child of node k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(2k+2 if k &gt;= n)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smallerChild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k,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c= 2*k + 2;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k’s right child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 &gt;= n || b[c-1].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(b[c]) &lt; 0)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  c= c-1;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return c;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c’s smaller child</a:t>
            </a:r>
          </a:p>
        </p:txBody>
      </p:sp>
    </p:spTree>
    <p:extLst>
      <p:ext uri="{BB962C8B-B14F-4D97-AF65-F5344CB8AC3E}">
        <p14:creationId xmlns:p14="http://schemas.microsoft.com/office/powerpoint/2010/main" val="415238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457200"/>
            <a:ext cx="8305800" cy="6248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Bubble root down to its heap position.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Pre: b[0..n-1] is a heap except maybe b[0] */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private void </a:t>
            </a:r>
            <a:r>
              <a:rPr lang="en-US" sz="22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</a:t>
            </a: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</a:t>
            </a:r>
            <a:r>
              <a:rPr lang="en-US" sz="2200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b[0..n-1] is a heap except maybe b[k] AND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     b[c] is b[k]’s smallest child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while (                                      ) {</a:t>
            </a: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}    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k= 0;</a:t>
            </a:r>
          </a:p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c=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smallerChild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(k, n);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7432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 &lt; n &amp;&amp;  b[k].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(b[c]) &gt;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276600"/>
            <a:ext cx="5867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b[c]);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c;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c=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smallerChild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(k, n);</a:t>
            </a:r>
          </a:p>
        </p:txBody>
      </p:sp>
    </p:spTree>
    <p:extLst>
      <p:ext uri="{BB962C8B-B14F-4D97-AF65-F5344CB8AC3E}">
        <p14:creationId xmlns:p14="http://schemas.microsoft.com/office/powerpoint/2010/main" val="143582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Change heap </a:t>
            </a:r>
            <a:r>
              <a:rPr lang="en-US" sz="3200" dirty="0" err="1">
                <a:solidFill>
                  <a:srgbClr val="800000"/>
                </a:solidFill>
              </a:rPr>
              <a:t>behaviour</a:t>
            </a:r>
            <a:r>
              <a:rPr lang="en-US" sz="3200" dirty="0">
                <a:solidFill>
                  <a:srgbClr val="800000"/>
                </a:solidFill>
              </a:rPr>
              <a:t>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Separate priority from value and do this: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add(e, p);  </a:t>
            </a:r>
            <a:r>
              <a:rPr lang="en-US" sz="2400" dirty="0">
                <a:solidFill>
                  <a:srgbClr val="008000"/>
                </a:solidFill>
              </a:rPr>
              <a:t>//add element e with priority p (a double)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EASY!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743200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Be able to change priority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change(e, p);  </a:t>
            </a:r>
            <a:r>
              <a:rPr lang="en-US" sz="2400" dirty="0">
                <a:solidFill>
                  <a:srgbClr val="008000"/>
                </a:solidFill>
              </a:rPr>
              <a:t>//change priority of e to 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HARD!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Big question</a:t>
            </a:r>
            <a:r>
              <a:rPr lang="en-US" dirty="0"/>
              <a:t>: How do we find e in the heap?</a:t>
            </a:r>
            <a:br>
              <a:rPr lang="en-US" dirty="0"/>
            </a:br>
            <a:r>
              <a:rPr lang="en-US" dirty="0"/>
              <a:t>Searching heap takes time proportional to its size! </a:t>
            </a:r>
            <a:r>
              <a:rPr lang="en-US" dirty="0">
                <a:solidFill>
                  <a:srgbClr val="FF0000"/>
                </a:solidFill>
              </a:rPr>
              <a:t>No good!</a:t>
            </a:r>
          </a:p>
          <a:p>
            <a:r>
              <a:rPr lang="en-US" dirty="0">
                <a:solidFill>
                  <a:schemeClr val="tx1"/>
                </a:solidFill>
              </a:rPr>
              <a:t>Once found, change priority and bubble up or down. </a:t>
            </a:r>
            <a:r>
              <a:rPr lang="en-US" dirty="0">
                <a:solidFill>
                  <a:srgbClr val="FF0000"/>
                </a:solidFill>
              </a:rPr>
              <a:t>OKAY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Assignment A6: implement this heap! Use a second data structure to make change-priority expected log n 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 err="1">
                <a:solidFill>
                  <a:srgbClr val="800000"/>
                </a:solidFill>
              </a:rPr>
              <a:t>HeapSort</a:t>
            </a:r>
            <a:r>
              <a:rPr lang="en-US" sz="3200" dirty="0">
                <a:solidFill>
                  <a:srgbClr val="800000"/>
                </a:solidFill>
              </a:rPr>
              <a:t>(b, n)   —Sort b[0..n-1]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16D8B-E4C5-49AD-A4EF-E4583564EBD2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381000" y="2743200"/>
            <a:ext cx="800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954088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Make b[0..n-1] into a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max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-heap (in place)</a:t>
            </a: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496888" lvl="1"/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954088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for (k= n-1; k &gt; 0; k= k-1) {</a:t>
            </a:r>
          </a:p>
          <a:p>
            <a:pPr marL="496888" lvl="1"/>
            <a:r>
              <a:rPr lang="en-US" dirty="0">
                <a:solidFill>
                  <a:schemeClr val="tx1"/>
                </a:solidFill>
                <a:cs typeface="Arial" charset="0"/>
              </a:rPr>
              <a:t>             b[k]= poll –i.e. take max element out of heap.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      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5867400"/>
            <a:ext cx="4878259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max</a:t>
            </a:r>
            <a:r>
              <a:rPr lang="en-US" dirty="0"/>
              <a:t>-heap has max value at root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Whet your appetite </a:t>
            </a:r>
            <a:r>
              <a:rPr lang="en-US" dirty="0"/>
              <a:t>–</a:t>
            </a:r>
            <a:r>
              <a:rPr lang="en-US" dirty="0">
                <a:solidFill>
                  <a:srgbClr val="800000"/>
                </a:solidFill>
              </a:rPr>
              <a:t>use heap to get exactly n log n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in-place sorting algorithm. 2 steps, each is O(n log 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953000"/>
            <a:ext cx="499142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algorithm is on course website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/>
              <a:t>Stacks and queues are </a:t>
            </a:r>
            <a:r>
              <a:rPr lang="en-US" sz="3200" dirty="0" smtClean="0"/>
              <a:t>restricted lists</a:t>
            </a:r>
            <a:endParaRPr lang="en-US" sz="32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514600"/>
          </a:xfrm>
        </p:spPr>
        <p:txBody>
          <a:bodyPr>
            <a:normAutofit/>
          </a:bodyPr>
          <a:lstStyle/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3333CC"/>
                </a:solidFill>
                <a:cs typeface="Arial" charset="0"/>
              </a:rPr>
              <a:t>Stack (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LIFO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) 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implemented using a List</a:t>
            </a:r>
          </a:p>
          <a:p>
            <a:pPr marL="269875" indent="-230188" eaLnBrk="1" fontAlgn="auto" hangingPunct="1"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–"/>
              <a:defRPr/>
            </a:pP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Courier New" charset="0"/>
              </a:rPr>
              <a:t>allows only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add(0,val)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remove(0)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Courier New" charset="0"/>
              </a:rPr>
              <a:t> (push, pop)</a:t>
            </a:r>
            <a:endParaRPr lang="en-US" sz="2400" dirty="0" smtClean="0">
              <a:solidFill>
                <a:srgbClr val="008000"/>
              </a:solidFill>
              <a:cs typeface="Arial" charset="0"/>
            </a:endParaRPr>
          </a:p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Queue (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FIFO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) implemented using a List</a:t>
            </a:r>
          </a:p>
          <a:p>
            <a:pPr marL="269875" indent="-230188" eaLnBrk="1" fontAlgn="auto" hangingPunct="1"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–"/>
              <a:defRPr/>
            </a:pPr>
            <a:r>
              <a:rPr lang="en-US" sz="2400" dirty="0">
                <a:solidFill>
                  <a:srgbClr val="008000"/>
                </a:solidFill>
                <a:cs typeface="Arial" charset="0"/>
                <a:sym typeface="Courier New" charset="0"/>
              </a:rPr>
              <a:t>allows only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</a:t>
            </a:r>
            <a:r>
              <a:rPr lang="en-US" sz="2400" b="1" dirty="0" err="1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n,val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remove(0)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 (</a:t>
            </a:r>
            <a:r>
              <a:rPr lang="en-US" sz="2400" dirty="0" err="1" smtClean="0">
                <a:solidFill>
                  <a:srgbClr val="008000"/>
                </a:solidFill>
                <a:cs typeface="Arial" charset="0"/>
              </a:rPr>
              <a:t>enqueue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cs typeface="Arial" charset="0"/>
              </a:rPr>
              <a:t>dequeue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)</a:t>
            </a:r>
            <a:endParaRPr lang="en-US" sz="2400" dirty="0">
              <a:solidFill>
                <a:srgbClr val="008000"/>
              </a:solidFill>
              <a:cs typeface="Arial" charset="0"/>
            </a:endParaRPr>
          </a:p>
          <a:p>
            <a:pPr marL="269875" indent="-230188" eaLnBrk="1" fontAlgn="auto" hangingPunct="1"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3333CC"/>
                </a:solidFill>
                <a:cs typeface="Arial" charset="0"/>
              </a:rPr>
              <a:t>These operations are O(1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) in a </a:t>
            </a:r>
            <a:r>
              <a:rPr lang="en-US" sz="2400" dirty="0" err="1" smtClean="0">
                <a:solidFill>
                  <a:srgbClr val="3333CC"/>
                </a:solidFill>
                <a:cs typeface="Arial" charset="0"/>
              </a:rPr>
              <a:t>LinkedList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 (not true in </a:t>
            </a:r>
            <a:r>
              <a:rPr lang="en-US" sz="2400" dirty="0" err="1" smtClean="0">
                <a:solidFill>
                  <a:srgbClr val="3333CC"/>
                </a:solidFill>
                <a:cs typeface="Arial" charset="0"/>
              </a:rPr>
              <a:t>ArrayList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)</a:t>
            </a:r>
            <a:endParaRPr lang="en-US" sz="2400" dirty="0">
              <a:solidFill>
                <a:srgbClr val="3333CC"/>
              </a:solidFill>
              <a:cs typeface="Arial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838200" y="2362200"/>
            <a:ext cx="7543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endParaRPr lang="fr-FR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11269" name="Oval 3"/>
          <p:cNvSpPr>
            <a:spLocks/>
          </p:cNvSpPr>
          <p:nvPr/>
        </p:nvSpPr>
        <p:spPr bwMode="auto">
          <a:xfrm>
            <a:off x="2816225" y="542925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3370263" y="5341938"/>
            <a:ext cx="592137" cy="373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2905125" y="5473700"/>
            <a:ext cx="4556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6"/>
          <p:cNvSpPr>
            <a:spLocks/>
          </p:cNvSpPr>
          <p:nvPr/>
        </p:nvSpPr>
        <p:spPr bwMode="auto">
          <a:xfrm>
            <a:off x="3816350" y="542925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3" name="Rectangle 7"/>
          <p:cNvSpPr>
            <a:spLocks/>
          </p:cNvSpPr>
          <p:nvPr/>
        </p:nvSpPr>
        <p:spPr bwMode="auto">
          <a:xfrm>
            <a:off x="4370388" y="5341938"/>
            <a:ext cx="658812" cy="373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3905250" y="5473700"/>
            <a:ext cx="4556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9"/>
          <p:cNvSpPr>
            <a:spLocks/>
          </p:cNvSpPr>
          <p:nvPr/>
        </p:nvSpPr>
        <p:spPr bwMode="auto">
          <a:xfrm>
            <a:off x="4821238" y="542925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6" name="Rectangle 10"/>
          <p:cNvSpPr>
            <a:spLocks/>
          </p:cNvSpPr>
          <p:nvPr/>
        </p:nvSpPr>
        <p:spPr bwMode="auto">
          <a:xfrm>
            <a:off x="5375275" y="5341938"/>
            <a:ext cx="568325" cy="449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7" name="Line 11"/>
          <p:cNvSpPr>
            <a:spLocks noChangeShapeType="1"/>
          </p:cNvSpPr>
          <p:nvPr/>
        </p:nvSpPr>
        <p:spPr bwMode="auto">
          <a:xfrm>
            <a:off x="4910138" y="5473700"/>
            <a:ext cx="4556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Oval 12"/>
          <p:cNvSpPr>
            <a:spLocks/>
          </p:cNvSpPr>
          <p:nvPr/>
        </p:nvSpPr>
        <p:spPr bwMode="auto">
          <a:xfrm>
            <a:off x="5821363" y="542925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79" name="Rectangle 13"/>
          <p:cNvSpPr>
            <a:spLocks/>
          </p:cNvSpPr>
          <p:nvPr/>
        </p:nvSpPr>
        <p:spPr bwMode="auto">
          <a:xfrm>
            <a:off x="6375400" y="5341938"/>
            <a:ext cx="711200" cy="373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80" name="Line 14"/>
          <p:cNvSpPr>
            <a:spLocks noChangeShapeType="1"/>
          </p:cNvSpPr>
          <p:nvPr/>
        </p:nvSpPr>
        <p:spPr bwMode="auto">
          <a:xfrm>
            <a:off x="5910263" y="5473700"/>
            <a:ext cx="4556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Rectangle 15"/>
          <p:cNvSpPr>
            <a:spLocks/>
          </p:cNvSpPr>
          <p:nvPr/>
        </p:nvSpPr>
        <p:spPr bwMode="auto">
          <a:xfrm>
            <a:off x="3354755" y="5334000"/>
            <a:ext cx="410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800"/>
              </a:spcBef>
            </a:pPr>
            <a:r>
              <a:rPr lang="en-US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55</a:t>
            </a:r>
          </a:p>
        </p:txBody>
      </p:sp>
      <p:sp>
        <p:nvSpPr>
          <p:cNvPr id="11282" name="Rectangle 16"/>
          <p:cNvSpPr>
            <a:spLocks/>
          </p:cNvSpPr>
          <p:nvPr/>
        </p:nvSpPr>
        <p:spPr bwMode="auto">
          <a:xfrm>
            <a:off x="4362024" y="5334000"/>
            <a:ext cx="410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800"/>
              </a:spcBef>
            </a:pPr>
            <a:r>
              <a:rPr lang="en-US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12</a:t>
            </a:r>
          </a:p>
        </p:txBody>
      </p:sp>
      <p:sp>
        <p:nvSpPr>
          <p:cNvPr id="11283" name="Rectangle 17"/>
          <p:cNvSpPr>
            <a:spLocks/>
          </p:cNvSpPr>
          <p:nvPr/>
        </p:nvSpPr>
        <p:spPr bwMode="auto">
          <a:xfrm>
            <a:off x="5456972" y="5334000"/>
            <a:ext cx="410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800"/>
              </a:spcBef>
            </a:pPr>
            <a:r>
              <a:rPr lang="en-US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19</a:t>
            </a:r>
          </a:p>
        </p:txBody>
      </p:sp>
      <p:sp>
        <p:nvSpPr>
          <p:cNvPr id="11284" name="Rectangle 18"/>
          <p:cNvSpPr>
            <a:spLocks/>
          </p:cNvSpPr>
          <p:nvPr/>
        </p:nvSpPr>
        <p:spPr bwMode="auto">
          <a:xfrm>
            <a:off x="6377355" y="5332413"/>
            <a:ext cx="410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800"/>
              </a:spcBef>
            </a:pPr>
            <a:r>
              <a:rPr lang="en-US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16</a:t>
            </a:r>
          </a:p>
        </p:txBody>
      </p:sp>
      <p:sp>
        <p:nvSpPr>
          <p:cNvPr id="11285" name="Oval 19"/>
          <p:cNvSpPr>
            <a:spLocks/>
          </p:cNvSpPr>
          <p:nvPr/>
        </p:nvSpPr>
        <p:spPr bwMode="auto">
          <a:xfrm>
            <a:off x="2819400" y="617220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86" name="AutoShape 20"/>
          <p:cNvSpPr>
            <a:spLocks/>
          </p:cNvSpPr>
          <p:nvPr/>
        </p:nvSpPr>
        <p:spPr bwMode="auto">
          <a:xfrm rot="10800000" flipH="1">
            <a:off x="2905125" y="5688012"/>
            <a:ext cx="3678238" cy="560387"/>
          </a:xfrm>
          <a:custGeom>
            <a:avLst/>
            <a:gdLst>
              <a:gd name="T0" fmla="*/ 0 w 21600"/>
              <a:gd name="T1" fmla="*/ 0 h 21600"/>
              <a:gd name="T2" fmla="*/ 3678238 w 21600"/>
              <a:gd name="T3" fmla="*/ 31908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7" name="Rectangle 21"/>
          <p:cNvSpPr>
            <a:spLocks/>
          </p:cNvSpPr>
          <p:nvPr/>
        </p:nvSpPr>
        <p:spPr bwMode="auto">
          <a:xfrm>
            <a:off x="1981200" y="5269468"/>
            <a:ext cx="725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cs typeface="Arial" charset="0"/>
              </a:rPr>
              <a:t>head</a:t>
            </a:r>
          </a:p>
        </p:txBody>
      </p:sp>
      <p:sp>
        <p:nvSpPr>
          <p:cNvPr id="11288" name="Rectangle 22"/>
          <p:cNvSpPr>
            <a:spLocks/>
          </p:cNvSpPr>
          <p:nvPr/>
        </p:nvSpPr>
        <p:spPr bwMode="auto">
          <a:xfrm>
            <a:off x="2209800" y="5943600"/>
            <a:ext cx="434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cs typeface="Arial" charset="0"/>
              </a:rPr>
              <a:t>tail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F95A47E-7852-4F50-B25B-0F5299C6EB9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4038600"/>
            <a:ext cx="548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efficiently implementable using a singly linked list with head and tail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Interface Bag (not In Java Collections)</a:t>
            </a:r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762000" y="1600200"/>
            <a:ext cx="4510088" cy="32316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Bag&lt;E&gt;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  implements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Iterable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{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void </a:t>
            </a:r>
            <a:r>
              <a:rPr lang="en-US" sz="2000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obj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);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obj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);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obj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);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 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isEmpty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Iterator&lt;E&gt; iterator()</a:t>
            </a:r>
          </a:p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10245" name="Rectangle 3"/>
          <p:cNvSpPr>
            <a:spLocks/>
          </p:cNvSpPr>
          <p:nvPr/>
        </p:nvSpPr>
        <p:spPr bwMode="auto">
          <a:xfrm>
            <a:off x="1295400" y="5410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rgbClr val="800000"/>
                </a:solidFill>
                <a:cs typeface="Arial" charset="0"/>
              </a:rPr>
              <a:t>Refinements of Bag: Stack, Queue, </a:t>
            </a:r>
            <a:r>
              <a:rPr lang="en-US" dirty="0" err="1">
                <a:solidFill>
                  <a:srgbClr val="800000"/>
                </a:solidFill>
                <a:cs typeface="Arial" charset="0"/>
              </a:rPr>
              <a:t>PriorityQueue</a:t>
            </a:r>
            <a:endParaRPr lang="en-US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FFD14E-51CC-4DD2-B1B4-2201433533E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7401" y="16764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called </a:t>
            </a:r>
            <a:r>
              <a:rPr lang="en-US" dirty="0" err="1">
                <a:solidFill>
                  <a:srgbClr val="FF0000"/>
                </a:solidFill>
              </a:rPr>
              <a:t>multiset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Like a set except that a value can be in it more than once. Example: a bag of coins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Bag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in which data items are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Comparable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3300"/>
                </a:solidFill>
                <a:cs typeface="Arial" charset="0"/>
              </a:rPr>
              <a:t>Smaller</a:t>
            </a:r>
            <a:r>
              <a:rPr lang="en-US" sz="2400" i="1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elements (determined by </a:t>
            </a:r>
            <a:r>
              <a:rPr lang="en-US" sz="2400" b="1" dirty="0" err="1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compareTo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()</a:t>
            </a:r>
            <a:r>
              <a:rPr lang="en-US" sz="2400" dirty="0">
                <a:solidFill>
                  <a:srgbClr val="3333CB"/>
                </a:solidFill>
                <a:cs typeface="Arial" charset="0"/>
              </a:rPr>
              <a:t>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have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cs typeface="Arial" charset="0"/>
              </a:rPr>
              <a:t>higher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priority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return the element with the highest priority = least element in the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compareTo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()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ordering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3333CC"/>
                </a:solidFill>
                <a:cs typeface="Arial" charset="0"/>
              </a:rPr>
              <a:t>break ties arbitrarily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838200" y="2057400"/>
            <a:ext cx="7543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lnSpc>
                <a:spcPct val="90000"/>
              </a:lnSpc>
              <a:buClr>
                <a:srgbClr val="3333CC"/>
              </a:buClr>
              <a:buSzPct val="100000"/>
              <a:buFont typeface="Arial" charset="0"/>
              <a:buChar char="•"/>
            </a:pPr>
            <a:endParaRPr lang="fr-FR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E456D4-2F98-4CD8-90D4-04A9136BAAC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Many uses of priority queues (&amp; heaps)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153400" cy="3657600"/>
          </a:xfrm>
        </p:spPr>
        <p:txBody>
          <a:bodyPr/>
          <a:lstStyle/>
          <a:p>
            <a:r>
              <a:rPr lang="en-US" sz="2400" dirty="0"/>
              <a:t>Event-driven simulation: customers in a line</a:t>
            </a:r>
          </a:p>
          <a:p>
            <a:r>
              <a:rPr lang="en-US" sz="2400" dirty="0"/>
              <a:t>Collision detection: "next time of contact" for colliding bodies</a:t>
            </a:r>
          </a:p>
          <a:p>
            <a:r>
              <a:rPr lang="en-US" sz="2400" dirty="0"/>
              <a:t>Graph searching: </a:t>
            </a:r>
            <a:r>
              <a:rPr lang="en-US" sz="2400" dirty="0" err="1"/>
              <a:t>Dijkstra's</a:t>
            </a:r>
            <a:r>
              <a:rPr lang="en-US" sz="2400" dirty="0"/>
              <a:t> algorithm, Prim's algorithm </a:t>
            </a:r>
          </a:p>
          <a:p>
            <a:r>
              <a:rPr lang="en-US" sz="2400" dirty="0"/>
              <a:t>AI Path Planning: A* search </a:t>
            </a:r>
          </a:p>
          <a:p>
            <a:r>
              <a:rPr lang="en-US" sz="2400" dirty="0"/>
              <a:t>Statistics: maintain largest M values in a sequence </a:t>
            </a:r>
          </a:p>
          <a:p>
            <a:r>
              <a:rPr lang="en-US" sz="2400" dirty="0"/>
              <a:t>Operating systems: load balancing, interrupt handling </a:t>
            </a:r>
          </a:p>
          <a:p>
            <a:r>
              <a:rPr lang="en-US" sz="2400" dirty="0"/>
              <a:t>Discrete optimization: bin packing, scheduling </a:t>
            </a:r>
            <a:endParaRPr lang="en-US" sz="2400" dirty="0" smtClean="0"/>
          </a:p>
          <a:p>
            <a:r>
              <a:rPr lang="en-US" sz="2400" dirty="0" smtClean="0"/>
              <a:t>College: prioritizing assignments for multiple classes.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51750" cy="113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587823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Surface simplification [Garland and </a:t>
            </a:r>
            <a:r>
              <a:rPr lang="en-US" sz="2200" dirty="0" err="1"/>
              <a:t>Heckbert</a:t>
            </a:r>
            <a:r>
              <a:rPr lang="en-US" sz="2200" dirty="0"/>
              <a:t> 1997]</a:t>
            </a:r>
          </a:p>
        </p:txBody>
      </p:sp>
    </p:spTree>
    <p:extLst>
      <p:ext uri="{BB962C8B-B14F-4D97-AF65-F5344CB8AC3E}">
        <p14:creationId xmlns:p14="http://schemas.microsoft.com/office/powerpoint/2010/main" val="1703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5102</TotalTime>
  <Pages>0</Pages>
  <Words>2431</Words>
  <Characters>0</Characters>
  <Application>Microsoft Macintosh PowerPoint</Application>
  <PresentationFormat>On-screen Show (4:3)</PresentationFormat>
  <Lines>0</Lines>
  <Paragraphs>758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Calibri</vt:lpstr>
      <vt:lpstr>Consolas</vt:lpstr>
      <vt:lpstr>Courier</vt:lpstr>
      <vt:lpstr>Courier New</vt:lpstr>
      <vt:lpstr>Helvetica Neue</vt:lpstr>
      <vt:lpstr>Times New Roman</vt:lpstr>
      <vt:lpstr>Tw Cen MT</vt:lpstr>
      <vt:lpstr>Wingdings</vt:lpstr>
      <vt:lpstr>Wingdings 2</vt:lpstr>
      <vt:lpstr>ヒラギノ角ゴ ProN W3</vt:lpstr>
      <vt:lpstr>ヒラギノ角ゴ ProN W6</vt:lpstr>
      <vt:lpstr>Arial</vt:lpstr>
      <vt:lpstr>Median</vt:lpstr>
      <vt:lpstr>Priority Queues and Heaps</vt:lpstr>
      <vt:lpstr>Announcements</vt:lpstr>
      <vt:lpstr>Readings and Homework</vt:lpstr>
      <vt:lpstr>Abstract vs concrete data structures</vt:lpstr>
      <vt:lpstr>Abstract vs concrete data structures</vt:lpstr>
      <vt:lpstr>Stacks and queues are restricted lists</vt:lpstr>
      <vt:lpstr>Interface Bag (not In Java Collections)</vt:lpstr>
      <vt:lpstr>Priority queue</vt:lpstr>
      <vt:lpstr>Many uses of priority queues (&amp; heaps)</vt:lpstr>
      <vt:lpstr>java.util.PriorityQueue&lt;E&gt;</vt:lpstr>
      <vt:lpstr>Priority queues as lists</vt:lpstr>
      <vt:lpstr>Heap: binary tree with certain properties</vt:lpstr>
      <vt:lpstr>Heap: first property</vt:lpstr>
      <vt:lpstr>Heap: second property: is complete, has no holes</vt:lpstr>
      <vt:lpstr>Heap: Second property: has no “holes”</vt:lpstr>
      <vt:lpstr>Heap</vt:lpstr>
      <vt:lpstr>Heap Quiz 1: Heap it real.</vt:lpstr>
      <vt:lpstr>add(e)</vt:lpstr>
      <vt:lpstr>add(e)</vt:lpstr>
      <vt:lpstr>add()</vt:lpstr>
      <vt:lpstr>add()</vt:lpstr>
      <vt:lpstr>add()</vt:lpstr>
      <vt:lpstr>add()</vt:lpstr>
      <vt:lpstr>add()</vt:lpstr>
      <vt:lpstr>add()</vt:lpstr>
      <vt:lpstr>add()</vt:lpstr>
      <vt:lpstr>add()</vt:lpstr>
      <vt:lpstr>add(e)</vt:lpstr>
      <vt:lpstr>add() to a tree of size n</vt:lpstr>
      <vt:lpstr>Numbering the nodes in a heap</vt:lpstr>
      <vt:lpstr>Implementing Heaps</vt:lpstr>
      <vt:lpstr>Implementing Heaps</vt:lpstr>
      <vt:lpstr>Store a heap in an array (or ArrayList) b!</vt:lpstr>
      <vt:lpstr>add()  --assuming there is space</vt:lpstr>
      <vt:lpstr>add(). Remember, heap is in b[0..n-1]</vt:lpstr>
      <vt:lpstr>Heap Quiz 2: Pile it on!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</vt:lpstr>
      <vt:lpstr>poll(). Remember, heap is in b[0..n-1]</vt:lpstr>
      <vt:lpstr>c’s smaller child</vt:lpstr>
      <vt:lpstr>PowerPoint Presentation</vt:lpstr>
      <vt:lpstr>Change heap behaviour a bit</vt:lpstr>
      <vt:lpstr>HeapSort(b, n)   —Sort b[0..n-1]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Scott Wehrwein</cp:lastModifiedBy>
  <cp:revision>160</cp:revision>
  <cp:lastPrinted>2016-04-02T19:08:43Z</cp:lastPrinted>
  <dcterms:modified xsi:type="dcterms:W3CDTF">2017-03-23T03:16:14Z</dcterms:modified>
</cp:coreProperties>
</file>