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handoutMasterIdLst>
    <p:handoutMasterId r:id="rId29"/>
  </p:handoutMasterIdLst>
  <p:sldIdLst>
    <p:sldId id="256" r:id="rId2"/>
    <p:sldId id="365" r:id="rId3"/>
    <p:sldId id="360" r:id="rId4"/>
    <p:sldId id="361" r:id="rId5"/>
    <p:sldId id="362" r:id="rId6"/>
    <p:sldId id="282" r:id="rId7"/>
    <p:sldId id="364" r:id="rId8"/>
    <p:sldId id="363" r:id="rId9"/>
    <p:sldId id="321" r:id="rId10"/>
    <p:sldId id="338" r:id="rId11"/>
    <p:sldId id="340" r:id="rId12"/>
    <p:sldId id="339" r:id="rId13"/>
    <p:sldId id="357" r:id="rId14"/>
    <p:sldId id="367" r:id="rId15"/>
    <p:sldId id="366" r:id="rId16"/>
    <p:sldId id="358" r:id="rId17"/>
    <p:sldId id="356" r:id="rId18"/>
    <p:sldId id="341" r:id="rId19"/>
    <p:sldId id="342" r:id="rId20"/>
    <p:sldId id="353" r:id="rId21"/>
    <p:sldId id="343" r:id="rId22"/>
    <p:sldId id="344" r:id="rId23"/>
    <p:sldId id="345" r:id="rId24"/>
    <p:sldId id="346" r:id="rId25"/>
    <p:sldId id="347" r:id="rId26"/>
    <p:sldId id="369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DFFF"/>
    <a:srgbClr val="FFF7F3"/>
    <a:srgbClr val="F8DFF0"/>
    <a:srgbClr val="800000"/>
    <a:srgbClr val="FFFF8B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84" autoAdjust="0"/>
  </p:normalViewPr>
  <p:slideViewPr>
    <p:cSldViewPr>
      <p:cViewPr varScale="1">
        <p:scale>
          <a:sx n="94" d="100"/>
          <a:sy n="94" d="100"/>
        </p:scale>
        <p:origin x="-656" y="-104"/>
      </p:cViewPr>
      <p:guideLst>
        <p:guide orient="horz" pos="2160"/>
        <p:guide pos="1392"/>
      </p:guideLst>
    </p:cSldViewPr>
  </p:slideViewPr>
  <p:outlineViewPr>
    <p:cViewPr>
      <p:scale>
        <a:sx n="33" d="100"/>
        <a:sy n="33" d="100"/>
      </p:scale>
      <p:origin x="0" y="53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2/14/17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2/14/17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B957DA-E10A-46DE-944B-C6C734ED21F5}" type="datetime1">
              <a:rPr lang="en-US" smtClean="0"/>
              <a:t>2/14/17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D89-8A4F-4E6F-9DC3-F0E473C3AA45}" type="datetime1">
              <a:rPr lang="en-US" smtClean="0"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ECB3D4-A814-4106-8EDF-ADA9EB42614F}" type="datetime1">
              <a:rPr lang="en-US" smtClean="0"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B30-EFC6-4151-A015-9EAB71C0E573}" type="datetime1">
              <a:rPr lang="en-US" smtClean="0"/>
              <a:t>2/14/17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C3A-B957-4058-B8ED-99A2523CCA14}" type="datetime1">
              <a:rPr lang="en-US" smtClean="0"/>
              <a:t>2/14/17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AE059-5DFC-41C1-A5FF-E50061B12E66}" type="datetime1">
              <a:rPr lang="en-US" smtClean="0"/>
              <a:t>2/14/17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5C3119-2647-44FC-88D9-3457ED259308}" type="datetime1">
              <a:rPr lang="en-US" smtClean="0"/>
              <a:t>2/14/17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70A9-3555-4D40-AB1C-ED989CE6D46D}" type="datetime1">
              <a:rPr lang="en-US" smtClean="0"/>
              <a:t>2/14/17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C299-7110-411E-9EEC-030D6CDB49F9}" type="datetime1">
              <a:rPr lang="en-US" smtClean="0"/>
              <a:t>2/14/17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B62C-E330-425B-B2F7-9C20B52F2868}" type="datetime1">
              <a:rPr lang="en-US" smtClean="0"/>
              <a:t>2/14/17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74623-CFC1-412C-97A4-04D4E59B64C2}" type="datetime1">
              <a:rPr lang="en-US" smtClean="0"/>
              <a:t>2/14/17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446779-0DA1-4074-99C1-35A6BC8DD2E8}" type="datetime1">
              <a:rPr lang="en-US" smtClean="0"/>
              <a:t>2/14/17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dirty="0"/>
              <a:t>CS/ENGRD 2110</a:t>
            </a:r>
            <a:br>
              <a:rPr lang="fr-BE" dirty="0"/>
            </a:br>
            <a:r>
              <a:rPr lang="fr-BE" dirty="0" smtClean="0"/>
              <a:t>Spring 2017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/>
              <a:t>Lecture 6: Consequence of type, casting; function equals</a:t>
            </a:r>
          </a:p>
          <a:p>
            <a:r>
              <a:rPr lang="fr-BE" dirty="0"/>
              <a:t>http://courses.cs.cornell.edu/cs2110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3229" y="1548824"/>
            <a:ext cx="81251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Sorry these slides weren’t available last evening!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Animal[] v= </a:t>
            </a:r>
            <a:r>
              <a:rPr lang="en-US" sz="3600" b="1" dirty="0">
                <a:solidFill>
                  <a:srgbClr val="800000"/>
                </a:solidFill>
              </a:rPr>
              <a:t>new</a:t>
            </a:r>
            <a:r>
              <a:rPr lang="en-US" sz="3600" dirty="0">
                <a:solidFill>
                  <a:srgbClr val="800000"/>
                </a:solidFill>
              </a:rPr>
              <a:t> Animal[3];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81000" y="1143000"/>
            <a:ext cx="2057400" cy="1288197"/>
            <a:chOff x="381000" y="1143000"/>
            <a:chExt cx="2057400" cy="1288197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685800" y="1143000"/>
              <a:ext cx="1752600" cy="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1447800" y="1143000"/>
              <a:ext cx="0" cy="76200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381000" y="1600200"/>
              <a:ext cx="1981200" cy="83099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800000"/>
                  </a:solidFill>
                </a:rPr>
                <a:t>declaration of</a:t>
              </a:r>
              <a:br>
                <a:rPr lang="en-US" sz="2400" dirty="0">
                  <a:solidFill>
                    <a:srgbClr val="800000"/>
                  </a:solidFill>
                </a:rPr>
              </a:br>
              <a:r>
                <a:rPr lang="en-US" sz="2400" dirty="0">
                  <a:solidFill>
                    <a:srgbClr val="800000"/>
                  </a:solidFill>
                </a:rPr>
                <a:t>array  v</a:t>
              </a:r>
              <a:endParaRPr lang="en-US" sz="24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638800" y="1676400"/>
            <a:ext cx="2286000" cy="461665"/>
            <a:chOff x="2819400" y="1828800"/>
            <a:chExt cx="1219200" cy="461665"/>
          </a:xfrm>
        </p:grpSpPr>
        <p:sp>
          <p:nvSpPr>
            <p:cNvPr id="78" name="Text Box 66"/>
            <p:cNvSpPr txBox="1">
              <a:spLocks noChangeArrowheads="1"/>
            </p:cNvSpPr>
            <p:nvPr/>
          </p:nvSpPr>
          <p:spPr bwMode="auto">
            <a:xfrm>
              <a:off x="2819400" y="18288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v</a:t>
              </a:r>
            </a:p>
          </p:txBody>
        </p:sp>
        <p:sp>
          <p:nvSpPr>
            <p:cNvPr id="79" name="Text Box 66"/>
            <p:cNvSpPr txBox="1">
              <a:spLocks noChangeArrowheads="1"/>
            </p:cNvSpPr>
            <p:nvPr/>
          </p:nvSpPr>
          <p:spPr bwMode="auto">
            <a:xfrm>
              <a:off x="3276600" y="1828800"/>
              <a:ext cx="762000" cy="4616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null</a:t>
              </a: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2667000" y="1143000"/>
            <a:ext cx="2971800" cy="1295400"/>
            <a:chOff x="381000" y="1143000"/>
            <a:chExt cx="2971800" cy="1295400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685800" y="1143000"/>
              <a:ext cx="2667000" cy="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1447800" y="1143000"/>
              <a:ext cx="0" cy="76200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381000" y="1607403"/>
              <a:ext cx="2057400" cy="830997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800000"/>
                  </a:solidFill>
                </a:rPr>
                <a:t>Create array of 3 elements</a:t>
              </a:r>
              <a:endParaRPr lang="en-US" sz="2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172200" y="2667000"/>
            <a:ext cx="2514600" cy="2286000"/>
            <a:chOff x="6172200" y="1752600"/>
            <a:chExt cx="2514600" cy="2286000"/>
          </a:xfrm>
        </p:grpSpPr>
        <p:grpSp>
          <p:nvGrpSpPr>
            <p:cNvPr id="89" name="Group 29"/>
            <p:cNvGrpSpPr>
              <a:grpSpLocks/>
            </p:cNvGrpSpPr>
            <p:nvPr/>
          </p:nvGrpSpPr>
          <p:grpSpPr bwMode="auto">
            <a:xfrm>
              <a:off x="6553200" y="1752600"/>
              <a:ext cx="2133600" cy="2286000"/>
              <a:chOff x="4368" y="2208"/>
              <a:chExt cx="1152" cy="1350"/>
            </a:xfrm>
          </p:grpSpPr>
          <p:sp>
            <p:nvSpPr>
              <p:cNvPr id="92" name="Rectangle 21"/>
              <p:cNvSpPr>
                <a:spLocks noChangeArrowheads="1"/>
              </p:cNvSpPr>
              <p:nvPr/>
            </p:nvSpPr>
            <p:spPr bwMode="auto">
              <a:xfrm>
                <a:off x="4368" y="2496"/>
                <a:ext cx="1152" cy="106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93" name="Text Box 22"/>
              <p:cNvSpPr txBox="1">
                <a:spLocks noChangeArrowheads="1"/>
              </p:cNvSpPr>
              <p:nvPr/>
            </p:nvSpPr>
            <p:spPr bwMode="auto">
              <a:xfrm>
                <a:off x="4368" y="2208"/>
                <a:ext cx="33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E41900"/>
                    </a:solidFill>
                  </a:rPr>
                  <a:t>a6</a:t>
                </a:r>
              </a:p>
            </p:txBody>
          </p:sp>
          <p:sp>
            <p:nvSpPr>
              <p:cNvPr id="94" name="Text Box 23"/>
              <p:cNvSpPr txBox="1">
                <a:spLocks noChangeArrowheads="1"/>
              </p:cNvSpPr>
              <p:nvPr/>
            </p:nvSpPr>
            <p:spPr bwMode="auto">
              <a:xfrm>
                <a:off x="4738" y="2493"/>
                <a:ext cx="782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Animal[]</a:t>
                </a:r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6172200" y="2819400"/>
              <a:ext cx="354484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0</a:t>
              </a:r>
            </a:p>
            <a:p>
              <a:r>
                <a:rPr lang="en-US" sz="2400" dirty="0"/>
                <a:t>1</a:t>
              </a:r>
            </a:p>
            <a:p>
              <a:r>
                <a:rPr lang="en-US" sz="2400" dirty="0"/>
                <a:t>2</a:t>
              </a:r>
            </a:p>
          </p:txBody>
        </p:sp>
        <p:sp>
          <p:nvSpPr>
            <p:cNvPr id="97" name="Line 11"/>
            <p:cNvSpPr>
              <a:spLocks noChangeShapeType="1"/>
            </p:cNvSpPr>
            <p:nvPr/>
          </p:nvSpPr>
          <p:spPr bwMode="auto">
            <a:xfrm>
              <a:off x="6553200" y="2819400"/>
              <a:ext cx="213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11"/>
            <p:cNvSpPr>
              <a:spLocks noChangeShapeType="1"/>
            </p:cNvSpPr>
            <p:nvPr/>
          </p:nvSpPr>
          <p:spPr bwMode="auto">
            <a:xfrm>
              <a:off x="6553200" y="3276600"/>
              <a:ext cx="213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Line 11"/>
            <p:cNvSpPr>
              <a:spLocks noChangeShapeType="1"/>
            </p:cNvSpPr>
            <p:nvPr/>
          </p:nvSpPr>
          <p:spPr bwMode="auto">
            <a:xfrm>
              <a:off x="6553200" y="3657600"/>
              <a:ext cx="2133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705600" y="2819400"/>
              <a:ext cx="589224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null</a:t>
              </a:r>
            </a:p>
            <a:p>
              <a:r>
                <a:rPr lang="en-US" sz="2400" dirty="0"/>
                <a:t>null</a:t>
              </a:r>
            </a:p>
            <a:p>
              <a:r>
                <a:rPr lang="en-US" sz="2400" dirty="0"/>
                <a:t>null</a:t>
              </a:r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2667000" y="2590800"/>
            <a:ext cx="2057400" cy="830997"/>
          </a:xfrm>
          <a:prstGeom prst="rect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Assign value of new-</a:t>
            </a:r>
            <a:r>
              <a:rPr lang="en-US" sz="2400" dirty="0" err="1">
                <a:solidFill>
                  <a:srgbClr val="800000"/>
                </a:solidFill>
              </a:rPr>
              <a:t>exp</a:t>
            </a:r>
            <a:r>
              <a:rPr lang="en-US" sz="2400" dirty="0">
                <a:solidFill>
                  <a:srgbClr val="800000"/>
                </a:solidFill>
              </a:rPr>
              <a:t> to v</a:t>
            </a:r>
            <a:endParaRPr lang="en-US" sz="2400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6477000" y="1600200"/>
            <a:ext cx="1460500" cy="609600"/>
            <a:chOff x="6477000" y="1600200"/>
            <a:chExt cx="1460500" cy="609600"/>
          </a:xfrm>
        </p:grpSpPr>
        <p:sp>
          <p:nvSpPr>
            <p:cNvPr id="104" name="Text Box 22"/>
            <p:cNvSpPr txBox="1">
              <a:spLocks noChangeArrowheads="1"/>
            </p:cNvSpPr>
            <p:nvPr/>
          </p:nvSpPr>
          <p:spPr bwMode="auto">
            <a:xfrm>
              <a:off x="7315200" y="1676400"/>
              <a:ext cx="622300" cy="4927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a6</a:t>
              </a:r>
            </a:p>
          </p:txBody>
        </p:sp>
        <p:cxnSp>
          <p:nvCxnSpPr>
            <p:cNvPr id="105" name="Straight Connector 104"/>
            <p:cNvCxnSpPr/>
            <p:nvPr/>
          </p:nvCxnSpPr>
          <p:spPr>
            <a:xfrm>
              <a:off x="6553200" y="1600200"/>
              <a:ext cx="533400" cy="609600"/>
            </a:xfrm>
            <a:prstGeom prst="line">
              <a:avLst/>
            </a:prstGeom>
            <a:ln w="317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H="1">
              <a:off x="6477000" y="1600200"/>
              <a:ext cx="609600" cy="609600"/>
            </a:xfrm>
            <a:prstGeom prst="line">
              <a:avLst/>
            </a:prstGeom>
            <a:ln w="317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TextBox 107"/>
          <p:cNvSpPr txBox="1"/>
          <p:nvPr/>
        </p:nvSpPr>
        <p:spPr>
          <a:xfrm>
            <a:off x="381000" y="3581400"/>
            <a:ext cx="4876800" cy="1723549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Assign and refer to elements as usual: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800000"/>
                </a:solidFill>
              </a:rPr>
              <a:t>v[0]= </a:t>
            </a:r>
            <a:r>
              <a:rPr lang="en-US" sz="2400" b="1" dirty="0">
                <a:solidFill>
                  <a:srgbClr val="800000"/>
                </a:solidFill>
              </a:rPr>
              <a:t>new</a:t>
            </a:r>
            <a:r>
              <a:rPr lang="en-US" sz="2400" dirty="0">
                <a:solidFill>
                  <a:srgbClr val="800000"/>
                </a:solidFill>
              </a:rPr>
              <a:t> Animal(…);</a:t>
            </a:r>
          </a:p>
          <a:p>
            <a:r>
              <a:rPr lang="en-US" sz="2400" dirty="0">
                <a:solidFill>
                  <a:srgbClr val="800000"/>
                </a:solidFill>
              </a:rPr>
              <a:t>…</a:t>
            </a:r>
          </a:p>
          <a:p>
            <a:r>
              <a:rPr lang="en-US" sz="2400" dirty="0">
                <a:solidFill>
                  <a:srgbClr val="800000"/>
                </a:solidFill>
              </a:rPr>
              <a:t>a= v[0].</a:t>
            </a:r>
            <a:r>
              <a:rPr lang="en-US" sz="2400" dirty="0" err="1">
                <a:solidFill>
                  <a:srgbClr val="800000"/>
                </a:solidFill>
              </a:rPr>
              <a:t>getAge</a:t>
            </a:r>
            <a:r>
              <a:rPr lang="en-US" sz="2400" dirty="0">
                <a:solidFill>
                  <a:srgbClr val="800000"/>
                </a:solidFill>
              </a:rPr>
              <a:t>();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1828800" y="5410200"/>
            <a:ext cx="6858000" cy="838200"/>
            <a:chOff x="1828800" y="5410200"/>
            <a:chExt cx="6858000" cy="838200"/>
          </a:xfrm>
        </p:grpSpPr>
        <p:grpSp>
          <p:nvGrpSpPr>
            <p:cNvPr id="110" name="Group 109"/>
            <p:cNvGrpSpPr/>
            <p:nvPr/>
          </p:nvGrpSpPr>
          <p:grpSpPr>
            <a:xfrm>
              <a:off x="5334000" y="5410200"/>
              <a:ext cx="3352800" cy="838200"/>
              <a:chOff x="5181600" y="5410200"/>
              <a:chExt cx="3352800" cy="838200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5638800" y="5410200"/>
                <a:ext cx="2895600" cy="838200"/>
                <a:chOff x="5867400" y="2286000"/>
                <a:chExt cx="2895600" cy="838200"/>
              </a:xfrm>
            </p:grpSpPr>
            <p:grpSp>
              <p:nvGrpSpPr>
                <p:cNvPr id="57" name="Group 65"/>
                <p:cNvGrpSpPr>
                  <a:grpSpLocks/>
                </p:cNvGrpSpPr>
                <p:nvPr/>
              </p:nvGrpSpPr>
              <p:grpSpPr bwMode="auto">
                <a:xfrm>
                  <a:off x="5867400" y="2657475"/>
                  <a:ext cx="2895600" cy="466725"/>
                  <a:chOff x="1680" y="576"/>
                  <a:chExt cx="1824" cy="294"/>
                </a:xfrm>
              </p:grpSpPr>
              <p:sp>
                <p:nvSpPr>
                  <p:cNvPr id="58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80" y="576"/>
                    <a:ext cx="1824" cy="29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>
                        <a:solidFill>
                          <a:srgbClr val="000000"/>
                        </a:solidFill>
                      </a:rPr>
                      <a:t>null</a:t>
                    </a:r>
                    <a:r>
                      <a:rPr lang="en-US" dirty="0"/>
                      <a:t>       null      </a:t>
                    </a:r>
                    <a:r>
                      <a:rPr lang="en-US" dirty="0">
                        <a:solidFill>
                          <a:srgbClr val="000000"/>
                        </a:solidFill>
                      </a:rPr>
                      <a:t>null</a:t>
                    </a:r>
                  </a:p>
                </p:txBody>
              </p:sp>
              <p:sp>
                <p:nvSpPr>
                  <p:cNvPr id="59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2112" y="576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0" name="Line 64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576"/>
                    <a:ext cx="0" cy="28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2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5867400" y="2286000"/>
                  <a:ext cx="2819400" cy="457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 0         1           2</a:t>
                  </a:r>
                </a:p>
              </p:txBody>
            </p:sp>
          </p:grpSp>
          <p:sp>
            <p:nvSpPr>
              <p:cNvPr id="109" name="Text Box 66"/>
              <p:cNvSpPr txBox="1">
                <a:spLocks noChangeArrowheads="1"/>
              </p:cNvSpPr>
              <p:nvPr/>
            </p:nvSpPr>
            <p:spPr bwMode="auto">
              <a:xfrm>
                <a:off x="5181600" y="5791200"/>
                <a:ext cx="40005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/>
                  <a:t>v</a:t>
                </a:r>
              </a:p>
            </p:txBody>
          </p:sp>
        </p:grpSp>
        <p:sp>
          <p:nvSpPr>
            <p:cNvPr id="111" name="TextBox 110"/>
            <p:cNvSpPr txBox="1"/>
            <p:nvPr/>
          </p:nvSpPr>
          <p:spPr>
            <a:xfrm>
              <a:off x="1828800" y="5410200"/>
              <a:ext cx="3429000" cy="83099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Sometimes use horizontal picture of an array: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5555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533400" y="1600200"/>
            <a:ext cx="5486400" cy="1754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200" b="1" dirty="0">
                <a:solidFill>
                  <a:srgbClr val="8B008C"/>
                </a:solidFill>
              </a:rPr>
              <a:t>Which function is called by</a:t>
            </a:r>
          </a:p>
          <a:p>
            <a:pPr>
              <a:spcBef>
                <a:spcPts val="1200"/>
              </a:spcBef>
            </a:pPr>
            <a:r>
              <a:rPr lang="en-US" sz="2200" b="1" dirty="0">
                <a:solidFill>
                  <a:srgbClr val="FF0000"/>
                </a:solidFill>
              </a:rPr>
              <a:t>       v[0].</a:t>
            </a:r>
            <a:r>
              <a:rPr lang="en-US" sz="2200" b="1" dirty="0" err="1">
                <a:solidFill>
                  <a:srgbClr val="FF0000"/>
                </a:solidFill>
              </a:rPr>
              <a:t>toString</a:t>
            </a:r>
            <a:r>
              <a:rPr lang="en-US" sz="2200" b="1" dirty="0">
                <a:solidFill>
                  <a:srgbClr val="FF0000"/>
                </a:solidFill>
              </a:rPr>
              <a:t>()    </a:t>
            </a:r>
            <a:r>
              <a:rPr lang="en-US" sz="2200" b="1" dirty="0">
                <a:solidFill>
                  <a:srgbClr val="8B008C"/>
                </a:solidFill>
              </a:rPr>
              <a:t>?</a:t>
            </a:r>
          </a:p>
          <a:p>
            <a:pPr>
              <a:spcBef>
                <a:spcPts val="1200"/>
              </a:spcBef>
            </a:pPr>
            <a:r>
              <a:rPr lang="en-US" sz="2200" dirty="0"/>
              <a:t>Remember, partition Object </a:t>
            </a:r>
            <a:br>
              <a:rPr lang="en-US" sz="2200" dirty="0"/>
            </a:br>
            <a:r>
              <a:rPr lang="en-US" sz="2200" dirty="0"/>
              <a:t>contains </a:t>
            </a:r>
            <a:r>
              <a:rPr lang="en-US" sz="2200" dirty="0" err="1">
                <a:solidFill>
                  <a:srgbClr val="800000"/>
                </a:solidFill>
              </a:rPr>
              <a:t>toString</a:t>
            </a:r>
            <a:r>
              <a:rPr lang="en-US" sz="2200" dirty="0">
                <a:solidFill>
                  <a:srgbClr val="800000"/>
                </a:solidFill>
              </a:rPr>
              <a:t>()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Which function is called?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410200" y="1447800"/>
            <a:ext cx="3352800" cy="838200"/>
            <a:chOff x="5410200" y="2286000"/>
            <a:chExt cx="3352800" cy="838200"/>
          </a:xfrm>
        </p:grpSpPr>
        <p:grpSp>
          <p:nvGrpSpPr>
            <p:cNvPr id="57" name="Group 65"/>
            <p:cNvGrpSpPr>
              <a:grpSpLocks/>
            </p:cNvGrpSpPr>
            <p:nvPr/>
          </p:nvGrpSpPr>
          <p:grpSpPr bwMode="auto">
            <a:xfrm>
              <a:off x="5867400" y="2657475"/>
              <a:ext cx="2895600" cy="466725"/>
              <a:chOff x="1680" y="576"/>
              <a:chExt cx="1824" cy="294"/>
            </a:xfrm>
          </p:grpSpPr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1680" y="576"/>
                <a:ext cx="1824" cy="29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E41900"/>
                    </a:solidFill>
                  </a:rPr>
                  <a:t>a0</a:t>
                </a:r>
                <a:r>
                  <a:rPr lang="en-US"/>
                  <a:t>       null      </a:t>
                </a:r>
                <a:r>
                  <a:rPr lang="en-US">
                    <a:solidFill>
                      <a:srgbClr val="E41900"/>
                    </a:solidFill>
                  </a:rPr>
                  <a:t>a1</a:t>
                </a:r>
                <a:endParaRPr lang="en-US"/>
              </a:p>
            </p:txBody>
          </p:sp>
          <p:sp>
            <p:nvSpPr>
              <p:cNvPr id="59" name="Line 63"/>
              <p:cNvSpPr>
                <a:spLocks noChangeShapeType="1"/>
              </p:cNvSpPr>
              <p:nvPr/>
            </p:nvSpPr>
            <p:spPr bwMode="auto">
              <a:xfrm>
                <a:off x="2112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64"/>
              <p:cNvSpPr>
                <a:spLocks noChangeShapeType="1"/>
              </p:cNvSpPr>
              <p:nvPr/>
            </p:nvSpPr>
            <p:spPr bwMode="auto">
              <a:xfrm>
                <a:off x="2736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Text Box 66"/>
            <p:cNvSpPr txBox="1">
              <a:spLocks noChangeArrowheads="1"/>
            </p:cNvSpPr>
            <p:nvPr/>
          </p:nvSpPr>
          <p:spPr bwMode="auto">
            <a:xfrm>
              <a:off x="5410200" y="2657475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v</a:t>
              </a:r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5867400" y="2286000"/>
              <a:ext cx="2819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 0         1           2</a:t>
              </a:r>
            </a:p>
          </p:txBody>
        </p:sp>
      </p:grp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2819400" y="35052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 err="1"/>
                    <a:t>toString</a:t>
                  </a:r>
                  <a:r>
                    <a:rPr lang="en-US" dirty="0"/>
                    <a:t>() </a:t>
                  </a:r>
                  <a:r>
                    <a:rPr lang="en-US" dirty="0" err="1"/>
                    <a:t>toNoise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 err="1"/>
                    <a:t>getString</a:t>
                  </a:r>
                  <a:r>
                    <a:rPr lang="en-US" dirty="0"/>
                    <a:t>() </a:t>
                  </a:r>
                  <a:r>
                    <a:rPr lang="en-US" dirty="0" err="1"/>
                    <a:t>toNoise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728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57200" y="4572000"/>
            <a:ext cx="2438400" cy="1938992"/>
            <a:chOff x="457200" y="4572000"/>
            <a:chExt cx="2438400" cy="1938992"/>
          </a:xfrm>
        </p:grpSpPr>
        <p:sp>
          <p:nvSpPr>
            <p:cNvPr id="5" name="TextBox 4"/>
            <p:cNvSpPr txBox="1"/>
            <p:nvPr/>
          </p:nvSpPr>
          <p:spPr>
            <a:xfrm>
              <a:off x="457200" y="4572000"/>
              <a:ext cx="2035386" cy="1938992"/>
            </a:xfrm>
            <a:prstGeom prst="rect">
              <a:avLst/>
            </a:prstGeom>
            <a:noFill/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Bottom-up or overriding rule says function </a:t>
              </a:r>
              <a:r>
                <a:rPr lang="en-US" sz="2400" dirty="0" err="1"/>
                <a:t>toString</a:t>
              </a:r>
              <a:r>
                <a:rPr lang="en-US" sz="2400" dirty="0"/>
                <a:t> in Cat partition</a:t>
              </a: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2362200" y="5943600"/>
              <a:ext cx="533400" cy="0"/>
            </a:xfrm>
            <a:prstGeom prst="straightConnector1">
              <a:avLst/>
            </a:prstGeom>
            <a:ln w="34925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19731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152400" y="2979003"/>
            <a:ext cx="5638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00"/>
                </a:solidFill>
              </a:rPr>
              <a:t>The type of </a:t>
            </a:r>
            <a:r>
              <a:rPr lang="en-US" dirty="0">
                <a:solidFill>
                  <a:srgbClr val="FF0000"/>
                </a:solidFill>
              </a:rPr>
              <a:t>v</a:t>
            </a:r>
            <a:r>
              <a:rPr lang="en-US" dirty="0">
                <a:solidFill>
                  <a:srgbClr val="000000"/>
                </a:solidFill>
              </a:rPr>
              <a:t> is </a:t>
            </a:r>
            <a:r>
              <a:rPr lang="en-US" dirty="0">
                <a:solidFill>
                  <a:srgbClr val="FF0000"/>
                </a:solidFill>
              </a:rPr>
              <a:t>Animal[] </a:t>
            </a:r>
          </a:p>
          <a:p>
            <a:r>
              <a:rPr lang="en-US" dirty="0"/>
              <a:t>The type of each </a:t>
            </a:r>
            <a:r>
              <a:rPr lang="en-US" dirty="0">
                <a:solidFill>
                  <a:srgbClr val="FF0000"/>
                </a:solidFill>
              </a:rPr>
              <a:t>v[k]</a:t>
            </a:r>
            <a:r>
              <a:rPr lang="en-US" dirty="0"/>
              <a:t> is </a:t>
            </a:r>
            <a:r>
              <a:rPr lang="en-US" dirty="0">
                <a:solidFill>
                  <a:srgbClr val="FF0000"/>
                </a:solidFill>
              </a:rPr>
              <a:t>Animal</a:t>
            </a:r>
          </a:p>
          <a:p>
            <a:r>
              <a:rPr lang="en-US" dirty="0"/>
              <a:t>The type is part of the syntax/grammar of the language. Known at compile time.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Consequences of a class type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638800" y="3048000"/>
            <a:ext cx="2590800" cy="833439"/>
            <a:chOff x="5410200" y="2286000"/>
            <a:chExt cx="2514600" cy="833439"/>
          </a:xfrm>
        </p:grpSpPr>
        <p:grpSp>
          <p:nvGrpSpPr>
            <p:cNvPr id="57" name="Group 65"/>
            <p:cNvGrpSpPr>
              <a:grpSpLocks/>
            </p:cNvGrpSpPr>
            <p:nvPr/>
          </p:nvGrpSpPr>
          <p:grpSpPr bwMode="auto">
            <a:xfrm>
              <a:off x="5867400" y="2657476"/>
              <a:ext cx="2057400" cy="461963"/>
              <a:chOff x="1680" y="576"/>
              <a:chExt cx="1296" cy="291"/>
            </a:xfrm>
          </p:grpSpPr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1680" y="576"/>
                <a:ext cx="129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E41900"/>
                    </a:solidFill>
                  </a:rPr>
                  <a:t>a0</a:t>
                </a:r>
                <a:r>
                  <a:rPr lang="en-US" dirty="0"/>
                  <a:t>     null    </a:t>
                </a:r>
                <a:r>
                  <a:rPr lang="en-US" dirty="0">
                    <a:solidFill>
                      <a:srgbClr val="E41900"/>
                    </a:solidFill>
                  </a:rPr>
                  <a:t>a1</a:t>
                </a:r>
                <a:endParaRPr lang="en-US" dirty="0"/>
              </a:p>
            </p:txBody>
          </p:sp>
          <p:sp>
            <p:nvSpPr>
              <p:cNvPr id="59" name="Line 63"/>
              <p:cNvSpPr>
                <a:spLocks noChangeShapeType="1"/>
              </p:cNvSpPr>
              <p:nvPr/>
            </p:nvSpPr>
            <p:spPr bwMode="auto">
              <a:xfrm>
                <a:off x="206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64"/>
              <p:cNvSpPr>
                <a:spLocks noChangeShapeType="1"/>
              </p:cNvSpPr>
              <p:nvPr/>
            </p:nvSpPr>
            <p:spPr bwMode="auto">
              <a:xfrm>
                <a:off x="254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Text Box 66"/>
            <p:cNvSpPr txBox="1">
              <a:spLocks noChangeArrowheads="1"/>
            </p:cNvSpPr>
            <p:nvPr/>
          </p:nvSpPr>
          <p:spPr bwMode="auto">
            <a:xfrm>
              <a:off x="5410200" y="2657475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v</a:t>
              </a:r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5867400" y="2286000"/>
              <a:ext cx="205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 0       1         2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57200" y="1752600"/>
            <a:ext cx="77163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Animal[] v;              	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declaration of v. Also means that each</a:t>
            </a:r>
          </a:p>
          <a:p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			variable v[k] is of type Animal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48400" y="4343400"/>
            <a:ext cx="20693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Animal objects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6553200" y="3962400"/>
            <a:ext cx="990600" cy="53340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543800" y="3962400"/>
            <a:ext cx="228600" cy="533400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85800" y="5410200"/>
            <a:ext cx="66293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As we see on next slide, the type of a class variable like v[k] determines what methods can be called</a:t>
            </a:r>
          </a:p>
        </p:txBody>
      </p:sp>
    </p:spTree>
    <p:extLst>
      <p:ext uri="{BB962C8B-B14F-4D97-AF65-F5344CB8AC3E}">
        <p14:creationId xmlns:p14="http://schemas.microsoft.com/office/powerpoint/2010/main" val="3259914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5559552" cy="990600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rgbClr val="800000"/>
                </a:solidFill>
              </a:rPr>
              <a:t>From an Animal variable, can use only methods available in class Animal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5791200" y="35052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</p:grp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6332060" y="1905000"/>
            <a:ext cx="2202340" cy="852190"/>
            <a:chOff x="228602" y="2276475"/>
            <a:chExt cx="2202340" cy="852190"/>
          </a:xfrm>
        </p:grpSpPr>
        <p:grpSp>
          <p:nvGrpSpPr>
            <p:cNvPr id="99" name="Group 98"/>
            <p:cNvGrpSpPr/>
            <p:nvPr/>
          </p:nvGrpSpPr>
          <p:grpSpPr>
            <a:xfrm>
              <a:off x="228602" y="2276475"/>
              <a:ext cx="1143000" cy="461964"/>
              <a:chOff x="5410200" y="2657475"/>
              <a:chExt cx="1109382" cy="461964"/>
            </a:xfrm>
          </p:grpSpPr>
          <p:sp>
            <p:nvSpPr>
              <p:cNvPr id="101" name="Text Box 62"/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E41900"/>
                    </a:solidFill>
                  </a:rPr>
                  <a:t>a0</a:t>
                </a:r>
                <a:r>
                  <a:rPr lang="en-US" dirty="0"/>
                  <a:t> </a:t>
                </a:r>
              </a:p>
            </p:txBody>
          </p:sp>
          <p:sp>
            <p:nvSpPr>
              <p:cNvPr id="102" name="Text Box 66"/>
              <p:cNvSpPr txBox="1">
                <a:spLocks noChangeArrowheads="1"/>
              </p:cNvSpPr>
              <p:nvPr/>
            </p:nvSpPr>
            <p:spPr bwMode="auto">
              <a:xfrm>
                <a:off x="5410200" y="2657475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/>
                  <a:t>a</a:t>
                </a:r>
              </a:p>
            </p:txBody>
          </p:sp>
        </p:grpSp>
        <p:sp>
          <p:nvSpPr>
            <p:cNvPr id="100" name="Rectangle 99"/>
            <p:cNvSpPr/>
            <p:nvPr/>
          </p:nvSpPr>
          <p:spPr>
            <a:xfrm>
              <a:off x="1263134" y="2667000"/>
              <a:ext cx="116780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Times New Roman"/>
                  <a:cs typeface="Times New Roman"/>
                </a:rPr>
                <a:t> Animal</a:t>
              </a:r>
              <a:endParaRPr lang="en-US" sz="2400" dirty="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609600" y="1828800"/>
            <a:ext cx="4953000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0000FF"/>
                </a:solidFill>
              </a:rPr>
              <a:t>a.getWeight</a:t>
            </a:r>
            <a:r>
              <a:rPr lang="en-US" sz="2400" dirty="0">
                <a:solidFill>
                  <a:srgbClr val="0000FF"/>
                </a:solidFill>
              </a:rPr>
              <a:t>() </a:t>
            </a:r>
            <a:r>
              <a:rPr lang="en-US" sz="2400" dirty="0"/>
              <a:t>is obviously illegal.</a:t>
            </a:r>
          </a:p>
          <a:p>
            <a:r>
              <a:rPr lang="en-US" sz="2400" dirty="0"/>
              <a:t>The class won’t compile.</a:t>
            </a:r>
          </a:p>
          <a:p>
            <a:endParaRPr lang="en-US" sz="2400" dirty="0"/>
          </a:p>
          <a:p>
            <a:r>
              <a:rPr lang="en-US" sz="2400" dirty="0"/>
              <a:t>When checking legality of a call like </a:t>
            </a:r>
          </a:p>
          <a:p>
            <a:r>
              <a:rPr lang="en-US" sz="2400" dirty="0"/>
              <a:t>      </a:t>
            </a:r>
            <a:r>
              <a:rPr lang="en-US" sz="2400" dirty="0" err="1">
                <a:solidFill>
                  <a:srgbClr val="0000FF"/>
                </a:solidFill>
              </a:rPr>
              <a:t>a.getWeight</a:t>
            </a:r>
            <a:r>
              <a:rPr lang="en-US" sz="2400" dirty="0">
                <a:solidFill>
                  <a:srgbClr val="0000FF"/>
                </a:solidFill>
              </a:rPr>
              <a:t>(…)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since the type of a is Animal, function </a:t>
            </a:r>
            <a:r>
              <a:rPr lang="en-US" sz="2400" dirty="0" err="1"/>
              <a:t>getWeight</a:t>
            </a:r>
            <a:r>
              <a:rPr lang="en-US" sz="2400" dirty="0"/>
              <a:t> must be declared in Animal or one of its </a:t>
            </a:r>
            <a:r>
              <a:rPr lang="en-US" sz="2400" dirty="0" err="1"/>
              <a:t>superclasses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0566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5559552" cy="990600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rgbClr val="800000"/>
                </a:solidFill>
              </a:rPr>
              <a:t>From an Animal variable, can use only methods available in class Animal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98" name="Group 97"/>
          <p:cNvGrpSpPr/>
          <p:nvPr/>
        </p:nvGrpSpPr>
        <p:grpSpPr>
          <a:xfrm>
            <a:off x="6332060" y="1905000"/>
            <a:ext cx="2202340" cy="852190"/>
            <a:chOff x="228602" y="2276475"/>
            <a:chExt cx="2202340" cy="852190"/>
          </a:xfrm>
        </p:grpSpPr>
        <p:grpSp>
          <p:nvGrpSpPr>
            <p:cNvPr id="99" name="Group 98"/>
            <p:cNvGrpSpPr/>
            <p:nvPr/>
          </p:nvGrpSpPr>
          <p:grpSpPr>
            <a:xfrm>
              <a:off x="228602" y="2276475"/>
              <a:ext cx="1143000" cy="461964"/>
              <a:chOff x="5410200" y="2657475"/>
              <a:chExt cx="1109382" cy="461964"/>
            </a:xfrm>
          </p:grpSpPr>
          <p:sp>
            <p:nvSpPr>
              <p:cNvPr id="101" name="Text Box 62"/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E41900"/>
                    </a:solidFill>
                  </a:rPr>
                  <a:t>a0</a:t>
                </a:r>
                <a:r>
                  <a:rPr lang="en-US" dirty="0"/>
                  <a:t> </a:t>
                </a:r>
              </a:p>
            </p:txBody>
          </p:sp>
          <p:sp>
            <p:nvSpPr>
              <p:cNvPr id="102" name="Text Box 66"/>
              <p:cNvSpPr txBox="1">
                <a:spLocks noChangeArrowheads="1"/>
              </p:cNvSpPr>
              <p:nvPr/>
            </p:nvSpPr>
            <p:spPr bwMode="auto">
              <a:xfrm>
                <a:off x="5410200" y="2657475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/>
                  <a:t>a</a:t>
                </a:r>
              </a:p>
            </p:txBody>
          </p:sp>
        </p:grpSp>
        <p:sp>
          <p:nvSpPr>
            <p:cNvPr id="100" name="Rectangle 99"/>
            <p:cNvSpPr/>
            <p:nvPr/>
          </p:nvSpPr>
          <p:spPr>
            <a:xfrm>
              <a:off x="1263134" y="2667000"/>
              <a:ext cx="116780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Times New Roman"/>
                  <a:cs typeface="Times New Roman"/>
                </a:rPr>
                <a:t> Animal</a:t>
              </a:r>
              <a:endParaRPr lang="en-US" sz="2400" dirty="0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533400" y="4495800"/>
            <a:ext cx="4800600" cy="201593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When checking legality of a call like </a:t>
            </a:r>
          </a:p>
          <a:p>
            <a:r>
              <a:rPr lang="en-US" sz="2400" dirty="0"/>
              <a:t>      </a:t>
            </a:r>
            <a:r>
              <a:rPr lang="en-US" sz="2400" dirty="0" err="1">
                <a:solidFill>
                  <a:srgbClr val="0000FF"/>
                </a:solidFill>
              </a:rPr>
              <a:t>a.getWeight</a:t>
            </a:r>
            <a:r>
              <a:rPr lang="en-US" sz="2400" dirty="0">
                <a:solidFill>
                  <a:srgbClr val="0000FF"/>
                </a:solidFill>
              </a:rPr>
              <a:t>(…)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since the type of a is Animal, function </a:t>
            </a:r>
            <a:r>
              <a:rPr lang="en-US" sz="2400" dirty="0" err="1"/>
              <a:t>getWeight</a:t>
            </a:r>
            <a:r>
              <a:rPr lang="en-US" sz="2400" dirty="0"/>
              <a:t> must be declared in Animal or one of its </a:t>
            </a:r>
            <a:r>
              <a:rPr lang="en-US" sz="2400" dirty="0" err="1"/>
              <a:t>superclasses</a:t>
            </a:r>
            <a:r>
              <a:rPr lang="en-US" sz="2400" dirty="0"/>
              <a:t>.</a:t>
            </a:r>
          </a:p>
        </p:txBody>
      </p:sp>
      <p:grpSp>
        <p:nvGrpSpPr>
          <p:cNvPr id="23" name="Group 39"/>
          <p:cNvGrpSpPr>
            <a:grpSpLocks/>
          </p:cNvGrpSpPr>
          <p:nvPr/>
        </p:nvGrpSpPr>
        <p:grpSpPr bwMode="auto">
          <a:xfrm>
            <a:off x="5791200" y="3505200"/>
            <a:ext cx="2819400" cy="3048000"/>
            <a:chOff x="3696" y="144"/>
            <a:chExt cx="1776" cy="1920"/>
          </a:xfrm>
        </p:grpSpPr>
        <p:grpSp>
          <p:nvGrpSpPr>
            <p:cNvPr id="25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27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29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32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33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>
                        <a:solidFill>
                          <a:srgbClr val="E41900"/>
                        </a:solidFill>
                      </a:rPr>
                      <a:t>a0</a:t>
                    </a:r>
                    <a:endParaRPr lang="en-US" dirty="0"/>
                  </a:p>
                </p:txBody>
              </p:sp>
              <p:sp>
                <p:nvSpPr>
                  <p:cNvPr id="34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35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36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3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3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28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26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609600" y="1524000"/>
            <a:ext cx="502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Suppose </a:t>
            </a:r>
            <a:r>
              <a:rPr lang="en-US" sz="2400" dirty="0">
                <a:solidFill>
                  <a:srgbClr val="E41900"/>
                </a:solidFill>
              </a:rPr>
              <a:t>a0</a:t>
            </a:r>
            <a:r>
              <a:rPr lang="en-US" sz="2400" dirty="0"/>
              <a:t> contains an object of a subclass Cat of Animal. By the rule below, </a:t>
            </a:r>
            <a:r>
              <a:rPr lang="en-US" sz="2400" dirty="0" err="1">
                <a:solidFill>
                  <a:srgbClr val="FF0000"/>
                </a:solidFill>
              </a:rPr>
              <a:t>a.getWeight</a:t>
            </a:r>
            <a:r>
              <a:rPr lang="en-US" sz="2400" dirty="0">
                <a:solidFill>
                  <a:srgbClr val="FF0000"/>
                </a:solidFill>
              </a:rPr>
              <a:t>(…)</a:t>
            </a:r>
            <a:r>
              <a:rPr lang="en-US" sz="2400" dirty="0"/>
              <a:t> is still illegal.</a:t>
            </a:r>
          </a:p>
          <a:p>
            <a:r>
              <a:rPr lang="en-US" sz="2400" dirty="0"/>
              <a:t>Remember, the test for legality is done at compile time, not while the program is running. </a:t>
            </a:r>
            <a:r>
              <a:rPr lang="en-US" sz="2400"/>
              <a:t>…</a:t>
            </a:r>
            <a:endParaRPr lang="en-US" sz="2400" dirty="0"/>
          </a:p>
        </p:txBody>
      </p:sp>
      <p:sp>
        <p:nvSpPr>
          <p:cNvPr id="38" name="Rectangle 40"/>
          <p:cNvSpPr>
            <a:spLocks noChangeArrowheads="1"/>
          </p:cNvSpPr>
          <p:nvPr/>
        </p:nvSpPr>
        <p:spPr bwMode="auto">
          <a:xfrm>
            <a:off x="5791200" y="5257800"/>
            <a:ext cx="2819400" cy="1295400"/>
          </a:xfrm>
          <a:prstGeom prst="rect">
            <a:avLst/>
          </a:prstGeom>
          <a:solidFill>
            <a:schemeClr val="accent1">
              <a:alpha val="6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128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5559552" cy="990600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rgbClr val="800000"/>
                </a:solidFill>
              </a:rPr>
              <a:t>From an Animal variable, can use only methods available in class Animal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791200" y="3505200"/>
            <a:ext cx="2819400" cy="3048000"/>
            <a:chOff x="2819400" y="3505200"/>
            <a:chExt cx="2819400" cy="3048000"/>
          </a:xfrm>
        </p:grpSpPr>
        <p:grpSp>
          <p:nvGrpSpPr>
            <p:cNvPr id="39" name="Group 39"/>
            <p:cNvGrpSpPr>
              <a:grpSpLocks/>
            </p:cNvGrpSpPr>
            <p:nvPr/>
          </p:nvGrpSpPr>
          <p:grpSpPr bwMode="auto">
            <a:xfrm>
              <a:off x="2819400" y="3505200"/>
              <a:ext cx="2819400" cy="3048000"/>
              <a:chOff x="3696" y="144"/>
              <a:chExt cx="1776" cy="1920"/>
            </a:xfrm>
          </p:grpSpPr>
          <p:grpSp>
            <p:nvGrpSpPr>
              <p:cNvPr id="40" name="Group 17"/>
              <p:cNvGrpSpPr>
                <a:grpSpLocks/>
              </p:cNvGrpSpPr>
              <p:nvPr/>
            </p:nvGrpSpPr>
            <p:grpSpPr bwMode="auto">
              <a:xfrm>
                <a:off x="3696" y="144"/>
                <a:ext cx="1776" cy="1920"/>
                <a:chOff x="3696" y="192"/>
                <a:chExt cx="1776" cy="1920"/>
              </a:xfrm>
            </p:grpSpPr>
            <p:grpSp>
              <p:nvGrpSpPr>
                <p:cNvPr id="42" name="Group 16"/>
                <p:cNvGrpSpPr>
                  <a:grpSpLocks/>
                </p:cNvGrpSpPr>
                <p:nvPr/>
              </p:nvGrpSpPr>
              <p:grpSpPr bwMode="auto">
                <a:xfrm>
                  <a:off x="3696" y="192"/>
                  <a:ext cx="1776" cy="1920"/>
                  <a:chOff x="3696" y="768"/>
                  <a:chExt cx="1776" cy="1920"/>
                </a:xfrm>
              </p:grpSpPr>
              <p:grpSp>
                <p:nvGrpSpPr>
                  <p:cNvPr id="44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3696" y="768"/>
                    <a:ext cx="1776" cy="1920"/>
                    <a:chOff x="3696" y="768"/>
                    <a:chExt cx="1776" cy="1920"/>
                  </a:xfrm>
                </p:grpSpPr>
                <p:sp>
                  <p:nvSpPr>
                    <p:cNvPr id="47" name="Rectangle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96" y="1072"/>
                      <a:ext cx="1776" cy="1616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/>
                    </a:p>
                  </p:txBody>
                </p:sp>
                <p:sp>
                  <p:nvSpPr>
                    <p:cNvPr id="48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96" y="768"/>
                      <a:ext cx="336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>
                          <a:solidFill>
                            <a:srgbClr val="E41900"/>
                          </a:solidFill>
                        </a:rPr>
                        <a:t>a0</a:t>
                      </a:r>
                      <a:endParaRPr lang="en-US"/>
                    </a:p>
                  </p:txBody>
                </p:sp>
                <p:sp>
                  <p:nvSpPr>
                    <p:cNvPr id="49" name="Text Box 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04" y="1072"/>
                      <a:ext cx="768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square"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/>
                        <a:t>Animal</a:t>
                      </a:r>
                    </a:p>
                  </p:txBody>
                </p:sp>
                <p:sp>
                  <p:nvSpPr>
                    <p:cNvPr id="50" name="Text Box 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92" y="1872"/>
                      <a:ext cx="480" cy="291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 charset="0"/>
                          <a:ea typeface="ＭＳ Ｐゴシック" charset="0"/>
                        </a:defRPr>
                      </a:lvl9pPr>
                    </a:lstStyle>
                    <a:p>
                      <a:pPr algn="ctr">
                        <a:spcBef>
                          <a:spcPct val="50000"/>
                        </a:spcBef>
                      </a:pPr>
                      <a:r>
                        <a:rPr lang="en-US"/>
                        <a:t>Cat</a:t>
                      </a:r>
                    </a:p>
                  </p:txBody>
                </p:sp>
                <p:sp>
                  <p:nvSpPr>
                    <p:cNvPr id="51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696" y="1872"/>
                      <a:ext cx="139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 sz="2400"/>
                    </a:p>
                  </p:txBody>
                </p:sp>
              </p:grpSp>
              <p:sp>
                <p:nvSpPr>
                  <p:cNvPr id="45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1891"/>
                    <a:ext cx="1728" cy="75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/>
                      <a:t/>
                    </a:r>
                    <a:br>
                      <a:rPr lang="en-US" dirty="0"/>
                    </a:br>
                    <a:r>
                      <a:rPr lang="en-US" dirty="0" err="1"/>
                      <a:t>getNoise</a:t>
                    </a:r>
                    <a:r>
                      <a:rPr lang="en-US" dirty="0"/>
                      <a:t>() </a:t>
                    </a:r>
                    <a:r>
                      <a:rPr lang="en-US" dirty="0" err="1"/>
                      <a:t>toString</a:t>
                    </a:r>
                    <a:r>
                      <a:rPr lang="en-US" dirty="0"/>
                      <a:t>()</a:t>
                    </a:r>
                    <a:br>
                      <a:rPr lang="en-US" dirty="0"/>
                    </a:br>
                    <a:r>
                      <a:rPr lang="en-US" dirty="0" err="1">
                        <a:solidFill>
                          <a:srgbClr val="FF0000"/>
                        </a:solidFill>
                      </a:rPr>
                      <a:t>getWeight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()</a:t>
                    </a:r>
                  </a:p>
                </p:txBody>
              </p:sp>
              <p:sp>
                <p:nvSpPr>
                  <p:cNvPr id="46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92" y="1116"/>
                    <a:ext cx="1680" cy="64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 dirty="0"/>
                      <a:t>age</a:t>
                    </a:r>
                  </a:p>
                  <a:p>
                    <a:pPr>
                      <a:spcBef>
                        <a:spcPct val="50000"/>
                      </a:spcBef>
                    </a:pPr>
                    <a:r>
                      <a:rPr lang="en-US" dirty="0" err="1"/>
                      <a:t>isOlder</a:t>
                    </a:r>
                    <a:r>
                      <a:rPr lang="en-US" dirty="0"/>
                      <a:t>(Animal)</a:t>
                    </a:r>
                  </a:p>
                </p:txBody>
              </p:sp>
            </p:grpSp>
            <p:sp>
              <p:nvSpPr>
                <p:cNvPr id="43" name="Rectangle 14"/>
                <p:cNvSpPr>
                  <a:spLocks noChangeArrowheads="1"/>
                </p:cNvSpPr>
                <p:nvPr/>
              </p:nvSpPr>
              <p:spPr bwMode="auto">
                <a:xfrm>
                  <a:off x="4176" y="576"/>
                  <a:ext cx="384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2400"/>
                </a:p>
              </p:txBody>
            </p:sp>
          </p:grpSp>
          <p:sp>
            <p:nvSpPr>
              <p:cNvPr id="41" name="Text Box 32"/>
              <p:cNvSpPr txBox="1">
                <a:spLocks noChangeArrowheads="1"/>
              </p:cNvSpPr>
              <p:nvPr/>
            </p:nvSpPr>
            <p:spPr bwMode="auto">
              <a:xfrm>
                <a:off x="4272" y="480"/>
                <a:ext cx="192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b="1" dirty="0"/>
                  <a:t>5</a:t>
                </a:r>
              </a:p>
            </p:txBody>
          </p:sp>
        </p:grpSp>
        <p:sp>
          <p:nvSpPr>
            <p:cNvPr id="56" name="Rectangle 40"/>
            <p:cNvSpPr>
              <a:spLocks noChangeArrowheads="1"/>
            </p:cNvSpPr>
            <p:nvPr/>
          </p:nvSpPr>
          <p:spPr bwMode="auto">
            <a:xfrm>
              <a:off x="2819400" y="5257800"/>
              <a:ext cx="2819400" cy="1295400"/>
            </a:xfrm>
            <a:prstGeom prst="rect">
              <a:avLst/>
            </a:prstGeom>
            <a:solidFill>
              <a:schemeClr val="accent1">
                <a:alpha val="62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52400" y="1905000"/>
            <a:ext cx="1732159" cy="852190"/>
            <a:chOff x="228602" y="2276475"/>
            <a:chExt cx="1732159" cy="852190"/>
          </a:xfrm>
        </p:grpSpPr>
        <p:grpSp>
          <p:nvGrpSpPr>
            <p:cNvPr id="66" name="Group 65"/>
            <p:cNvGrpSpPr/>
            <p:nvPr/>
          </p:nvGrpSpPr>
          <p:grpSpPr>
            <a:xfrm>
              <a:off x="228602" y="2276475"/>
              <a:ext cx="1143000" cy="461964"/>
              <a:chOff x="5410200" y="2657475"/>
              <a:chExt cx="1109382" cy="461964"/>
            </a:xfrm>
          </p:grpSpPr>
          <p:sp>
            <p:nvSpPr>
              <p:cNvPr id="70" name="Text Box 62"/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E41900"/>
                    </a:solidFill>
                  </a:rPr>
                  <a:t>a0</a:t>
                </a:r>
                <a:r>
                  <a:rPr lang="en-US" dirty="0"/>
                  <a:t> </a:t>
                </a:r>
              </a:p>
            </p:txBody>
          </p:sp>
          <p:sp>
            <p:nvSpPr>
              <p:cNvPr id="68" name="Text Box 66"/>
              <p:cNvSpPr txBox="1">
                <a:spLocks noChangeArrowheads="1"/>
              </p:cNvSpPr>
              <p:nvPr/>
            </p:nvSpPr>
            <p:spPr bwMode="auto">
              <a:xfrm>
                <a:off x="5410200" y="2657475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/>
                  <a:t>c</a:t>
                </a:r>
              </a:p>
            </p:txBody>
          </p:sp>
        </p:grpSp>
        <p:sp>
          <p:nvSpPr>
            <p:cNvPr id="73" name="Rectangle 72"/>
            <p:cNvSpPr/>
            <p:nvPr/>
          </p:nvSpPr>
          <p:spPr>
            <a:xfrm>
              <a:off x="1263134" y="2667000"/>
              <a:ext cx="69762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Times New Roman"/>
                  <a:cs typeface="Times New Roman"/>
                </a:rPr>
                <a:t> Cat</a:t>
              </a:r>
              <a:endParaRPr lang="en-US" sz="2400" dirty="0"/>
            </a:p>
          </p:txBody>
        </p:sp>
      </p:grpSp>
      <p:grpSp>
        <p:nvGrpSpPr>
          <p:cNvPr id="75" name="Group 39"/>
          <p:cNvGrpSpPr>
            <a:grpSpLocks/>
          </p:cNvGrpSpPr>
          <p:nvPr/>
        </p:nvGrpSpPr>
        <p:grpSpPr bwMode="auto">
          <a:xfrm>
            <a:off x="533400" y="3429000"/>
            <a:ext cx="2819400" cy="3048000"/>
            <a:chOff x="3696" y="144"/>
            <a:chExt cx="1776" cy="1920"/>
          </a:xfrm>
        </p:grpSpPr>
        <p:grpSp>
          <p:nvGrpSpPr>
            <p:cNvPr id="86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88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90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93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94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95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96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97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9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92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89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87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6332060" y="1905000"/>
            <a:ext cx="2202340" cy="852190"/>
            <a:chOff x="228602" y="2276475"/>
            <a:chExt cx="2202340" cy="852190"/>
          </a:xfrm>
        </p:grpSpPr>
        <p:grpSp>
          <p:nvGrpSpPr>
            <p:cNvPr id="99" name="Group 98"/>
            <p:cNvGrpSpPr/>
            <p:nvPr/>
          </p:nvGrpSpPr>
          <p:grpSpPr>
            <a:xfrm>
              <a:off x="228602" y="2276475"/>
              <a:ext cx="1143000" cy="461964"/>
              <a:chOff x="5410200" y="2657475"/>
              <a:chExt cx="1109382" cy="461964"/>
            </a:xfrm>
          </p:grpSpPr>
          <p:sp>
            <p:nvSpPr>
              <p:cNvPr id="101" name="Text Box 62"/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E41900"/>
                    </a:solidFill>
                  </a:rPr>
                  <a:t>a0</a:t>
                </a:r>
                <a:r>
                  <a:rPr lang="en-US" dirty="0"/>
                  <a:t> </a:t>
                </a:r>
              </a:p>
            </p:txBody>
          </p:sp>
          <p:sp>
            <p:nvSpPr>
              <p:cNvPr id="102" name="Text Box 66"/>
              <p:cNvSpPr txBox="1">
                <a:spLocks noChangeArrowheads="1"/>
              </p:cNvSpPr>
              <p:nvPr/>
            </p:nvSpPr>
            <p:spPr bwMode="auto">
              <a:xfrm>
                <a:off x="5410200" y="2657475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/>
                  <a:t>a</a:t>
                </a:r>
              </a:p>
            </p:txBody>
          </p:sp>
        </p:grpSp>
        <p:sp>
          <p:nvSpPr>
            <p:cNvPr id="100" name="Rectangle 99"/>
            <p:cNvSpPr/>
            <p:nvPr/>
          </p:nvSpPr>
          <p:spPr>
            <a:xfrm>
              <a:off x="1263134" y="2667000"/>
              <a:ext cx="116780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Times New Roman"/>
                  <a:cs typeface="Times New Roman"/>
                </a:rPr>
                <a:t> Animal</a:t>
              </a:r>
              <a:endParaRPr lang="en-US" sz="24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209800" y="1295400"/>
            <a:ext cx="3962400" cy="1200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The same object a0, from the viewpoint of a Cat variable and an Animal variable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2819400"/>
            <a:ext cx="2819400" cy="461665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/>
              <a:t>c.getWeight</a:t>
            </a:r>
            <a:r>
              <a:rPr lang="en-US" sz="2400" dirty="0"/>
              <a:t>() is legal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886200" y="2819400"/>
            <a:ext cx="3124200" cy="461665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/>
              <a:t>a.getWeight</a:t>
            </a:r>
            <a:r>
              <a:rPr lang="en-US" sz="2400" dirty="0"/>
              <a:t>() is illegal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86200" y="3276600"/>
            <a:ext cx="1600199" cy="2308324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because </a:t>
            </a:r>
            <a:r>
              <a:rPr lang="en-US" sz="2400" dirty="0" err="1"/>
              <a:t>getWeight</a:t>
            </a:r>
            <a:endParaRPr lang="en-US" sz="2400" dirty="0"/>
          </a:p>
          <a:p>
            <a:r>
              <a:rPr lang="en-US" sz="2400" dirty="0"/>
              <a:t>is not available in class Animal</a:t>
            </a:r>
          </a:p>
        </p:txBody>
      </p:sp>
    </p:spTree>
    <p:extLst>
      <p:ext uri="{BB962C8B-B14F-4D97-AF65-F5344CB8AC3E}">
        <p14:creationId xmlns:p14="http://schemas.microsoft.com/office/powerpoint/2010/main" val="3373184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2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239000" cy="990600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rgbClr val="800000"/>
                </a:solidFill>
              </a:rPr>
              <a:t>Rule for determining legality of method call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52400" y="1905000"/>
            <a:ext cx="1501427" cy="852190"/>
            <a:chOff x="228602" y="2276475"/>
            <a:chExt cx="1501427" cy="852190"/>
          </a:xfrm>
        </p:grpSpPr>
        <p:grpSp>
          <p:nvGrpSpPr>
            <p:cNvPr id="66" name="Group 65"/>
            <p:cNvGrpSpPr/>
            <p:nvPr/>
          </p:nvGrpSpPr>
          <p:grpSpPr>
            <a:xfrm>
              <a:off x="228602" y="2276475"/>
              <a:ext cx="1143000" cy="461964"/>
              <a:chOff x="5410200" y="2657475"/>
              <a:chExt cx="1109382" cy="461964"/>
            </a:xfrm>
          </p:grpSpPr>
          <p:sp>
            <p:nvSpPr>
              <p:cNvPr id="70" name="Text Box 62"/>
              <p:cNvSpPr txBox="1">
                <a:spLocks noChangeArrowheads="1"/>
              </p:cNvSpPr>
              <p:nvPr/>
            </p:nvSpPr>
            <p:spPr bwMode="auto">
              <a:xfrm>
                <a:off x="5867400" y="2657476"/>
                <a:ext cx="652182" cy="46196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E41900"/>
                    </a:solidFill>
                  </a:rPr>
                  <a:t>a0</a:t>
                </a:r>
                <a:r>
                  <a:rPr lang="en-US" dirty="0"/>
                  <a:t> </a:t>
                </a:r>
              </a:p>
            </p:txBody>
          </p:sp>
          <p:sp>
            <p:nvSpPr>
              <p:cNvPr id="68" name="Text Box 66"/>
              <p:cNvSpPr txBox="1">
                <a:spLocks noChangeArrowheads="1"/>
              </p:cNvSpPr>
              <p:nvPr/>
            </p:nvSpPr>
            <p:spPr bwMode="auto">
              <a:xfrm>
                <a:off x="5410200" y="2657475"/>
                <a:ext cx="45720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r">
                  <a:spcBef>
                    <a:spcPct val="50000"/>
                  </a:spcBef>
                </a:pPr>
                <a:r>
                  <a:rPr lang="en-US" dirty="0"/>
                  <a:t>c</a:t>
                </a:r>
              </a:p>
            </p:txBody>
          </p:sp>
        </p:grpSp>
        <p:sp>
          <p:nvSpPr>
            <p:cNvPr id="73" name="Rectangle 72"/>
            <p:cNvSpPr/>
            <p:nvPr/>
          </p:nvSpPr>
          <p:spPr>
            <a:xfrm>
              <a:off x="1263134" y="2667000"/>
              <a:ext cx="46689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latin typeface="Times New Roman"/>
                  <a:cs typeface="Times New Roman"/>
                </a:rPr>
                <a:t> C</a:t>
              </a:r>
              <a:endParaRPr lang="en-US" sz="2400" dirty="0"/>
            </a:p>
          </p:txBody>
        </p:sp>
      </p:grpSp>
      <p:grpSp>
        <p:nvGrpSpPr>
          <p:cNvPr id="88" name="Group 16"/>
          <p:cNvGrpSpPr>
            <a:grpSpLocks/>
          </p:cNvGrpSpPr>
          <p:nvPr/>
        </p:nvGrpSpPr>
        <p:grpSpPr bwMode="auto">
          <a:xfrm>
            <a:off x="1676400" y="2895600"/>
            <a:ext cx="5791200" cy="3560618"/>
            <a:chOff x="1824" y="812"/>
            <a:chExt cx="3648" cy="2056"/>
          </a:xfrm>
        </p:grpSpPr>
        <p:grpSp>
          <p:nvGrpSpPr>
            <p:cNvPr id="90" name="Group 15"/>
            <p:cNvGrpSpPr>
              <a:grpSpLocks/>
            </p:cNvGrpSpPr>
            <p:nvPr/>
          </p:nvGrpSpPr>
          <p:grpSpPr bwMode="auto">
            <a:xfrm>
              <a:off x="3696" y="812"/>
              <a:ext cx="1776" cy="2056"/>
              <a:chOff x="3696" y="812"/>
              <a:chExt cx="1776" cy="2056"/>
            </a:xfrm>
          </p:grpSpPr>
          <p:sp>
            <p:nvSpPr>
              <p:cNvPr id="93" name="Rectangle 7"/>
              <p:cNvSpPr>
                <a:spLocks noChangeArrowheads="1"/>
              </p:cNvSpPr>
              <p:nvPr/>
            </p:nvSpPr>
            <p:spPr bwMode="auto">
              <a:xfrm>
                <a:off x="3696" y="1120"/>
                <a:ext cx="1776" cy="174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94" name="Text Box 8"/>
              <p:cNvSpPr txBox="1">
                <a:spLocks noChangeArrowheads="1"/>
              </p:cNvSpPr>
              <p:nvPr/>
            </p:nvSpPr>
            <p:spPr bwMode="auto">
              <a:xfrm>
                <a:off x="3696" y="812"/>
                <a:ext cx="33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E41900"/>
                    </a:solidFill>
                  </a:rPr>
                  <a:t>a0</a:t>
                </a:r>
                <a:endParaRPr lang="en-US"/>
              </a:p>
            </p:txBody>
          </p:sp>
          <p:sp>
            <p:nvSpPr>
              <p:cNvPr id="95" name="Text Box 9"/>
              <p:cNvSpPr txBox="1">
                <a:spLocks noChangeArrowheads="1"/>
              </p:cNvSpPr>
              <p:nvPr/>
            </p:nvSpPr>
            <p:spPr bwMode="auto">
              <a:xfrm>
                <a:off x="4704" y="1117"/>
                <a:ext cx="768" cy="26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Object</a:t>
                </a:r>
              </a:p>
            </p:txBody>
          </p:sp>
          <p:sp>
            <p:nvSpPr>
              <p:cNvPr id="96" name="Text Box 10"/>
              <p:cNvSpPr txBox="1">
                <a:spLocks noChangeArrowheads="1"/>
              </p:cNvSpPr>
              <p:nvPr/>
            </p:nvSpPr>
            <p:spPr bwMode="auto">
              <a:xfrm>
                <a:off x="4992" y="2437"/>
                <a:ext cx="480" cy="26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US" dirty="0"/>
                  <a:t>C</a:t>
                </a:r>
              </a:p>
            </p:txBody>
          </p:sp>
          <p:sp>
            <p:nvSpPr>
              <p:cNvPr id="97" name="Line 11"/>
              <p:cNvSpPr>
                <a:spLocks noChangeShapeType="1"/>
              </p:cNvSpPr>
              <p:nvPr/>
            </p:nvSpPr>
            <p:spPr bwMode="auto">
              <a:xfrm>
                <a:off x="3696" y="2437"/>
                <a:ext cx="13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91" name="Text Box 12"/>
            <p:cNvSpPr txBox="1">
              <a:spLocks noChangeArrowheads="1"/>
            </p:cNvSpPr>
            <p:nvPr/>
          </p:nvSpPr>
          <p:spPr bwMode="auto">
            <a:xfrm>
              <a:off x="1824" y="1659"/>
              <a:ext cx="1440" cy="693"/>
            </a:xfrm>
            <a:prstGeom prst="rect">
              <a:avLst/>
            </a:prstGeom>
            <a:solidFill>
              <a:srgbClr val="E4D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m(…)  must be declared in one of these classes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905000" y="1524000"/>
            <a:ext cx="6781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Rule: </a:t>
            </a:r>
            <a:r>
              <a:rPr lang="en-US" sz="2400" dirty="0" err="1">
                <a:solidFill>
                  <a:srgbClr val="FF0000"/>
                </a:solidFill>
              </a:rPr>
              <a:t>c.m</a:t>
            </a:r>
            <a:r>
              <a:rPr lang="en-US" sz="2400" dirty="0">
                <a:solidFill>
                  <a:srgbClr val="FF0000"/>
                </a:solidFill>
              </a:rPr>
              <a:t>(…) </a:t>
            </a:r>
            <a:r>
              <a:rPr lang="en-US" sz="2400" dirty="0"/>
              <a:t>is legal and the program will compile ONLY if method </a:t>
            </a:r>
            <a:r>
              <a:rPr lang="en-US" sz="2400" dirty="0">
                <a:solidFill>
                  <a:srgbClr val="FF0000"/>
                </a:solidFill>
              </a:rPr>
              <a:t>m</a:t>
            </a:r>
            <a:r>
              <a:rPr lang="en-US" sz="2400" dirty="0"/>
              <a:t> is declared in </a:t>
            </a:r>
            <a:r>
              <a:rPr lang="en-US" sz="2400" dirty="0">
                <a:solidFill>
                  <a:srgbClr val="FF0000"/>
                </a:solidFill>
              </a:rPr>
              <a:t>C</a:t>
            </a:r>
            <a:r>
              <a:rPr lang="en-US" sz="2400" dirty="0"/>
              <a:t> or one of its </a:t>
            </a:r>
            <a:r>
              <a:rPr lang="en-US" sz="2400" dirty="0" err="1"/>
              <a:t>superclasses</a:t>
            </a:r>
            <a:endParaRPr lang="en-US" sz="2400" dirty="0"/>
          </a:p>
        </p:txBody>
      </p:sp>
      <p:sp>
        <p:nvSpPr>
          <p:cNvPr id="53" name="Text Box 10"/>
          <p:cNvSpPr txBox="1">
            <a:spLocks noChangeArrowheads="1"/>
          </p:cNvSpPr>
          <p:nvPr/>
        </p:nvSpPr>
        <p:spPr bwMode="auto">
          <a:xfrm>
            <a:off x="6705600" y="4947805"/>
            <a:ext cx="762000" cy="4623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/>
              <a:t>…</a:t>
            </a:r>
          </a:p>
        </p:txBody>
      </p:sp>
      <p:sp>
        <p:nvSpPr>
          <p:cNvPr id="54" name="Line 11"/>
          <p:cNvSpPr>
            <a:spLocks noChangeShapeType="1"/>
          </p:cNvSpPr>
          <p:nvPr/>
        </p:nvSpPr>
        <p:spPr bwMode="auto">
          <a:xfrm>
            <a:off x="4648200" y="4947805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7" name="TextBox 6"/>
          <p:cNvSpPr txBox="1"/>
          <p:nvPr/>
        </p:nvSpPr>
        <p:spPr>
          <a:xfrm>
            <a:off x="5916083" y="445558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55" name="Text Box 10"/>
          <p:cNvSpPr txBox="1">
            <a:spLocks noChangeArrowheads="1"/>
          </p:cNvSpPr>
          <p:nvPr/>
        </p:nvSpPr>
        <p:spPr bwMode="auto">
          <a:xfrm>
            <a:off x="6705600" y="4114800"/>
            <a:ext cx="762000" cy="4623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/>
              <a:t>…</a:t>
            </a:r>
          </a:p>
        </p:txBody>
      </p:sp>
      <p:sp>
        <p:nvSpPr>
          <p:cNvPr id="57" name="Line 11"/>
          <p:cNvSpPr>
            <a:spLocks noChangeShapeType="1"/>
          </p:cNvSpPr>
          <p:nvPr/>
        </p:nvSpPr>
        <p:spPr bwMode="auto">
          <a:xfrm>
            <a:off x="4648200" y="41148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cxnSp>
        <p:nvCxnSpPr>
          <p:cNvPr id="12" name="Straight Connector 11"/>
          <p:cNvCxnSpPr>
            <a:stCxn id="91" idx="3"/>
          </p:cNvCxnSpPr>
          <p:nvPr/>
        </p:nvCxnSpPr>
        <p:spPr>
          <a:xfrm flipV="1">
            <a:off x="3962400" y="3810001"/>
            <a:ext cx="1066800" cy="11525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3962400" y="4724400"/>
            <a:ext cx="1066800" cy="23812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91" idx="3"/>
          </p:cNvCxnSpPr>
          <p:nvPr/>
        </p:nvCxnSpPr>
        <p:spPr>
          <a:xfrm>
            <a:off x="3962400" y="4962525"/>
            <a:ext cx="1066800" cy="2952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91" idx="3"/>
          </p:cNvCxnSpPr>
          <p:nvPr/>
        </p:nvCxnSpPr>
        <p:spPr>
          <a:xfrm>
            <a:off x="3962400" y="4962525"/>
            <a:ext cx="1066800" cy="10572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0956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152400" y="1600200"/>
            <a:ext cx="419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800000"/>
                </a:solidFill>
              </a:rPr>
              <a:t>Type of v[0]: Animal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Another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76200" y="5719761"/>
            <a:ext cx="2590800" cy="833439"/>
            <a:chOff x="5410200" y="2286000"/>
            <a:chExt cx="2514600" cy="833439"/>
          </a:xfrm>
        </p:grpSpPr>
        <p:grpSp>
          <p:nvGrpSpPr>
            <p:cNvPr id="57" name="Group 65"/>
            <p:cNvGrpSpPr>
              <a:grpSpLocks/>
            </p:cNvGrpSpPr>
            <p:nvPr/>
          </p:nvGrpSpPr>
          <p:grpSpPr bwMode="auto">
            <a:xfrm>
              <a:off x="5867400" y="2657476"/>
              <a:ext cx="2057400" cy="461963"/>
              <a:chOff x="1680" y="576"/>
              <a:chExt cx="1296" cy="291"/>
            </a:xfrm>
          </p:grpSpPr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1680" y="576"/>
                <a:ext cx="129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E41900"/>
                    </a:solidFill>
                  </a:rPr>
                  <a:t>a0</a:t>
                </a:r>
                <a:r>
                  <a:rPr lang="en-US" dirty="0"/>
                  <a:t>     null    </a:t>
                </a:r>
                <a:r>
                  <a:rPr lang="en-US" dirty="0">
                    <a:solidFill>
                      <a:srgbClr val="E41900"/>
                    </a:solidFill>
                  </a:rPr>
                  <a:t>a1</a:t>
                </a:r>
                <a:endParaRPr lang="en-US" dirty="0"/>
              </a:p>
            </p:txBody>
          </p:sp>
          <p:sp>
            <p:nvSpPr>
              <p:cNvPr id="59" name="Line 63"/>
              <p:cNvSpPr>
                <a:spLocks noChangeShapeType="1"/>
              </p:cNvSpPr>
              <p:nvPr/>
            </p:nvSpPr>
            <p:spPr bwMode="auto">
              <a:xfrm>
                <a:off x="206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64"/>
              <p:cNvSpPr>
                <a:spLocks noChangeShapeType="1"/>
              </p:cNvSpPr>
              <p:nvPr/>
            </p:nvSpPr>
            <p:spPr bwMode="auto">
              <a:xfrm>
                <a:off x="254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Text Box 66"/>
            <p:cNvSpPr txBox="1">
              <a:spLocks noChangeArrowheads="1"/>
            </p:cNvSpPr>
            <p:nvPr/>
          </p:nvSpPr>
          <p:spPr bwMode="auto">
            <a:xfrm>
              <a:off x="5410200" y="2657475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v</a:t>
              </a:r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5867400" y="2286000"/>
              <a:ext cx="205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 0       1         2</a:t>
              </a:r>
            </a:p>
          </p:txBody>
        </p:sp>
      </p:grp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2819400" y="35052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en-US" dirty="0"/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029200" y="1828800"/>
            <a:ext cx="3810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Should this call be allowed? Should program compile?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latin typeface="Times New Roman"/>
                <a:cs typeface="Times New Roman"/>
              </a:rPr>
              <a:t>    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v[0].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getWeight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()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6200" y="2514600"/>
            <a:ext cx="3810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Should this call be allowed? Should program compile?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latin typeface="Times New Roman"/>
                <a:cs typeface="Times New Roman"/>
              </a:rPr>
              <a:t>    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v[k].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getWeight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421156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228600" y="1524000"/>
            <a:ext cx="3886200" cy="2015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00"/>
                </a:solidFill>
              </a:rPr>
              <a:t>Each element </a:t>
            </a:r>
            <a:r>
              <a:rPr lang="en-US" dirty="0">
                <a:solidFill>
                  <a:srgbClr val="800000"/>
                </a:solidFill>
              </a:rPr>
              <a:t>v[k]</a:t>
            </a:r>
            <a:r>
              <a:rPr lang="en-US" dirty="0">
                <a:solidFill>
                  <a:srgbClr val="000000"/>
                </a:solidFill>
              </a:rPr>
              <a:t> is of</a:t>
            </a:r>
          </a:p>
          <a:p>
            <a:r>
              <a:rPr lang="en-US" dirty="0">
                <a:solidFill>
                  <a:srgbClr val="000000"/>
                </a:solidFill>
              </a:rPr>
              <a:t>type </a:t>
            </a:r>
            <a:r>
              <a:rPr lang="en-US" dirty="0">
                <a:solidFill>
                  <a:srgbClr val="800000"/>
                </a:solidFill>
              </a:rPr>
              <a:t>Animal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rgbClr val="000000"/>
                </a:solidFill>
              </a:rPr>
              <a:t>From </a:t>
            </a:r>
            <a:r>
              <a:rPr lang="en-US" dirty="0">
                <a:solidFill>
                  <a:srgbClr val="800000"/>
                </a:solidFill>
              </a:rPr>
              <a:t>v[k]</a:t>
            </a:r>
            <a:r>
              <a:rPr lang="en-US" dirty="0">
                <a:solidFill>
                  <a:srgbClr val="000000"/>
                </a:solidFill>
              </a:rPr>
              <a:t>, see only what is in partition </a:t>
            </a:r>
            <a:r>
              <a:rPr lang="en-US" dirty="0">
                <a:solidFill>
                  <a:srgbClr val="800000"/>
                </a:solidFill>
              </a:rPr>
              <a:t>Animal</a:t>
            </a:r>
            <a:r>
              <a:rPr lang="en-US" dirty="0">
                <a:solidFill>
                  <a:srgbClr val="000000"/>
                </a:solidFill>
              </a:rPr>
              <a:t> and partitions above it.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View of object based on  the type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76200" y="5262561"/>
            <a:ext cx="2590800" cy="833439"/>
            <a:chOff x="5410200" y="2286000"/>
            <a:chExt cx="2514600" cy="833439"/>
          </a:xfrm>
        </p:grpSpPr>
        <p:grpSp>
          <p:nvGrpSpPr>
            <p:cNvPr id="57" name="Group 65"/>
            <p:cNvGrpSpPr>
              <a:grpSpLocks/>
            </p:cNvGrpSpPr>
            <p:nvPr/>
          </p:nvGrpSpPr>
          <p:grpSpPr bwMode="auto">
            <a:xfrm>
              <a:off x="5867400" y="2657476"/>
              <a:ext cx="2057400" cy="461963"/>
              <a:chOff x="1680" y="576"/>
              <a:chExt cx="1296" cy="291"/>
            </a:xfrm>
          </p:grpSpPr>
          <p:sp>
            <p:nvSpPr>
              <p:cNvPr id="58" name="Text Box 62"/>
              <p:cNvSpPr txBox="1">
                <a:spLocks noChangeArrowheads="1"/>
              </p:cNvSpPr>
              <p:nvPr/>
            </p:nvSpPr>
            <p:spPr bwMode="auto">
              <a:xfrm>
                <a:off x="1680" y="576"/>
                <a:ext cx="1296" cy="291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>
                    <a:solidFill>
                      <a:srgbClr val="E41900"/>
                    </a:solidFill>
                  </a:rPr>
                  <a:t>a0</a:t>
                </a:r>
                <a:r>
                  <a:rPr lang="en-US" dirty="0"/>
                  <a:t>     null    </a:t>
                </a:r>
                <a:r>
                  <a:rPr lang="en-US" dirty="0">
                    <a:solidFill>
                      <a:srgbClr val="E41900"/>
                    </a:solidFill>
                  </a:rPr>
                  <a:t>a1</a:t>
                </a:r>
                <a:endParaRPr lang="en-US" dirty="0"/>
              </a:p>
            </p:txBody>
          </p:sp>
          <p:sp>
            <p:nvSpPr>
              <p:cNvPr id="59" name="Line 63"/>
              <p:cNvSpPr>
                <a:spLocks noChangeShapeType="1"/>
              </p:cNvSpPr>
              <p:nvPr/>
            </p:nvSpPr>
            <p:spPr bwMode="auto">
              <a:xfrm>
                <a:off x="206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64"/>
              <p:cNvSpPr>
                <a:spLocks noChangeShapeType="1"/>
              </p:cNvSpPr>
              <p:nvPr/>
            </p:nvSpPr>
            <p:spPr bwMode="auto">
              <a:xfrm>
                <a:off x="2544" y="57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" name="Text Box 66"/>
            <p:cNvSpPr txBox="1">
              <a:spLocks noChangeArrowheads="1"/>
            </p:cNvSpPr>
            <p:nvPr/>
          </p:nvSpPr>
          <p:spPr bwMode="auto">
            <a:xfrm>
              <a:off x="5410200" y="2657475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v</a:t>
              </a:r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5867400" y="2286000"/>
              <a:ext cx="205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 0       1         2</a:t>
              </a:r>
            </a:p>
          </p:txBody>
        </p:sp>
      </p:grp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2819400" y="35052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en-US" dirty="0"/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776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191000" y="1676400"/>
            <a:ext cx="47244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800000"/>
                </a:solidFill>
                <a:latin typeface="Times New Roman"/>
                <a:cs typeface="Times New Roman"/>
              </a:rPr>
              <a:t>getWeight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() </a:t>
            </a:r>
            <a:r>
              <a:rPr lang="en-US" sz="2400" dirty="0">
                <a:latin typeface="Times New Roman"/>
                <a:cs typeface="Times New Roman"/>
              </a:rPr>
              <a:t>not in class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Animal</a:t>
            </a:r>
            <a:r>
              <a:rPr lang="en-US" sz="2400" dirty="0">
                <a:latin typeface="Times New Roman"/>
                <a:cs typeface="Times New Roman"/>
              </a:rPr>
              <a:t> or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Object</a:t>
            </a:r>
            <a:r>
              <a:rPr lang="en-US" sz="2400" dirty="0">
                <a:latin typeface="Times New Roman"/>
                <a:cs typeface="Times New Roman"/>
              </a:rPr>
              <a:t>. Calls are illegal, program does not compile: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latin typeface="Times New Roman"/>
                <a:cs typeface="Times New Roman"/>
              </a:rPr>
              <a:t>  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v[0].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getWeight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()  v[k].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getWeight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3764340"/>
            <a:ext cx="2209800" cy="156966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Components</a:t>
            </a:r>
            <a:br>
              <a:rPr lang="en-US" sz="2400" dirty="0">
                <a:latin typeface="Times New Roman"/>
                <a:cs typeface="Times New Roman"/>
              </a:rPr>
            </a:br>
            <a:r>
              <a:rPr lang="en-US" sz="2400" dirty="0">
                <a:latin typeface="Times New Roman"/>
                <a:cs typeface="Times New Roman"/>
              </a:rPr>
              <a:t>are in lower partitions, but can’t see them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819400" y="5257800"/>
            <a:ext cx="5943600" cy="1295400"/>
            <a:chOff x="2819400" y="5257800"/>
            <a:chExt cx="5943600" cy="1295400"/>
          </a:xfrm>
        </p:grpSpPr>
        <p:sp>
          <p:nvSpPr>
            <p:cNvPr id="56" name="Rectangle 40"/>
            <p:cNvSpPr>
              <a:spLocks noChangeArrowheads="1"/>
            </p:cNvSpPr>
            <p:nvPr/>
          </p:nvSpPr>
          <p:spPr bwMode="auto">
            <a:xfrm>
              <a:off x="2819400" y="5257800"/>
              <a:ext cx="2819400" cy="1295400"/>
            </a:xfrm>
            <a:prstGeom prst="rect">
              <a:avLst/>
            </a:prstGeom>
            <a:solidFill>
              <a:schemeClr val="accent1">
                <a:alpha val="62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40"/>
            <p:cNvSpPr>
              <a:spLocks noChangeArrowheads="1"/>
            </p:cNvSpPr>
            <p:nvPr/>
          </p:nvSpPr>
          <p:spPr bwMode="auto">
            <a:xfrm>
              <a:off x="5867400" y="5334000"/>
              <a:ext cx="2895600" cy="1219200"/>
            </a:xfrm>
            <a:prstGeom prst="rect">
              <a:avLst/>
            </a:prstGeom>
            <a:solidFill>
              <a:schemeClr val="accent1">
                <a:alpha val="62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914400" y="6172200"/>
            <a:ext cx="11206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Animal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1021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Casting objects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5867400" y="3810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en-US" dirty="0"/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64" name="Text Box 37"/>
          <p:cNvSpPr txBox="1">
            <a:spLocks noChangeArrowheads="1"/>
          </p:cNvSpPr>
          <p:nvPr/>
        </p:nvSpPr>
        <p:spPr bwMode="auto">
          <a:xfrm>
            <a:off x="304800" y="1371600"/>
            <a:ext cx="51816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You know about casts like</a:t>
            </a:r>
          </a:p>
          <a:p>
            <a:pPr>
              <a:spcBef>
                <a:spcPct val="50000"/>
              </a:spcBef>
            </a:pPr>
            <a:r>
              <a:rPr lang="en-US" dirty="0"/>
              <a:t>  </a:t>
            </a:r>
            <a:r>
              <a:rPr lang="en-US" dirty="0">
                <a:solidFill>
                  <a:srgbClr val="800000"/>
                </a:solidFill>
              </a:rPr>
              <a:t> (</a:t>
            </a:r>
            <a:r>
              <a:rPr lang="en-US" b="1" dirty="0" err="1">
                <a:solidFill>
                  <a:srgbClr val="800000"/>
                </a:solidFill>
              </a:rPr>
              <a:t>int</a:t>
            </a:r>
            <a:r>
              <a:rPr lang="en-US" dirty="0">
                <a:solidFill>
                  <a:srgbClr val="800000"/>
                </a:solidFill>
              </a:rPr>
              <a:t>) (5.0 / 7.5)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00"/>
                </a:solidFill>
              </a:rPr>
              <a:t>   (</a:t>
            </a:r>
            <a:r>
              <a:rPr lang="en-US" b="1" dirty="0">
                <a:solidFill>
                  <a:srgbClr val="800000"/>
                </a:solidFill>
              </a:rPr>
              <a:t>double</a:t>
            </a:r>
            <a:r>
              <a:rPr lang="en-US" dirty="0">
                <a:solidFill>
                  <a:srgbClr val="800000"/>
                </a:solidFill>
              </a:rPr>
              <a:t>) 6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00"/>
                </a:solidFill>
              </a:rPr>
              <a:t>   </a:t>
            </a:r>
            <a:r>
              <a:rPr lang="en-US" b="1" dirty="0">
                <a:solidFill>
                  <a:srgbClr val="800000"/>
                </a:solidFill>
              </a:rPr>
              <a:t>double</a:t>
            </a:r>
            <a:r>
              <a:rPr lang="en-US" dirty="0">
                <a:solidFill>
                  <a:srgbClr val="800000"/>
                </a:solidFill>
              </a:rPr>
              <a:t> d= 5; </a:t>
            </a:r>
            <a:r>
              <a:rPr lang="en-US" dirty="0"/>
              <a:t>    // automatic cast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3962400" y="1143000"/>
            <a:ext cx="1752600" cy="1913930"/>
            <a:chOff x="3505200" y="4338935"/>
            <a:chExt cx="1752600" cy="1913930"/>
          </a:xfrm>
        </p:grpSpPr>
        <p:sp>
          <p:nvSpPr>
            <p:cNvPr id="69" name="Text Box 69"/>
            <p:cNvSpPr txBox="1">
              <a:spLocks noChangeArrowheads="1"/>
            </p:cNvSpPr>
            <p:nvPr/>
          </p:nvSpPr>
          <p:spPr bwMode="auto">
            <a:xfrm>
              <a:off x="3886200" y="4338935"/>
              <a:ext cx="11430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Object</a:t>
              </a:r>
            </a:p>
          </p:txBody>
        </p:sp>
        <p:sp>
          <p:nvSpPr>
            <p:cNvPr id="70" name="Text Box 70"/>
            <p:cNvSpPr txBox="1">
              <a:spLocks noChangeArrowheads="1"/>
            </p:cNvSpPr>
            <p:nvPr/>
          </p:nvSpPr>
          <p:spPr bwMode="auto">
            <a:xfrm>
              <a:off x="3886200" y="5059363"/>
              <a:ext cx="12192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Animal</a:t>
              </a:r>
            </a:p>
          </p:txBody>
        </p:sp>
        <p:sp>
          <p:nvSpPr>
            <p:cNvPr id="71" name="Text Box 71"/>
            <p:cNvSpPr txBox="1">
              <a:spLocks noChangeArrowheads="1"/>
            </p:cNvSpPr>
            <p:nvPr/>
          </p:nvSpPr>
          <p:spPr bwMode="auto">
            <a:xfrm>
              <a:off x="3505200" y="5791200"/>
              <a:ext cx="8382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Dog</a:t>
              </a:r>
            </a:p>
          </p:txBody>
        </p:sp>
        <p:sp>
          <p:nvSpPr>
            <p:cNvPr id="72" name="Text Box 72"/>
            <p:cNvSpPr txBox="1">
              <a:spLocks noChangeArrowheads="1"/>
            </p:cNvSpPr>
            <p:nvPr/>
          </p:nvSpPr>
          <p:spPr bwMode="auto">
            <a:xfrm>
              <a:off x="4572000" y="5791200"/>
              <a:ext cx="685800" cy="4616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Cat</a:t>
              </a:r>
            </a:p>
          </p:txBody>
        </p:sp>
        <p:sp>
          <p:nvSpPr>
            <p:cNvPr id="73" name="Line 73"/>
            <p:cNvSpPr>
              <a:spLocks noChangeShapeType="1"/>
            </p:cNvSpPr>
            <p:nvPr/>
          </p:nvSpPr>
          <p:spPr bwMode="auto">
            <a:xfrm>
              <a:off x="4419600" y="4800600"/>
              <a:ext cx="0" cy="228600"/>
            </a:xfrm>
            <a:prstGeom prst="line">
              <a:avLst/>
            </a:prstGeom>
            <a:noFill/>
            <a:ln w="317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74" name="Line 74"/>
            <p:cNvSpPr>
              <a:spLocks noChangeShapeType="1"/>
            </p:cNvSpPr>
            <p:nvPr/>
          </p:nvSpPr>
          <p:spPr bwMode="auto">
            <a:xfrm>
              <a:off x="4419600" y="5486400"/>
              <a:ext cx="304800" cy="304800"/>
            </a:xfrm>
            <a:prstGeom prst="line">
              <a:avLst/>
            </a:prstGeom>
            <a:noFill/>
            <a:ln w="317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75" name="Line 75"/>
            <p:cNvSpPr>
              <a:spLocks noChangeShapeType="1"/>
            </p:cNvSpPr>
            <p:nvPr/>
          </p:nvSpPr>
          <p:spPr bwMode="auto">
            <a:xfrm flipH="1">
              <a:off x="4038600" y="5486400"/>
              <a:ext cx="304800" cy="304800"/>
            </a:xfrm>
            <a:prstGeom prst="line">
              <a:avLst/>
            </a:prstGeom>
            <a:noFill/>
            <a:ln w="317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</p:grpSp>
      <p:sp>
        <p:nvSpPr>
          <p:cNvPr id="76" name="Text Box 38"/>
          <p:cNvSpPr txBox="1">
            <a:spLocks noChangeArrowheads="1"/>
          </p:cNvSpPr>
          <p:nvPr/>
        </p:nvSpPr>
        <p:spPr bwMode="auto">
          <a:xfrm>
            <a:off x="304800" y="3657600"/>
            <a:ext cx="5257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9CC"/>
                </a:solidFill>
              </a:rPr>
              <a:t>Discuss casts up/down class hierarchy.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   </a:t>
            </a:r>
            <a:r>
              <a:rPr lang="en-US" dirty="0">
                <a:solidFill>
                  <a:srgbClr val="800000"/>
                </a:solidFill>
              </a:rPr>
              <a:t>Animal h= </a:t>
            </a:r>
            <a:r>
              <a:rPr lang="en-US" b="1" dirty="0">
                <a:solidFill>
                  <a:srgbClr val="800000"/>
                </a:solidFill>
              </a:rPr>
              <a:t>new</a:t>
            </a:r>
            <a:r>
              <a:rPr lang="en-US" dirty="0">
                <a:solidFill>
                  <a:srgbClr val="800000"/>
                </a:solidFill>
              </a:rPr>
              <a:t> Cat(</a:t>
            </a:r>
            <a:r>
              <a:rPr lang="ja-JP" altLang="en-US" dirty="0">
                <a:solidFill>
                  <a:srgbClr val="800000"/>
                </a:solidFill>
              </a:rPr>
              <a:t>“</a:t>
            </a:r>
            <a:r>
              <a:rPr lang="en-US" altLang="ja-JP" dirty="0">
                <a:solidFill>
                  <a:srgbClr val="800000"/>
                </a:solidFill>
              </a:rPr>
              <a:t>N</a:t>
            </a:r>
            <a:r>
              <a:rPr lang="ja-JP" altLang="en-US" dirty="0">
                <a:solidFill>
                  <a:srgbClr val="800000"/>
                </a:solidFill>
              </a:rPr>
              <a:t>”</a:t>
            </a:r>
            <a:r>
              <a:rPr lang="en-US" altLang="ja-JP" dirty="0">
                <a:solidFill>
                  <a:srgbClr val="800000"/>
                </a:solidFill>
              </a:rPr>
              <a:t>, 5);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00"/>
                </a:solidFill>
              </a:rPr>
              <a:t>   Cat c= (Cat) h;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1" y="5410200"/>
            <a:ext cx="5181600" cy="1200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A class cast doesn’t change the object. It just changes the </a:t>
            </a:r>
            <a:r>
              <a:rPr lang="en-US" sz="2400" dirty="0" err="1"/>
              <a:t>perpective</a:t>
            </a:r>
            <a:r>
              <a:rPr lang="en-US" sz="2400" dirty="0"/>
              <a:t> –how it is viewed!</a:t>
            </a:r>
          </a:p>
        </p:txBody>
      </p:sp>
    </p:spTree>
    <p:extLst>
      <p:ext uri="{BB962C8B-B14F-4D97-AF65-F5344CB8AC3E}">
        <p14:creationId xmlns:p14="http://schemas.microsoft.com/office/powerpoint/2010/main" val="1218138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660066"/>
                </a:solidFill>
              </a:rPr>
              <a:t>Announcements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A3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will available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on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Piazza tomorrow</a:t>
            </a:r>
            <a:r>
              <a:rPr lang="en-US" sz="2400" dirty="0" smtClean="0">
                <a:latin typeface="Times New Roman"/>
                <a:cs typeface="Times New Roman"/>
              </a:rPr>
              <a:t>. </a:t>
            </a:r>
            <a:r>
              <a:rPr lang="en-US" sz="2400" dirty="0">
                <a:latin typeface="Times New Roman"/>
                <a:cs typeface="Times New Roman"/>
              </a:rPr>
              <a:t>Refer often to the Piazza FAQ Note for A3</a:t>
            </a:r>
          </a:p>
          <a:p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Please read the </a:t>
            </a:r>
            <a:r>
              <a:rPr lang="en-US" sz="2400">
                <a:solidFill>
                  <a:srgbClr val="FF0000"/>
                </a:solidFill>
                <a:latin typeface="Times New Roman"/>
                <a:cs typeface="Times New Roman"/>
              </a:rPr>
              <a:t>assignment </a:t>
            </a:r>
            <a:r>
              <a:rPr lang="en-US" sz="2400" smtClean="0">
                <a:solidFill>
                  <a:srgbClr val="FF0000"/>
                </a:solidFill>
                <a:latin typeface="Times New Roman"/>
                <a:cs typeface="Times New Roman"/>
              </a:rPr>
              <a:t>A3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FAQ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Notes on the Piazza before asking a question. </a:t>
            </a:r>
            <a:r>
              <a:rPr lang="en-US" sz="2400" dirty="0">
                <a:latin typeface="Times New Roman"/>
                <a:cs typeface="Times New Roman"/>
              </a:rPr>
              <a:t>It might already be answered.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3229" y="3581400"/>
            <a:ext cx="81251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Sorry these slides weren’t available last evening!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013504" y="4848864"/>
            <a:ext cx="7063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Can keep a list in an array, using also an </a:t>
            </a:r>
            <a:r>
              <a:rPr lang="en-US" sz="2400" dirty="0" err="1" smtClean="0">
                <a:solidFill>
                  <a:srgbClr val="0000FF"/>
                </a:solidFill>
              </a:rPr>
              <a:t>int</a:t>
            </a:r>
            <a:r>
              <a:rPr lang="en-US" sz="2400" dirty="0" smtClean="0">
                <a:solidFill>
                  <a:srgbClr val="0000FF"/>
                </a:solidFill>
              </a:rPr>
              <a:t> variable: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e.g. The list is in  b[0..n-1]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153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Box 13"/>
          <p:cNvSpPr txBox="1">
            <a:spLocks noChangeArrowheads="1"/>
          </p:cNvSpPr>
          <p:nvPr/>
        </p:nvSpPr>
        <p:spPr bwMode="auto">
          <a:xfrm>
            <a:off x="6019800" y="3067050"/>
            <a:ext cx="2667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age</a:t>
            </a:r>
          </a:p>
          <a:p>
            <a:pPr>
              <a:spcBef>
                <a:spcPct val="50000"/>
              </a:spcBef>
            </a:pPr>
            <a:r>
              <a:rPr lang="en-US" dirty="0" err="1"/>
              <a:t>isOlder</a:t>
            </a:r>
            <a:r>
              <a:rPr lang="en-US" dirty="0"/>
              <a:t>(Animal)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Explicit casts: </a:t>
            </a:r>
            <a:r>
              <a:rPr lang="en-US" sz="3600" dirty="0">
                <a:solidFill>
                  <a:srgbClr val="0000FF"/>
                </a:solidFill>
              </a:rPr>
              <a:t>unary prefix operators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7" name="Rectangle 7"/>
          <p:cNvSpPr>
            <a:spLocks noChangeArrowheads="1"/>
          </p:cNvSpPr>
          <p:nvPr/>
        </p:nvSpPr>
        <p:spPr bwMode="auto">
          <a:xfrm>
            <a:off x="5867400" y="2133600"/>
            <a:ext cx="2819400" cy="3429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8" name="Text Box 8"/>
          <p:cNvSpPr txBox="1">
            <a:spLocks noChangeArrowheads="1"/>
          </p:cNvSpPr>
          <p:nvPr/>
        </p:nvSpPr>
        <p:spPr bwMode="auto">
          <a:xfrm>
            <a:off x="5867400" y="1676400"/>
            <a:ext cx="5334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E41900"/>
                </a:solidFill>
              </a:rPr>
              <a:t>a0</a:t>
            </a:r>
            <a:endParaRPr lang="en-US"/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7467600" y="2967037"/>
            <a:ext cx="12192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Animal</a:t>
            </a:r>
          </a:p>
        </p:txBody>
      </p:sp>
      <p:sp>
        <p:nvSpPr>
          <p:cNvPr id="50" name="Text Box 10"/>
          <p:cNvSpPr txBox="1">
            <a:spLocks noChangeArrowheads="1"/>
          </p:cNvSpPr>
          <p:nvPr/>
        </p:nvSpPr>
        <p:spPr bwMode="auto">
          <a:xfrm>
            <a:off x="7924800" y="4267200"/>
            <a:ext cx="7620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Cat</a:t>
            </a:r>
          </a:p>
        </p:txBody>
      </p:sp>
      <p:sp>
        <p:nvSpPr>
          <p:cNvPr id="51" name="Line 11"/>
          <p:cNvSpPr>
            <a:spLocks noChangeShapeType="1"/>
          </p:cNvSpPr>
          <p:nvPr/>
        </p:nvSpPr>
        <p:spPr bwMode="auto">
          <a:xfrm>
            <a:off x="5867400" y="4267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5867400" y="4297363"/>
            <a:ext cx="2743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getNoise</a:t>
            </a:r>
            <a:r>
              <a:rPr lang="en-US" dirty="0"/>
              <a:t>() </a:t>
            </a:r>
            <a:r>
              <a:rPr lang="en-US" dirty="0" err="1"/>
              <a:t>toString</a:t>
            </a:r>
            <a:r>
              <a:rPr lang="en-US" dirty="0"/>
              <a:t>()</a:t>
            </a:r>
            <a:br>
              <a:rPr lang="en-US" dirty="0"/>
            </a:br>
            <a:r>
              <a:rPr lang="en-US" dirty="0" err="1"/>
              <a:t>getWeight</a:t>
            </a:r>
            <a:r>
              <a:rPr lang="en-US" dirty="0"/>
              <a:t>()</a:t>
            </a:r>
          </a:p>
        </p:txBody>
      </p:sp>
      <p:sp>
        <p:nvSpPr>
          <p:cNvPr id="43" name="Rectangle 14"/>
          <p:cNvSpPr>
            <a:spLocks noChangeArrowheads="1"/>
          </p:cNvSpPr>
          <p:nvPr/>
        </p:nvSpPr>
        <p:spPr bwMode="auto">
          <a:xfrm>
            <a:off x="6629400" y="3124200"/>
            <a:ext cx="609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1" name="Text Box 32"/>
          <p:cNvSpPr txBox="1">
            <a:spLocks noChangeArrowheads="1"/>
          </p:cNvSpPr>
          <p:nvPr/>
        </p:nvSpPr>
        <p:spPr bwMode="auto">
          <a:xfrm>
            <a:off x="6781800" y="304800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/>
              <a:t>5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7086600" y="5791200"/>
            <a:ext cx="1447800" cy="787400"/>
            <a:chOff x="3505200" y="5248275"/>
            <a:chExt cx="1447800" cy="787400"/>
          </a:xfrm>
        </p:grpSpPr>
        <p:sp>
          <p:nvSpPr>
            <p:cNvPr id="62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c</a:t>
              </a:r>
            </a:p>
          </p:txBody>
        </p:sp>
        <p:sp>
          <p:nvSpPr>
            <p:cNvPr id="63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65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609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/>
                <a:t>Cat</a:t>
              </a:r>
            </a:p>
          </p:txBody>
        </p:sp>
      </p:grpSp>
      <p:sp>
        <p:nvSpPr>
          <p:cNvPr id="57" name="Line 11"/>
          <p:cNvSpPr>
            <a:spLocks noChangeShapeType="1"/>
          </p:cNvSpPr>
          <p:nvPr/>
        </p:nvSpPr>
        <p:spPr bwMode="auto">
          <a:xfrm>
            <a:off x="5867400" y="29718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7467600" y="2133600"/>
            <a:ext cx="12192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Object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19800" y="2362200"/>
            <a:ext cx="14025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"/>
                <a:cs typeface="Times"/>
              </a:rPr>
              <a:t>equals</a:t>
            </a:r>
            <a:r>
              <a:rPr lang="en-US" dirty="0">
                <a:latin typeface="Times New Roman"/>
                <a:cs typeface="Times New Roman"/>
              </a:rPr>
              <a:t>() 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1447800"/>
            <a:ext cx="5257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Rule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800000"/>
                </a:solidFill>
              </a:rPr>
              <a:t>an object can be cast to the name of any partition that occurs within it —and to nothing else</a:t>
            </a:r>
            <a:r>
              <a:rPr lang="en-US" sz="2400" dirty="0"/>
              <a:t>.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800000"/>
                </a:solidFill>
              </a:rPr>
              <a:t>a0</a:t>
            </a:r>
            <a:r>
              <a:rPr lang="en-US" sz="2400" dirty="0"/>
              <a:t> can be cast to </a:t>
            </a:r>
            <a:r>
              <a:rPr lang="en-US" sz="2400" dirty="0">
                <a:solidFill>
                  <a:srgbClr val="800000"/>
                </a:solidFill>
              </a:rPr>
              <a:t>Object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800000"/>
                </a:solidFill>
              </a:rPr>
              <a:t>Animal</a:t>
            </a:r>
            <a:r>
              <a:rPr lang="en-US" sz="2400" dirty="0"/>
              <a:t>, </a:t>
            </a:r>
            <a:r>
              <a:rPr lang="en-US" sz="2400" dirty="0">
                <a:solidFill>
                  <a:srgbClr val="800000"/>
                </a:solidFill>
              </a:rPr>
              <a:t>Cat</a:t>
            </a:r>
            <a:r>
              <a:rPr lang="en-US" sz="2400" dirty="0"/>
              <a:t>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An attempt to cast it to anything else causes an exception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3979783"/>
            <a:ext cx="454313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latin typeface="Times"/>
                <a:cs typeface="Times"/>
              </a:rPr>
              <a:t>(Cat) c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800000"/>
                </a:solidFill>
                <a:latin typeface="Times"/>
                <a:cs typeface="Times"/>
              </a:rPr>
              <a:t>(Object) c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800000"/>
                </a:solidFill>
                <a:latin typeface="Times"/>
                <a:cs typeface="Times"/>
              </a:rPr>
              <a:t>(Animal) (Animal) (Cat) (Object) 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8984" y="5638800"/>
            <a:ext cx="5680816" cy="830997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"/>
                <a:cs typeface="Times"/>
              </a:rPr>
              <a:t>These casts don’t take any time. The object does not change. It’s a change of perception</a:t>
            </a:r>
          </a:p>
        </p:txBody>
      </p:sp>
    </p:spTree>
    <p:extLst>
      <p:ext uri="{BB962C8B-B14F-4D97-AF65-F5344CB8AC3E}">
        <p14:creationId xmlns:p14="http://schemas.microsoft.com/office/powerpoint/2010/main" val="3022349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Implicit upward cast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5867400" y="381000"/>
            <a:ext cx="2819400" cy="3048000"/>
            <a:chOff x="3696" y="144"/>
            <a:chExt cx="1776" cy="1920"/>
          </a:xfrm>
        </p:grpSpPr>
        <p:grpSp>
          <p:nvGrpSpPr>
            <p:cNvPr id="40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42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44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48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49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50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5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4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/>
                    <a:t>getWeight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4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43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1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en-US" dirty="0"/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609600" y="1566208"/>
            <a:ext cx="518160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>
                <a:solidFill>
                  <a:srgbClr val="800000"/>
                </a:solidFill>
              </a:rPr>
              <a:t>class</a:t>
            </a:r>
            <a:r>
              <a:rPr lang="en-US" sz="2400" dirty="0">
                <a:solidFill>
                  <a:srgbClr val="800000"/>
                </a:solidFill>
              </a:rPr>
              <a:t> Animal {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/** = "this Animal is older than h" */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boolean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isOlder</a:t>
            </a:r>
            <a:r>
              <a:rPr lang="en-US" sz="2400" dirty="0">
                <a:solidFill>
                  <a:srgbClr val="800000"/>
                </a:solidFill>
              </a:rPr>
              <a:t>(Animal h) {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   </a:t>
            </a:r>
            <a:r>
              <a:rPr lang="en-US" sz="2400" b="1" dirty="0">
                <a:solidFill>
                  <a:srgbClr val="800000"/>
                </a:solidFill>
              </a:rPr>
              <a:t>return</a:t>
            </a:r>
            <a:r>
              <a:rPr lang="en-US" sz="2400" dirty="0">
                <a:solidFill>
                  <a:srgbClr val="800000"/>
                </a:solidFill>
              </a:rPr>
              <a:t> age &gt; </a:t>
            </a:r>
            <a:r>
              <a:rPr lang="en-US" sz="2400" dirty="0" err="1">
                <a:solidFill>
                  <a:srgbClr val="800000"/>
                </a:solidFill>
              </a:rPr>
              <a:t>h.age</a:t>
            </a:r>
            <a:r>
              <a:rPr lang="en-US" sz="2400" dirty="0">
                <a:solidFill>
                  <a:srgbClr val="800000"/>
                </a:solidFill>
              </a:rPr>
              <a:t>; </a:t>
            </a:r>
            <a:br>
              <a:rPr lang="en-US" sz="2400" dirty="0">
                <a:solidFill>
                  <a:srgbClr val="800000"/>
                </a:solidFill>
              </a:rPr>
            </a:br>
            <a:r>
              <a:rPr lang="en-US" sz="2400" dirty="0">
                <a:solidFill>
                  <a:srgbClr val="800000"/>
                </a:solidFill>
              </a:rPr>
              <a:t>    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3505200"/>
            <a:ext cx="487679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Call  </a:t>
            </a:r>
            <a:r>
              <a:rPr lang="en-US" sz="2400" dirty="0" err="1">
                <a:solidFill>
                  <a:srgbClr val="FF0000"/>
                </a:solidFill>
              </a:rPr>
              <a:t>c.isOlder</a:t>
            </a:r>
            <a:r>
              <a:rPr lang="en-US" sz="2400" dirty="0">
                <a:solidFill>
                  <a:srgbClr val="FF0000"/>
                </a:solidFill>
              </a:rPr>
              <a:t>(d)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Variable h is created. </a:t>
            </a:r>
            <a:r>
              <a:rPr lang="en-US" sz="2400" dirty="0">
                <a:solidFill>
                  <a:srgbClr val="800000"/>
                </a:solidFill>
              </a:rPr>
              <a:t>a1</a:t>
            </a:r>
            <a:r>
              <a:rPr lang="en-US" sz="2400" dirty="0"/>
              <a:t> is cast up to class </a:t>
            </a:r>
            <a:r>
              <a:rPr lang="en-US" sz="2400" dirty="0">
                <a:solidFill>
                  <a:srgbClr val="800000"/>
                </a:solidFill>
              </a:rPr>
              <a:t>Animal</a:t>
            </a:r>
            <a:r>
              <a:rPr lang="en-US" sz="2400" dirty="0"/>
              <a:t> and stored in </a:t>
            </a:r>
            <a:r>
              <a:rPr lang="en-US" sz="2400" dirty="0">
                <a:solidFill>
                  <a:srgbClr val="800000"/>
                </a:solidFill>
              </a:rPr>
              <a:t>h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191000" y="5842000"/>
            <a:ext cx="1600200" cy="787400"/>
            <a:chOff x="3429000" y="5248275"/>
            <a:chExt cx="1600200" cy="787400"/>
          </a:xfrm>
        </p:grpSpPr>
        <p:sp>
          <p:nvSpPr>
            <p:cNvPr id="58" name="Text Box 34"/>
            <p:cNvSpPr txBox="1">
              <a:spLocks noChangeArrowheads="1"/>
            </p:cNvSpPr>
            <p:nvPr/>
          </p:nvSpPr>
          <p:spPr bwMode="auto">
            <a:xfrm>
              <a:off x="3429000" y="5257800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d</a:t>
              </a:r>
            </a:p>
          </p:txBody>
        </p:sp>
        <p:sp>
          <p:nvSpPr>
            <p:cNvPr id="59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E41900"/>
                  </a:solidFill>
                </a:rPr>
                <a:t>a1</a:t>
              </a:r>
              <a:endParaRPr lang="en-US">
                <a:solidFill>
                  <a:srgbClr val="8B008C"/>
                </a:solidFill>
              </a:endParaRPr>
            </a:p>
          </p:txBody>
        </p:sp>
        <p:sp>
          <p:nvSpPr>
            <p:cNvPr id="60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6858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/>
                <a:t>Dog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971800" y="5842000"/>
            <a:ext cx="1447800" cy="787400"/>
            <a:chOff x="3505200" y="5248275"/>
            <a:chExt cx="1447800" cy="787400"/>
          </a:xfrm>
        </p:grpSpPr>
        <p:sp>
          <p:nvSpPr>
            <p:cNvPr id="62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c</a:t>
              </a:r>
            </a:p>
          </p:txBody>
        </p:sp>
        <p:sp>
          <p:nvSpPr>
            <p:cNvPr id="63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65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609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/>
                <a:t>Cat</a:t>
              </a: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295400" y="5838765"/>
            <a:ext cx="2057400" cy="790635"/>
            <a:chOff x="3505200" y="5248275"/>
            <a:chExt cx="20574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a1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1219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/>
                <a:t>Animal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09600" y="4876800"/>
            <a:ext cx="41148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Upward casts done automatically when needed</a:t>
            </a:r>
          </a:p>
        </p:txBody>
      </p:sp>
    </p:spTree>
    <p:extLst>
      <p:ext uri="{BB962C8B-B14F-4D97-AF65-F5344CB8AC3E}">
        <p14:creationId xmlns:p14="http://schemas.microsoft.com/office/powerpoint/2010/main" val="2322884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6858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en-US" dirty="0"/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728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609600" y="1566208"/>
            <a:ext cx="487680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>
                <a:solidFill>
                  <a:srgbClr val="800000"/>
                </a:solidFill>
              </a:rPr>
              <a:t>class</a:t>
            </a:r>
            <a:r>
              <a:rPr lang="en-US" sz="2400" dirty="0">
                <a:solidFill>
                  <a:srgbClr val="800000"/>
                </a:solidFill>
              </a:rPr>
              <a:t> Animal {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/** = "this is older than h" */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boolean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isOlder</a:t>
            </a:r>
            <a:r>
              <a:rPr lang="en-US" sz="2400" dirty="0">
                <a:solidFill>
                  <a:srgbClr val="800000"/>
                </a:solidFill>
              </a:rPr>
              <a:t>(Animal h) {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   </a:t>
            </a:r>
            <a:r>
              <a:rPr lang="en-US" sz="2400" b="1" dirty="0">
                <a:solidFill>
                  <a:srgbClr val="800000"/>
                </a:solidFill>
              </a:rPr>
              <a:t>return</a:t>
            </a:r>
            <a:r>
              <a:rPr lang="en-US" sz="2400" dirty="0">
                <a:solidFill>
                  <a:srgbClr val="800000"/>
                </a:solidFill>
              </a:rPr>
              <a:t> age &gt; </a:t>
            </a:r>
            <a:r>
              <a:rPr lang="en-US" sz="2400" dirty="0" err="1">
                <a:solidFill>
                  <a:srgbClr val="800000"/>
                </a:solidFill>
              </a:rPr>
              <a:t>h.age</a:t>
            </a:r>
            <a:r>
              <a:rPr lang="en-US" sz="2400" dirty="0">
                <a:solidFill>
                  <a:srgbClr val="800000"/>
                </a:solidFill>
              </a:rPr>
              <a:t>; </a:t>
            </a:r>
            <a:br>
              <a:rPr lang="en-US" sz="2400" dirty="0">
                <a:solidFill>
                  <a:srgbClr val="800000"/>
                </a:solidFill>
              </a:rPr>
            </a:br>
            <a:r>
              <a:rPr lang="en-US" sz="2400" dirty="0">
                <a:solidFill>
                  <a:srgbClr val="800000"/>
                </a:solidFill>
              </a:rPr>
              <a:t>    }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1295400" y="5838765"/>
            <a:ext cx="2057400" cy="790635"/>
            <a:chOff x="3505200" y="5248275"/>
            <a:chExt cx="20574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a1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1219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/>
                <a:t>Animal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04800" y="3581400"/>
            <a:ext cx="5029200" cy="16466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Type</a:t>
            </a:r>
            <a:r>
              <a:rPr lang="en-US" sz="2400" dirty="0"/>
              <a:t> of </a:t>
            </a:r>
            <a:r>
              <a:rPr lang="en-US" sz="2400" dirty="0">
                <a:solidFill>
                  <a:srgbClr val="800000"/>
                </a:solidFill>
              </a:rPr>
              <a:t>h</a:t>
            </a:r>
            <a:r>
              <a:rPr lang="en-US" sz="2400" dirty="0"/>
              <a:t> is </a:t>
            </a:r>
            <a:r>
              <a:rPr lang="en-US" sz="2400" dirty="0">
                <a:solidFill>
                  <a:srgbClr val="800000"/>
                </a:solidFill>
              </a:rPr>
              <a:t>Animal</a:t>
            </a:r>
            <a:r>
              <a:rPr lang="en-US" sz="2400" dirty="0"/>
              <a:t>. Syntactic property.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Determines at compile-time what components can be used: those available in </a:t>
            </a:r>
            <a:r>
              <a:rPr lang="en-US" sz="2400" dirty="0">
                <a:solidFill>
                  <a:srgbClr val="800000"/>
                </a:solidFill>
              </a:rPr>
              <a:t>Animal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486400" y="4191000"/>
            <a:ext cx="3352800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/>
              <a:t>If a method call is legal, the overriding rule determines which implementation is called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1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Components used from 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52" name="Group 38"/>
          <p:cNvGrpSpPr>
            <a:grpSpLocks/>
          </p:cNvGrpSpPr>
          <p:nvPr/>
        </p:nvGrpSpPr>
        <p:grpSpPr bwMode="auto">
          <a:xfrm>
            <a:off x="5867400" y="685800"/>
            <a:ext cx="2895600" cy="2971800"/>
            <a:chOff x="3696" y="2208"/>
            <a:chExt cx="1824" cy="1872"/>
          </a:xfrm>
        </p:grpSpPr>
        <p:grpSp>
          <p:nvGrpSpPr>
            <p:cNvPr id="53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55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8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8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/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8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5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endParaRPr lang="en-US" dirty="0"/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8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7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4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609600" y="1566208"/>
            <a:ext cx="4876800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>
                <a:solidFill>
                  <a:srgbClr val="800000"/>
                </a:solidFill>
              </a:rPr>
              <a:t>class</a:t>
            </a:r>
            <a:r>
              <a:rPr lang="en-US" sz="2400" dirty="0">
                <a:solidFill>
                  <a:srgbClr val="800000"/>
                </a:solidFill>
              </a:rPr>
              <a:t> Animal {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/** = "this is older than h" */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</a:t>
            </a:r>
            <a:r>
              <a:rPr lang="en-US" sz="2400" b="1" dirty="0">
                <a:solidFill>
                  <a:srgbClr val="800000"/>
                </a:solidFill>
              </a:rPr>
              <a:t>public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b="1" dirty="0" err="1">
                <a:solidFill>
                  <a:srgbClr val="800000"/>
                </a:solidFill>
              </a:rPr>
              <a:t>boolean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err="1">
                <a:solidFill>
                  <a:srgbClr val="800000"/>
                </a:solidFill>
              </a:rPr>
              <a:t>isOlder</a:t>
            </a:r>
            <a:r>
              <a:rPr lang="en-US" sz="2400" dirty="0">
                <a:solidFill>
                  <a:srgbClr val="800000"/>
                </a:solidFill>
              </a:rPr>
              <a:t>(Animal h) {</a:t>
            </a:r>
          </a:p>
          <a:p>
            <a:r>
              <a:rPr lang="en-US" sz="2400" dirty="0">
                <a:solidFill>
                  <a:srgbClr val="800000"/>
                </a:solidFill>
              </a:rPr>
              <a:t>       </a:t>
            </a:r>
            <a:r>
              <a:rPr lang="en-US" sz="2400" b="1" dirty="0">
                <a:solidFill>
                  <a:srgbClr val="800000"/>
                </a:solidFill>
              </a:rPr>
              <a:t>return</a:t>
            </a:r>
            <a:r>
              <a:rPr lang="en-US" sz="2400" dirty="0">
                <a:solidFill>
                  <a:srgbClr val="800000"/>
                </a:solidFill>
              </a:rPr>
              <a:t> age &gt; </a:t>
            </a:r>
            <a:r>
              <a:rPr lang="en-US" sz="2400" dirty="0" err="1">
                <a:solidFill>
                  <a:srgbClr val="800000"/>
                </a:solidFill>
              </a:rPr>
              <a:t>h.age</a:t>
            </a:r>
            <a:r>
              <a:rPr lang="en-US" sz="2400" dirty="0">
                <a:solidFill>
                  <a:srgbClr val="800000"/>
                </a:solidFill>
              </a:rPr>
              <a:t>; </a:t>
            </a:r>
            <a:br>
              <a:rPr lang="en-US" sz="2400" dirty="0">
                <a:solidFill>
                  <a:srgbClr val="800000"/>
                </a:solidFill>
              </a:rPr>
            </a:br>
            <a:r>
              <a:rPr lang="en-US" sz="2400" dirty="0">
                <a:solidFill>
                  <a:srgbClr val="800000"/>
                </a:solidFill>
              </a:rPr>
              <a:t>    }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1295400" y="5838765"/>
            <a:ext cx="2057400" cy="790635"/>
            <a:chOff x="3505200" y="5248275"/>
            <a:chExt cx="20574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a1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12192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/>
                <a:t>Animal</a:t>
              </a: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33400" y="3817203"/>
            <a:ext cx="5715000" cy="187743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800000"/>
                </a:solidFill>
              </a:rPr>
              <a:t>h.toString</a:t>
            </a:r>
            <a:r>
              <a:rPr lang="en-US" sz="2400" dirty="0">
                <a:solidFill>
                  <a:srgbClr val="800000"/>
                </a:solidFill>
              </a:rPr>
              <a:t>() </a:t>
            </a:r>
            <a:r>
              <a:rPr lang="en-US" sz="2400" dirty="0"/>
              <a:t>OK —it’s in class </a:t>
            </a:r>
            <a:r>
              <a:rPr lang="en-US" sz="2400" dirty="0">
                <a:solidFill>
                  <a:srgbClr val="800000"/>
                </a:solidFill>
              </a:rPr>
              <a:t>Object </a:t>
            </a:r>
            <a:r>
              <a:rPr lang="en-US" sz="2400" dirty="0"/>
              <a:t>partition</a:t>
            </a:r>
          </a:p>
          <a:p>
            <a:pPr>
              <a:spcBef>
                <a:spcPts val="1200"/>
              </a:spcBef>
            </a:pPr>
            <a:r>
              <a:rPr lang="en-US" sz="2400" dirty="0" err="1">
                <a:solidFill>
                  <a:srgbClr val="800000"/>
                </a:solidFill>
              </a:rPr>
              <a:t>h.isOlder</a:t>
            </a:r>
            <a:r>
              <a:rPr lang="en-US" sz="2400" dirty="0">
                <a:solidFill>
                  <a:srgbClr val="800000"/>
                </a:solidFill>
              </a:rPr>
              <a:t>(…) </a:t>
            </a:r>
            <a:r>
              <a:rPr lang="en-US" sz="2400" dirty="0">
                <a:solidFill>
                  <a:srgbClr val="000000"/>
                </a:solidFill>
              </a:rPr>
              <a:t>OK —it’s in </a:t>
            </a:r>
            <a:r>
              <a:rPr lang="en-US" sz="2400" dirty="0">
                <a:solidFill>
                  <a:srgbClr val="800000"/>
                </a:solidFill>
              </a:rPr>
              <a:t>Animal</a:t>
            </a:r>
            <a:r>
              <a:rPr lang="en-US" sz="2400" dirty="0">
                <a:solidFill>
                  <a:srgbClr val="000000"/>
                </a:solidFill>
              </a:rPr>
              <a:t> partition</a:t>
            </a:r>
          </a:p>
          <a:p>
            <a:pPr>
              <a:spcBef>
                <a:spcPts val="1200"/>
              </a:spcBef>
            </a:pPr>
            <a:r>
              <a:rPr lang="en-US" sz="2400" dirty="0" err="1">
                <a:solidFill>
                  <a:srgbClr val="800000"/>
                </a:solidFill>
              </a:rPr>
              <a:t>h.getWeight</a:t>
            </a:r>
            <a:r>
              <a:rPr lang="en-US" sz="2400" dirty="0">
                <a:solidFill>
                  <a:srgbClr val="800000"/>
                </a:solidFill>
              </a:rPr>
              <a:t>() </a:t>
            </a:r>
            <a:r>
              <a:rPr lang="en-US" sz="2400" dirty="0">
                <a:solidFill>
                  <a:srgbClr val="FF0000"/>
                </a:solidFill>
              </a:rPr>
              <a:t>ILLEGAL</a:t>
            </a:r>
            <a:r>
              <a:rPr lang="en-US" sz="2400" dirty="0">
                <a:solidFill>
                  <a:srgbClr val="000000"/>
                </a:solidFill>
              </a:rPr>
              <a:t> —not in </a:t>
            </a:r>
            <a:r>
              <a:rPr lang="en-US" sz="2400" dirty="0">
                <a:solidFill>
                  <a:srgbClr val="800000"/>
                </a:solidFill>
              </a:rPr>
              <a:t>Animal</a:t>
            </a:r>
          </a:p>
          <a:p>
            <a:r>
              <a:rPr lang="en-US" sz="2400" dirty="0">
                <a:solidFill>
                  <a:srgbClr val="000000"/>
                </a:solidFill>
              </a:rPr>
              <a:t>                        partition or </a:t>
            </a:r>
            <a:r>
              <a:rPr lang="en-US" sz="2400" dirty="0">
                <a:solidFill>
                  <a:srgbClr val="800000"/>
                </a:solidFill>
              </a:rPr>
              <a:t>Object</a:t>
            </a:r>
            <a:r>
              <a:rPr lang="en-US" sz="2400" dirty="0">
                <a:solidFill>
                  <a:srgbClr val="000000"/>
                </a:solidFill>
              </a:rPr>
              <a:t> partition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172200" y="3799344"/>
            <a:ext cx="2590800" cy="1569660"/>
            <a:chOff x="6172200" y="3799344"/>
            <a:chExt cx="2590800" cy="1569660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6172200" y="4114800"/>
              <a:ext cx="838200" cy="0"/>
            </a:xfrm>
            <a:prstGeom prst="line">
              <a:avLst/>
            </a:prstGeom>
            <a:ln w="317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6858000" y="3799344"/>
              <a:ext cx="1905000" cy="1569660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/>
                <a:t>By overriding rule, calls </a:t>
              </a:r>
              <a:r>
                <a:rPr lang="en-US" sz="2400" dirty="0" err="1">
                  <a:solidFill>
                    <a:srgbClr val="800000"/>
                  </a:solidFill>
                </a:rPr>
                <a:t>toString</a:t>
              </a:r>
              <a:r>
                <a:rPr lang="en-US" sz="2400" dirty="0">
                  <a:solidFill>
                    <a:srgbClr val="800000"/>
                  </a:solidFill>
                </a:rPr>
                <a:t>() </a:t>
              </a:r>
              <a:r>
                <a:rPr lang="en-US" sz="2400" dirty="0"/>
                <a:t>in </a:t>
              </a:r>
              <a:r>
                <a:rPr lang="en-US" sz="2400" dirty="0">
                  <a:solidFill>
                    <a:srgbClr val="800000"/>
                  </a:solidFill>
                </a:rPr>
                <a:t>Dog </a:t>
              </a:r>
              <a:r>
                <a:rPr lang="en-US" sz="2400" dirty="0"/>
                <a:t>partition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3748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Explicit downward cast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6172200" y="4191000"/>
            <a:ext cx="1828800" cy="790635"/>
            <a:chOff x="3505200" y="5248275"/>
            <a:chExt cx="18288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990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/>
                <a:t>Animal</a:t>
              </a:r>
            </a:p>
          </p:txBody>
        </p:sp>
      </p:grp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304800" y="1600200"/>
            <a:ext cx="5334000" cy="41549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/>
              <a:t>class</a:t>
            </a:r>
            <a:r>
              <a:rPr lang="en-US" sz="2400" dirty="0"/>
              <a:t> Cat </a:t>
            </a:r>
            <a:r>
              <a:rPr lang="en-US" sz="2400" b="1" dirty="0"/>
              <a:t>extends</a:t>
            </a:r>
            <a:r>
              <a:rPr lang="en-US" sz="2400" dirty="0"/>
              <a:t> Animal {</a:t>
            </a:r>
            <a:br>
              <a:rPr lang="en-US" sz="2400" dirty="0"/>
            </a:br>
            <a:r>
              <a:rPr lang="en-US" sz="2400" dirty="0"/>
              <a:t>   </a:t>
            </a:r>
            <a:r>
              <a:rPr lang="en-US" sz="2400" b="1" dirty="0"/>
              <a:t>private float </a:t>
            </a:r>
            <a:r>
              <a:rPr lang="en-US" sz="2400" dirty="0"/>
              <a:t>weight;</a:t>
            </a:r>
          </a:p>
          <a:p>
            <a:r>
              <a:rPr lang="en-US" sz="2400" dirty="0"/>
              <a:t>   /** return true </a:t>
            </a:r>
            <a:r>
              <a:rPr lang="en-US" sz="2400" dirty="0" err="1" smtClean="0"/>
              <a:t>iff</a:t>
            </a:r>
            <a:r>
              <a:rPr lang="en-US" sz="2400" dirty="0" smtClean="0"/>
              <a:t> </a:t>
            </a:r>
            <a:r>
              <a:rPr lang="en-US" sz="2400" dirty="0" err="1" smtClean="0"/>
              <a:t>ob</a:t>
            </a:r>
            <a:r>
              <a:rPr lang="en-US" sz="2400" dirty="0" smtClean="0"/>
              <a:t> </a:t>
            </a:r>
            <a:r>
              <a:rPr lang="en-US" sz="2400" dirty="0"/>
              <a:t>is a Cat and its</a:t>
            </a:r>
          </a:p>
          <a:p>
            <a:r>
              <a:rPr lang="en-US" sz="2400" dirty="0"/>
              <a:t>      * fields have same values as this */</a:t>
            </a:r>
          </a:p>
          <a:p>
            <a:r>
              <a:rPr lang="en-US" sz="2400" dirty="0"/>
              <a:t>   </a:t>
            </a:r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 err="1"/>
              <a:t>boolean</a:t>
            </a:r>
            <a:r>
              <a:rPr lang="en-US" sz="2400" b="1" dirty="0"/>
              <a:t> </a:t>
            </a:r>
            <a:r>
              <a:rPr lang="en-US" sz="2400" dirty="0"/>
              <a:t>equals(Object </a:t>
            </a:r>
            <a:r>
              <a:rPr lang="en-US" sz="2400" dirty="0" err="1" smtClean="0"/>
              <a:t>ob</a:t>
            </a:r>
            <a:r>
              <a:rPr lang="en-US" sz="2400" dirty="0" smtClean="0"/>
              <a:t>) </a:t>
            </a:r>
            <a:r>
              <a:rPr lang="en-US" sz="2400" dirty="0"/>
              <a:t>{</a:t>
            </a:r>
            <a:br>
              <a:rPr lang="en-US" sz="2400" dirty="0"/>
            </a:br>
            <a:r>
              <a:rPr lang="en-US" sz="2400" dirty="0"/>
              <a:t>                 ?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     </a:t>
            </a:r>
            <a:r>
              <a:rPr lang="en-US" sz="2400" dirty="0"/>
              <a:t>// { h is a Cat }</a:t>
            </a:r>
          </a:p>
          <a:p>
            <a:r>
              <a:rPr lang="en-US" sz="2400" dirty="0"/>
              <a:t>     if ( ! </a:t>
            </a:r>
            <a:r>
              <a:rPr lang="en-US" sz="2400" dirty="0" err="1"/>
              <a:t>super.equals</a:t>
            </a:r>
            <a:r>
              <a:rPr lang="en-US" sz="2400" dirty="0"/>
              <a:t>(</a:t>
            </a:r>
            <a:r>
              <a:rPr lang="en-US" sz="2400" dirty="0" err="1" smtClean="0"/>
              <a:t>ob</a:t>
            </a:r>
            <a:r>
              <a:rPr lang="en-US" sz="2400" dirty="0" smtClean="0"/>
              <a:t>) </a:t>
            </a:r>
            <a:r>
              <a:rPr lang="en-US" sz="2400" dirty="0"/>
              <a:t>) return false;</a:t>
            </a:r>
          </a:p>
          <a:p>
            <a:r>
              <a:rPr lang="en-US" sz="2400" dirty="0"/>
              <a:t>     Cat c= (Cat) </a:t>
            </a:r>
            <a:r>
              <a:rPr lang="en-US" sz="2400" dirty="0" err="1" smtClean="0"/>
              <a:t>ob</a:t>
            </a:r>
            <a:r>
              <a:rPr lang="en-US" sz="2400" dirty="0" smtClean="0"/>
              <a:t> </a:t>
            </a:r>
            <a:r>
              <a:rPr lang="en-US" sz="2400" dirty="0"/>
              <a:t>;  </a:t>
            </a:r>
            <a:r>
              <a:rPr lang="en-US" sz="2400" dirty="0">
                <a:solidFill>
                  <a:srgbClr val="FF0000"/>
                </a:solidFill>
              </a:rPr>
              <a:t>// downward cast</a:t>
            </a:r>
          </a:p>
          <a:p>
            <a:r>
              <a:rPr lang="en-US" sz="2400" b="1" dirty="0"/>
              <a:t>     return</a:t>
            </a:r>
            <a:r>
              <a:rPr lang="en-US" sz="2400" dirty="0"/>
              <a:t> weight == </a:t>
            </a:r>
            <a:r>
              <a:rPr lang="en-US" sz="2400" dirty="0" err="1"/>
              <a:t>c.getWeight</a:t>
            </a:r>
            <a:r>
              <a:rPr lang="en-US" sz="2400" dirty="0"/>
              <a:t>();</a:t>
            </a:r>
          </a:p>
          <a:p>
            <a:r>
              <a:rPr lang="en-US" sz="2400" dirty="0"/>
              <a:t>}</a:t>
            </a:r>
          </a:p>
        </p:txBody>
      </p:sp>
      <p:grpSp>
        <p:nvGrpSpPr>
          <p:cNvPr id="27" name="Group 39"/>
          <p:cNvGrpSpPr>
            <a:grpSpLocks/>
          </p:cNvGrpSpPr>
          <p:nvPr/>
        </p:nvGrpSpPr>
        <p:grpSpPr bwMode="auto">
          <a:xfrm>
            <a:off x="6019800" y="457200"/>
            <a:ext cx="2819400" cy="3048000"/>
            <a:chOff x="3696" y="144"/>
            <a:chExt cx="1776" cy="1920"/>
          </a:xfrm>
        </p:grpSpPr>
        <p:grpSp>
          <p:nvGrpSpPr>
            <p:cNvPr id="28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30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32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3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36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37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3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3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3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weight ___ </a:t>
                  </a: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3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31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29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sp>
        <p:nvSpPr>
          <p:cNvPr id="40" name="Text Box 45"/>
          <p:cNvSpPr txBox="1">
            <a:spLocks noChangeArrowheads="1"/>
          </p:cNvSpPr>
          <p:nvPr/>
        </p:nvSpPr>
        <p:spPr bwMode="auto">
          <a:xfrm>
            <a:off x="1905000" y="5689937"/>
            <a:ext cx="6858000" cy="10156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/>
              <a:t>(Dog) </a:t>
            </a:r>
            <a:r>
              <a:rPr lang="en-US" b="1" dirty="0" err="1" smtClean="0"/>
              <a:t>ob</a:t>
            </a:r>
            <a:r>
              <a:rPr lang="en-US" dirty="0" smtClean="0"/>
              <a:t> </a:t>
            </a:r>
            <a:r>
              <a:rPr lang="en-US" dirty="0"/>
              <a:t>leads to runtime error.</a:t>
            </a:r>
          </a:p>
          <a:p>
            <a:pPr>
              <a:spcBef>
                <a:spcPct val="50000"/>
              </a:spcBef>
            </a:pPr>
            <a:r>
              <a:rPr lang="en-US" dirty="0"/>
              <a:t>Don</a:t>
            </a:r>
            <a:r>
              <a:rPr lang="en-US" altLang="ja-JP" dirty="0"/>
              <a:t>’t try to cast an object to something that it is not!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074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8848" cy="8382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Operator </a:t>
            </a:r>
            <a:r>
              <a:rPr lang="en-US" sz="3600" dirty="0" err="1">
                <a:solidFill>
                  <a:srgbClr val="800000"/>
                </a:solidFill>
              </a:rPr>
              <a:t>instanceof</a:t>
            </a:r>
            <a:r>
              <a:rPr lang="en-US" sz="3600" dirty="0">
                <a:solidFill>
                  <a:srgbClr val="800000"/>
                </a:solidFill>
              </a:rPr>
              <a:t>, explicit down cast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6629400" y="4191000"/>
            <a:ext cx="1828800" cy="790635"/>
            <a:chOff x="3505200" y="5248275"/>
            <a:chExt cx="1828800" cy="790635"/>
          </a:xfrm>
        </p:grpSpPr>
        <p:sp>
          <p:nvSpPr>
            <p:cNvPr id="68" name="Text Box 34"/>
            <p:cNvSpPr txBox="1">
              <a:spLocks noChangeArrowheads="1"/>
            </p:cNvSpPr>
            <p:nvPr/>
          </p:nvSpPr>
          <p:spPr bwMode="auto">
            <a:xfrm>
              <a:off x="3505200" y="5257800"/>
              <a:ext cx="3810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dirty="0"/>
                <a:t>h</a:t>
              </a:r>
            </a:p>
          </p:txBody>
        </p:sp>
        <p:sp>
          <p:nvSpPr>
            <p:cNvPr id="86" name="Text Box 35"/>
            <p:cNvSpPr txBox="1">
              <a:spLocks noChangeArrowheads="1"/>
            </p:cNvSpPr>
            <p:nvPr/>
          </p:nvSpPr>
          <p:spPr bwMode="auto">
            <a:xfrm>
              <a:off x="3886200" y="5248275"/>
              <a:ext cx="533400" cy="4667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E41900"/>
                  </a:solidFill>
                </a:rPr>
                <a:t>a0</a:t>
              </a:r>
              <a:endParaRPr lang="en-US" dirty="0">
                <a:solidFill>
                  <a:srgbClr val="8B008C"/>
                </a:solidFill>
              </a:endParaRPr>
            </a:p>
          </p:txBody>
        </p: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4343400" y="5638800"/>
              <a:ext cx="990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dirty="0"/>
                <a:t>Animal</a:t>
              </a:r>
            </a:p>
          </p:txBody>
        </p:sp>
      </p:grp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304800" y="1600200"/>
            <a:ext cx="5334000" cy="41549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/>
              <a:t>class</a:t>
            </a:r>
            <a:r>
              <a:rPr lang="en-US" sz="2400" dirty="0"/>
              <a:t> Cat </a:t>
            </a:r>
            <a:r>
              <a:rPr lang="en-US" sz="2400" b="1" dirty="0"/>
              <a:t>extends</a:t>
            </a:r>
            <a:r>
              <a:rPr lang="en-US" sz="2400" dirty="0"/>
              <a:t> Animal {</a:t>
            </a:r>
            <a:br>
              <a:rPr lang="en-US" sz="2400" dirty="0"/>
            </a:br>
            <a:r>
              <a:rPr lang="en-US" sz="2400" dirty="0"/>
              <a:t>   </a:t>
            </a:r>
            <a:r>
              <a:rPr lang="en-US" sz="2400" b="1" dirty="0"/>
              <a:t>private float </a:t>
            </a:r>
            <a:r>
              <a:rPr lang="en-US" sz="2400" dirty="0"/>
              <a:t>weight;</a:t>
            </a:r>
          </a:p>
          <a:p>
            <a:r>
              <a:rPr lang="en-US" sz="2400" dirty="0"/>
              <a:t>  /** return true </a:t>
            </a:r>
            <a:r>
              <a:rPr lang="en-US" sz="2400" dirty="0" err="1" smtClean="0"/>
              <a:t>iff</a:t>
            </a:r>
            <a:r>
              <a:rPr lang="en-US" sz="2400" dirty="0" smtClean="0"/>
              <a:t> </a:t>
            </a:r>
            <a:r>
              <a:rPr lang="en-US" sz="2400" dirty="0" err="1" smtClean="0"/>
              <a:t>ob</a:t>
            </a:r>
            <a:r>
              <a:rPr lang="en-US" sz="2400" dirty="0" smtClean="0"/>
              <a:t> </a:t>
            </a:r>
            <a:r>
              <a:rPr lang="en-US" sz="2400" dirty="0"/>
              <a:t>is a Cat and its</a:t>
            </a:r>
          </a:p>
          <a:p>
            <a:r>
              <a:rPr lang="en-US" sz="2400" dirty="0"/>
              <a:t>      * fields have same values as this */</a:t>
            </a:r>
          </a:p>
          <a:p>
            <a:r>
              <a:rPr lang="en-US" sz="2400" dirty="0"/>
              <a:t>   </a:t>
            </a:r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 err="1"/>
              <a:t>boolean</a:t>
            </a:r>
            <a:r>
              <a:rPr lang="en-US" sz="2400" b="1" dirty="0"/>
              <a:t> </a:t>
            </a:r>
            <a:r>
              <a:rPr lang="en-US" sz="2400" dirty="0"/>
              <a:t>equals(Object </a:t>
            </a:r>
            <a:r>
              <a:rPr lang="en-US" sz="2400" dirty="0" err="1" smtClean="0"/>
              <a:t>ob</a:t>
            </a:r>
            <a:r>
              <a:rPr lang="en-US" sz="2400" dirty="0" smtClean="0"/>
              <a:t>) </a:t>
            </a:r>
            <a:r>
              <a:rPr lang="en-US" sz="2400" dirty="0"/>
              <a:t>{</a:t>
            </a:r>
          </a:p>
          <a:p>
            <a:r>
              <a:rPr lang="en-US" sz="2400" dirty="0"/>
              <a:t>     </a:t>
            </a:r>
            <a:r>
              <a:rPr lang="en-US" sz="2400" b="1" dirty="0"/>
              <a:t>if</a:t>
            </a:r>
            <a:r>
              <a:rPr lang="en-US" sz="2400" dirty="0"/>
              <a:t> ( ! (</a:t>
            </a:r>
            <a:r>
              <a:rPr lang="en-US" sz="2400" dirty="0" err="1" smtClean="0">
                <a:solidFill>
                  <a:srgbClr val="FF0000"/>
                </a:solidFill>
              </a:rPr>
              <a:t>ob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instanceof</a:t>
            </a:r>
            <a:r>
              <a:rPr lang="en-US" sz="2400" dirty="0">
                <a:solidFill>
                  <a:srgbClr val="FF0000"/>
                </a:solidFill>
              </a:rPr>
              <a:t> Cat</a:t>
            </a:r>
            <a:r>
              <a:rPr lang="en-US" sz="2400" dirty="0"/>
              <a:t>) ) </a:t>
            </a:r>
            <a:r>
              <a:rPr lang="en-US" sz="2400" b="1" dirty="0"/>
              <a:t>return</a:t>
            </a:r>
            <a:r>
              <a:rPr lang="en-US" sz="2400" dirty="0"/>
              <a:t> false;</a:t>
            </a:r>
          </a:p>
          <a:p>
            <a:r>
              <a:rPr lang="en-US" sz="2400" dirty="0"/>
              <a:t>     // { h is a Cat }</a:t>
            </a:r>
          </a:p>
          <a:p>
            <a:r>
              <a:rPr lang="en-US" sz="2400" dirty="0"/>
              <a:t>     if ( ! </a:t>
            </a:r>
            <a:r>
              <a:rPr lang="en-US" sz="2400" dirty="0" err="1"/>
              <a:t>super.equals</a:t>
            </a:r>
            <a:r>
              <a:rPr lang="en-US" sz="2400" dirty="0"/>
              <a:t>(</a:t>
            </a:r>
            <a:r>
              <a:rPr lang="en-US" sz="2400" dirty="0" err="1" smtClean="0"/>
              <a:t>ob</a:t>
            </a:r>
            <a:r>
              <a:rPr lang="en-US" sz="2400" dirty="0" smtClean="0"/>
              <a:t>) </a:t>
            </a:r>
            <a:r>
              <a:rPr lang="en-US" sz="2400" dirty="0"/>
              <a:t>) return false;</a:t>
            </a:r>
          </a:p>
          <a:p>
            <a:r>
              <a:rPr lang="en-US" sz="2400" dirty="0"/>
              <a:t>     Cat c= (Cat) </a:t>
            </a:r>
            <a:r>
              <a:rPr lang="en-US" sz="2400" dirty="0" err="1" smtClean="0"/>
              <a:t>ob</a:t>
            </a:r>
            <a:r>
              <a:rPr lang="en-US" sz="2400" dirty="0" smtClean="0"/>
              <a:t> </a:t>
            </a:r>
            <a:r>
              <a:rPr lang="en-US" sz="2400" dirty="0"/>
              <a:t>;  </a:t>
            </a:r>
            <a:r>
              <a:rPr lang="en-US" sz="2400" dirty="0">
                <a:solidFill>
                  <a:srgbClr val="FF0000"/>
                </a:solidFill>
              </a:rPr>
              <a:t>// downward cast</a:t>
            </a:r>
          </a:p>
          <a:p>
            <a:r>
              <a:rPr lang="en-US" sz="2400" b="1" dirty="0"/>
              <a:t>     return</a:t>
            </a:r>
            <a:r>
              <a:rPr lang="en-US" sz="2400" dirty="0"/>
              <a:t> weight == </a:t>
            </a:r>
            <a:r>
              <a:rPr lang="en-US" sz="2400" dirty="0" err="1"/>
              <a:t>c.getWeight</a:t>
            </a:r>
            <a:r>
              <a:rPr lang="en-US" sz="2400" dirty="0"/>
              <a:t>();</a:t>
            </a:r>
          </a:p>
          <a:p>
            <a:r>
              <a:rPr lang="en-US" sz="2400" dirty="0"/>
              <a:t>}</a:t>
            </a:r>
          </a:p>
        </p:txBody>
      </p:sp>
      <p:grpSp>
        <p:nvGrpSpPr>
          <p:cNvPr id="27" name="Group 39"/>
          <p:cNvGrpSpPr>
            <a:grpSpLocks/>
          </p:cNvGrpSpPr>
          <p:nvPr/>
        </p:nvGrpSpPr>
        <p:grpSpPr bwMode="auto">
          <a:xfrm>
            <a:off x="5867400" y="914400"/>
            <a:ext cx="2819400" cy="3048000"/>
            <a:chOff x="3696" y="144"/>
            <a:chExt cx="1776" cy="1920"/>
          </a:xfrm>
        </p:grpSpPr>
        <p:grpSp>
          <p:nvGrpSpPr>
            <p:cNvPr id="28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30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32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3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36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37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3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3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3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/>
                    <a:t>weight ___ </a:t>
                  </a: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/>
                    <a:t>getWeight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3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31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29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sp>
        <p:nvSpPr>
          <p:cNvPr id="24" name="Text Box 45"/>
          <p:cNvSpPr txBox="1">
            <a:spLocks noChangeArrowheads="1"/>
          </p:cNvSpPr>
          <p:nvPr/>
        </p:nvSpPr>
        <p:spPr bwMode="auto">
          <a:xfrm>
            <a:off x="2133600" y="5613737"/>
            <a:ext cx="6477000" cy="10156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&lt;object&gt;</a:t>
            </a:r>
            <a:r>
              <a:rPr lang="en-US" b="1" dirty="0">
                <a:solidFill>
                  <a:srgbClr val="FF0000"/>
                </a:solidFill>
              </a:rPr>
              <a:t>   </a:t>
            </a:r>
            <a:r>
              <a:rPr lang="en-US" b="1" dirty="0" err="1">
                <a:solidFill>
                  <a:srgbClr val="FF0000"/>
                </a:solidFill>
              </a:rPr>
              <a:t>instanceof</a:t>
            </a:r>
            <a:r>
              <a:rPr lang="en-US" b="1" dirty="0">
                <a:solidFill>
                  <a:srgbClr val="FF0000"/>
                </a:solidFill>
              </a:rPr>
              <a:t>  </a:t>
            </a:r>
            <a:r>
              <a:rPr lang="en-US" dirty="0">
                <a:solidFill>
                  <a:srgbClr val="FF0000"/>
                </a:solidFill>
              </a:rPr>
              <a:t> &lt;</a:t>
            </a:r>
            <a:r>
              <a:rPr lang="en-US" dirty="0" smtClean="0">
                <a:solidFill>
                  <a:srgbClr val="FF0000"/>
                </a:solidFill>
              </a:rPr>
              <a:t>class-name&gt;</a:t>
            </a:r>
            <a:endParaRPr lang="en-US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dirty="0"/>
              <a:t>true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dirty="0" smtClean="0"/>
              <a:t>&lt;</a:t>
            </a:r>
            <a:r>
              <a:rPr lang="en-US" dirty="0" smtClean="0">
                <a:solidFill>
                  <a:srgbClr val="800000"/>
                </a:solidFill>
              </a:rPr>
              <a:t>object&gt;</a:t>
            </a:r>
            <a:r>
              <a:rPr lang="en-US" dirty="0" smtClean="0"/>
              <a:t> </a:t>
            </a:r>
            <a:r>
              <a:rPr lang="en-US" dirty="0"/>
              <a:t>has a partition for </a:t>
            </a:r>
            <a:r>
              <a:rPr lang="en-US" dirty="0" smtClean="0"/>
              <a:t>&lt;</a:t>
            </a:r>
            <a:r>
              <a:rPr lang="en-US" dirty="0" smtClean="0">
                <a:solidFill>
                  <a:srgbClr val="800000"/>
                </a:solidFill>
              </a:rPr>
              <a:t>class-name&gt;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505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Opinions about casting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Use of </a:t>
            </a:r>
            <a:r>
              <a:rPr lang="en-US" sz="2400" dirty="0" err="1" smtClean="0"/>
              <a:t>instanceof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dirty="0" err="1"/>
              <a:t>downcasts</a:t>
            </a:r>
            <a:r>
              <a:rPr lang="en-US" sz="2400" dirty="0"/>
              <a:t> </a:t>
            </a:r>
            <a:r>
              <a:rPr lang="en-US" sz="2400" dirty="0" smtClean="0"/>
              <a:t>can indicate </a:t>
            </a:r>
            <a:r>
              <a:rPr lang="en-US" sz="2400" dirty="0"/>
              <a:t>bad design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066800" y="2133600"/>
            <a:ext cx="7848600" cy="2526506"/>
            <a:chOff x="1524000" y="2602706"/>
            <a:chExt cx="7848600" cy="2526506"/>
          </a:xfrm>
        </p:grpSpPr>
        <p:sp>
          <p:nvSpPr>
            <p:cNvPr id="6" name="TextBox 5"/>
            <p:cNvSpPr txBox="1"/>
            <p:nvPr/>
          </p:nvSpPr>
          <p:spPr>
            <a:xfrm>
              <a:off x="1524000" y="2667000"/>
              <a:ext cx="2919577" cy="24622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/>
                <a:t>DON’T</a:t>
              </a:r>
              <a:r>
                <a:rPr lang="en-US" sz="2200" dirty="0" smtClean="0"/>
                <a:t>:</a:t>
              </a:r>
              <a:endParaRPr lang="en-US" sz="2200" dirty="0"/>
            </a:p>
            <a:p>
              <a:r>
                <a:rPr lang="en-US" sz="2200" dirty="0"/>
                <a:t>if (x </a:t>
              </a:r>
              <a:r>
                <a:rPr lang="en-US" sz="2200" dirty="0" err="1"/>
                <a:t>instanceof</a:t>
              </a:r>
              <a:r>
                <a:rPr lang="en-US" sz="2200" dirty="0"/>
                <a:t> C1)</a:t>
              </a:r>
            </a:p>
            <a:p>
              <a:r>
                <a:rPr lang="en-US" sz="2200" dirty="0"/>
                <a:t>   </a:t>
              </a:r>
              <a:r>
                <a:rPr lang="en-US" sz="2200" dirty="0" smtClean="0"/>
                <a:t> </a:t>
              </a:r>
              <a:r>
                <a:rPr lang="en-US" sz="2200" dirty="0"/>
                <a:t>do thing with (C1) x</a:t>
              </a:r>
            </a:p>
            <a:p>
              <a:r>
                <a:rPr lang="en-US" sz="2200" dirty="0"/>
                <a:t>else if (x </a:t>
              </a:r>
              <a:r>
                <a:rPr lang="en-US" sz="2200" dirty="0" err="1"/>
                <a:t>instanceof</a:t>
              </a:r>
              <a:r>
                <a:rPr lang="en-US" sz="2200" dirty="0"/>
                <a:t> C2)</a:t>
              </a:r>
            </a:p>
            <a:p>
              <a:r>
                <a:rPr lang="en-US" sz="2200" dirty="0"/>
                <a:t>   </a:t>
              </a:r>
              <a:r>
                <a:rPr lang="en-US" sz="2200" dirty="0" smtClean="0"/>
                <a:t> do </a:t>
              </a:r>
              <a:r>
                <a:rPr lang="en-US" sz="2200" dirty="0"/>
                <a:t>thing with (C2) x</a:t>
              </a:r>
            </a:p>
            <a:p>
              <a:r>
                <a:rPr lang="en-US" sz="2200" dirty="0"/>
                <a:t>else if </a:t>
              </a:r>
              <a:r>
                <a:rPr lang="en-US" sz="2200" dirty="0" smtClean="0"/>
                <a:t>(x </a:t>
              </a:r>
              <a:r>
                <a:rPr lang="en-US" sz="2200" dirty="0" err="1" smtClean="0"/>
                <a:t>instanceof</a:t>
              </a:r>
              <a:r>
                <a:rPr lang="en-US" sz="2200" dirty="0" smtClean="0"/>
                <a:t> C3)</a:t>
              </a:r>
            </a:p>
            <a:p>
              <a:r>
                <a:rPr lang="en-US" sz="2200" dirty="0"/>
                <a:t> </a:t>
              </a:r>
              <a:r>
                <a:rPr lang="en-US" sz="2200" dirty="0" smtClean="0"/>
                <a:t>   do thing with (C3) x</a:t>
              </a:r>
              <a:endParaRPr lang="en-US" sz="22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648200" y="2602706"/>
              <a:ext cx="47244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DO:</a:t>
              </a:r>
            </a:p>
            <a:p>
              <a:endParaRPr lang="en-US" sz="2400" dirty="0">
                <a:solidFill>
                  <a:srgbClr val="0000FF"/>
                </a:solidFill>
              </a:endParaRPr>
            </a:p>
            <a:p>
              <a:r>
                <a:rPr lang="en-US" sz="2400" dirty="0" err="1" smtClean="0">
                  <a:solidFill>
                    <a:srgbClr val="0000FF"/>
                  </a:solidFill>
                </a:rPr>
                <a:t>x.do</a:t>
              </a:r>
              <a:r>
                <a:rPr lang="en-US" sz="2400" dirty="0" smtClean="0">
                  <a:solidFill>
                    <a:srgbClr val="0000FF"/>
                  </a:solidFill>
                </a:rPr>
                <a:t>(</a:t>
              </a:r>
              <a:r>
                <a:rPr lang="en-US" sz="2400" dirty="0">
                  <a:solidFill>
                    <a:srgbClr val="0000FF"/>
                  </a:solidFill>
                </a:rPr>
                <a:t>)</a:t>
              </a:r>
            </a:p>
            <a:p>
              <a:endParaRPr lang="en-US" sz="2400" dirty="0">
                <a:solidFill>
                  <a:srgbClr val="0000FF"/>
                </a:solidFill>
              </a:endParaRPr>
            </a:p>
            <a:p>
              <a:r>
                <a:rPr lang="en-US" sz="2400" dirty="0">
                  <a:solidFill>
                    <a:srgbClr val="0000FF"/>
                  </a:solidFill>
                </a:rPr>
                <a:t>(</a:t>
              </a:r>
              <a:r>
                <a:rPr lang="en-US" sz="2400" dirty="0" err="1" smtClean="0">
                  <a:solidFill>
                    <a:srgbClr val="0000FF"/>
                  </a:solidFill>
                </a:rPr>
                <a:t>dothing</a:t>
              </a:r>
              <a:r>
                <a:rPr lang="en-US" sz="2400" dirty="0" smtClean="0">
                  <a:solidFill>
                    <a:srgbClr val="0000FF"/>
                  </a:solidFill>
                </a:rPr>
                <a:t> overridden in </a:t>
              </a:r>
              <a:r>
                <a:rPr lang="en-US" sz="2400" dirty="0">
                  <a:solidFill>
                    <a:srgbClr val="0000FF"/>
                  </a:solidFill>
                </a:rPr>
                <a:t>C1</a:t>
              </a:r>
              <a:r>
                <a:rPr lang="en-US" sz="2400" dirty="0" smtClean="0">
                  <a:solidFill>
                    <a:srgbClr val="0000FF"/>
                  </a:solidFill>
                </a:rPr>
                <a:t>, C2, C3)</a:t>
              </a:r>
              <a:endParaRPr lang="en-US" sz="2400" dirty="0">
                <a:solidFill>
                  <a:srgbClr val="0000FF"/>
                </a:solidFill>
              </a:endParaRPr>
            </a:p>
          </p:txBody>
        </p:sp>
      </p:grpSp>
      <p:sp>
        <p:nvSpPr>
          <p:cNvPr id="8" name="Content Placeholder 3"/>
          <p:cNvSpPr txBox="1">
            <a:spLocks/>
          </p:cNvSpPr>
          <p:nvPr/>
        </p:nvSpPr>
        <p:spPr>
          <a:xfrm>
            <a:off x="609600" y="4953000"/>
            <a:ext cx="8153400" cy="1371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But how do I implement equals() ?</a:t>
            </a:r>
          </a:p>
          <a:p>
            <a:pPr marL="365760" lvl="1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That requires casting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272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Assignment A3: </a:t>
            </a:r>
            <a:r>
              <a:rPr lang="en-US" sz="2400" dirty="0">
                <a:latin typeface="Times New Roman"/>
                <a:cs typeface="Times New Roman"/>
              </a:rPr>
              <a:t>L</a:t>
            </a:r>
            <a:r>
              <a:rPr lang="en-US" sz="2400" dirty="0" smtClean="0">
                <a:latin typeface="Times New Roman"/>
                <a:cs typeface="Times New Roman"/>
              </a:rPr>
              <a:t>inked </a:t>
            </a:r>
            <a:r>
              <a:rPr lang="en-US" sz="2400" dirty="0">
                <a:latin typeface="Times New Roman"/>
                <a:cs typeface="Times New Roman"/>
              </a:rPr>
              <a:t>Lists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6F15528-21DE-4FAA-801E-634DDDAF4B2B}" type="slidenum">
              <a:rPr lang="en-US" sz="2400" smtClean="0">
                <a:latin typeface="Times New Roman"/>
                <a:cs typeface="Times New Roman"/>
              </a:rPr>
              <a:pPr/>
              <a:t>3</a:t>
            </a:fld>
            <a:endParaRPr lang="en-US" sz="2400">
              <a:latin typeface="Times New Roman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153400" cy="762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Idea: maintain a list (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lang="en-US" sz="2400" dirty="0">
                <a:latin typeface="Times New Roman"/>
                <a:cs typeface="Times New Roman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cs typeface="Times New Roman"/>
              </a:rPr>
              <a:t>5</a:t>
            </a:r>
            <a:r>
              <a:rPr lang="en-US" sz="2400" dirty="0">
                <a:latin typeface="Times New Roman"/>
                <a:cs typeface="Times New Roman"/>
              </a:rPr>
              <a:t>, </a:t>
            </a:r>
            <a:r>
              <a:rPr lang="en-US" sz="2400" b="1" dirty="0">
                <a:solidFill>
                  <a:srgbClr val="0000FF"/>
                </a:solidFill>
                <a:latin typeface="Times New Roman"/>
                <a:cs typeface="Times New Roman"/>
              </a:rPr>
              <a:t>7</a:t>
            </a:r>
            <a:r>
              <a:rPr lang="en-US" sz="2400" dirty="0">
                <a:latin typeface="Times New Roman"/>
                <a:cs typeface="Times New Roman"/>
              </a:rPr>
              <a:t>) like this:</a:t>
            </a:r>
          </a:p>
          <a:p>
            <a:pPr marL="0" indent="0">
              <a:buNone/>
            </a:pP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Slide Number Placeholder 6"/>
          <p:cNvSpPr txBox="1">
            <a:spLocks/>
          </p:cNvSpPr>
          <p:nvPr/>
        </p:nvSpPr>
        <p:spPr>
          <a:xfrm>
            <a:off x="6172200" y="6092825"/>
            <a:ext cx="2133600" cy="47625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E9CB98-3874-B047-BD05-DF5A759DDD30}" type="slidenum">
              <a:rPr lang="en-US" sz="2400" smtClean="0">
                <a:latin typeface="Times New Roman"/>
                <a:cs typeface="Times New Roman"/>
              </a:rPr>
              <a:pPr/>
              <a:t>3</a:t>
            </a:fld>
            <a:endParaRPr lang="en-US" sz="2400">
              <a:latin typeface="Times New Roman"/>
              <a:cs typeface="Times New Roman"/>
            </a:endParaRPr>
          </a:p>
        </p:txBody>
      </p:sp>
      <p:sp>
        <p:nvSpPr>
          <p:cNvPr id="11" name="Text Box 42"/>
          <p:cNvSpPr txBox="1">
            <a:spLocks noChangeArrowheads="1"/>
          </p:cNvSpPr>
          <p:nvPr/>
        </p:nvSpPr>
        <p:spPr bwMode="auto">
          <a:xfrm>
            <a:off x="381000" y="2586335"/>
            <a:ext cx="3385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Times New Roman"/>
                <a:cs typeface="Times New Roman"/>
              </a:rPr>
              <a:t>h</a:t>
            </a:r>
          </a:p>
        </p:txBody>
      </p:sp>
      <p:sp>
        <p:nvSpPr>
          <p:cNvPr id="13" name="Rectangle 65"/>
          <p:cNvSpPr>
            <a:spLocks noChangeArrowheads="1"/>
          </p:cNvSpPr>
          <p:nvPr/>
        </p:nvSpPr>
        <p:spPr bwMode="auto">
          <a:xfrm>
            <a:off x="685800" y="2662535"/>
            <a:ext cx="5334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dirty="0">
                <a:latin typeface="Times New Roman"/>
                <a:cs typeface="Times New Roman"/>
              </a:rPr>
              <a:t>a1</a:t>
            </a:r>
          </a:p>
        </p:txBody>
      </p:sp>
      <p:sp>
        <p:nvSpPr>
          <p:cNvPr id="29" name="Line 87"/>
          <p:cNvSpPr>
            <a:spLocks noChangeShapeType="1"/>
          </p:cNvSpPr>
          <p:nvPr/>
        </p:nvSpPr>
        <p:spPr bwMode="auto">
          <a:xfrm>
            <a:off x="1143000" y="2819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400">
              <a:latin typeface="Times New Roman"/>
              <a:cs typeface="Times New Roman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752600" y="2286000"/>
            <a:ext cx="1447800" cy="1676400"/>
            <a:chOff x="1752600" y="2286000"/>
            <a:chExt cx="1447800" cy="1676400"/>
          </a:xfrm>
        </p:grpSpPr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rPr>
                <a:t>2 </a:t>
              </a:r>
            </a:p>
          </p:txBody>
        </p:sp>
        <p:sp>
          <p:nvSpPr>
            <p:cNvPr id="16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>
                  <a:latin typeface="Times New Roman"/>
                  <a:cs typeface="Times New Roman"/>
                </a:rPr>
                <a:t>a1</a:t>
              </a:r>
            </a:p>
          </p:txBody>
        </p:sp>
        <p:sp>
          <p:nvSpPr>
            <p:cNvPr id="32" name="Text Box 12"/>
            <p:cNvSpPr txBox="1">
              <a:spLocks noChangeArrowheads="1"/>
            </p:cNvSpPr>
            <p:nvPr/>
          </p:nvSpPr>
          <p:spPr bwMode="auto">
            <a:xfrm>
              <a:off x="2590800" y="3352800"/>
              <a:ext cx="5334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a6</a:t>
              </a:r>
            </a:p>
          </p:txBody>
        </p:sp>
        <p:sp>
          <p:nvSpPr>
            <p:cNvPr id="33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34" name="Text Box 12"/>
            <p:cNvSpPr txBox="1">
              <a:spLocks noChangeArrowheads="1"/>
            </p:cNvSpPr>
            <p:nvPr/>
          </p:nvSpPr>
          <p:spPr bwMode="auto">
            <a:xfrm>
              <a:off x="18288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 err="1">
                  <a:latin typeface="Times New Roman"/>
                  <a:cs typeface="Times New Roman"/>
                </a:rPr>
                <a:t>succ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37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447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657600" y="2286000"/>
            <a:ext cx="1447800" cy="1676400"/>
            <a:chOff x="1752600" y="2286000"/>
            <a:chExt cx="1447800" cy="1676400"/>
          </a:xfrm>
        </p:grpSpPr>
        <p:sp>
          <p:nvSpPr>
            <p:cNvPr id="40" name="Text Box 12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rPr>
                <a:t>5 </a:t>
              </a:r>
            </a:p>
          </p:txBody>
        </p:sp>
        <p:sp>
          <p:nvSpPr>
            <p:cNvPr id="41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>
                  <a:latin typeface="Times New Roman"/>
                  <a:cs typeface="Times New Roman"/>
                </a:rPr>
                <a:t>a6</a:t>
              </a:r>
            </a:p>
          </p:txBody>
        </p:sp>
        <p:sp>
          <p:nvSpPr>
            <p:cNvPr id="42" name="Text Box 12"/>
            <p:cNvSpPr txBox="1">
              <a:spLocks noChangeArrowheads="1"/>
            </p:cNvSpPr>
            <p:nvPr/>
          </p:nvSpPr>
          <p:spPr bwMode="auto">
            <a:xfrm>
              <a:off x="2590800" y="3352800"/>
              <a:ext cx="5334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a8</a:t>
              </a:r>
            </a:p>
          </p:txBody>
        </p:sp>
        <p:sp>
          <p:nvSpPr>
            <p:cNvPr id="43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44" name="Text Box 12"/>
            <p:cNvSpPr txBox="1">
              <a:spLocks noChangeArrowheads="1"/>
            </p:cNvSpPr>
            <p:nvPr/>
          </p:nvSpPr>
          <p:spPr bwMode="auto">
            <a:xfrm>
              <a:off x="18288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dirty="0" err="1">
                  <a:latin typeface="Times New Roman"/>
                  <a:cs typeface="Times New Roman"/>
                </a:rPr>
                <a:t>succ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45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447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46" name="Line 87"/>
          <p:cNvSpPr>
            <a:spLocks noChangeShapeType="1"/>
          </p:cNvSpPr>
          <p:nvPr/>
        </p:nvSpPr>
        <p:spPr bwMode="auto">
          <a:xfrm>
            <a:off x="3048000" y="3581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400">
              <a:latin typeface="Times New Roman"/>
              <a:cs typeface="Times New Roman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5562600" y="2286000"/>
            <a:ext cx="1828800" cy="1676400"/>
            <a:chOff x="1752600" y="2286000"/>
            <a:chExt cx="1828800" cy="1676400"/>
          </a:xfrm>
        </p:grpSpPr>
        <p:sp>
          <p:nvSpPr>
            <p:cNvPr id="48" name="Text Box 12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rPr>
                <a:t>7 </a:t>
              </a:r>
            </a:p>
          </p:txBody>
        </p:sp>
        <p:sp>
          <p:nvSpPr>
            <p:cNvPr id="49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>
                  <a:latin typeface="Times New Roman"/>
                  <a:cs typeface="Times New Roman"/>
                </a:rPr>
                <a:t>a8</a:t>
              </a:r>
            </a:p>
          </p:txBody>
        </p:sp>
        <p:sp>
          <p:nvSpPr>
            <p:cNvPr id="50" name="Text Box 12"/>
            <p:cNvSpPr txBox="1">
              <a:spLocks noChangeArrowheads="1"/>
            </p:cNvSpPr>
            <p:nvPr/>
          </p:nvSpPr>
          <p:spPr bwMode="auto">
            <a:xfrm>
              <a:off x="2590800" y="3352801"/>
              <a:ext cx="838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null</a:t>
              </a:r>
            </a:p>
          </p:txBody>
        </p:sp>
        <p:sp>
          <p:nvSpPr>
            <p:cNvPr id="51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52" name="Text Box 12"/>
            <p:cNvSpPr txBox="1">
              <a:spLocks noChangeArrowheads="1"/>
            </p:cNvSpPr>
            <p:nvPr/>
          </p:nvSpPr>
          <p:spPr bwMode="auto">
            <a:xfrm>
              <a:off x="18288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dirty="0" err="1">
                  <a:latin typeface="Times New Roman"/>
                  <a:cs typeface="Times New Roman"/>
                </a:rPr>
                <a:t>succ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53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828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54" name="Line 87"/>
          <p:cNvSpPr>
            <a:spLocks noChangeShapeType="1"/>
          </p:cNvSpPr>
          <p:nvPr/>
        </p:nvSpPr>
        <p:spPr bwMode="auto">
          <a:xfrm>
            <a:off x="4953000" y="3581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400">
              <a:latin typeface="Times New Roman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81000" y="42672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This is a singly linked list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5257800"/>
            <a:ext cx="8028159" cy="46166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To save space we write names like a6 instead of N@35abcd00</a:t>
            </a:r>
          </a:p>
        </p:txBody>
      </p:sp>
    </p:spTree>
    <p:extLst>
      <p:ext uri="{BB962C8B-B14F-4D97-AF65-F5344CB8AC3E}">
        <p14:creationId xmlns:p14="http://schemas.microsoft.com/office/powerpoint/2010/main" val="3747834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6F15528-21DE-4FAA-801E-634DDDAF4B2B}" type="slidenum">
              <a:rPr lang="en-US" sz="2400" smtClean="0">
                <a:latin typeface="Times New Roman"/>
                <a:cs typeface="Times New Roman"/>
              </a:rPr>
              <a:pPr/>
              <a:t>4</a:t>
            </a:fld>
            <a:endParaRPr lang="en-US" sz="2400">
              <a:latin typeface="Times New Roman"/>
              <a:cs typeface="Times New Roman"/>
            </a:endParaRPr>
          </a:p>
        </p:txBody>
      </p:sp>
      <p:sp>
        <p:nvSpPr>
          <p:cNvPr id="5" name="Slide Number Placeholder 6"/>
          <p:cNvSpPr txBox="1">
            <a:spLocks/>
          </p:cNvSpPr>
          <p:nvPr/>
        </p:nvSpPr>
        <p:spPr>
          <a:xfrm>
            <a:off x="6172200" y="6092825"/>
            <a:ext cx="2133600" cy="47625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E9CB98-3874-B047-BD05-DF5A759DDD30}" type="slidenum">
              <a:rPr lang="en-US" sz="2400" smtClean="0">
                <a:latin typeface="Times New Roman"/>
                <a:cs typeface="Times New Roman"/>
              </a:rPr>
              <a:pPr/>
              <a:t>4</a:t>
            </a:fld>
            <a:endParaRPr lang="en-US" sz="2400">
              <a:latin typeface="Times New Roman"/>
              <a:cs typeface="Times New Roman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524000" y="1824335"/>
            <a:ext cx="1371600" cy="461665"/>
            <a:chOff x="381000" y="2586335"/>
            <a:chExt cx="1371600" cy="461665"/>
          </a:xfrm>
        </p:grpSpPr>
        <p:grpSp>
          <p:nvGrpSpPr>
            <p:cNvPr id="7" name="Group 6"/>
            <p:cNvGrpSpPr/>
            <p:nvPr/>
          </p:nvGrpSpPr>
          <p:grpSpPr>
            <a:xfrm>
              <a:off x="381000" y="2586335"/>
              <a:ext cx="838200" cy="461665"/>
              <a:chOff x="381000" y="2586335"/>
              <a:chExt cx="838200" cy="461665"/>
            </a:xfrm>
          </p:grpSpPr>
          <p:sp>
            <p:nvSpPr>
              <p:cNvPr id="11" name="Text Box 42"/>
              <p:cNvSpPr txBox="1">
                <a:spLocks noChangeArrowheads="1"/>
              </p:cNvSpPr>
              <p:nvPr/>
            </p:nvSpPr>
            <p:spPr bwMode="auto">
              <a:xfrm>
                <a:off x="381000" y="2586335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400" dirty="0">
                    <a:latin typeface="Times New Roman"/>
                    <a:cs typeface="Times New Roman"/>
                  </a:rPr>
                  <a:t>h</a:t>
                </a:r>
              </a:p>
            </p:txBody>
          </p:sp>
          <p:sp>
            <p:nvSpPr>
              <p:cNvPr id="13" name="Rectangle 65"/>
              <p:cNvSpPr>
                <a:spLocks noChangeArrowheads="1"/>
              </p:cNvSpPr>
              <p:nvPr/>
            </p:nvSpPr>
            <p:spPr bwMode="auto">
              <a:xfrm>
                <a:off x="685800" y="2662535"/>
                <a:ext cx="533400" cy="3841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 dirty="0">
                    <a:latin typeface="Times New Roman"/>
                    <a:cs typeface="Times New Roman"/>
                  </a:rPr>
                  <a:t>a1</a:t>
                </a:r>
              </a:p>
            </p:txBody>
          </p:sp>
        </p:grpSp>
        <p:sp>
          <p:nvSpPr>
            <p:cNvPr id="29" name="Line 87"/>
            <p:cNvSpPr>
              <a:spLocks noChangeShapeType="1"/>
            </p:cNvSpPr>
            <p:nvPr/>
          </p:nvSpPr>
          <p:spPr bwMode="auto">
            <a:xfrm>
              <a:off x="1143000" y="2819400"/>
              <a:ext cx="60960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2400">
                <a:latin typeface="Times New Roman"/>
                <a:cs typeface="Times New Roman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2895600" y="1524000"/>
            <a:ext cx="1447800" cy="1676400"/>
            <a:chOff x="1752600" y="2286000"/>
            <a:chExt cx="1447800" cy="1676400"/>
          </a:xfrm>
        </p:grpSpPr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rPr>
                <a:t>2 </a:t>
              </a:r>
            </a:p>
          </p:txBody>
        </p:sp>
        <p:sp>
          <p:nvSpPr>
            <p:cNvPr id="16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>
                  <a:latin typeface="Times New Roman"/>
                  <a:cs typeface="Times New Roman"/>
                </a:rPr>
                <a:t>a1</a:t>
              </a:r>
            </a:p>
          </p:txBody>
        </p:sp>
        <p:sp>
          <p:nvSpPr>
            <p:cNvPr id="32" name="Text Box 12"/>
            <p:cNvSpPr txBox="1">
              <a:spLocks noChangeArrowheads="1"/>
            </p:cNvSpPr>
            <p:nvPr/>
          </p:nvSpPr>
          <p:spPr bwMode="auto">
            <a:xfrm>
              <a:off x="2590800" y="3352800"/>
              <a:ext cx="5334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a6</a:t>
              </a:r>
            </a:p>
          </p:txBody>
        </p:sp>
        <p:sp>
          <p:nvSpPr>
            <p:cNvPr id="33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34" name="Text Box 12"/>
            <p:cNvSpPr txBox="1">
              <a:spLocks noChangeArrowheads="1"/>
            </p:cNvSpPr>
            <p:nvPr/>
          </p:nvSpPr>
          <p:spPr bwMode="auto">
            <a:xfrm>
              <a:off x="18288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dirty="0" err="1">
                  <a:latin typeface="Times New Roman"/>
                  <a:cs typeface="Times New Roman"/>
                </a:rPr>
                <a:t>succ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37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447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800600" y="1524000"/>
            <a:ext cx="1447800" cy="1676400"/>
            <a:chOff x="1752600" y="2286000"/>
            <a:chExt cx="1447800" cy="1676400"/>
          </a:xfrm>
        </p:grpSpPr>
        <p:sp>
          <p:nvSpPr>
            <p:cNvPr id="40" name="Text Box 12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rPr>
                <a:t>5 </a:t>
              </a:r>
            </a:p>
          </p:txBody>
        </p:sp>
        <p:sp>
          <p:nvSpPr>
            <p:cNvPr id="41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>
                  <a:latin typeface="Times New Roman"/>
                  <a:cs typeface="Times New Roman"/>
                </a:rPr>
                <a:t>a6</a:t>
              </a:r>
            </a:p>
          </p:txBody>
        </p:sp>
        <p:sp>
          <p:nvSpPr>
            <p:cNvPr id="42" name="Text Box 12"/>
            <p:cNvSpPr txBox="1">
              <a:spLocks noChangeArrowheads="1"/>
            </p:cNvSpPr>
            <p:nvPr/>
          </p:nvSpPr>
          <p:spPr bwMode="auto">
            <a:xfrm>
              <a:off x="2590800" y="3352800"/>
              <a:ext cx="5334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a8</a:t>
              </a:r>
            </a:p>
          </p:txBody>
        </p:sp>
        <p:sp>
          <p:nvSpPr>
            <p:cNvPr id="43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44" name="Text Box 12"/>
            <p:cNvSpPr txBox="1">
              <a:spLocks noChangeArrowheads="1"/>
            </p:cNvSpPr>
            <p:nvPr/>
          </p:nvSpPr>
          <p:spPr bwMode="auto">
            <a:xfrm>
              <a:off x="18288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dirty="0" err="1">
                  <a:latin typeface="Times New Roman"/>
                  <a:cs typeface="Times New Roman"/>
                </a:rPr>
                <a:t>succ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45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447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46" name="Line 87"/>
          <p:cNvSpPr>
            <a:spLocks noChangeShapeType="1"/>
          </p:cNvSpPr>
          <p:nvPr/>
        </p:nvSpPr>
        <p:spPr bwMode="auto">
          <a:xfrm>
            <a:off x="4191000" y="2819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400">
              <a:latin typeface="Times New Roman"/>
              <a:cs typeface="Times New Roman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6705600" y="1524000"/>
            <a:ext cx="1828800" cy="1676400"/>
            <a:chOff x="1752600" y="2286000"/>
            <a:chExt cx="1828800" cy="1676400"/>
          </a:xfrm>
        </p:grpSpPr>
        <p:sp>
          <p:nvSpPr>
            <p:cNvPr id="48" name="Text Box 12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rPr>
                <a:t>7 </a:t>
              </a:r>
            </a:p>
          </p:txBody>
        </p:sp>
        <p:sp>
          <p:nvSpPr>
            <p:cNvPr id="49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>
                  <a:latin typeface="Times New Roman"/>
                  <a:cs typeface="Times New Roman"/>
                </a:rPr>
                <a:t>a8</a:t>
              </a:r>
            </a:p>
          </p:txBody>
        </p:sp>
        <p:sp>
          <p:nvSpPr>
            <p:cNvPr id="50" name="Text Box 12"/>
            <p:cNvSpPr txBox="1">
              <a:spLocks noChangeArrowheads="1"/>
            </p:cNvSpPr>
            <p:nvPr/>
          </p:nvSpPr>
          <p:spPr bwMode="auto">
            <a:xfrm>
              <a:off x="2590800" y="3352801"/>
              <a:ext cx="8382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null</a:t>
              </a:r>
            </a:p>
          </p:txBody>
        </p:sp>
        <p:sp>
          <p:nvSpPr>
            <p:cNvPr id="51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52" name="Text Box 12"/>
            <p:cNvSpPr txBox="1">
              <a:spLocks noChangeArrowheads="1"/>
            </p:cNvSpPr>
            <p:nvPr/>
          </p:nvSpPr>
          <p:spPr bwMode="auto">
            <a:xfrm>
              <a:off x="18288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dirty="0" err="1">
                  <a:latin typeface="Times New Roman"/>
                  <a:cs typeface="Times New Roman"/>
                </a:rPr>
                <a:t>succ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53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828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54" name="Line 87"/>
          <p:cNvSpPr>
            <a:spLocks noChangeShapeType="1"/>
          </p:cNvSpPr>
          <p:nvPr/>
        </p:nvSpPr>
        <p:spPr bwMode="auto">
          <a:xfrm>
            <a:off x="6096000" y="2819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400">
              <a:latin typeface="Times New Roman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600200" y="457200"/>
            <a:ext cx="6705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How to insert a node at the beginning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04800" y="3276600"/>
            <a:ext cx="8077200" cy="0"/>
          </a:xfrm>
          <a:prstGeom prst="line">
            <a:avLst/>
          </a:prstGeom>
          <a:ln w="47625"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92667" y="2638778"/>
            <a:ext cx="1165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(2, 5, 7)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066800" y="3657600"/>
            <a:ext cx="7467600" cy="2895600"/>
            <a:chOff x="1066800" y="3505200"/>
            <a:chExt cx="7467600" cy="2895600"/>
          </a:xfrm>
        </p:grpSpPr>
        <p:grpSp>
          <p:nvGrpSpPr>
            <p:cNvPr id="58" name="Group 57"/>
            <p:cNvGrpSpPr/>
            <p:nvPr/>
          </p:nvGrpSpPr>
          <p:grpSpPr>
            <a:xfrm>
              <a:off x="1524000" y="3886200"/>
              <a:ext cx="838200" cy="1223665"/>
              <a:chOff x="381000" y="2586335"/>
              <a:chExt cx="838200" cy="1223665"/>
            </a:xfrm>
          </p:grpSpPr>
          <p:grpSp>
            <p:nvGrpSpPr>
              <p:cNvPr id="59" name="Group 58"/>
              <p:cNvGrpSpPr/>
              <p:nvPr/>
            </p:nvGrpSpPr>
            <p:grpSpPr>
              <a:xfrm>
                <a:off x="381000" y="2586335"/>
                <a:ext cx="838200" cy="461665"/>
                <a:chOff x="381000" y="2586335"/>
                <a:chExt cx="838200" cy="461665"/>
              </a:xfrm>
            </p:grpSpPr>
            <p:sp>
              <p:nvSpPr>
                <p:cNvPr id="63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381000" y="2586335"/>
                  <a:ext cx="338554" cy="4616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l"/>
                  <a:r>
                    <a:rPr lang="en-US" sz="2400" dirty="0">
                      <a:latin typeface="Times New Roman"/>
                      <a:cs typeface="Times New Roman"/>
                    </a:rPr>
                    <a:t>h</a:t>
                  </a:r>
                </a:p>
              </p:txBody>
            </p:sp>
            <p:sp>
              <p:nvSpPr>
                <p:cNvPr id="64" name="Rectangle 65"/>
                <p:cNvSpPr>
                  <a:spLocks noChangeArrowheads="1"/>
                </p:cNvSpPr>
                <p:nvPr/>
              </p:nvSpPr>
              <p:spPr bwMode="auto">
                <a:xfrm>
                  <a:off x="685800" y="2662535"/>
                  <a:ext cx="533400" cy="38417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r>
                    <a:rPr lang="en-US" sz="2400" dirty="0">
                      <a:latin typeface="Times New Roman"/>
                      <a:cs typeface="Times New Roman"/>
                    </a:rPr>
                    <a:t>a3</a:t>
                  </a:r>
                </a:p>
              </p:txBody>
            </p:sp>
          </p:grpSp>
          <p:sp>
            <p:nvSpPr>
              <p:cNvPr id="62" name="Line 87"/>
              <p:cNvSpPr>
                <a:spLocks noChangeShapeType="1"/>
              </p:cNvSpPr>
              <p:nvPr/>
            </p:nvSpPr>
            <p:spPr bwMode="auto">
              <a:xfrm flipH="1">
                <a:off x="838200" y="2819400"/>
                <a:ext cx="304800" cy="99060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/>
              <a:p>
                <a:endParaRPr lang="en-US" sz="2400"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65" name="Group 64"/>
            <p:cNvGrpSpPr/>
            <p:nvPr/>
          </p:nvGrpSpPr>
          <p:grpSpPr>
            <a:xfrm>
              <a:off x="2895600" y="3505200"/>
              <a:ext cx="1447800" cy="1676400"/>
              <a:chOff x="1752600" y="2286000"/>
              <a:chExt cx="1447800" cy="1676400"/>
            </a:xfrm>
          </p:grpSpPr>
          <p:sp>
            <p:nvSpPr>
              <p:cNvPr id="66" name="Text Box 12"/>
              <p:cNvSpPr txBox="1">
                <a:spLocks noChangeArrowheads="1"/>
              </p:cNvSpPr>
              <p:nvPr/>
            </p:nvSpPr>
            <p:spPr bwMode="auto">
              <a:xfrm>
                <a:off x="2514600" y="2743200"/>
                <a:ext cx="4572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b="1" dirty="0">
                    <a:solidFill>
                      <a:srgbClr val="0000FF"/>
                    </a:solidFill>
                    <a:latin typeface="Times New Roman"/>
                    <a:cs typeface="Times New Roman"/>
                  </a:rPr>
                  <a:t>2 </a:t>
                </a:r>
              </a:p>
            </p:txBody>
          </p:sp>
          <p:sp>
            <p:nvSpPr>
              <p:cNvPr id="67" name="Rectangle 66"/>
              <p:cNvSpPr>
                <a:spLocks noChangeArrowheads="1"/>
              </p:cNvSpPr>
              <p:nvPr/>
            </p:nvSpPr>
            <p:spPr bwMode="auto">
              <a:xfrm>
                <a:off x="1752600" y="2286000"/>
                <a:ext cx="533400" cy="3841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 dirty="0">
                    <a:latin typeface="Times New Roman"/>
                    <a:cs typeface="Times New Roman"/>
                  </a:rPr>
                  <a:t>a1</a:t>
                </a:r>
              </a:p>
            </p:txBody>
          </p:sp>
          <p:sp>
            <p:nvSpPr>
              <p:cNvPr id="68" name="Text Box 12"/>
              <p:cNvSpPr txBox="1">
                <a:spLocks noChangeArrowheads="1"/>
              </p:cNvSpPr>
              <p:nvPr/>
            </p:nvSpPr>
            <p:spPr bwMode="auto">
              <a:xfrm>
                <a:off x="2590800" y="3352800"/>
                <a:ext cx="5334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>
                    <a:latin typeface="Times New Roman"/>
                    <a:cs typeface="Times New Roman"/>
                  </a:rPr>
                  <a:t>a6</a:t>
                </a:r>
              </a:p>
            </p:txBody>
          </p:sp>
          <p:sp>
            <p:nvSpPr>
              <p:cNvPr id="69" name="Text Box 12"/>
              <p:cNvSpPr txBox="1">
                <a:spLocks noChangeArrowheads="1"/>
              </p:cNvSpPr>
              <p:nvPr/>
            </p:nvSpPr>
            <p:spPr bwMode="auto">
              <a:xfrm>
                <a:off x="2057400" y="2743200"/>
                <a:ext cx="381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>
                    <a:latin typeface="Times New Roman"/>
                    <a:cs typeface="Times New Roman"/>
                  </a:rPr>
                  <a:t>v</a:t>
                </a:r>
              </a:p>
            </p:txBody>
          </p:sp>
          <p:sp>
            <p:nvSpPr>
              <p:cNvPr id="70" name="Text Box 12"/>
              <p:cNvSpPr txBox="1">
                <a:spLocks noChangeArrowheads="1"/>
              </p:cNvSpPr>
              <p:nvPr/>
            </p:nvSpPr>
            <p:spPr bwMode="auto">
              <a:xfrm>
                <a:off x="1828800" y="3352800"/>
                <a:ext cx="762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400" dirty="0" err="1">
                    <a:latin typeface="Times New Roman"/>
                    <a:cs typeface="Times New Roman"/>
                  </a:rPr>
                  <a:t>succ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71" name="Rectangle 66"/>
              <p:cNvSpPr>
                <a:spLocks noChangeArrowheads="1"/>
              </p:cNvSpPr>
              <p:nvPr/>
            </p:nvSpPr>
            <p:spPr bwMode="auto">
              <a:xfrm>
                <a:off x="1752600" y="2667000"/>
                <a:ext cx="1447800" cy="1295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 dirty="0"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72" name="Group 71"/>
            <p:cNvGrpSpPr/>
            <p:nvPr/>
          </p:nvGrpSpPr>
          <p:grpSpPr>
            <a:xfrm>
              <a:off x="4800600" y="3505200"/>
              <a:ext cx="1447800" cy="1676400"/>
              <a:chOff x="1752600" y="2286000"/>
              <a:chExt cx="1447800" cy="1676400"/>
            </a:xfrm>
          </p:grpSpPr>
          <p:sp>
            <p:nvSpPr>
              <p:cNvPr id="73" name="Text Box 12"/>
              <p:cNvSpPr txBox="1">
                <a:spLocks noChangeArrowheads="1"/>
              </p:cNvSpPr>
              <p:nvPr/>
            </p:nvSpPr>
            <p:spPr bwMode="auto">
              <a:xfrm>
                <a:off x="2514600" y="2743200"/>
                <a:ext cx="4572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b="1" dirty="0">
                    <a:solidFill>
                      <a:srgbClr val="0000FF"/>
                    </a:solidFill>
                    <a:latin typeface="Times New Roman"/>
                    <a:cs typeface="Times New Roman"/>
                  </a:rPr>
                  <a:t>5 </a:t>
                </a:r>
              </a:p>
            </p:txBody>
          </p:sp>
          <p:sp>
            <p:nvSpPr>
              <p:cNvPr id="74" name="Rectangle 66"/>
              <p:cNvSpPr>
                <a:spLocks noChangeArrowheads="1"/>
              </p:cNvSpPr>
              <p:nvPr/>
            </p:nvSpPr>
            <p:spPr bwMode="auto">
              <a:xfrm>
                <a:off x="1752600" y="2286000"/>
                <a:ext cx="533400" cy="3841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 dirty="0">
                    <a:latin typeface="Times New Roman"/>
                    <a:cs typeface="Times New Roman"/>
                  </a:rPr>
                  <a:t>a6</a:t>
                </a:r>
              </a:p>
            </p:txBody>
          </p:sp>
          <p:sp>
            <p:nvSpPr>
              <p:cNvPr id="75" name="Text Box 12"/>
              <p:cNvSpPr txBox="1">
                <a:spLocks noChangeArrowheads="1"/>
              </p:cNvSpPr>
              <p:nvPr/>
            </p:nvSpPr>
            <p:spPr bwMode="auto">
              <a:xfrm>
                <a:off x="2590800" y="3352800"/>
                <a:ext cx="5334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>
                    <a:latin typeface="Times New Roman"/>
                    <a:cs typeface="Times New Roman"/>
                  </a:rPr>
                  <a:t>a8</a:t>
                </a:r>
              </a:p>
            </p:txBody>
          </p:sp>
          <p:sp>
            <p:nvSpPr>
              <p:cNvPr id="76" name="Text Box 12"/>
              <p:cNvSpPr txBox="1">
                <a:spLocks noChangeArrowheads="1"/>
              </p:cNvSpPr>
              <p:nvPr/>
            </p:nvSpPr>
            <p:spPr bwMode="auto">
              <a:xfrm>
                <a:off x="2057400" y="2743200"/>
                <a:ext cx="381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>
                    <a:latin typeface="Times New Roman"/>
                    <a:cs typeface="Times New Roman"/>
                  </a:rPr>
                  <a:t>v</a:t>
                </a:r>
              </a:p>
            </p:txBody>
          </p:sp>
          <p:sp>
            <p:nvSpPr>
              <p:cNvPr id="77" name="Text Box 12"/>
              <p:cNvSpPr txBox="1">
                <a:spLocks noChangeArrowheads="1"/>
              </p:cNvSpPr>
              <p:nvPr/>
            </p:nvSpPr>
            <p:spPr bwMode="auto">
              <a:xfrm>
                <a:off x="1828800" y="3352800"/>
                <a:ext cx="762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400" dirty="0" err="1">
                    <a:latin typeface="Times New Roman"/>
                    <a:cs typeface="Times New Roman"/>
                  </a:rPr>
                  <a:t>succ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78" name="Rectangle 66"/>
              <p:cNvSpPr>
                <a:spLocks noChangeArrowheads="1"/>
              </p:cNvSpPr>
              <p:nvPr/>
            </p:nvSpPr>
            <p:spPr bwMode="auto">
              <a:xfrm>
                <a:off x="1752600" y="2667000"/>
                <a:ext cx="1447800" cy="1295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 dirty="0"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79" name="Line 87"/>
            <p:cNvSpPr>
              <a:spLocks noChangeShapeType="1"/>
            </p:cNvSpPr>
            <p:nvPr/>
          </p:nvSpPr>
          <p:spPr bwMode="auto">
            <a:xfrm>
              <a:off x="4191000" y="4800600"/>
              <a:ext cx="60960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2400">
                <a:latin typeface="Times New Roman"/>
                <a:cs typeface="Times New Roman"/>
              </a:endParaRPr>
            </a:p>
          </p:txBody>
        </p:sp>
        <p:grpSp>
          <p:nvGrpSpPr>
            <p:cNvPr id="80" name="Group 79"/>
            <p:cNvGrpSpPr/>
            <p:nvPr/>
          </p:nvGrpSpPr>
          <p:grpSpPr>
            <a:xfrm>
              <a:off x="6705600" y="3505200"/>
              <a:ext cx="1828800" cy="1676400"/>
              <a:chOff x="1752600" y="2286000"/>
              <a:chExt cx="1828800" cy="1676400"/>
            </a:xfrm>
          </p:grpSpPr>
          <p:sp>
            <p:nvSpPr>
              <p:cNvPr id="81" name="Text Box 12"/>
              <p:cNvSpPr txBox="1">
                <a:spLocks noChangeArrowheads="1"/>
              </p:cNvSpPr>
              <p:nvPr/>
            </p:nvSpPr>
            <p:spPr bwMode="auto">
              <a:xfrm>
                <a:off x="2514600" y="2743200"/>
                <a:ext cx="4572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b="1" dirty="0">
                    <a:solidFill>
                      <a:srgbClr val="0000FF"/>
                    </a:solidFill>
                    <a:latin typeface="Times New Roman"/>
                    <a:cs typeface="Times New Roman"/>
                  </a:rPr>
                  <a:t>7 </a:t>
                </a:r>
              </a:p>
            </p:txBody>
          </p:sp>
          <p:sp>
            <p:nvSpPr>
              <p:cNvPr id="82" name="Rectangle 66"/>
              <p:cNvSpPr>
                <a:spLocks noChangeArrowheads="1"/>
              </p:cNvSpPr>
              <p:nvPr/>
            </p:nvSpPr>
            <p:spPr bwMode="auto">
              <a:xfrm>
                <a:off x="1752600" y="2286000"/>
                <a:ext cx="533400" cy="3841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 dirty="0">
                    <a:latin typeface="Times New Roman"/>
                    <a:cs typeface="Times New Roman"/>
                  </a:rPr>
                  <a:t>a8</a:t>
                </a:r>
              </a:p>
            </p:txBody>
          </p:sp>
          <p:sp>
            <p:nvSpPr>
              <p:cNvPr id="83" name="Text Box 12"/>
              <p:cNvSpPr txBox="1">
                <a:spLocks noChangeArrowheads="1"/>
              </p:cNvSpPr>
              <p:nvPr/>
            </p:nvSpPr>
            <p:spPr bwMode="auto">
              <a:xfrm>
                <a:off x="2590800" y="3352801"/>
                <a:ext cx="838200" cy="4572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>
                    <a:latin typeface="Times New Roman"/>
                    <a:cs typeface="Times New Roman"/>
                  </a:rPr>
                  <a:t>null</a:t>
                </a:r>
              </a:p>
            </p:txBody>
          </p:sp>
          <p:sp>
            <p:nvSpPr>
              <p:cNvPr id="84" name="Text Box 12"/>
              <p:cNvSpPr txBox="1">
                <a:spLocks noChangeArrowheads="1"/>
              </p:cNvSpPr>
              <p:nvPr/>
            </p:nvSpPr>
            <p:spPr bwMode="auto">
              <a:xfrm>
                <a:off x="2057400" y="2743200"/>
                <a:ext cx="381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>
                    <a:latin typeface="Times New Roman"/>
                    <a:cs typeface="Times New Roman"/>
                  </a:rPr>
                  <a:t>v</a:t>
                </a:r>
              </a:p>
            </p:txBody>
          </p:sp>
          <p:sp>
            <p:nvSpPr>
              <p:cNvPr id="85" name="Text Box 12"/>
              <p:cNvSpPr txBox="1">
                <a:spLocks noChangeArrowheads="1"/>
              </p:cNvSpPr>
              <p:nvPr/>
            </p:nvSpPr>
            <p:spPr bwMode="auto">
              <a:xfrm>
                <a:off x="1828800" y="3352800"/>
                <a:ext cx="762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400" dirty="0" err="1">
                    <a:latin typeface="Times New Roman"/>
                    <a:cs typeface="Times New Roman"/>
                  </a:rPr>
                  <a:t>succ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86" name="Rectangle 66"/>
              <p:cNvSpPr>
                <a:spLocks noChangeArrowheads="1"/>
              </p:cNvSpPr>
              <p:nvPr/>
            </p:nvSpPr>
            <p:spPr bwMode="auto">
              <a:xfrm>
                <a:off x="1752600" y="2667000"/>
                <a:ext cx="1828800" cy="1295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 dirty="0"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87" name="Line 87"/>
            <p:cNvSpPr>
              <a:spLocks noChangeShapeType="1"/>
            </p:cNvSpPr>
            <p:nvPr/>
          </p:nvSpPr>
          <p:spPr bwMode="auto">
            <a:xfrm>
              <a:off x="6096000" y="4800600"/>
              <a:ext cx="60960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2400">
                <a:latin typeface="Times New Roman"/>
                <a:cs typeface="Times New Roman"/>
              </a:endParaRPr>
            </a:p>
          </p:txBody>
        </p:sp>
        <p:grpSp>
          <p:nvGrpSpPr>
            <p:cNvPr id="88" name="Group 87"/>
            <p:cNvGrpSpPr/>
            <p:nvPr/>
          </p:nvGrpSpPr>
          <p:grpSpPr>
            <a:xfrm>
              <a:off x="1066800" y="4724400"/>
              <a:ext cx="1447800" cy="1676400"/>
              <a:chOff x="1752600" y="2286000"/>
              <a:chExt cx="1447800" cy="1676400"/>
            </a:xfrm>
          </p:grpSpPr>
          <p:sp>
            <p:nvSpPr>
              <p:cNvPr id="89" name="Text Box 12"/>
              <p:cNvSpPr txBox="1">
                <a:spLocks noChangeArrowheads="1"/>
              </p:cNvSpPr>
              <p:nvPr/>
            </p:nvSpPr>
            <p:spPr bwMode="auto">
              <a:xfrm>
                <a:off x="2514600" y="2743200"/>
                <a:ext cx="4572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b="1" dirty="0">
                    <a:solidFill>
                      <a:srgbClr val="0000FF"/>
                    </a:solidFill>
                    <a:latin typeface="Times New Roman"/>
                    <a:cs typeface="Times New Roman"/>
                  </a:rPr>
                  <a:t>8 </a:t>
                </a:r>
              </a:p>
            </p:txBody>
          </p:sp>
          <p:sp>
            <p:nvSpPr>
              <p:cNvPr id="90" name="Rectangle 89"/>
              <p:cNvSpPr>
                <a:spLocks noChangeArrowheads="1"/>
              </p:cNvSpPr>
              <p:nvPr/>
            </p:nvSpPr>
            <p:spPr bwMode="auto">
              <a:xfrm>
                <a:off x="1752600" y="2286000"/>
                <a:ext cx="533400" cy="3841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 dirty="0">
                    <a:latin typeface="Times New Roman"/>
                    <a:cs typeface="Times New Roman"/>
                  </a:rPr>
                  <a:t>a3</a:t>
                </a:r>
              </a:p>
            </p:txBody>
          </p:sp>
          <p:sp>
            <p:nvSpPr>
              <p:cNvPr id="91" name="Text Box 12"/>
              <p:cNvSpPr txBox="1">
                <a:spLocks noChangeArrowheads="1"/>
              </p:cNvSpPr>
              <p:nvPr/>
            </p:nvSpPr>
            <p:spPr bwMode="auto">
              <a:xfrm>
                <a:off x="2590800" y="3352800"/>
                <a:ext cx="533400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>
                    <a:latin typeface="Times New Roman"/>
                    <a:cs typeface="Times New Roman"/>
                  </a:rPr>
                  <a:t>a1</a:t>
                </a:r>
              </a:p>
            </p:txBody>
          </p:sp>
          <p:sp>
            <p:nvSpPr>
              <p:cNvPr id="92" name="Text Box 12"/>
              <p:cNvSpPr txBox="1">
                <a:spLocks noChangeArrowheads="1"/>
              </p:cNvSpPr>
              <p:nvPr/>
            </p:nvSpPr>
            <p:spPr bwMode="auto">
              <a:xfrm>
                <a:off x="2057400" y="2743200"/>
                <a:ext cx="381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2400" dirty="0">
                    <a:latin typeface="Times New Roman"/>
                    <a:cs typeface="Times New Roman"/>
                  </a:rPr>
                  <a:t>v</a:t>
                </a:r>
              </a:p>
            </p:txBody>
          </p:sp>
          <p:sp>
            <p:nvSpPr>
              <p:cNvPr id="93" name="Text Box 12"/>
              <p:cNvSpPr txBox="1">
                <a:spLocks noChangeArrowheads="1"/>
              </p:cNvSpPr>
              <p:nvPr/>
            </p:nvSpPr>
            <p:spPr bwMode="auto">
              <a:xfrm>
                <a:off x="1828800" y="3352800"/>
                <a:ext cx="762000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400" dirty="0" err="1">
                    <a:latin typeface="Times New Roman"/>
                    <a:cs typeface="Times New Roman"/>
                  </a:rPr>
                  <a:t>succ</a:t>
                </a:r>
                <a:endParaRPr lang="en-US" sz="2400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94" name="Rectangle 66"/>
              <p:cNvSpPr>
                <a:spLocks noChangeArrowheads="1"/>
              </p:cNvSpPr>
              <p:nvPr/>
            </p:nvSpPr>
            <p:spPr bwMode="auto">
              <a:xfrm>
                <a:off x="1752600" y="2667000"/>
                <a:ext cx="1447800" cy="12954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400" dirty="0"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95" name="Line 87"/>
            <p:cNvSpPr>
              <a:spLocks noChangeShapeType="1"/>
            </p:cNvSpPr>
            <p:nvPr/>
          </p:nvSpPr>
          <p:spPr bwMode="auto">
            <a:xfrm flipV="1">
              <a:off x="2362200" y="5181600"/>
              <a:ext cx="685800" cy="8382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2400">
                <a:latin typeface="Times New Roman"/>
                <a:cs typeface="Times New Roman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810000" y="5638800"/>
              <a:ext cx="14879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srgbClr val="0000FF"/>
                  </a:solidFill>
                </a:rPr>
                <a:t>(8, 2, 5, 7)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486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B6F15528-21DE-4FAA-801E-634DDDAF4B2B}" type="slidenum">
              <a:rPr lang="en-US" sz="2400" smtClean="0">
                <a:latin typeface="Times New Roman"/>
                <a:cs typeface="Times New Roman"/>
              </a:rPr>
              <a:pPr/>
              <a:t>5</a:t>
            </a:fld>
            <a:endParaRPr lang="en-US" sz="2400">
              <a:latin typeface="Times New Roman"/>
              <a:cs typeface="Times New Roman"/>
            </a:endParaRPr>
          </a:p>
        </p:txBody>
      </p:sp>
      <p:sp>
        <p:nvSpPr>
          <p:cNvPr id="5" name="Slide Number Placeholder 6"/>
          <p:cNvSpPr txBox="1">
            <a:spLocks/>
          </p:cNvSpPr>
          <p:nvPr/>
        </p:nvSpPr>
        <p:spPr>
          <a:xfrm>
            <a:off x="6172200" y="6092825"/>
            <a:ext cx="2133600" cy="47625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E9CB98-3874-B047-BD05-DF5A759DDD30}" type="slidenum">
              <a:rPr lang="en-US" sz="2400" smtClean="0">
                <a:latin typeface="Times New Roman"/>
                <a:cs typeface="Times New Roman"/>
              </a:rPr>
              <a:pPr/>
              <a:t>5</a:t>
            </a:fld>
            <a:endParaRPr lang="en-US" sz="2400">
              <a:latin typeface="Times New Roman"/>
              <a:cs typeface="Times New Roman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28600" y="1824335"/>
            <a:ext cx="1295400" cy="461665"/>
            <a:chOff x="381000" y="2586335"/>
            <a:chExt cx="1371600" cy="461665"/>
          </a:xfrm>
        </p:grpSpPr>
        <p:grpSp>
          <p:nvGrpSpPr>
            <p:cNvPr id="7" name="Group 6"/>
            <p:cNvGrpSpPr/>
            <p:nvPr/>
          </p:nvGrpSpPr>
          <p:grpSpPr>
            <a:xfrm>
              <a:off x="381000" y="2586335"/>
              <a:ext cx="838200" cy="461665"/>
              <a:chOff x="381000" y="2586335"/>
              <a:chExt cx="838200" cy="461665"/>
            </a:xfrm>
          </p:grpSpPr>
          <p:sp>
            <p:nvSpPr>
              <p:cNvPr id="11" name="Text Box 42"/>
              <p:cNvSpPr txBox="1">
                <a:spLocks noChangeArrowheads="1"/>
              </p:cNvSpPr>
              <p:nvPr/>
            </p:nvSpPr>
            <p:spPr bwMode="auto">
              <a:xfrm>
                <a:off x="381000" y="2586335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400" dirty="0">
                    <a:latin typeface="Times New Roman"/>
                    <a:cs typeface="Times New Roman"/>
                  </a:rPr>
                  <a:t>h</a:t>
                </a:r>
              </a:p>
            </p:txBody>
          </p:sp>
          <p:sp>
            <p:nvSpPr>
              <p:cNvPr id="13" name="Rectangle 65"/>
              <p:cNvSpPr>
                <a:spLocks noChangeArrowheads="1"/>
              </p:cNvSpPr>
              <p:nvPr/>
            </p:nvSpPr>
            <p:spPr bwMode="auto">
              <a:xfrm>
                <a:off x="685800" y="2662535"/>
                <a:ext cx="533400" cy="3841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 dirty="0">
                    <a:latin typeface="Times New Roman"/>
                    <a:cs typeface="Times New Roman"/>
                  </a:rPr>
                  <a:t>a1</a:t>
                </a:r>
              </a:p>
            </p:txBody>
          </p:sp>
        </p:grpSp>
        <p:sp>
          <p:nvSpPr>
            <p:cNvPr id="29" name="Line 87"/>
            <p:cNvSpPr>
              <a:spLocks noChangeShapeType="1"/>
            </p:cNvSpPr>
            <p:nvPr/>
          </p:nvSpPr>
          <p:spPr bwMode="auto">
            <a:xfrm>
              <a:off x="1143000" y="2819400"/>
              <a:ext cx="60960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2400">
                <a:latin typeface="Times New Roman"/>
                <a:cs typeface="Times New Roman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600200" y="1524000"/>
            <a:ext cx="1447800" cy="1676400"/>
            <a:chOff x="1752600" y="2286000"/>
            <a:chExt cx="1447800" cy="1676400"/>
          </a:xfrm>
        </p:grpSpPr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rPr>
                <a:t>2 </a:t>
              </a:r>
            </a:p>
          </p:txBody>
        </p:sp>
        <p:sp>
          <p:nvSpPr>
            <p:cNvPr id="16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>
                  <a:latin typeface="Times New Roman"/>
                  <a:cs typeface="Times New Roman"/>
                </a:rPr>
                <a:t>a1</a:t>
              </a:r>
            </a:p>
          </p:txBody>
        </p:sp>
        <p:sp>
          <p:nvSpPr>
            <p:cNvPr id="32" name="Text Box 12"/>
            <p:cNvSpPr txBox="1">
              <a:spLocks noChangeArrowheads="1"/>
            </p:cNvSpPr>
            <p:nvPr/>
          </p:nvSpPr>
          <p:spPr bwMode="auto">
            <a:xfrm>
              <a:off x="2438400" y="3352800"/>
              <a:ext cx="5334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a6</a:t>
              </a:r>
            </a:p>
          </p:txBody>
        </p:sp>
        <p:sp>
          <p:nvSpPr>
            <p:cNvPr id="33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34" name="Text Box 12"/>
            <p:cNvSpPr txBox="1">
              <a:spLocks noChangeArrowheads="1"/>
            </p:cNvSpPr>
            <p:nvPr/>
          </p:nvSpPr>
          <p:spPr bwMode="auto">
            <a:xfrm>
              <a:off x="17526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dirty="0" err="1">
                  <a:latin typeface="Times New Roman"/>
                  <a:cs typeface="Times New Roman"/>
                </a:rPr>
                <a:t>succ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37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447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276600" y="1524000"/>
            <a:ext cx="1295400" cy="1676400"/>
            <a:chOff x="1676400" y="2286000"/>
            <a:chExt cx="1295400" cy="1676400"/>
          </a:xfrm>
        </p:grpSpPr>
        <p:sp>
          <p:nvSpPr>
            <p:cNvPr id="40" name="Text Box 12"/>
            <p:cNvSpPr txBox="1">
              <a:spLocks noChangeArrowheads="1"/>
            </p:cNvSpPr>
            <p:nvPr/>
          </p:nvSpPr>
          <p:spPr bwMode="auto">
            <a:xfrm>
              <a:off x="24384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rPr>
                <a:t>5 </a:t>
              </a:r>
            </a:p>
          </p:txBody>
        </p:sp>
        <p:sp>
          <p:nvSpPr>
            <p:cNvPr id="41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>
                  <a:latin typeface="Times New Roman"/>
                  <a:cs typeface="Times New Roman"/>
                </a:rPr>
                <a:t>a6</a:t>
              </a:r>
            </a:p>
          </p:txBody>
        </p:sp>
        <p:sp>
          <p:nvSpPr>
            <p:cNvPr id="42" name="Text Box 12"/>
            <p:cNvSpPr txBox="1">
              <a:spLocks noChangeArrowheads="1"/>
            </p:cNvSpPr>
            <p:nvPr/>
          </p:nvSpPr>
          <p:spPr bwMode="auto">
            <a:xfrm>
              <a:off x="2362200" y="3352800"/>
              <a:ext cx="5334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a2</a:t>
              </a:r>
            </a:p>
          </p:txBody>
        </p:sp>
        <p:sp>
          <p:nvSpPr>
            <p:cNvPr id="43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44" name="Text Box 12"/>
            <p:cNvSpPr txBox="1">
              <a:spLocks noChangeArrowheads="1"/>
            </p:cNvSpPr>
            <p:nvPr/>
          </p:nvSpPr>
          <p:spPr bwMode="auto">
            <a:xfrm>
              <a:off x="16764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dirty="0" err="1">
                  <a:latin typeface="Times New Roman"/>
                  <a:cs typeface="Times New Roman"/>
                </a:rPr>
                <a:t>succ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45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2192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46" name="Line 87"/>
          <p:cNvSpPr>
            <a:spLocks noChangeShapeType="1"/>
          </p:cNvSpPr>
          <p:nvPr/>
        </p:nvSpPr>
        <p:spPr bwMode="auto">
          <a:xfrm>
            <a:off x="2743200" y="2819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400">
              <a:latin typeface="Times New Roman"/>
              <a:cs typeface="Times New Roman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6705600" y="1524000"/>
            <a:ext cx="1524000" cy="1676400"/>
            <a:chOff x="1676400" y="2286000"/>
            <a:chExt cx="1524000" cy="1676400"/>
          </a:xfrm>
        </p:grpSpPr>
        <p:sp>
          <p:nvSpPr>
            <p:cNvPr id="48" name="Text Box 12"/>
            <p:cNvSpPr txBox="1">
              <a:spLocks noChangeArrowheads="1"/>
            </p:cNvSpPr>
            <p:nvPr/>
          </p:nvSpPr>
          <p:spPr bwMode="auto">
            <a:xfrm>
              <a:off x="25146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rPr>
                <a:t>7 </a:t>
              </a:r>
            </a:p>
          </p:txBody>
        </p:sp>
        <p:sp>
          <p:nvSpPr>
            <p:cNvPr id="49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>
                  <a:latin typeface="Times New Roman"/>
                  <a:cs typeface="Times New Roman"/>
                </a:rPr>
                <a:t>a8</a:t>
              </a:r>
            </a:p>
          </p:txBody>
        </p:sp>
        <p:sp>
          <p:nvSpPr>
            <p:cNvPr id="50" name="Text Box 12"/>
            <p:cNvSpPr txBox="1">
              <a:spLocks noChangeArrowheads="1"/>
            </p:cNvSpPr>
            <p:nvPr/>
          </p:nvSpPr>
          <p:spPr bwMode="auto">
            <a:xfrm>
              <a:off x="2362200" y="3352801"/>
              <a:ext cx="685800" cy="457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null</a:t>
              </a:r>
            </a:p>
          </p:txBody>
        </p:sp>
        <p:sp>
          <p:nvSpPr>
            <p:cNvPr id="51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52" name="Text Box 12"/>
            <p:cNvSpPr txBox="1">
              <a:spLocks noChangeArrowheads="1"/>
            </p:cNvSpPr>
            <p:nvPr/>
          </p:nvSpPr>
          <p:spPr bwMode="auto">
            <a:xfrm>
              <a:off x="16764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dirty="0" err="1">
                  <a:latin typeface="Times New Roman"/>
                  <a:cs typeface="Times New Roman"/>
                </a:rPr>
                <a:t>succ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53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4478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54" name="Line 87"/>
          <p:cNvSpPr>
            <a:spLocks noChangeShapeType="1"/>
          </p:cNvSpPr>
          <p:nvPr/>
        </p:nvSpPr>
        <p:spPr bwMode="auto">
          <a:xfrm>
            <a:off x="4419600" y="2819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400">
              <a:latin typeface="Times New Roman"/>
              <a:cs typeface="Times New Roman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04800" y="457200"/>
            <a:ext cx="8534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How to remove </a:t>
            </a:r>
            <a:r>
              <a:rPr lang="en-US" sz="3200" dirty="0" smtClean="0">
                <a:solidFill>
                  <a:srgbClr val="FF0000"/>
                </a:solidFill>
              </a:rPr>
              <a:t>successor of a node in </a:t>
            </a:r>
            <a:r>
              <a:rPr lang="en-US" sz="3200" smtClean="0">
                <a:solidFill>
                  <a:srgbClr val="FF0000"/>
                </a:solidFill>
              </a:rPr>
              <a:t>the middle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28600" y="4114800"/>
            <a:ext cx="8077200" cy="0"/>
          </a:xfrm>
          <a:prstGeom prst="line">
            <a:avLst/>
          </a:prstGeom>
          <a:ln w="47625"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5984" y="3352800"/>
            <a:ext cx="1487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(2, 5, 8, 7)</a:t>
            </a:r>
          </a:p>
        </p:txBody>
      </p:sp>
      <p:grpSp>
        <p:nvGrpSpPr>
          <p:cNvPr id="103" name="Group 102"/>
          <p:cNvGrpSpPr/>
          <p:nvPr/>
        </p:nvGrpSpPr>
        <p:grpSpPr>
          <a:xfrm>
            <a:off x="4953000" y="1524000"/>
            <a:ext cx="1295400" cy="1676400"/>
            <a:chOff x="1676400" y="2286000"/>
            <a:chExt cx="1295400" cy="1676400"/>
          </a:xfrm>
        </p:grpSpPr>
        <p:sp>
          <p:nvSpPr>
            <p:cNvPr id="104" name="Text Box 12"/>
            <p:cNvSpPr txBox="1">
              <a:spLocks noChangeArrowheads="1"/>
            </p:cNvSpPr>
            <p:nvPr/>
          </p:nvSpPr>
          <p:spPr bwMode="auto">
            <a:xfrm>
              <a:off x="2438400" y="2743200"/>
              <a:ext cx="4572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b="1" dirty="0">
                  <a:solidFill>
                    <a:srgbClr val="0000FF"/>
                  </a:solidFill>
                  <a:latin typeface="Times New Roman"/>
                  <a:cs typeface="Times New Roman"/>
                </a:rPr>
                <a:t>8 </a:t>
              </a:r>
            </a:p>
          </p:txBody>
        </p:sp>
        <p:sp>
          <p:nvSpPr>
            <p:cNvPr id="105" name="Rectangle 66"/>
            <p:cNvSpPr>
              <a:spLocks noChangeArrowheads="1"/>
            </p:cNvSpPr>
            <p:nvPr/>
          </p:nvSpPr>
          <p:spPr bwMode="auto">
            <a:xfrm>
              <a:off x="1752600" y="2286000"/>
              <a:ext cx="533400" cy="38417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2400" dirty="0">
                  <a:latin typeface="Times New Roman"/>
                  <a:cs typeface="Times New Roman"/>
                </a:rPr>
                <a:t>a2</a:t>
              </a:r>
            </a:p>
          </p:txBody>
        </p:sp>
        <p:sp>
          <p:nvSpPr>
            <p:cNvPr id="106" name="Text Box 12"/>
            <p:cNvSpPr txBox="1">
              <a:spLocks noChangeArrowheads="1"/>
            </p:cNvSpPr>
            <p:nvPr/>
          </p:nvSpPr>
          <p:spPr bwMode="auto">
            <a:xfrm>
              <a:off x="2362200" y="3352800"/>
              <a:ext cx="53340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a8</a:t>
              </a:r>
            </a:p>
          </p:txBody>
        </p:sp>
        <p:sp>
          <p:nvSpPr>
            <p:cNvPr id="107" name="Text Box 12"/>
            <p:cNvSpPr txBox="1">
              <a:spLocks noChangeArrowheads="1"/>
            </p:cNvSpPr>
            <p:nvPr/>
          </p:nvSpPr>
          <p:spPr bwMode="auto">
            <a:xfrm>
              <a:off x="2057400" y="2743200"/>
              <a:ext cx="381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/>
              <a:r>
                <a:rPr lang="en-US" sz="2400" dirty="0">
                  <a:latin typeface="Times New Roman"/>
                  <a:cs typeface="Times New Roman"/>
                </a:rPr>
                <a:t>v</a:t>
              </a:r>
            </a:p>
          </p:txBody>
        </p:sp>
        <p:sp>
          <p:nvSpPr>
            <p:cNvPr id="108" name="Text Box 12"/>
            <p:cNvSpPr txBox="1">
              <a:spLocks noChangeArrowheads="1"/>
            </p:cNvSpPr>
            <p:nvPr/>
          </p:nvSpPr>
          <p:spPr bwMode="auto">
            <a:xfrm>
              <a:off x="1676400" y="3352800"/>
              <a:ext cx="762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dirty="0" err="1">
                  <a:latin typeface="Times New Roman"/>
                  <a:cs typeface="Times New Roman"/>
                </a:rPr>
                <a:t>succ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109" name="Rectangle 66"/>
            <p:cNvSpPr>
              <a:spLocks noChangeArrowheads="1"/>
            </p:cNvSpPr>
            <p:nvPr/>
          </p:nvSpPr>
          <p:spPr bwMode="auto">
            <a:xfrm>
              <a:off x="1752600" y="2667000"/>
              <a:ext cx="1219200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110" name="Line 87"/>
          <p:cNvSpPr>
            <a:spLocks noChangeShapeType="1"/>
          </p:cNvSpPr>
          <p:nvPr/>
        </p:nvSpPr>
        <p:spPr bwMode="auto">
          <a:xfrm>
            <a:off x="6172200" y="281940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400">
              <a:latin typeface="Times New Roman"/>
              <a:cs typeface="Times New Roman"/>
            </a:endParaRPr>
          </a:p>
        </p:txBody>
      </p:sp>
      <p:grpSp>
        <p:nvGrpSpPr>
          <p:cNvPr id="113" name="Group 112"/>
          <p:cNvGrpSpPr/>
          <p:nvPr/>
        </p:nvGrpSpPr>
        <p:grpSpPr>
          <a:xfrm>
            <a:off x="2438400" y="3200400"/>
            <a:ext cx="1219200" cy="537865"/>
            <a:chOff x="198120" y="2383135"/>
            <a:chExt cx="1463040" cy="537865"/>
          </a:xfrm>
        </p:grpSpPr>
        <p:grpSp>
          <p:nvGrpSpPr>
            <p:cNvPr id="114" name="Group 113"/>
            <p:cNvGrpSpPr/>
            <p:nvPr/>
          </p:nvGrpSpPr>
          <p:grpSpPr>
            <a:xfrm>
              <a:off x="198120" y="2459335"/>
              <a:ext cx="929640" cy="461665"/>
              <a:chOff x="198120" y="2459335"/>
              <a:chExt cx="929640" cy="461665"/>
            </a:xfrm>
          </p:grpSpPr>
          <p:sp>
            <p:nvSpPr>
              <p:cNvPr id="116" name="Text Box 42"/>
              <p:cNvSpPr txBox="1">
                <a:spLocks noChangeArrowheads="1"/>
              </p:cNvSpPr>
              <p:nvPr/>
            </p:nvSpPr>
            <p:spPr bwMode="auto">
              <a:xfrm>
                <a:off x="198120" y="2459335"/>
                <a:ext cx="406265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400" dirty="0">
                    <a:latin typeface="Times New Roman"/>
                    <a:cs typeface="Times New Roman"/>
                  </a:rPr>
                  <a:t>k</a:t>
                </a:r>
              </a:p>
            </p:txBody>
          </p:sp>
          <p:sp>
            <p:nvSpPr>
              <p:cNvPr id="117" name="Rectangle 65"/>
              <p:cNvSpPr>
                <a:spLocks noChangeArrowheads="1"/>
              </p:cNvSpPr>
              <p:nvPr/>
            </p:nvSpPr>
            <p:spPr bwMode="auto">
              <a:xfrm>
                <a:off x="594360" y="2535535"/>
                <a:ext cx="533400" cy="38417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2400" dirty="0">
                    <a:latin typeface="Times New Roman"/>
                    <a:cs typeface="Times New Roman"/>
                  </a:rPr>
                  <a:t>a6</a:t>
                </a:r>
              </a:p>
            </p:txBody>
          </p:sp>
        </p:grpSp>
        <p:sp>
          <p:nvSpPr>
            <p:cNvPr id="115" name="Line 87"/>
            <p:cNvSpPr>
              <a:spLocks noChangeShapeType="1"/>
            </p:cNvSpPr>
            <p:nvPr/>
          </p:nvSpPr>
          <p:spPr bwMode="auto">
            <a:xfrm flipV="1">
              <a:off x="1112520" y="2383135"/>
              <a:ext cx="548640" cy="38100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2400">
                <a:latin typeface="Times New Roman"/>
                <a:cs typeface="Times New Roman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81000" y="4343400"/>
            <a:ext cx="8001000" cy="2341265"/>
            <a:chOff x="381000" y="4343400"/>
            <a:chExt cx="8001000" cy="2341265"/>
          </a:xfrm>
        </p:grpSpPr>
        <p:sp>
          <p:nvSpPr>
            <p:cNvPr id="145" name="Line 87"/>
            <p:cNvSpPr>
              <a:spLocks noChangeShapeType="1"/>
            </p:cNvSpPr>
            <p:nvPr/>
          </p:nvSpPr>
          <p:spPr bwMode="auto">
            <a:xfrm>
              <a:off x="4572000" y="5638800"/>
              <a:ext cx="0" cy="685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sz="2400">
                <a:latin typeface="Times New Roman"/>
                <a:cs typeface="Times New Roman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381000" y="4343400"/>
              <a:ext cx="8001000" cy="2341265"/>
              <a:chOff x="381000" y="4343400"/>
              <a:chExt cx="8001000" cy="2341265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381000" y="4343400"/>
                <a:ext cx="8001000" cy="2341265"/>
                <a:chOff x="381000" y="4343400"/>
                <a:chExt cx="8001000" cy="2341265"/>
              </a:xfrm>
            </p:grpSpPr>
            <p:grpSp>
              <p:nvGrpSpPr>
                <p:cNvPr id="118" name="Group 117"/>
                <p:cNvGrpSpPr/>
                <p:nvPr/>
              </p:nvGrpSpPr>
              <p:grpSpPr>
                <a:xfrm>
                  <a:off x="381000" y="4643735"/>
                  <a:ext cx="1295400" cy="461665"/>
                  <a:chOff x="381000" y="2586335"/>
                  <a:chExt cx="1371600" cy="461665"/>
                </a:xfrm>
              </p:grpSpPr>
              <p:grpSp>
                <p:nvGrpSpPr>
                  <p:cNvPr id="119" name="Group 118"/>
                  <p:cNvGrpSpPr/>
                  <p:nvPr/>
                </p:nvGrpSpPr>
                <p:grpSpPr>
                  <a:xfrm>
                    <a:off x="381000" y="2586335"/>
                    <a:ext cx="838200" cy="461665"/>
                    <a:chOff x="381000" y="2586335"/>
                    <a:chExt cx="838200" cy="461665"/>
                  </a:xfrm>
                </p:grpSpPr>
                <p:sp>
                  <p:nvSpPr>
                    <p:cNvPr id="121" name="Text Box 4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81000" y="2586335"/>
                      <a:ext cx="338554" cy="4616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 algn="l"/>
                      <a:r>
                        <a:rPr lang="en-US" sz="2400" dirty="0">
                          <a:latin typeface="Times New Roman"/>
                          <a:cs typeface="Times New Roman"/>
                        </a:rPr>
                        <a:t>h</a:t>
                      </a:r>
                    </a:p>
                  </p:txBody>
                </p:sp>
                <p:sp>
                  <p:nvSpPr>
                    <p:cNvPr id="122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5800" y="2662535"/>
                      <a:ext cx="533400" cy="384175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r>
                        <a:rPr lang="en-US" sz="2400" dirty="0">
                          <a:latin typeface="Times New Roman"/>
                          <a:cs typeface="Times New Roman"/>
                        </a:rPr>
                        <a:t>a1</a:t>
                      </a:r>
                    </a:p>
                  </p:txBody>
                </p:sp>
              </p:grpSp>
              <p:sp>
                <p:nvSpPr>
                  <p:cNvPr id="120" name="Line 87"/>
                  <p:cNvSpPr>
                    <a:spLocks noChangeShapeType="1"/>
                  </p:cNvSpPr>
                  <p:nvPr/>
                </p:nvSpPr>
                <p:spPr bwMode="auto">
                  <a:xfrm>
                    <a:off x="1143000" y="2819400"/>
                    <a:ext cx="609600" cy="0"/>
                  </a:xfrm>
                  <a:prstGeom prst="line">
                    <a:avLst/>
                  </a:pr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 anchor="ctr">
                    <a:spAutoFit/>
                  </a:bodyPr>
                  <a:lstStyle/>
                  <a:p>
                    <a:endParaRPr lang="en-US" sz="2400"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23" name="Group 122"/>
                <p:cNvGrpSpPr/>
                <p:nvPr/>
              </p:nvGrpSpPr>
              <p:grpSpPr>
                <a:xfrm>
                  <a:off x="1752600" y="4343400"/>
                  <a:ext cx="1447800" cy="1676400"/>
                  <a:chOff x="1752600" y="2286000"/>
                  <a:chExt cx="1447800" cy="1676400"/>
                </a:xfrm>
              </p:grpSpPr>
              <p:sp>
                <p:nvSpPr>
                  <p:cNvPr id="124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14600" y="2743200"/>
                    <a:ext cx="4572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b="1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2 </a:t>
                    </a:r>
                  </a:p>
                </p:txBody>
              </p:sp>
              <p:sp>
                <p:nvSpPr>
                  <p:cNvPr id="125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752600" y="2286000"/>
                    <a:ext cx="533400" cy="38417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en-US" sz="2400" dirty="0">
                        <a:latin typeface="Times New Roman"/>
                        <a:cs typeface="Times New Roman"/>
                      </a:rPr>
                      <a:t>a1</a:t>
                    </a:r>
                  </a:p>
                </p:txBody>
              </p:sp>
              <p:sp>
                <p:nvSpPr>
                  <p:cNvPr id="126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38400" y="3352800"/>
                    <a:ext cx="5334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>
                        <a:latin typeface="Times New Roman"/>
                        <a:cs typeface="Times New Roman"/>
                      </a:rPr>
                      <a:t>a6</a:t>
                    </a:r>
                  </a:p>
                </p:txBody>
              </p:sp>
              <p:sp>
                <p:nvSpPr>
                  <p:cNvPr id="127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7400" y="2743200"/>
                    <a:ext cx="381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>
                        <a:latin typeface="Times New Roman"/>
                        <a:cs typeface="Times New Roman"/>
                      </a:rPr>
                      <a:t>v</a:t>
                    </a:r>
                  </a:p>
                </p:txBody>
              </p:sp>
              <p:sp>
                <p:nvSpPr>
                  <p:cNvPr id="128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52600" y="3352800"/>
                    <a:ext cx="762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400" dirty="0" err="1">
                        <a:latin typeface="Times New Roman"/>
                        <a:cs typeface="Times New Roman"/>
                      </a:rPr>
                      <a:t>succ</a:t>
                    </a:r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29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752600" y="2667000"/>
                    <a:ext cx="1447800" cy="129540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30" name="Group 129"/>
                <p:cNvGrpSpPr/>
                <p:nvPr/>
              </p:nvGrpSpPr>
              <p:grpSpPr>
                <a:xfrm>
                  <a:off x="3429000" y="4343400"/>
                  <a:ext cx="1295400" cy="1676400"/>
                  <a:chOff x="1676400" y="2286000"/>
                  <a:chExt cx="1295400" cy="1676400"/>
                </a:xfrm>
              </p:grpSpPr>
              <p:sp>
                <p:nvSpPr>
                  <p:cNvPr id="131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38400" y="2743200"/>
                    <a:ext cx="4572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b="1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5 </a:t>
                    </a:r>
                  </a:p>
                </p:txBody>
              </p:sp>
              <p:sp>
                <p:nvSpPr>
                  <p:cNvPr id="132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752600" y="2286000"/>
                    <a:ext cx="533400" cy="38417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en-US" sz="2400" dirty="0">
                        <a:latin typeface="Times New Roman"/>
                        <a:cs typeface="Times New Roman"/>
                      </a:rPr>
                      <a:t>a6</a:t>
                    </a:r>
                  </a:p>
                </p:txBody>
              </p:sp>
              <p:sp>
                <p:nvSpPr>
                  <p:cNvPr id="133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62200" y="3352800"/>
                    <a:ext cx="5334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>
                        <a:latin typeface="Times New Roman"/>
                        <a:cs typeface="Times New Roman"/>
                      </a:rPr>
                      <a:t>a8</a:t>
                    </a:r>
                  </a:p>
                </p:txBody>
              </p:sp>
              <p:sp>
                <p:nvSpPr>
                  <p:cNvPr id="134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7400" y="2743200"/>
                    <a:ext cx="381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>
                        <a:latin typeface="Times New Roman"/>
                        <a:cs typeface="Times New Roman"/>
                      </a:rPr>
                      <a:t>v</a:t>
                    </a:r>
                  </a:p>
                </p:txBody>
              </p:sp>
              <p:sp>
                <p:nvSpPr>
                  <p:cNvPr id="135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76400" y="3352800"/>
                    <a:ext cx="762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400" dirty="0" err="1">
                        <a:latin typeface="Times New Roman"/>
                        <a:cs typeface="Times New Roman"/>
                      </a:rPr>
                      <a:t>succ</a:t>
                    </a:r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36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752600" y="2667000"/>
                    <a:ext cx="1219200" cy="129540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</p:grpSp>
            <p:sp>
              <p:nvSpPr>
                <p:cNvPr id="137" name="Line 87"/>
                <p:cNvSpPr>
                  <a:spLocks noChangeShapeType="1"/>
                </p:cNvSpPr>
                <p:nvPr/>
              </p:nvSpPr>
              <p:spPr bwMode="auto">
                <a:xfrm>
                  <a:off x="2895600" y="5638800"/>
                  <a:ext cx="609600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square" anchor="ctr">
                  <a:spAutoFit/>
                </a:bodyPr>
                <a:lstStyle/>
                <a:p>
                  <a:endParaRPr lang="en-US" sz="2400">
                    <a:latin typeface="Times New Roman"/>
                    <a:cs typeface="Times New Roman"/>
                  </a:endParaRPr>
                </a:p>
              </p:txBody>
            </p:sp>
            <p:grpSp>
              <p:nvGrpSpPr>
                <p:cNvPr id="138" name="Group 137"/>
                <p:cNvGrpSpPr/>
                <p:nvPr/>
              </p:nvGrpSpPr>
              <p:grpSpPr>
                <a:xfrm>
                  <a:off x="6858000" y="4343400"/>
                  <a:ext cx="1524000" cy="1676400"/>
                  <a:chOff x="1676400" y="2286000"/>
                  <a:chExt cx="1524000" cy="1676400"/>
                </a:xfrm>
              </p:grpSpPr>
              <p:sp>
                <p:nvSpPr>
                  <p:cNvPr id="139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14600" y="2743200"/>
                    <a:ext cx="4572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b="1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7 </a:t>
                    </a:r>
                  </a:p>
                </p:txBody>
              </p:sp>
              <p:sp>
                <p:nvSpPr>
                  <p:cNvPr id="140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752600" y="2286000"/>
                    <a:ext cx="533400" cy="38417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en-US" sz="2400" dirty="0">
                        <a:latin typeface="Times New Roman"/>
                        <a:cs typeface="Times New Roman"/>
                      </a:rPr>
                      <a:t>a8</a:t>
                    </a:r>
                  </a:p>
                </p:txBody>
              </p:sp>
              <p:sp>
                <p:nvSpPr>
                  <p:cNvPr id="141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62200" y="3352801"/>
                    <a:ext cx="685800" cy="45720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>
                        <a:latin typeface="Times New Roman"/>
                        <a:cs typeface="Times New Roman"/>
                      </a:rPr>
                      <a:t>null</a:t>
                    </a:r>
                  </a:p>
                </p:txBody>
              </p:sp>
              <p:sp>
                <p:nvSpPr>
                  <p:cNvPr id="142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7400" y="2743200"/>
                    <a:ext cx="381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>
                        <a:latin typeface="Times New Roman"/>
                        <a:cs typeface="Times New Roman"/>
                      </a:rPr>
                      <a:t>v</a:t>
                    </a:r>
                  </a:p>
                </p:txBody>
              </p:sp>
              <p:sp>
                <p:nvSpPr>
                  <p:cNvPr id="143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76400" y="3352800"/>
                    <a:ext cx="762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400" dirty="0" err="1">
                        <a:latin typeface="Times New Roman"/>
                        <a:cs typeface="Times New Roman"/>
                      </a:rPr>
                      <a:t>succ</a:t>
                    </a:r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44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752600" y="2667000"/>
                    <a:ext cx="1447800" cy="129540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</p:grpSp>
            <p:grpSp>
              <p:nvGrpSpPr>
                <p:cNvPr id="146" name="Group 145"/>
                <p:cNvGrpSpPr/>
                <p:nvPr/>
              </p:nvGrpSpPr>
              <p:grpSpPr>
                <a:xfrm>
                  <a:off x="5105400" y="4343400"/>
                  <a:ext cx="1295400" cy="1676400"/>
                  <a:chOff x="1676400" y="2286000"/>
                  <a:chExt cx="1295400" cy="1676400"/>
                </a:xfrm>
              </p:grpSpPr>
              <p:sp>
                <p:nvSpPr>
                  <p:cNvPr id="147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38400" y="2743200"/>
                    <a:ext cx="4572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b="1" dirty="0">
                        <a:solidFill>
                          <a:srgbClr val="0000FF"/>
                        </a:solidFill>
                        <a:latin typeface="Times New Roman"/>
                        <a:cs typeface="Times New Roman"/>
                      </a:rPr>
                      <a:t>8 </a:t>
                    </a:r>
                  </a:p>
                </p:txBody>
              </p:sp>
              <p:sp>
                <p:nvSpPr>
                  <p:cNvPr id="148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752600" y="2286000"/>
                    <a:ext cx="533400" cy="38417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r>
                      <a:rPr lang="en-US" sz="2400" dirty="0">
                        <a:latin typeface="Times New Roman"/>
                        <a:cs typeface="Times New Roman"/>
                      </a:rPr>
                      <a:t>a2</a:t>
                    </a:r>
                  </a:p>
                </p:txBody>
              </p:sp>
              <p:sp>
                <p:nvSpPr>
                  <p:cNvPr id="149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62200" y="3352800"/>
                    <a:ext cx="533400" cy="461665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>
                        <a:latin typeface="Times New Roman"/>
                        <a:cs typeface="Times New Roman"/>
                      </a:rPr>
                      <a:t>a8</a:t>
                    </a:r>
                  </a:p>
                </p:txBody>
              </p:sp>
              <p:sp>
                <p:nvSpPr>
                  <p:cNvPr id="150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7400" y="2743200"/>
                    <a:ext cx="381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pPr algn="l"/>
                    <a:r>
                      <a:rPr lang="en-US" sz="2400" dirty="0">
                        <a:latin typeface="Times New Roman"/>
                        <a:cs typeface="Times New Roman"/>
                      </a:rPr>
                      <a:t>v</a:t>
                    </a:r>
                  </a:p>
                </p:txBody>
              </p:sp>
              <p:sp>
                <p:nvSpPr>
                  <p:cNvPr id="151" name="Text Box 1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76400" y="3352800"/>
                    <a:ext cx="762000" cy="4616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2400" dirty="0" err="1">
                        <a:latin typeface="Times New Roman"/>
                        <a:cs typeface="Times New Roman"/>
                      </a:rPr>
                      <a:t>succ</a:t>
                    </a:r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52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1752600" y="2667000"/>
                    <a:ext cx="1219200" cy="1295400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 dirty="0">
                      <a:latin typeface="Times New Roman"/>
                      <a:cs typeface="Times New Roman"/>
                    </a:endParaRPr>
                  </a:p>
                </p:txBody>
              </p:sp>
            </p:grpSp>
            <p:sp>
              <p:nvSpPr>
                <p:cNvPr id="153" name="Line 87"/>
                <p:cNvSpPr>
                  <a:spLocks noChangeShapeType="1"/>
                </p:cNvSpPr>
                <p:nvPr/>
              </p:nvSpPr>
              <p:spPr bwMode="auto">
                <a:xfrm>
                  <a:off x="6324600" y="5638800"/>
                  <a:ext cx="609600" cy="0"/>
                </a:xfrm>
                <a:prstGeom prst="line">
                  <a:avLst/>
                </a:prstGeom>
                <a:noFill/>
                <a:ln w="222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square" anchor="ctr">
                  <a:spAutoFit/>
                </a:bodyPr>
                <a:lstStyle/>
                <a:p>
                  <a:endParaRPr lang="en-US" sz="2400">
                    <a:latin typeface="Times New Roman"/>
                    <a:cs typeface="Times New Roman"/>
                  </a:endParaRPr>
                </a:p>
              </p:txBody>
            </p:sp>
            <p:grpSp>
              <p:nvGrpSpPr>
                <p:cNvPr id="154" name="Group 153"/>
                <p:cNvGrpSpPr/>
                <p:nvPr/>
              </p:nvGrpSpPr>
              <p:grpSpPr>
                <a:xfrm>
                  <a:off x="2667000" y="6019800"/>
                  <a:ext cx="1143000" cy="664865"/>
                  <a:chOff x="289560" y="2383135"/>
                  <a:chExt cx="1371600" cy="664865"/>
                </a:xfrm>
              </p:grpSpPr>
              <p:grpSp>
                <p:nvGrpSpPr>
                  <p:cNvPr id="155" name="Group 154"/>
                  <p:cNvGrpSpPr/>
                  <p:nvPr/>
                </p:nvGrpSpPr>
                <p:grpSpPr>
                  <a:xfrm>
                    <a:off x="289560" y="2586335"/>
                    <a:ext cx="929640" cy="461665"/>
                    <a:chOff x="289560" y="2586335"/>
                    <a:chExt cx="929640" cy="461665"/>
                  </a:xfrm>
                </p:grpSpPr>
                <p:sp>
                  <p:nvSpPr>
                    <p:cNvPr id="157" name="Text Box 4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89560" y="2586335"/>
                      <a:ext cx="406265" cy="46166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>
                      <a:spAutoFit/>
                    </a:bodyPr>
                    <a:lstStyle/>
                    <a:p>
                      <a:pPr algn="l"/>
                      <a:r>
                        <a:rPr lang="en-US" sz="2400" dirty="0">
                          <a:latin typeface="Times New Roman"/>
                          <a:cs typeface="Times New Roman"/>
                        </a:rPr>
                        <a:t>k</a:t>
                      </a:r>
                    </a:p>
                  </p:txBody>
                </p:sp>
                <p:sp>
                  <p:nvSpPr>
                    <p:cNvPr id="158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5800" y="2662535"/>
                      <a:ext cx="533400" cy="384175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r>
                        <a:rPr lang="en-US" sz="2400" dirty="0">
                          <a:latin typeface="Times New Roman"/>
                          <a:cs typeface="Times New Roman"/>
                        </a:rPr>
                        <a:t>a6</a:t>
                      </a:r>
                    </a:p>
                  </p:txBody>
                </p:sp>
              </p:grpSp>
              <p:sp>
                <p:nvSpPr>
                  <p:cNvPr id="156" name="Line 8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43000" y="2383135"/>
                    <a:ext cx="518160" cy="436265"/>
                  </a:xfrm>
                  <a:prstGeom prst="line">
                    <a:avLst/>
                  </a:prstGeom>
                  <a:noFill/>
                  <a:ln w="222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square" anchor="ctr">
                    <a:spAutoFit/>
                  </a:bodyPr>
                  <a:lstStyle/>
                  <a:p>
                    <a:endParaRPr lang="en-US" sz="2400">
                      <a:latin typeface="Times New Roman"/>
                      <a:cs typeface="Times New Roman"/>
                    </a:endParaRPr>
                  </a:p>
                </p:txBody>
              </p:sp>
            </p:grpSp>
            <p:sp>
              <p:nvSpPr>
                <p:cNvPr id="159" name="Line 87"/>
                <p:cNvSpPr>
                  <a:spLocks noChangeShapeType="1"/>
                </p:cNvSpPr>
                <p:nvPr/>
              </p:nvSpPr>
              <p:spPr bwMode="auto">
                <a:xfrm flipH="1">
                  <a:off x="4572000" y="6324600"/>
                  <a:ext cx="2667000" cy="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square" anchor="ctr">
                  <a:spAutoFit/>
                </a:bodyPr>
                <a:lstStyle/>
                <a:p>
                  <a:endParaRPr lang="en-US" sz="2400">
                    <a:latin typeface="Times New Roman"/>
                    <a:cs typeface="Times New Roman"/>
                  </a:endParaRPr>
                </a:p>
              </p:txBody>
            </p:sp>
            <p:sp>
              <p:nvSpPr>
                <p:cNvPr id="160" name="Line 87"/>
                <p:cNvSpPr>
                  <a:spLocks noChangeShapeType="1"/>
                </p:cNvSpPr>
                <p:nvPr/>
              </p:nvSpPr>
              <p:spPr bwMode="auto">
                <a:xfrm flipV="1">
                  <a:off x="7239000" y="6019800"/>
                  <a:ext cx="0" cy="304800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square" anchor="ctr">
                  <a:spAutoFit/>
                </a:bodyPr>
                <a:lstStyle/>
                <a:p>
                  <a:endParaRPr lang="en-US" sz="2400">
                    <a:latin typeface="Times New Roman"/>
                    <a:cs typeface="Times New Roman"/>
                  </a:endParaRPr>
                </a:p>
              </p:txBody>
            </p:sp>
          </p:grpSp>
          <p:sp>
            <p:nvSpPr>
              <p:cNvPr id="161" name="TextBox 160"/>
              <p:cNvSpPr txBox="1"/>
              <p:nvPr/>
            </p:nvSpPr>
            <p:spPr>
              <a:xfrm>
                <a:off x="457200" y="6096000"/>
                <a:ext cx="116570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0000FF"/>
                    </a:solidFill>
                  </a:rPr>
                  <a:t>(2, 5, 7)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42527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Assignment A3: Use an </a:t>
            </a:r>
            <a:r>
              <a:rPr lang="en-US" sz="3600" dirty="0">
                <a:solidFill>
                  <a:srgbClr val="FF0000"/>
                </a:solidFill>
              </a:rPr>
              <a:t>inner</a:t>
            </a:r>
            <a:r>
              <a:rPr lang="en-US" sz="3600" dirty="0">
                <a:solidFill>
                  <a:srgbClr val="800000"/>
                </a:solidFill>
              </a:rPr>
              <a:t> class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1524000"/>
            <a:ext cx="8153400" cy="3810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public class </a:t>
            </a:r>
            <a:r>
              <a:rPr lang="en-US" sz="2400" dirty="0" smtClean="0"/>
              <a:t>C {</a:t>
            </a: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      private </a:t>
            </a:r>
            <a:r>
              <a:rPr lang="en-US" sz="2400" dirty="0" err="1">
                <a:solidFill>
                  <a:srgbClr val="800000"/>
                </a:solidFill>
              </a:rPr>
              <a:t>int</a:t>
            </a:r>
            <a:r>
              <a:rPr lang="en-US" sz="2400" dirty="0">
                <a:solidFill>
                  <a:srgbClr val="800000"/>
                </a:solidFill>
              </a:rPr>
              <a:t> x;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      public void </a:t>
            </a:r>
            <a:r>
              <a:rPr lang="en-US" sz="2400" dirty="0" smtClean="0">
                <a:solidFill>
                  <a:srgbClr val="800000"/>
                </a:solidFill>
              </a:rPr>
              <a:t>m(</a:t>
            </a:r>
            <a:r>
              <a:rPr lang="en-US" sz="2400" dirty="0" err="1">
                <a:solidFill>
                  <a:srgbClr val="800000"/>
                </a:solidFill>
              </a:rPr>
              <a:t>int</a:t>
            </a:r>
            <a:r>
              <a:rPr lang="en-US" sz="2400" dirty="0">
                <a:solidFill>
                  <a:srgbClr val="800000"/>
                </a:solidFill>
              </a:rPr>
              <a:t> y) </a:t>
            </a:r>
            <a:r>
              <a:rPr lang="en-US" sz="2400" dirty="0" smtClean="0">
                <a:solidFill>
                  <a:srgbClr val="800000"/>
                </a:solidFill>
              </a:rPr>
              <a:t>{                                                        }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3124200"/>
            <a:ext cx="23666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private class </a:t>
            </a:r>
            <a:r>
              <a:rPr lang="en-US" sz="2400" dirty="0" err="1" smtClean="0">
                <a:solidFill>
                  <a:srgbClr val="FF0000"/>
                </a:solidFill>
              </a:rPr>
              <a:t>Cin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{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     private </a:t>
            </a:r>
            <a:r>
              <a:rPr lang="en-US" sz="2400" dirty="0" err="1" smtClean="0">
                <a:solidFill>
                  <a:srgbClr val="FF0000"/>
                </a:solidFill>
              </a:rPr>
              <a:t>int</a:t>
            </a:r>
            <a:r>
              <a:rPr lang="en-US" sz="2400" dirty="0" smtClean="0">
                <a:solidFill>
                  <a:srgbClr val="FF0000"/>
                </a:solidFill>
              </a:rPr>
              <a:t> b;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4876800"/>
            <a:ext cx="6095999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Inside-out rule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0000FF"/>
                </a:solidFill>
              </a:rPr>
              <a:t>Objects of </a:t>
            </a:r>
            <a:r>
              <a:rPr lang="en-US" sz="2400" dirty="0" err="1" smtClean="0">
                <a:solidFill>
                  <a:srgbClr val="0000FF"/>
                </a:solidFill>
              </a:rPr>
              <a:t>Cin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can reference components of the object of C in which they live</a:t>
            </a:r>
            <a:r>
              <a:rPr lang="en-US" sz="2400" dirty="0" smtClean="0">
                <a:solidFill>
                  <a:srgbClr val="0000FF"/>
                </a:solidFill>
              </a:rPr>
              <a:t>.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39624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ublic void mm() { </a:t>
            </a:r>
            <a:r>
              <a:rPr lang="mr-IN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…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x= b; </a:t>
            </a:r>
            <a:r>
              <a:rPr lang="mr-IN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…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  }</a:t>
            </a:r>
            <a:endParaRPr lang="en-US" sz="24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24384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…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ob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= new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Cin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mr-IN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…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);   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ob.b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= 5;</a:t>
            </a:r>
            <a:endParaRPr lang="en-US" sz="2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33800" y="1447800"/>
            <a:ext cx="4788812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</a:t>
            </a:r>
            <a:r>
              <a:rPr lang="en-US" sz="2400" dirty="0"/>
              <a:t>addition: methods of C can reference private components of </a:t>
            </a:r>
            <a:r>
              <a:rPr lang="en-US" sz="2400" dirty="0" err="1" smtClean="0"/>
              <a:t>Cin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626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5" grpId="0"/>
      <p:bldP spid="8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Assignment A3: Generics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160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public class </a:t>
            </a:r>
            <a:r>
              <a:rPr lang="en-US" sz="2400" dirty="0" err="1"/>
              <a:t>LinkedList</a:t>
            </a:r>
            <a:r>
              <a:rPr lang="en-US" sz="2400" dirty="0"/>
              <a:t> {</a:t>
            </a:r>
            <a:br>
              <a:rPr lang="en-US" sz="2400" dirty="0"/>
            </a:br>
            <a:r>
              <a:rPr lang="en-US" sz="2400" dirty="0"/>
              <a:t>    void add(Object </a:t>
            </a:r>
            <a:r>
              <a:rPr lang="en-US" sz="2400" dirty="0" err="1"/>
              <a:t>elem</a:t>
            </a:r>
            <a:r>
              <a:rPr lang="en-US" sz="2400" dirty="0"/>
              <a:t>) {…}</a:t>
            </a:r>
            <a:br>
              <a:rPr lang="en-US" sz="2400" dirty="0"/>
            </a:br>
            <a:r>
              <a:rPr lang="en-US" sz="2400" dirty="0"/>
              <a:t>    Object get(</a:t>
            </a:r>
            <a:r>
              <a:rPr lang="en-US" sz="2400" dirty="0" err="1"/>
              <a:t>int</a:t>
            </a:r>
            <a:r>
              <a:rPr lang="en-US" sz="2400" dirty="0"/>
              <a:t> index) {…}</a:t>
            </a:r>
            <a:br>
              <a:rPr lang="en-US" sz="2400" dirty="0"/>
            </a:br>
            <a:r>
              <a:rPr lang="en-US" sz="2400" dirty="0"/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1524000"/>
            <a:ext cx="33443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Values of linked list are probably of class Object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609600" y="3124200"/>
            <a:ext cx="8153400" cy="1600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public class </a:t>
            </a:r>
            <a:r>
              <a:rPr lang="en-US" sz="2400" dirty="0" err="1"/>
              <a:t>LinkedList</a:t>
            </a:r>
            <a:r>
              <a:rPr lang="en-US" sz="2400" dirty="0">
                <a:solidFill>
                  <a:srgbClr val="FF0000"/>
                </a:solidFill>
              </a:rPr>
              <a:t>&lt;E&gt;</a:t>
            </a:r>
            <a:r>
              <a:rPr lang="en-US" sz="2400" dirty="0"/>
              <a:t> {</a:t>
            </a:r>
            <a:br>
              <a:rPr lang="en-US" sz="2400" dirty="0"/>
            </a:br>
            <a:r>
              <a:rPr lang="en-US" sz="2400" dirty="0"/>
              <a:t>    void add(</a:t>
            </a:r>
            <a:r>
              <a:rPr lang="en-US" sz="2400" dirty="0">
                <a:solidFill>
                  <a:srgbClr val="FF0000"/>
                </a:solidFill>
              </a:rPr>
              <a:t>E</a:t>
            </a:r>
            <a:r>
              <a:rPr lang="en-US" sz="2400" dirty="0"/>
              <a:t> </a:t>
            </a:r>
            <a:r>
              <a:rPr lang="en-US" sz="2400" dirty="0" err="1"/>
              <a:t>elem</a:t>
            </a:r>
            <a:r>
              <a:rPr lang="en-US" sz="2400" dirty="0"/>
              <a:t>) {…}</a:t>
            </a:r>
            <a:br>
              <a:rPr lang="en-US" sz="2400" dirty="0"/>
            </a:br>
            <a:r>
              <a:rPr lang="en-US" sz="2400" dirty="0"/>
              <a:t>    </a:t>
            </a:r>
            <a:r>
              <a:rPr lang="en-US" sz="2400" dirty="0">
                <a:solidFill>
                  <a:srgbClr val="FF0000"/>
                </a:solidFill>
              </a:rPr>
              <a:t>E</a:t>
            </a:r>
            <a:r>
              <a:rPr lang="en-US" sz="2400" dirty="0"/>
              <a:t> get(</a:t>
            </a:r>
            <a:r>
              <a:rPr lang="en-US" sz="2400" dirty="0" err="1"/>
              <a:t>int</a:t>
            </a:r>
            <a:r>
              <a:rPr lang="en-US" sz="2400" dirty="0"/>
              <a:t> index) {…}</a:t>
            </a:r>
            <a:br>
              <a:rPr lang="en-US" sz="2400" dirty="0"/>
            </a:br>
            <a:r>
              <a:rPr lang="en-US" sz="2400" dirty="0"/>
              <a:t>}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21352" y="3124200"/>
            <a:ext cx="33443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You can specify what type of values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1112" y="4724400"/>
            <a:ext cx="403424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ns = new </a:t>
            </a:r>
            <a:r>
              <a:rPr lang="en-US" sz="2400" dirty="0" err="1"/>
              <a:t>LinkedList</a:t>
            </a:r>
            <a:r>
              <a:rPr lang="en-US" sz="2400" dirty="0">
                <a:solidFill>
                  <a:srgbClr val="FF0000"/>
                </a:solidFill>
              </a:rPr>
              <a:t>&lt;Integer&gt;</a:t>
            </a:r>
            <a:r>
              <a:rPr lang="en-US" sz="2400" dirty="0"/>
              <a:t>();</a:t>
            </a:r>
          </a:p>
          <a:p>
            <a:r>
              <a:rPr lang="en-US" sz="2400" dirty="0" err="1"/>
              <a:t>ns.add</a:t>
            </a:r>
            <a:r>
              <a:rPr lang="en-US" sz="2400" dirty="0"/>
              <a:t>(“Hello”); // error</a:t>
            </a:r>
          </a:p>
          <a:p>
            <a:r>
              <a:rPr lang="en-US" sz="2400" dirty="0" err="1"/>
              <a:t>ns.add</a:t>
            </a:r>
            <a:r>
              <a:rPr lang="en-US" sz="2400" dirty="0"/>
              <a:t>(5);</a:t>
            </a:r>
            <a:br>
              <a:rPr lang="en-US" sz="2400" dirty="0"/>
            </a:br>
            <a:r>
              <a:rPr lang="en-US" sz="2400" dirty="0"/>
              <a:t>String s = </a:t>
            </a:r>
            <a:r>
              <a:rPr lang="en-US" sz="2400" dirty="0" err="1"/>
              <a:t>ns.get</a:t>
            </a:r>
            <a:r>
              <a:rPr lang="en-US" sz="2400" dirty="0"/>
              <a:t>(0); // error</a:t>
            </a:r>
            <a:br>
              <a:rPr lang="en-US" sz="2400" dirty="0"/>
            </a:br>
            <a:r>
              <a:rPr lang="en-US" sz="2400" dirty="0" err="1"/>
              <a:t>int</a:t>
            </a:r>
            <a:r>
              <a:rPr lang="en-US" sz="2400" dirty="0"/>
              <a:t> n = </a:t>
            </a:r>
            <a:r>
              <a:rPr lang="en-US" sz="2400" dirty="0" err="1"/>
              <a:t>ns.get</a:t>
            </a:r>
            <a:r>
              <a:rPr lang="en-US" sz="2400" dirty="0"/>
              <a:t>(0);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04954" y="4724400"/>
            <a:ext cx="385445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ss</a:t>
            </a:r>
            <a:r>
              <a:rPr lang="en-US" sz="2400" dirty="0"/>
              <a:t> = new </a:t>
            </a:r>
            <a:r>
              <a:rPr lang="en-US" sz="2400" dirty="0" err="1"/>
              <a:t>LinkedList</a:t>
            </a:r>
            <a:r>
              <a:rPr lang="en-US" sz="2400" dirty="0">
                <a:solidFill>
                  <a:srgbClr val="FF0000"/>
                </a:solidFill>
              </a:rPr>
              <a:t>&lt;String&gt;</a:t>
            </a:r>
            <a:r>
              <a:rPr lang="en-US" sz="2400" dirty="0"/>
              <a:t>();</a:t>
            </a:r>
          </a:p>
          <a:p>
            <a:r>
              <a:rPr lang="en-US" sz="2400" dirty="0" err="1"/>
              <a:t>ss.add</a:t>
            </a:r>
            <a:r>
              <a:rPr lang="en-US" sz="2400" dirty="0"/>
              <a:t>(“Hello”);</a:t>
            </a:r>
          </a:p>
          <a:p>
            <a:r>
              <a:rPr lang="en-US" sz="2400" dirty="0" err="1"/>
              <a:t>ss.add</a:t>
            </a:r>
            <a:r>
              <a:rPr lang="en-US" sz="2400" dirty="0"/>
              <a:t>(5); // error</a:t>
            </a:r>
            <a:br>
              <a:rPr lang="en-US" sz="2400" dirty="0"/>
            </a:br>
            <a:r>
              <a:rPr lang="en-US" sz="2400" dirty="0"/>
              <a:t>String s = </a:t>
            </a:r>
            <a:r>
              <a:rPr lang="en-US" sz="2400" dirty="0" err="1"/>
              <a:t>ss.get</a:t>
            </a:r>
            <a:r>
              <a:rPr lang="en-US" sz="2400" dirty="0"/>
              <a:t>(0);</a:t>
            </a:r>
            <a:br>
              <a:rPr lang="en-US" sz="2400" dirty="0"/>
            </a:br>
            <a:r>
              <a:rPr lang="en-US" sz="2400" dirty="0" err="1"/>
              <a:t>int</a:t>
            </a:r>
            <a:r>
              <a:rPr lang="en-US" sz="2400" dirty="0"/>
              <a:t> n = </a:t>
            </a:r>
            <a:r>
              <a:rPr lang="en-US" sz="2400" dirty="0" err="1"/>
              <a:t>ss.get</a:t>
            </a:r>
            <a:r>
              <a:rPr lang="en-US" sz="2400" dirty="0"/>
              <a:t>(0); // error</a:t>
            </a:r>
          </a:p>
        </p:txBody>
      </p:sp>
    </p:spTree>
    <p:extLst>
      <p:ext uri="{BB962C8B-B14F-4D97-AF65-F5344CB8AC3E}">
        <p14:creationId xmlns:p14="http://schemas.microsoft.com/office/powerpoint/2010/main" val="704147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Overview ref </a:t>
            </a:r>
            <a:r>
              <a:rPr lang="en-US" sz="3600" dirty="0">
                <a:solidFill>
                  <a:srgbClr val="008000"/>
                </a:solidFill>
              </a:rPr>
              <a:t>in text </a:t>
            </a:r>
            <a:r>
              <a:rPr lang="en-US" sz="3600" dirty="0">
                <a:solidFill>
                  <a:srgbClr val="800000"/>
                </a:solidFill>
              </a:rPr>
              <a:t>and </a:t>
            </a:r>
            <a:r>
              <a:rPr lang="en-US" sz="3600" dirty="0" err="1">
                <a:solidFill>
                  <a:srgbClr val="800000"/>
                </a:solidFill>
              </a:rPr>
              <a:t>JavaSummary.pptx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438400"/>
          </a:xfrm>
        </p:spPr>
        <p:txBody>
          <a:bodyPr>
            <a:noAutofit/>
          </a:bodyPr>
          <a:lstStyle/>
          <a:p>
            <a:r>
              <a:rPr lang="en-US" sz="2400" dirty="0"/>
              <a:t>Quick look at arrays  </a:t>
            </a:r>
            <a:r>
              <a:rPr lang="en-US" sz="2400" dirty="0">
                <a:solidFill>
                  <a:srgbClr val="800000"/>
                </a:solidFill>
              </a:rPr>
              <a:t>slide 50-55</a:t>
            </a:r>
          </a:p>
          <a:p>
            <a:r>
              <a:rPr lang="en-US" sz="2400" dirty="0"/>
              <a:t>Casting among classes  </a:t>
            </a:r>
            <a:r>
              <a:rPr lang="en-US" sz="2400" dirty="0">
                <a:solidFill>
                  <a:srgbClr val="008000"/>
                </a:solidFill>
              </a:rPr>
              <a:t>C.33-C.36 (not good) </a:t>
            </a:r>
            <a:r>
              <a:rPr lang="en-US" sz="2400" dirty="0"/>
              <a:t>  </a:t>
            </a:r>
            <a:r>
              <a:rPr lang="en-US" sz="2400" dirty="0">
                <a:solidFill>
                  <a:srgbClr val="800000"/>
                </a:solidFill>
              </a:rPr>
              <a:t>slide 34-41</a:t>
            </a:r>
          </a:p>
          <a:p>
            <a:r>
              <a:rPr lang="en-US" sz="2400" dirty="0"/>
              <a:t>Consequences of the class type       </a:t>
            </a:r>
            <a:r>
              <a:rPr lang="en-US" sz="2400" dirty="0">
                <a:solidFill>
                  <a:srgbClr val="800000"/>
                </a:solidFill>
              </a:rPr>
              <a:t>slide 34-41</a:t>
            </a:r>
            <a:endParaRPr lang="en-US" sz="2400" b="1" dirty="0">
              <a:solidFill>
                <a:srgbClr val="800000"/>
              </a:solidFill>
            </a:endParaRPr>
          </a:p>
          <a:p>
            <a:r>
              <a:rPr lang="en-US" sz="2400" dirty="0"/>
              <a:t>Operator </a:t>
            </a:r>
            <a:r>
              <a:rPr lang="en-US" sz="2400" dirty="0" err="1">
                <a:solidFill>
                  <a:srgbClr val="800000"/>
                </a:solidFill>
              </a:rPr>
              <a:t>instanceof</a:t>
            </a:r>
            <a:r>
              <a:rPr lang="en-US" sz="2400" dirty="0">
                <a:solidFill>
                  <a:srgbClr val="800000"/>
                </a:solidFill>
              </a:rPr>
              <a:t>   </a:t>
            </a: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/>
              <a:t>  </a:t>
            </a:r>
            <a:r>
              <a:rPr lang="en-US" sz="2400" dirty="0">
                <a:solidFill>
                  <a:srgbClr val="800000"/>
                </a:solidFill>
              </a:rPr>
              <a:t>slide 40</a:t>
            </a:r>
          </a:p>
          <a:p>
            <a:r>
              <a:rPr lang="en-US" sz="2400" dirty="0"/>
              <a:t>Function</a:t>
            </a:r>
            <a:r>
              <a:rPr lang="en-US" sz="2400" dirty="0">
                <a:solidFill>
                  <a:srgbClr val="800000"/>
                </a:solidFill>
              </a:rPr>
              <a:t> equals   </a:t>
            </a:r>
            <a:r>
              <a:rPr lang="en-US" sz="2400" dirty="0">
                <a:solidFill>
                  <a:srgbClr val="008000"/>
                </a:solidFill>
              </a:rPr>
              <a:t> </a:t>
            </a:r>
            <a:r>
              <a:rPr lang="en-US" sz="2400" dirty="0"/>
              <a:t>  </a:t>
            </a:r>
            <a:r>
              <a:rPr lang="en-US" sz="2400" dirty="0">
                <a:solidFill>
                  <a:srgbClr val="800000"/>
                </a:solidFill>
              </a:rPr>
              <a:t>slide 37-41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4267200"/>
            <a:ext cx="790297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Homework</a:t>
            </a:r>
            <a:r>
              <a:rPr lang="en-US" sz="2400" dirty="0">
                <a:latin typeface="Times New Roman"/>
                <a:cs typeface="Times New Roman"/>
              </a:rPr>
              <a:t>. Learn about while/ for loops in Java. Look in text.</a:t>
            </a:r>
          </a:p>
          <a:p>
            <a:r>
              <a:rPr lang="en-US" sz="2400" dirty="0">
                <a:latin typeface="Times New Roman"/>
                <a:cs typeface="Times New Roman"/>
              </a:rPr>
              <a:t> </a:t>
            </a:r>
          </a:p>
          <a:p>
            <a:r>
              <a:rPr lang="en-US" sz="2400" b="1" dirty="0">
                <a:solidFill>
                  <a:srgbClr val="3366FF"/>
                </a:solidFill>
                <a:latin typeface="Times New Roman"/>
                <a:cs typeface="Times New Roman"/>
              </a:rPr>
              <a:t>while</a:t>
            </a:r>
            <a:r>
              <a:rPr lang="en-US" sz="2400" dirty="0">
                <a:solidFill>
                  <a:srgbClr val="3366FF"/>
                </a:solidFill>
                <a:latin typeface="Times New Roman"/>
                <a:cs typeface="Times New Roman"/>
              </a:rPr>
              <a:t> ( &lt;</a:t>
            </a:r>
            <a:r>
              <a:rPr lang="en-US" sz="2400" dirty="0" err="1">
                <a:solidFill>
                  <a:srgbClr val="3366FF"/>
                </a:solidFill>
                <a:latin typeface="Times New Roman"/>
                <a:cs typeface="Times New Roman"/>
              </a:rPr>
              <a:t>bool</a:t>
            </a:r>
            <a:r>
              <a:rPr lang="en-US" sz="2400" dirty="0">
                <a:solidFill>
                  <a:srgbClr val="3366FF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3366FF"/>
                </a:solidFill>
                <a:latin typeface="Times New Roman"/>
                <a:cs typeface="Times New Roman"/>
              </a:rPr>
              <a:t>expr</a:t>
            </a:r>
            <a:r>
              <a:rPr lang="en-US" sz="2400" dirty="0">
                <a:solidFill>
                  <a:srgbClr val="3366FF"/>
                </a:solidFill>
                <a:latin typeface="Times New Roman"/>
                <a:cs typeface="Times New Roman"/>
              </a:rPr>
              <a:t>&gt; ) { … }                 // syntax</a:t>
            </a:r>
          </a:p>
          <a:p>
            <a:endParaRPr lang="en-US" sz="2400" b="1" dirty="0">
              <a:latin typeface="Times New Roman"/>
              <a:cs typeface="Times New Roman"/>
            </a:endParaRPr>
          </a:p>
          <a:p>
            <a:r>
              <a:rPr lang="en-US" sz="2400" b="1" dirty="0">
                <a:solidFill>
                  <a:srgbClr val="FF6600"/>
                </a:solidFill>
                <a:latin typeface="Times New Roman"/>
                <a:cs typeface="Times New Roman"/>
              </a:rPr>
              <a:t>for</a:t>
            </a:r>
            <a:r>
              <a:rPr lang="en-US" sz="2400" dirty="0">
                <a:solidFill>
                  <a:srgbClr val="FF6600"/>
                </a:solidFill>
                <a:latin typeface="Times New Roman"/>
                <a:cs typeface="Times New Roman"/>
              </a:rPr>
              <a:t> (</a:t>
            </a:r>
            <a:r>
              <a:rPr lang="en-US" sz="2400" b="1" dirty="0" err="1">
                <a:solidFill>
                  <a:srgbClr val="FF6600"/>
                </a:solidFill>
                <a:latin typeface="Times New Roman"/>
                <a:cs typeface="Times New Roman"/>
              </a:rPr>
              <a:t>int</a:t>
            </a:r>
            <a:r>
              <a:rPr lang="en-US" sz="2400" dirty="0">
                <a:solidFill>
                  <a:srgbClr val="FF6600"/>
                </a:solidFill>
                <a:latin typeface="Times New Roman"/>
                <a:cs typeface="Times New Roman"/>
              </a:rPr>
              <a:t> k= 0; k &lt; 200; k= k+1) { … }  // example</a:t>
            </a:r>
            <a:endParaRPr lang="en-US" sz="2400" b="1" dirty="0">
              <a:solidFill>
                <a:srgbClr val="FF66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31037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Classes we work with today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B6F15528-21DE-4FAA-801E-634DDDAF4B2B}" type="slidenum">
              <a:rPr lang="en-US" sz="2400" smtClean="0"/>
              <a:pPr/>
              <a:t>9</a:t>
            </a:fld>
            <a:endParaRPr lang="en-US" sz="2400"/>
          </a:p>
        </p:txBody>
      </p:sp>
      <p:sp>
        <p:nvSpPr>
          <p:cNvPr id="56" name="TextBox 55"/>
          <p:cNvSpPr txBox="1"/>
          <p:nvPr/>
        </p:nvSpPr>
        <p:spPr>
          <a:xfrm>
            <a:off x="381000" y="1629251"/>
            <a:ext cx="5738470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Work with a class </a:t>
            </a:r>
            <a:r>
              <a:rPr lang="en-US" sz="2400" dirty="0">
                <a:solidFill>
                  <a:srgbClr val="800000"/>
                </a:solidFill>
              </a:rPr>
              <a:t>Animal</a:t>
            </a:r>
            <a:r>
              <a:rPr lang="en-US" sz="2400" dirty="0"/>
              <a:t> and subclasses </a:t>
            </a:r>
            <a:br>
              <a:rPr lang="en-US" sz="2400" dirty="0"/>
            </a:br>
            <a:r>
              <a:rPr lang="en-US" sz="2400" dirty="0"/>
              <a:t>like </a:t>
            </a:r>
            <a:r>
              <a:rPr lang="en-US" sz="2400" dirty="0">
                <a:solidFill>
                  <a:srgbClr val="800000"/>
                </a:solidFill>
              </a:rPr>
              <a:t>Cat</a:t>
            </a:r>
            <a:r>
              <a:rPr lang="en-US" sz="2400" dirty="0"/>
              <a:t> and </a:t>
            </a:r>
            <a:r>
              <a:rPr lang="en-US" sz="2400" dirty="0">
                <a:solidFill>
                  <a:srgbClr val="800000"/>
                </a:solidFill>
              </a:rPr>
              <a:t>Dog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Put components common to animals in </a:t>
            </a:r>
            <a:r>
              <a:rPr lang="en-US" sz="2400" dirty="0">
                <a:solidFill>
                  <a:srgbClr val="800000"/>
                </a:solidFill>
              </a:rPr>
              <a:t>Animal</a:t>
            </a:r>
            <a:r>
              <a:rPr lang="en-US" sz="2400" dirty="0"/>
              <a:t> 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rgbClr val="800000"/>
                </a:solidFill>
              </a:rPr>
              <a:t>Object</a:t>
            </a:r>
            <a:r>
              <a:rPr lang="en-US" sz="2400" dirty="0"/>
              <a:t> partition is there but not shown</a:t>
            </a:r>
          </a:p>
        </p:txBody>
      </p:sp>
      <p:grpSp>
        <p:nvGrpSpPr>
          <p:cNvPr id="57" name="Group 39"/>
          <p:cNvGrpSpPr>
            <a:grpSpLocks/>
          </p:cNvGrpSpPr>
          <p:nvPr/>
        </p:nvGrpSpPr>
        <p:grpSpPr bwMode="auto">
          <a:xfrm>
            <a:off x="2895600" y="3505200"/>
            <a:ext cx="2819400" cy="3048001"/>
            <a:chOff x="3696" y="144"/>
            <a:chExt cx="1776" cy="1920"/>
          </a:xfrm>
        </p:grpSpPr>
        <p:grpSp>
          <p:nvGrpSpPr>
            <p:cNvPr id="58" name="Group 17"/>
            <p:cNvGrpSpPr>
              <a:grpSpLocks/>
            </p:cNvGrpSpPr>
            <p:nvPr/>
          </p:nvGrpSpPr>
          <p:grpSpPr bwMode="auto">
            <a:xfrm>
              <a:off x="3696" y="144"/>
              <a:ext cx="1776" cy="1920"/>
              <a:chOff x="3696" y="192"/>
              <a:chExt cx="1776" cy="1920"/>
            </a:xfrm>
          </p:grpSpPr>
          <p:grpSp>
            <p:nvGrpSpPr>
              <p:cNvPr id="60" name="Group 16"/>
              <p:cNvGrpSpPr>
                <a:grpSpLocks/>
              </p:cNvGrpSpPr>
              <p:nvPr/>
            </p:nvGrpSpPr>
            <p:grpSpPr bwMode="auto">
              <a:xfrm>
                <a:off x="3696" y="192"/>
                <a:ext cx="1776" cy="1920"/>
                <a:chOff x="3696" y="768"/>
                <a:chExt cx="1776" cy="1920"/>
              </a:xfrm>
            </p:grpSpPr>
            <p:grpSp>
              <p:nvGrpSpPr>
                <p:cNvPr id="62" name="Group 15"/>
                <p:cNvGrpSpPr>
                  <a:grpSpLocks/>
                </p:cNvGrpSpPr>
                <p:nvPr/>
              </p:nvGrpSpPr>
              <p:grpSpPr bwMode="auto">
                <a:xfrm>
                  <a:off x="3696" y="768"/>
                  <a:ext cx="1776" cy="1920"/>
                  <a:chOff x="3696" y="768"/>
                  <a:chExt cx="1776" cy="1920"/>
                </a:xfrm>
              </p:grpSpPr>
              <p:sp>
                <p:nvSpPr>
                  <p:cNvPr id="6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1072"/>
                    <a:ext cx="1776" cy="1616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66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76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a0</a:t>
                    </a:r>
                    <a:endParaRPr lang="en-US"/>
                  </a:p>
                </p:txBody>
              </p:sp>
              <p:sp>
                <p:nvSpPr>
                  <p:cNvPr id="67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04" y="1072"/>
                    <a:ext cx="768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6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92" y="1872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Cat</a:t>
                    </a:r>
                  </a:p>
                </p:txBody>
              </p:sp>
              <p:sp>
                <p:nvSpPr>
                  <p:cNvPr id="6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1872"/>
                    <a:ext cx="139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6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696" y="1891"/>
                  <a:ext cx="1728" cy="75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  <a:br>
                    <a:rPr lang="en-US" dirty="0"/>
                  </a:br>
                  <a:r>
                    <a:rPr lang="en-US" dirty="0" err="1">
                      <a:solidFill>
                        <a:srgbClr val="FF0000"/>
                      </a:solidFill>
                    </a:rPr>
                    <a:t>getWeight</a:t>
                  </a:r>
                  <a:r>
                    <a:rPr lang="en-US" dirty="0">
                      <a:solidFill>
                        <a:srgbClr val="FF0000"/>
                      </a:solidFill>
                    </a:rPr>
                    <a:t>()</a:t>
                  </a:r>
                </a:p>
              </p:txBody>
            </p:sp>
            <p:sp>
              <p:nvSpPr>
                <p:cNvPr id="6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792" y="1116"/>
                  <a:ext cx="1680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61" name="Rectangle 14"/>
              <p:cNvSpPr>
                <a:spLocks noChangeArrowheads="1"/>
              </p:cNvSpPr>
              <p:nvPr/>
            </p:nvSpPr>
            <p:spPr bwMode="auto">
              <a:xfrm>
                <a:off x="4176" y="576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59" name="Text Box 32"/>
            <p:cNvSpPr txBox="1">
              <a:spLocks noChangeArrowheads="1"/>
            </p:cNvSpPr>
            <p:nvPr/>
          </p:nvSpPr>
          <p:spPr bwMode="auto">
            <a:xfrm>
              <a:off x="4272" y="480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 dirty="0"/>
                <a:t>5</a:t>
              </a:r>
            </a:p>
          </p:txBody>
        </p:sp>
      </p:grpSp>
      <p:grpSp>
        <p:nvGrpSpPr>
          <p:cNvPr id="70" name="Group 38"/>
          <p:cNvGrpSpPr>
            <a:grpSpLocks/>
          </p:cNvGrpSpPr>
          <p:nvPr/>
        </p:nvGrpSpPr>
        <p:grpSpPr bwMode="auto">
          <a:xfrm>
            <a:off x="5867400" y="3581400"/>
            <a:ext cx="2895600" cy="2971800"/>
            <a:chOff x="3696" y="2208"/>
            <a:chExt cx="1824" cy="1872"/>
          </a:xfrm>
        </p:grpSpPr>
        <p:grpSp>
          <p:nvGrpSpPr>
            <p:cNvPr id="71" name="Group 31"/>
            <p:cNvGrpSpPr>
              <a:grpSpLocks/>
            </p:cNvGrpSpPr>
            <p:nvPr/>
          </p:nvGrpSpPr>
          <p:grpSpPr bwMode="auto">
            <a:xfrm>
              <a:off x="3696" y="2208"/>
              <a:ext cx="1824" cy="1872"/>
              <a:chOff x="3696" y="2208"/>
              <a:chExt cx="1824" cy="1872"/>
            </a:xfrm>
          </p:grpSpPr>
          <p:grpSp>
            <p:nvGrpSpPr>
              <p:cNvPr id="73" name="Group 30"/>
              <p:cNvGrpSpPr>
                <a:grpSpLocks/>
              </p:cNvGrpSpPr>
              <p:nvPr/>
            </p:nvGrpSpPr>
            <p:grpSpPr bwMode="auto">
              <a:xfrm>
                <a:off x="3696" y="2208"/>
                <a:ext cx="1824" cy="1872"/>
                <a:chOff x="3696" y="2208"/>
                <a:chExt cx="1824" cy="1872"/>
              </a:xfrm>
            </p:grpSpPr>
            <p:grpSp>
              <p:nvGrpSpPr>
                <p:cNvPr id="75" name="Group 29"/>
                <p:cNvGrpSpPr>
                  <a:grpSpLocks/>
                </p:cNvGrpSpPr>
                <p:nvPr/>
              </p:nvGrpSpPr>
              <p:grpSpPr bwMode="auto">
                <a:xfrm>
                  <a:off x="3696" y="2208"/>
                  <a:ext cx="1824" cy="1872"/>
                  <a:chOff x="3696" y="2208"/>
                  <a:chExt cx="1824" cy="1872"/>
                </a:xfrm>
              </p:grpSpPr>
              <p:sp>
                <p:nvSpPr>
                  <p:cNvPr id="78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696" y="2496"/>
                    <a:ext cx="1824" cy="1584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  <p:sp>
                <p:nvSpPr>
                  <p:cNvPr id="79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96" y="2208"/>
                    <a:ext cx="336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>
                        <a:solidFill>
                          <a:srgbClr val="E41900"/>
                        </a:solidFill>
                      </a:rPr>
                      <a:t>a1</a:t>
                    </a:r>
                  </a:p>
                </p:txBody>
              </p:sp>
              <p:sp>
                <p:nvSpPr>
                  <p:cNvPr id="80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0" y="2493"/>
                    <a:ext cx="72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square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en-US"/>
                      <a:t>Animal</a:t>
                    </a:r>
                  </a:p>
                </p:txBody>
              </p:sp>
              <p:sp>
                <p:nvSpPr>
                  <p:cNvPr id="81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40" y="3309"/>
                    <a:ext cx="480" cy="291"/>
                  </a:xfrm>
                  <a:prstGeom prst="rect">
                    <a:avLst/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 charset="0"/>
                        <a:ea typeface="ＭＳ Ｐゴシック" charset="0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en-US"/>
                      <a:t>Dog</a:t>
                    </a:r>
                  </a:p>
                </p:txBody>
              </p:sp>
              <p:sp>
                <p:nvSpPr>
                  <p:cNvPr id="82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3696" y="3312"/>
                    <a:ext cx="14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 sz="2400"/>
                  </a:p>
                </p:txBody>
              </p:sp>
            </p:grpSp>
            <p:sp>
              <p:nvSpPr>
                <p:cNvPr id="76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744" y="3312"/>
                  <a:ext cx="1776" cy="52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/>
                  </a:r>
                  <a:br>
                    <a:rPr lang="en-US" dirty="0"/>
                  </a:br>
                  <a:r>
                    <a:rPr lang="en-US" dirty="0" err="1"/>
                    <a:t>getNoise</a:t>
                  </a:r>
                  <a:r>
                    <a:rPr lang="en-US" dirty="0"/>
                    <a:t>() </a:t>
                  </a:r>
                  <a:r>
                    <a:rPr lang="en-US" dirty="0" err="1"/>
                    <a:t>toString</a:t>
                  </a:r>
                  <a:r>
                    <a:rPr lang="en-US" dirty="0"/>
                    <a:t>()</a:t>
                  </a:r>
                </a:p>
              </p:txBody>
            </p:sp>
            <p:sp>
              <p:nvSpPr>
                <p:cNvPr id="7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744" y="2582"/>
                  <a:ext cx="1584" cy="6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 charset="0"/>
                      <a:ea typeface="ＭＳ Ｐゴシック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dirty="0"/>
                    <a:t>age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en-US" dirty="0" err="1"/>
                    <a:t>isOlder</a:t>
                  </a:r>
                  <a:r>
                    <a:rPr lang="en-US" dirty="0"/>
                    <a:t>(Animal)</a:t>
                  </a:r>
                </a:p>
              </p:txBody>
            </p:sp>
          </p:grpSp>
          <p:sp>
            <p:nvSpPr>
              <p:cNvPr id="74" name="Rectangle 28"/>
              <p:cNvSpPr>
                <a:spLocks noChangeArrowheads="1"/>
              </p:cNvSpPr>
              <p:nvPr/>
            </p:nvSpPr>
            <p:spPr bwMode="auto">
              <a:xfrm>
                <a:off x="4176" y="2640"/>
                <a:ext cx="384" cy="19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72" name="Text Box 34"/>
            <p:cNvSpPr txBox="1">
              <a:spLocks noChangeArrowheads="1"/>
            </p:cNvSpPr>
            <p:nvPr/>
          </p:nvSpPr>
          <p:spPr bwMode="auto">
            <a:xfrm>
              <a:off x="4224" y="2582"/>
              <a:ext cx="19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6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324600" y="533400"/>
            <a:ext cx="2133600" cy="2823865"/>
            <a:chOff x="3048000" y="3581400"/>
            <a:chExt cx="2133600" cy="2823865"/>
          </a:xfrm>
        </p:grpSpPr>
        <p:grpSp>
          <p:nvGrpSpPr>
            <p:cNvPr id="4" name="Group 3"/>
            <p:cNvGrpSpPr/>
            <p:nvPr/>
          </p:nvGrpSpPr>
          <p:grpSpPr>
            <a:xfrm>
              <a:off x="3200400" y="4495800"/>
              <a:ext cx="1752600" cy="1909465"/>
              <a:chOff x="3200400" y="4495800"/>
              <a:chExt cx="1752600" cy="1909465"/>
            </a:xfrm>
          </p:grpSpPr>
          <p:sp>
            <p:nvSpPr>
              <p:cNvPr id="44" name="Text Box 69"/>
              <p:cNvSpPr txBox="1">
                <a:spLocks noChangeArrowheads="1"/>
              </p:cNvSpPr>
              <p:nvPr/>
            </p:nvSpPr>
            <p:spPr bwMode="auto">
              <a:xfrm>
                <a:off x="3581400" y="4495800"/>
                <a:ext cx="11430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Object</a:t>
                </a:r>
              </a:p>
            </p:txBody>
          </p:sp>
          <p:sp>
            <p:nvSpPr>
              <p:cNvPr id="45" name="Text Box 70"/>
              <p:cNvSpPr txBox="1">
                <a:spLocks noChangeArrowheads="1"/>
              </p:cNvSpPr>
              <p:nvPr/>
            </p:nvSpPr>
            <p:spPr bwMode="auto">
              <a:xfrm>
                <a:off x="3581400" y="5211763"/>
                <a:ext cx="12192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Animal</a:t>
                </a:r>
              </a:p>
            </p:txBody>
          </p:sp>
          <p:sp>
            <p:nvSpPr>
              <p:cNvPr id="83" name="Text Box 71"/>
              <p:cNvSpPr txBox="1">
                <a:spLocks noChangeArrowheads="1"/>
              </p:cNvSpPr>
              <p:nvPr/>
            </p:nvSpPr>
            <p:spPr bwMode="auto">
              <a:xfrm>
                <a:off x="3200400" y="5943600"/>
                <a:ext cx="8382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/>
                  <a:t>Dog</a:t>
                </a:r>
              </a:p>
            </p:txBody>
          </p:sp>
          <p:sp>
            <p:nvSpPr>
              <p:cNvPr id="84" name="Text Box 72"/>
              <p:cNvSpPr txBox="1">
                <a:spLocks noChangeArrowheads="1"/>
              </p:cNvSpPr>
              <p:nvPr/>
            </p:nvSpPr>
            <p:spPr bwMode="auto">
              <a:xfrm>
                <a:off x="4267200" y="5943600"/>
                <a:ext cx="68580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/>
                  <a:t>Cat</a:t>
                </a:r>
              </a:p>
            </p:txBody>
          </p:sp>
          <p:sp>
            <p:nvSpPr>
              <p:cNvPr id="85" name="Line 73"/>
              <p:cNvSpPr>
                <a:spLocks noChangeShapeType="1"/>
              </p:cNvSpPr>
              <p:nvPr/>
            </p:nvSpPr>
            <p:spPr bwMode="auto">
              <a:xfrm>
                <a:off x="4114800" y="4953000"/>
                <a:ext cx="0" cy="381000"/>
              </a:xfrm>
              <a:prstGeom prst="line">
                <a:avLst/>
              </a:prstGeom>
              <a:noFill/>
              <a:ln w="31750">
                <a:solidFill>
                  <a:srgbClr val="FF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86" name="Line 74"/>
              <p:cNvSpPr>
                <a:spLocks noChangeShapeType="1"/>
              </p:cNvSpPr>
              <p:nvPr/>
            </p:nvSpPr>
            <p:spPr bwMode="auto">
              <a:xfrm>
                <a:off x="4114800" y="5638800"/>
                <a:ext cx="381000" cy="381000"/>
              </a:xfrm>
              <a:prstGeom prst="line">
                <a:avLst/>
              </a:prstGeom>
              <a:noFill/>
              <a:ln w="31750">
                <a:solidFill>
                  <a:srgbClr val="FF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  <p:sp>
            <p:nvSpPr>
              <p:cNvPr id="87" name="Line 75"/>
              <p:cNvSpPr>
                <a:spLocks noChangeShapeType="1"/>
              </p:cNvSpPr>
              <p:nvPr/>
            </p:nvSpPr>
            <p:spPr bwMode="auto">
              <a:xfrm flipH="1">
                <a:off x="3581400" y="5638800"/>
                <a:ext cx="457200" cy="457200"/>
              </a:xfrm>
              <a:prstGeom prst="line">
                <a:avLst/>
              </a:prstGeom>
              <a:noFill/>
              <a:ln w="31750">
                <a:solidFill>
                  <a:srgbClr val="FF99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400"/>
              </a:p>
            </p:txBody>
          </p:sp>
        </p:grpSp>
        <p:sp>
          <p:nvSpPr>
            <p:cNvPr id="43" name="TextBox 43"/>
            <p:cNvSpPr txBox="1">
              <a:spLocks noChangeArrowheads="1"/>
            </p:cNvSpPr>
            <p:nvPr/>
          </p:nvSpPr>
          <p:spPr bwMode="auto">
            <a:xfrm>
              <a:off x="3048000" y="3581400"/>
              <a:ext cx="2133600" cy="461963"/>
            </a:xfrm>
            <a:prstGeom prst="rect">
              <a:avLst/>
            </a:prstGeom>
            <a:solidFill>
              <a:srgbClr val="FFFC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/>
                <a:t>class hierarchy: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864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18160</TotalTime>
  <Words>2055</Words>
  <Application>Microsoft Macintosh PowerPoint</Application>
  <PresentationFormat>On-screen Show (4:3)</PresentationFormat>
  <Paragraphs>571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Median</vt:lpstr>
      <vt:lpstr>CS/ENGRD 2110 Spring 2017</vt:lpstr>
      <vt:lpstr>Announcements</vt:lpstr>
      <vt:lpstr>Assignment A3: Linked Lists</vt:lpstr>
      <vt:lpstr>PowerPoint Presentation</vt:lpstr>
      <vt:lpstr>PowerPoint Presentation</vt:lpstr>
      <vt:lpstr>Assignment A3: Use an inner class</vt:lpstr>
      <vt:lpstr>Assignment A3: Generics</vt:lpstr>
      <vt:lpstr>Overview ref in text and JavaSummary.pptx</vt:lpstr>
      <vt:lpstr>Classes we work with today</vt:lpstr>
      <vt:lpstr>Animal[] v= new Animal[3];</vt:lpstr>
      <vt:lpstr>Which function is called?</vt:lpstr>
      <vt:lpstr>Consequences of a class type</vt:lpstr>
      <vt:lpstr>From an Animal variable, can use only methods available in class Animal</vt:lpstr>
      <vt:lpstr>From an Animal variable, can use only methods available in class Animal</vt:lpstr>
      <vt:lpstr>From an Animal variable, can use only methods available in class Animal</vt:lpstr>
      <vt:lpstr>Rule for determining legality of method call</vt:lpstr>
      <vt:lpstr>Another example</vt:lpstr>
      <vt:lpstr>View of object based on  the type</vt:lpstr>
      <vt:lpstr>Casting objects</vt:lpstr>
      <vt:lpstr>Explicit casts: unary prefix operators</vt:lpstr>
      <vt:lpstr>Implicit upward cast</vt:lpstr>
      <vt:lpstr>Example</vt:lpstr>
      <vt:lpstr>Components used from h</vt:lpstr>
      <vt:lpstr>Explicit downward cast</vt:lpstr>
      <vt:lpstr>Operator instanceof, explicit down cast</vt:lpstr>
      <vt:lpstr>Opinions about casting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David Gries</cp:lastModifiedBy>
  <cp:revision>571</cp:revision>
  <cp:lastPrinted>2017-02-13T15:00:39Z</cp:lastPrinted>
  <dcterms:created xsi:type="dcterms:W3CDTF">2006-08-16T00:00:00Z</dcterms:created>
  <dcterms:modified xsi:type="dcterms:W3CDTF">2017-02-14T15:05:14Z</dcterms:modified>
</cp:coreProperties>
</file>