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4" r:id="rId3"/>
    <p:sldId id="339" r:id="rId4"/>
    <p:sldId id="282" r:id="rId5"/>
    <p:sldId id="321" r:id="rId6"/>
    <p:sldId id="335" r:id="rId7"/>
    <p:sldId id="334" r:id="rId8"/>
    <p:sldId id="289" r:id="rId9"/>
    <p:sldId id="297" r:id="rId10"/>
    <p:sldId id="298" r:id="rId11"/>
    <p:sldId id="332" r:id="rId12"/>
    <p:sldId id="336" r:id="rId13"/>
    <p:sldId id="337" r:id="rId14"/>
    <p:sldId id="328" r:id="rId15"/>
    <p:sldId id="313" r:id="rId16"/>
    <p:sldId id="314" r:id="rId17"/>
    <p:sldId id="315" r:id="rId18"/>
    <p:sldId id="329" r:id="rId19"/>
    <p:sldId id="338" r:id="rId20"/>
    <p:sldId id="316" r:id="rId21"/>
    <p:sldId id="317" r:id="rId22"/>
    <p:sldId id="318" r:id="rId23"/>
    <p:sldId id="330" r:id="rId24"/>
    <p:sldId id="320" r:id="rId25"/>
    <p:sldId id="333" r:id="rId26"/>
    <p:sldId id="319" r:id="rId27"/>
    <p:sldId id="326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C3F99"/>
    <a:srgbClr val="FFF7F3"/>
    <a:srgbClr val="F8DFF0"/>
    <a:srgbClr val="8000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0" autoAdjust="0"/>
    <p:restoredTop sz="94645" autoAdjust="0"/>
  </p:normalViewPr>
  <p:slideViewPr>
    <p:cSldViewPr>
      <p:cViewPr>
        <p:scale>
          <a:sx n="105" d="100"/>
          <a:sy n="105" d="100"/>
        </p:scale>
        <p:origin x="432" y="368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02/02/2017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02/02/2017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that people can google for Java’s tutorials on ifs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630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them how</a:t>
            </a:r>
            <a:r>
              <a:rPr lang="en-US" baseline="0" dirty="0" smtClean="0"/>
              <a:t> many vowels are in “creek”, If they say 1, you say 2 (there are two e’s). If they say 2, you say there is only 1 –the vowel 2. Ambiguity of meaning.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957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this,</a:t>
            </a:r>
            <a:r>
              <a:rPr lang="en-US" baseline="0" dirty="0" smtClean="0"/>
              <a:t> demo Object using Meta </a:t>
            </a:r>
            <a:r>
              <a:rPr lang="en-US" baseline="0" smtClean="0"/>
              <a:t>and Empty.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access to private field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lname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970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2/2/17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2/2/17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2/2/17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2/2/17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7sp/online/exceptions/EX1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8/docs/api/java/lang/Math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r>
              <a:rPr lang="fr-BE" smtClean="0"/>
              <a:t/>
            </a:r>
            <a:br>
              <a:rPr lang="fr-BE" smtClean="0"/>
            </a:br>
            <a:r>
              <a:rPr lang="fr-BE" smtClean="0"/>
              <a:t>Spring 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/>
              <a:t>http</a:t>
            </a:r>
            <a:r>
              <a:rPr lang="fr-BE" dirty="0" smtClean="0"/>
              <a:t>://</a:t>
            </a:r>
            <a:r>
              <a:rPr lang="fr-BE" dirty="0" err="1" smtClean="0"/>
              <a:t>cs.cornell.edu</a:t>
            </a:r>
            <a:r>
              <a:rPr lang="fr-BE" dirty="0" smtClean="0"/>
              <a:t>/courses/cs2110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 smtClean="0"/>
                        <a:t>“</a:t>
                      </a:r>
                      <a:r>
                        <a:rPr lang="en-US" altLang="ja-JP" sz="2400" dirty="0" smtClean="0"/>
                        <a:t>Rawlings</a:t>
                      </a:r>
                      <a:r>
                        <a:rPr lang="ja-JP" altLang="en-US" sz="2400" dirty="0" smtClean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3733800"/>
            <a:ext cx="4761440" cy="2571928"/>
            <a:chOff x="-1143000" y="4724400"/>
            <a:chExt cx="4761440" cy="2571928"/>
          </a:xfrm>
        </p:grpSpPr>
        <p:sp>
          <p:nvSpPr>
            <p:cNvPr id="28" name="TextBox 27"/>
            <p:cNvSpPr txBox="1"/>
            <p:nvPr/>
          </p:nvSpPr>
          <p:spPr>
            <a:xfrm>
              <a:off x="-1143000" y="6096000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omit this partition to reduce clutter; we know that it is always there.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981200" y="4724400"/>
              <a:ext cx="1637240" cy="152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</a:t>
            </a:r>
            <a:r>
              <a:rPr lang="en-US" dirty="0" smtClean="0"/>
              <a:t>!</a:t>
            </a:r>
          </a:p>
          <a:p>
            <a:r>
              <a:rPr lang="en-US" dirty="0"/>
              <a:t>The inheritance hierarchy should reflect </a:t>
            </a:r>
            <a:r>
              <a:rPr lang="en-US" b="1" dirty="0"/>
              <a:t>modeling semantics</a:t>
            </a:r>
            <a:r>
              <a:rPr lang="en-US" dirty="0"/>
              <a:t>, not implementation </a:t>
            </a:r>
            <a:r>
              <a:rPr lang="en-US" dirty="0" smtClean="0"/>
              <a:t>shortcuts</a:t>
            </a:r>
            <a:endParaRPr lang="en-US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java.lang.Object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5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</a:t>
            </a:r>
            <a:r>
              <a:rPr lang="en-US" dirty="0" smtClean="0"/>
              <a:t>!</a:t>
            </a:r>
          </a:p>
          <a:p>
            <a:r>
              <a:rPr lang="en-US" dirty="0"/>
              <a:t>The inheritance hierarchy should reflect </a:t>
            </a:r>
            <a:r>
              <a:rPr lang="en-US" b="1" dirty="0"/>
              <a:t>modeling semantics</a:t>
            </a:r>
            <a:r>
              <a:rPr lang="en-US" dirty="0"/>
              <a:t>, not implementation </a:t>
            </a:r>
            <a:r>
              <a:rPr lang="en-US" dirty="0" smtClean="0"/>
              <a:t>shortcuts</a:t>
            </a:r>
            <a:endParaRPr lang="en-US" dirty="0" smtClean="0"/>
          </a:p>
          <a:p>
            <a:r>
              <a:rPr lang="en-US" dirty="0" smtClean="0"/>
              <a:t>Which of the following seem like reasonabl</a:t>
            </a:r>
            <a:r>
              <a:rPr lang="en-US" dirty="0" smtClean="0"/>
              <a:t>e designs?</a:t>
            </a:r>
            <a:r>
              <a:rPr lang="en-US" dirty="0" smtClean="0"/>
              <a:t>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/>
              <a:t>Triangle extends Shape { </a:t>
            </a:r>
            <a:r>
              <a:rPr lang="is-IS" dirty="0" smtClean="0"/>
              <a:t>… }</a:t>
            </a:r>
            <a:endParaRPr lang="en-US" dirty="0" smtClean="0"/>
          </a:p>
          <a:p>
            <a:pPr marL="880110" lvl="1" indent="-514350">
              <a:buFont typeface="+mj-lt"/>
              <a:buAutoNum type="alphaUcPeriod"/>
            </a:pPr>
            <a:r>
              <a:rPr lang="en-US" dirty="0" err="1" smtClean="0"/>
              <a:t>PHDTester</a:t>
            </a:r>
            <a:r>
              <a:rPr lang="en-US" dirty="0" smtClean="0"/>
              <a:t> </a:t>
            </a:r>
            <a:r>
              <a:rPr lang="en-US" dirty="0"/>
              <a:t>extends PHD { </a:t>
            </a:r>
            <a:r>
              <a:rPr lang="is-IS" dirty="0"/>
              <a:t>… </a:t>
            </a:r>
            <a:r>
              <a:rPr lang="is-IS" dirty="0" smtClean="0"/>
              <a:t>}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err="1"/>
              <a:t>BankAccount</a:t>
            </a:r>
            <a:r>
              <a:rPr lang="en-US" dirty="0"/>
              <a:t> extends </a:t>
            </a:r>
            <a:r>
              <a:rPr lang="en-US" dirty="0" err="1" smtClean="0"/>
              <a:t>CheckingAccount</a:t>
            </a:r>
            <a:r>
              <a:rPr lang="en-US" dirty="0" smtClean="0"/>
              <a:t>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Which of the following seem like reasonabl</a:t>
            </a:r>
            <a:r>
              <a:rPr lang="en-US" dirty="0" smtClean="0"/>
              <a:t>e designs?</a:t>
            </a:r>
            <a:r>
              <a:rPr lang="en-US" dirty="0" smtClean="0"/>
              <a:t>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Triangle extends Shape { </a:t>
            </a:r>
            <a:r>
              <a:rPr lang="is-IS" dirty="0" smtClean="0">
                <a:solidFill>
                  <a:srgbClr val="0070C0"/>
                </a:solidFill>
              </a:rPr>
              <a:t>… } </a:t>
            </a:r>
          </a:p>
          <a:p>
            <a:pPr marL="1154430" lvl="2" indent="-514350">
              <a:buFont typeface="+mj-lt"/>
              <a:buAutoNum type="alphaUcPeriod"/>
            </a:pPr>
            <a:r>
              <a:rPr lang="is-IS" dirty="0" smtClean="0"/>
              <a:t>Yes! A triangle is a kind of shape.</a:t>
            </a:r>
            <a:endParaRPr lang="en-US" dirty="0" smtClean="0"/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 smtClean="0">
                <a:solidFill>
                  <a:srgbClr val="FF3300"/>
                </a:solidFill>
              </a:rPr>
              <a:t>PHDTester</a:t>
            </a:r>
            <a:r>
              <a:rPr lang="en-US" strike="sngStrike" dirty="0" smtClean="0">
                <a:solidFill>
                  <a:srgbClr val="FF3300"/>
                </a:solidFill>
              </a:rPr>
              <a:t> </a:t>
            </a:r>
            <a:r>
              <a:rPr lang="en-US" strike="sngStrike" dirty="0">
                <a:solidFill>
                  <a:srgbClr val="FF3300"/>
                </a:solidFill>
              </a:rPr>
              <a:t>extends PHD { </a:t>
            </a:r>
            <a:r>
              <a:rPr lang="is-IS" strike="sngStrike" dirty="0">
                <a:solidFill>
                  <a:srgbClr val="FF3300"/>
                </a:solidFill>
              </a:rPr>
              <a:t>… </a:t>
            </a:r>
            <a:r>
              <a:rPr lang="is-IS" strike="sngStrike" dirty="0" smtClean="0">
                <a:solidFill>
                  <a:srgbClr val="FF3300"/>
                </a:solidFill>
              </a:rPr>
              <a:t>}</a:t>
            </a:r>
          </a:p>
          <a:p>
            <a:pPr marL="1154430" lvl="2" indent="-514350">
              <a:buFont typeface="+mj-lt"/>
              <a:buAutoNum type="alphaUcPeriod"/>
            </a:pPr>
            <a:r>
              <a:rPr lang="is-IS" dirty="0" smtClean="0"/>
              <a:t>No! A PHDTester “tests a” PHD, but itself is not a PHD.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BankAccount</a:t>
            </a:r>
            <a:r>
              <a:rPr lang="en-US" strike="sngStrike" dirty="0">
                <a:solidFill>
                  <a:srgbClr val="FF3300"/>
                </a:solidFill>
              </a:rPr>
              <a:t> extends </a:t>
            </a:r>
            <a:r>
              <a:rPr lang="en-US" strike="sngStrike" dirty="0" err="1" smtClean="0">
                <a:solidFill>
                  <a:srgbClr val="FF3300"/>
                </a:solidFill>
              </a:rPr>
              <a:t>CheckingAccount</a:t>
            </a:r>
            <a:r>
              <a:rPr lang="en-US" strike="sngStrike" dirty="0" smtClean="0">
                <a:solidFill>
                  <a:srgbClr val="FF3300"/>
                </a:solidFill>
              </a:rPr>
              <a:t> { </a:t>
            </a:r>
            <a:r>
              <a:rPr lang="is-IS" strike="sngStrike" dirty="0">
                <a:solidFill>
                  <a:srgbClr val="FF3300"/>
                </a:solidFill>
              </a:rPr>
              <a:t>… </a:t>
            </a:r>
            <a:r>
              <a:rPr lang="is-IS" strike="sngStrike" dirty="0" smtClean="0">
                <a:solidFill>
                  <a:srgbClr val="FF3300"/>
                </a:solidFill>
              </a:rPr>
              <a:t>}</a:t>
            </a:r>
          </a:p>
          <a:p>
            <a:pPr marL="1154430" lvl="2" indent="-514350">
              <a:buFont typeface="+mj-lt"/>
              <a:buAutoNum type="alphaUcPeriod"/>
            </a:pPr>
            <a:r>
              <a:rPr lang="is-IS" dirty="0" smtClean="0"/>
              <a:t>No! A checking account is a kind of bank account; we likely would prefer:</a:t>
            </a:r>
          </a:p>
          <a:p>
            <a:pPr marL="365760" lvl="1" indent="0">
              <a:buNone/>
            </a:pPr>
            <a:r>
              <a:rPr lang="is-IS" dirty="0" smtClean="0"/>
              <a:t>	</a:t>
            </a:r>
            <a:r>
              <a:rPr lang="is-IS" dirty="0" smtClean="0">
                <a:solidFill>
                  <a:srgbClr val="0070C0"/>
                </a:solidFill>
              </a:rPr>
              <a:t>CheckingAccount extends BankAccount { ... }</a:t>
            </a:r>
            <a:endParaRPr lang="is-IS" dirty="0">
              <a:solidFill>
                <a:srgbClr val="0070C0"/>
              </a:solidFill>
            </a:endParaRP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800000"/>
                </a:solidFill>
              </a:rPr>
              <a:t>toString</a:t>
            </a:r>
            <a:r>
              <a:rPr lang="en-US" sz="3200" dirty="0" smtClean="0">
                <a:solidFill>
                  <a:srgbClr val="800000"/>
                </a:solidFill>
              </a:rPr>
              <a:t>() gives us the “name” of the object.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PHD@aa11bb24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</a:t>
            </a:r>
            <a:r>
              <a:rPr lang="en-US" sz="2400" dirty="0" smtClean="0">
                <a:latin typeface="Times New Roman"/>
                <a:cs typeface="Times New Roman"/>
              </a:rPr>
              <a:t>pointer to </a:t>
            </a:r>
            <a:r>
              <a:rPr lang="en-US" sz="2400" dirty="0" smtClean="0">
                <a:latin typeface="Times New Roman"/>
                <a:cs typeface="Times New Roman"/>
              </a:rPr>
              <a:t>the object –i.e. its address in </a:t>
            </a:r>
            <a:r>
              <a:rPr lang="en-US" sz="2400" dirty="0" smtClean="0">
                <a:latin typeface="Times New Roman"/>
                <a:cs typeface="Times New Roman"/>
              </a:rPr>
              <a:t>memory and </a:t>
            </a:r>
            <a:r>
              <a:rPr lang="en-US" sz="2400" dirty="0" smtClean="0">
                <a:latin typeface="Times New Roman"/>
                <a:cs typeface="Times New Roman"/>
              </a:rPr>
              <a:t>you can call it a pointer if you </a:t>
            </a:r>
            <a:r>
              <a:rPr lang="en-US" sz="2400" dirty="0" smtClean="0">
                <a:latin typeface="Times New Roman"/>
                <a:cs typeface="Times New Roman"/>
              </a:rPr>
              <a:t>wish – I prefer to call it a reference.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37069" y="4890615"/>
            <a:ext cx="1496957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 dirty="0" smtClean="0"/>
              <a:t>“</a:t>
            </a:r>
            <a:r>
              <a:rPr lang="en-US" altLang="ja-JP" dirty="0" err="1" smtClean="0"/>
              <a:t>Gries</a:t>
            </a:r>
            <a:r>
              <a:rPr lang="ja-JP" altLang="en-US" dirty="0" smtClean="0"/>
              <a:t>”</a:t>
            </a:r>
            <a:endParaRPr lang="en-US" dirty="0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ad2</a:t>
            </a:r>
            <a:endParaRPr lang="en-US" dirty="0"/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advisees</a:t>
            </a:r>
            <a:endParaRPr lang="en-US" dirty="0"/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3" y="5943600"/>
            <a:ext cx="542435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747665"/>
            <a:chOff x="533400" y="3505200"/>
            <a:chExt cx="4267200" cy="27476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2098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800000"/>
                  </a:solidFill>
                </a:rPr>
                <a:t>PhD@</a:t>
              </a:r>
              <a:r>
                <a:rPr lang="en-US" dirty="0">
                  <a:solidFill>
                    <a:srgbClr val="800000"/>
                  </a:solidFill>
                </a:rPr>
                <a:t>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PhD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PHD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but the name of the object (or a </a:t>
              </a:r>
              <a:r>
                <a:rPr lang="en-US" sz="2400" dirty="0" smtClean="0">
                  <a:latin typeface="Times New Roman"/>
                  <a:cs typeface="Times New Roman"/>
                </a:rPr>
                <a:t>reference to </a:t>
              </a:r>
              <a:r>
                <a:rPr lang="en-US" sz="2400" dirty="0" smtClean="0">
                  <a:latin typeface="Times New Roman"/>
                  <a:cs typeface="Times New Roman"/>
                </a:rPr>
                <a:t>the object).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62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48400" y="422968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“</a:t>
            </a:r>
            <a:r>
              <a:rPr lang="en-US" altLang="ja-JP" sz="2400" dirty="0" smtClean="0"/>
              <a:t>Rawlings</a:t>
            </a:r>
            <a:r>
              <a:rPr lang="ja-JP" altLang="en-US" sz="2400" dirty="0" smtClean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“</a:t>
            </a:r>
            <a:r>
              <a:rPr lang="en-US" altLang="ja-JP" sz="2400" dirty="0" smtClean="0"/>
              <a:t>Rawlings</a:t>
            </a:r>
            <a:r>
              <a:rPr lang="ja-JP" altLang="en-US" sz="2400" dirty="0" smtClean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88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this object */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</a:t>
            </a:r>
            <a:r>
              <a:rPr lang="en-US" sz="2200" dirty="0" err="1" smtClean="0"/>
              <a:t>toString</a:t>
            </a:r>
            <a:r>
              <a:rPr lang="en-US" sz="2200" dirty="0" smtClean="0"/>
              <a:t>() {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endParaRPr lang="en-US" sz="2200" dirty="0"/>
          </a:p>
          <a:p>
            <a:pPr>
              <a:spcBef>
                <a:spcPts val="120"/>
              </a:spcBef>
            </a:pPr>
            <a:r>
              <a:rPr lang="en-US" sz="2200" dirty="0" smtClean="0"/>
              <a:t>	+ “ has SSN ???-??-”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</a:t>
            </a:r>
          </a:p>
          <a:p>
            <a:pPr>
              <a:spcBef>
                <a:spcPts val="120"/>
              </a:spcBef>
            </a:pPr>
            <a:r>
              <a:rPr lang="en-US" sz="2200" dirty="0" smtClean="0"/>
              <a:t>	+ (boss == </a:t>
            </a:r>
            <a:r>
              <a:rPr lang="en-US" sz="2200" b="1" dirty="0" smtClean="0"/>
              <a:t>null</a:t>
            </a:r>
            <a:br>
              <a:rPr lang="en-US" sz="2200" b="1" dirty="0" smtClean="0"/>
            </a:br>
            <a:r>
              <a:rPr lang="en-US" sz="2200" b="1" dirty="0" smtClean="0"/>
              <a:t>		</a:t>
            </a:r>
            <a:r>
              <a:rPr lang="en-US" sz="2200" dirty="0" smtClean="0"/>
              <a:t>? “”</a:t>
            </a:r>
            <a:br>
              <a:rPr lang="en-US" sz="2200" dirty="0" smtClean="0"/>
            </a:br>
            <a:r>
              <a:rPr lang="en-US" sz="2200" dirty="0" smtClean="0"/>
              <a:t>		: “ and boss ” + </a:t>
            </a:r>
            <a:r>
              <a:rPr lang="en-US" sz="2200" dirty="0" err="1" smtClean="0"/>
              <a:t>boss.lname</a:t>
            </a:r>
            <a:r>
              <a:rPr lang="en-US" sz="2200" dirty="0"/>
              <a:t>);</a:t>
            </a:r>
            <a:endParaRPr lang="en-US" sz="2200" dirty="0" smtClean="0"/>
          </a:p>
          <a:p>
            <a:pPr>
              <a:spcBef>
                <a:spcPts val="12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20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int</a:t>
            </a:r>
            <a:r>
              <a:rPr lang="en-US" dirty="0"/>
              <a:t> y;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repr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>
                <a:solidFill>
                  <a:srgbClr val="008000"/>
                </a:solidFill>
              </a:rPr>
              <a:t>of this point in form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(x, y)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What about </a:t>
            </a:r>
            <a:r>
              <a:rPr lang="en-US" sz="3600" b="1" dirty="0" smtClean="0">
                <a:latin typeface="Courier"/>
                <a:cs typeface="Courier"/>
              </a:rPr>
              <a:t>this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this</a:t>
            </a:r>
            <a:r>
              <a:rPr lang="en-US" sz="2400" dirty="0" smtClean="0"/>
              <a:t> keyword:  </a:t>
            </a:r>
            <a:r>
              <a:rPr lang="en-US" sz="2400" b="1" dirty="0" smtClean="0"/>
              <a:t>this</a:t>
            </a:r>
            <a:r>
              <a:rPr lang="en-US" sz="2400" dirty="0" smtClean="0"/>
              <a:t> evaluates to the name of the object in which it occurs</a:t>
            </a:r>
          </a:p>
          <a:p>
            <a:r>
              <a:rPr lang="en-US" sz="2400" dirty="0" smtClean="0"/>
              <a:t>Makes it possible for an object to access its own name (or pointer)</a:t>
            </a:r>
          </a:p>
          <a:p>
            <a:r>
              <a:rPr lang="en-US" sz="2400" dirty="0" smtClean="0"/>
              <a:t>Example: Referencing a shadowed class field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995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 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.x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.y</a:t>
            </a:r>
            <a:r>
              <a:rPr lang="en-US" sz="1600" dirty="0" smtClean="0">
                <a:latin typeface="Courier"/>
                <a:cs typeface="Courier"/>
              </a:rPr>
              <a:t> 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867400"/>
            <a:ext cx="779162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32273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Inside-out rule shows that field x is inaccessible!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</a:t>
            </a:r>
            <a:r>
              <a:rPr lang="en-US" sz="3600" dirty="0" smtClean="0">
                <a:solidFill>
                  <a:srgbClr val="800000"/>
                </a:solidFill>
              </a:rPr>
              <a:t>Hierarchy Quiz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levels deep is </a:t>
            </a:r>
            <a:r>
              <a:rPr lang="en-US" dirty="0" err="1" smtClean="0"/>
              <a:t>JFrame</a:t>
            </a:r>
            <a:r>
              <a:rPr lang="en-US" dirty="0" smtClean="0"/>
              <a:t> in the class hierarchy?</a:t>
            </a:r>
          </a:p>
          <a:p>
            <a:pPr marL="834390" lvl="1" indent="-514350"/>
            <a:r>
              <a:rPr lang="en-US" dirty="0" smtClean="0"/>
              <a:t>(Object is </a:t>
            </a:r>
            <a:r>
              <a:rPr lang="en-US" dirty="0" err="1" smtClean="0"/>
              <a:t>JFrame’s</a:t>
            </a:r>
            <a:r>
              <a:rPr lang="en-US" dirty="0" smtClean="0"/>
              <a:t> super-super-</a:t>
            </a:r>
            <a:r>
              <a:rPr lang="is-IS" dirty="0" smtClean="0"/>
              <a:t>…-superclass. How many supers are there?)</a:t>
            </a:r>
            <a:endParaRPr lang="en-US" dirty="0"/>
          </a:p>
          <a:p>
            <a:pPr marL="834390" lvl="1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class is </a:t>
            </a:r>
            <a:r>
              <a:rPr lang="en-US" dirty="0" err="1" smtClean="0"/>
              <a:t>JFrame’s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 method defined?</a:t>
            </a:r>
          </a:p>
          <a:p>
            <a:pPr lvl="1"/>
            <a:r>
              <a:rPr lang="en-US" dirty="0" smtClean="0"/>
              <a:t>(hint: it’s not </a:t>
            </a:r>
            <a:r>
              <a:rPr lang="en-US" dirty="0" err="1" smtClean="0"/>
              <a:t>JFrame</a:t>
            </a:r>
            <a:r>
              <a:rPr lang="en-US" dirty="0" smtClean="0"/>
              <a:t>!)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7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We're </a:t>
            </a:r>
            <a:r>
              <a:rPr lang="en-US" sz="2400" dirty="0"/>
              <a:t>pleased with how many people are already working on </a:t>
            </a:r>
            <a:r>
              <a:rPr lang="en-US" sz="2400" b="1" dirty="0">
                <a:solidFill>
                  <a:srgbClr val="008000"/>
                </a:solidFill>
              </a:rPr>
              <a:t>A1</a:t>
            </a:r>
            <a:r>
              <a:rPr lang="en-US" sz="2400" dirty="0"/>
              <a:t>, as evidenced by Piazza activity</a:t>
            </a:r>
          </a:p>
          <a:p>
            <a:pPr lvl="1"/>
            <a:r>
              <a:rPr lang="en-US" sz="2100" dirty="0"/>
              <a:t>Please be sure to look at </a:t>
            </a:r>
            <a:r>
              <a:rPr lang="en-US" sz="2100" b="1" dirty="0"/>
              <a:t>Piazza note </a:t>
            </a:r>
            <a:r>
              <a:rPr lang="en-US" sz="2100" b="1" dirty="0" smtClean="0"/>
              <a:t>@</a:t>
            </a:r>
            <a:r>
              <a:rPr lang="en-US" sz="2100" b="1" dirty="0"/>
              <a:t>6</a:t>
            </a:r>
            <a:r>
              <a:rPr lang="en-US" sz="2100" dirty="0" smtClean="0"/>
              <a:t> </a:t>
            </a:r>
            <a:r>
              <a:rPr lang="en-US" sz="2100" dirty="0"/>
              <a:t>every day for frequently asked questions and </a:t>
            </a:r>
            <a:r>
              <a:rPr lang="en-US" sz="2100" dirty="0" smtClean="0"/>
              <a:t>answers. </a:t>
            </a:r>
          </a:p>
          <a:p>
            <a:pPr lvl="1"/>
            <a:r>
              <a:rPr lang="en-US" sz="2100" dirty="0" smtClean="0"/>
              <a:t>Also search existing questions!</a:t>
            </a:r>
          </a:p>
          <a:p>
            <a:pPr lvl="1"/>
            <a:r>
              <a:rPr lang="en-US" sz="2100" b="1" dirty="0" smtClean="0"/>
              <a:t>Groups</a:t>
            </a:r>
            <a:r>
              <a:rPr lang="en-US" sz="2100" b="1" dirty="0"/>
              <a:t>:</a:t>
            </a:r>
            <a:r>
              <a:rPr lang="en-US" sz="2100" dirty="0"/>
              <a:t> Forming a group of </a:t>
            </a:r>
            <a:r>
              <a:rPr lang="en-US" sz="2100" dirty="0" smtClean="0"/>
              <a:t>two? </a:t>
            </a:r>
            <a:r>
              <a:rPr lang="en-US" sz="2100" dirty="0"/>
              <a:t>Do it </a:t>
            </a:r>
            <a:r>
              <a:rPr lang="en-US" sz="2100" b="1" u="sng" dirty="0"/>
              <a:t>well before</a:t>
            </a:r>
            <a:r>
              <a:rPr lang="en-US" sz="2100" dirty="0"/>
              <a:t> you submit – at least one day before. </a:t>
            </a:r>
            <a:r>
              <a:rPr lang="en-US" sz="2100" b="1" dirty="0"/>
              <a:t>Both members must act:</a:t>
            </a:r>
            <a:r>
              <a:rPr lang="en-US" sz="2100" dirty="0"/>
              <a:t> one invites, the other accepts. </a:t>
            </a:r>
            <a:r>
              <a:rPr lang="en-US" sz="2100" dirty="0" smtClean="0"/>
              <a:t>Thereafter, </a:t>
            </a:r>
            <a:r>
              <a:rPr lang="en-US" sz="2100" dirty="0"/>
              <a:t>only </a:t>
            </a:r>
            <a:r>
              <a:rPr lang="en-US" sz="2100" b="1" i="1" dirty="0"/>
              <a:t>one</a:t>
            </a:r>
            <a:r>
              <a:rPr lang="en-US" sz="2100" dirty="0"/>
              <a:t> member has to submit the files</a:t>
            </a:r>
            <a:r>
              <a:rPr lang="en-US" sz="2100" dirty="0" smtClean="0"/>
              <a:t>.</a:t>
            </a:r>
          </a:p>
          <a:p>
            <a:pPr lvl="1"/>
            <a:r>
              <a:rPr lang="en-US" sz="2100" b="1" dirty="0" smtClean="0"/>
              <a:t>Reminder</a:t>
            </a:r>
            <a:r>
              <a:rPr lang="en-US" sz="2100" dirty="0" smtClean="0"/>
              <a:t>: groups must complete the assignment working together.</a:t>
            </a:r>
          </a:p>
          <a:p>
            <a:r>
              <a:rPr lang="en-US" sz="2400" dirty="0" smtClean="0"/>
              <a:t>Reminder: </a:t>
            </a:r>
            <a:r>
              <a:rPr lang="en-US" sz="2400" b="1" dirty="0" smtClean="0"/>
              <a:t>before</a:t>
            </a:r>
            <a:r>
              <a:rPr lang="en-US" sz="2400" dirty="0" smtClean="0"/>
              <a:t> this week’s section, watch the tutorial videos on exception handling:</a:t>
            </a:r>
          </a:p>
          <a:p>
            <a:pPr lvl="1"/>
            <a:r>
              <a:rPr lang="en-US" sz="1800" dirty="0" smtClean="0">
                <a:hlinkClick r:id="rId2"/>
              </a:rPr>
              <a:t>www.cs.cornell.edu/courses/cs2110/2017sp/online/exceptions/EX1.html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38855" y="5943600"/>
            <a:ext cx="37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isBoss(W,W)       isBoss(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http://docs.oracle.com/javase</a:t>
            </a:r>
            <a:r>
              <a:rPr lang="en-US" sz="2000" dirty="0" smtClean="0">
                <a:hlinkClick r:id="rId2"/>
              </a:rPr>
              <a:t>/8/</a:t>
            </a:r>
            <a:r>
              <a:rPr lang="en-US" sz="2000" dirty="0">
                <a:hlinkClick r:id="rId2"/>
              </a:rPr>
              <a:t>docs/api/java/lang/</a:t>
            </a:r>
            <a:r>
              <a:rPr lang="en-US" sz="2000" dirty="0" smtClean="0">
                <a:hlinkClick r:id="rId2"/>
              </a:rPr>
              <a:t>Math.html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Or find it by </a:t>
            </a:r>
            <a:r>
              <a:rPr lang="en-US" sz="2400" dirty="0" err="1" smtClean="0"/>
              <a:t>googling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/>
              <a:t>java.lang.Math</a:t>
            </a:r>
            <a:r>
              <a:rPr lang="en-US" sz="2400" dirty="0" smtClean="0"/>
              <a:t>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Use of static </a:t>
            </a:r>
            <a:r>
              <a:rPr lang="en-US" sz="2800" dirty="0" smtClean="0">
                <a:solidFill>
                  <a:srgbClr val="800000"/>
                </a:solidFill>
              </a:rPr>
              <a:t>variables:  </a:t>
            </a:r>
            <a:r>
              <a:rPr lang="en-US" sz="2800" dirty="0" smtClean="0">
                <a:solidFill>
                  <a:srgbClr val="800000"/>
                </a:solidFill>
              </a:rPr>
              <a:t>Maintain info about created objects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 err="1" smtClean="0"/>
                    <a:t>Kn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 smtClean="0"/>
                    <a:t>Ra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744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</a:t>
            </a:r>
            <a:r>
              <a:rPr lang="en-US" sz="2400" dirty="0"/>
              <a:t>{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008000"/>
                </a:solidFill>
              </a:rPr>
              <a:t>// number of W objects created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 smtClean="0"/>
              <a:t>public static final Color black = …;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static final Color blue = …;</a:t>
            </a:r>
            <a:endParaRPr lang="en-US" sz="2400" dirty="0"/>
          </a:p>
          <a:p>
            <a:r>
              <a:rPr lang="en-US" sz="2400" dirty="0"/>
              <a:t>public static </a:t>
            </a:r>
            <a:r>
              <a:rPr lang="en-US" sz="2400" dirty="0" smtClean="0"/>
              <a:t>final Color cyan = new Color(0, 255, 255);</a:t>
            </a:r>
            <a:endParaRPr lang="en-US" sz="2400" dirty="0"/>
          </a:p>
          <a:p>
            <a:r>
              <a:rPr lang="en-US" sz="2400" dirty="0"/>
              <a:t>public static final Color </a:t>
            </a:r>
            <a:r>
              <a:rPr lang="en-US" sz="2400" dirty="0" err="1" smtClean="0"/>
              <a:t>darkGray</a:t>
            </a:r>
            <a:r>
              <a:rPr lang="en-US" sz="2400" dirty="0" smtClean="0"/>
              <a:t> = </a:t>
            </a:r>
            <a:r>
              <a:rPr lang="en-US" sz="2400" dirty="0"/>
              <a:t>…;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static final Color </a:t>
            </a:r>
            <a:r>
              <a:rPr lang="en-US" sz="2400" dirty="0" smtClean="0"/>
              <a:t>gray =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final Color </a:t>
            </a:r>
            <a:r>
              <a:rPr lang="en-US" sz="2400" dirty="0" smtClean="0"/>
              <a:t>green = </a:t>
            </a:r>
            <a:r>
              <a:rPr lang="en-US" sz="2400" dirty="0"/>
              <a:t>…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</a:t>
            </a:r>
            <a:r>
              <a:rPr lang="en-US" sz="3600" dirty="0" err="1" smtClean="0">
                <a:solidFill>
                  <a:srgbClr val="800000"/>
                </a:solidFill>
              </a:rPr>
              <a:t>java.awt.Color</a:t>
            </a:r>
            <a:r>
              <a:rPr lang="en-US" sz="3600" dirty="0" smtClean="0">
                <a:solidFill>
                  <a:srgbClr val="800000"/>
                </a:solidFill>
              </a:rPr>
              <a:t> uses static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</a:t>
            </a:r>
            <a:r>
              <a:rPr lang="en-US" sz="3600" dirty="0" smtClean="0">
                <a:solidFill>
                  <a:srgbClr val="800000"/>
                </a:solidFill>
              </a:rPr>
              <a:t>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800000"/>
                </a:solidFill>
              </a:rPr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>
                <a:solidFill>
                  <a:srgbClr val="800000"/>
                </a:solidFill>
              </a:rPr>
              <a:t>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String[]: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6658944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effectively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Command line arguments can be entered with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= </a:t>
            </a:r>
            <a:r>
              <a:rPr lang="en-US" sz="2400" b="1" dirty="0"/>
              <a:t>new</a:t>
            </a:r>
            <a:r>
              <a:rPr lang="en-US" sz="2400" dirty="0"/>
              <a:t>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Implement the Singleton pattern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Singleton@x3k3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Singleton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/>
              <a:t>Box for Singleton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Singleton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Singleton@x3k3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A1: Checking Correctness of Assertions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2142" y="3352800"/>
            <a:ext cx="8915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000088"/>
                </a:solidFill>
                <a:latin typeface="Courier" charset="0"/>
                <a:ea typeface="Courier" charset="0"/>
                <a:cs typeface="Courier" charset="0"/>
              </a:rPr>
              <a:t>try</a:t>
            </a:r>
            <a:r>
              <a:rPr lang="en-US" sz="26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260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 smtClean="0">
                <a:solidFill>
                  <a:srgbClr val="880000"/>
                </a:solidFill>
                <a:latin typeface="Courier" charset="0"/>
                <a:ea typeface="Courier" charset="0"/>
                <a:cs typeface="Courier" charset="0"/>
              </a:rPr>
              <a:t>    //&lt;code with assertion that should fail&gt;</a:t>
            </a:r>
          </a:p>
          <a:p>
            <a:r>
              <a:rPr lang="en-US" sz="26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fail</a:t>
            </a:r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600" dirty="0" smtClean="0">
                <a:solidFill>
                  <a:srgbClr val="008800"/>
                </a:solidFill>
                <a:latin typeface="Courier" charset="0"/>
                <a:ea typeface="Courier" charset="0"/>
                <a:cs typeface="Courier" charset="0"/>
              </a:rPr>
              <a:t>""</a:t>
            </a:r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  <a:endParaRPr lang="en-US" sz="260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en-US" sz="26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000088"/>
                </a:solidFill>
                <a:latin typeface="Courier" charset="0"/>
                <a:ea typeface="Courier" charset="0"/>
                <a:cs typeface="Courier" charset="0"/>
              </a:rPr>
              <a:t>catch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600" dirty="0" err="1">
                <a:solidFill>
                  <a:srgbClr val="660066"/>
                </a:solidFill>
                <a:latin typeface="Courier" charset="0"/>
                <a:ea typeface="Courier" charset="0"/>
                <a:cs typeface="Courier" charset="0"/>
              </a:rPr>
              <a:t>AssertionError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e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260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 smtClean="0">
                <a:solidFill>
                  <a:srgbClr val="000088"/>
                </a:solidFill>
                <a:latin typeface="Courier" charset="0"/>
                <a:ea typeface="Courier" charset="0"/>
                <a:cs typeface="Courier" charset="0"/>
              </a:rPr>
              <a:t>    if</a:t>
            </a:r>
            <a:r>
              <a:rPr lang="en-US" sz="26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6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sz="2600" dirty="0" err="1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.</a:t>
            </a:r>
            <a:r>
              <a:rPr lang="en-US" sz="26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getMessage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()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!=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000088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600" dirty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{</a:t>
            </a:r>
            <a:r>
              <a:rPr lang="en-US" sz="26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sz="260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fail</a:t>
            </a:r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();</a:t>
            </a:r>
          </a:p>
          <a:p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  <a:endParaRPr lang="en-US" sz="2600" dirty="0" smtClean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sz="2600" dirty="0" smtClean="0">
                <a:solidFill>
                  <a:srgbClr val="6666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See Piazza note @129 (also linked from A1 FAQ)</a:t>
            </a:r>
          </a:p>
          <a:p>
            <a:r>
              <a:rPr lang="en-US" dirty="0" smtClean="0"/>
              <a:t>The description there will make sense after you’ve learned about exceptions in recitation.</a:t>
            </a:r>
          </a:p>
        </p:txBody>
      </p:sp>
    </p:spTree>
    <p:extLst>
      <p:ext uri="{BB962C8B-B14F-4D97-AF65-F5344CB8AC3E}">
        <p14:creationId xmlns:p14="http://schemas.microsoft.com/office/powerpoint/2010/main" val="3899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0000FF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>
                <a:solidFill>
                  <a:srgbClr val="0000FF"/>
                </a:solidFill>
              </a:rPr>
              <a:t>toString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Overriding</a:t>
            </a:r>
            <a:r>
              <a:rPr lang="en-US" sz="2400" dirty="0" smtClean="0"/>
              <a:t>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Static</a:t>
            </a:r>
            <a:r>
              <a:rPr lang="en-US" sz="2400" dirty="0" smtClean="0"/>
              <a:t>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</a:t>
            </a:r>
            <a:r>
              <a:rPr lang="en-US" sz="2400" dirty="0" smtClean="0">
                <a:solidFill>
                  <a:srgbClr val="0000FF"/>
                </a:solidFill>
              </a:rPr>
              <a:t>application</a:t>
            </a:r>
            <a:r>
              <a:rPr lang="en-US" sz="2400" dirty="0" smtClean="0"/>
              <a:t>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main(String[])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about applications: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Minecraft-36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200400" cy="22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Where am I</a:t>
            </a:r>
            <a:r>
              <a:rPr lang="en-US" dirty="0" smtClean="0">
                <a:solidFill>
                  <a:srgbClr val="800000"/>
                </a:solidFill>
              </a:rPr>
              <a:t>? Big ideas so far.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variables have </a:t>
            </a:r>
            <a:r>
              <a:rPr lang="en-US" i="1" dirty="0" smtClean="0"/>
              <a:t>types</a:t>
            </a:r>
            <a:r>
              <a:rPr lang="en-US" dirty="0" smtClean="0"/>
              <a:t> (L1)</a:t>
            </a:r>
          </a:p>
          <a:p>
            <a:pPr lvl="1"/>
            <a:r>
              <a:rPr lang="en-US" dirty="0" smtClean="0"/>
              <a:t>A type is a set of values and operations on them</a:t>
            </a:r>
            <a:br>
              <a:rPr lang="en-US" dirty="0" smtClean="0"/>
            </a:br>
            <a:r>
              <a:rPr lang="en-US" dirty="0" smtClean="0"/>
              <a:t>		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 smtClean="0"/>
              <a:t>: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+, -, *, /, %, </a:t>
            </a:r>
            <a:r>
              <a:rPr lang="en-US" dirty="0" smtClean="0"/>
              <a:t>etc.)</a:t>
            </a:r>
            <a:endParaRPr lang="en-US" dirty="0"/>
          </a:p>
          <a:p>
            <a:r>
              <a:rPr lang="en-US" i="1" dirty="0" smtClean="0"/>
              <a:t>Classes</a:t>
            </a:r>
            <a:r>
              <a:rPr lang="en-US" dirty="0"/>
              <a:t> </a:t>
            </a:r>
            <a:r>
              <a:rPr lang="en-US" dirty="0" smtClean="0"/>
              <a:t>define new types (L2)</a:t>
            </a:r>
          </a:p>
          <a:p>
            <a:pPr lvl="1"/>
            <a:r>
              <a:rPr lang="en-US" i="1" dirty="0" smtClean="0"/>
              <a:t>Methods</a:t>
            </a:r>
            <a:r>
              <a:rPr lang="en-US" dirty="0" smtClean="0"/>
              <a:t> are the operations on objects of that class.</a:t>
            </a:r>
            <a:endParaRPr lang="en-US" i="1" dirty="0" smtClean="0"/>
          </a:p>
          <a:p>
            <a:pPr lvl="1"/>
            <a:r>
              <a:rPr lang="en-US" i="1" dirty="0" smtClean="0"/>
              <a:t>Fields</a:t>
            </a:r>
            <a:r>
              <a:rPr lang="en-US" dirty="0" smtClean="0"/>
              <a:t> allow objects to store data (L3)</a:t>
            </a:r>
          </a:p>
          <a:p>
            <a:r>
              <a:rPr lang="en-US" dirty="0" smtClean="0"/>
              <a:t>Software Engineering Principle:</a:t>
            </a:r>
          </a:p>
          <a:p>
            <a:pPr lvl="1"/>
            <a:r>
              <a:rPr lang="en-US" dirty="0" smtClean="0"/>
              <a:t>Give user access to </a:t>
            </a:r>
            <a:r>
              <a:rPr lang="en-US" i="1" dirty="0" smtClean="0"/>
              <a:t>functionality</a:t>
            </a:r>
            <a:r>
              <a:rPr lang="en-US" dirty="0" smtClean="0"/>
              <a:t>, not the </a:t>
            </a:r>
            <a:r>
              <a:rPr lang="en-US" i="1" dirty="0" smtClean="0"/>
              <a:t>implementation details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0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Example: Method </a:t>
            </a:r>
            <a:r>
              <a:rPr lang="en-US" sz="3200" dirty="0" smtClean="0">
                <a:solidFill>
                  <a:srgbClr val="800000"/>
                </a:solidFill>
              </a:rPr>
              <a:t>specs should not mention fields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latin typeface="Times New Roman"/>
                <a:cs typeface="Times New Roman"/>
              </a:rPr>
              <a:t>public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class</a:t>
            </a:r>
            <a:r>
              <a:rPr lang="en-US" sz="2200" dirty="0" smtClean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err="1" smtClean="0">
                <a:latin typeface="Times New Roman"/>
                <a:cs typeface="Times New Roman"/>
              </a:rPr>
              <a:t>hr</a:t>
            </a:r>
            <a:r>
              <a:rPr lang="en-US" sz="2200" dirty="0" smtClean="0">
                <a:latin typeface="Times New Roman"/>
                <a:cs typeface="Times New Roman"/>
              </a:rPr>
              <a:t>;   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sz="2200" b="1" dirty="0" smtClean="0">
                <a:latin typeface="Times New Roman"/>
                <a:cs typeface="Times New Roman"/>
              </a:rPr>
              <a:t>private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r>
              <a:rPr lang="en-US" sz="2200" b="1" dirty="0" err="1" smtClean="0"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latin typeface="Times New Roman"/>
                <a:cs typeface="Times New Roman"/>
              </a:rPr>
              <a:t> min;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h;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 hour of day*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</a:t>
            </a:r>
          </a:p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pPr algn="ctr"/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/>
                  <a:t>setHour</a:t>
                </a:r>
                <a:r>
                  <a:rPr lang="en-US" sz="2400" dirty="0" smtClean="0"/>
                  <a:t>(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 smtClean="0">
                  <a:latin typeface="Times New Roman"/>
                  <a:cs typeface="Times New Roman"/>
                </a:rPr>
                <a:t>public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class</a:t>
              </a:r>
              <a:r>
                <a:rPr lang="en-US" sz="2200" dirty="0" smtClean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     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//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min, in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0.</a:t>
              </a:r>
              <a:r>
                <a:rPr lang="en-US" sz="2200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.23*60+59</a:t>
              </a:r>
              <a:endParaRPr lang="en-US" sz="2200" dirty="0" smtClean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 smtClean="0">
                  <a:latin typeface="Times New Roman"/>
                  <a:cs typeface="Times New Roman"/>
                </a:rPr>
                <a:t>       </a:t>
              </a:r>
              <a:r>
                <a:rPr lang="en-US" sz="2200" b="1" dirty="0" smtClean="0">
                  <a:latin typeface="Times New Roman"/>
                  <a:cs typeface="Times New Roman"/>
                </a:rPr>
                <a:t>private</a:t>
              </a:r>
              <a:r>
                <a:rPr lang="en-US" sz="2200" dirty="0" smtClean="0">
                  <a:latin typeface="Times New Roman"/>
                  <a:cs typeface="Times New Roman"/>
                </a:rPr>
                <a:t> </a:t>
              </a:r>
              <a:r>
                <a:rPr lang="en-US" sz="2200" b="1" dirty="0" err="1" smtClean="0">
                  <a:latin typeface="Times New Roman"/>
                  <a:cs typeface="Times New Roman"/>
                </a:rPr>
                <a:t>int</a:t>
              </a:r>
              <a:r>
                <a:rPr lang="en-US" sz="2200" b="1" dirty="0" smtClean="0">
                  <a:latin typeface="Times New Roman"/>
                  <a:cs typeface="Times New Roman"/>
                </a:rPr>
                <a:t> </a:t>
              </a:r>
              <a:r>
                <a:rPr lang="en-US" sz="2200" dirty="0" smtClean="0">
                  <a:latin typeface="Times New Roman"/>
                  <a:cs typeface="Times New Roman"/>
                </a:rPr>
                <a:t>min;</a:t>
              </a:r>
              <a:endParaRPr lang="en-US" sz="2200" dirty="0" smtClean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Time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545</a:t>
                  </a:r>
                  <a:endParaRPr lang="en-US" dirty="0"/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getHour</a:t>
                </a:r>
                <a:r>
                  <a:rPr lang="en-US" sz="2400" dirty="0" smtClean="0"/>
                  <a:t>()  </a:t>
                </a:r>
                <a:r>
                  <a:rPr lang="en-US" sz="2400" dirty="0" err="1" smtClean="0"/>
                  <a:t>getMin</a:t>
                </a:r>
                <a:r>
                  <a:rPr lang="en-US" sz="2400" dirty="0" smtClean="0"/>
                  <a:t>()</a:t>
                </a:r>
              </a:p>
              <a:p>
                <a:r>
                  <a:rPr lang="en-US" sz="2400" dirty="0" err="1" smtClean="0"/>
                  <a:t>toString</a:t>
                </a:r>
                <a:r>
                  <a:rPr lang="en-US" sz="2400" dirty="0" smtClean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Specs of methods stay the same.</a:t>
            </a:r>
          </a:p>
          <a:p>
            <a:r>
              <a:rPr lang="en-US" sz="2400" dirty="0" smtClean="0"/>
              <a:t>Implementations, including fields, change!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to change </a:t>
            </a:r>
            <a:r>
              <a:rPr lang="en-US" sz="2200" b="1" dirty="0" err="1" smtClean="0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method’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</a:t>
            </a:r>
            <a:r>
              <a:rPr lang="en-US" dirty="0" smtClean="0">
                <a:solidFill>
                  <a:srgbClr val="008000"/>
                </a:solidFill>
              </a:rPr>
              <a:t>return the </a:t>
            </a:r>
            <a:r>
              <a:rPr lang="en-US" dirty="0">
                <a:solidFill>
                  <a:srgbClr val="008000"/>
                </a:solidFill>
              </a:rPr>
              <a:t>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</a:t>
            </a:r>
            <a:r>
              <a:rPr lang="en-US" dirty="0" smtClean="0">
                <a:solidFill>
                  <a:srgbClr val="008000"/>
                </a:solidFill>
              </a:rPr>
              <a:t>letters *</a:t>
            </a:r>
            <a:r>
              <a:rPr lang="en-US" dirty="0">
                <a:solidFill>
                  <a:srgbClr val="008000"/>
                </a:solidFill>
              </a:rPr>
              <a:t>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19800" y="4309408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5297797" cy="156966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</a:p>
          <a:p>
            <a:r>
              <a:rPr lang="en-US" sz="2400" dirty="0" smtClean="0"/>
              <a:t>      yellow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worker's boss (null if none)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 </a:t>
            </a:r>
            <a:r>
              <a:rPr lang="en-US" sz="2200" dirty="0">
                <a:latin typeface="Times New Roman" charset="0"/>
                <a:cs typeface="Times New Roman" charset="0"/>
              </a:rPr>
              <a:t>getBoss(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Set boss to b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setBoss(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 smtClean="0"/>
                    <a:t>Rawlings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24075</TotalTime>
  <Words>2130</Words>
  <Application>Microsoft Macintosh PowerPoint</Application>
  <PresentationFormat>On-screen Show (4:3)</PresentationFormat>
  <Paragraphs>483</Paragraphs>
  <Slides>27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Calibri</vt:lpstr>
      <vt:lpstr>Courier</vt:lpstr>
      <vt:lpstr>HGPｺﾞｼｯｸE</vt:lpstr>
      <vt:lpstr>ＭＳ Ｐゴシック</vt:lpstr>
      <vt:lpstr>Times</vt:lpstr>
      <vt:lpstr>Times New Roman</vt:lpstr>
      <vt:lpstr>Tw Cen MT</vt:lpstr>
      <vt:lpstr>Wingdings</vt:lpstr>
      <vt:lpstr>Wingdings 2</vt:lpstr>
      <vt:lpstr>Median</vt:lpstr>
      <vt:lpstr>CS/ENGRD 2110 Spring 2017</vt:lpstr>
      <vt:lpstr>Announcements</vt:lpstr>
      <vt:lpstr>A1: Checking Correctness of Assertions</vt:lpstr>
      <vt:lpstr>References to text and JavaSummary.pptx</vt:lpstr>
      <vt:lpstr>Homework</vt:lpstr>
      <vt:lpstr>Where am I? Big ideas so far.</vt:lpstr>
      <vt:lpstr>Example: Method specs should not mention fields</vt:lpstr>
      <vt:lpstr> A bit about testing</vt:lpstr>
      <vt:lpstr>Class W (for Worker)</vt:lpstr>
      <vt:lpstr>Class Object: the superest class of them all</vt:lpstr>
      <vt:lpstr>A note on design</vt:lpstr>
      <vt:lpstr>A note on design</vt:lpstr>
      <vt:lpstr>A note on design</vt:lpstr>
      <vt:lpstr>toString() gives us the “name” of the object.</vt:lpstr>
      <vt:lpstr>Method toString</vt:lpstr>
      <vt:lpstr>Method toString</vt:lpstr>
      <vt:lpstr>Another example of toString()</vt:lpstr>
      <vt:lpstr>What about this</vt:lpstr>
      <vt:lpstr>Class Hierarchy Quiz</vt:lpstr>
      <vt:lpstr>Intro to static components</vt:lpstr>
      <vt:lpstr>Intro to static components</vt:lpstr>
      <vt:lpstr>Intro to static components</vt:lpstr>
      <vt:lpstr>Good example of static methods</vt:lpstr>
      <vt:lpstr>Use of static variables:  Maintain info about created objects</vt:lpstr>
      <vt:lpstr>Class java.awt.Color uses static variables</vt:lpstr>
      <vt:lpstr>Java application</vt:lpstr>
      <vt:lpstr>Uses of static variables:       Implement the Singleton pattern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Scott Wehrwein</cp:lastModifiedBy>
  <cp:revision>478</cp:revision>
  <cp:lastPrinted>2017-02-06T21:01:04Z</cp:lastPrinted>
  <dcterms:created xsi:type="dcterms:W3CDTF">2006-08-16T00:00:00Z</dcterms:created>
  <dcterms:modified xsi:type="dcterms:W3CDTF">2017-02-07T14:30:54Z</dcterms:modified>
</cp:coreProperties>
</file>