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7" r:id="rId1"/>
    <p:sldMasterId id="2147483688" r:id="rId2"/>
    <p:sldMasterId id="2147483689" r:id="rId3"/>
    <p:sldMasterId id="2147483690" r:id="rId4"/>
  </p:sldMasterIdLst>
  <p:notesMasterIdLst>
    <p:notesMasterId r:id="rId6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4" r:id="rId56"/>
    <p:sldId id="315" r:id="rId57"/>
    <p:sldId id="316" r:id="rId58"/>
    <p:sldId id="317" r:id="rId59"/>
    <p:sldId id="318" r:id="rId60"/>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26" d="100"/>
          <a:sy n="126" d="100"/>
        </p:scale>
        <p:origin x="-240" y="-10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60" Type="http://schemas.openxmlformats.org/officeDocument/2006/relationships/slide" Target="slides/slide56.xml"/><Relationship Id="rId61" Type="http://schemas.openxmlformats.org/officeDocument/2006/relationships/notesMaster" Target="notesMasters/notesMaster1.xml"/><Relationship Id="rId62" Type="http://schemas.openxmlformats.org/officeDocument/2006/relationships/printerSettings" Target="printerSettings/printerSettings1.bin"/><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86407732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 Id="rId3" Type="http://schemas.openxmlformats.org/officeDocument/2006/relationships/hyperlink" Target="http://stackoverflow.com/questions/912334/differences-betweeen-exception-and-error" TargetMode="Externa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43" name="Shape 4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Explain that Java arrays do not expand. If you would like to add more elements to an array, you need to copy the previous array to the new one. Note that the students do not need to know System.arraycopy or Arrays.copyOf.</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Shape 48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83" name="Shape 4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Shape 52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23" name="Shape 5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4"/>
        <p:cNvGrpSpPr/>
        <p:nvPr/>
      </p:nvGrpSpPr>
      <p:grpSpPr>
        <a:xfrm>
          <a:off x="0" y="0"/>
          <a:ext cx="0" cy="0"/>
          <a:chOff x="0" y="0"/>
          <a:chExt cx="0" cy="0"/>
        </a:xfrm>
      </p:grpSpPr>
      <p:sp>
        <p:nvSpPr>
          <p:cNvPr id="585" name="Shape 58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6" name="Shape 5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Shape 59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97" name="Shape 5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Like so many things in Java… Exception is just a class!</a:t>
            </a:r>
          </a:p>
          <a:p>
            <a:pPr rtl="0">
              <a:spcBef>
                <a:spcPts val="0"/>
              </a:spcBef>
              <a:buNone/>
            </a:pPr>
            <a:endParaRPr sz="1400"/>
          </a:p>
          <a:p>
            <a:pPr rtl="0">
              <a:spcBef>
                <a:spcPts val="0"/>
              </a:spcBef>
              <a:buNone/>
            </a:pPr>
            <a:r>
              <a:rPr lang="en" sz="1400"/>
              <a:t>Throwable is the base class that actually fires off a crash in the JVM.</a:t>
            </a:r>
          </a:p>
          <a:p>
            <a:pPr rtl="0">
              <a:spcBef>
                <a:spcPts val="0"/>
              </a:spcBef>
              <a:buNone/>
            </a:pPr>
            <a:r>
              <a:rPr lang="en" sz="1400"/>
              <a:t>When using keyword “throw”, only Throwable instances will work with it.</a:t>
            </a:r>
          </a:p>
          <a:p>
            <a:pPr rtl="0">
              <a:spcBef>
                <a:spcPts val="0"/>
              </a:spcBef>
              <a:buNone/>
            </a:pPr>
            <a:r>
              <a:rPr lang="en" sz="1400"/>
              <a:t>Also, only Throwable instances can be caught.</a:t>
            </a:r>
          </a:p>
          <a:p>
            <a:pPr rtl="0">
              <a:spcBef>
                <a:spcPts val="0"/>
              </a:spcBef>
              <a:buNone/>
            </a:pPr>
            <a:r>
              <a:rPr lang="en" sz="1400"/>
              <a:t>Explain there are two constructors: The second one stores a string, which is a detailed message of what occurred.</a:t>
            </a:r>
          </a:p>
          <a:p>
            <a:pPr rtl="0">
              <a:spcBef>
                <a:spcPts val="0"/>
              </a:spcBef>
              <a:buNone/>
            </a:pPr>
            <a:endParaRPr sz="1400"/>
          </a:p>
          <a:p>
            <a:pPr rtl="0">
              <a:spcBef>
                <a:spcPts val="0"/>
              </a:spcBef>
              <a:buNone/>
            </a:pPr>
            <a:r>
              <a:rPr lang="en" sz="1400"/>
              <a:t>Instances of Error can be caught but shouldn’t be. There are very serious problems like running out of memory.</a:t>
            </a:r>
          </a:p>
          <a:p>
            <a:pPr rtl="0">
              <a:spcBef>
                <a:spcPts val="0"/>
              </a:spcBef>
              <a:buNone/>
            </a:pPr>
            <a:r>
              <a:rPr lang="en" sz="1400" u="sng">
                <a:solidFill>
                  <a:schemeClr val="hlink"/>
                </a:solidFill>
                <a:hlinkClick r:id="rId3"/>
              </a:rPr>
              <a:t>http://stackoverflow.com/questions/912334/differences-betweeen-exception-and-error</a:t>
            </a:r>
          </a:p>
          <a:p>
            <a:pPr lvl="0" rtl="0">
              <a:spcBef>
                <a:spcPts val="0"/>
              </a:spcBef>
              <a:buNone/>
            </a:pP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Shape 61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20" name="Shape 6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This is just an example of a throwable instance.</a:t>
            </a:r>
          </a:p>
          <a:p>
            <a:pPr rtl="0">
              <a:spcBef>
                <a:spcPts val="0"/>
              </a:spcBef>
              <a:buNone/>
            </a:pPr>
            <a:r>
              <a:rPr lang="en" sz="1400"/>
              <a:t>We have so many different exceptions for different problems that we run into.</a:t>
            </a:r>
          </a:p>
          <a:p>
            <a:pPr rtl="0">
              <a:spcBef>
                <a:spcPts val="0"/>
              </a:spcBef>
              <a:buNone/>
            </a:pPr>
            <a:r>
              <a:rPr lang="en" sz="1400"/>
              <a:t>Field detailMessage is part of the Throwable partition of the ArithmeticException.</a:t>
            </a:r>
          </a:p>
          <a:p>
            <a:pPr rtl="0">
              <a:spcBef>
                <a:spcPts val="0"/>
              </a:spcBef>
              <a:buNone/>
            </a:pPr>
            <a:r>
              <a:rPr lang="en" sz="1400"/>
              <a:t>You can restate that there are two constructors. One that has a String parameter and one that doesn’t.</a:t>
            </a:r>
          </a:p>
          <a:p>
            <a:pPr lvl="0" rtl="0">
              <a:spcBef>
                <a:spcPts val="0"/>
              </a:spcBef>
              <a:buNone/>
            </a:pPr>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Shape 64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41" name="Shape 6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1" name="Shape 66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2" name="Shape 6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What if third had “c = 0/5”? What would be the output?</a:t>
            </a:r>
          </a:p>
          <a:p>
            <a:pPr rtl="0">
              <a:spcBef>
                <a:spcPts val="0"/>
              </a:spcBef>
              <a:buNone/>
            </a:pPr>
            <a:endParaRPr sz="1400"/>
          </a:p>
          <a:p>
            <a:pPr rtl="0">
              <a:spcBef>
                <a:spcPts val="0"/>
              </a:spcBef>
              <a:buNone/>
            </a:pPr>
            <a:r>
              <a:rPr lang="en" sz="1400"/>
              <a:t>Slowly explain each line of code.</a:t>
            </a:r>
          </a:p>
          <a:p>
            <a:pPr rtl="0">
              <a:spcBef>
                <a:spcPts val="0"/>
              </a:spcBef>
              <a:buNone/>
            </a:pPr>
            <a:r>
              <a:rPr lang="en" sz="1400"/>
              <a:t>Go through the transitions.</a:t>
            </a:r>
          </a:p>
          <a:p>
            <a:pPr rtl="0">
              <a:spcBef>
                <a:spcPts val="0"/>
              </a:spcBef>
              <a:buNone/>
            </a:pPr>
            <a:r>
              <a:rPr lang="en" sz="1400"/>
              <a:t>Explain that when the dangerous code occurs in the try-block, it </a:t>
            </a:r>
            <a:r>
              <a:rPr lang="en" sz="1400" b="1"/>
              <a:t>immediately terminates the try-block.</a:t>
            </a:r>
          </a:p>
          <a:p>
            <a:pPr lvl="0" rtl="0">
              <a:spcBef>
                <a:spcPts val="0"/>
              </a:spcBef>
              <a:buNone/>
            </a:pPr>
            <a:r>
              <a:rPr lang="en" sz="1400"/>
              <a:t>Finally, explain that we gracefully caught the exception and didn’t crash the application (as long as the exception thrown is the exception type or one of its subclasses.)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Shape 66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9" name="Shape 6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21" name="Shape 3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0"/>
        <p:cNvGrpSpPr/>
        <p:nvPr/>
      </p:nvGrpSpPr>
      <p:grpSpPr>
        <a:xfrm>
          <a:off x="0" y="0"/>
          <a:ext cx="0" cy="0"/>
          <a:chOff x="0" y="0"/>
          <a:chExt cx="0" cy="0"/>
        </a:xfrm>
      </p:grpSpPr>
      <p:sp>
        <p:nvSpPr>
          <p:cNvPr id="681" name="Shape 68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82" name="Shape 6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a:t>Encourage the students to download the code for this online</a:t>
            </a:r>
          </a:p>
          <a:p>
            <a:pPr marL="457200" lvl="0" indent="-317500" rtl="0">
              <a:spcBef>
                <a:spcPts val="0"/>
              </a:spcBef>
              <a:buClr>
                <a:srgbClr val="000000"/>
              </a:buClr>
              <a:buSzPct val="100000"/>
              <a:buFont typeface="Arial"/>
              <a:buChar char="●"/>
            </a:pPr>
            <a:r>
              <a:rPr lang="en" sz="1400"/>
              <a:t>The goal is to incorporate an area method for all shapes</a:t>
            </a:r>
          </a:p>
          <a:p>
            <a:pPr marL="457200" lvl="0" indent="-317500" rtl="0">
              <a:spcBef>
                <a:spcPts val="0"/>
              </a:spcBef>
              <a:buClr>
                <a:srgbClr val="000000"/>
              </a:buClr>
              <a:buSzPct val="100000"/>
              <a:buFont typeface="Arial"/>
              <a:buChar char="●"/>
            </a:pPr>
            <a:r>
              <a:rPr lang="en" sz="1400"/>
              <a:t>x,y are coordinates that are for all shapes. Each subclass has its own relevant fields.</a:t>
            </a:r>
          </a:p>
          <a:p>
            <a:pPr marL="457200" lvl="0" indent="-317500" rtl="0">
              <a:spcBef>
                <a:spcPts val="0"/>
              </a:spcBef>
              <a:buClr>
                <a:srgbClr val="000000"/>
              </a:buClr>
              <a:buSzPct val="100000"/>
              <a:buFont typeface="Arial"/>
              <a:buChar char="●"/>
            </a:pPr>
            <a:r>
              <a:rPr lang="en" sz="1400"/>
              <a:t>Explain that Circle, Square, and Triangle all have different area() methods</a:t>
            </a:r>
          </a:p>
          <a:p>
            <a:pPr marL="914400" lvl="1" indent="-317500" rtl="0">
              <a:spcBef>
                <a:spcPts val="0"/>
              </a:spcBef>
              <a:buClr>
                <a:srgbClr val="000000"/>
              </a:buClr>
              <a:buSzPct val="100000"/>
              <a:buFont typeface="Courier New"/>
              <a:buChar char="o"/>
            </a:pPr>
            <a:r>
              <a:rPr lang="en" sz="1400"/>
              <a:t>but Shape does not have one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Shape 69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91" name="Shape 6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r>
              <a:rPr lang="en" sz="1200">
                <a:solidFill>
                  <a:schemeClr val="dk1"/>
                </a:solidFill>
              </a:rPr>
              <a:t>Let’s try to solve the casting problem: Ask for ideas.</a:t>
            </a:r>
          </a:p>
          <a:p>
            <a:pPr lvl="0" rtl="0">
              <a:spcBef>
                <a:spcPts val="600"/>
              </a:spcBef>
              <a:buClr>
                <a:schemeClr val="dk1"/>
              </a:buClr>
              <a:buFont typeface="Arial"/>
              <a:buNone/>
            </a:pPr>
            <a:endParaRPr sz="1200">
              <a:solidFill>
                <a:schemeClr val="dk1"/>
              </a:solidFill>
            </a:endParaRPr>
          </a:p>
          <a:p>
            <a:pPr lvl="0" rtl="0">
              <a:spcBef>
                <a:spcPts val="600"/>
              </a:spcBef>
              <a:buClr>
                <a:schemeClr val="dk1"/>
              </a:buClr>
              <a:buSzPct val="91666"/>
              <a:buFont typeface="Arial"/>
              <a:buNone/>
            </a:pPr>
            <a:r>
              <a:rPr lang="en" sz="1200">
                <a:solidFill>
                  <a:schemeClr val="dk1"/>
                </a:solidFill>
              </a:rPr>
              <a:t>Solve our earlier problem - makes sumAreas(..) simple and clean, but has its own host of issues:</a:t>
            </a:r>
          </a:p>
          <a:p>
            <a:pPr marL="457200" lvl="0" indent="-304800" rtl="0">
              <a:spcBef>
                <a:spcPts val="600"/>
              </a:spcBef>
              <a:buClr>
                <a:schemeClr val="dk1"/>
              </a:buClr>
              <a:buSzPct val="100000"/>
              <a:buFont typeface="Arial"/>
              <a:buChar char="●"/>
            </a:pPr>
            <a:r>
              <a:rPr lang="en" sz="1200">
                <a:solidFill>
                  <a:schemeClr val="dk1"/>
                </a:solidFill>
              </a:rPr>
              <a:t>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a:solidFill>
                  <a:schemeClr val="dk1"/>
                </a:solidFill>
              </a:rPr>
              <a:t>Shapes that aren’t subclasses have 0 area, which would normally be incorrect</a:t>
            </a:r>
          </a:p>
          <a:p>
            <a:pPr rtl="0">
              <a:spcBef>
                <a:spcPts val="0"/>
              </a:spcBef>
              <a:buNone/>
            </a:pPr>
            <a:endParaRPr sz="1200"/>
          </a:p>
          <a:p>
            <a:pPr rtl="0">
              <a:spcBef>
                <a:spcPts val="0"/>
              </a:spcBef>
              <a:buNone/>
            </a:pPr>
            <a:r>
              <a:rPr lang="en" sz="1200"/>
              <a:t>Now add the RuntimeException:</a:t>
            </a:r>
          </a:p>
          <a:p>
            <a:pPr lvl="0" rtl="0">
              <a:spcBef>
                <a:spcPts val="600"/>
              </a:spcBef>
              <a:buClr>
                <a:schemeClr val="dk1"/>
              </a:buClr>
              <a:buSzPct val="91666"/>
              <a:buFont typeface="Arial"/>
              <a:buNone/>
            </a:pPr>
            <a:r>
              <a:rPr lang="en" sz="1200">
                <a:solidFill>
                  <a:schemeClr val="dk1"/>
                </a:solidFill>
              </a:rPr>
              <a:t>Gets even closer. Now we can’t call getArea on Shapes that aren’t subclasses.</a:t>
            </a:r>
          </a:p>
          <a:p>
            <a:pPr marL="457200" lvl="0" indent="-304800" rtl="0">
              <a:spcBef>
                <a:spcPts val="600"/>
              </a:spcBef>
              <a:buClr>
                <a:schemeClr val="dk1"/>
              </a:buClr>
              <a:buSzPct val="100000"/>
              <a:buFont typeface="Arial"/>
              <a:buChar char="●"/>
            </a:pPr>
            <a:r>
              <a:rPr lang="en" sz="1200">
                <a:solidFill>
                  <a:schemeClr val="dk1"/>
                </a:solidFill>
              </a:rPr>
              <a:t>Still, 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a:solidFill>
                  <a:schemeClr val="dk1"/>
                </a:solidFill>
              </a:rPr>
              <a:t>Makes a lot more Runtime Errors - Compile Time are easier to catch and fix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7"/>
        <p:cNvGrpSpPr/>
        <p:nvPr/>
      </p:nvGrpSpPr>
      <p:grpSpPr>
        <a:xfrm>
          <a:off x="0" y="0"/>
          <a:ext cx="0" cy="0"/>
          <a:chOff x="0" y="0"/>
          <a:chExt cx="0" cy="0"/>
        </a:xfrm>
      </p:grpSpPr>
      <p:sp>
        <p:nvSpPr>
          <p:cNvPr id="698" name="Shape 69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99" name="Shape 6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6"/>
        <p:cNvGrpSpPr/>
        <p:nvPr/>
      </p:nvGrpSpPr>
      <p:grpSpPr>
        <a:xfrm>
          <a:off x="0" y="0"/>
          <a:ext cx="0" cy="0"/>
          <a:chOff x="0" y="0"/>
          <a:chExt cx="0" cy="0"/>
        </a:xfrm>
      </p:grpSpPr>
      <p:sp>
        <p:nvSpPr>
          <p:cNvPr id="707" name="Shape 70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8" name="Shape 70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600"/>
              </a:spcBef>
              <a:buClr>
                <a:schemeClr val="dk1"/>
              </a:buClr>
              <a:buSzPct val="100000"/>
              <a:buFont typeface="Arial"/>
              <a:buChar char="●"/>
            </a:pPr>
            <a:r>
              <a:rPr lang="en" sz="1200">
                <a:solidFill>
                  <a:schemeClr val="dk1"/>
                </a:solidFill>
              </a:rPr>
              <a:t>This solves our first problem - by making Shape </a:t>
            </a:r>
            <a:r>
              <a:rPr lang="en" sz="1200" b="1">
                <a:solidFill>
                  <a:srgbClr val="1155CC"/>
                </a:solidFill>
              </a:rPr>
              <a:t>abstract</a:t>
            </a:r>
            <a:r>
              <a:rPr lang="en" sz="1200">
                <a:solidFill>
                  <a:schemeClr val="dk1"/>
                </a:solidFill>
              </a:rPr>
              <a:t>, we don’t have to worry about instantiating it. Cannot create an object of class Shape because use of new-expression is illegal. So every Shape is truly a Circle, Square, Triangle, or some other subclass.</a:t>
            </a:r>
          </a:p>
          <a:p>
            <a:pPr>
              <a:spcBef>
                <a:spcPts val="0"/>
              </a:spcBef>
              <a:buNone/>
            </a:pPr>
            <a:endParaRP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Shape 71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18" name="Shape 7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0" rtl="0">
              <a:spcBef>
                <a:spcPts val="600"/>
              </a:spcBef>
              <a:buSzPct val="100000"/>
              <a:buNone/>
            </a:pPr>
            <a:r>
              <a:rPr lang="en" sz="1200">
                <a:solidFill>
                  <a:schemeClr val="dk1"/>
                </a:solidFill>
              </a:rPr>
              <a:t>     This solves the second problem.</a:t>
            </a:r>
          </a:p>
          <a:p>
            <a:pPr marL="228600" lvl="0" indent="0" rtl="0">
              <a:spcBef>
                <a:spcPts val="600"/>
              </a:spcBef>
              <a:buSzPct val="100000"/>
              <a:buNone/>
            </a:pPr>
            <a:r>
              <a:rPr lang="en" sz="1200">
                <a:solidFill>
                  <a:schemeClr val="dk1"/>
                </a:solidFill>
              </a:rPr>
              <a:t>An abstract method must be overridden in every subclass - not doing so is a </a:t>
            </a:r>
            <a:r>
              <a:rPr lang="en" sz="1200" b="1">
                <a:solidFill>
                  <a:schemeClr val="dk1"/>
                </a:solidFill>
              </a:rPr>
              <a:t>compile time</a:t>
            </a:r>
            <a:r>
              <a:rPr lang="en" sz="1200">
                <a:solidFill>
                  <a:schemeClr val="dk1"/>
                </a:solidFill>
              </a:rPr>
              <a:t> error --program us illegal.</a:t>
            </a:r>
          </a:p>
          <a:p>
            <a:pPr marL="457200" lvl="0" indent="-228600" rtl="0">
              <a:spcBef>
                <a:spcPts val="600"/>
              </a:spcBef>
              <a:buSzPct val="100000"/>
              <a:buNone/>
            </a:pPr>
            <a:r>
              <a:rPr lang="en" sz="1200">
                <a:solidFill>
                  <a:schemeClr val="dk1"/>
                </a:solidFill>
              </a:rPr>
              <a:t>An abstract method doesn’t have a body - just method header then semicolon.</a:t>
            </a:r>
          </a:p>
          <a:p>
            <a:pPr lvl="0" rtl="0">
              <a:spcBef>
                <a:spcPts val="0"/>
              </a:spcBef>
              <a:buNone/>
            </a:pPr>
            <a:endParaRPr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4" name="Shape 72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5" name="Shape 7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Why? Java requires this so that the following doesn’t happen.</a:t>
            </a:r>
          </a:p>
          <a:p>
            <a:pPr marL="457200" lvl="0" indent="-317500" rtl="0">
              <a:spcBef>
                <a:spcPts val="0"/>
              </a:spcBef>
              <a:buClr>
                <a:srgbClr val="000000"/>
              </a:buClr>
              <a:buSzPct val="127272"/>
              <a:buFont typeface="Arial"/>
              <a:buAutoNum type="arabicPeriod"/>
            </a:pPr>
            <a:r>
              <a:rPr lang="en"/>
              <a:t>If subclasses didn’t override the abstract method, we could have a situation where the method gets called but it has no implementation to use</a:t>
            </a:r>
          </a:p>
          <a:p>
            <a:pPr marL="457200" lvl="0" indent="-317500" rtl="0">
              <a:spcBef>
                <a:spcPts val="0"/>
              </a:spcBef>
              <a:buClr>
                <a:srgbClr val="000000"/>
              </a:buClr>
              <a:buSzPct val="127272"/>
              <a:buFont typeface="Arial"/>
              <a:buAutoNum type="arabicPeriod"/>
            </a:pPr>
            <a:r>
              <a:rPr lang="en"/>
              <a:t>If we could instantiate an object of an abstract class and tried to call one of the abstract methods, it would have no implementation to use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Shape 73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35" name="Shape 7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100000"/>
              <a:buFont typeface="Arial"/>
              <a:buNone/>
            </a:pPr>
            <a:r>
              <a:rPr lang="en">
                <a:solidFill>
                  <a:schemeClr val="dk1"/>
                </a:solidFill>
              </a:rPr>
              <a:t>An interface is like a fully abstract class but has a slightly different syntax.</a:t>
            </a:r>
          </a:p>
          <a:p>
            <a:pPr lvl="0" rtl="0">
              <a:lnSpc>
                <a:spcPct val="115000"/>
              </a:lnSpc>
              <a:spcBef>
                <a:spcPts val="0"/>
              </a:spcBef>
              <a:buClr>
                <a:schemeClr val="dk1"/>
              </a:buClr>
              <a:buSzPct val="100000"/>
              <a:buFont typeface="Arial"/>
              <a:buNone/>
            </a:pPr>
            <a:r>
              <a:rPr lang="en">
                <a:solidFill>
                  <a:schemeClr val="dk1"/>
                </a:solidFill>
              </a:rPr>
              <a:t>An interface can contain type signatures for methods, just like abstract methods in abstract classes, but they have to be public.</a:t>
            </a:r>
          </a:p>
          <a:p>
            <a:pPr lvl="0">
              <a:lnSpc>
                <a:spcPct val="115000"/>
              </a:lnSpc>
              <a:spcBef>
                <a:spcPts val="0"/>
              </a:spcBef>
              <a:buClr>
                <a:schemeClr val="dk1"/>
              </a:buClr>
              <a:buSzPct val="100000"/>
              <a:buFont typeface="Arial"/>
              <a:buNone/>
            </a:pPr>
            <a:r>
              <a:rPr lang="en">
                <a:solidFill>
                  <a:schemeClr val="dk1"/>
                </a:solidFill>
              </a:rPr>
              <a:t>An interface can contain fields, but they have to be public, static, and final and they have to contain an initializer. So they are really just constants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Shape 74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5" name="Shape 7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 NOTE -------------</a:t>
            </a:r>
          </a:p>
          <a:p>
            <a:pPr rtl="0">
              <a:spcBef>
                <a:spcPts val="0"/>
              </a:spcBef>
              <a:buNone/>
            </a:pPr>
            <a:r>
              <a:rPr lang="en"/>
              <a:t>If someone asks about conflicting constants in interfaces, Java will actually have an compile-time error due to ambiguity.</a:t>
            </a:r>
          </a:p>
          <a:p>
            <a:pPr rtl="0">
              <a:spcBef>
                <a:spcPts val="0"/>
              </a:spcBef>
              <a:buNone/>
            </a:pPr>
            <a:r>
              <a:rPr lang="en"/>
              <a:t>So you would need to call the constant you want from the interface like Whistler.MEANING_OF_LIFE or Singer.MEANING_OF_LIFE.</a:t>
            </a:r>
          </a:p>
          <a:p>
            <a:pPr rtl="0">
              <a:spcBef>
                <a:spcPts val="0"/>
              </a:spcBef>
              <a:buNone/>
            </a:pPr>
            <a:endParaRPr/>
          </a:p>
          <a:p>
            <a:pPr>
              <a:spcBef>
                <a:spcPts val="0"/>
              </a:spcBef>
              <a:buNone/>
            </a:pPr>
            <a:r>
              <a:rPr lang="en"/>
              <a:t>Similarly for conflicting return types for methods of the same name, java will say that the return type is incompatible with one of the interfaces.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Shape 76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66" name="Shape 7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lnSpc>
                <a:spcPct val="144000"/>
              </a:lnSpc>
              <a:spcBef>
                <a:spcPts val="0"/>
              </a:spcBef>
              <a:buClr>
                <a:schemeClr val="dk1"/>
              </a:buClr>
              <a:buSzPct val="100000"/>
              <a:buFont typeface="Arial"/>
              <a:buChar char="●"/>
            </a:pPr>
            <a:r>
              <a:rPr lang="en" sz="1200">
                <a:solidFill>
                  <a:schemeClr val="dk1"/>
                </a:solidFill>
              </a:rPr>
              <a:t>Implementing an interface allows a class to become more formal about the behavior it promises to provide. </a:t>
            </a:r>
          </a:p>
          <a:p>
            <a:pPr marL="457200" lvl="0" indent="-304800" rtl="0">
              <a:lnSpc>
                <a:spcPct val="144000"/>
              </a:lnSpc>
              <a:spcBef>
                <a:spcPts val="0"/>
              </a:spcBef>
              <a:buClr>
                <a:schemeClr val="dk1"/>
              </a:buClr>
              <a:buSzPct val="100000"/>
              <a:buFont typeface="Arial"/>
              <a:buChar char="●"/>
            </a:pPr>
            <a:r>
              <a:rPr lang="en" sz="1200">
                <a:solidFill>
                  <a:schemeClr val="dk1"/>
                </a:solidFill>
              </a:rPr>
              <a:t>Interfaces form a </a:t>
            </a:r>
            <a:r>
              <a:rPr lang="en" sz="1200" b="1">
                <a:solidFill>
                  <a:schemeClr val="dk1"/>
                </a:solidFill>
              </a:rPr>
              <a:t>contract</a:t>
            </a:r>
            <a:r>
              <a:rPr lang="en" sz="1200">
                <a:solidFill>
                  <a:schemeClr val="dk1"/>
                </a:solidFill>
              </a:rPr>
              <a:t> between the class and the outside world, and this contract is enforced at build time by the compiler. </a:t>
            </a:r>
          </a:p>
          <a:p>
            <a:pPr marL="457200" lvl="0" indent="-304800" rtl="0">
              <a:lnSpc>
                <a:spcPct val="144000"/>
              </a:lnSpc>
              <a:spcBef>
                <a:spcPts val="0"/>
              </a:spcBef>
              <a:buClr>
                <a:schemeClr val="dk1"/>
              </a:buClr>
              <a:buSzPct val="100000"/>
              <a:buFont typeface="Arial"/>
              <a:buChar char="●"/>
            </a:pPr>
            <a:r>
              <a:rPr lang="en" sz="1200">
                <a:solidFill>
                  <a:schemeClr val="dk1"/>
                </a:solidFill>
              </a:rPr>
              <a:t>If your class claims to implement an interface, the class will compile only if all methods defined by that interface are overridden in the class ---are declared in the class.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Shape 78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84" name="Shape 7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There are </a:t>
            </a:r>
            <a:r>
              <a:rPr lang="en" b="1"/>
              <a:t>six (compiler)</a:t>
            </a:r>
            <a:r>
              <a:rPr lang="en"/>
              <a:t> perspectives of the same Human object. From each perspective, you can call a method m()  (say) only if it is defined in that perspective or above it; otherwise, the call is illegal. This ensures that a method to be called actually exists at runtime.</a:t>
            </a:r>
          </a:p>
          <a:p>
            <a:pPr rtl="0">
              <a:spcBef>
                <a:spcPts val="0"/>
              </a:spcBef>
              <a:buNone/>
            </a:pPr>
            <a:endParaRPr/>
          </a:p>
          <a:p>
            <a:pPr rtl="0">
              <a:spcBef>
                <a:spcPts val="0"/>
              </a:spcBef>
              <a:buNone/>
            </a:pPr>
            <a:r>
              <a:rPr lang="en"/>
              <a:t>But of course the object does NOT change when one casts.</a:t>
            </a:r>
          </a:p>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34" name="Shape 3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600"/>
              </a:spcBef>
              <a:buClr>
                <a:schemeClr val="dk1"/>
              </a:buClr>
              <a:buSzPct val="100000"/>
              <a:buFont typeface="Arial"/>
              <a:buChar char="●"/>
            </a:pPr>
            <a:r>
              <a:rPr lang="en" sz="1400">
                <a:solidFill>
                  <a:schemeClr val="dk1"/>
                </a:solidFill>
              </a:rPr>
              <a:t>Explain that all Objects (Strings included) have a default value of null, while primitive types have other default values:</a:t>
            </a:r>
          </a:p>
          <a:p>
            <a:pPr marL="457200" lvl="0" indent="-317500" rtl="0">
              <a:spcBef>
                <a:spcPts val="600"/>
              </a:spcBef>
              <a:buClr>
                <a:schemeClr val="dk1"/>
              </a:buClr>
              <a:buSzPct val="100000"/>
              <a:buFont typeface="Arial"/>
              <a:buChar char="●"/>
            </a:pPr>
            <a:r>
              <a:rPr lang="en" sz="1400">
                <a:solidFill>
                  <a:schemeClr val="dk1"/>
                </a:solidFill>
              </a:rPr>
              <a:t>Note that this is mainly for fields and not local variables (You’ll get a compiler warning if don’t initialize a local variable, and sometimes an error if Java is clever enough)</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Shape 80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06" name="Shape 8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Note that explicit upcasts are unnecessary.</a:t>
            </a:r>
          </a:p>
          <a:p>
            <a:pPr rtl="0">
              <a:spcBef>
                <a:spcPts val="0"/>
              </a:spcBef>
              <a:buNone/>
            </a:pPr>
            <a:endParaRPr/>
          </a:p>
          <a:p>
            <a:pPr rtl="0">
              <a:spcBef>
                <a:spcPts val="0"/>
              </a:spcBef>
              <a:buNone/>
            </a:pPr>
            <a:r>
              <a:rPr lang="en"/>
              <a:t>Explicit downcasts are necessary --and they should be done only if it is KNOWN that the cast will work (use instanceof to check that).</a:t>
            </a:r>
          </a:p>
          <a:p>
            <a:pPr rtl="0">
              <a:spcBef>
                <a:spcPts val="0"/>
              </a:spcBef>
              <a:buNone/>
            </a:pPr>
            <a:endParaRPr/>
          </a:p>
          <a:p>
            <a:pPr rtl="0">
              <a:spcBef>
                <a:spcPts val="0"/>
              </a:spcBef>
              <a:buNone/>
            </a:pPr>
            <a:r>
              <a:rPr lang="en"/>
              <a:t>Note that    c instanceof  C   is true iff c has a partition called C.</a:t>
            </a:r>
          </a:p>
          <a:p>
            <a:pPr lvl="0" rtl="0">
              <a:spcBef>
                <a:spcPts val="0"/>
              </a:spcBef>
              <a:buNone/>
            </a:pPr>
            <a:r>
              <a:rPr lang="en"/>
              <a:t>For the object shown on this slide,  h instance of C is true for C being  Whistler, Human, Mammal, Singer, Animal, and Object.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1"/>
        <p:cNvGrpSpPr/>
        <p:nvPr/>
      </p:nvGrpSpPr>
      <p:grpSpPr>
        <a:xfrm>
          <a:off x="0" y="0"/>
          <a:ext cx="0" cy="0"/>
          <a:chOff x="0" y="0"/>
          <a:chExt cx="0" cy="0"/>
        </a:xfrm>
      </p:grpSpPr>
      <p:sp>
        <p:nvSpPr>
          <p:cNvPr id="822" name="Shape 82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23" name="Shape 8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a:p>
          <a:p>
            <a:pPr rtl="0">
              <a:spcBef>
                <a:spcPts val="0"/>
              </a:spcBef>
              <a:buNone/>
            </a:pPr>
            <a:endParaRPr/>
          </a:p>
          <a:p>
            <a:pPr rtl="0">
              <a:spcBef>
                <a:spcPts val="0"/>
              </a:spcBef>
              <a:buNone/>
            </a:pPr>
            <a:r>
              <a:rPr lang="en"/>
              <a:t>When h.listenTo(h) or h.listenTo(w) gets called, it calls the listenTo method declared in Human. (“Bottom-up rule”)</a:t>
            </a:r>
          </a:p>
          <a:p>
            <a:pPr rtl="0">
              <a:spcBef>
                <a:spcPts val="0"/>
              </a:spcBef>
              <a:buNone/>
            </a:pPr>
            <a:endParaRPr/>
          </a:p>
          <a:p>
            <a:pPr rtl="0">
              <a:spcBef>
                <a:spcPts val="0"/>
              </a:spcBef>
              <a:buNone/>
            </a:pPr>
            <a:r>
              <a:rPr lang="en"/>
              <a:t>w.listenTo(w) doesn’t compile because a Whistler object does not have a listenTo method.</a:t>
            </a:r>
          </a:p>
          <a:p>
            <a:pPr rtl="0">
              <a:spcBef>
                <a:spcPts val="0"/>
              </a:spcBef>
              <a:buNone/>
            </a:pPr>
            <a:endParaRPr/>
          </a:p>
          <a:p>
            <a:pPr lvl="0" rtl="0">
              <a:spcBef>
                <a:spcPts val="0"/>
              </a:spcBef>
              <a:buNone/>
            </a:pPr>
            <a:r>
              <a:rPr lang="en"/>
              <a:t>Whenever we call upon </a:t>
            </a:r>
            <a:r>
              <a:rPr lang="en" b="1">
                <a:solidFill>
                  <a:srgbClr val="1155CC"/>
                </a:solidFill>
                <a:latin typeface="Courier New"/>
                <a:ea typeface="Courier New"/>
                <a:cs typeface="Courier New"/>
                <a:sym typeface="Courier New"/>
              </a:rPr>
              <a:t>w</a:t>
            </a:r>
            <a:r>
              <a:rPr lang="en"/>
              <a:t>, the compiler knows that it can call upon the methods that were declared in (the type) Whistler.</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Shape 82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30" name="Shape 8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At this point, in your Demo, change class Shape to implement Comparable&lt;T&gt; as shown on this slide,</a:t>
            </a:r>
          </a:p>
          <a:p>
            <a:pPr rtl="0">
              <a:spcBef>
                <a:spcPts val="0"/>
              </a:spcBef>
              <a:buNone/>
            </a:pPr>
            <a:r>
              <a:rPr lang="en"/>
              <a:t>adding method compareTo and implementing Comparable&lt;Shape&gt;.</a:t>
            </a:r>
          </a:p>
          <a:p>
            <a:pPr rtl="0">
              <a:spcBef>
                <a:spcPts val="0"/>
              </a:spcBef>
              <a:buNone/>
            </a:pPr>
            <a:r>
              <a:rPr lang="en"/>
              <a:t>You should then be able to run method main and show them that the sort works.</a:t>
            </a:r>
          </a:p>
          <a:p>
            <a:pPr rtl="0">
              <a:spcBef>
                <a:spcPts val="0"/>
              </a:spcBef>
              <a:buNone/>
            </a:pPr>
            <a:endParaRPr/>
          </a:p>
          <a:p>
            <a:pPr rtl="0">
              <a:spcBef>
                <a:spcPts val="0"/>
              </a:spcBef>
              <a:buNone/>
            </a:pPr>
            <a:r>
              <a:rPr lang="en"/>
              <a:t>Note: It would be nice to write compareTo using just:</a:t>
            </a:r>
          </a:p>
          <a:p>
            <a:pPr rtl="0">
              <a:spcBef>
                <a:spcPts val="0"/>
              </a:spcBef>
              <a:buNone/>
            </a:pPr>
            <a:endParaRPr/>
          </a:p>
          <a:p>
            <a:pPr rtl="0">
              <a:spcBef>
                <a:spcPts val="0"/>
              </a:spcBef>
              <a:buNone/>
            </a:pPr>
            <a:r>
              <a:rPr lang="en"/>
              <a:t>    return area() - s.area();</a:t>
            </a:r>
          </a:p>
          <a:p>
            <a:pPr rtl="0">
              <a:spcBef>
                <a:spcPts val="0"/>
              </a:spcBef>
              <a:buNone/>
            </a:pPr>
            <a:endParaRPr/>
          </a:p>
          <a:p>
            <a:pPr rtl="0">
              <a:spcBef>
                <a:spcPts val="0"/>
              </a:spcBef>
              <a:buNone/>
            </a:pPr>
            <a:r>
              <a:rPr lang="en"/>
              <a:t>but the expression is a double. And if we try to cast it to an int, using</a:t>
            </a:r>
          </a:p>
          <a:p>
            <a:pPr rtl="0">
              <a:spcBef>
                <a:spcPts val="0"/>
              </a:spcBef>
              <a:buNone/>
            </a:pPr>
            <a:endParaRPr/>
          </a:p>
          <a:p>
            <a:pPr lvl="0" rtl="0">
              <a:spcBef>
                <a:spcPts val="0"/>
              </a:spcBef>
              <a:buNone/>
            </a:pPr>
            <a:r>
              <a:rPr lang="en"/>
              <a:t>   </a:t>
            </a:r>
            <a:r>
              <a:rPr lang="en">
                <a:solidFill>
                  <a:schemeClr val="dk1"/>
                </a:solidFill>
              </a:rPr>
              <a:t>return (int)(area() - s.area());</a:t>
            </a:r>
          </a:p>
          <a:p>
            <a:pPr lvl="0" rtl="0">
              <a:spcBef>
                <a:spcPts val="0"/>
              </a:spcBef>
              <a:buNone/>
            </a:pPr>
            <a:endParaRPr>
              <a:solidFill>
                <a:schemeClr val="dk1"/>
              </a:solidFill>
            </a:endParaRPr>
          </a:p>
          <a:p>
            <a:pPr lvl="0" rtl="0">
              <a:spcBef>
                <a:spcPts val="0"/>
              </a:spcBef>
              <a:buClr>
                <a:schemeClr val="dk1"/>
              </a:buClr>
              <a:buSzPct val="100000"/>
              <a:buFont typeface="Arial"/>
              <a:buNone/>
            </a:pPr>
            <a:r>
              <a:rPr lang="en">
                <a:solidFill>
                  <a:schemeClr val="dk1"/>
                </a:solidFill>
              </a:rPr>
              <a:t>it doesn’t give the right answer is the area different is between -1 and 1 (non-inclusive).</a:t>
            </a:r>
          </a:p>
          <a:p>
            <a:pPr lvl="0" rt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Shape 83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37" name="Shape 8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r>
              <a:rPr lang="en"/>
              <a:t>All 110 very diverse/different classes that implement Comparable just need to use one method! (Arrays.sort)</a:t>
            </a:r>
          </a:p>
          <a:p>
            <a:pPr lvl="0" rtl="0">
              <a:spcBef>
                <a:spcPts val="0"/>
              </a:spcBef>
              <a:buNone/>
            </a:pPr>
            <a:r>
              <a:rPr lang="en"/>
              <a:t>Interfaces stop us from needlessly writing 110 different sort implementations! If YOUR class C (say) implements Comparable,</a:t>
            </a:r>
          </a:p>
          <a:p>
            <a:pPr lvl="0" rtl="0">
              <a:spcBef>
                <a:spcPts val="0"/>
              </a:spcBef>
              <a:buNone/>
            </a:pPr>
            <a:r>
              <a:rPr lang="en"/>
              <a:t>thus providing a method that gives an ordering to objects of the class, you can use Arrays.sort to sort arrays C[].</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Shape 84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46" name="Shape 8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Because of interfaces, we need </a:t>
            </a:r>
            <a:r>
              <a:rPr lang="en">
                <a:solidFill>
                  <a:schemeClr val="dk1"/>
                </a:solidFill>
              </a:rPr>
              <a:t>only </a:t>
            </a:r>
            <a:r>
              <a:rPr lang="en"/>
              <a:t>one sort method, which just relies on compareTo. </a:t>
            </a:r>
          </a:p>
          <a:p>
            <a:pPr lvl="0" rtl="0">
              <a:spcBef>
                <a:spcPts val="0"/>
              </a:spcBef>
              <a:buNone/>
            </a:pPr>
            <a:r>
              <a:rPr lang="en"/>
              <a:t>As long as Arrays.sort can cast elements to type Comparable, it can reliably call method compareTo.</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Shape 85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6" name="Shape 8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200">
                <a:solidFill>
                  <a:schemeClr val="dk1"/>
                </a:solidFill>
              </a:rPr>
              <a:t>(If you have time) go through the points in the context of the previous examples of Humans/whistlers and shapes.</a:t>
            </a:r>
          </a:p>
          <a:p>
            <a:pPr rtl="0">
              <a:spcBef>
                <a:spcPts val="0"/>
              </a:spcBef>
              <a:buNone/>
            </a:pPr>
            <a:endParaRPr sz="1200">
              <a:solidFill>
                <a:schemeClr val="dk1"/>
              </a:solidFill>
            </a:endParaRPr>
          </a:p>
          <a:p>
            <a:pPr rtl="0">
              <a:spcBef>
                <a:spcPts val="0"/>
              </a:spcBef>
              <a:buNone/>
            </a:pPr>
            <a:endParaRPr sz="1200">
              <a:solidFill>
                <a:schemeClr val="dk1"/>
              </a:solidFill>
            </a:endParaRPr>
          </a:p>
          <a:p>
            <a:pPr rtl="0">
              <a:spcBef>
                <a:spcPts val="0"/>
              </a:spcBef>
              <a:buNone/>
            </a:pPr>
            <a:r>
              <a:rPr lang="en" sz="1200">
                <a:solidFill>
                  <a:schemeClr val="dk1"/>
                </a:solidFill>
              </a:rPr>
              <a:t>Software Engineering:</a:t>
            </a:r>
          </a:p>
          <a:p>
            <a:pPr marL="457200" lvl="0" indent="-304800" rtl="0">
              <a:spcBef>
                <a:spcPts val="0"/>
              </a:spcBef>
              <a:buClr>
                <a:schemeClr val="dk1"/>
              </a:buClr>
              <a:buSzPct val="100000"/>
              <a:buFont typeface="Arial"/>
              <a:buChar char="-"/>
            </a:pPr>
            <a:r>
              <a:rPr lang="en" sz="1200">
                <a:solidFill>
                  <a:schemeClr val="dk1"/>
                </a:solidFill>
              </a:rPr>
              <a:t>specify and enforce boundaries between different parts of a team project</a:t>
            </a:r>
          </a:p>
          <a:p>
            <a:pPr rtl="0">
              <a:spcBef>
                <a:spcPts val="0"/>
              </a:spcBef>
              <a:buNone/>
            </a:pPr>
            <a:endParaRPr sz="1200">
              <a:solidFill>
                <a:schemeClr val="dk1"/>
              </a:solidFill>
            </a:endParaRPr>
          </a:p>
          <a:p>
            <a:pPr lvl="0">
              <a:spcBef>
                <a:spcPts val="0"/>
              </a:spcBef>
              <a:buNone/>
            </a:pPr>
            <a:r>
              <a:rPr lang="en" sz="1200">
                <a:solidFill>
                  <a:schemeClr val="dk1"/>
                </a:solidFill>
              </a:rPr>
              <a:t>Because they will have had some exposure to Lists, you can say that if they implement the List&lt;T&gt; interface, it allows a user to have a guarantee that their list implementation will have those List methods. It doesn’t say anything about the implementation (backing array vs. objects and pointers). It just needs to satisfy the specification. Else, there will be a compiler error.</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Shape 87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71" name="Shape 8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Shape 88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90" name="Shape 8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5"/>
        <p:cNvGrpSpPr/>
        <p:nvPr/>
      </p:nvGrpSpPr>
      <p:grpSpPr>
        <a:xfrm>
          <a:off x="0" y="0"/>
          <a:ext cx="0" cy="0"/>
          <a:chOff x="0" y="0"/>
          <a:chExt cx="0" cy="0"/>
        </a:xfrm>
      </p:grpSpPr>
      <p:sp>
        <p:nvSpPr>
          <p:cNvPr id="906" name="Shape 90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07" name="Shape 9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Emphasize that loop invariants have these four components that directly link to the four loopy questions. </a:t>
            </a:r>
          </a:p>
          <a:p>
            <a:pPr marR="0" algn="l" rtl="0">
              <a:lnSpc>
                <a:spcPct val="100000"/>
              </a:lnSpc>
              <a:spcBef>
                <a:spcPts val="0"/>
              </a:spcBef>
              <a:spcAft>
                <a:spcPts val="0"/>
              </a:spcAft>
              <a:buNone/>
            </a:pPr>
            <a:endParaRPr sz="1400"/>
          </a:p>
          <a:p>
            <a:pPr marR="0" lvl="0" algn="l" rtl="0">
              <a:lnSpc>
                <a:spcPct val="100000"/>
              </a:lnSpc>
              <a:spcBef>
                <a:spcPts val="0"/>
              </a:spcBef>
              <a:spcAft>
                <a:spcPts val="0"/>
              </a:spcAft>
              <a:buNone/>
            </a:pPr>
            <a:r>
              <a:rPr lang="en" sz="1400"/>
              <a:t>If you want, give them a mnemonic to remember </a:t>
            </a:r>
            <a:r>
              <a:rPr lang="en" sz="1400" b="1"/>
              <a:t>SSKP</a:t>
            </a:r>
            <a:r>
              <a:rPr lang="en" sz="1400"/>
              <a:t> like </a:t>
            </a:r>
            <a:r>
              <a:rPr lang="en" sz="1400" b="1"/>
              <a:t>Smart Sharks Kick Pebbles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7"/>
        <p:cNvGrpSpPr/>
        <p:nvPr/>
      </p:nvGrpSpPr>
      <p:grpSpPr>
        <a:xfrm>
          <a:off x="0" y="0"/>
          <a:ext cx="0" cy="0"/>
          <a:chOff x="0" y="0"/>
          <a:chExt cx="0" cy="0"/>
        </a:xfrm>
      </p:grpSpPr>
      <p:sp>
        <p:nvSpPr>
          <p:cNvPr id="1038" name="Shape 103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39" name="Shape 10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41" name="Shape 3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We don’t want to get too much into wrapper classes at this point because it’s a pretty strange concept for people just picking up Java and it’s not very important early on. This is mainly to let them know that</a:t>
            </a:r>
          </a:p>
          <a:p>
            <a:pPr marL="457200" lvl="0" indent="-317500" rtl="0">
              <a:spcBef>
                <a:spcPts val="0"/>
              </a:spcBef>
              <a:buClr>
                <a:srgbClr val="000000"/>
              </a:buClr>
              <a:buSzPct val="100000"/>
              <a:buFont typeface="Arial"/>
              <a:buAutoNum type="alphaUcPeriod"/>
            </a:pPr>
            <a:r>
              <a:rPr lang="en" sz="1400"/>
              <a:t>primitive types cannot have methods, and</a:t>
            </a:r>
          </a:p>
          <a:p>
            <a:pPr marL="457200" lvl="0" indent="-317500" rtl="0">
              <a:spcBef>
                <a:spcPts val="0"/>
              </a:spcBef>
              <a:buClr>
                <a:srgbClr val="000000"/>
              </a:buClr>
              <a:buSzPct val="100000"/>
              <a:buFont typeface="Arial"/>
              <a:buAutoNum type="alphaUcPeriod"/>
            </a:pPr>
            <a:r>
              <a:rPr lang="en" sz="1400"/>
              <a:t>each primitive type has a related wrapper class with useful methods</a:t>
            </a:r>
          </a:p>
          <a:p>
            <a:pPr rtl="0">
              <a:spcBef>
                <a:spcPts val="0"/>
              </a:spcBef>
              <a:buNone/>
            </a:pPr>
            <a:endParaRPr sz="1400"/>
          </a:p>
          <a:p>
            <a:pPr rtl="0">
              <a:spcBef>
                <a:spcPts val="0"/>
              </a:spcBef>
              <a:buNone/>
            </a:pPr>
            <a:r>
              <a:rPr lang="en" sz="1400"/>
              <a:t>Don’t talk about casting between primitives and their wrappers or about equality of wrapped primitives, just treat these classes as if they were a collection of static methods related to the primitives.</a:t>
            </a:r>
          </a:p>
          <a:p>
            <a:pPr rtl="0">
              <a:spcBef>
                <a:spcPts val="0"/>
              </a:spcBef>
              <a:buNone/>
            </a:pPr>
            <a:endParaRPr sz="1400"/>
          </a:p>
          <a:p>
            <a:pPr lvl="0">
              <a:spcBef>
                <a:spcPts val="0"/>
              </a:spcBef>
              <a:buNone/>
            </a:pPr>
            <a:r>
              <a:rPr lang="en" sz="1400"/>
              <a:t>It can be nice to mention that the method they saw earlier</a:t>
            </a:r>
            <a:r>
              <a:rPr lang="en" sz="1400">
                <a:latin typeface="Courier New"/>
                <a:ea typeface="Courier New"/>
                <a:cs typeface="Courier New"/>
                <a:sym typeface="Courier New"/>
              </a:rPr>
              <a:t> </a:t>
            </a:r>
            <a:r>
              <a:rPr lang="en" sz="1400" b="1">
                <a:solidFill>
                  <a:srgbClr val="1155CC"/>
                </a:solidFill>
                <a:latin typeface="Courier New"/>
                <a:ea typeface="Courier New"/>
                <a:cs typeface="Courier New"/>
                <a:sym typeface="Courier New"/>
              </a:rPr>
              <a:t>Double.parseDouble(str)</a:t>
            </a:r>
            <a:r>
              <a:rPr lang="en" sz="1400" b="1">
                <a:solidFill>
                  <a:srgbClr val="1155CC"/>
                </a:solidFill>
              </a:rPr>
              <a:t> </a:t>
            </a:r>
            <a:r>
              <a:rPr lang="en" sz="1400"/>
              <a:t>comes from the Double wrapper class, and that </a:t>
            </a:r>
            <a:r>
              <a:rPr lang="en" sz="1400" b="1">
                <a:solidFill>
                  <a:srgbClr val="1155CC"/>
                </a:solidFill>
                <a:latin typeface="Courier New"/>
                <a:ea typeface="Courier New"/>
                <a:cs typeface="Courier New"/>
                <a:sym typeface="Courier New"/>
              </a:rPr>
              <a:t>Integer.parseInt</a:t>
            </a:r>
            <a:r>
              <a:rPr lang="en" sz="1400"/>
              <a:t> is a similar useful one. </a:t>
            </a:r>
            <a:r>
              <a:rPr lang="en" sz="1400" b="1">
                <a:solidFill>
                  <a:srgbClr val="1155CC"/>
                </a:solidFill>
                <a:latin typeface="Courier New"/>
                <a:ea typeface="Courier New"/>
                <a:cs typeface="Courier New"/>
                <a:sym typeface="Courier New"/>
              </a:rPr>
              <a:t>Integer.MAX_VALUE</a:t>
            </a:r>
            <a:r>
              <a:rPr lang="en" sz="1400"/>
              <a:t> and </a:t>
            </a:r>
            <a:r>
              <a:rPr lang="en" sz="1400" b="1">
                <a:solidFill>
                  <a:srgbClr val="1155CC"/>
                </a:solidFill>
                <a:latin typeface="Courier New"/>
                <a:ea typeface="Courier New"/>
                <a:cs typeface="Courier New"/>
                <a:sym typeface="Courier New"/>
              </a:rPr>
              <a:t>Integer.MIN_VALUE</a:t>
            </a:r>
            <a:r>
              <a:rPr lang="en" sz="1400"/>
              <a:t> can also be useful.</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3"/>
        <p:cNvGrpSpPr/>
        <p:nvPr/>
      </p:nvGrpSpPr>
      <p:grpSpPr>
        <a:xfrm>
          <a:off x="0" y="0"/>
          <a:ext cx="0" cy="0"/>
          <a:chOff x="0" y="0"/>
          <a:chExt cx="0" cy="0"/>
        </a:xfrm>
      </p:grpSpPr>
      <p:sp>
        <p:nvSpPr>
          <p:cNvPr id="1044" name="Shape 104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45" name="Shape 10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4"/>
        <p:cNvGrpSpPr/>
        <p:nvPr/>
      </p:nvGrpSpPr>
      <p:grpSpPr>
        <a:xfrm>
          <a:off x="0" y="0"/>
          <a:ext cx="0" cy="0"/>
          <a:chOff x="0" y="0"/>
          <a:chExt cx="0" cy="0"/>
        </a:xfrm>
      </p:grpSpPr>
      <p:sp>
        <p:nvSpPr>
          <p:cNvPr id="1075" name="Shape 107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076" name="Shape 10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6"/>
        <p:cNvGrpSpPr/>
        <p:nvPr/>
      </p:nvGrpSpPr>
      <p:grpSpPr>
        <a:xfrm>
          <a:off x="0" y="0"/>
          <a:ext cx="0" cy="0"/>
          <a:chOff x="0" y="0"/>
          <a:chExt cx="0" cy="0"/>
        </a:xfrm>
      </p:grpSpPr>
      <p:sp>
        <p:nvSpPr>
          <p:cNvPr id="1097" name="Shape 109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098" name="Shape 10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5"/>
        <p:cNvGrpSpPr/>
        <p:nvPr/>
      </p:nvGrpSpPr>
      <p:grpSpPr>
        <a:xfrm>
          <a:off x="0" y="0"/>
          <a:ext cx="0" cy="0"/>
          <a:chOff x="0" y="0"/>
          <a:chExt cx="0" cy="0"/>
        </a:xfrm>
      </p:grpSpPr>
      <p:sp>
        <p:nvSpPr>
          <p:cNvPr id="1106" name="Shape 110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07" name="Shape 1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Shape 111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18" name="Shape 11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3"/>
        <p:cNvGrpSpPr/>
        <p:nvPr/>
      </p:nvGrpSpPr>
      <p:grpSpPr>
        <a:xfrm>
          <a:off x="0" y="0"/>
          <a:ext cx="0" cy="0"/>
          <a:chOff x="0" y="0"/>
          <a:chExt cx="0" cy="0"/>
        </a:xfrm>
      </p:grpSpPr>
      <p:sp>
        <p:nvSpPr>
          <p:cNvPr id="1124" name="Shape 112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25" name="Shape 11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6"/>
        <p:cNvGrpSpPr/>
        <p:nvPr/>
      </p:nvGrpSpPr>
      <p:grpSpPr>
        <a:xfrm>
          <a:off x="0" y="0"/>
          <a:ext cx="0" cy="0"/>
          <a:chOff x="0" y="0"/>
          <a:chExt cx="0" cy="0"/>
        </a:xfrm>
      </p:grpSpPr>
      <p:sp>
        <p:nvSpPr>
          <p:cNvPr id="1137" name="Shape 113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38" name="Shape 11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5"/>
        <p:cNvGrpSpPr/>
        <p:nvPr/>
      </p:nvGrpSpPr>
      <p:grpSpPr>
        <a:xfrm>
          <a:off x="0" y="0"/>
          <a:ext cx="0" cy="0"/>
          <a:chOff x="0" y="0"/>
          <a:chExt cx="0" cy="0"/>
        </a:xfrm>
      </p:grpSpPr>
      <p:sp>
        <p:nvSpPr>
          <p:cNvPr id="1156" name="Shape 115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57" name="Shape 11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0"/>
        <p:cNvGrpSpPr/>
        <p:nvPr/>
      </p:nvGrpSpPr>
      <p:grpSpPr>
        <a:xfrm>
          <a:off x="0" y="0"/>
          <a:ext cx="0" cy="0"/>
          <a:chOff x="0" y="0"/>
          <a:chExt cx="0" cy="0"/>
        </a:xfrm>
      </p:grpSpPr>
      <p:sp>
        <p:nvSpPr>
          <p:cNvPr id="1171" name="Shape 117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72" name="Shape 1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6"/>
        <p:cNvGrpSpPr/>
        <p:nvPr/>
      </p:nvGrpSpPr>
      <p:grpSpPr>
        <a:xfrm>
          <a:off x="0" y="0"/>
          <a:ext cx="0" cy="0"/>
          <a:chOff x="0" y="0"/>
          <a:chExt cx="0" cy="0"/>
        </a:xfrm>
      </p:grpSpPr>
      <p:sp>
        <p:nvSpPr>
          <p:cNvPr id="1177" name="Shape 117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8" name="Shape 11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Shape 36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3" name="Shape 3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2"/>
        <p:cNvGrpSpPr/>
        <p:nvPr/>
      </p:nvGrpSpPr>
      <p:grpSpPr>
        <a:xfrm>
          <a:off x="0" y="0"/>
          <a:ext cx="0" cy="0"/>
          <a:chOff x="0" y="0"/>
          <a:chExt cx="0" cy="0"/>
        </a:xfrm>
      </p:grpSpPr>
      <p:sp>
        <p:nvSpPr>
          <p:cNvPr id="1213" name="Shape 1213"/>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214" name="Shape 12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7"/>
        <p:cNvGrpSpPr/>
        <p:nvPr/>
      </p:nvGrpSpPr>
      <p:grpSpPr>
        <a:xfrm>
          <a:off x="0" y="0"/>
          <a:ext cx="0" cy="0"/>
          <a:chOff x="0" y="0"/>
          <a:chExt cx="0" cy="0"/>
        </a:xfrm>
      </p:grpSpPr>
      <p:sp>
        <p:nvSpPr>
          <p:cNvPr id="1288" name="Shape 1288"/>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289" name="Shape 12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4"/>
        <p:cNvGrpSpPr/>
        <p:nvPr/>
      </p:nvGrpSpPr>
      <p:grpSpPr>
        <a:xfrm>
          <a:off x="0" y="0"/>
          <a:ext cx="0" cy="0"/>
          <a:chOff x="0" y="0"/>
          <a:chExt cx="0" cy="0"/>
        </a:xfrm>
      </p:grpSpPr>
      <p:sp>
        <p:nvSpPr>
          <p:cNvPr id="1385" name="Shape 1385"/>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386" name="Shape 13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9"/>
        <p:cNvGrpSpPr/>
        <p:nvPr/>
      </p:nvGrpSpPr>
      <p:grpSpPr>
        <a:xfrm>
          <a:off x="0" y="0"/>
          <a:ext cx="0" cy="0"/>
          <a:chOff x="0" y="0"/>
          <a:chExt cx="0" cy="0"/>
        </a:xfrm>
      </p:grpSpPr>
      <p:sp>
        <p:nvSpPr>
          <p:cNvPr id="1390" name="Shape 139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91" name="Shape 13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2"/>
        <p:cNvGrpSpPr/>
        <p:nvPr/>
      </p:nvGrpSpPr>
      <p:grpSpPr>
        <a:xfrm>
          <a:off x="0" y="0"/>
          <a:ext cx="0" cy="0"/>
          <a:chOff x="0" y="0"/>
          <a:chExt cx="0" cy="0"/>
        </a:xfrm>
      </p:grpSpPr>
      <p:sp>
        <p:nvSpPr>
          <p:cNvPr id="1403" name="Shape 1403"/>
          <p:cNvSpPr txBox="1">
            <a:spLocks noGrp="1"/>
          </p:cNvSpPr>
          <p:nvPr>
            <p:ph type="body" idx="1"/>
          </p:nvPr>
        </p:nvSpPr>
        <p:spPr>
          <a:xfrm>
            <a:off x="685800" y="4343400"/>
            <a:ext cx="5486399" cy="4114799"/>
          </a:xfrm>
          <a:prstGeom prst="rect">
            <a:avLst/>
          </a:prstGeom>
        </p:spPr>
        <p:txBody>
          <a:bodyPr lIns="86175" tIns="86175" rIns="86175" bIns="86175" anchor="ctr" anchorCtr="0">
            <a:noAutofit/>
          </a:bodyPr>
          <a:lstStyle/>
          <a:p>
            <a:pPr>
              <a:spcBef>
                <a:spcPts val="0"/>
              </a:spcBef>
              <a:buNone/>
            </a:pPr>
            <a:endParaRPr/>
          </a:p>
        </p:txBody>
      </p:sp>
      <p:sp>
        <p:nvSpPr>
          <p:cNvPr id="1404" name="Shape 14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0"/>
        <p:cNvGrpSpPr/>
        <p:nvPr/>
      </p:nvGrpSpPr>
      <p:grpSpPr>
        <a:xfrm>
          <a:off x="0" y="0"/>
          <a:ext cx="0" cy="0"/>
          <a:chOff x="0" y="0"/>
          <a:chExt cx="0" cy="0"/>
        </a:xfrm>
      </p:grpSpPr>
      <p:sp>
        <p:nvSpPr>
          <p:cNvPr id="1421" name="Shape 1421"/>
          <p:cNvSpPr txBox="1">
            <a:spLocks noGrp="1"/>
          </p:cNvSpPr>
          <p:nvPr>
            <p:ph type="body" idx="1"/>
          </p:nvPr>
        </p:nvSpPr>
        <p:spPr>
          <a:xfrm>
            <a:off x="685800" y="4343400"/>
            <a:ext cx="5486399" cy="4114799"/>
          </a:xfrm>
          <a:prstGeom prst="rect">
            <a:avLst/>
          </a:prstGeom>
        </p:spPr>
        <p:txBody>
          <a:bodyPr lIns="86175" tIns="86175" rIns="86175" bIns="86175" anchor="ctr" anchorCtr="0">
            <a:noAutofit/>
          </a:bodyPr>
          <a:lstStyle/>
          <a:p>
            <a:pPr>
              <a:spcBef>
                <a:spcPts val="0"/>
              </a:spcBef>
              <a:buNone/>
            </a:pPr>
            <a:endParaRPr/>
          </a:p>
        </p:txBody>
      </p:sp>
      <p:sp>
        <p:nvSpPr>
          <p:cNvPr id="1422" name="Shape 14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
        <p:nvSpPr>
          <p:cNvPr id="226" name="Shape 2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Shape 36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0" name="Shape 3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7" name="Shape 3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Shape 38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84" name="Shape 3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Shape 40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7" name="Shape 4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a:t>Explain how variable pets and the referenced value are separate. </a:t>
            </a:r>
          </a:p>
          <a:p>
            <a:pPr marL="457200" lvl="0" indent="-317500" rtl="0">
              <a:spcBef>
                <a:spcPts val="0"/>
              </a:spcBef>
              <a:buClr>
                <a:srgbClr val="000000"/>
              </a:buClr>
              <a:buSzPct val="100000"/>
              <a:buFont typeface="Arial"/>
              <a:buChar char="●"/>
            </a:pPr>
            <a:r>
              <a:rPr lang="en" sz="1400"/>
              <a:t>Explain that the compiler will allow any object to be stored in the array as long as it has the appropriate type.</a:t>
            </a:r>
          </a:p>
          <a:p>
            <a:pPr marL="914400" lvl="1" indent="-317500" rtl="0">
              <a:spcBef>
                <a:spcPts val="0"/>
              </a:spcBef>
              <a:buClr>
                <a:srgbClr val="000000"/>
              </a:buClr>
              <a:buSzPct val="100000"/>
              <a:buFont typeface="Courier New"/>
              <a:buChar char="o"/>
            </a:pPr>
            <a:r>
              <a:rPr lang="en" sz="1400">
                <a:solidFill>
                  <a:schemeClr val="dk1"/>
                </a:solidFill>
              </a:rPr>
              <a:t>We need to be assured that we can call any methods that belong to Animal with the elements in the array.</a:t>
            </a:r>
          </a:p>
          <a:p>
            <a:pPr marL="457200" lvl="0" indent="-317500" rtl="0">
              <a:spcBef>
                <a:spcPts val="0"/>
              </a:spcBef>
              <a:buClr>
                <a:srgbClr val="000000"/>
              </a:buClr>
              <a:buSzPct val="100000"/>
              <a:buFont typeface="Arial"/>
              <a:buChar char="●"/>
            </a:pPr>
            <a:r>
              <a:rPr lang="en" sz="1400" b="1"/>
              <a:t>All elements in the array are of the same type.</a:t>
            </a:r>
          </a:p>
          <a:p>
            <a:pPr marL="457200" lvl="0" indent="-317500" rtl="0">
              <a:spcBef>
                <a:spcPts val="0"/>
              </a:spcBef>
              <a:buClr>
                <a:srgbClr val="000000"/>
              </a:buClr>
              <a:buSzPct val="100000"/>
              <a:buFont typeface="Arial"/>
              <a:buChar char="●"/>
            </a:pPr>
            <a:r>
              <a:rPr lang="en" sz="1400">
                <a:latin typeface="Consolas"/>
                <a:ea typeface="Consolas"/>
                <a:cs typeface="Consolas"/>
                <a:sym typeface="Consolas"/>
              </a:rPr>
              <a:t>new Object()</a:t>
            </a:r>
            <a:r>
              <a:rPr lang="en" sz="1400"/>
              <a:t> won’t fit because it cannot be casted down to Animal. </a:t>
            </a:r>
          </a:p>
          <a:p>
            <a:pPr lvl="0">
              <a:spcBef>
                <a:spcPts val="0"/>
              </a:spcBef>
              <a:buNone/>
            </a:pPr>
            <a:endParaRPr sz="1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722312" y="3305175"/>
            <a:ext cx="7772400" cy="1021556"/>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txBox="1">
            <a:spLocks noGrp="1"/>
          </p:cNvSpPr>
          <p:nvPr>
            <p:ph type="body" idx="1"/>
          </p:nvPr>
        </p:nvSpPr>
        <p:spPr>
          <a:xfrm>
            <a:off x="722312" y="2180034"/>
            <a:ext cx="7772400" cy="1125140"/>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63" name="Shape 6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4" name="Shape 6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5" name="Shape 6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68" name="Shape 68"/>
          <p:cNvSpPr txBox="1">
            <a:spLocks noGrp="1"/>
          </p:cNvSpPr>
          <p:nvPr>
            <p:ph type="body" idx="1"/>
          </p:nvPr>
        </p:nvSpPr>
        <p:spPr>
          <a:xfrm>
            <a:off x="685800" y="1485900"/>
            <a:ext cx="3809999" cy="30860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2"/>
          </p:nvPr>
        </p:nvSpPr>
        <p:spPr>
          <a:xfrm>
            <a:off x="4648200" y="1485900"/>
            <a:ext cx="3809999" cy="30860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0" name="Shape 7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1" name="Shape 7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205978"/>
            <a:ext cx="8229600" cy="85725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a:off x="457200" y="1151334"/>
            <a:ext cx="4040187" cy="479821"/>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76" name="Shape 76"/>
          <p:cNvSpPr txBox="1">
            <a:spLocks noGrp="1"/>
          </p:cNvSpPr>
          <p:nvPr>
            <p:ph type="body" idx="2"/>
          </p:nvPr>
        </p:nvSpPr>
        <p:spPr>
          <a:xfrm>
            <a:off x="457200" y="1631156"/>
            <a:ext cx="4040187" cy="296346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3"/>
          </p:nvPr>
        </p:nvSpPr>
        <p:spPr>
          <a:xfrm>
            <a:off x="4645025" y="1151334"/>
            <a:ext cx="4041774" cy="479821"/>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78" name="Shape 78"/>
          <p:cNvSpPr txBox="1">
            <a:spLocks noGrp="1"/>
          </p:cNvSpPr>
          <p:nvPr>
            <p:ph type="body" idx="4"/>
          </p:nvPr>
        </p:nvSpPr>
        <p:spPr>
          <a:xfrm>
            <a:off x="4645025" y="1631156"/>
            <a:ext cx="4041774" cy="296346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9" name="Shape 79"/>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1" name="Shape 8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82"/>
        <p:cNvGrpSpPr/>
        <p:nvPr/>
      </p:nvGrpSpPr>
      <p:grpSpPr>
        <a:xfrm>
          <a:off x="0" y="0"/>
          <a:ext cx="0" cy="0"/>
          <a:chOff x="0" y="0"/>
          <a:chExt cx="0" cy="0"/>
        </a:xfrm>
      </p:grpSpPr>
      <p:sp>
        <p:nvSpPr>
          <p:cNvPr id="83" name="Shape 8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4" name="Shape 8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5" name="Shape 8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04787"/>
            <a:ext cx="3008313" cy="8715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8" name="Shape 88"/>
          <p:cNvSpPr txBox="1">
            <a:spLocks noGrp="1"/>
          </p:cNvSpPr>
          <p:nvPr>
            <p:ph type="body" idx="1"/>
          </p:nvPr>
        </p:nvSpPr>
        <p:spPr>
          <a:xfrm>
            <a:off x="3575050" y="204787"/>
            <a:ext cx="5111750" cy="438983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9" name="Shape 89"/>
          <p:cNvSpPr txBox="1">
            <a:spLocks noGrp="1"/>
          </p:cNvSpPr>
          <p:nvPr>
            <p:ph type="body" idx="2"/>
          </p:nvPr>
        </p:nvSpPr>
        <p:spPr>
          <a:xfrm>
            <a:off x="457200" y="1076325"/>
            <a:ext cx="3008313" cy="3518297"/>
          </a:xfrm>
          <a:prstGeom prst="rect">
            <a:avLst/>
          </a:prstGeom>
          <a:noFill/>
          <a:ln>
            <a:noFill/>
          </a:ln>
        </p:spPr>
        <p:txBody>
          <a:bodyPr lIns="91425" tIns="91425" rIns="91425" bIns="91425" anchor="t"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90" name="Shape 9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1" name="Shape 9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2" name="Shape 9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1792288" y="3600450"/>
            <a:ext cx="5486399" cy="425053"/>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5" name="Shape 95"/>
          <p:cNvSpPr>
            <a:spLocks noGrp="1"/>
          </p:cNvSpPr>
          <p:nvPr>
            <p:ph type="pic" idx="2"/>
          </p:nvPr>
        </p:nvSpPr>
        <p:spPr>
          <a:xfrm>
            <a:off x="1792288" y="459581"/>
            <a:ext cx="5486399" cy="3086099"/>
          </a:xfrm>
          <a:prstGeom prst="rect">
            <a:avLst/>
          </a:prstGeom>
          <a:noFill/>
          <a:ln>
            <a:noFill/>
          </a:ln>
        </p:spPr>
      </p:sp>
      <p:sp>
        <p:nvSpPr>
          <p:cNvPr id="96" name="Shape 96"/>
          <p:cNvSpPr txBox="1">
            <a:spLocks noGrp="1"/>
          </p:cNvSpPr>
          <p:nvPr>
            <p:ph type="body" idx="1"/>
          </p:nvPr>
        </p:nvSpPr>
        <p:spPr>
          <a:xfrm>
            <a:off x="1792288" y="4025503"/>
            <a:ext cx="5486399" cy="603646"/>
          </a:xfrm>
          <a:prstGeom prst="rect">
            <a:avLst/>
          </a:prstGeom>
          <a:noFill/>
          <a:ln>
            <a:noFill/>
          </a:ln>
        </p:spPr>
        <p:txBody>
          <a:bodyPr lIns="91425" tIns="91425" rIns="91425" bIns="91425" anchor="t"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97" name="Shape 97"/>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8" name="Shape 98"/>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9" name="Shape 99"/>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102" name="Shape 102"/>
          <p:cNvSpPr txBox="1">
            <a:spLocks noGrp="1"/>
          </p:cNvSpPr>
          <p:nvPr>
            <p:ph type="body" idx="1"/>
          </p:nvPr>
        </p:nvSpPr>
        <p:spPr>
          <a:xfrm rot="5400000">
            <a:off x="3028949" y="-857250"/>
            <a:ext cx="3086099" cy="7772400"/>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103" name="Shape 10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4" name="Shape 10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5" name="Shape 10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rot="5400000">
            <a:off x="5429250" y="1543049"/>
            <a:ext cx="4114799" cy="194310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108" name="Shape 108"/>
          <p:cNvSpPr txBox="1">
            <a:spLocks noGrp="1"/>
          </p:cNvSpPr>
          <p:nvPr>
            <p:ph type="body" idx="1"/>
          </p:nvPr>
        </p:nvSpPr>
        <p:spPr>
          <a:xfrm rot="5400000">
            <a:off x="1466850" y="-323850"/>
            <a:ext cx="4114799" cy="5676900"/>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109" name="Shape 109"/>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0" name="Shape 110"/>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1" name="Shape 11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2"/>
        </a:solidFill>
        <a:effectLst/>
      </p:bgPr>
    </p:bg>
    <p:spTree>
      <p:nvGrpSpPr>
        <p:cNvPr id="1" name="Shape 121"/>
        <p:cNvGrpSpPr/>
        <p:nvPr/>
      </p:nvGrpSpPr>
      <p:grpSpPr>
        <a:xfrm>
          <a:off x="0" y="0"/>
          <a:ext cx="0" cy="0"/>
          <a:chOff x="0" y="0"/>
          <a:chExt cx="0" cy="0"/>
        </a:xfrm>
      </p:grpSpPr>
      <p:sp>
        <p:nvSpPr>
          <p:cNvPr id="122" name="Shape 122"/>
          <p:cNvSpPr/>
          <p:nvPr/>
        </p:nvSpPr>
        <p:spPr>
          <a:xfrm>
            <a:off x="0" y="4478274"/>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3" name="Shape 123"/>
          <p:cNvSpPr/>
          <p:nvPr/>
        </p:nvSpPr>
        <p:spPr>
          <a:xfrm>
            <a:off x="-9144" y="4539996"/>
            <a:ext cx="2249424"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4" name="Shape 124"/>
          <p:cNvSpPr/>
          <p:nvPr/>
        </p:nvSpPr>
        <p:spPr>
          <a:xfrm>
            <a:off x="2359151" y="4533137"/>
            <a:ext cx="6784847"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5" name="Shape 125"/>
          <p:cNvSpPr txBox="1">
            <a:spLocks noGrp="1"/>
          </p:cNvSpPr>
          <p:nvPr>
            <p:ph type="ctrTitle"/>
          </p:nvPr>
        </p:nvSpPr>
        <p:spPr>
          <a:xfrm>
            <a:off x="2362200" y="3028950"/>
            <a:ext cx="6476999" cy="1371599"/>
          </a:xfrm>
          <a:prstGeom prst="rect">
            <a:avLst/>
          </a:prstGeom>
          <a:noFill/>
          <a:ln>
            <a:noFill/>
          </a:ln>
        </p:spPr>
        <p:txBody>
          <a:bodyPr lIns="91425" tIns="91425" rIns="91425" bIns="91425" anchor="b" anchorCtr="0"/>
          <a:lstStyle>
            <a:lvl1pPr marL="0" marR="0" indent="0" algn="l" rtl="0">
              <a:spcBef>
                <a:spcPts val="0"/>
              </a:spcBef>
              <a:buClr>
                <a:schemeClr val="lt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6" name="Shape 126"/>
          <p:cNvSpPr txBox="1">
            <a:spLocks noGrp="1"/>
          </p:cNvSpPr>
          <p:nvPr>
            <p:ph type="subTitle" idx="1"/>
          </p:nvPr>
        </p:nvSpPr>
        <p:spPr>
          <a:xfrm>
            <a:off x="2362200" y="4537527"/>
            <a:ext cx="6705599" cy="514349"/>
          </a:xfrm>
          <a:prstGeom prst="rect">
            <a:avLst/>
          </a:prstGeom>
          <a:noFill/>
          <a:ln>
            <a:noFill/>
          </a:ln>
        </p:spPr>
        <p:txBody>
          <a:bodyPr lIns="91425" tIns="91425" rIns="91425" bIns="91425" anchor="ctr" anchorCtr="0"/>
          <a:lstStyle>
            <a:lvl1pPr marL="0" marR="0" indent="0" algn="l" rtl="0">
              <a:spcBef>
                <a:spcPts val="700"/>
              </a:spcBef>
              <a:buClr>
                <a:schemeClr val="accent2"/>
              </a:buClr>
              <a:buFont typeface="Noto Symbol"/>
              <a:buNone/>
              <a:defRPr/>
            </a:lvl1pPr>
            <a:lvl2pPr marL="457200" marR="0" indent="0" algn="ctr" rtl="0">
              <a:spcBef>
                <a:spcPts val="550"/>
              </a:spcBef>
              <a:buClr>
                <a:schemeClr val="accent1"/>
              </a:buClr>
              <a:buFont typeface="Noto Symbol"/>
              <a:buNone/>
              <a:defRPr/>
            </a:lvl2pPr>
            <a:lvl3pPr marL="914400" marR="0" indent="0" algn="ctr" rtl="0">
              <a:spcBef>
                <a:spcPts val="500"/>
              </a:spcBef>
              <a:buClr>
                <a:schemeClr val="accent2"/>
              </a:buClr>
              <a:buFont typeface="Noto Symbol"/>
              <a:buNone/>
              <a:defRPr/>
            </a:lvl3pPr>
            <a:lvl4pPr marL="1371600" marR="0" indent="0" algn="ctr" rtl="0">
              <a:spcBef>
                <a:spcPts val="400"/>
              </a:spcBef>
              <a:buClr>
                <a:schemeClr val="accent3"/>
              </a:buClr>
              <a:buFont typeface="Noto Symbol"/>
              <a:buNone/>
              <a:defRPr/>
            </a:lvl4pPr>
            <a:lvl5pPr marL="1828800" marR="0" indent="0" algn="ctr" rtl="0">
              <a:spcBef>
                <a:spcPts val="400"/>
              </a:spcBef>
              <a:buClr>
                <a:schemeClr val="accent4"/>
              </a:buClr>
              <a:buFont typeface="Noto Symbol"/>
              <a:buNone/>
              <a:defRPr/>
            </a:lvl5pPr>
            <a:lvl6pPr marL="2286000" marR="0" indent="0" algn="ctr" rtl="0">
              <a:spcBef>
                <a:spcPts val="360"/>
              </a:spcBef>
              <a:buClr>
                <a:schemeClr val="accent1"/>
              </a:buClr>
              <a:buFont typeface="Noto Symbol"/>
              <a:buNone/>
              <a:defRPr/>
            </a:lvl6pPr>
            <a:lvl7pPr marL="2743200" marR="0" indent="0" algn="ctr" rtl="0">
              <a:spcBef>
                <a:spcPts val="360"/>
              </a:spcBef>
              <a:buClr>
                <a:schemeClr val="accent2"/>
              </a:buClr>
              <a:buFont typeface="Noto Symbol"/>
              <a:buNone/>
              <a:defRPr/>
            </a:lvl7pPr>
            <a:lvl8pPr marL="3200400" marR="0" indent="0" algn="ctr" rtl="0">
              <a:spcBef>
                <a:spcPts val="360"/>
              </a:spcBef>
              <a:buClr>
                <a:schemeClr val="accent3"/>
              </a:buClr>
              <a:buFont typeface="Noto Symbol"/>
              <a:buNone/>
              <a:defRPr/>
            </a:lvl8pPr>
            <a:lvl9pPr marL="3657600" marR="0" indent="0" algn="ctr" rtl="0">
              <a:spcBef>
                <a:spcPts val="360"/>
              </a:spcBef>
              <a:buClr>
                <a:schemeClr val="accent4"/>
              </a:buClr>
              <a:buFont typeface="Noto Symbol"/>
              <a:buNone/>
              <a:defRPr/>
            </a:lvl9pPr>
          </a:lstStyle>
          <a:p>
            <a:endParaRPr/>
          </a:p>
        </p:txBody>
      </p:sp>
      <p:sp>
        <p:nvSpPr>
          <p:cNvPr id="127" name="Shape 127"/>
          <p:cNvSpPr txBox="1">
            <a:spLocks noGrp="1"/>
          </p:cNvSpPr>
          <p:nvPr>
            <p:ph type="dt" idx="10"/>
          </p:nvPr>
        </p:nvSpPr>
        <p:spPr>
          <a:xfrm>
            <a:off x="76200" y="4551524"/>
            <a:ext cx="2057400" cy="514349"/>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8" name="Shape 128"/>
          <p:cNvSpPr txBox="1">
            <a:spLocks noGrp="1"/>
          </p:cNvSpPr>
          <p:nvPr>
            <p:ph type="ftr" idx="11"/>
          </p:nvPr>
        </p:nvSpPr>
        <p:spPr>
          <a:xfrm>
            <a:off x="2085392" y="177403"/>
            <a:ext cx="58674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9" name="Shape 129"/>
          <p:cNvSpPr txBox="1">
            <a:spLocks noGrp="1"/>
          </p:cNvSpPr>
          <p:nvPr>
            <p:ph type="sldNum" idx="12"/>
          </p:nvPr>
        </p:nvSpPr>
        <p:spPr>
          <a:xfrm>
            <a:off x="8001000" y="171450"/>
            <a:ext cx="8381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lt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612647"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2" name="Shape 13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3" name="Shape 13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4" name="Shape 13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35" name="Shape 135"/>
          <p:cNvSpPr txBox="1">
            <a:spLocks noGrp="1"/>
          </p:cNvSpPr>
          <p:nvPr>
            <p:ph type="body" idx="1"/>
          </p:nvPr>
        </p:nvSpPr>
        <p:spPr>
          <a:xfrm>
            <a:off x="612647" y="1200150"/>
            <a:ext cx="8153399" cy="337185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cSld name="Section Header">
    <p:bg>
      <p:bgPr>
        <a:blipFill rotWithShape="1">
          <a:blip r:embed="rId2">
            <a:alphaModFix/>
          </a:blip>
          <a:tile tx="0" ty="0" sx="100000" sy="100000" flip="none" algn="tl"/>
        </a:blipFill>
        <a:effectLst/>
      </p:bgPr>
    </p:bg>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371600" y="2057400"/>
            <a:ext cx="7123113" cy="1254918"/>
          </a:xfrm>
          <a:prstGeom prst="rect">
            <a:avLst/>
          </a:prstGeom>
          <a:noFill/>
          <a:ln>
            <a:noFill/>
          </a:ln>
        </p:spPr>
        <p:txBody>
          <a:bodyPr lIns="91425" tIns="91425" rIns="91425" bIns="91425" anchor="t" anchorCtr="0"/>
          <a:lstStyle>
            <a:lvl1pPr marL="0" indent="0" rtl="0">
              <a:spcBef>
                <a:spcPts val="0"/>
              </a:spcBef>
              <a:buClr>
                <a:schemeClr val="dk2"/>
              </a:buClr>
              <a:buNone/>
              <a:defRPr/>
            </a:lvl1pPr>
            <a:lvl2pPr rtl="0">
              <a:spcBef>
                <a:spcPts val="0"/>
              </a:spcBef>
              <a:buClr>
                <a:srgbClr val="888888"/>
              </a:buClr>
              <a:buNone/>
              <a:defRPr/>
            </a:lvl2pPr>
            <a:lvl3pPr rtl="0">
              <a:spcBef>
                <a:spcPts val="0"/>
              </a:spcBef>
              <a:buClr>
                <a:srgbClr val="888888"/>
              </a:buClr>
              <a:buNone/>
              <a:defRPr/>
            </a:lvl3pPr>
            <a:lvl4pPr rtl="0">
              <a:spcBef>
                <a:spcPts val="0"/>
              </a:spcBef>
              <a:buClr>
                <a:srgbClr val="888888"/>
              </a:buClr>
              <a:buNone/>
              <a:defRPr/>
            </a:lvl4pPr>
            <a:lvl5pPr rtl="0">
              <a:spcBef>
                <a:spcPts val="0"/>
              </a:spcBef>
              <a:buClr>
                <a:srgbClr val="888888"/>
              </a:buClr>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8" name="Shape 138"/>
          <p:cNvSpPr/>
          <p:nvPr/>
        </p:nvSpPr>
        <p:spPr>
          <a:xfrm>
            <a:off x="0" y="1143000"/>
            <a:ext cx="9144000" cy="857250"/>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39" name="Shape 139"/>
          <p:cNvSpPr/>
          <p:nvPr/>
        </p:nvSpPr>
        <p:spPr>
          <a:xfrm>
            <a:off x="0" y="1200150"/>
            <a:ext cx="1295400" cy="7429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40" name="Shape 140"/>
          <p:cNvSpPr/>
          <p:nvPr/>
        </p:nvSpPr>
        <p:spPr>
          <a:xfrm>
            <a:off x="1371600" y="1200150"/>
            <a:ext cx="7772400" cy="7429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41" name="Shape 141"/>
          <p:cNvSpPr txBox="1">
            <a:spLocks noGrp="1"/>
          </p:cNvSpPr>
          <p:nvPr>
            <p:ph type="title"/>
          </p:nvPr>
        </p:nvSpPr>
        <p:spPr>
          <a:xfrm>
            <a:off x="1371600" y="1200150"/>
            <a:ext cx="7619999" cy="7429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2" name="Shape 14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3" name="Shape 143"/>
          <p:cNvSpPr txBox="1">
            <a:spLocks noGrp="1"/>
          </p:cNvSpPr>
          <p:nvPr>
            <p:ph type="sldNum" idx="12"/>
          </p:nvPr>
        </p:nvSpPr>
        <p:spPr>
          <a:xfrm>
            <a:off x="0" y="1314450"/>
            <a:ext cx="1295400" cy="526257"/>
          </a:xfrm>
          <a:prstGeom prst="rect">
            <a:avLst/>
          </a:prstGeom>
          <a:noFill/>
          <a:ln>
            <a:noFill/>
          </a:ln>
        </p:spPr>
        <p:txBody>
          <a:bodyPr lIns="91425" tIns="45700" rIns="91425" bIns="45700" anchor="ctr" anchorCtr="0">
            <a:noAutofit/>
          </a:bodyPr>
          <a:lstStyle>
            <a:lvl1pPr marL="0" marR="0" indent="0" algn="ctr" rtl="0">
              <a:spcBef>
                <a:spcPts val="0"/>
              </a:spcBef>
              <a:buNone/>
              <a:defRPr sz="2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44" name="Shape 14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7" name="Shape 147"/>
          <p:cNvSpPr txBox="1">
            <a:spLocks noGrp="1"/>
          </p:cNvSpPr>
          <p:nvPr>
            <p:ph type="body" idx="1"/>
          </p:nvPr>
        </p:nvSpPr>
        <p:spPr>
          <a:xfrm>
            <a:off x="609600"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48" name="Shape 148"/>
          <p:cNvSpPr txBox="1">
            <a:spLocks noGrp="1"/>
          </p:cNvSpPr>
          <p:nvPr>
            <p:ph type="body" idx="2"/>
          </p:nvPr>
        </p:nvSpPr>
        <p:spPr>
          <a:xfrm>
            <a:off x="4844901"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49" name="Shape 149"/>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0" name="Shape 15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51" name="Shape 151"/>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533400" y="204787"/>
            <a:ext cx="8153399" cy="652462"/>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54" name="Shape 154"/>
          <p:cNvSpPr txBox="1">
            <a:spLocks noGrp="1"/>
          </p:cNvSpPr>
          <p:nvPr>
            <p:ph type="body" idx="1"/>
          </p:nvPr>
        </p:nvSpPr>
        <p:spPr>
          <a:xfrm>
            <a:off x="609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55" name="Shape 155"/>
          <p:cNvSpPr txBox="1">
            <a:spLocks noGrp="1"/>
          </p:cNvSpPr>
          <p:nvPr>
            <p:ph type="body" idx="2"/>
          </p:nvPr>
        </p:nvSpPr>
        <p:spPr>
          <a:xfrm>
            <a:off x="4800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56" name="Shape 156"/>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7" name="Shape 157"/>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58" name="Shape 158"/>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9" name="Shape 159"/>
          <p:cNvSpPr txBox="1">
            <a:spLocks noGrp="1"/>
          </p:cNvSpPr>
          <p:nvPr>
            <p:ph type="body" idx="3"/>
          </p:nvPr>
        </p:nvSpPr>
        <p:spPr>
          <a:xfrm>
            <a:off x="609600" y="1314450"/>
            <a:ext cx="3886200" cy="480059"/>
          </a:xfrm>
          <a:prstGeom prst="rect">
            <a:avLst/>
          </a:prstGeom>
          <a:solidFill>
            <a:schemeClr val="accent2"/>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60" name="Shape 160"/>
          <p:cNvSpPr txBox="1">
            <a:spLocks noGrp="1"/>
          </p:cNvSpPr>
          <p:nvPr>
            <p:ph type="body" idx="4"/>
          </p:nvPr>
        </p:nvSpPr>
        <p:spPr>
          <a:xfrm>
            <a:off x="4800600" y="1314450"/>
            <a:ext cx="3886200" cy="480059"/>
          </a:xfrm>
          <a:prstGeom prst="rect">
            <a:avLst/>
          </a:prstGeom>
          <a:solidFill>
            <a:schemeClr val="accent4"/>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63" name="Shape 16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4" name="Shape 16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5" name="Shape 16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66"/>
        <p:cNvGrpSpPr/>
        <p:nvPr/>
      </p:nvGrpSpPr>
      <p:grpSpPr>
        <a:xfrm>
          <a:off x="0" y="0"/>
          <a:ext cx="0" cy="0"/>
          <a:chOff x="0" y="0"/>
          <a:chExt cx="0" cy="0"/>
        </a:xfrm>
      </p:grpSpPr>
      <p:sp>
        <p:nvSpPr>
          <p:cNvPr id="167" name="Shape 167"/>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8" name="Shape 168"/>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9" name="Shape 169"/>
          <p:cNvSpPr txBox="1">
            <a:spLocks noGrp="1"/>
          </p:cNvSpPr>
          <p:nvPr>
            <p:ph type="sldNum" idx="12"/>
          </p:nvPr>
        </p:nvSpPr>
        <p:spPr>
          <a:xfrm>
            <a:off x="0" y="4686300"/>
            <a:ext cx="5333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dk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609600" y="204787"/>
            <a:ext cx="8077199" cy="652462"/>
          </a:xfrm>
          <a:prstGeom prst="rect">
            <a:avLst/>
          </a:prstGeom>
          <a:noFill/>
          <a:ln>
            <a:noFill/>
          </a:ln>
        </p:spPr>
        <p:txBody>
          <a:bodyPr lIns="91425" tIns="91425" rIns="91425" bIns="91425" anchor="ctr" anchorCtr="0"/>
          <a:lstStyle>
            <a:lvl1pPr algn="l" rtl="0">
              <a:spcBef>
                <a:spcPts val="0"/>
              </a:spcBef>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2" name="Shape 17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3" name="Shape 17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4" name="Shape 17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75" name="Shape 175"/>
          <p:cNvSpPr txBox="1">
            <a:spLocks noGrp="1"/>
          </p:cNvSpPr>
          <p:nvPr>
            <p:ph type="body" idx="1"/>
          </p:nvPr>
        </p:nvSpPr>
        <p:spPr>
          <a:xfrm>
            <a:off x="609600" y="1314450"/>
            <a:ext cx="1600199" cy="3257550"/>
          </a:xfrm>
          <a:prstGeom prst="rect">
            <a:avLst/>
          </a:prstGeom>
          <a:solidFill>
            <a:schemeClr val="accent2"/>
          </a:solidFill>
          <a:ln w="50800" cap="sq">
            <a:solidFill>
              <a:schemeClr val="accent2"/>
            </a:solidFill>
            <a:prstDash val="solid"/>
            <a:miter/>
            <a:headEnd type="none" w="med" len="med"/>
            <a:tailEnd type="none" w="med" len="med"/>
          </a:ln>
        </p:spPr>
        <p:txBody>
          <a:bodyPr lIns="91425" tIns="91425" rIns="91425" bIns="91425" anchor="t" anchorCtr="0"/>
          <a:lstStyle>
            <a:lvl1pPr marL="0" indent="0" rtl="0">
              <a:spcBef>
                <a:spcPts val="0"/>
              </a:spcBef>
              <a:spcAft>
                <a:spcPts val="1000"/>
              </a:spcAft>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6" name="Shape 176"/>
          <p:cNvSpPr txBox="1">
            <a:spLocks noGrp="1"/>
          </p:cNvSpPr>
          <p:nvPr>
            <p:ph type="body" idx="2"/>
          </p:nvPr>
        </p:nvSpPr>
        <p:spPr>
          <a:xfrm>
            <a:off x="2362200" y="1314450"/>
            <a:ext cx="6400799" cy="33147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cSld name="Picture with Caption">
    <p:bg>
      <p:bgPr>
        <a:blipFill rotWithShape="1">
          <a:blip r:embed="rId2">
            <a:alphaModFix/>
          </a:blip>
          <a:tile tx="0" ty="0" sx="100000" sy="100000" flip="none" algn="tl"/>
        </a:blipFill>
        <a:effectLst/>
      </p:bgPr>
    </p:bg>
    <p:spTree>
      <p:nvGrpSpPr>
        <p:cNvPr id="1" name="Shape 177"/>
        <p:cNvGrpSpPr/>
        <p:nvPr/>
      </p:nvGrpSpPr>
      <p:grpSpPr>
        <a:xfrm>
          <a:off x="0" y="0"/>
          <a:ext cx="0" cy="0"/>
          <a:chOff x="0" y="0"/>
          <a:chExt cx="0" cy="0"/>
        </a:xfrm>
      </p:grpSpPr>
      <p:sp>
        <p:nvSpPr>
          <p:cNvPr id="178" name="Shape 178"/>
          <p:cNvSpPr txBox="1">
            <a:spLocks noGrp="1"/>
          </p:cNvSpPr>
          <p:nvPr>
            <p:ph type="body" idx="1"/>
          </p:nvPr>
        </p:nvSpPr>
        <p:spPr>
          <a:xfrm>
            <a:off x="1600200" y="4114800"/>
            <a:ext cx="7315200" cy="514349"/>
          </a:xfrm>
          <a:prstGeom prst="rect">
            <a:avLst/>
          </a:prstGeom>
          <a:noFill/>
          <a:ln>
            <a:noFill/>
          </a:ln>
        </p:spPr>
        <p:txBody>
          <a:bodyPr lIns="91425" tIns="91425" rIns="91425" bIns="91425" anchor="t" anchorCtr="0"/>
          <a:lstStyle>
            <a:lvl1pPr marL="0" indent="0" rtl="0">
              <a:spcBef>
                <a:spcPts val="0"/>
              </a:spcBef>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9" name="Shape 179"/>
          <p:cNvSpPr/>
          <p:nvPr/>
        </p:nvSpPr>
        <p:spPr>
          <a:xfrm>
            <a:off x="-9144" y="3429000"/>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0" name="Shape 180"/>
          <p:cNvSpPr/>
          <p:nvPr/>
        </p:nvSpPr>
        <p:spPr>
          <a:xfrm>
            <a:off x="-9144" y="3497579"/>
            <a:ext cx="1463039"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1" name="Shape 181"/>
          <p:cNvSpPr/>
          <p:nvPr/>
        </p:nvSpPr>
        <p:spPr>
          <a:xfrm>
            <a:off x="1545336" y="3490721"/>
            <a:ext cx="7598663"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2" name="Shape 182"/>
          <p:cNvSpPr txBox="1">
            <a:spLocks noGrp="1"/>
          </p:cNvSpPr>
          <p:nvPr>
            <p:ph type="title"/>
          </p:nvPr>
        </p:nvSpPr>
        <p:spPr>
          <a:xfrm>
            <a:off x="1600200" y="3486150"/>
            <a:ext cx="7315200" cy="5143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3" name="Shape 183"/>
          <p:cNvSpPr/>
          <p:nvPr/>
        </p:nvSpPr>
        <p:spPr>
          <a:xfrm>
            <a:off x="1447800" y="0"/>
            <a:ext cx="100584" cy="5150357"/>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4" name="Shape 184"/>
          <p:cNvSpPr txBox="1">
            <a:spLocks noGrp="1"/>
          </p:cNvSpPr>
          <p:nvPr>
            <p:ph type="dt" idx="10"/>
          </p:nvPr>
        </p:nvSpPr>
        <p:spPr>
          <a:xfrm>
            <a:off x="62484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5" name="Shape 185"/>
          <p:cNvSpPr txBox="1">
            <a:spLocks noGrp="1"/>
          </p:cNvSpPr>
          <p:nvPr>
            <p:ph type="sldNum" idx="12"/>
          </p:nvPr>
        </p:nvSpPr>
        <p:spPr>
          <a:xfrm>
            <a:off x="0" y="3500436"/>
            <a:ext cx="1447800" cy="497683"/>
          </a:xfrm>
          <a:prstGeom prst="rect">
            <a:avLst/>
          </a:prstGeom>
          <a:noFill/>
          <a:ln>
            <a:noFill/>
          </a:ln>
        </p:spPr>
        <p:txBody>
          <a:bodyPr lIns="91425" tIns="45700" rIns="91425" bIns="45700" anchor="ctr" anchorCtr="0">
            <a:noAutofit/>
          </a:bodyPr>
          <a:lstStyle>
            <a:lvl1pPr marL="0" marR="0" indent="0" algn="ctr" rtl="0">
              <a:spcBef>
                <a:spcPts val="0"/>
              </a:spcBef>
              <a:buNone/>
              <a:defRPr sz="28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86" name="Shape 186"/>
          <p:cNvSpPr txBox="1">
            <a:spLocks noGrp="1"/>
          </p:cNvSpPr>
          <p:nvPr>
            <p:ph type="ftr" idx="11"/>
          </p:nvPr>
        </p:nvSpPr>
        <p:spPr>
          <a:xfrm>
            <a:off x="1600200" y="4686154"/>
            <a:ext cx="45720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7" name="Shape 187"/>
          <p:cNvSpPr>
            <a:spLocks noGrp="1"/>
          </p:cNvSpPr>
          <p:nvPr>
            <p:ph type="pic" idx="2"/>
          </p:nvPr>
        </p:nvSpPr>
        <p:spPr>
          <a:xfrm>
            <a:off x="1560575" y="0"/>
            <a:ext cx="7583423" cy="3426714"/>
          </a:xfrm>
          <a:prstGeom prst="rect">
            <a:avLst/>
          </a:prstGeom>
          <a:solidFill>
            <a:srgbClr val="E9F0F5"/>
          </a:solidFill>
          <a:ln>
            <a:noFill/>
          </a:ln>
        </p:spPr>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90" name="Shape 190"/>
          <p:cNvSpPr txBox="1">
            <a:spLocks noGrp="1"/>
          </p:cNvSpPr>
          <p:nvPr>
            <p:ph type="body" idx="1"/>
          </p:nvPr>
        </p:nvSpPr>
        <p:spPr>
          <a:xfrm rot="5400000">
            <a:off x="2991992" y="-1179194"/>
            <a:ext cx="3394709" cy="815339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91" name="Shape 191"/>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2" name="Shape 192"/>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3" name="Shape 193"/>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solidFill>
          <a:schemeClr val="lt1"/>
        </a:solidFill>
        <a:effectLst/>
      </p:bgPr>
    </p:bg>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rot="5400000">
            <a:off x="5513188" y="1497211"/>
            <a:ext cx="4137422" cy="2057400"/>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96" name="Shape 196"/>
          <p:cNvSpPr txBox="1">
            <a:spLocks noGrp="1"/>
          </p:cNvSpPr>
          <p:nvPr>
            <p:ph type="body" idx="1"/>
          </p:nvPr>
        </p:nvSpPr>
        <p:spPr>
          <a:xfrm rot="5400000">
            <a:off x="1169788" y="-255388"/>
            <a:ext cx="4137422" cy="55626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97" name="Shape 197"/>
          <p:cNvSpPr txBox="1">
            <a:spLocks noGrp="1"/>
          </p:cNvSpPr>
          <p:nvPr>
            <p:ph type="dt" idx="10"/>
          </p:nvPr>
        </p:nvSpPr>
        <p:spPr>
          <a:xfrm>
            <a:off x="6553200" y="4686301"/>
            <a:ext cx="22097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8" name="Shape 198"/>
          <p:cNvSpPr txBox="1">
            <a:spLocks noGrp="1"/>
          </p:cNvSpPr>
          <p:nvPr>
            <p:ph type="ftr" idx="11"/>
          </p:nvPr>
        </p:nvSpPr>
        <p:spPr>
          <a:xfrm>
            <a:off x="457200" y="4686155"/>
            <a:ext cx="5573482"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9" name="Shape 199"/>
          <p:cNvSpPr/>
          <p:nvPr/>
        </p:nvSpPr>
        <p:spPr>
          <a:xfrm>
            <a:off x="6096317" y="0"/>
            <a:ext cx="320039" cy="514349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0" name="Shape 200"/>
          <p:cNvSpPr/>
          <p:nvPr/>
        </p:nvSpPr>
        <p:spPr>
          <a:xfrm>
            <a:off x="6142037" y="457200"/>
            <a:ext cx="228600" cy="468629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1" name="Shape 201"/>
          <p:cNvSpPr/>
          <p:nvPr/>
        </p:nvSpPr>
        <p:spPr>
          <a:xfrm>
            <a:off x="6142037" y="0"/>
            <a:ext cx="228600" cy="4000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2" name="Shape 202"/>
          <p:cNvSpPr txBox="1">
            <a:spLocks noGrp="1"/>
          </p:cNvSpPr>
          <p:nvPr>
            <p:ph type="sldNum" idx="12"/>
          </p:nvPr>
        </p:nvSpPr>
        <p:spPr>
          <a:xfrm rot="5400000">
            <a:off x="6056313" y="77787"/>
            <a:ext cx="400049" cy="244475"/>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2"/>
        </a:solidFill>
        <a:effectLst/>
      </p:bgPr>
    </p:bg>
    <p:spTree>
      <p:nvGrpSpPr>
        <p:cNvPr id="1" name="Shape 212"/>
        <p:cNvGrpSpPr/>
        <p:nvPr/>
      </p:nvGrpSpPr>
      <p:grpSpPr>
        <a:xfrm>
          <a:off x="0" y="0"/>
          <a:ext cx="0" cy="0"/>
          <a:chOff x="0" y="0"/>
          <a:chExt cx="0" cy="0"/>
        </a:xfrm>
      </p:grpSpPr>
      <p:sp>
        <p:nvSpPr>
          <p:cNvPr id="213" name="Shape 213"/>
          <p:cNvSpPr/>
          <p:nvPr/>
        </p:nvSpPr>
        <p:spPr>
          <a:xfrm>
            <a:off x="0" y="4478274"/>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4" name="Shape 214"/>
          <p:cNvSpPr/>
          <p:nvPr/>
        </p:nvSpPr>
        <p:spPr>
          <a:xfrm>
            <a:off x="-9144" y="4539996"/>
            <a:ext cx="2249424"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5" name="Shape 215"/>
          <p:cNvSpPr/>
          <p:nvPr/>
        </p:nvSpPr>
        <p:spPr>
          <a:xfrm>
            <a:off x="2359151" y="4533137"/>
            <a:ext cx="6784847"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6" name="Shape 216"/>
          <p:cNvSpPr txBox="1">
            <a:spLocks noGrp="1"/>
          </p:cNvSpPr>
          <p:nvPr>
            <p:ph type="ctrTitle"/>
          </p:nvPr>
        </p:nvSpPr>
        <p:spPr>
          <a:xfrm>
            <a:off x="2362200" y="3028950"/>
            <a:ext cx="6476999" cy="1371599"/>
          </a:xfrm>
          <a:prstGeom prst="rect">
            <a:avLst/>
          </a:prstGeom>
          <a:noFill/>
          <a:ln>
            <a:noFill/>
          </a:ln>
        </p:spPr>
        <p:txBody>
          <a:bodyPr lIns="91425" tIns="91425" rIns="91425" bIns="91425" anchor="b" anchorCtr="0"/>
          <a:lstStyle>
            <a:lvl1pPr marL="0" marR="0" indent="0" algn="l" rtl="0">
              <a:spcBef>
                <a:spcPts val="0"/>
              </a:spcBef>
              <a:buClr>
                <a:schemeClr val="lt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17" name="Shape 217"/>
          <p:cNvSpPr txBox="1">
            <a:spLocks noGrp="1"/>
          </p:cNvSpPr>
          <p:nvPr>
            <p:ph type="subTitle" idx="1"/>
          </p:nvPr>
        </p:nvSpPr>
        <p:spPr>
          <a:xfrm>
            <a:off x="2362200" y="4537527"/>
            <a:ext cx="6705599" cy="514349"/>
          </a:xfrm>
          <a:prstGeom prst="rect">
            <a:avLst/>
          </a:prstGeom>
          <a:noFill/>
          <a:ln>
            <a:noFill/>
          </a:ln>
        </p:spPr>
        <p:txBody>
          <a:bodyPr lIns="91425" tIns="91425" rIns="91425" bIns="91425" anchor="ctr" anchorCtr="0"/>
          <a:lstStyle>
            <a:lvl1pPr marL="0" marR="0" indent="0" algn="l" rtl="0">
              <a:spcBef>
                <a:spcPts val="700"/>
              </a:spcBef>
              <a:buClr>
                <a:schemeClr val="accent2"/>
              </a:buClr>
              <a:buFont typeface="Noto Symbol"/>
              <a:buNone/>
              <a:defRPr/>
            </a:lvl1pPr>
            <a:lvl2pPr marL="457200" marR="0" indent="0" algn="ctr" rtl="0">
              <a:spcBef>
                <a:spcPts val="550"/>
              </a:spcBef>
              <a:buClr>
                <a:schemeClr val="accent1"/>
              </a:buClr>
              <a:buFont typeface="Noto Symbol"/>
              <a:buNone/>
              <a:defRPr/>
            </a:lvl2pPr>
            <a:lvl3pPr marL="914400" marR="0" indent="0" algn="ctr" rtl="0">
              <a:spcBef>
                <a:spcPts val="500"/>
              </a:spcBef>
              <a:buClr>
                <a:schemeClr val="accent2"/>
              </a:buClr>
              <a:buFont typeface="Noto Symbol"/>
              <a:buNone/>
              <a:defRPr/>
            </a:lvl3pPr>
            <a:lvl4pPr marL="1371600" marR="0" indent="0" algn="ctr" rtl="0">
              <a:spcBef>
                <a:spcPts val="400"/>
              </a:spcBef>
              <a:buClr>
                <a:schemeClr val="accent3"/>
              </a:buClr>
              <a:buFont typeface="Noto Symbol"/>
              <a:buNone/>
              <a:defRPr/>
            </a:lvl4pPr>
            <a:lvl5pPr marL="1828800" marR="0" indent="0" algn="ctr" rtl="0">
              <a:spcBef>
                <a:spcPts val="400"/>
              </a:spcBef>
              <a:buClr>
                <a:schemeClr val="accent4"/>
              </a:buClr>
              <a:buFont typeface="Noto Symbol"/>
              <a:buNone/>
              <a:defRPr/>
            </a:lvl5pPr>
            <a:lvl6pPr marL="2286000" marR="0" indent="0" algn="ctr" rtl="0">
              <a:spcBef>
                <a:spcPts val="360"/>
              </a:spcBef>
              <a:buClr>
                <a:schemeClr val="accent1"/>
              </a:buClr>
              <a:buFont typeface="Noto Symbol"/>
              <a:buNone/>
              <a:defRPr/>
            </a:lvl6pPr>
            <a:lvl7pPr marL="2743200" marR="0" indent="0" algn="ctr" rtl="0">
              <a:spcBef>
                <a:spcPts val="360"/>
              </a:spcBef>
              <a:buClr>
                <a:schemeClr val="accent2"/>
              </a:buClr>
              <a:buFont typeface="Noto Symbol"/>
              <a:buNone/>
              <a:defRPr/>
            </a:lvl7pPr>
            <a:lvl8pPr marL="3200400" marR="0" indent="0" algn="ctr" rtl="0">
              <a:spcBef>
                <a:spcPts val="360"/>
              </a:spcBef>
              <a:buClr>
                <a:schemeClr val="accent3"/>
              </a:buClr>
              <a:buFont typeface="Noto Symbol"/>
              <a:buNone/>
              <a:defRPr/>
            </a:lvl8pPr>
            <a:lvl9pPr marL="3657600" marR="0" indent="0" algn="ctr" rtl="0">
              <a:spcBef>
                <a:spcPts val="360"/>
              </a:spcBef>
              <a:buClr>
                <a:schemeClr val="accent4"/>
              </a:buClr>
              <a:buFont typeface="Noto Symbol"/>
              <a:buNone/>
              <a:defRPr/>
            </a:lvl9pPr>
          </a:lstStyle>
          <a:p>
            <a:endParaRPr/>
          </a:p>
        </p:txBody>
      </p:sp>
      <p:sp>
        <p:nvSpPr>
          <p:cNvPr id="218" name="Shape 218"/>
          <p:cNvSpPr txBox="1">
            <a:spLocks noGrp="1"/>
          </p:cNvSpPr>
          <p:nvPr>
            <p:ph type="dt" idx="10"/>
          </p:nvPr>
        </p:nvSpPr>
        <p:spPr>
          <a:xfrm>
            <a:off x="76200" y="4551524"/>
            <a:ext cx="2057400" cy="514349"/>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9" name="Shape 219"/>
          <p:cNvSpPr txBox="1">
            <a:spLocks noGrp="1"/>
          </p:cNvSpPr>
          <p:nvPr>
            <p:ph type="ftr" idx="11"/>
          </p:nvPr>
        </p:nvSpPr>
        <p:spPr>
          <a:xfrm>
            <a:off x="2085392" y="177403"/>
            <a:ext cx="58674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0" name="Shape 220"/>
          <p:cNvSpPr txBox="1">
            <a:spLocks noGrp="1"/>
          </p:cNvSpPr>
          <p:nvPr>
            <p:ph type="sldNum" idx="12"/>
          </p:nvPr>
        </p:nvSpPr>
        <p:spPr>
          <a:xfrm>
            <a:off x="8001000" y="171450"/>
            <a:ext cx="8381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lt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612647"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3" name="Shape 22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4" name="Shape 22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5" name="Shape 22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26" name="Shape 226"/>
          <p:cNvSpPr txBox="1">
            <a:spLocks noGrp="1"/>
          </p:cNvSpPr>
          <p:nvPr>
            <p:ph type="body" idx="1"/>
          </p:nvPr>
        </p:nvSpPr>
        <p:spPr>
          <a:xfrm>
            <a:off x="612647" y="1200150"/>
            <a:ext cx="8153399" cy="337185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cSld name="Section Header">
    <p:bg>
      <p:bgPr>
        <a:blipFill rotWithShape="1">
          <a:blip r:embed="rId2">
            <a:alphaModFix/>
          </a:blip>
          <a:tile tx="0" ty="0" sx="100000" sy="100000" flip="none" algn="tl"/>
        </a:blipFill>
        <a:effectLst/>
      </p:bgPr>
    </p:bg>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1371600" y="2057400"/>
            <a:ext cx="7123113" cy="1254918"/>
          </a:xfrm>
          <a:prstGeom prst="rect">
            <a:avLst/>
          </a:prstGeom>
          <a:noFill/>
          <a:ln>
            <a:noFill/>
          </a:ln>
        </p:spPr>
        <p:txBody>
          <a:bodyPr lIns="91425" tIns="91425" rIns="91425" bIns="91425" anchor="t" anchorCtr="0"/>
          <a:lstStyle>
            <a:lvl1pPr marL="0" indent="0" rtl="0">
              <a:spcBef>
                <a:spcPts val="0"/>
              </a:spcBef>
              <a:buClr>
                <a:schemeClr val="dk2"/>
              </a:buClr>
              <a:buNone/>
              <a:defRPr/>
            </a:lvl1pPr>
            <a:lvl2pPr rtl="0">
              <a:spcBef>
                <a:spcPts val="0"/>
              </a:spcBef>
              <a:buClr>
                <a:srgbClr val="888888"/>
              </a:buClr>
              <a:buNone/>
              <a:defRPr/>
            </a:lvl2pPr>
            <a:lvl3pPr rtl="0">
              <a:spcBef>
                <a:spcPts val="0"/>
              </a:spcBef>
              <a:buClr>
                <a:srgbClr val="888888"/>
              </a:buClr>
              <a:buNone/>
              <a:defRPr/>
            </a:lvl3pPr>
            <a:lvl4pPr rtl="0">
              <a:spcBef>
                <a:spcPts val="0"/>
              </a:spcBef>
              <a:buClr>
                <a:srgbClr val="888888"/>
              </a:buClr>
              <a:buNone/>
              <a:defRPr/>
            </a:lvl4pPr>
            <a:lvl5pPr rtl="0">
              <a:spcBef>
                <a:spcPts val="0"/>
              </a:spcBef>
              <a:buClr>
                <a:srgbClr val="888888"/>
              </a:buClr>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9" name="Shape 229"/>
          <p:cNvSpPr/>
          <p:nvPr/>
        </p:nvSpPr>
        <p:spPr>
          <a:xfrm>
            <a:off x="0" y="1143000"/>
            <a:ext cx="9144000" cy="857250"/>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0" name="Shape 230"/>
          <p:cNvSpPr/>
          <p:nvPr/>
        </p:nvSpPr>
        <p:spPr>
          <a:xfrm>
            <a:off x="0" y="1200150"/>
            <a:ext cx="1295400" cy="7429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1" name="Shape 231"/>
          <p:cNvSpPr/>
          <p:nvPr/>
        </p:nvSpPr>
        <p:spPr>
          <a:xfrm>
            <a:off x="1371600" y="1200150"/>
            <a:ext cx="7772400" cy="7429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2" name="Shape 232"/>
          <p:cNvSpPr txBox="1">
            <a:spLocks noGrp="1"/>
          </p:cNvSpPr>
          <p:nvPr>
            <p:ph type="title"/>
          </p:nvPr>
        </p:nvSpPr>
        <p:spPr>
          <a:xfrm>
            <a:off x="1371600" y="1200150"/>
            <a:ext cx="7619999" cy="7429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3" name="Shape 23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34" name="Shape 234"/>
          <p:cNvSpPr txBox="1">
            <a:spLocks noGrp="1"/>
          </p:cNvSpPr>
          <p:nvPr>
            <p:ph type="sldNum" idx="12"/>
          </p:nvPr>
        </p:nvSpPr>
        <p:spPr>
          <a:xfrm>
            <a:off x="0" y="1314450"/>
            <a:ext cx="1295400" cy="526257"/>
          </a:xfrm>
          <a:prstGeom prst="rect">
            <a:avLst/>
          </a:prstGeom>
          <a:noFill/>
          <a:ln>
            <a:noFill/>
          </a:ln>
        </p:spPr>
        <p:txBody>
          <a:bodyPr lIns="91425" tIns="45700" rIns="91425" bIns="45700" anchor="ctr" anchorCtr="0">
            <a:noAutofit/>
          </a:bodyPr>
          <a:lstStyle>
            <a:lvl1pPr marL="0" marR="0" indent="0" algn="ctr" rtl="0">
              <a:spcBef>
                <a:spcPts val="0"/>
              </a:spcBef>
              <a:buNone/>
              <a:defRPr sz="2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35" name="Shape 235"/>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8" name="Shape 238"/>
          <p:cNvSpPr txBox="1">
            <a:spLocks noGrp="1"/>
          </p:cNvSpPr>
          <p:nvPr>
            <p:ph type="body" idx="1"/>
          </p:nvPr>
        </p:nvSpPr>
        <p:spPr>
          <a:xfrm>
            <a:off x="609600"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39" name="Shape 239"/>
          <p:cNvSpPr txBox="1">
            <a:spLocks noGrp="1"/>
          </p:cNvSpPr>
          <p:nvPr>
            <p:ph type="body" idx="2"/>
          </p:nvPr>
        </p:nvSpPr>
        <p:spPr>
          <a:xfrm>
            <a:off x="4844901"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0" name="Shape 240"/>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1" name="Shape 24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42" name="Shape 242"/>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533400" y="204787"/>
            <a:ext cx="8153399" cy="652462"/>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5" name="Shape 245"/>
          <p:cNvSpPr txBox="1">
            <a:spLocks noGrp="1"/>
          </p:cNvSpPr>
          <p:nvPr>
            <p:ph type="body" idx="1"/>
          </p:nvPr>
        </p:nvSpPr>
        <p:spPr>
          <a:xfrm>
            <a:off x="609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6" name="Shape 246"/>
          <p:cNvSpPr txBox="1">
            <a:spLocks noGrp="1"/>
          </p:cNvSpPr>
          <p:nvPr>
            <p:ph type="body" idx="2"/>
          </p:nvPr>
        </p:nvSpPr>
        <p:spPr>
          <a:xfrm>
            <a:off x="4800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7" name="Shape 247"/>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8" name="Shape 248"/>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49" name="Shape 249"/>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0" name="Shape 250"/>
          <p:cNvSpPr txBox="1">
            <a:spLocks noGrp="1"/>
          </p:cNvSpPr>
          <p:nvPr>
            <p:ph type="body" idx="3"/>
          </p:nvPr>
        </p:nvSpPr>
        <p:spPr>
          <a:xfrm>
            <a:off x="609600" y="1314450"/>
            <a:ext cx="3886200" cy="480059"/>
          </a:xfrm>
          <a:prstGeom prst="rect">
            <a:avLst/>
          </a:prstGeom>
          <a:solidFill>
            <a:schemeClr val="accent2"/>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1" name="Shape 251"/>
          <p:cNvSpPr txBox="1">
            <a:spLocks noGrp="1"/>
          </p:cNvSpPr>
          <p:nvPr>
            <p:ph type="body" idx="4"/>
          </p:nvPr>
        </p:nvSpPr>
        <p:spPr>
          <a:xfrm>
            <a:off x="4800600" y="1314450"/>
            <a:ext cx="3886200" cy="480059"/>
          </a:xfrm>
          <a:prstGeom prst="rect">
            <a:avLst/>
          </a:prstGeom>
          <a:solidFill>
            <a:schemeClr val="accent4"/>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4" name="Shape 254"/>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5" name="Shape 255"/>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6" name="Shape 256"/>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57"/>
        <p:cNvGrpSpPr/>
        <p:nvPr/>
      </p:nvGrpSpPr>
      <p:grpSpPr>
        <a:xfrm>
          <a:off x="0" y="0"/>
          <a:ext cx="0" cy="0"/>
          <a:chOff x="0" y="0"/>
          <a:chExt cx="0" cy="0"/>
        </a:xfrm>
      </p:grpSpPr>
      <p:sp>
        <p:nvSpPr>
          <p:cNvPr id="258" name="Shape 258"/>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9" name="Shape 259"/>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0" name="Shape 260"/>
          <p:cNvSpPr txBox="1">
            <a:spLocks noGrp="1"/>
          </p:cNvSpPr>
          <p:nvPr>
            <p:ph type="sldNum" idx="12"/>
          </p:nvPr>
        </p:nvSpPr>
        <p:spPr>
          <a:xfrm>
            <a:off x="0" y="4686300"/>
            <a:ext cx="5333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dk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609600" y="204787"/>
            <a:ext cx="8077199" cy="652462"/>
          </a:xfrm>
          <a:prstGeom prst="rect">
            <a:avLst/>
          </a:prstGeom>
          <a:noFill/>
          <a:ln>
            <a:noFill/>
          </a:ln>
        </p:spPr>
        <p:txBody>
          <a:bodyPr lIns="91425" tIns="91425" rIns="91425" bIns="91425" anchor="ctr" anchorCtr="0"/>
          <a:lstStyle>
            <a:lvl1pPr algn="l" rtl="0">
              <a:spcBef>
                <a:spcPts val="0"/>
              </a:spcBef>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3" name="Shape 26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4" name="Shape 26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5" name="Shape 26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66" name="Shape 266"/>
          <p:cNvSpPr txBox="1">
            <a:spLocks noGrp="1"/>
          </p:cNvSpPr>
          <p:nvPr>
            <p:ph type="body" idx="1"/>
          </p:nvPr>
        </p:nvSpPr>
        <p:spPr>
          <a:xfrm>
            <a:off x="609600" y="1314450"/>
            <a:ext cx="1600199" cy="3257550"/>
          </a:xfrm>
          <a:prstGeom prst="rect">
            <a:avLst/>
          </a:prstGeom>
          <a:solidFill>
            <a:schemeClr val="accent2"/>
          </a:solidFill>
          <a:ln w="50800" cap="sq">
            <a:solidFill>
              <a:schemeClr val="accent2"/>
            </a:solidFill>
            <a:prstDash val="solid"/>
            <a:miter/>
            <a:headEnd type="none" w="med" len="med"/>
            <a:tailEnd type="none" w="med" len="med"/>
          </a:ln>
        </p:spPr>
        <p:txBody>
          <a:bodyPr lIns="91425" tIns="91425" rIns="91425" bIns="91425" anchor="t" anchorCtr="0"/>
          <a:lstStyle>
            <a:lvl1pPr marL="0" indent="0" rtl="0">
              <a:spcBef>
                <a:spcPts val="0"/>
              </a:spcBef>
              <a:spcAft>
                <a:spcPts val="1000"/>
              </a:spcAft>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7" name="Shape 267"/>
          <p:cNvSpPr txBox="1">
            <a:spLocks noGrp="1"/>
          </p:cNvSpPr>
          <p:nvPr>
            <p:ph type="body" idx="2"/>
          </p:nvPr>
        </p:nvSpPr>
        <p:spPr>
          <a:xfrm>
            <a:off x="2362200" y="1314450"/>
            <a:ext cx="6400799" cy="33147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cSld name="Picture with Caption">
    <p:bg>
      <p:bgPr>
        <a:blipFill rotWithShape="1">
          <a:blip r:embed="rId2">
            <a:alphaModFix/>
          </a:blip>
          <a:tile tx="0" ty="0" sx="100000" sy="100000" flip="none" algn="tl"/>
        </a:blipFill>
        <a:effectLst/>
      </p:bgPr>
    </p:bg>
    <p:spTree>
      <p:nvGrpSpPr>
        <p:cNvPr id="1" name="Shape 268"/>
        <p:cNvGrpSpPr/>
        <p:nvPr/>
      </p:nvGrpSpPr>
      <p:grpSpPr>
        <a:xfrm>
          <a:off x="0" y="0"/>
          <a:ext cx="0" cy="0"/>
          <a:chOff x="0" y="0"/>
          <a:chExt cx="0" cy="0"/>
        </a:xfrm>
      </p:grpSpPr>
      <p:sp>
        <p:nvSpPr>
          <p:cNvPr id="269" name="Shape 269"/>
          <p:cNvSpPr txBox="1">
            <a:spLocks noGrp="1"/>
          </p:cNvSpPr>
          <p:nvPr>
            <p:ph type="body" idx="1"/>
          </p:nvPr>
        </p:nvSpPr>
        <p:spPr>
          <a:xfrm>
            <a:off x="1600200" y="4114800"/>
            <a:ext cx="7315200" cy="514349"/>
          </a:xfrm>
          <a:prstGeom prst="rect">
            <a:avLst/>
          </a:prstGeom>
          <a:noFill/>
          <a:ln>
            <a:noFill/>
          </a:ln>
        </p:spPr>
        <p:txBody>
          <a:bodyPr lIns="91425" tIns="91425" rIns="91425" bIns="91425" anchor="t" anchorCtr="0"/>
          <a:lstStyle>
            <a:lvl1pPr marL="0" indent="0" rtl="0">
              <a:spcBef>
                <a:spcPts val="0"/>
              </a:spcBef>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70" name="Shape 270"/>
          <p:cNvSpPr/>
          <p:nvPr/>
        </p:nvSpPr>
        <p:spPr>
          <a:xfrm>
            <a:off x="-9144" y="3429000"/>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1" name="Shape 271"/>
          <p:cNvSpPr/>
          <p:nvPr/>
        </p:nvSpPr>
        <p:spPr>
          <a:xfrm>
            <a:off x="-9144" y="3497579"/>
            <a:ext cx="1463039"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2" name="Shape 272"/>
          <p:cNvSpPr/>
          <p:nvPr/>
        </p:nvSpPr>
        <p:spPr>
          <a:xfrm>
            <a:off x="1545336" y="3490721"/>
            <a:ext cx="7598663"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3" name="Shape 273"/>
          <p:cNvSpPr txBox="1">
            <a:spLocks noGrp="1"/>
          </p:cNvSpPr>
          <p:nvPr>
            <p:ph type="title"/>
          </p:nvPr>
        </p:nvSpPr>
        <p:spPr>
          <a:xfrm>
            <a:off x="1600200" y="3486150"/>
            <a:ext cx="7315200" cy="5143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74" name="Shape 274"/>
          <p:cNvSpPr/>
          <p:nvPr/>
        </p:nvSpPr>
        <p:spPr>
          <a:xfrm>
            <a:off x="1447800" y="0"/>
            <a:ext cx="100584" cy="5150357"/>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5" name="Shape 275"/>
          <p:cNvSpPr txBox="1">
            <a:spLocks noGrp="1"/>
          </p:cNvSpPr>
          <p:nvPr>
            <p:ph type="dt" idx="10"/>
          </p:nvPr>
        </p:nvSpPr>
        <p:spPr>
          <a:xfrm>
            <a:off x="62484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6" name="Shape 276"/>
          <p:cNvSpPr txBox="1">
            <a:spLocks noGrp="1"/>
          </p:cNvSpPr>
          <p:nvPr>
            <p:ph type="sldNum" idx="12"/>
          </p:nvPr>
        </p:nvSpPr>
        <p:spPr>
          <a:xfrm>
            <a:off x="0" y="3500436"/>
            <a:ext cx="1447800" cy="497683"/>
          </a:xfrm>
          <a:prstGeom prst="rect">
            <a:avLst/>
          </a:prstGeom>
          <a:noFill/>
          <a:ln>
            <a:noFill/>
          </a:ln>
        </p:spPr>
        <p:txBody>
          <a:bodyPr lIns="91425" tIns="45700" rIns="91425" bIns="45700" anchor="ctr" anchorCtr="0">
            <a:noAutofit/>
          </a:bodyPr>
          <a:lstStyle>
            <a:lvl1pPr marL="0" marR="0" indent="0" algn="ctr" rtl="0">
              <a:spcBef>
                <a:spcPts val="0"/>
              </a:spcBef>
              <a:buNone/>
              <a:defRPr sz="28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77" name="Shape 277"/>
          <p:cNvSpPr txBox="1">
            <a:spLocks noGrp="1"/>
          </p:cNvSpPr>
          <p:nvPr>
            <p:ph type="ftr" idx="11"/>
          </p:nvPr>
        </p:nvSpPr>
        <p:spPr>
          <a:xfrm>
            <a:off x="1600200" y="4686154"/>
            <a:ext cx="45720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8" name="Shape 278"/>
          <p:cNvSpPr>
            <a:spLocks noGrp="1"/>
          </p:cNvSpPr>
          <p:nvPr>
            <p:ph type="pic" idx="2"/>
          </p:nvPr>
        </p:nvSpPr>
        <p:spPr>
          <a:xfrm>
            <a:off x="1560575" y="0"/>
            <a:ext cx="7583423" cy="3426714"/>
          </a:xfrm>
          <a:prstGeom prst="rect">
            <a:avLst/>
          </a:prstGeom>
          <a:solidFill>
            <a:srgbClr val="E9F0F5"/>
          </a:solidFill>
          <a:ln>
            <a:noFill/>
          </a:ln>
        </p:spPr>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279"/>
        <p:cNvGrpSpPr/>
        <p:nvPr/>
      </p:nvGrpSpPr>
      <p:grpSpPr>
        <a:xfrm>
          <a:off x="0" y="0"/>
          <a:ext cx="0" cy="0"/>
          <a:chOff x="0" y="0"/>
          <a:chExt cx="0" cy="0"/>
        </a:xfrm>
      </p:grpSpPr>
      <p:sp>
        <p:nvSpPr>
          <p:cNvPr id="280" name="Shape 280"/>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1" name="Shape 281"/>
          <p:cNvSpPr txBox="1">
            <a:spLocks noGrp="1"/>
          </p:cNvSpPr>
          <p:nvPr>
            <p:ph type="body" idx="1"/>
          </p:nvPr>
        </p:nvSpPr>
        <p:spPr>
          <a:xfrm rot="5400000">
            <a:off x="2991992" y="-1179194"/>
            <a:ext cx="3394709" cy="815339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82" name="Shape 28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3" name="Shape 28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4" name="Shape 28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solidFill>
          <a:schemeClr val="lt1"/>
        </a:solidFill>
        <a:effectLst/>
      </p:bgPr>
    </p:bg>
    <p:spTree>
      <p:nvGrpSpPr>
        <p:cNvPr id="1" name="Shape 285"/>
        <p:cNvGrpSpPr/>
        <p:nvPr/>
      </p:nvGrpSpPr>
      <p:grpSpPr>
        <a:xfrm>
          <a:off x="0" y="0"/>
          <a:ext cx="0" cy="0"/>
          <a:chOff x="0" y="0"/>
          <a:chExt cx="0" cy="0"/>
        </a:xfrm>
      </p:grpSpPr>
      <p:sp>
        <p:nvSpPr>
          <p:cNvPr id="286" name="Shape 286"/>
          <p:cNvSpPr txBox="1">
            <a:spLocks noGrp="1"/>
          </p:cNvSpPr>
          <p:nvPr>
            <p:ph type="title"/>
          </p:nvPr>
        </p:nvSpPr>
        <p:spPr>
          <a:xfrm rot="5400000">
            <a:off x="5513188" y="1497211"/>
            <a:ext cx="4137422" cy="2057400"/>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7" name="Shape 287"/>
          <p:cNvSpPr txBox="1">
            <a:spLocks noGrp="1"/>
          </p:cNvSpPr>
          <p:nvPr>
            <p:ph type="body" idx="1"/>
          </p:nvPr>
        </p:nvSpPr>
        <p:spPr>
          <a:xfrm rot="5400000">
            <a:off x="1169788" y="-255388"/>
            <a:ext cx="4137422" cy="55626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88" name="Shape 288"/>
          <p:cNvSpPr txBox="1">
            <a:spLocks noGrp="1"/>
          </p:cNvSpPr>
          <p:nvPr>
            <p:ph type="dt" idx="10"/>
          </p:nvPr>
        </p:nvSpPr>
        <p:spPr>
          <a:xfrm>
            <a:off x="6553200" y="4686301"/>
            <a:ext cx="22097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9" name="Shape 289"/>
          <p:cNvSpPr txBox="1">
            <a:spLocks noGrp="1"/>
          </p:cNvSpPr>
          <p:nvPr>
            <p:ph type="ftr" idx="11"/>
          </p:nvPr>
        </p:nvSpPr>
        <p:spPr>
          <a:xfrm>
            <a:off x="457200" y="4686155"/>
            <a:ext cx="5573482"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90" name="Shape 290"/>
          <p:cNvSpPr/>
          <p:nvPr/>
        </p:nvSpPr>
        <p:spPr>
          <a:xfrm>
            <a:off x="6096317" y="0"/>
            <a:ext cx="320039" cy="514349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1" name="Shape 291"/>
          <p:cNvSpPr/>
          <p:nvPr/>
        </p:nvSpPr>
        <p:spPr>
          <a:xfrm>
            <a:off x="6142037" y="457200"/>
            <a:ext cx="228600" cy="468629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2" name="Shape 292"/>
          <p:cNvSpPr/>
          <p:nvPr/>
        </p:nvSpPr>
        <p:spPr>
          <a:xfrm>
            <a:off x="6142037" y="0"/>
            <a:ext cx="228600" cy="4000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3" name="Shape 293"/>
          <p:cNvSpPr txBox="1">
            <a:spLocks noGrp="1"/>
          </p:cNvSpPr>
          <p:nvPr>
            <p:ph type="sldNum" idx="12"/>
          </p:nvPr>
        </p:nvSpPr>
        <p:spPr>
          <a:xfrm rot="5400000">
            <a:off x="6056313" y="77787"/>
            <a:ext cx="400049" cy="244475"/>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rtl="0">
              <a:spcBef>
                <a:spcPts val="0"/>
              </a:spcBef>
              <a:defRPr>
                <a:solidFill>
                  <a:srgbClr val="DA0002"/>
                </a:solidFill>
              </a:defRPr>
            </a:lvl1pPr>
            <a:lvl2pPr rtl="0">
              <a:spcBef>
                <a:spcPts val="0"/>
              </a:spcBef>
              <a:defRPr>
                <a:solidFill>
                  <a:srgbClr val="DA0002"/>
                </a:solidFill>
              </a:defRPr>
            </a:lvl2pPr>
            <a:lvl3pPr rtl="0">
              <a:spcBef>
                <a:spcPts val="0"/>
              </a:spcBef>
              <a:defRPr>
                <a:solidFill>
                  <a:srgbClr val="DA0002"/>
                </a:solidFill>
              </a:defRPr>
            </a:lvl3pPr>
            <a:lvl4pPr rtl="0">
              <a:spcBef>
                <a:spcPts val="0"/>
              </a:spcBef>
              <a:defRPr>
                <a:solidFill>
                  <a:srgbClr val="DA0002"/>
                </a:solidFill>
              </a:defRPr>
            </a:lvl4pPr>
            <a:lvl5pPr rtl="0">
              <a:spcBef>
                <a:spcPts val="0"/>
              </a:spcBef>
              <a:defRPr>
                <a:solidFill>
                  <a:srgbClr val="DA0002"/>
                </a:solidFill>
              </a:defRPr>
            </a:lvl5pPr>
            <a:lvl6pPr rtl="0">
              <a:spcBef>
                <a:spcPts val="0"/>
              </a:spcBef>
              <a:defRPr>
                <a:solidFill>
                  <a:srgbClr val="DA0002"/>
                </a:solidFill>
              </a:defRPr>
            </a:lvl6pPr>
            <a:lvl7pPr rtl="0">
              <a:spcBef>
                <a:spcPts val="0"/>
              </a:spcBef>
              <a:defRPr>
                <a:solidFill>
                  <a:srgbClr val="DA0002"/>
                </a:solidFill>
              </a:defRPr>
            </a:lvl7pPr>
            <a:lvl8pPr rtl="0">
              <a:spcBef>
                <a:spcPts val="0"/>
              </a:spcBef>
              <a:defRPr>
                <a:solidFill>
                  <a:srgbClr val="DA0002"/>
                </a:solidFill>
              </a:defRPr>
            </a:lvl8pPr>
            <a:lvl9pPr rtl="0">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cmpd="sng">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a:t>
            </a:fld>
            <a:endParaRPr lang="en" sz="1300" b="0" i="0" u="none" strike="noStrike" cap="none" baseline="0">
              <a:solidFill>
                <a:schemeClr val="dk1"/>
              </a:solidFill>
              <a:latin typeface="Arial"/>
              <a:ea typeface="Arial"/>
              <a:cs typeface="Arial"/>
              <a:sym typeface="Arial"/>
              <a:rtl val="0"/>
            </a:endParaRPr>
          </a:p>
        </p:txBody>
      </p:sp>
    </p:spTree>
    <p:extLst>
      <p:ext uri="{BB962C8B-B14F-4D97-AF65-F5344CB8AC3E}">
        <p14:creationId xmlns:p14="http://schemas.microsoft.com/office/powerpoint/2010/main" val="889478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45" name="Shape 45"/>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6" name="Shape 46"/>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48"/>
        <p:cNvGrpSpPr/>
        <p:nvPr/>
      </p:nvGrpSpPr>
      <p:grpSpPr>
        <a:xfrm>
          <a:off x="0" y="0"/>
          <a:ext cx="0" cy="0"/>
          <a:chOff x="0" y="0"/>
          <a:chExt cx="0" cy="0"/>
        </a:xfrm>
      </p:grpSpPr>
      <p:sp>
        <p:nvSpPr>
          <p:cNvPr id="49" name="Shape 49"/>
          <p:cNvSpPr txBox="1">
            <a:spLocks noGrp="1"/>
          </p:cNvSpPr>
          <p:nvPr>
            <p:ph type="ctrTitle"/>
          </p:nvPr>
        </p:nvSpPr>
        <p:spPr>
          <a:xfrm>
            <a:off x="685800" y="1597818"/>
            <a:ext cx="7772400" cy="1102518"/>
          </a:xfrm>
          <a:prstGeom prst="rect">
            <a:avLst/>
          </a:prstGeom>
          <a:noFill/>
          <a:ln>
            <a:noFill/>
          </a:ln>
        </p:spPr>
        <p:txBody>
          <a:bodyPr lIns="91425" tIns="91425" rIns="91425" bIns="91425" anchor="ctr" anchorCtr="0"/>
          <a:lstStyle>
            <a:lvl1pPr marL="0" marR="0" indent="0" algn="ctr" rtl="0">
              <a:spcBef>
                <a:spcPts val="0"/>
              </a:spcBef>
              <a:spcAft>
                <a:spcPts val="0"/>
              </a:spcAft>
              <a:defRPr/>
            </a:lvl1pPr>
            <a:lvl2pPr marL="0" marR="0" indent="0" algn="ctr" rtl="0">
              <a:spcBef>
                <a:spcPts val="0"/>
              </a:spcBef>
              <a:spcAft>
                <a:spcPts val="0"/>
              </a:spcAft>
              <a:defRPr/>
            </a:lvl2pPr>
            <a:lvl3pPr marL="0" marR="0" indent="0" algn="ctr" rtl="0">
              <a:spcBef>
                <a:spcPts val="0"/>
              </a:spcBef>
              <a:spcAft>
                <a:spcPts val="0"/>
              </a:spcAft>
              <a:defRPr/>
            </a:lvl3pPr>
            <a:lvl4pPr marL="0" marR="0" indent="0" algn="ctr" rtl="0">
              <a:spcBef>
                <a:spcPts val="0"/>
              </a:spcBef>
              <a:spcAft>
                <a:spcPts val="0"/>
              </a:spcAft>
              <a:defRPr/>
            </a:lvl4pPr>
            <a:lvl5pPr marL="0" marR="0" indent="0" algn="ctr" rtl="0">
              <a:spcBef>
                <a:spcPts val="0"/>
              </a:spcBef>
              <a:spcAft>
                <a:spcPts val="0"/>
              </a:spcAft>
              <a:defRPr/>
            </a:lvl5pPr>
            <a:lvl6pPr marL="457200" marR="0" indent="0" algn="ctr" rtl="0">
              <a:spcBef>
                <a:spcPts val="0"/>
              </a:spcBef>
              <a:spcAft>
                <a:spcPts val="0"/>
              </a:spcAft>
              <a:defRPr/>
            </a:lvl6pPr>
            <a:lvl7pPr marL="914400" marR="0" indent="0" algn="ctr" rtl="0">
              <a:spcBef>
                <a:spcPts val="0"/>
              </a:spcBef>
              <a:spcAft>
                <a:spcPts val="0"/>
              </a:spcAft>
              <a:defRPr/>
            </a:lvl7pPr>
            <a:lvl8pPr marL="1371600" marR="0" indent="0" algn="ctr" rtl="0">
              <a:spcBef>
                <a:spcPts val="0"/>
              </a:spcBef>
              <a:spcAft>
                <a:spcPts val="0"/>
              </a:spcAft>
              <a:defRPr/>
            </a:lvl8pPr>
            <a:lvl9pPr marL="1828800" marR="0" indent="0" algn="ctr" rtl="0">
              <a:spcBef>
                <a:spcPts val="0"/>
              </a:spcBef>
              <a:spcAft>
                <a:spcPts val="0"/>
              </a:spcAft>
              <a:defRPr/>
            </a:lvl9pPr>
          </a:lstStyle>
          <a:p>
            <a:endParaRPr/>
          </a:p>
        </p:txBody>
      </p:sp>
      <p:sp>
        <p:nvSpPr>
          <p:cNvPr id="50" name="Shape 50"/>
          <p:cNvSpPr txBox="1">
            <a:spLocks noGrp="1"/>
          </p:cNvSpPr>
          <p:nvPr>
            <p:ph type="subTitle" idx="1"/>
          </p:nvPr>
        </p:nvSpPr>
        <p:spPr>
          <a:xfrm>
            <a:off x="1371600" y="2914650"/>
            <a:ext cx="6400799" cy="1314450"/>
          </a:xfrm>
          <a:prstGeom prst="rect">
            <a:avLst/>
          </a:prstGeom>
          <a:noFill/>
          <a:ln>
            <a:noFill/>
          </a:ln>
        </p:spPr>
        <p:txBody>
          <a:bodyPr lIns="91425" tIns="91425" rIns="91425" bIns="91425" anchor="t" anchorCtr="0"/>
          <a:lstStyle>
            <a:lvl1pPr marL="0" marR="0" indent="0" algn="ctr" rtl="0">
              <a:spcBef>
                <a:spcPts val="640"/>
              </a:spcBef>
              <a:spcAft>
                <a:spcPts val="0"/>
              </a:spcAft>
              <a:buClr>
                <a:schemeClr val="dk1"/>
              </a:buClr>
              <a:buFont typeface="Times New Roman"/>
              <a:buNone/>
              <a:defRPr/>
            </a:lvl1pPr>
            <a:lvl2pPr marL="457200" marR="0" indent="0" algn="ctr" rtl="0">
              <a:spcBef>
                <a:spcPts val="560"/>
              </a:spcBef>
              <a:spcAft>
                <a:spcPts val="0"/>
              </a:spcAft>
              <a:buClr>
                <a:schemeClr val="dk1"/>
              </a:buClr>
              <a:buFont typeface="Times New Roman"/>
              <a:buNone/>
              <a:defRPr/>
            </a:lvl2pPr>
            <a:lvl3pPr marL="914400" marR="0" indent="0" algn="ctr" rtl="0">
              <a:spcBef>
                <a:spcPts val="480"/>
              </a:spcBef>
              <a:spcAft>
                <a:spcPts val="0"/>
              </a:spcAft>
              <a:buClr>
                <a:schemeClr val="dk1"/>
              </a:buClr>
              <a:buFont typeface="Times New Roman"/>
              <a:buNone/>
              <a:defRPr/>
            </a:lvl3pPr>
            <a:lvl4pPr marL="1371600" marR="0" indent="0" algn="ctr" rtl="0">
              <a:spcBef>
                <a:spcPts val="400"/>
              </a:spcBef>
              <a:spcAft>
                <a:spcPts val="0"/>
              </a:spcAft>
              <a:buClr>
                <a:schemeClr val="dk1"/>
              </a:buClr>
              <a:buFont typeface="Times New Roman"/>
              <a:buNone/>
              <a:defRPr/>
            </a:lvl4pPr>
            <a:lvl5pPr marL="1828800" marR="0" indent="0" algn="ctr" rtl="0">
              <a:spcBef>
                <a:spcPts val="400"/>
              </a:spcBef>
              <a:spcAft>
                <a:spcPts val="0"/>
              </a:spcAft>
              <a:buClr>
                <a:schemeClr val="dk1"/>
              </a:buClr>
              <a:buFont typeface="Times New Roman"/>
              <a:buNone/>
              <a:defRPr/>
            </a:lvl5pPr>
            <a:lvl6pPr marL="2286000" marR="0" indent="0" algn="ctr" rtl="0">
              <a:spcBef>
                <a:spcPts val="400"/>
              </a:spcBef>
              <a:spcAft>
                <a:spcPts val="0"/>
              </a:spcAft>
              <a:buClr>
                <a:schemeClr val="dk1"/>
              </a:buClr>
              <a:buFont typeface="Times New Roman"/>
              <a:buNone/>
              <a:defRPr/>
            </a:lvl6pPr>
            <a:lvl7pPr marL="2743200" marR="0" indent="0" algn="ctr" rtl="0">
              <a:spcBef>
                <a:spcPts val="400"/>
              </a:spcBef>
              <a:spcAft>
                <a:spcPts val="0"/>
              </a:spcAft>
              <a:buClr>
                <a:schemeClr val="dk1"/>
              </a:buClr>
              <a:buFont typeface="Times New Roman"/>
              <a:buNone/>
              <a:defRPr/>
            </a:lvl7pPr>
            <a:lvl8pPr marL="3200400" marR="0" indent="0" algn="ctr" rtl="0">
              <a:spcBef>
                <a:spcPts val="400"/>
              </a:spcBef>
              <a:spcAft>
                <a:spcPts val="0"/>
              </a:spcAft>
              <a:buClr>
                <a:schemeClr val="dk1"/>
              </a:buClr>
              <a:buFont typeface="Times New Roman"/>
              <a:buNone/>
              <a:defRPr/>
            </a:lvl8pPr>
            <a:lvl9pPr marL="3657600" marR="0" indent="0" algn="ctr" rtl="0">
              <a:spcBef>
                <a:spcPts val="400"/>
              </a:spcBef>
              <a:spcAft>
                <a:spcPts val="0"/>
              </a:spcAft>
              <a:buClr>
                <a:schemeClr val="dk1"/>
              </a:buClr>
              <a:buFont typeface="Times New Roman"/>
              <a:buNone/>
              <a:defRPr/>
            </a:lvl9pPr>
          </a:lstStyle>
          <a:p>
            <a:endParaRPr/>
          </a:p>
        </p:txBody>
      </p:sp>
      <p:sp>
        <p:nvSpPr>
          <p:cNvPr id="51" name="Shape 51"/>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3" name="Shape 53"/>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56" name="Shape 56"/>
          <p:cNvSpPr txBox="1">
            <a:spLocks noGrp="1"/>
          </p:cNvSpPr>
          <p:nvPr>
            <p:ph type="body" idx="1"/>
          </p:nvPr>
        </p:nvSpPr>
        <p:spPr>
          <a:xfrm>
            <a:off x="685800" y="1485900"/>
            <a:ext cx="7772400" cy="3086099"/>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57" name="Shape 57"/>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7.xml"/><Relationship Id="rId12" Type="http://schemas.openxmlformats.org/officeDocument/2006/relationships/theme" Target="../theme/theme2.xml"/><Relationship Id="rId1" Type="http://schemas.openxmlformats.org/officeDocument/2006/relationships/slideLayout" Target="../slideLayouts/slideLayout7.xml"/><Relationship Id="rId2" Type="http://schemas.openxmlformats.org/officeDocument/2006/relationships/slideLayout" Target="../slideLayouts/slideLayout8.xml"/><Relationship Id="rId3" Type="http://schemas.openxmlformats.org/officeDocument/2006/relationships/slideLayout" Target="../slideLayouts/slideLayout9.xml"/><Relationship Id="rId4" Type="http://schemas.openxmlformats.org/officeDocument/2006/relationships/slideLayout" Target="../slideLayouts/slideLayout10.xml"/><Relationship Id="rId5" Type="http://schemas.openxmlformats.org/officeDocument/2006/relationships/slideLayout" Target="../slideLayouts/slideLayout11.xml"/><Relationship Id="rId6" Type="http://schemas.openxmlformats.org/officeDocument/2006/relationships/slideLayout" Target="../slideLayouts/slideLayout12.xml"/><Relationship Id="rId7" Type="http://schemas.openxmlformats.org/officeDocument/2006/relationships/slideLayout" Target="../slideLayouts/slideLayout13.xml"/><Relationship Id="rId8" Type="http://schemas.openxmlformats.org/officeDocument/2006/relationships/slideLayout" Target="../slideLayouts/slideLayout14.xml"/><Relationship Id="rId9" Type="http://schemas.openxmlformats.org/officeDocument/2006/relationships/slideLayout" Target="../slideLayouts/slideLayout15.xml"/><Relationship Id="rId10"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theme" Target="../theme/theme3.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39.xml"/><Relationship Id="rId12" Type="http://schemas.openxmlformats.org/officeDocument/2006/relationships/slideLayout" Target="../slideLayouts/slideLayout40.xml"/><Relationship Id="rId13" Type="http://schemas.openxmlformats.org/officeDocument/2006/relationships/theme" Target="../theme/theme4.xml"/><Relationship Id="rId1" Type="http://schemas.openxmlformats.org/officeDocument/2006/relationships/slideLayout" Target="../slideLayouts/slideLayout29.xml"/><Relationship Id="rId2" Type="http://schemas.openxmlformats.org/officeDocument/2006/relationships/slideLayout" Target="../slideLayouts/slideLayout30.xml"/><Relationship Id="rId3" Type="http://schemas.openxmlformats.org/officeDocument/2006/relationships/slideLayout" Target="../slideLayouts/slideLayout31.xml"/><Relationship Id="rId4" Type="http://schemas.openxmlformats.org/officeDocument/2006/relationships/slideLayout" Target="../slideLayouts/slideLayout32.xml"/><Relationship Id="rId5" Type="http://schemas.openxmlformats.org/officeDocument/2006/relationships/slideLayout" Target="../slideLayouts/slideLayout33.xml"/><Relationship Id="rId6" Type="http://schemas.openxmlformats.org/officeDocument/2006/relationships/slideLayout" Target="../slideLayouts/slideLayout34.xml"/><Relationship Id="rId7" Type="http://schemas.openxmlformats.org/officeDocument/2006/relationships/slideLayout" Target="../slideLayouts/slideLayout35.xml"/><Relationship Id="rId8" Type="http://schemas.openxmlformats.org/officeDocument/2006/relationships/slideLayout" Target="../slideLayouts/slideLayout36.xml"/><Relationship Id="rId9" Type="http://schemas.openxmlformats.org/officeDocument/2006/relationships/slideLayout" Target="../slideLayouts/slideLayout37.xml"/><Relationship Id="rId10"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marL="0" marR="0" indent="0" algn="ctr" rtl="0">
              <a:spcBef>
                <a:spcPts val="0"/>
              </a:spcBef>
              <a:spcAft>
                <a:spcPts val="0"/>
              </a:spcAft>
              <a:defRPr/>
            </a:lvl1pPr>
            <a:lvl2pPr marL="0" marR="0" indent="0" algn="ctr" rtl="0">
              <a:spcBef>
                <a:spcPts val="0"/>
              </a:spcBef>
              <a:spcAft>
                <a:spcPts val="0"/>
              </a:spcAft>
              <a:defRPr/>
            </a:lvl2pPr>
            <a:lvl3pPr marL="0" marR="0" indent="0" algn="ctr" rtl="0">
              <a:spcBef>
                <a:spcPts val="0"/>
              </a:spcBef>
              <a:spcAft>
                <a:spcPts val="0"/>
              </a:spcAft>
              <a:defRPr/>
            </a:lvl3pPr>
            <a:lvl4pPr marL="0" marR="0" indent="0" algn="ctr" rtl="0">
              <a:spcBef>
                <a:spcPts val="0"/>
              </a:spcBef>
              <a:spcAft>
                <a:spcPts val="0"/>
              </a:spcAft>
              <a:defRPr/>
            </a:lvl4pPr>
            <a:lvl5pPr marL="0" marR="0" indent="0" algn="ctr" rtl="0">
              <a:spcBef>
                <a:spcPts val="0"/>
              </a:spcBef>
              <a:spcAft>
                <a:spcPts val="0"/>
              </a:spcAft>
              <a:defRPr/>
            </a:lvl5pPr>
            <a:lvl6pPr marL="457200" marR="0" indent="0" algn="ctr" rtl="0">
              <a:spcBef>
                <a:spcPts val="0"/>
              </a:spcBef>
              <a:spcAft>
                <a:spcPts val="0"/>
              </a:spcAft>
              <a:defRPr/>
            </a:lvl6pPr>
            <a:lvl7pPr marL="914400" marR="0" indent="0" algn="ctr" rtl="0">
              <a:spcBef>
                <a:spcPts val="0"/>
              </a:spcBef>
              <a:spcAft>
                <a:spcPts val="0"/>
              </a:spcAft>
              <a:defRPr/>
            </a:lvl7pPr>
            <a:lvl8pPr marL="1371600" marR="0" indent="0" algn="ctr" rtl="0">
              <a:spcBef>
                <a:spcPts val="0"/>
              </a:spcBef>
              <a:spcAft>
                <a:spcPts val="0"/>
              </a:spcAft>
              <a:defRPr/>
            </a:lvl8pPr>
            <a:lvl9pPr marL="1828800" marR="0" indent="0" algn="ctr" rtl="0">
              <a:spcBef>
                <a:spcPts val="0"/>
              </a:spcBef>
              <a:spcAft>
                <a:spcPts val="0"/>
              </a:spcAft>
              <a:defRPr/>
            </a:lvl9pPr>
          </a:lstStyle>
          <a:p>
            <a:endParaRPr/>
          </a:p>
        </p:txBody>
      </p:sp>
      <p:sp>
        <p:nvSpPr>
          <p:cNvPr id="39" name="Shape 39"/>
          <p:cNvSpPr txBox="1">
            <a:spLocks noGrp="1"/>
          </p:cNvSpPr>
          <p:nvPr>
            <p:ph type="body" idx="1"/>
          </p:nvPr>
        </p:nvSpPr>
        <p:spPr>
          <a:xfrm>
            <a:off x="685800" y="1485900"/>
            <a:ext cx="7772400" cy="3086099"/>
          </a:xfrm>
          <a:prstGeom prst="rect">
            <a:avLst/>
          </a:prstGeom>
          <a:noFill/>
          <a:ln>
            <a:noFill/>
          </a:ln>
        </p:spPr>
        <p:txBody>
          <a:bodyPr lIns="91425" tIns="91425" rIns="91425" bIns="91425" anchor="t" anchorCtr="0"/>
          <a:lstStyle>
            <a:lvl1pPr marL="342900" marR="0" indent="-139700" algn="l" rtl="0">
              <a:spcBef>
                <a:spcPts val="640"/>
              </a:spcBef>
              <a:spcAft>
                <a:spcPts val="0"/>
              </a:spcAft>
              <a:buClr>
                <a:schemeClr val="dk1"/>
              </a:buClr>
              <a:buFont typeface="Times New Roman"/>
              <a:buChar char="•"/>
              <a:defRPr/>
            </a:lvl1pPr>
            <a:lvl2pPr marL="742950" marR="0" indent="-107950" algn="l" rtl="0">
              <a:spcBef>
                <a:spcPts val="560"/>
              </a:spcBef>
              <a:spcAft>
                <a:spcPts val="0"/>
              </a:spcAft>
              <a:buClr>
                <a:schemeClr val="dk1"/>
              </a:buClr>
              <a:buFont typeface="Times New Roman"/>
              <a:buChar char="–"/>
              <a:defRPr/>
            </a:lvl2pPr>
            <a:lvl3pPr marL="1143000" marR="0" indent="-76200" algn="l" rtl="0">
              <a:spcBef>
                <a:spcPts val="480"/>
              </a:spcBef>
              <a:spcAft>
                <a:spcPts val="0"/>
              </a:spcAft>
              <a:buClr>
                <a:schemeClr val="dk1"/>
              </a:buClr>
              <a:buFont typeface="Times New Roman"/>
              <a:buChar char="•"/>
              <a:defRPr/>
            </a:lvl3pPr>
            <a:lvl4pPr marL="1600200" marR="0" indent="-101600" algn="l" rtl="0">
              <a:spcBef>
                <a:spcPts val="400"/>
              </a:spcBef>
              <a:spcAft>
                <a:spcPts val="0"/>
              </a:spcAft>
              <a:buClr>
                <a:schemeClr val="dk1"/>
              </a:buClr>
              <a:buFont typeface="Times New Roman"/>
              <a:buChar char="–"/>
              <a:defRPr/>
            </a:lvl4pPr>
            <a:lvl5pPr marL="2057400" marR="0" indent="-101600" algn="l" rtl="0">
              <a:spcBef>
                <a:spcPts val="400"/>
              </a:spcBef>
              <a:spcAft>
                <a:spcPts val="0"/>
              </a:spcAft>
              <a:buClr>
                <a:schemeClr val="dk1"/>
              </a:buClr>
              <a:buFont typeface="Times New Roman"/>
              <a:buChar char="»"/>
              <a:defRPr/>
            </a:lvl5pPr>
            <a:lvl6pPr marL="2514600" marR="0" indent="-101600" algn="l" rtl="0">
              <a:spcBef>
                <a:spcPts val="400"/>
              </a:spcBef>
              <a:spcAft>
                <a:spcPts val="0"/>
              </a:spcAft>
              <a:buClr>
                <a:schemeClr val="dk1"/>
              </a:buClr>
              <a:buFont typeface="Times New Roman"/>
              <a:buChar char="»"/>
              <a:defRPr/>
            </a:lvl6pPr>
            <a:lvl7pPr marL="2971800" marR="0" indent="-101600" algn="l" rtl="0">
              <a:spcBef>
                <a:spcPts val="400"/>
              </a:spcBef>
              <a:spcAft>
                <a:spcPts val="0"/>
              </a:spcAft>
              <a:buClr>
                <a:schemeClr val="dk1"/>
              </a:buClr>
              <a:buFont typeface="Times New Roman"/>
              <a:buChar char="»"/>
              <a:defRPr/>
            </a:lvl7pPr>
            <a:lvl8pPr marL="3429000" marR="0" indent="-101600" algn="l" rtl="0">
              <a:spcBef>
                <a:spcPts val="400"/>
              </a:spcBef>
              <a:spcAft>
                <a:spcPts val="0"/>
              </a:spcAft>
              <a:buClr>
                <a:schemeClr val="dk1"/>
              </a:buClr>
              <a:buFont typeface="Times New Roman"/>
              <a:buChar char="»"/>
              <a:defRPr/>
            </a:lvl8pPr>
            <a:lvl9pPr marL="3886200" marR="0" indent="-101600" algn="l" rtl="0">
              <a:spcBef>
                <a:spcPts val="400"/>
              </a:spcBef>
              <a:spcAft>
                <a:spcPts val="0"/>
              </a:spcAft>
              <a:buClr>
                <a:schemeClr val="dk1"/>
              </a:buClr>
              <a:buFont typeface="Times New Roman"/>
              <a:buChar char="»"/>
              <a:defRPr/>
            </a:lvl9pPr>
          </a:lstStyle>
          <a:p>
            <a:endParaRPr/>
          </a:p>
        </p:txBody>
      </p:sp>
      <p:sp>
        <p:nvSpPr>
          <p:cNvPr id="40" name="Shape 4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1" name="Shape 4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2" name="Shape 4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marL="0" marR="0" indent="0" algn="l" rtl="0">
              <a:spcBef>
                <a:spcPts val="0"/>
              </a:spcBef>
              <a:buClr>
                <a:schemeClr val="dk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14" name="Shape 114"/>
          <p:cNvSpPr txBox="1">
            <a:spLocks noGrp="1"/>
          </p:cNvSpPr>
          <p:nvPr>
            <p:ph type="body" idx="1"/>
          </p:nvPr>
        </p:nvSpPr>
        <p:spPr>
          <a:xfrm>
            <a:off x="612647" y="1200150"/>
            <a:ext cx="8153399" cy="3394709"/>
          </a:xfrm>
          <a:prstGeom prst="rect">
            <a:avLst/>
          </a:prstGeom>
          <a:noFill/>
          <a:ln>
            <a:noFill/>
          </a:ln>
        </p:spPr>
        <p:txBody>
          <a:bodyPr lIns="91425" tIns="91425" rIns="91425" bIns="91425" anchor="t" anchorCtr="0"/>
          <a:lstStyle>
            <a:lvl1pPr marL="320040" marR="0" indent="-209550" algn="l" rtl="0">
              <a:spcBef>
                <a:spcPts val="700"/>
              </a:spcBef>
              <a:buClr>
                <a:schemeClr val="accent2"/>
              </a:buClr>
              <a:buFont typeface="Noto Symbol"/>
              <a:buChar char="◻"/>
              <a:defRPr/>
            </a:lvl1pPr>
            <a:lvl2pPr marL="640080" marR="0" indent="-168910" algn="l" rtl="0">
              <a:spcBef>
                <a:spcPts val="550"/>
              </a:spcBef>
              <a:buClr>
                <a:schemeClr val="accent1"/>
              </a:buClr>
              <a:buFont typeface="Noto Symbol"/>
              <a:buChar char="⬜"/>
              <a:defRPr/>
            </a:lvl2pPr>
            <a:lvl3pPr marL="914400" marR="0" indent="-119062" algn="l" rtl="0">
              <a:spcBef>
                <a:spcPts val="500"/>
              </a:spcBef>
              <a:buClr>
                <a:schemeClr val="accent2"/>
              </a:buClr>
              <a:buFont typeface="Noto Symbol"/>
              <a:buChar char="■"/>
              <a:defRPr/>
            </a:lvl3pPr>
            <a:lvl4pPr marL="1371600" marR="0" indent="-133350" algn="l" rtl="0">
              <a:spcBef>
                <a:spcPts val="400"/>
              </a:spcBef>
              <a:buClr>
                <a:schemeClr val="accent3"/>
              </a:buClr>
              <a:buFont typeface="Noto Symbol"/>
              <a:buChar char="■"/>
              <a:defRPr/>
            </a:lvl4pPr>
            <a:lvl5pPr marL="1828800" marR="0" indent="-146050" algn="l" rtl="0">
              <a:spcBef>
                <a:spcPts val="400"/>
              </a:spcBef>
              <a:buClr>
                <a:schemeClr val="accent4"/>
              </a:buClr>
              <a:buFont typeface="Noto Symbol"/>
              <a:buChar char="■"/>
              <a:defRPr/>
            </a:lvl5pPr>
            <a:lvl6pPr marL="2103120" marR="0" indent="-121920" algn="l" rtl="0">
              <a:spcBef>
                <a:spcPts val="360"/>
              </a:spcBef>
              <a:buClr>
                <a:schemeClr val="accent1"/>
              </a:buClr>
              <a:buFont typeface="Noto Symbol"/>
              <a:buChar char="▪"/>
              <a:defRPr/>
            </a:lvl6pPr>
            <a:lvl7pPr marL="2377440" marR="0" indent="-116839" algn="l" rtl="0">
              <a:spcBef>
                <a:spcPts val="360"/>
              </a:spcBef>
              <a:buClr>
                <a:schemeClr val="accent2"/>
              </a:buClr>
              <a:buFont typeface="Noto Symbol"/>
              <a:buChar char="▪"/>
              <a:defRPr/>
            </a:lvl7pPr>
            <a:lvl8pPr marL="2651760" marR="0" indent="-124460" algn="l" rtl="0">
              <a:spcBef>
                <a:spcPts val="360"/>
              </a:spcBef>
              <a:buClr>
                <a:schemeClr val="accent3"/>
              </a:buClr>
              <a:buFont typeface="Noto Symbol"/>
              <a:buChar char="▪"/>
              <a:defRPr/>
            </a:lvl8pPr>
            <a:lvl9pPr marL="2926080" marR="0" indent="-119379" algn="l" rtl="0">
              <a:spcBef>
                <a:spcPts val="360"/>
              </a:spcBef>
              <a:buClr>
                <a:schemeClr val="accent4"/>
              </a:buClr>
              <a:buFont typeface="Noto Symbol"/>
              <a:buChar char="▪"/>
              <a:defRPr/>
            </a:lvl9pPr>
          </a:lstStyle>
          <a:p>
            <a:endParaRPr/>
          </a:p>
        </p:txBody>
      </p:sp>
      <p:sp>
        <p:nvSpPr>
          <p:cNvPr id="115" name="Shape 115"/>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6" name="Shape 116"/>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7" name="Shape 117"/>
          <p:cNvSpPr/>
          <p:nvPr/>
        </p:nvSpPr>
        <p:spPr>
          <a:xfrm>
            <a:off x="0" y="925830"/>
            <a:ext cx="9144000" cy="24002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18" name="Shape 118"/>
          <p:cNvSpPr/>
          <p:nvPr/>
        </p:nvSpPr>
        <p:spPr>
          <a:xfrm>
            <a:off x="0" y="960119"/>
            <a:ext cx="533399" cy="1714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19" name="Shape 119"/>
          <p:cNvSpPr/>
          <p:nvPr/>
        </p:nvSpPr>
        <p:spPr>
          <a:xfrm>
            <a:off x="590550" y="960119"/>
            <a:ext cx="8553450" cy="1714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0" name="Shape 12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marL="0" marR="0" indent="0" algn="l" rtl="0">
              <a:spcBef>
                <a:spcPts val="0"/>
              </a:spcBef>
              <a:buClr>
                <a:schemeClr val="dk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05" name="Shape 205"/>
          <p:cNvSpPr txBox="1">
            <a:spLocks noGrp="1"/>
          </p:cNvSpPr>
          <p:nvPr>
            <p:ph type="body" idx="1"/>
          </p:nvPr>
        </p:nvSpPr>
        <p:spPr>
          <a:xfrm>
            <a:off x="612647" y="1200150"/>
            <a:ext cx="8153399" cy="3394709"/>
          </a:xfrm>
          <a:prstGeom prst="rect">
            <a:avLst/>
          </a:prstGeom>
          <a:noFill/>
          <a:ln>
            <a:noFill/>
          </a:ln>
        </p:spPr>
        <p:txBody>
          <a:bodyPr lIns="91425" tIns="91425" rIns="91425" bIns="91425" anchor="t" anchorCtr="0"/>
          <a:lstStyle>
            <a:lvl1pPr marL="320040" marR="0" indent="-209550" algn="l" rtl="0">
              <a:spcBef>
                <a:spcPts val="700"/>
              </a:spcBef>
              <a:buClr>
                <a:schemeClr val="accent2"/>
              </a:buClr>
              <a:buFont typeface="Noto Symbol"/>
              <a:buChar char="◻"/>
              <a:defRPr/>
            </a:lvl1pPr>
            <a:lvl2pPr marL="640080" marR="0" indent="-168910" algn="l" rtl="0">
              <a:spcBef>
                <a:spcPts val="550"/>
              </a:spcBef>
              <a:buClr>
                <a:schemeClr val="accent1"/>
              </a:buClr>
              <a:buFont typeface="Noto Symbol"/>
              <a:buChar char="⬜"/>
              <a:defRPr/>
            </a:lvl2pPr>
            <a:lvl3pPr marL="914400" marR="0" indent="-119062" algn="l" rtl="0">
              <a:spcBef>
                <a:spcPts val="500"/>
              </a:spcBef>
              <a:buClr>
                <a:schemeClr val="accent2"/>
              </a:buClr>
              <a:buFont typeface="Noto Symbol"/>
              <a:buChar char="■"/>
              <a:defRPr/>
            </a:lvl3pPr>
            <a:lvl4pPr marL="1371600" marR="0" indent="-133350" algn="l" rtl="0">
              <a:spcBef>
                <a:spcPts val="400"/>
              </a:spcBef>
              <a:buClr>
                <a:schemeClr val="accent3"/>
              </a:buClr>
              <a:buFont typeface="Noto Symbol"/>
              <a:buChar char="■"/>
              <a:defRPr/>
            </a:lvl4pPr>
            <a:lvl5pPr marL="1828800" marR="0" indent="-146050" algn="l" rtl="0">
              <a:spcBef>
                <a:spcPts val="400"/>
              </a:spcBef>
              <a:buClr>
                <a:schemeClr val="accent4"/>
              </a:buClr>
              <a:buFont typeface="Noto Symbol"/>
              <a:buChar char="■"/>
              <a:defRPr/>
            </a:lvl5pPr>
            <a:lvl6pPr marL="2103120" marR="0" indent="-121920" algn="l" rtl="0">
              <a:spcBef>
                <a:spcPts val="360"/>
              </a:spcBef>
              <a:buClr>
                <a:schemeClr val="accent1"/>
              </a:buClr>
              <a:buFont typeface="Noto Symbol"/>
              <a:buChar char="▪"/>
              <a:defRPr/>
            </a:lvl6pPr>
            <a:lvl7pPr marL="2377440" marR="0" indent="-116839" algn="l" rtl="0">
              <a:spcBef>
                <a:spcPts val="360"/>
              </a:spcBef>
              <a:buClr>
                <a:schemeClr val="accent2"/>
              </a:buClr>
              <a:buFont typeface="Noto Symbol"/>
              <a:buChar char="▪"/>
              <a:defRPr/>
            </a:lvl7pPr>
            <a:lvl8pPr marL="2651760" marR="0" indent="-124460" algn="l" rtl="0">
              <a:spcBef>
                <a:spcPts val="360"/>
              </a:spcBef>
              <a:buClr>
                <a:schemeClr val="accent3"/>
              </a:buClr>
              <a:buFont typeface="Noto Symbol"/>
              <a:buChar char="▪"/>
              <a:defRPr/>
            </a:lvl8pPr>
            <a:lvl9pPr marL="2926080" marR="0" indent="-119379" algn="l" rtl="0">
              <a:spcBef>
                <a:spcPts val="360"/>
              </a:spcBef>
              <a:buClr>
                <a:schemeClr val="accent4"/>
              </a:buClr>
              <a:buFont typeface="Noto Symbol"/>
              <a:buChar char="▪"/>
              <a:defRPr/>
            </a:lvl9pPr>
          </a:lstStyle>
          <a:p>
            <a:endParaRPr/>
          </a:p>
        </p:txBody>
      </p:sp>
      <p:sp>
        <p:nvSpPr>
          <p:cNvPr id="206" name="Shape 206"/>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7" name="Shape 207"/>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8" name="Shape 208"/>
          <p:cNvSpPr/>
          <p:nvPr/>
        </p:nvSpPr>
        <p:spPr>
          <a:xfrm>
            <a:off x="0" y="925830"/>
            <a:ext cx="9144000" cy="24002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09" name="Shape 209"/>
          <p:cNvSpPr/>
          <p:nvPr/>
        </p:nvSpPr>
        <p:spPr>
          <a:xfrm>
            <a:off x="0" y="960119"/>
            <a:ext cx="533399" cy="1714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0" name="Shape 210"/>
          <p:cNvSpPr/>
          <p:nvPr/>
        </p:nvSpPr>
        <p:spPr>
          <a:xfrm>
            <a:off x="590550" y="960119"/>
            <a:ext cx="8553450" cy="1714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1" name="Shape 21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91" r:id="rId12"/>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0.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rtl="0">
              <a:spcBef>
                <a:spcPts val="0"/>
              </a:spcBef>
              <a:buNone/>
            </a:pPr>
            <a:r>
              <a:rPr lang="en"/>
              <a:t>Review Session</a:t>
            </a:r>
          </a:p>
          <a:p>
            <a:pPr>
              <a:spcBef>
                <a:spcPts val="0"/>
              </a:spcBef>
              <a:buNone/>
            </a:pPr>
            <a:r>
              <a:rPr lang="en"/>
              <a:t> </a:t>
            </a:r>
          </a:p>
        </p:txBody>
      </p:sp>
      <p:sp>
        <p:nvSpPr>
          <p:cNvPr id="296" name="Shape 296"/>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a:t>CS2110 Prelim #1</a:t>
            </a:r>
          </a:p>
        </p:txBody>
      </p:sp>
      <p:sp>
        <p:nvSpPr>
          <p:cNvPr id="297" name="Shape 297"/>
          <p:cNvSpPr txBox="1"/>
          <p:nvPr/>
        </p:nvSpPr>
        <p:spPr>
          <a:xfrm>
            <a:off x="0" y="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298" name="Shape 298"/>
          <p:cNvSpPr txBox="1"/>
          <p:nvPr/>
        </p:nvSpPr>
        <p:spPr>
          <a:xfrm>
            <a:off x="0" y="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299" name="Shape 299"/>
          <p:cNvSpPr txBox="1"/>
          <p:nvPr/>
        </p:nvSpPr>
        <p:spPr>
          <a:xfrm>
            <a:off x="152400" y="1524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300" name="Shape 300"/>
          <p:cNvSpPr txBox="1"/>
          <p:nvPr/>
        </p:nvSpPr>
        <p:spPr>
          <a:xfrm>
            <a:off x="108750" y="725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301" name="Shape 301"/>
          <p:cNvSpPr txBox="1"/>
          <p:nvPr/>
        </p:nvSpPr>
        <p:spPr>
          <a:xfrm>
            <a:off x="152400" y="1524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Tree>
  </p:cSld>
  <p:clrMapOvr>
    <a:masterClrMapping/>
  </p:clrMapOvr>
  <p:transition xmlns:p14="http://schemas.microsoft.com/office/powerpoint/2010/mai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Java arrays</a:t>
            </a:r>
          </a:p>
        </p:txBody>
      </p:sp>
      <p:sp>
        <p:nvSpPr>
          <p:cNvPr id="410" name="Shape 4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11" name="Shape 411"/>
          <p:cNvSpPr txBox="1"/>
          <p:nvPr/>
        </p:nvSpPr>
        <p:spPr>
          <a:xfrm>
            <a:off x="641600" y="1163850"/>
            <a:ext cx="7846800" cy="552300"/>
          </a:xfrm>
          <a:prstGeom prst="rect">
            <a:avLst/>
          </a:prstGeom>
          <a:noFill/>
          <a:ln>
            <a:noFill/>
          </a:ln>
        </p:spPr>
        <p:txBody>
          <a:bodyPr lIns="91425" tIns="91425" rIns="91425" bIns="91425" anchor="t" anchorCtr="0">
            <a:noAutofit/>
          </a:bodyPr>
          <a:lstStyle/>
          <a:p>
            <a:pPr lvl="0" algn="ctr" rtl="0">
              <a:spcBef>
                <a:spcPts val="0"/>
              </a:spcBef>
              <a:buNone/>
            </a:pPr>
            <a:r>
              <a:rPr lang="en" sz="2800" b="1"/>
              <a:t>Java arrays do not change size!</a:t>
            </a:r>
          </a:p>
        </p:txBody>
      </p:sp>
      <p:grpSp>
        <p:nvGrpSpPr>
          <p:cNvPr id="412" name="Shape 412"/>
          <p:cNvGrpSpPr/>
          <p:nvPr/>
        </p:nvGrpSpPr>
        <p:grpSpPr>
          <a:xfrm>
            <a:off x="4085250" y="2148125"/>
            <a:ext cx="2027400" cy="1372710"/>
            <a:chOff x="4029725" y="2206425"/>
            <a:chExt cx="2027400" cy="1372710"/>
          </a:xfrm>
        </p:grpSpPr>
        <p:sp>
          <p:nvSpPr>
            <p:cNvPr id="413" name="Shape 413"/>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414" name="Shape 414"/>
            <p:cNvSpPr txBox="1"/>
            <p:nvPr/>
          </p:nvSpPr>
          <p:spPr>
            <a:xfrm>
              <a:off x="4029725" y="220642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1800">
                  <a:solidFill>
                    <a:schemeClr val="dk1"/>
                  </a:solidFill>
                </a:rPr>
                <a:t>A@0xab</a:t>
              </a:r>
            </a:p>
          </p:txBody>
        </p:sp>
        <p:sp>
          <p:nvSpPr>
            <p:cNvPr id="415" name="Shape 415"/>
            <p:cNvSpPr txBox="1"/>
            <p:nvPr/>
          </p:nvSpPr>
          <p:spPr>
            <a:xfrm>
              <a:off x="4630400" y="2815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sz="1600"/>
            </a:p>
          </p:txBody>
        </p:sp>
        <p:sp>
          <p:nvSpPr>
            <p:cNvPr id="416" name="Shape 416"/>
            <p:cNvSpPr txBox="1"/>
            <p:nvPr/>
          </p:nvSpPr>
          <p:spPr>
            <a:xfrm>
              <a:off x="4630400" y="31034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17" name="Shape 417"/>
            <p:cNvSpPr txBox="1"/>
            <p:nvPr/>
          </p:nvSpPr>
          <p:spPr>
            <a:xfrm>
              <a:off x="4342700" y="2739875"/>
              <a:ext cx="287699" cy="439500"/>
            </a:xfrm>
            <a:prstGeom prst="rect">
              <a:avLst/>
            </a:prstGeom>
            <a:noFill/>
            <a:ln>
              <a:noFill/>
            </a:ln>
          </p:spPr>
          <p:txBody>
            <a:bodyPr lIns="91425" tIns="91425" rIns="91425" bIns="91425" anchor="t" anchorCtr="0">
              <a:noAutofit/>
            </a:bodyPr>
            <a:lstStyle/>
            <a:p>
              <a:pPr>
                <a:spcBef>
                  <a:spcPts val="0"/>
                </a:spcBef>
                <a:buNone/>
              </a:pPr>
              <a:r>
                <a:rPr lang="en" sz="1800"/>
                <a:t>0</a:t>
              </a:r>
            </a:p>
          </p:txBody>
        </p:sp>
        <p:sp>
          <p:nvSpPr>
            <p:cNvPr id="418" name="Shape 418"/>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grpSp>
        <p:nvGrpSpPr>
          <p:cNvPr id="419" name="Shape 419"/>
          <p:cNvGrpSpPr/>
          <p:nvPr/>
        </p:nvGrpSpPr>
        <p:grpSpPr>
          <a:xfrm>
            <a:off x="6765650" y="2148125"/>
            <a:ext cx="2027400" cy="2019193"/>
            <a:chOff x="6772650" y="2273275"/>
            <a:chExt cx="2027400" cy="2019193"/>
          </a:xfrm>
        </p:grpSpPr>
        <p:sp>
          <p:nvSpPr>
            <p:cNvPr id="420" name="Shape 420"/>
            <p:cNvSpPr txBox="1"/>
            <p:nvPr/>
          </p:nvSpPr>
          <p:spPr>
            <a:xfrm>
              <a:off x="6772650" y="2639168"/>
              <a:ext cx="2027400" cy="16533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1" name="Shape 421"/>
            <p:cNvSpPr txBox="1"/>
            <p:nvPr/>
          </p:nvSpPr>
          <p:spPr>
            <a:xfrm>
              <a:off x="6772650" y="227327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61111"/>
                <a:buFont typeface="Arial"/>
                <a:buNone/>
              </a:pPr>
              <a:r>
                <a:rPr lang="en" sz="1800">
                  <a:solidFill>
                    <a:schemeClr val="dk1"/>
                  </a:solidFill>
                </a:rPr>
                <a:t>A@0x12</a:t>
              </a:r>
            </a:p>
          </p:txBody>
        </p:sp>
        <p:sp>
          <p:nvSpPr>
            <p:cNvPr id="422" name="Shape 422"/>
            <p:cNvSpPr txBox="1"/>
            <p:nvPr/>
          </p:nvSpPr>
          <p:spPr>
            <a:xfrm>
              <a:off x="7373325" y="28826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3" name="Shape 423"/>
            <p:cNvSpPr txBox="1"/>
            <p:nvPr/>
          </p:nvSpPr>
          <p:spPr>
            <a:xfrm>
              <a:off x="7373325" y="31703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4" name="Shape 424"/>
            <p:cNvSpPr txBox="1"/>
            <p:nvPr/>
          </p:nvSpPr>
          <p:spPr>
            <a:xfrm>
              <a:off x="7085625" y="28067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25" name="Shape 425"/>
            <p:cNvSpPr txBox="1"/>
            <p:nvPr/>
          </p:nvSpPr>
          <p:spPr>
            <a:xfrm>
              <a:off x="7085625" y="30944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26" name="Shape 426"/>
            <p:cNvSpPr txBox="1"/>
            <p:nvPr/>
          </p:nvSpPr>
          <p:spPr>
            <a:xfrm>
              <a:off x="7373325" y="34670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7" name="Shape 427"/>
            <p:cNvSpPr txBox="1"/>
            <p:nvPr/>
          </p:nvSpPr>
          <p:spPr>
            <a:xfrm>
              <a:off x="7085625" y="33911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sp>
          <p:nvSpPr>
            <p:cNvPr id="428" name="Shape 428"/>
            <p:cNvSpPr txBox="1"/>
            <p:nvPr/>
          </p:nvSpPr>
          <p:spPr>
            <a:xfrm>
              <a:off x="7373325" y="3754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9" name="Shape 429"/>
            <p:cNvSpPr txBox="1"/>
            <p:nvPr/>
          </p:nvSpPr>
          <p:spPr>
            <a:xfrm>
              <a:off x="7085625" y="3678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grpSp>
      <p:sp>
        <p:nvSpPr>
          <p:cNvPr id="430" name="Shape 430"/>
          <p:cNvSpPr txBox="1"/>
          <p:nvPr/>
        </p:nvSpPr>
        <p:spPr>
          <a:xfrm>
            <a:off x="1488925" y="21789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800">
                <a:solidFill>
                  <a:schemeClr val="dk1"/>
                </a:solidFill>
              </a:rPr>
              <a:t>A@0xab</a:t>
            </a:r>
          </a:p>
        </p:txBody>
      </p:sp>
      <p:sp>
        <p:nvSpPr>
          <p:cNvPr id="431" name="Shape 431"/>
          <p:cNvSpPr txBox="1"/>
          <p:nvPr/>
        </p:nvSpPr>
        <p:spPr>
          <a:xfrm>
            <a:off x="450200" y="2112625"/>
            <a:ext cx="1036499" cy="552300"/>
          </a:xfrm>
          <a:prstGeom prst="rect">
            <a:avLst/>
          </a:prstGeom>
          <a:noFill/>
          <a:ln>
            <a:noFill/>
          </a:ln>
        </p:spPr>
        <p:txBody>
          <a:bodyPr lIns="91425" tIns="91425" rIns="91425" bIns="91425" anchor="t" anchorCtr="0">
            <a:noAutofit/>
          </a:bodyPr>
          <a:lstStyle/>
          <a:p>
            <a:pPr algn="r">
              <a:spcBef>
                <a:spcPts val="0"/>
              </a:spcBef>
              <a:buNone/>
            </a:pPr>
            <a:r>
              <a:rPr lang="en" sz="2200" b="1">
                <a:solidFill>
                  <a:srgbClr val="1155CC"/>
                </a:solidFill>
                <a:latin typeface="Courier New"/>
                <a:ea typeface="Courier New"/>
                <a:cs typeface="Courier New"/>
                <a:sym typeface="Courier New"/>
              </a:rPr>
              <a:t>b</a:t>
            </a:r>
          </a:p>
        </p:txBody>
      </p:sp>
      <p:sp>
        <p:nvSpPr>
          <p:cNvPr id="432" name="Shape 432"/>
          <p:cNvSpPr txBox="1"/>
          <p:nvPr/>
        </p:nvSpPr>
        <p:spPr>
          <a:xfrm>
            <a:off x="4711000" y="2711425"/>
            <a:ext cx="1564199" cy="366000"/>
          </a:xfrm>
          <a:prstGeom prst="rect">
            <a:avLst/>
          </a:prstGeom>
          <a:noFill/>
          <a:ln>
            <a:noFill/>
          </a:ln>
        </p:spPr>
        <p:txBody>
          <a:bodyPr lIns="91425" tIns="91425" rIns="91425" bIns="91425" anchor="t" anchorCtr="0">
            <a:noAutofit/>
          </a:bodyPr>
          <a:lstStyle/>
          <a:p>
            <a:pPr>
              <a:spcBef>
                <a:spcPts val="0"/>
              </a:spcBef>
              <a:buNone/>
            </a:pPr>
            <a:r>
              <a:rPr lang="en" sz="1800"/>
              <a:t>“Cornell”</a:t>
            </a:r>
          </a:p>
        </p:txBody>
      </p:sp>
      <p:sp>
        <p:nvSpPr>
          <p:cNvPr id="433" name="Shape 433"/>
          <p:cNvSpPr txBox="1"/>
          <p:nvPr/>
        </p:nvSpPr>
        <p:spPr>
          <a:xfrm>
            <a:off x="471100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434" name="Shape 434"/>
          <p:cNvSpPr txBox="1"/>
          <p:nvPr/>
        </p:nvSpPr>
        <p:spPr>
          <a:xfrm>
            <a:off x="7378850" y="27114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“Cornell”</a:t>
            </a:r>
          </a:p>
        </p:txBody>
      </p:sp>
      <p:sp>
        <p:nvSpPr>
          <p:cNvPr id="435" name="Shape 435"/>
          <p:cNvSpPr txBox="1"/>
          <p:nvPr/>
        </p:nvSpPr>
        <p:spPr>
          <a:xfrm>
            <a:off x="737885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436" name="Shape 436"/>
          <p:cNvSpPr txBox="1"/>
          <p:nvPr/>
        </p:nvSpPr>
        <p:spPr>
          <a:xfrm>
            <a:off x="253475" y="3587125"/>
            <a:ext cx="8320800" cy="462600"/>
          </a:xfrm>
          <a:prstGeom prst="rect">
            <a:avLst/>
          </a:prstGeom>
          <a:noFill/>
          <a:ln>
            <a:noFill/>
          </a:ln>
        </p:spPr>
        <p:txBody>
          <a:bodyPr lIns="91425" tIns="91425" rIns="91425" bIns="91425" anchor="t" anchorCtr="0">
            <a:noAutofit/>
          </a:bodyPr>
          <a:lstStyle/>
          <a:p>
            <a:pPr rtl="0">
              <a:spcBef>
                <a:spcPts val="0"/>
              </a:spcBef>
              <a:buNone/>
            </a:pPr>
            <a:r>
              <a:rPr lang="en" sz="2000" b="1">
                <a:solidFill>
                  <a:srgbClr val="1155CC"/>
                </a:solidFill>
                <a:latin typeface="Courier New"/>
                <a:ea typeface="Courier New"/>
                <a:cs typeface="Courier New"/>
                <a:sym typeface="Courier New"/>
              </a:rPr>
              <a:t>String[] b = {“Cornell”, “Ithaca”}; </a:t>
            </a:r>
          </a:p>
          <a:p>
            <a:pPr rtl="0">
              <a:spcBef>
                <a:spcPts val="0"/>
              </a:spcBef>
              <a:buNone/>
            </a:pPr>
            <a:r>
              <a:rPr lang="en" sz="2000" b="1">
                <a:solidFill>
                  <a:srgbClr val="1155CC"/>
                </a:solidFill>
                <a:latin typeface="Courier New"/>
                <a:ea typeface="Courier New"/>
                <a:cs typeface="Courier New"/>
                <a:sym typeface="Courier New"/>
              </a:rPr>
              <a:t>String[] bBig =  Arrays.copyOf(b, 4);</a:t>
            </a:r>
          </a:p>
          <a:p>
            <a:pPr>
              <a:spcBef>
                <a:spcPts val="0"/>
              </a:spcBef>
              <a:buNone/>
            </a:pPr>
            <a:r>
              <a:rPr lang="en" sz="2000" b="1">
                <a:solidFill>
                  <a:srgbClr val="1155CC"/>
                </a:solidFill>
                <a:latin typeface="Courier New"/>
                <a:ea typeface="Courier New"/>
                <a:cs typeface="Courier New"/>
                <a:sym typeface="Courier New"/>
              </a:rPr>
              <a:t>b = bBig;</a:t>
            </a:r>
          </a:p>
        </p:txBody>
      </p:sp>
      <p:sp>
        <p:nvSpPr>
          <p:cNvPr id="437" name="Shape 437"/>
          <p:cNvSpPr txBox="1"/>
          <p:nvPr/>
        </p:nvSpPr>
        <p:spPr>
          <a:xfrm>
            <a:off x="2452525" y="2167375"/>
            <a:ext cx="1433999" cy="462600"/>
          </a:xfrm>
          <a:prstGeom prst="rect">
            <a:avLst/>
          </a:prstGeom>
          <a:noFill/>
          <a:ln>
            <a:noFill/>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438" name="Shape 438"/>
          <p:cNvSpPr txBox="1"/>
          <p:nvPr/>
        </p:nvSpPr>
        <p:spPr>
          <a:xfrm>
            <a:off x="1488925" y="28830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439" name="Shape 439"/>
          <p:cNvSpPr txBox="1"/>
          <p:nvPr/>
        </p:nvSpPr>
        <p:spPr>
          <a:xfrm>
            <a:off x="0" y="2816725"/>
            <a:ext cx="1433999" cy="552300"/>
          </a:xfrm>
          <a:prstGeom prst="rect">
            <a:avLst/>
          </a:prstGeom>
          <a:noFill/>
          <a:ln>
            <a:noFill/>
          </a:ln>
        </p:spPr>
        <p:txBody>
          <a:bodyPr lIns="91425" tIns="91425" rIns="91425" bIns="91425" anchor="t" anchorCtr="0">
            <a:noAutofit/>
          </a:bodyPr>
          <a:lstStyle/>
          <a:p>
            <a:pPr lvl="0" algn="r" rtl="0">
              <a:spcBef>
                <a:spcPts val="0"/>
              </a:spcBef>
              <a:buNone/>
            </a:pPr>
            <a:r>
              <a:rPr lang="en" sz="2200" b="1">
                <a:solidFill>
                  <a:srgbClr val="1155CC"/>
                </a:solidFill>
                <a:latin typeface="Courier New"/>
                <a:ea typeface="Courier New"/>
                <a:cs typeface="Courier New"/>
                <a:sym typeface="Courier New"/>
              </a:rPr>
              <a:t>bBig</a:t>
            </a:r>
          </a:p>
        </p:txBody>
      </p:sp>
      <p:sp>
        <p:nvSpPr>
          <p:cNvPr id="440" name="Shape 440"/>
          <p:cNvSpPr/>
          <p:nvPr/>
        </p:nvSpPr>
        <p:spPr>
          <a:xfrm>
            <a:off x="1416025" y="1896837"/>
            <a:ext cx="1036499" cy="1099499"/>
          </a:xfrm>
          <a:prstGeom prst="mathMultiply">
            <a:avLst>
              <a:gd name="adj1" fmla="val 8266"/>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2"/>
                                        </p:tgtEl>
                                        <p:attrNameLst>
                                          <p:attrName>style.visibility</p:attrName>
                                        </p:attrNameLst>
                                      </p:cBhvr>
                                      <p:to>
                                        <p:strVal val="visible"/>
                                      </p:to>
                                    </p:set>
                                    <p:animEffect transition="in" filter="fade">
                                      <p:cBhvr>
                                        <p:cTn id="7" dur="1000"/>
                                        <p:tgtEl>
                                          <p:spTgt spid="4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30"/>
                                        </p:tgtEl>
                                        <p:attrNameLst>
                                          <p:attrName>style.visibility</p:attrName>
                                        </p:attrNameLst>
                                      </p:cBhvr>
                                      <p:to>
                                        <p:strVal val="visible"/>
                                      </p:to>
                                    </p:set>
                                    <p:animEffect transition="in" filter="fade">
                                      <p:cBhvr>
                                        <p:cTn id="12" dur="1000"/>
                                        <p:tgtEl>
                                          <p:spTgt spid="4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32"/>
                                        </p:tgtEl>
                                        <p:attrNameLst>
                                          <p:attrName>style.visibility</p:attrName>
                                        </p:attrNameLst>
                                      </p:cBhvr>
                                      <p:to>
                                        <p:strVal val="visible"/>
                                      </p:to>
                                    </p:set>
                                    <p:animEffect transition="in" filter="fade">
                                      <p:cBhvr>
                                        <p:cTn id="17" dur="1000"/>
                                        <p:tgtEl>
                                          <p:spTgt spid="43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33"/>
                                        </p:tgtEl>
                                        <p:attrNameLst>
                                          <p:attrName>style.visibility</p:attrName>
                                        </p:attrNameLst>
                                      </p:cBhvr>
                                      <p:to>
                                        <p:strVal val="visible"/>
                                      </p:to>
                                    </p:set>
                                    <p:animEffect transition="in" filter="fade">
                                      <p:cBhvr>
                                        <p:cTn id="22" dur="1000"/>
                                        <p:tgtEl>
                                          <p:spTgt spid="4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19"/>
                                        </p:tgtEl>
                                        <p:attrNameLst>
                                          <p:attrName>style.visibility</p:attrName>
                                        </p:attrNameLst>
                                      </p:cBhvr>
                                      <p:to>
                                        <p:strVal val="visible"/>
                                      </p:to>
                                    </p:set>
                                    <p:animEffect transition="in" filter="fade">
                                      <p:cBhvr>
                                        <p:cTn id="27" dur="1000"/>
                                        <p:tgtEl>
                                          <p:spTgt spid="4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38"/>
                                        </p:tgtEl>
                                        <p:attrNameLst>
                                          <p:attrName>style.visibility</p:attrName>
                                        </p:attrNameLst>
                                      </p:cBhvr>
                                      <p:to>
                                        <p:strVal val="visible"/>
                                      </p:to>
                                    </p:set>
                                    <p:animEffect transition="in" filter="fade">
                                      <p:cBhvr>
                                        <p:cTn id="32" dur="1000"/>
                                        <p:tgtEl>
                                          <p:spTgt spid="438"/>
                                        </p:tgtEl>
                                      </p:cBhvr>
                                    </p:animEffect>
                                  </p:childTnLst>
                                </p:cTn>
                              </p:par>
                              <p:par>
                                <p:cTn id="33" presetID="10" presetClass="entr" presetSubtype="0" fill="hold" nodeType="withEffect">
                                  <p:stCondLst>
                                    <p:cond delay="0"/>
                                  </p:stCondLst>
                                  <p:childTnLst>
                                    <p:set>
                                      <p:cBhvr>
                                        <p:cTn id="34" dur="1" fill="hold">
                                          <p:stCondLst>
                                            <p:cond delay="0"/>
                                          </p:stCondLst>
                                        </p:cTn>
                                        <p:tgtEl>
                                          <p:spTgt spid="439"/>
                                        </p:tgtEl>
                                        <p:attrNameLst>
                                          <p:attrName>style.visibility</p:attrName>
                                        </p:attrNameLst>
                                      </p:cBhvr>
                                      <p:to>
                                        <p:strVal val="visible"/>
                                      </p:to>
                                    </p:set>
                                    <p:animEffect transition="in" filter="fade">
                                      <p:cBhvr>
                                        <p:cTn id="35" dur="1000"/>
                                        <p:tgtEl>
                                          <p:spTgt spid="43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34"/>
                                        </p:tgtEl>
                                        <p:attrNameLst>
                                          <p:attrName>style.visibility</p:attrName>
                                        </p:attrNameLst>
                                      </p:cBhvr>
                                      <p:to>
                                        <p:strVal val="visible"/>
                                      </p:to>
                                    </p:set>
                                    <p:animEffect transition="in" filter="fade">
                                      <p:cBhvr>
                                        <p:cTn id="40" dur="1000"/>
                                        <p:tgtEl>
                                          <p:spTgt spid="43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35"/>
                                        </p:tgtEl>
                                        <p:attrNameLst>
                                          <p:attrName>style.visibility</p:attrName>
                                        </p:attrNameLst>
                                      </p:cBhvr>
                                      <p:to>
                                        <p:strVal val="visible"/>
                                      </p:to>
                                    </p:set>
                                    <p:animEffect transition="in" filter="fade">
                                      <p:cBhvr>
                                        <p:cTn id="45" dur="1900"/>
                                        <p:tgtEl>
                                          <p:spTgt spid="43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40"/>
                                        </p:tgtEl>
                                        <p:attrNameLst>
                                          <p:attrName>style.visibility</p:attrName>
                                        </p:attrNameLst>
                                      </p:cBhvr>
                                      <p:to>
                                        <p:strVal val="visible"/>
                                      </p:to>
                                    </p:set>
                                    <p:animEffect transition="in" filter="fade">
                                      <p:cBhvr>
                                        <p:cTn id="50" dur="1000"/>
                                        <p:tgtEl>
                                          <p:spTgt spid="440"/>
                                        </p:tgtEl>
                                      </p:cBhvr>
                                    </p:animEffect>
                                  </p:childTnLst>
                                </p:cTn>
                              </p:par>
                              <p:par>
                                <p:cTn id="51" presetID="10" presetClass="entr" presetSubtype="0" fill="hold" nodeType="withEffect">
                                  <p:stCondLst>
                                    <p:cond delay="0"/>
                                  </p:stCondLst>
                                  <p:childTnLst>
                                    <p:set>
                                      <p:cBhvr>
                                        <p:cTn id="52" dur="1" fill="hold">
                                          <p:stCondLst>
                                            <p:cond delay="0"/>
                                          </p:stCondLst>
                                        </p:cTn>
                                        <p:tgtEl>
                                          <p:spTgt spid="437"/>
                                        </p:tgtEl>
                                        <p:attrNameLst>
                                          <p:attrName>style.visibility</p:attrName>
                                        </p:attrNameLst>
                                      </p:cBhvr>
                                      <p:to>
                                        <p:strVal val="visible"/>
                                      </p:to>
                                    </p:set>
                                    <p:animEffect transition="in" filter="fade">
                                      <p:cBhvr>
                                        <p:cTn id="53" dur="500"/>
                                        <p:tgtEl>
                                          <p:spTgt spid="4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446" name="Shape 44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47" name="Shape 447"/>
          <p:cNvSpPr txBox="1"/>
          <p:nvPr/>
        </p:nvSpPr>
        <p:spPr>
          <a:xfrm>
            <a:off x="457200" y="1232500"/>
            <a:ext cx="7846800" cy="1790100"/>
          </a:xfrm>
          <a:prstGeom prst="rect">
            <a:avLst/>
          </a:prstGeom>
          <a:noFill/>
          <a:ln>
            <a:noFill/>
          </a:ln>
        </p:spPr>
        <p:txBody>
          <a:bodyPr lIns="91425" tIns="91425" rIns="91425" bIns="91425" anchor="t" anchorCtr="0">
            <a:noAutofit/>
          </a:bodyPr>
          <a:lstStyle/>
          <a:p>
            <a:pPr marR="0" algn="l" rtl="0">
              <a:lnSpc>
                <a:spcPct val="100000"/>
              </a:lnSpc>
              <a:spcBef>
                <a:spcPts val="0"/>
              </a:spcBef>
              <a:spcAft>
                <a:spcPts val="0"/>
              </a:spcAft>
              <a:buNone/>
            </a:pPr>
            <a:r>
              <a:rPr lang="en" sz="2200"/>
              <a:t>Java only has 1D arrays, whose elements can also be arrays.</a:t>
            </a:r>
          </a:p>
          <a:p>
            <a:pPr marR="0" algn="l" rtl="0">
              <a:lnSpc>
                <a:spcPct val="100000"/>
              </a:lnSpc>
              <a:spcBef>
                <a:spcPts val="0"/>
              </a:spcBef>
              <a:spcAft>
                <a:spcPts val="0"/>
              </a:spcAft>
              <a:buNone/>
            </a:pPr>
            <a:r>
              <a:rPr lang="en" sz="2200" b="1">
                <a:solidFill>
                  <a:srgbClr val="1155CC"/>
                </a:solidFill>
                <a:latin typeface="Courier New"/>
                <a:ea typeface="Courier New"/>
                <a:cs typeface="Courier New"/>
                <a:sym typeface="Courier New"/>
              </a:rPr>
              <a:t>int[][] b = new int[2][3];</a:t>
            </a:r>
          </a:p>
          <a:p>
            <a:pPr marR="0" algn="l" rtl="0">
              <a:lnSpc>
                <a:spcPct val="100000"/>
              </a:lnSpc>
              <a:spcBef>
                <a:spcPts val="0"/>
              </a:spcBef>
              <a:spcAft>
                <a:spcPts val="0"/>
              </a:spcAft>
              <a:buNone/>
            </a:pPr>
            <a:endParaRPr sz="2200"/>
          </a:p>
          <a:p>
            <a:pPr marR="0" lvl="0" algn="l" rtl="0">
              <a:lnSpc>
                <a:spcPct val="100000"/>
              </a:lnSpc>
              <a:spcBef>
                <a:spcPts val="0"/>
              </a:spcBef>
              <a:spcAft>
                <a:spcPts val="0"/>
              </a:spcAft>
              <a:buNone/>
            </a:pPr>
            <a:r>
              <a:rPr lang="en" sz="2200"/>
              <a:t>This array has 2 </a:t>
            </a:r>
            <a:r>
              <a:rPr lang="en" sz="2200" b="1">
                <a:solidFill>
                  <a:schemeClr val="dk1"/>
                </a:solidFill>
                <a:latin typeface="Courier New"/>
                <a:ea typeface="Courier New"/>
                <a:cs typeface="Courier New"/>
                <a:sym typeface="Courier New"/>
              </a:rPr>
              <a:t>int[]</a:t>
            </a:r>
            <a:r>
              <a:rPr lang="en" sz="2200" b="1">
                <a:solidFill>
                  <a:schemeClr val="dk1"/>
                </a:solidFill>
              </a:rPr>
              <a:t> </a:t>
            </a:r>
            <a:r>
              <a:rPr lang="en" sz="2200">
                <a:solidFill>
                  <a:schemeClr val="dk1"/>
                </a:solidFill>
              </a:rPr>
              <a:t>arrays of length 3 each.</a:t>
            </a:r>
          </a:p>
        </p:txBody>
      </p:sp>
      <p:grpSp>
        <p:nvGrpSpPr>
          <p:cNvPr id="448" name="Shape 448"/>
          <p:cNvGrpSpPr/>
          <p:nvPr/>
        </p:nvGrpSpPr>
        <p:grpSpPr>
          <a:xfrm>
            <a:off x="2414668" y="3258075"/>
            <a:ext cx="1811481" cy="1372702"/>
            <a:chOff x="4029725" y="2206432"/>
            <a:chExt cx="2027400" cy="1372702"/>
          </a:xfrm>
        </p:grpSpPr>
        <p:sp>
          <p:nvSpPr>
            <p:cNvPr id="449" name="Shape 44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50" name="Shape 45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51" name="Shape 45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52" name="Shape 45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53" name="Shape 45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54" name="Shape 45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455" name="Shape 455"/>
          <p:cNvSpPr txBox="1"/>
          <p:nvPr/>
        </p:nvSpPr>
        <p:spPr>
          <a:xfrm>
            <a:off x="1283800"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456" name="Shape 45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457" name="Shape 457"/>
          <p:cNvCxnSpPr>
            <a:stCxn id="458" idx="3"/>
            <a:endCxn id="450" idx="1"/>
          </p:cNvCxnSpPr>
          <p:nvPr/>
        </p:nvCxnSpPr>
        <p:spPr>
          <a:xfrm rot="10800000" flipH="1">
            <a:off x="1842025" y="3440975"/>
            <a:ext cx="572700" cy="44700"/>
          </a:xfrm>
          <a:prstGeom prst="straightConnector1">
            <a:avLst/>
          </a:prstGeom>
          <a:noFill/>
          <a:ln w="19050" cap="flat">
            <a:solidFill>
              <a:schemeClr val="dk2"/>
            </a:solidFill>
            <a:prstDash val="solid"/>
            <a:round/>
            <a:headEnd type="none" w="lg" len="lg"/>
            <a:tailEnd type="triangle" w="lg" len="lg"/>
          </a:ln>
        </p:spPr>
      </p:cxnSp>
      <p:grpSp>
        <p:nvGrpSpPr>
          <p:cNvPr id="459" name="Shape 459"/>
          <p:cNvGrpSpPr/>
          <p:nvPr/>
        </p:nvGrpSpPr>
        <p:grpSpPr>
          <a:xfrm>
            <a:off x="7349222" y="2068338"/>
            <a:ext cx="1630441" cy="1683929"/>
            <a:chOff x="7168400" y="2068475"/>
            <a:chExt cx="1811399" cy="1738698"/>
          </a:xfrm>
        </p:grpSpPr>
        <p:sp>
          <p:nvSpPr>
            <p:cNvPr id="460" name="Shape 460"/>
            <p:cNvSpPr txBox="1"/>
            <p:nvPr/>
          </p:nvSpPr>
          <p:spPr>
            <a:xfrm>
              <a:off x="7448049" y="26019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61" name="Shape 461"/>
            <p:cNvSpPr txBox="1"/>
            <p:nvPr/>
          </p:nvSpPr>
          <p:spPr>
            <a:xfrm>
              <a:off x="7448049" y="28896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62" name="Shape 46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63" name="Shape 463"/>
            <p:cNvSpPr txBox="1"/>
            <p:nvPr/>
          </p:nvSpPr>
          <p:spPr>
            <a:xfrm>
              <a:off x="7168418" y="2068475"/>
              <a:ext cx="79584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64" name="Shape 464"/>
            <p:cNvSpPr txBox="1"/>
            <p:nvPr/>
          </p:nvSpPr>
          <p:spPr>
            <a:xfrm>
              <a:off x="7705109" y="26778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5" name="Shape 465"/>
            <p:cNvSpPr txBox="1"/>
            <p:nvPr/>
          </p:nvSpPr>
          <p:spPr>
            <a:xfrm>
              <a:off x="7705109" y="29655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6" name="Shape 46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7" name="Shape 46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468" name="Shape 468"/>
          <p:cNvGrpSpPr/>
          <p:nvPr/>
        </p:nvGrpSpPr>
        <p:grpSpPr>
          <a:xfrm>
            <a:off x="5622437" y="3247236"/>
            <a:ext cx="1630441" cy="1683929"/>
            <a:chOff x="7168400" y="2068475"/>
            <a:chExt cx="1811399" cy="1738698"/>
          </a:xfrm>
        </p:grpSpPr>
        <p:sp>
          <p:nvSpPr>
            <p:cNvPr id="469" name="Shape 469"/>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70" name="Shape 470"/>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71" name="Shape 471"/>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72" name="Shape 472"/>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73" name="Shape 473"/>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4" name="Shape 474"/>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5" name="Shape 475"/>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6" name="Shape 476"/>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477" name="Shape 477"/>
          <p:cNvCxnSpPr>
            <a:stCxn id="478" idx="3"/>
            <a:endCxn id="463" idx="1"/>
          </p:cNvCxnSpPr>
          <p:nvPr/>
        </p:nvCxnSpPr>
        <p:spPr>
          <a:xfrm rot="10800000" flipH="1">
            <a:off x="3159700" y="2245624"/>
            <a:ext cx="4189500" cy="1789800"/>
          </a:xfrm>
          <a:prstGeom prst="straightConnector1">
            <a:avLst/>
          </a:prstGeom>
          <a:noFill/>
          <a:ln w="19050" cap="flat">
            <a:solidFill>
              <a:schemeClr val="dk2"/>
            </a:solidFill>
            <a:prstDash val="solid"/>
            <a:round/>
            <a:headEnd type="none" w="lg" len="lg"/>
            <a:tailEnd type="triangle" w="lg" len="lg"/>
          </a:ln>
        </p:spPr>
      </p:cxnSp>
      <p:cxnSp>
        <p:nvCxnSpPr>
          <p:cNvPr id="479" name="Shape 479"/>
          <p:cNvCxnSpPr>
            <a:stCxn id="480" idx="3"/>
            <a:endCxn id="472" idx="1"/>
          </p:cNvCxnSpPr>
          <p:nvPr/>
        </p:nvCxnSpPr>
        <p:spPr>
          <a:xfrm rot="10800000" flipH="1">
            <a:off x="3159700" y="3424475"/>
            <a:ext cx="2462700" cy="880200"/>
          </a:xfrm>
          <a:prstGeom prst="straightConnector1">
            <a:avLst/>
          </a:prstGeom>
          <a:noFill/>
          <a:ln w="19050" cap="flat">
            <a:solidFill>
              <a:schemeClr val="dk2"/>
            </a:solidFill>
            <a:prstDash val="solid"/>
            <a:round/>
            <a:headEnd type="none" w="lg" len="lg"/>
            <a:tailEnd type="triangle" w="lg" len="lg"/>
          </a:ln>
        </p:spPr>
      </p:cxnSp>
      <p:sp>
        <p:nvSpPr>
          <p:cNvPr id="480" name="Shape 480"/>
          <p:cNvSpPr/>
          <p:nvPr/>
        </p:nvSpPr>
        <p:spPr>
          <a:xfrm>
            <a:off x="2961400" y="4188425"/>
            <a:ext cx="198300" cy="232500"/>
          </a:xfrm>
          <a:prstGeom prst="rect">
            <a:avLst/>
          </a:prstGeom>
          <a:noFill/>
          <a:ln>
            <a:noFill/>
          </a:ln>
        </p:spPr>
        <p:txBody>
          <a:bodyPr lIns="91425" tIns="91425" rIns="91425" bIns="91425" anchor="ctr" anchorCtr="0">
            <a:noAutofit/>
          </a:bodyPr>
          <a:lstStyle/>
          <a:p>
            <a:pPr>
              <a:spcBef>
                <a:spcPts val="0"/>
              </a:spcBef>
              <a:buNone/>
            </a:pPr>
            <a:endParaRPr/>
          </a:p>
        </p:txBody>
      </p:sp>
      <p:sp>
        <p:nvSpPr>
          <p:cNvPr id="478" name="Shape 478"/>
          <p:cNvSpPr/>
          <p:nvPr/>
        </p:nvSpPr>
        <p:spPr>
          <a:xfrm>
            <a:off x="2961400" y="3882425"/>
            <a:ext cx="198300" cy="305999"/>
          </a:xfrm>
          <a:prstGeom prst="rect">
            <a:avLst/>
          </a:prstGeom>
          <a:noFill/>
          <a:ln>
            <a:noFill/>
          </a:ln>
        </p:spPr>
        <p:txBody>
          <a:bodyPr lIns="91425" tIns="91425" rIns="91425" bIns="91425" anchor="ctr" anchorCtr="0">
            <a:noAutofit/>
          </a:bodyPr>
          <a:lstStyle/>
          <a:p>
            <a:pPr>
              <a:spcBef>
                <a:spcPts val="0"/>
              </a:spcBef>
              <a:buNone/>
            </a:pPr>
            <a:endParaRPr/>
          </a:p>
        </p:txBody>
      </p:sp>
      <p:sp>
        <p:nvSpPr>
          <p:cNvPr id="458" name="Shape 458"/>
          <p:cNvSpPr txBox="1"/>
          <p:nvPr/>
        </p:nvSpPr>
        <p:spPr>
          <a:xfrm>
            <a:off x="1657825" y="3273125"/>
            <a:ext cx="184200" cy="425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Shape 48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486" name="Shape 48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87" name="Shape 487"/>
          <p:cNvSpPr txBox="1"/>
          <p:nvPr/>
        </p:nvSpPr>
        <p:spPr>
          <a:xfrm>
            <a:off x="457200" y="1232500"/>
            <a:ext cx="7846800" cy="1790100"/>
          </a:xfrm>
          <a:prstGeom prst="rect">
            <a:avLst/>
          </a:prstGeom>
          <a:noFill/>
          <a:ln>
            <a:noFill/>
          </a:ln>
        </p:spPr>
        <p:txBody>
          <a:bodyPr lIns="91425" tIns="91425" rIns="91425" bIns="91425" anchor="t" anchorCtr="0">
            <a:noAutofit/>
          </a:bodyPr>
          <a:lstStyle/>
          <a:p>
            <a:pPr lvl="0" rtl="0">
              <a:spcBef>
                <a:spcPts val="0"/>
              </a:spcBef>
              <a:buClr>
                <a:schemeClr val="dk1"/>
              </a:buClr>
              <a:buSzPct val="50000"/>
              <a:buFont typeface="Arial"/>
              <a:buNone/>
            </a:pPr>
            <a:r>
              <a:rPr lang="en" sz="2200">
                <a:solidFill>
                  <a:schemeClr val="dk1"/>
                </a:solidFill>
              </a:rPr>
              <a:t>How many rows in </a:t>
            </a:r>
            <a:r>
              <a:rPr lang="en" sz="2200" b="1">
                <a:solidFill>
                  <a:srgbClr val="1155CC"/>
                </a:solidFill>
                <a:latin typeface="Courier New"/>
                <a:ea typeface="Courier New"/>
                <a:cs typeface="Courier New"/>
                <a:sym typeface="Courier New"/>
              </a:rPr>
              <a:t>b</a:t>
            </a:r>
            <a:r>
              <a:rPr lang="en" sz="2200">
                <a:solidFill>
                  <a:schemeClr val="dk1"/>
                </a:solidFill>
              </a:rPr>
              <a:t>?                 </a:t>
            </a:r>
            <a:r>
              <a:rPr lang="en" sz="2200" b="1">
                <a:solidFill>
                  <a:srgbClr val="1155CC"/>
                </a:solidFill>
                <a:latin typeface="Courier New"/>
                <a:ea typeface="Courier New"/>
                <a:cs typeface="Courier New"/>
                <a:sym typeface="Courier New"/>
              </a:rPr>
              <a:t>b.length</a:t>
            </a:r>
          </a:p>
          <a:p>
            <a:pPr lvl="0" rtl="0">
              <a:spcBef>
                <a:spcPts val="0"/>
              </a:spcBef>
              <a:buClr>
                <a:schemeClr val="dk1"/>
              </a:buClr>
              <a:buSzPct val="50000"/>
              <a:buFont typeface="Arial"/>
              <a:buNone/>
            </a:pPr>
            <a:r>
              <a:rPr lang="en" sz="2200">
                <a:solidFill>
                  <a:schemeClr val="dk1"/>
                </a:solidFill>
              </a:rPr>
              <a:t>How many columns in row 0?    </a:t>
            </a:r>
            <a:r>
              <a:rPr lang="en" sz="2200" b="1">
                <a:solidFill>
                  <a:srgbClr val="1155CC"/>
                </a:solidFill>
                <a:latin typeface="Courier New"/>
                <a:ea typeface="Courier New"/>
                <a:cs typeface="Courier New"/>
                <a:sym typeface="Courier New"/>
              </a:rPr>
              <a:t>b[0].length</a:t>
            </a:r>
          </a:p>
          <a:p>
            <a:pPr lvl="0" rtl="0">
              <a:spcBef>
                <a:spcPts val="0"/>
              </a:spcBef>
              <a:buClr>
                <a:schemeClr val="dk1"/>
              </a:buClr>
              <a:buSzPct val="50000"/>
              <a:buFont typeface="Arial"/>
              <a:buNone/>
            </a:pPr>
            <a:r>
              <a:rPr lang="en" sz="2200">
                <a:solidFill>
                  <a:schemeClr val="dk1"/>
                </a:solidFill>
              </a:rPr>
              <a:t>How many columns in row 1?    </a:t>
            </a:r>
            <a:r>
              <a:rPr lang="en" sz="2200" b="1">
                <a:solidFill>
                  <a:srgbClr val="1155CC"/>
                </a:solidFill>
                <a:latin typeface="Courier New"/>
                <a:ea typeface="Courier New"/>
                <a:cs typeface="Courier New"/>
                <a:sym typeface="Courier New"/>
              </a:rPr>
              <a:t>b[1].length</a:t>
            </a:r>
          </a:p>
          <a:p>
            <a:pPr lvl="0" rtl="0">
              <a:spcBef>
                <a:spcPts val="0"/>
              </a:spcBef>
              <a:buClr>
                <a:schemeClr val="dk1"/>
              </a:buClr>
              <a:buFont typeface="Arial"/>
              <a:buNone/>
            </a:pPr>
            <a:endParaRPr sz="2200" b="1">
              <a:solidFill>
                <a:srgbClr val="1155CC"/>
              </a:solidFill>
              <a:latin typeface="Courier New"/>
              <a:ea typeface="Courier New"/>
              <a:cs typeface="Courier New"/>
              <a:sym typeface="Courier New"/>
            </a:endParaRPr>
          </a:p>
          <a:p>
            <a:pPr marR="0" lvl="0" algn="l" rtl="0">
              <a:lnSpc>
                <a:spcPct val="100000"/>
              </a:lnSpc>
              <a:spcBef>
                <a:spcPts val="0"/>
              </a:spcBef>
              <a:spcAft>
                <a:spcPts val="0"/>
              </a:spcAft>
              <a:buNone/>
            </a:pPr>
            <a:endParaRPr sz="2200"/>
          </a:p>
        </p:txBody>
      </p:sp>
      <p:grpSp>
        <p:nvGrpSpPr>
          <p:cNvPr id="488" name="Shape 488"/>
          <p:cNvGrpSpPr/>
          <p:nvPr/>
        </p:nvGrpSpPr>
        <p:grpSpPr>
          <a:xfrm>
            <a:off x="2414668" y="3258075"/>
            <a:ext cx="1811481" cy="1372702"/>
            <a:chOff x="4029725" y="2206432"/>
            <a:chExt cx="2027400" cy="1372702"/>
          </a:xfrm>
        </p:grpSpPr>
        <p:sp>
          <p:nvSpPr>
            <p:cNvPr id="489" name="Shape 48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90" name="Shape 49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91" name="Shape 49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92" name="Shape 49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93" name="Shape 49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94" name="Shape 49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495" name="Shape 495"/>
          <p:cNvSpPr txBox="1"/>
          <p:nvPr/>
        </p:nvSpPr>
        <p:spPr>
          <a:xfrm>
            <a:off x="1283875"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496" name="Shape 49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497" name="Shape 497"/>
          <p:cNvCxnSpPr>
            <a:stCxn id="498" idx="3"/>
            <a:endCxn id="490" idx="1"/>
          </p:cNvCxnSpPr>
          <p:nvPr/>
        </p:nvCxnSpPr>
        <p:spPr>
          <a:xfrm rot="10800000" flipH="1">
            <a:off x="1856200" y="3441225"/>
            <a:ext cx="558600" cy="51600"/>
          </a:xfrm>
          <a:prstGeom prst="straightConnector1">
            <a:avLst/>
          </a:prstGeom>
          <a:noFill/>
          <a:ln w="19050" cap="flat">
            <a:solidFill>
              <a:schemeClr val="dk2"/>
            </a:solidFill>
            <a:prstDash val="solid"/>
            <a:round/>
            <a:headEnd type="none" w="lg" len="lg"/>
            <a:tailEnd type="triangle" w="lg" len="lg"/>
          </a:ln>
        </p:spPr>
      </p:cxnSp>
      <p:grpSp>
        <p:nvGrpSpPr>
          <p:cNvPr id="499" name="Shape 499"/>
          <p:cNvGrpSpPr/>
          <p:nvPr/>
        </p:nvGrpSpPr>
        <p:grpSpPr>
          <a:xfrm>
            <a:off x="7349222" y="2068338"/>
            <a:ext cx="1630441" cy="1683929"/>
            <a:chOff x="7168400" y="2068475"/>
            <a:chExt cx="1811399" cy="1738698"/>
          </a:xfrm>
        </p:grpSpPr>
        <p:sp>
          <p:nvSpPr>
            <p:cNvPr id="500" name="Shape 500"/>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01" name="Shape 501"/>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02" name="Shape 50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03" name="Shape 503"/>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04" name="Shape 504"/>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5" name="Shape 505"/>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6" name="Shape 50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7" name="Shape 50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508" name="Shape 508"/>
          <p:cNvGrpSpPr/>
          <p:nvPr/>
        </p:nvGrpSpPr>
        <p:grpSpPr>
          <a:xfrm>
            <a:off x="5622437" y="3247236"/>
            <a:ext cx="1630441" cy="1683929"/>
            <a:chOff x="7168400" y="2068475"/>
            <a:chExt cx="1811399" cy="1738698"/>
          </a:xfrm>
        </p:grpSpPr>
        <p:sp>
          <p:nvSpPr>
            <p:cNvPr id="509" name="Shape 509"/>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10" name="Shape 510"/>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11" name="Shape 511"/>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12" name="Shape 512"/>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13" name="Shape 513"/>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4" name="Shape 514"/>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5" name="Shape 515"/>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6" name="Shape 516"/>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517" name="Shape 517"/>
          <p:cNvCxnSpPr>
            <a:stCxn id="518" idx="3"/>
            <a:endCxn id="503" idx="1"/>
          </p:cNvCxnSpPr>
          <p:nvPr/>
        </p:nvCxnSpPr>
        <p:spPr>
          <a:xfrm rot="10800000" flipH="1">
            <a:off x="3159700" y="2245624"/>
            <a:ext cx="4189500" cy="1789800"/>
          </a:xfrm>
          <a:prstGeom prst="straightConnector1">
            <a:avLst/>
          </a:prstGeom>
          <a:noFill/>
          <a:ln w="19050" cap="flat">
            <a:solidFill>
              <a:schemeClr val="dk2"/>
            </a:solidFill>
            <a:prstDash val="solid"/>
            <a:round/>
            <a:headEnd type="none" w="lg" len="lg"/>
            <a:tailEnd type="triangle" w="lg" len="lg"/>
          </a:ln>
        </p:spPr>
      </p:cxnSp>
      <p:cxnSp>
        <p:nvCxnSpPr>
          <p:cNvPr id="519" name="Shape 519"/>
          <p:cNvCxnSpPr>
            <a:stCxn id="520" idx="3"/>
            <a:endCxn id="512" idx="1"/>
          </p:cNvCxnSpPr>
          <p:nvPr/>
        </p:nvCxnSpPr>
        <p:spPr>
          <a:xfrm rot="10800000" flipH="1">
            <a:off x="3159700" y="3424450"/>
            <a:ext cx="2462700" cy="876000"/>
          </a:xfrm>
          <a:prstGeom prst="straightConnector1">
            <a:avLst/>
          </a:prstGeom>
          <a:noFill/>
          <a:ln w="19050" cap="flat">
            <a:solidFill>
              <a:schemeClr val="dk2"/>
            </a:solidFill>
            <a:prstDash val="solid"/>
            <a:round/>
            <a:headEnd type="none" w="lg" len="lg"/>
            <a:tailEnd type="triangle" w="lg" len="lg"/>
          </a:ln>
        </p:spPr>
      </p:cxnSp>
      <p:sp>
        <p:nvSpPr>
          <p:cNvPr id="520" name="Shape 520"/>
          <p:cNvSpPr/>
          <p:nvPr/>
        </p:nvSpPr>
        <p:spPr>
          <a:xfrm>
            <a:off x="2961400" y="4180000"/>
            <a:ext cx="198300" cy="240900"/>
          </a:xfrm>
          <a:prstGeom prst="rect">
            <a:avLst/>
          </a:prstGeom>
          <a:noFill/>
          <a:ln>
            <a:noFill/>
          </a:ln>
        </p:spPr>
        <p:txBody>
          <a:bodyPr lIns="91425" tIns="91425" rIns="91425" bIns="91425" anchor="ctr" anchorCtr="0">
            <a:noAutofit/>
          </a:bodyPr>
          <a:lstStyle/>
          <a:p>
            <a:pPr>
              <a:spcBef>
                <a:spcPts val="0"/>
              </a:spcBef>
              <a:buNone/>
            </a:pPr>
            <a:endParaRPr/>
          </a:p>
        </p:txBody>
      </p:sp>
      <p:sp>
        <p:nvSpPr>
          <p:cNvPr id="518" name="Shape 518"/>
          <p:cNvSpPr/>
          <p:nvPr/>
        </p:nvSpPr>
        <p:spPr>
          <a:xfrm>
            <a:off x="2961400" y="3882425"/>
            <a:ext cx="198300" cy="305999"/>
          </a:xfrm>
          <a:prstGeom prst="rect">
            <a:avLst/>
          </a:prstGeom>
          <a:noFill/>
          <a:ln>
            <a:noFill/>
          </a:ln>
        </p:spPr>
        <p:txBody>
          <a:bodyPr lIns="91425" tIns="91425" rIns="91425" bIns="91425" anchor="ctr" anchorCtr="0">
            <a:noAutofit/>
          </a:bodyPr>
          <a:lstStyle/>
          <a:p>
            <a:pPr>
              <a:spcBef>
                <a:spcPts val="0"/>
              </a:spcBef>
              <a:buNone/>
            </a:pPr>
            <a:endParaRPr/>
          </a:p>
        </p:txBody>
      </p:sp>
      <p:sp>
        <p:nvSpPr>
          <p:cNvPr id="498" name="Shape 498"/>
          <p:cNvSpPr txBox="1"/>
          <p:nvPr/>
        </p:nvSpPr>
        <p:spPr>
          <a:xfrm>
            <a:off x="1672000" y="3258975"/>
            <a:ext cx="184200" cy="4677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5" name="Shape 5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526" name="Shape 52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527" name="Shape 527"/>
          <p:cNvSpPr txBox="1"/>
          <p:nvPr/>
        </p:nvSpPr>
        <p:spPr>
          <a:xfrm>
            <a:off x="457200" y="1232500"/>
            <a:ext cx="7846800" cy="6563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int[][] b = new int[2][];</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a:t>The elements of b are of type </a:t>
            </a:r>
            <a:r>
              <a:rPr lang="en" sz="2200" b="1">
                <a:solidFill>
                  <a:srgbClr val="1155CC"/>
                </a:solidFill>
                <a:latin typeface="Courier New"/>
                <a:ea typeface="Courier New"/>
                <a:cs typeface="Courier New"/>
                <a:sym typeface="Courier New"/>
              </a:rPr>
              <a:t>int[].</a:t>
            </a:r>
            <a:r>
              <a:rPr lang="en" sz="2200"/>
              <a:t> </a:t>
            </a:r>
          </a:p>
          <a:p>
            <a:pPr lvl="0" rtl="0">
              <a:spcBef>
                <a:spcPts val="0"/>
              </a:spcBef>
              <a:buNone/>
            </a:pPr>
            <a:endParaRPr sz="2200"/>
          </a:p>
          <a:p>
            <a:pPr marR="0" lvl="0" algn="l" rtl="0">
              <a:lnSpc>
                <a:spcPct val="100000"/>
              </a:lnSpc>
              <a:spcBef>
                <a:spcPts val="0"/>
              </a:spcBef>
              <a:spcAft>
                <a:spcPts val="0"/>
              </a:spcAft>
              <a:buNone/>
            </a:pPr>
            <a:endParaRPr sz="2200" b="1">
              <a:solidFill>
                <a:srgbClr val="1155CC"/>
              </a:solidFill>
              <a:latin typeface="Courier New"/>
              <a:ea typeface="Courier New"/>
              <a:cs typeface="Courier New"/>
              <a:sym typeface="Courier New"/>
            </a:endParaRPr>
          </a:p>
        </p:txBody>
      </p:sp>
      <p:grpSp>
        <p:nvGrpSpPr>
          <p:cNvPr id="528" name="Shape 528"/>
          <p:cNvGrpSpPr/>
          <p:nvPr/>
        </p:nvGrpSpPr>
        <p:grpSpPr>
          <a:xfrm>
            <a:off x="2415335" y="3258050"/>
            <a:ext cx="2313466" cy="1372702"/>
            <a:chOff x="4029725" y="2206432"/>
            <a:chExt cx="2027400" cy="1372702"/>
          </a:xfrm>
        </p:grpSpPr>
        <p:sp>
          <p:nvSpPr>
            <p:cNvPr id="529" name="Shape 52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30" name="Shape 53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31" name="Shape 53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532" name="Shape 53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533" name="Shape 53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34" name="Shape 53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535" name="Shape 535"/>
          <p:cNvSpPr txBox="1"/>
          <p:nvPr/>
        </p:nvSpPr>
        <p:spPr>
          <a:xfrm>
            <a:off x="1242399" y="3191725"/>
            <a:ext cx="4745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536" name="Shape 53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537" name="Shape 537"/>
          <p:cNvCxnSpPr>
            <a:stCxn id="538" idx="3"/>
            <a:endCxn id="530" idx="1"/>
          </p:cNvCxnSpPr>
          <p:nvPr/>
        </p:nvCxnSpPr>
        <p:spPr>
          <a:xfrm rot="10800000" flipH="1">
            <a:off x="1813825" y="3440975"/>
            <a:ext cx="601500" cy="51900"/>
          </a:xfrm>
          <a:prstGeom prst="straightConnector1">
            <a:avLst/>
          </a:prstGeom>
          <a:noFill/>
          <a:ln w="19050" cap="flat">
            <a:solidFill>
              <a:schemeClr val="dk2"/>
            </a:solidFill>
            <a:prstDash val="solid"/>
            <a:round/>
            <a:headEnd type="none" w="lg" len="lg"/>
            <a:tailEnd type="triangle" w="lg" len="lg"/>
          </a:ln>
        </p:spPr>
      </p:cxnSp>
      <p:sp>
        <p:nvSpPr>
          <p:cNvPr id="538" name="Shape 538"/>
          <p:cNvSpPr txBox="1"/>
          <p:nvPr/>
        </p:nvSpPr>
        <p:spPr>
          <a:xfrm>
            <a:off x="1657825" y="3273125"/>
            <a:ext cx="156000" cy="4395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Shape 5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544" name="Shape 54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545" name="Shape 545"/>
          <p:cNvGrpSpPr/>
          <p:nvPr/>
        </p:nvGrpSpPr>
        <p:grpSpPr>
          <a:xfrm>
            <a:off x="2414668" y="3258075"/>
            <a:ext cx="1811481" cy="1372702"/>
            <a:chOff x="4029725" y="2206432"/>
            <a:chExt cx="2027400" cy="1372702"/>
          </a:xfrm>
        </p:grpSpPr>
        <p:sp>
          <p:nvSpPr>
            <p:cNvPr id="546" name="Shape 546"/>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47" name="Shape 547"/>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48" name="Shape 548"/>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549" name="Shape 549"/>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550" name="Shape 550"/>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51" name="Shape 551"/>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552" name="Shape 552"/>
          <p:cNvSpPr txBox="1"/>
          <p:nvPr/>
        </p:nvSpPr>
        <p:spPr>
          <a:xfrm>
            <a:off x="1225825" y="3191725"/>
            <a:ext cx="4910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553" name="Shape 553"/>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554" name="Shape 554"/>
          <p:cNvCxnSpPr>
            <a:stCxn id="555" idx="3"/>
            <a:endCxn id="547" idx="1"/>
          </p:cNvCxnSpPr>
          <p:nvPr/>
        </p:nvCxnSpPr>
        <p:spPr>
          <a:xfrm rot="10800000" flipH="1">
            <a:off x="1842099" y="3441075"/>
            <a:ext cx="572700" cy="58800"/>
          </a:xfrm>
          <a:prstGeom prst="straightConnector1">
            <a:avLst/>
          </a:prstGeom>
          <a:noFill/>
          <a:ln w="19050" cap="flat">
            <a:solidFill>
              <a:schemeClr val="dk2"/>
            </a:solidFill>
            <a:prstDash val="solid"/>
            <a:round/>
            <a:headEnd type="none" w="lg" len="lg"/>
            <a:tailEnd type="triangle" w="lg" len="lg"/>
          </a:ln>
        </p:spPr>
      </p:cxnSp>
      <p:sp>
        <p:nvSpPr>
          <p:cNvPr id="556" name="Shape 556"/>
          <p:cNvSpPr txBox="1"/>
          <p:nvPr/>
        </p:nvSpPr>
        <p:spPr>
          <a:xfrm>
            <a:off x="7600935" y="2584977"/>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57" name="Shape 557"/>
          <p:cNvSpPr txBox="1"/>
          <p:nvPr/>
        </p:nvSpPr>
        <p:spPr>
          <a:xfrm>
            <a:off x="7600935" y="2863615"/>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58" name="Shape 558"/>
          <p:cNvSpPr txBox="1"/>
          <p:nvPr/>
        </p:nvSpPr>
        <p:spPr>
          <a:xfrm>
            <a:off x="7349225" y="2422698"/>
            <a:ext cx="1630500" cy="20874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59" name="Shape 559"/>
          <p:cNvSpPr txBox="1"/>
          <p:nvPr/>
        </p:nvSpPr>
        <p:spPr>
          <a:xfrm>
            <a:off x="7349239" y="2068338"/>
            <a:ext cx="716389" cy="35447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0" name="Shape 560"/>
          <p:cNvSpPr txBox="1"/>
          <p:nvPr/>
        </p:nvSpPr>
        <p:spPr>
          <a:xfrm>
            <a:off x="7832314" y="2658487"/>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61" name="Shape 561"/>
          <p:cNvSpPr txBox="1"/>
          <p:nvPr/>
        </p:nvSpPr>
        <p:spPr>
          <a:xfrm>
            <a:off x="7832314" y="2937124"/>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4</a:t>
            </a:r>
          </a:p>
        </p:txBody>
      </p:sp>
      <p:sp>
        <p:nvSpPr>
          <p:cNvPr id="562" name="Shape 562"/>
          <p:cNvSpPr txBox="1"/>
          <p:nvPr/>
        </p:nvSpPr>
        <p:spPr>
          <a:xfrm>
            <a:off x="7832348" y="3220459"/>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a:t>
            </a:r>
          </a:p>
        </p:txBody>
      </p:sp>
      <p:sp>
        <p:nvSpPr>
          <p:cNvPr id="563" name="Shape 563"/>
          <p:cNvSpPr txBox="1"/>
          <p:nvPr/>
        </p:nvSpPr>
        <p:spPr>
          <a:xfrm>
            <a:off x="7600912" y="3146950"/>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nvGrpSpPr>
          <p:cNvPr id="564" name="Shape 564"/>
          <p:cNvGrpSpPr/>
          <p:nvPr/>
        </p:nvGrpSpPr>
        <p:grpSpPr>
          <a:xfrm>
            <a:off x="5622437" y="3247236"/>
            <a:ext cx="1630441" cy="1683929"/>
            <a:chOff x="7168400" y="2068475"/>
            <a:chExt cx="1811399" cy="1738698"/>
          </a:xfrm>
        </p:grpSpPr>
        <p:sp>
          <p:nvSpPr>
            <p:cNvPr id="565" name="Shape 565"/>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66" name="Shape 566"/>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67" name="Shape 567"/>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8" name="Shape 568"/>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9" name="Shape 569"/>
            <p:cNvSpPr txBox="1"/>
            <p:nvPr/>
          </p:nvSpPr>
          <p:spPr>
            <a:xfrm>
              <a:off x="7705095" y="2677807"/>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1110</a:t>
              </a:r>
            </a:p>
          </p:txBody>
        </p:sp>
        <p:sp>
          <p:nvSpPr>
            <p:cNvPr id="570" name="Shape 570"/>
            <p:cNvSpPr txBox="1"/>
            <p:nvPr/>
          </p:nvSpPr>
          <p:spPr>
            <a:xfrm>
              <a:off x="7705095" y="296552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2110</a:t>
              </a:r>
            </a:p>
          </p:txBody>
        </p:sp>
        <p:sp>
          <p:nvSpPr>
            <p:cNvPr id="571" name="Shape 571"/>
            <p:cNvSpPr txBox="1"/>
            <p:nvPr/>
          </p:nvSpPr>
          <p:spPr>
            <a:xfrm>
              <a:off x="7705179" y="325806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3110</a:t>
              </a:r>
            </a:p>
          </p:txBody>
        </p:sp>
        <p:sp>
          <p:nvSpPr>
            <p:cNvPr id="572" name="Shape 572"/>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573" name="Shape 573"/>
          <p:cNvCxnSpPr>
            <a:stCxn id="574" idx="3"/>
            <a:endCxn id="559" idx="1"/>
          </p:cNvCxnSpPr>
          <p:nvPr/>
        </p:nvCxnSpPr>
        <p:spPr>
          <a:xfrm rot="10800000" flipH="1">
            <a:off x="3159849" y="2245475"/>
            <a:ext cx="4189500" cy="1776300"/>
          </a:xfrm>
          <a:prstGeom prst="straightConnector1">
            <a:avLst/>
          </a:prstGeom>
          <a:noFill/>
          <a:ln w="19050" cap="flat">
            <a:solidFill>
              <a:schemeClr val="dk2"/>
            </a:solidFill>
            <a:prstDash val="solid"/>
            <a:round/>
            <a:headEnd type="none" w="lg" len="lg"/>
            <a:tailEnd type="triangle" w="lg" len="lg"/>
          </a:ln>
        </p:spPr>
      </p:cxnSp>
      <p:cxnSp>
        <p:nvCxnSpPr>
          <p:cNvPr id="575" name="Shape 575"/>
          <p:cNvCxnSpPr>
            <a:stCxn id="576" idx="3"/>
            <a:endCxn id="568" idx="1"/>
          </p:cNvCxnSpPr>
          <p:nvPr/>
        </p:nvCxnSpPr>
        <p:spPr>
          <a:xfrm rot="10800000" flipH="1">
            <a:off x="3159700" y="3424424"/>
            <a:ext cx="2462700" cy="890100"/>
          </a:xfrm>
          <a:prstGeom prst="straightConnector1">
            <a:avLst/>
          </a:prstGeom>
          <a:noFill/>
          <a:ln w="19050" cap="flat">
            <a:solidFill>
              <a:schemeClr val="dk2"/>
            </a:solidFill>
            <a:prstDash val="solid"/>
            <a:round/>
            <a:headEnd type="none" w="lg" len="lg"/>
            <a:tailEnd type="triangle" w="lg" len="lg"/>
          </a:ln>
        </p:spPr>
      </p:cxnSp>
      <p:sp>
        <p:nvSpPr>
          <p:cNvPr id="577" name="Shape 577"/>
          <p:cNvSpPr txBox="1"/>
          <p:nvPr/>
        </p:nvSpPr>
        <p:spPr>
          <a:xfrm>
            <a:off x="457200" y="1232500"/>
            <a:ext cx="7846800" cy="19877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int[][] b = new int[2][];</a:t>
            </a:r>
          </a:p>
          <a:p>
            <a:pPr lvl="0" rtl="0">
              <a:spcBef>
                <a:spcPts val="0"/>
              </a:spcBef>
              <a:buNone/>
            </a:pPr>
            <a:r>
              <a:rPr lang="en" sz="2200" b="1">
                <a:solidFill>
                  <a:srgbClr val="1155CC"/>
                </a:solidFill>
                <a:latin typeface="Courier New"/>
                <a:ea typeface="Courier New"/>
                <a:cs typeface="Courier New"/>
                <a:sym typeface="Courier New"/>
              </a:rPr>
              <a:t>b[0] =      new int[] {0,4,1,3,9,3};</a:t>
            </a:r>
          </a:p>
          <a:p>
            <a:pPr lvl="0" rtl="0">
              <a:spcBef>
                <a:spcPts val="0"/>
              </a:spcBef>
              <a:buNone/>
            </a:pPr>
            <a:r>
              <a:rPr lang="en" sz="2200" b="1">
                <a:solidFill>
                  <a:srgbClr val="1155CC"/>
                </a:solidFill>
                <a:latin typeface="Courier New"/>
                <a:ea typeface="Courier New"/>
                <a:cs typeface="Courier New"/>
                <a:sym typeface="Courier New"/>
              </a:rPr>
              <a:t>b[1] =      new int[] {1110,2110,3110};</a:t>
            </a:r>
            <a:r>
              <a:rPr lang="en" sz="2200"/>
              <a:t> </a:t>
            </a:r>
          </a:p>
          <a:p>
            <a:pPr lvl="0" rtl="0">
              <a:spcBef>
                <a:spcPts val="0"/>
              </a:spcBef>
              <a:buNone/>
            </a:pPr>
            <a:endParaRPr sz="2200"/>
          </a:p>
          <a:p>
            <a:pPr marR="0" lvl="0" algn="l" rtl="0">
              <a:lnSpc>
                <a:spcPct val="100000"/>
              </a:lnSpc>
              <a:spcBef>
                <a:spcPts val="0"/>
              </a:spcBef>
              <a:spcAft>
                <a:spcPts val="0"/>
              </a:spcAft>
              <a:buNone/>
            </a:pPr>
            <a:r>
              <a:rPr lang="en" sz="2200" b="1">
                <a:solidFill>
                  <a:srgbClr val="CC0000"/>
                </a:solidFill>
                <a:latin typeface="Courier New"/>
                <a:ea typeface="Courier New"/>
                <a:cs typeface="Courier New"/>
                <a:sym typeface="Courier New"/>
              </a:rPr>
              <a:t>b is called a ragged array</a:t>
            </a:r>
          </a:p>
        </p:txBody>
      </p:sp>
      <p:sp>
        <p:nvSpPr>
          <p:cNvPr id="578" name="Shape 578"/>
          <p:cNvSpPr txBox="1"/>
          <p:nvPr/>
        </p:nvSpPr>
        <p:spPr>
          <a:xfrm>
            <a:off x="7832314" y="3782449"/>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9</a:t>
            </a:r>
          </a:p>
        </p:txBody>
      </p:sp>
      <p:sp>
        <p:nvSpPr>
          <p:cNvPr id="579" name="Shape 579"/>
          <p:cNvSpPr txBox="1"/>
          <p:nvPr/>
        </p:nvSpPr>
        <p:spPr>
          <a:xfrm>
            <a:off x="7832348" y="4065784"/>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580" name="Shape 580"/>
          <p:cNvSpPr txBox="1"/>
          <p:nvPr/>
        </p:nvSpPr>
        <p:spPr>
          <a:xfrm>
            <a:off x="7832314" y="3503812"/>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581" name="Shape 581"/>
          <p:cNvSpPr txBox="1"/>
          <p:nvPr/>
        </p:nvSpPr>
        <p:spPr>
          <a:xfrm>
            <a:off x="7600987" y="3427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sp>
        <p:nvSpPr>
          <p:cNvPr id="582" name="Shape 582"/>
          <p:cNvSpPr txBox="1"/>
          <p:nvPr/>
        </p:nvSpPr>
        <p:spPr>
          <a:xfrm>
            <a:off x="7588025" y="399227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5</a:t>
            </a:r>
          </a:p>
        </p:txBody>
      </p:sp>
      <p:sp>
        <p:nvSpPr>
          <p:cNvPr id="583" name="Shape 583"/>
          <p:cNvSpPr txBox="1"/>
          <p:nvPr/>
        </p:nvSpPr>
        <p:spPr>
          <a:xfrm>
            <a:off x="7600987" y="3708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4</a:t>
            </a:r>
          </a:p>
        </p:txBody>
      </p:sp>
      <p:sp>
        <p:nvSpPr>
          <p:cNvPr id="555" name="Shape 555"/>
          <p:cNvSpPr txBox="1"/>
          <p:nvPr/>
        </p:nvSpPr>
        <p:spPr>
          <a:xfrm>
            <a:off x="1672000" y="3258975"/>
            <a:ext cx="170099" cy="481800"/>
          </a:xfrm>
          <a:prstGeom prst="rect">
            <a:avLst/>
          </a:prstGeom>
          <a:noFill/>
          <a:ln>
            <a:noFill/>
          </a:ln>
        </p:spPr>
        <p:txBody>
          <a:bodyPr lIns="91425" tIns="91425" rIns="91425" bIns="91425" anchor="t" anchorCtr="0">
            <a:noAutofit/>
          </a:bodyPr>
          <a:lstStyle/>
          <a:p>
            <a:pPr>
              <a:spcBef>
                <a:spcPts val="0"/>
              </a:spcBef>
              <a:buNone/>
            </a:pPr>
            <a:endParaRPr/>
          </a:p>
        </p:txBody>
      </p:sp>
      <p:sp>
        <p:nvSpPr>
          <p:cNvPr id="574" name="Shape 574"/>
          <p:cNvSpPr txBox="1"/>
          <p:nvPr/>
        </p:nvSpPr>
        <p:spPr>
          <a:xfrm>
            <a:off x="2989750" y="3882425"/>
            <a:ext cx="170099" cy="278700"/>
          </a:xfrm>
          <a:prstGeom prst="rect">
            <a:avLst/>
          </a:prstGeom>
          <a:noFill/>
          <a:ln>
            <a:noFill/>
          </a:ln>
        </p:spPr>
        <p:txBody>
          <a:bodyPr lIns="91425" tIns="91425" rIns="91425" bIns="91425" anchor="t" anchorCtr="0">
            <a:noAutofit/>
          </a:bodyPr>
          <a:lstStyle/>
          <a:p>
            <a:pPr>
              <a:spcBef>
                <a:spcPts val="0"/>
              </a:spcBef>
              <a:buNone/>
            </a:pPr>
            <a:endParaRPr/>
          </a:p>
        </p:txBody>
      </p:sp>
      <p:sp>
        <p:nvSpPr>
          <p:cNvPr id="576" name="Shape 576"/>
          <p:cNvSpPr txBox="1"/>
          <p:nvPr/>
        </p:nvSpPr>
        <p:spPr>
          <a:xfrm>
            <a:off x="2961400" y="4179975"/>
            <a:ext cx="198300" cy="269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87"/>
        <p:cNvGrpSpPr/>
        <p:nvPr/>
      </p:nvGrpSpPr>
      <p:grpSpPr>
        <a:xfrm>
          <a:off x="0" y="0"/>
          <a:ext cx="0" cy="0"/>
          <a:chOff x="0" y="0"/>
          <a:chExt cx="0" cy="0"/>
        </a:xfrm>
      </p:grpSpPr>
      <p:sp>
        <p:nvSpPr>
          <p:cNvPr id="588" name="Shape 5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The superclass of exceptions: Throwable</a:t>
            </a:r>
          </a:p>
        </p:txBody>
      </p:sp>
      <p:sp>
        <p:nvSpPr>
          <p:cNvPr id="589" name="Shape 5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590" name="Shape 590"/>
          <p:cNvSpPr txBox="1"/>
          <p:nvPr/>
        </p:nvSpPr>
        <p:spPr>
          <a:xfrm>
            <a:off x="297025" y="1458725"/>
            <a:ext cx="3972900" cy="32042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 sz="2200" b="1">
                <a:solidFill>
                  <a:srgbClr val="1155CC"/>
                </a:solidFill>
                <a:latin typeface="Courier New"/>
                <a:ea typeface="Courier New"/>
                <a:cs typeface="Courier New"/>
                <a:sym typeface="Courier New"/>
              </a:rPr>
              <a:t>class Throwable:</a:t>
            </a:r>
          </a:p>
          <a:p>
            <a:pPr marL="457200" lvl="0" indent="-355600" rtl="0">
              <a:spcBef>
                <a:spcPts val="0"/>
              </a:spcBef>
              <a:buClr>
                <a:srgbClr val="000000"/>
              </a:buClr>
              <a:buSzPct val="100000"/>
              <a:buFont typeface="Arial"/>
              <a:buChar char="●"/>
            </a:pPr>
            <a:r>
              <a:rPr lang="en" sz="2000"/>
              <a:t>Superclass of Error and Exception</a:t>
            </a:r>
          </a:p>
          <a:p>
            <a:pPr marL="457200" lvl="0" indent="-355600" rtl="0">
              <a:spcBef>
                <a:spcPts val="0"/>
              </a:spcBef>
              <a:buClr>
                <a:srgbClr val="000000"/>
              </a:buClr>
              <a:buSzPct val="100000"/>
              <a:buFont typeface="Arial"/>
              <a:buChar char="●"/>
            </a:pPr>
            <a:r>
              <a:rPr lang="en" sz="2000"/>
              <a:t>Does the “crashing”</a:t>
            </a:r>
          </a:p>
          <a:p>
            <a:pPr marL="457200" lvl="0" indent="-355600" rtl="0">
              <a:spcBef>
                <a:spcPts val="0"/>
              </a:spcBef>
              <a:buClr>
                <a:srgbClr val="000000"/>
              </a:buClr>
              <a:buSzPct val="100000"/>
              <a:buFont typeface="Arial"/>
              <a:buChar char="●"/>
            </a:pPr>
            <a:r>
              <a:rPr lang="en" sz="2000"/>
              <a:t>Contains the constructors and methods</a:t>
            </a:r>
          </a:p>
          <a:p>
            <a:pPr marL="457200" lvl="0" indent="-355600" rtl="0">
              <a:spcBef>
                <a:spcPts val="0"/>
              </a:spcBef>
              <a:buClr>
                <a:srgbClr val="000000"/>
              </a:buClr>
              <a:buSzPct val="100000"/>
              <a:buFont typeface="Courier New"/>
              <a:buChar char="●"/>
            </a:pPr>
            <a:r>
              <a:rPr lang="en" sz="2000" b="1">
                <a:solidFill>
                  <a:srgbClr val="1155CC"/>
                </a:solidFill>
                <a:latin typeface="Courier New"/>
                <a:ea typeface="Courier New"/>
                <a:cs typeface="Courier New"/>
                <a:sym typeface="Courier New"/>
              </a:rPr>
              <a:t>Throwable()</a:t>
            </a:r>
          </a:p>
          <a:p>
            <a:pPr marL="457200" lvl="0" indent="-355600">
              <a:spcBef>
                <a:spcPts val="0"/>
              </a:spcBef>
              <a:buClr>
                <a:srgbClr val="000000"/>
              </a:buClr>
              <a:buSzPct val="100000"/>
              <a:buFont typeface="Courier New"/>
              <a:buChar char="●"/>
            </a:pPr>
            <a:r>
              <a:rPr lang="en" sz="2000" b="1">
                <a:solidFill>
                  <a:srgbClr val="1155CC"/>
                </a:solidFill>
                <a:latin typeface="Courier New"/>
                <a:ea typeface="Courier New"/>
                <a:cs typeface="Courier New"/>
                <a:sym typeface="Courier New"/>
              </a:rPr>
              <a:t>Throwable(String)</a:t>
            </a:r>
          </a:p>
        </p:txBody>
      </p:sp>
      <p:sp>
        <p:nvSpPr>
          <p:cNvPr id="591" name="Shape 591"/>
          <p:cNvSpPr txBox="1"/>
          <p:nvPr/>
        </p:nvSpPr>
        <p:spPr>
          <a:xfrm>
            <a:off x="4803925" y="1471525"/>
            <a:ext cx="4097700" cy="15266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class Error:</a:t>
            </a:r>
          </a:p>
          <a:p>
            <a:pPr marL="457200" lvl="0" indent="-355600" rtl="0">
              <a:spcBef>
                <a:spcPts val="0"/>
              </a:spcBef>
              <a:buClr>
                <a:srgbClr val="000000"/>
              </a:buClr>
              <a:buSzPct val="100000"/>
              <a:buFont typeface="Arial"/>
              <a:buChar char="●"/>
            </a:pPr>
            <a:r>
              <a:rPr lang="en" sz="2000"/>
              <a:t>A very serious problem and should not be handled</a:t>
            </a:r>
            <a:br>
              <a:rPr lang="en" sz="2000"/>
            </a:br>
            <a:r>
              <a:rPr lang="en" sz="2000"/>
              <a:t>Example: </a:t>
            </a:r>
            <a:r>
              <a:rPr lang="en" sz="2000">
                <a:solidFill>
                  <a:srgbClr val="DA0002"/>
                </a:solidFill>
              </a:rPr>
              <a:t>StackOverflowError</a:t>
            </a:r>
          </a:p>
          <a:p>
            <a:pPr lvl="0" rtl="0">
              <a:spcBef>
                <a:spcPts val="0"/>
              </a:spcBef>
              <a:buNone/>
            </a:pPr>
            <a:endParaRPr sz="2200"/>
          </a:p>
        </p:txBody>
      </p:sp>
      <p:sp>
        <p:nvSpPr>
          <p:cNvPr id="592" name="Shape 592"/>
          <p:cNvSpPr txBox="1"/>
          <p:nvPr/>
        </p:nvSpPr>
        <p:spPr>
          <a:xfrm>
            <a:off x="4803925" y="3265575"/>
            <a:ext cx="4097700" cy="14555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class Exception:</a:t>
            </a:r>
          </a:p>
          <a:p>
            <a:pPr marL="457200" lvl="0" indent="-355600" rtl="0">
              <a:spcBef>
                <a:spcPts val="0"/>
              </a:spcBef>
              <a:buClr>
                <a:srgbClr val="000000"/>
              </a:buClr>
              <a:buSzPct val="100000"/>
              <a:buFont typeface="Arial"/>
              <a:buChar char="●"/>
            </a:pPr>
            <a:r>
              <a:rPr lang="en" sz="2000"/>
              <a:t>Reasonable application might want to crash or handle the Exception in some way</a:t>
            </a:r>
          </a:p>
        </p:txBody>
      </p:sp>
      <p:cxnSp>
        <p:nvCxnSpPr>
          <p:cNvPr id="593" name="Shape 593"/>
          <p:cNvCxnSpPr>
            <a:stCxn id="590" idx="3"/>
            <a:endCxn id="591" idx="1"/>
          </p:cNvCxnSpPr>
          <p:nvPr/>
        </p:nvCxnSpPr>
        <p:spPr>
          <a:xfrm rot="10800000" flipH="1">
            <a:off x="4269925" y="2234974"/>
            <a:ext cx="534000" cy="825900"/>
          </a:xfrm>
          <a:prstGeom prst="straightConnector1">
            <a:avLst/>
          </a:prstGeom>
          <a:noFill/>
          <a:ln w="19050" cap="flat">
            <a:solidFill>
              <a:schemeClr val="dk2"/>
            </a:solidFill>
            <a:prstDash val="solid"/>
            <a:round/>
            <a:headEnd type="none" w="lg" len="lg"/>
            <a:tailEnd type="triangle" w="lg" len="lg"/>
          </a:ln>
        </p:spPr>
      </p:cxnSp>
      <p:cxnSp>
        <p:nvCxnSpPr>
          <p:cNvPr id="594" name="Shape 594"/>
          <p:cNvCxnSpPr>
            <a:stCxn id="590" idx="3"/>
            <a:endCxn id="592" idx="1"/>
          </p:cNvCxnSpPr>
          <p:nvPr/>
        </p:nvCxnSpPr>
        <p:spPr>
          <a:xfrm>
            <a:off x="4269925" y="3060874"/>
            <a:ext cx="534000" cy="932399"/>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98"/>
        <p:cNvGrpSpPr/>
        <p:nvPr/>
      </p:nvGrpSpPr>
      <p:grpSpPr>
        <a:xfrm>
          <a:off x="0" y="0"/>
          <a:ext cx="0" cy="0"/>
          <a:chOff x="0" y="0"/>
          <a:chExt cx="0" cy="0"/>
        </a:xfrm>
      </p:grpSpPr>
      <p:sp>
        <p:nvSpPr>
          <p:cNvPr id="599" name="Shape 59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A Throwable instance: ArithmeticException</a:t>
            </a:r>
          </a:p>
        </p:txBody>
      </p:sp>
      <p:sp>
        <p:nvSpPr>
          <p:cNvPr id="600" name="Shape 60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01" name="Shape 601"/>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ArithmeticException@x2</a:t>
            </a:r>
          </a:p>
        </p:txBody>
      </p:sp>
      <p:sp>
        <p:nvSpPr>
          <p:cNvPr id="602" name="Shape 602"/>
          <p:cNvSpPr txBox="1"/>
          <p:nvPr/>
        </p:nvSpPr>
        <p:spPr>
          <a:xfrm>
            <a:off x="605125" y="1843175"/>
            <a:ext cx="3541800" cy="27842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Throwable</a:t>
            </a:r>
          </a:p>
        </p:txBody>
      </p:sp>
      <p:sp>
        <p:nvSpPr>
          <p:cNvPr id="603" name="Shape 603"/>
          <p:cNvSpPr txBox="1"/>
          <p:nvPr/>
        </p:nvSpPr>
        <p:spPr>
          <a:xfrm>
            <a:off x="605125" y="2545025"/>
            <a:ext cx="3541800" cy="20825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Exception</a:t>
            </a:r>
          </a:p>
        </p:txBody>
      </p:sp>
      <p:sp>
        <p:nvSpPr>
          <p:cNvPr id="604" name="Shape 604"/>
          <p:cNvSpPr txBox="1"/>
          <p:nvPr/>
        </p:nvSpPr>
        <p:spPr>
          <a:xfrm>
            <a:off x="605125" y="3239150"/>
            <a:ext cx="3541800" cy="13883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RuntimeException</a:t>
            </a:r>
          </a:p>
        </p:txBody>
      </p:sp>
      <p:sp>
        <p:nvSpPr>
          <p:cNvPr id="605" name="Shape 605"/>
          <p:cNvSpPr txBox="1"/>
          <p:nvPr/>
        </p:nvSpPr>
        <p:spPr>
          <a:xfrm>
            <a:off x="605125" y="3951050"/>
            <a:ext cx="3541800" cy="6765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ArithmeticException</a:t>
            </a:r>
          </a:p>
        </p:txBody>
      </p:sp>
      <p:sp>
        <p:nvSpPr>
          <p:cNvPr id="606" name="Shape 606"/>
          <p:cNvSpPr txBox="1"/>
          <p:nvPr/>
        </p:nvSpPr>
        <p:spPr>
          <a:xfrm>
            <a:off x="2954375" y="2100100"/>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607" name="Shape 607"/>
          <p:cNvSpPr txBox="1"/>
          <p:nvPr/>
        </p:nvSpPr>
        <p:spPr>
          <a:xfrm>
            <a:off x="1583975" y="2100100"/>
            <a:ext cx="1370400" cy="366000"/>
          </a:xfrm>
          <a:prstGeom prst="rect">
            <a:avLst/>
          </a:prstGeom>
          <a:noFill/>
          <a:ln>
            <a:noFill/>
          </a:ln>
        </p:spPr>
        <p:txBody>
          <a:bodyPr lIns="91425" tIns="91425" rIns="91425" bIns="91425" anchor="t" anchorCtr="0">
            <a:noAutofit/>
          </a:bodyPr>
          <a:lstStyle/>
          <a:p>
            <a:pPr>
              <a:spcBef>
                <a:spcPts val="0"/>
              </a:spcBef>
              <a:buNone/>
            </a:pPr>
            <a:r>
              <a:rPr lang="en"/>
              <a:t>detailMessage</a:t>
            </a:r>
          </a:p>
        </p:txBody>
      </p:sp>
      <p:sp>
        <p:nvSpPr>
          <p:cNvPr id="608" name="Shape 608"/>
          <p:cNvSpPr txBox="1"/>
          <p:nvPr/>
        </p:nvSpPr>
        <p:spPr>
          <a:xfrm>
            <a:off x="4662975" y="1477175"/>
            <a:ext cx="4200299" cy="857400"/>
          </a:xfrm>
          <a:prstGeom prst="rect">
            <a:avLst/>
          </a:prstGeom>
          <a:noFill/>
          <a:ln>
            <a:noFill/>
          </a:ln>
        </p:spPr>
        <p:txBody>
          <a:bodyPr lIns="91425" tIns="91425" rIns="91425" bIns="91425" anchor="t" anchorCtr="0">
            <a:noAutofit/>
          </a:bodyPr>
          <a:lstStyle/>
          <a:p>
            <a:pPr>
              <a:spcBef>
                <a:spcPts val="0"/>
              </a:spcBef>
              <a:buNone/>
            </a:pPr>
            <a:r>
              <a:rPr lang="en" sz="2200"/>
              <a:t>There are so many exceptions we need to </a:t>
            </a:r>
            <a:r>
              <a:rPr lang="en" sz="2200" b="1"/>
              <a:t>organize</a:t>
            </a:r>
            <a:r>
              <a:rPr lang="en" sz="2200"/>
              <a:t> them. </a:t>
            </a:r>
          </a:p>
        </p:txBody>
      </p:sp>
      <p:sp>
        <p:nvSpPr>
          <p:cNvPr id="609" name="Shape 609"/>
          <p:cNvSpPr txBox="1"/>
          <p:nvPr/>
        </p:nvSpPr>
        <p:spPr>
          <a:xfrm>
            <a:off x="6052600" y="24661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200"/>
              <a:t>Throwable</a:t>
            </a:r>
          </a:p>
        </p:txBody>
      </p:sp>
      <p:sp>
        <p:nvSpPr>
          <p:cNvPr id="610" name="Shape 610"/>
          <p:cNvSpPr txBox="1"/>
          <p:nvPr/>
        </p:nvSpPr>
        <p:spPr>
          <a:xfrm>
            <a:off x="503815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Exception</a:t>
            </a:r>
          </a:p>
        </p:txBody>
      </p:sp>
      <p:sp>
        <p:nvSpPr>
          <p:cNvPr id="611" name="Shape 611"/>
          <p:cNvSpPr txBox="1"/>
          <p:nvPr/>
        </p:nvSpPr>
        <p:spPr>
          <a:xfrm>
            <a:off x="712050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Error</a:t>
            </a:r>
          </a:p>
        </p:txBody>
      </p:sp>
      <p:sp>
        <p:nvSpPr>
          <p:cNvPr id="612" name="Shape 612"/>
          <p:cNvSpPr txBox="1"/>
          <p:nvPr/>
        </p:nvSpPr>
        <p:spPr>
          <a:xfrm>
            <a:off x="4468750" y="3763825"/>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RuntimeException</a:t>
            </a:r>
          </a:p>
        </p:txBody>
      </p:sp>
      <p:sp>
        <p:nvSpPr>
          <p:cNvPr id="613" name="Shape 613"/>
          <p:cNvSpPr txBox="1"/>
          <p:nvPr/>
        </p:nvSpPr>
        <p:spPr>
          <a:xfrm>
            <a:off x="4468750" y="4459450"/>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ArithmeticException</a:t>
            </a:r>
          </a:p>
        </p:txBody>
      </p:sp>
      <p:cxnSp>
        <p:nvCxnSpPr>
          <p:cNvPr id="614" name="Shape 614"/>
          <p:cNvCxnSpPr>
            <a:stCxn id="609" idx="1"/>
            <a:endCxn id="610" idx="0"/>
          </p:cNvCxnSpPr>
          <p:nvPr/>
        </p:nvCxnSpPr>
        <p:spPr>
          <a:xfrm flipH="1">
            <a:off x="5821300" y="2706400"/>
            <a:ext cx="231300" cy="361800"/>
          </a:xfrm>
          <a:prstGeom prst="curvedConnector2">
            <a:avLst/>
          </a:prstGeom>
          <a:noFill/>
          <a:ln w="19050" cap="flat">
            <a:solidFill>
              <a:schemeClr val="dk2"/>
            </a:solidFill>
            <a:prstDash val="solid"/>
            <a:round/>
            <a:headEnd type="none" w="lg" len="lg"/>
            <a:tailEnd type="none" w="lg" len="lg"/>
          </a:ln>
        </p:spPr>
      </p:cxnSp>
      <p:cxnSp>
        <p:nvCxnSpPr>
          <p:cNvPr id="615" name="Shape 615"/>
          <p:cNvCxnSpPr>
            <a:stCxn id="609" idx="3"/>
            <a:endCxn id="611" idx="0"/>
          </p:cNvCxnSpPr>
          <p:nvPr/>
        </p:nvCxnSpPr>
        <p:spPr>
          <a:xfrm>
            <a:off x="7618899" y="2706400"/>
            <a:ext cx="284700" cy="361800"/>
          </a:xfrm>
          <a:prstGeom prst="curvedConnector2">
            <a:avLst/>
          </a:prstGeom>
          <a:noFill/>
          <a:ln w="19050" cap="flat">
            <a:solidFill>
              <a:schemeClr val="dk2"/>
            </a:solidFill>
            <a:prstDash val="solid"/>
            <a:round/>
            <a:headEnd type="none" w="lg" len="lg"/>
            <a:tailEnd type="none" w="lg" len="lg"/>
          </a:ln>
        </p:spPr>
      </p:cxnSp>
      <p:cxnSp>
        <p:nvCxnSpPr>
          <p:cNvPr id="616" name="Shape 616"/>
          <p:cNvCxnSpPr>
            <a:stCxn id="612" idx="0"/>
            <a:endCxn id="610" idx="2"/>
          </p:cNvCxnSpPr>
          <p:nvPr/>
        </p:nvCxnSpPr>
        <p:spPr>
          <a:xfrm rot="10800000">
            <a:off x="5821300" y="3548725"/>
            <a:ext cx="0" cy="215100"/>
          </a:xfrm>
          <a:prstGeom prst="straightConnector1">
            <a:avLst/>
          </a:prstGeom>
          <a:noFill/>
          <a:ln w="19050" cap="flat">
            <a:solidFill>
              <a:schemeClr val="dk2"/>
            </a:solidFill>
            <a:prstDash val="solid"/>
            <a:round/>
            <a:headEnd type="none" w="lg" len="lg"/>
            <a:tailEnd type="none" w="lg" len="lg"/>
          </a:ln>
        </p:spPr>
      </p:cxnSp>
      <p:cxnSp>
        <p:nvCxnSpPr>
          <p:cNvPr id="617" name="Shape 617"/>
          <p:cNvCxnSpPr>
            <a:stCxn id="613" idx="0"/>
            <a:endCxn id="612" idx="2"/>
          </p:cNvCxnSpPr>
          <p:nvPr/>
        </p:nvCxnSpPr>
        <p:spPr>
          <a:xfrm rot="10800000">
            <a:off x="5821300" y="4244350"/>
            <a:ext cx="0" cy="215100"/>
          </a:xfrm>
          <a:prstGeom prst="straightConnector1">
            <a:avLst/>
          </a:prstGeom>
          <a:noFill/>
          <a:ln w="19050" cap="flat">
            <a:solidFill>
              <a:schemeClr val="dk2"/>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21"/>
        <p:cNvGrpSpPr/>
        <p:nvPr/>
      </p:nvGrpSpPr>
      <p:grpSpPr>
        <a:xfrm>
          <a:off x="0" y="0"/>
          <a:ext cx="0" cy="0"/>
          <a:chOff x="0" y="0"/>
          <a:chExt cx="0" cy="0"/>
        </a:xfrm>
      </p:grpSpPr>
      <p:sp>
        <p:nvSpPr>
          <p:cNvPr id="622" name="Shape 62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Bubbling up exceptions</a:t>
            </a:r>
          </a:p>
        </p:txBody>
      </p:sp>
      <p:sp>
        <p:nvSpPr>
          <p:cNvPr id="623" name="Shape 62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24" name="Shape 624"/>
          <p:cNvSpPr txBox="1"/>
          <p:nvPr/>
        </p:nvSpPr>
        <p:spPr>
          <a:xfrm>
            <a:off x="5635325" y="1285775"/>
            <a:ext cx="4136100" cy="3618900"/>
          </a:xfrm>
          <a:prstGeom prst="rect">
            <a:avLst/>
          </a:prstGeom>
          <a:noFill/>
          <a:ln>
            <a:noFill/>
          </a:ln>
        </p:spPr>
        <p:txBody>
          <a:bodyPr lIns="91425" tIns="91425" rIns="91425" bIns="91425" anchor="t" anchorCtr="0">
            <a:noAutofit/>
          </a:bodyPr>
          <a:lstStyle/>
          <a:p>
            <a:pPr rtl="0">
              <a:spcBef>
                <a:spcPts val="0"/>
              </a:spcBef>
              <a:buNone/>
            </a:pPr>
            <a:r>
              <a:rPr lang="en" sz="1600" b="1">
                <a:solidFill>
                  <a:srgbClr val="1155CC"/>
                </a:solidFill>
                <a:latin typeface="Courier New"/>
                <a:ea typeface="Courier New"/>
                <a:cs typeface="Courier New"/>
                <a:sym typeface="Courier New"/>
              </a:rPr>
              <a:t>class Ex {</a:t>
            </a:r>
          </a:p>
          <a:p>
            <a:pPr rtl="0">
              <a:spcBef>
                <a:spcPts val="0"/>
              </a:spcBef>
              <a:buNone/>
            </a:pPr>
            <a:r>
              <a:rPr lang="en" sz="1600" b="1">
                <a:solidFill>
                  <a:srgbClr val="1155CC"/>
                </a:solidFill>
                <a:latin typeface="Courier New"/>
                <a:ea typeface="Courier New"/>
                <a:cs typeface="Courier New"/>
                <a:sym typeface="Courier New"/>
              </a:rPr>
              <a:t>    void first() {</a:t>
            </a:r>
          </a:p>
          <a:p>
            <a:pPr rtl="0">
              <a:spcBef>
                <a:spcPts val="0"/>
              </a:spcBef>
              <a:buNone/>
            </a:pPr>
            <a:r>
              <a:rPr lang="en" sz="1600" b="1">
                <a:solidFill>
                  <a:srgbClr val="1155CC"/>
                </a:solidFill>
                <a:latin typeface="Courier New"/>
                <a:ea typeface="Courier New"/>
                <a:cs typeface="Courier New"/>
                <a:sym typeface="Courier New"/>
              </a:rPr>
              <a:t>		second();</a:t>
            </a:r>
          </a:p>
          <a:p>
            <a:pPr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void second() {</a:t>
            </a:r>
          </a:p>
          <a:p>
            <a:pPr rtl="0">
              <a:spcBef>
                <a:spcPts val="0"/>
              </a:spcBef>
              <a:buNone/>
            </a:pPr>
            <a:r>
              <a:rPr lang="en" sz="1600" b="1">
                <a:solidFill>
                  <a:srgbClr val="1155CC"/>
                </a:solidFill>
                <a:latin typeface="Courier New"/>
                <a:ea typeface="Courier New"/>
                <a:cs typeface="Courier New"/>
                <a:sym typeface="Courier New"/>
              </a:rPr>
              <a:t>	    third();</a:t>
            </a:r>
          </a:p>
          <a:p>
            <a:pPr marL="457200" indent="0" rtl="0">
              <a:spcBef>
                <a:spcPts val="0"/>
              </a:spcBef>
              <a:buNone/>
            </a:pPr>
            <a:r>
              <a:rPr lang="en" sz="1600" b="1">
                <a:solidFill>
                  <a:srgbClr val="1155CC"/>
                </a:solidFill>
                <a:latin typeface="Courier New"/>
                <a:ea typeface="Courier New"/>
                <a:cs typeface="Courier New"/>
                <a:sym typeface="Courier New"/>
              </a:rPr>
              <a:t>}</a:t>
            </a:r>
          </a:p>
          <a:p>
            <a:pPr marL="457200" indent="0" rtl="0">
              <a:spcBef>
                <a:spcPts val="0"/>
              </a:spcBef>
              <a:buNone/>
            </a:pPr>
            <a:endParaRPr sz="1600" b="1">
              <a:solidFill>
                <a:srgbClr val="1155CC"/>
              </a:solidFill>
              <a:latin typeface="Courier New"/>
              <a:ea typeface="Courier New"/>
              <a:cs typeface="Courier New"/>
              <a:sym typeface="Courier New"/>
            </a:endParaRPr>
          </a:p>
          <a:p>
            <a:pPr marL="457200" indent="0" rtl="0">
              <a:spcBef>
                <a:spcPts val="0"/>
              </a:spcBef>
              <a:buNone/>
            </a:pPr>
            <a:r>
              <a:rPr lang="en" sz="1600" b="1">
                <a:solidFill>
                  <a:srgbClr val="1155CC"/>
                </a:solidFill>
                <a:latin typeface="Courier New"/>
                <a:ea typeface="Courier New"/>
                <a:cs typeface="Courier New"/>
                <a:sym typeface="Courier New"/>
              </a:rPr>
              <a:t>void third() {</a:t>
            </a:r>
          </a:p>
          <a:p>
            <a:pPr marL="0" indent="0" rtl="0">
              <a:spcBef>
                <a:spcPts val="0"/>
              </a:spcBef>
              <a:buNone/>
            </a:pPr>
            <a:r>
              <a:rPr lang="en" sz="1600" b="1">
                <a:solidFill>
                  <a:srgbClr val="1155CC"/>
                </a:solidFill>
                <a:latin typeface="Courier New"/>
                <a:ea typeface="Courier New"/>
                <a:cs typeface="Courier New"/>
                <a:sym typeface="Courier New"/>
              </a:rPr>
              <a:t>	    int c = 5/0;</a:t>
            </a:r>
          </a:p>
          <a:p>
            <a:pPr marL="0" indent="0" rtl="0">
              <a:spcBef>
                <a:spcPts val="0"/>
              </a:spcBef>
              <a:buNone/>
            </a:pPr>
            <a:r>
              <a:rPr lang="en" sz="1600" b="1">
                <a:solidFill>
                  <a:srgbClr val="1155CC"/>
                </a:solidFill>
                <a:latin typeface="Courier New"/>
                <a:ea typeface="Courier New"/>
                <a:cs typeface="Courier New"/>
                <a:sym typeface="Courier New"/>
              </a:rPr>
              <a:t>    }</a:t>
            </a:r>
          </a:p>
          <a:p>
            <a:pPr>
              <a:spcBef>
                <a:spcPts val="0"/>
              </a:spcBef>
              <a:buNone/>
            </a:pPr>
            <a:r>
              <a:rPr lang="en" sz="1600" b="1">
                <a:solidFill>
                  <a:srgbClr val="1155CC"/>
                </a:solidFill>
                <a:latin typeface="Courier New"/>
                <a:ea typeface="Courier New"/>
                <a:cs typeface="Courier New"/>
                <a:sym typeface="Courier New"/>
              </a:rPr>
              <a:t>}</a:t>
            </a:r>
          </a:p>
        </p:txBody>
      </p:sp>
      <p:grpSp>
        <p:nvGrpSpPr>
          <p:cNvPr id="625" name="Shape 625"/>
          <p:cNvGrpSpPr/>
          <p:nvPr/>
        </p:nvGrpSpPr>
        <p:grpSpPr>
          <a:xfrm>
            <a:off x="4521775" y="3618900"/>
            <a:ext cx="702600" cy="821999"/>
            <a:chOff x="4666275" y="3619000"/>
            <a:chExt cx="702600" cy="821999"/>
          </a:xfrm>
        </p:grpSpPr>
        <p:sp>
          <p:nvSpPr>
            <p:cNvPr id="626" name="Shape 626"/>
            <p:cNvSpPr/>
            <p:nvPr/>
          </p:nvSpPr>
          <p:spPr>
            <a:xfrm>
              <a:off x="4666275" y="3619000"/>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7" name="Shape 627"/>
            <p:cNvSpPr/>
            <p:nvPr/>
          </p:nvSpPr>
          <p:spPr>
            <a:xfrm>
              <a:off x="4666275" y="3817900"/>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b="1">
                  <a:solidFill>
                    <a:srgbClr val="CC0000"/>
                  </a:solidFill>
                  <a:latin typeface="Courier New"/>
                  <a:ea typeface="Courier New"/>
                  <a:cs typeface="Courier New"/>
                  <a:sym typeface="Courier New"/>
                </a:rPr>
                <a:t>AE</a:t>
              </a:r>
            </a:p>
          </p:txBody>
        </p:sp>
      </p:grpSp>
      <p:grpSp>
        <p:nvGrpSpPr>
          <p:cNvPr id="628" name="Shape 628"/>
          <p:cNvGrpSpPr/>
          <p:nvPr/>
        </p:nvGrpSpPr>
        <p:grpSpPr>
          <a:xfrm>
            <a:off x="4521775" y="1564087"/>
            <a:ext cx="702600" cy="821999"/>
            <a:chOff x="4666275" y="1564187"/>
            <a:chExt cx="702600" cy="821999"/>
          </a:xfrm>
        </p:grpSpPr>
        <p:sp>
          <p:nvSpPr>
            <p:cNvPr id="629" name="Shape 629"/>
            <p:cNvSpPr/>
            <p:nvPr/>
          </p:nvSpPr>
          <p:spPr>
            <a:xfrm>
              <a:off x="4666275" y="15641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0" name="Shape 630"/>
            <p:cNvSpPr/>
            <p:nvPr/>
          </p:nvSpPr>
          <p:spPr>
            <a:xfrm>
              <a:off x="4666275" y="17630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631" name="Shape 631"/>
          <p:cNvSpPr txBox="1"/>
          <p:nvPr/>
        </p:nvSpPr>
        <p:spPr>
          <a:xfrm>
            <a:off x="238625" y="1285775"/>
            <a:ext cx="3870900" cy="1019100"/>
          </a:xfrm>
          <a:prstGeom prst="rect">
            <a:avLst/>
          </a:prstGeom>
          <a:noFill/>
          <a:ln>
            <a:noFill/>
          </a:ln>
        </p:spPr>
        <p:txBody>
          <a:bodyPr lIns="91425" tIns="91425" rIns="91425" bIns="91425" anchor="t" anchorCtr="0">
            <a:noAutofit/>
          </a:bodyPr>
          <a:lstStyle/>
          <a:p>
            <a:pPr>
              <a:spcBef>
                <a:spcPts val="0"/>
              </a:spcBef>
              <a:buNone/>
            </a:pPr>
            <a:r>
              <a:rPr lang="en" sz="1800"/>
              <a:t>Exceptions will bubble up the call stack and crash the methods that called it.</a:t>
            </a:r>
          </a:p>
        </p:txBody>
      </p:sp>
      <p:sp>
        <p:nvSpPr>
          <p:cNvPr id="632" name="Shape 632"/>
          <p:cNvSpPr txBox="1"/>
          <p:nvPr/>
        </p:nvSpPr>
        <p:spPr>
          <a:xfrm>
            <a:off x="238625" y="3048875"/>
            <a:ext cx="4253399" cy="1855800"/>
          </a:xfrm>
          <a:prstGeom prst="rect">
            <a:avLst/>
          </a:prstGeom>
          <a:noFill/>
          <a:ln>
            <a:noFill/>
          </a:ln>
        </p:spPr>
        <p:txBody>
          <a:bodyPr lIns="91425" tIns="91425" rIns="91425" bIns="91425" anchor="t" anchorCtr="0">
            <a:noAutofit/>
          </a:bodyPr>
          <a:lstStyle/>
          <a:p>
            <a:pPr lvl="0" rtl="0">
              <a:spcBef>
                <a:spcPts val="0"/>
              </a:spcBef>
              <a:buNone/>
            </a:pPr>
            <a:r>
              <a:rPr lang="en" sz="2400" b="1">
                <a:solidFill>
                  <a:srgbClr val="1155CC"/>
                </a:solidFill>
                <a:latin typeface="Courier New"/>
                <a:ea typeface="Courier New"/>
                <a:cs typeface="Courier New"/>
                <a:sym typeface="Courier New"/>
              </a:rPr>
              <a:t>Console:</a:t>
            </a:r>
          </a:p>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Exception in thread “main” </a:t>
            </a:r>
          </a:p>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  java.lang.ArithmeticException: </a:t>
            </a:r>
          </a:p>
          <a:p>
            <a:pPr lvl="0" rtl="0">
              <a:spcBef>
                <a:spcPts val="0"/>
              </a:spcBef>
              <a:buNone/>
            </a:pPr>
            <a:r>
              <a:rPr lang="en" sz="1600" b="1">
                <a:solidFill>
                  <a:schemeClr val="dk1"/>
                </a:solidFill>
                <a:latin typeface="Courier New"/>
                <a:ea typeface="Courier New"/>
                <a:cs typeface="Courier New"/>
                <a:sym typeface="Courier New"/>
              </a:rPr>
              <a:t>	at Ex.third(Ex.java:11)</a:t>
            </a:r>
          </a:p>
          <a:p>
            <a:pPr lvl="0" rtl="0">
              <a:spcBef>
                <a:spcPts val="0"/>
              </a:spcBef>
              <a:buNone/>
            </a:pPr>
            <a:r>
              <a:rPr lang="en" sz="1600" b="1">
                <a:solidFill>
                  <a:schemeClr val="dk1"/>
                </a:solidFill>
                <a:latin typeface="Courier New"/>
                <a:ea typeface="Courier New"/>
                <a:cs typeface="Courier New"/>
                <a:sym typeface="Courier New"/>
              </a:rPr>
              <a:t>	at Ex.second(Ex.java:7)</a:t>
            </a:r>
          </a:p>
          <a:p>
            <a:pPr lv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	at Ex.first(Ex.java:3)</a:t>
            </a:r>
          </a:p>
        </p:txBody>
      </p:sp>
      <p:grpSp>
        <p:nvGrpSpPr>
          <p:cNvPr id="633" name="Shape 633"/>
          <p:cNvGrpSpPr/>
          <p:nvPr/>
        </p:nvGrpSpPr>
        <p:grpSpPr>
          <a:xfrm>
            <a:off x="4521775" y="2591487"/>
            <a:ext cx="702600" cy="821999"/>
            <a:chOff x="4666275" y="2591587"/>
            <a:chExt cx="702600" cy="821999"/>
          </a:xfrm>
        </p:grpSpPr>
        <p:sp>
          <p:nvSpPr>
            <p:cNvPr id="634" name="Shape 634"/>
            <p:cNvSpPr/>
            <p:nvPr/>
          </p:nvSpPr>
          <p:spPr>
            <a:xfrm>
              <a:off x="4666275" y="25915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5" name="Shape 635"/>
            <p:cNvSpPr/>
            <p:nvPr/>
          </p:nvSpPr>
          <p:spPr>
            <a:xfrm>
              <a:off x="4666275" y="27904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636" name="Shape 636"/>
          <p:cNvSpPr txBox="1"/>
          <p:nvPr/>
        </p:nvSpPr>
        <p:spPr>
          <a:xfrm>
            <a:off x="4521775" y="4573475"/>
            <a:ext cx="2814000" cy="366000"/>
          </a:xfrm>
          <a:prstGeom prst="rect">
            <a:avLst/>
          </a:prstGeom>
          <a:noFill/>
          <a:ln>
            <a:noFill/>
          </a:ln>
        </p:spPr>
        <p:txBody>
          <a:bodyPr lIns="91425" tIns="91425" rIns="91425" bIns="91425" anchor="t" anchorCtr="0">
            <a:noAutofit/>
          </a:bodyPr>
          <a:lstStyle/>
          <a:p>
            <a:pPr>
              <a:spcBef>
                <a:spcPts val="0"/>
              </a:spcBef>
              <a:buNone/>
            </a:pPr>
            <a:r>
              <a:rPr lang="en" b="1">
                <a:solidFill>
                  <a:srgbClr val="CC0000"/>
                </a:solidFill>
                <a:latin typeface="Courier New"/>
                <a:ea typeface="Courier New"/>
                <a:cs typeface="Courier New"/>
                <a:sym typeface="Courier New"/>
              </a:rPr>
              <a:t>AE = ArithmeticException</a:t>
            </a:r>
          </a:p>
        </p:txBody>
      </p:sp>
      <p:sp>
        <p:nvSpPr>
          <p:cNvPr id="637" name="Shape 637"/>
          <p:cNvSpPr txBox="1"/>
          <p:nvPr/>
        </p:nvSpPr>
        <p:spPr>
          <a:xfrm>
            <a:off x="5290750" y="1285775"/>
            <a:ext cx="556799" cy="3287700"/>
          </a:xfrm>
          <a:prstGeom prst="rect">
            <a:avLst/>
          </a:prstGeom>
          <a:noFill/>
          <a:ln>
            <a:noFill/>
          </a:ln>
        </p:spPr>
        <p:txBody>
          <a:bodyPr lIns="91425" tIns="91425" rIns="91425" bIns="91425" anchor="t" anchorCtr="0">
            <a:noAutofit/>
          </a:bodyPr>
          <a:lstStyle/>
          <a:p>
            <a:pPr rtl="0">
              <a:spcBef>
                <a:spcPts val="0"/>
              </a:spcBef>
              <a:buNone/>
            </a:pPr>
            <a:r>
              <a:rPr lang="en" sz="1600" b="1">
                <a:solidFill>
                  <a:srgbClr val="666666"/>
                </a:solidFill>
                <a:latin typeface="Courier New"/>
                <a:ea typeface="Courier New"/>
                <a:cs typeface="Courier New"/>
                <a:sym typeface="Courier New"/>
              </a:rPr>
              <a:t>1</a:t>
            </a:r>
          </a:p>
          <a:p>
            <a:pPr rtl="0">
              <a:spcBef>
                <a:spcPts val="0"/>
              </a:spcBef>
              <a:buNone/>
            </a:pPr>
            <a:r>
              <a:rPr lang="en" sz="1600" b="1">
                <a:solidFill>
                  <a:srgbClr val="666666"/>
                </a:solidFill>
                <a:latin typeface="Courier New"/>
                <a:ea typeface="Courier New"/>
                <a:cs typeface="Courier New"/>
                <a:sym typeface="Courier New"/>
              </a:rPr>
              <a:t>2</a:t>
            </a:r>
          </a:p>
          <a:p>
            <a:pPr rtl="0">
              <a:spcBef>
                <a:spcPts val="0"/>
              </a:spcBef>
              <a:buNone/>
            </a:pPr>
            <a:r>
              <a:rPr lang="en" sz="1600" b="1">
                <a:solidFill>
                  <a:srgbClr val="666666"/>
                </a:solidFill>
                <a:latin typeface="Courier New"/>
                <a:ea typeface="Courier New"/>
                <a:cs typeface="Courier New"/>
                <a:sym typeface="Courier New"/>
              </a:rPr>
              <a:t>3</a:t>
            </a:r>
          </a:p>
          <a:p>
            <a:pPr rtl="0">
              <a:spcBef>
                <a:spcPts val="0"/>
              </a:spcBef>
              <a:buNone/>
            </a:pPr>
            <a:r>
              <a:rPr lang="en" sz="1600" b="1">
                <a:solidFill>
                  <a:srgbClr val="666666"/>
                </a:solidFill>
                <a:latin typeface="Courier New"/>
                <a:ea typeface="Courier New"/>
                <a:cs typeface="Courier New"/>
                <a:sym typeface="Courier New"/>
              </a:rPr>
              <a:t>4</a:t>
            </a:r>
          </a:p>
          <a:p>
            <a:pPr rtl="0">
              <a:spcBef>
                <a:spcPts val="0"/>
              </a:spcBef>
              <a:buNone/>
            </a:pPr>
            <a:r>
              <a:rPr lang="en" sz="1600" b="1">
                <a:solidFill>
                  <a:srgbClr val="666666"/>
                </a:solidFill>
                <a:latin typeface="Courier New"/>
                <a:ea typeface="Courier New"/>
                <a:cs typeface="Courier New"/>
                <a:sym typeface="Courier New"/>
              </a:rPr>
              <a:t>5</a:t>
            </a:r>
          </a:p>
          <a:p>
            <a:pPr rtl="0">
              <a:spcBef>
                <a:spcPts val="0"/>
              </a:spcBef>
              <a:buNone/>
            </a:pPr>
            <a:r>
              <a:rPr lang="en" sz="1600" b="1">
                <a:solidFill>
                  <a:srgbClr val="666666"/>
                </a:solidFill>
                <a:latin typeface="Courier New"/>
                <a:ea typeface="Courier New"/>
                <a:cs typeface="Courier New"/>
                <a:sym typeface="Courier New"/>
              </a:rPr>
              <a:t>6</a:t>
            </a:r>
          </a:p>
          <a:p>
            <a:pPr rtl="0">
              <a:spcBef>
                <a:spcPts val="0"/>
              </a:spcBef>
              <a:buNone/>
            </a:pPr>
            <a:r>
              <a:rPr lang="en" sz="1600" b="1">
                <a:solidFill>
                  <a:srgbClr val="666666"/>
                </a:solidFill>
                <a:latin typeface="Courier New"/>
                <a:ea typeface="Courier New"/>
                <a:cs typeface="Courier New"/>
                <a:sym typeface="Courier New"/>
              </a:rPr>
              <a:t>7</a:t>
            </a:r>
          </a:p>
          <a:p>
            <a:pPr lvl="0" rtl="0">
              <a:spcBef>
                <a:spcPts val="0"/>
              </a:spcBef>
              <a:buNone/>
            </a:pPr>
            <a:r>
              <a:rPr lang="en" sz="1600" b="1">
                <a:solidFill>
                  <a:srgbClr val="666666"/>
                </a:solidFill>
                <a:latin typeface="Courier New"/>
                <a:ea typeface="Courier New"/>
                <a:cs typeface="Courier New"/>
                <a:sym typeface="Courier New"/>
              </a:rPr>
              <a:t>8</a:t>
            </a:r>
          </a:p>
          <a:p>
            <a:pPr lvl="0" rtl="0">
              <a:spcBef>
                <a:spcPts val="0"/>
              </a:spcBef>
              <a:buNone/>
            </a:pPr>
            <a:r>
              <a:rPr lang="en" sz="1600" b="1">
                <a:solidFill>
                  <a:srgbClr val="666666"/>
                </a:solidFill>
                <a:latin typeface="Courier New"/>
                <a:ea typeface="Courier New"/>
                <a:cs typeface="Courier New"/>
                <a:sym typeface="Courier New"/>
              </a:rPr>
              <a:t>9</a:t>
            </a:r>
          </a:p>
          <a:p>
            <a:pPr rtl="0">
              <a:spcBef>
                <a:spcPts val="0"/>
              </a:spcBef>
              <a:buNone/>
            </a:pPr>
            <a:r>
              <a:rPr lang="en" sz="1600" b="1">
                <a:solidFill>
                  <a:srgbClr val="666666"/>
                </a:solidFill>
                <a:latin typeface="Courier New"/>
                <a:ea typeface="Courier New"/>
                <a:cs typeface="Courier New"/>
                <a:sym typeface="Courier New"/>
              </a:rPr>
              <a:t>10</a:t>
            </a:r>
          </a:p>
          <a:p>
            <a:pPr rtl="0">
              <a:spcBef>
                <a:spcPts val="0"/>
              </a:spcBef>
              <a:buNone/>
            </a:pPr>
            <a:r>
              <a:rPr lang="en" sz="1600" b="1">
                <a:solidFill>
                  <a:srgbClr val="666666"/>
                </a:solidFill>
                <a:latin typeface="Courier New"/>
                <a:ea typeface="Courier New"/>
                <a:cs typeface="Courier New"/>
                <a:sym typeface="Courier New"/>
              </a:rPr>
              <a:t>11</a:t>
            </a:r>
          </a:p>
          <a:p>
            <a:pPr rtl="0">
              <a:spcBef>
                <a:spcPts val="0"/>
              </a:spcBef>
              <a:buNone/>
            </a:pPr>
            <a:r>
              <a:rPr lang="en" sz="1600" b="1">
                <a:solidFill>
                  <a:srgbClr val="666666"/>
                </a:solidFill>
                <a:latin typeface="Courier New"/>
                <a:ea typeface="Courier New"/>
                <a:cs typeface="Courier New"/>
                <a:sym typeface="Courier New"/>
              </a:rPr>
              <a:t>12</a:t>
            </a:r>
          </a:p>
          <a:p>
            <a:pPr lvl="0" rtl="0">
              <a:spcBef>
                <a:spcPts val="0"/>
              </a:spcBef>
              <a:buNone/>
            </a:pPr>
            <a:r>
              <a:rPr lang="en" sz="1600" b="1">
                <a:solidFill>
                  <a:srgbClr val="666666"/>
                </a:solidFill>
                <a:latin typeface="Courier New"/>
                <a:ea typeface="Courier New"/>
                <a:cs typeface="Courier New"/>
                <a:sym typeface="Courier New"/>
              </a:rPr>
              <a:t>13</a:t>
            </a:r>
          </a:p>
        </p:txBody>
      </p:sp>
      <p:sp>
        <p:nvSpPr>
          <p:cNvPr id="638" name="Shape 638"/>
          <p:cNvSpPr txBox="1"/>
          <p:nvPr/>
        </p:nvSpPr>
        <p:spPr>
          <a:xfrm>
            <a:off x="238625" y="2453075"/>
            <a:ext cx="3431100" cy="4476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a:solidFill>
                  <a:schemeClr val="dk1"/>
                </a:solidFill>
              </a:rPr>
              <a:t>Method call:</a:t>
            </a:r>
            <a:r>
              <a:rPr lang="en" sz="1800" b="1">
                <a:solidFill>
                  <a:srgbClr val="1155CC"/>
                </a:solidFill>
                <a:latin typeface="Courier New"/>
                <a:ea typeface="Courier New"/>
                <a:cs typeface="Courier New"/>
                <a:sym typeface="Courier New"/>
              </a:rPr>
              <a:t> first();</a:t>
            </a:r>
          </a:p>
          <a:p>
            <a:pPr>
              <a:spcBef>
                <a:spcPts val="0"/>
              </a:spcBef>
              <a:buNone/>
            </a:pPr>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25"/>
                                        </p:tgtEl>
                                        <p:attrNameLst>
                                          <p:attrName>style.visibility</p:attrName>
                                        </p:attrNameLst>
                                      </p:cBhvr>
                                      <p:to>
                                        <p:strVal val="visible"/>
                                      </p:to>
                                    </p:set>
                                    <p:animEffect transition="in" filter="fade">
                                      <p:cBhvr>
                                        <p:cTn id="7" dur="1000"/>
                                        <p:tgtEl>
                                          <p:spTgt spid="6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33"/>
                                        </p:tgtEl>
                                        <p:attrNameLst>
                                          <p:attrName>style.visibility</p:attrName>
                                        </p:attrNameLst>
                                      </p:cBhvr>
                                      <p:to>
                                        <p:strVal val="visible"/>
                                      </p:to>
                                    </p:set>
                                    <p:animEffect transition="in" filter="fade">
                                      <p:cBhvr>
                                        <p:cTn id="12" dur="1000"/>
                                        <p:tgtEl>
                                          <p:spTgt spid="633"/>
                                        </p:tgtEl>
                                      </p:cBhvr>
                                    </p:animEffect>
                                  </p:childTnLst>
                                </p:cTn>
                              </p:par>
                              <p:par>
                                <p:cTn id="13" presetID="10" presetClass="exit" presetSubtype="0" fill="hold" nodeType="withEffect">
                                  <p:stCondLst>
                                    <p:cond delay="0"/>
                                  </p:stCondLst>
                                  <p:childTnLst>
                                    <p:animEffect transition="out" filter="fade">
                                      <p:cBhvr>
                                        <p:cTn id="14" dur="1000"/>
                                        <p:tgtEl>
                                          <p:spTgt spid="625"/>
                                        </p:tgtEl>
                                      </p:cBhvr>
                                    </p:animEffect>
                                    <p:set>
                                      <p:cBhvr>
                                        <p:cTn id="15" dur="1" fill="hold">
                                          <p:stCondLst>
                                            <p:cond delay="1000"/>
                                          </p:stCondLst>
                                        </p:cTn>
                                        <p:tgtEl>
                                          <p:spTgt spid="62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28"/>
                                        </p:tgtEl>
                                        <p:attrNameLst>
                                          <p:attrName>style.visibility</p:attrName>
                                        </p:attrNameLst>
                                      </p:cBhvr>
                                      <p:to>
                                        <p:strVal val="visible"/>
                                      </p:to>
                                    </p:set>
                                    <p:animEffect transition="in" filter="fade">
                                      <p:cBhvr>
                                        <p:cTn id="20" dur="1000"/>
                                        <p:tgtEl>
                                          <p:spTgt spid="628"/>
                                        </p:tgtEl>
                                      </p:cBhvr>
                                    </p:animEffect>
                                  </p:childTnLst>
                                </p:cTn>
                              </p:par>
                              <p:par>
                                <p:cTn id="21" presetID="10" presetClass="exit" presetSubtype="0" fill="hold" nodeType="withEffect">
                                  <p:stCondLst>
                                    <p:cond delay="0"/>
                                  </p:stCondLst>
                                  <p:childTnLst>
                                    <p:animEffect transition="out" filter="fade">
                                      <p:cBhvr>
                                        <p:cTn id="22" dur="1000"/>
                                        <p:tgtEl>
                                          <p:spTgt spid="633"/>
                                        </p:tgtEl>
                                      </p:cBhvr>
                                    </p:animEffect>
                                    <p:set>
                                      <p:cBhvr>
                                        <p:cTn id="23" dur="1" fill="hold">
                                          <p:stCondLst>
                                            <p:cond delay="1000"/>
                                          </p:stCondLst>
                                        </p:cTn>
                                        <p:tgtEl>
                                          <p:spTgt spid="63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32"/>
                                        </p:tgtEl>
                                        <p:attrNameLst>
                                          <p:attrName>style.visibility</p:attrName>
                                        </p:attrNameLst>
                                      </p:cBhvr>
                                      <p:to>
                                        <p:strVal val="visible"/>
                                      </p:to>
                                    </p:set>
                                    <p:animEffect transition="in" filter="fade">
                                      <p:cBhvr>
                                        <p:cTn id="28" dur="1000"/>
                                        <p:tgtEl>
                                          <p:spTgt spid="632"/>
                                        </p:tgtEl>
                                      </p:cBhvr>
                                    </p:animEffect>
                                  </p:childTnLst>
                                </p:cTn>
                              </p:par>
                              <p:par>
                                <p:cTn id="29" presetID="10" presetClass="exit" presetSubtype="0" fill="hold" nodeType="withEffect">
                                  <p:stCondLst>
                                    <p:cond delay="0"/>
                                  </p:stCondLst>
                                  <p:childTnLst>
                                    <p:animEffect transition="out" filter="fade">
                                      <p:cBhvr>
                                        <p:cTn id="30" dur="1000"/>
                                        <p:tgtEl>
                                          <p:spTgt spid="628"/>
                                        </p:tgtEl>
                                      </p:cBhvr>
                                    </p:animEffect>
                                    <p:set>
                                      <p:cBhvr>
                                        <p:cTn id="31" dur="1" fill="hold">
                                          <p:stCondLst>
                                            <p:cond delay="1000"/>
                                          </p:stCondLst>
                                        </p:cTn>
                                        <p:tgtEl>
                                          <p:spTgt spid="6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Shape 643"/>
          <p:cNvSpPr/>
          <p:nvPr/>
        </p:nvSpPr>
        <p:spPr>
          <a:xfrm>
            <a:off x="3738325" y="994225"/>
            <a:ext cx="5063999"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44" name="Shape 6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Try-catch blocks</a:t>
            </a:r>
          </a:p>
        </p:txBody>
      </p:sp>
      <p:sp>
        <p:nvSpPr>
          <p:cNvPr id="645" name="Shape 6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46" name="Shape 646"/>
          <p:cNvSpPr txBox="1"/>
          <p:nvPr/>
        </p:nvSpPr>
        <p:spPr>
          <a:xfrm>
            <a:off x="4328550" y="351450"/>
            <a:ext cx="4891799" cy="4440600"/>
          </a:xfrm>
          <a:prstGeom prst="rect">
            <a:avLst/>
          </a:prstGeom>
          <a:noFill/>
          <a:ln>
            <a:noFill/>
          </a:ln>
        </p:spPr>
        <p:txBody>
          <a:bodyPr lIns="91425" tIns="91425" rIns="91425" bIns="91425" anchor="t" anchorCtr="0">
            <a:noAutofit/>
          </a:bodyPr>
          <a:lstStyle/>
          <a:p>
            <a:pPr lvl="0" rtl="0">
              <a:spcBef>
                <a:spcPts val="0"/>
              </a:spcBef>
              <a:buNone/>
            </a:pPr>
            <a:r>
              <a:rPr lang="en" sz="1600" b="1">
                <a:solidFill>
                  <a:srgbClr val="1155CC"/>
                </a:solidFill>
                <a:latin typeface="Courier New"/>
                <a:ea typeface="Courier New"/>
                <a:cs typeface="Courier New"/>
                <a:sym typeface="Courier New"/>
              </a:rPr>
              <a:t>class Ex {</a:t>
            </a:r>
          </a:p>
          <a:p>
            <a:pPr lvl="0" rtl="0">
              <a:spcBef>
                <a:spcPts val="0"/>
              </a:spcBef>
              <a:buNone/>
            </a:pPr>
            <a:r>
              <a:rPr lang="en" sz="1600" b="1">
                <a:solidFill>
                  <a:srgbClr val="1155CC"/>
                </a:solidFill>
                <a:latin typeface="Courier New"/>
                <a:ea typeface="Courier New"/>
                <a:cs typeface="Courier New"/>
                <a:sym typeface="Courier New"/>
              </a:rPr>
              <a:t>    void first() {</a:t>
            </a:r>
          </a:p>
          <a:p>
            <a:pPr lvl="0" rtl="0">
              <a:spcBef>
                <a:spcPts val="0"/>
              </a:spcBef>
              <a:buNone/>
            </a:pPr>
            <a:r>
              <a:rPr lang="en" sz="1600" b="1">
                <a:solidFill>
                  <a:srgbClr val="1155CC"/>
                </a:solidFill>
                <a:latin typeface="Courier New"/>
                <a:ea typeface="Courier New"/>
                <a:cs typeface="Courier New"/>
                <a:sym typeface="Courier New"/>
              </a:rPr>
              <a:t>		second();</a:t>
            </a:r>
          </a:p>
          <a:p>
            <a:pPr lvl="0"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void second() {</a:t>
            </a:r>
          </a:p>
          <a:p>
            <a:pPr rtl="0">
              <a:spcBef>
                <a:spcPts val="0"/>
              </a:spcBef>
              <a:buNone/>
            </a:pPr>
            <a:r>
              <a:rPr lang="en" sz="1600" b="1">
                <a:solidFill>
                  <a:srgbClr val="38761D"/>
                </a:solidFill>
                <a:latin typeface="Courier New"/>
                <a:ea typeface="Courier New"/>
                <a:cs typeface="Courier New"/>
                <a:sym typeface="Courier New"/>
              </a:rPr>
              <a:t>		try {</a:t>
            </a:r>
          </a:p>
          <a:p>
            <a:pPr lvl="0" rtl="0">
              <a:spcBef>
                <a:spcPts val="0"/>
              </a:spcBef>
              <a:buNone/>
            </a:pPr>
            <a:r>
              <a:rPr lang="en" sz="1600" b="1">
                <a:solidFill>
                  <a:srgbClr val="38761D"/>
                </a:solidFill>
                <a:latin typeface="Courier New"/>
                <a:ea typeface="Courier New"/>
                <a:cs typeface="Courier New"/>
                <a:sym typeface="Courier New"/>
              </a:rPr>
              <a:t>			</a:t>
            </a:r>
            <a:r>
              <a:rPr lang="en" sz="1600" b="1">
                <a:solidFill>
                  <a:srgbClr val="1155CC"/>
                </a:solidFill>
                <a:latin typeface="Courier New"/>
                <a:ea typeface="Courier New"/>
                <a:cs typeface="Courier New"/>
                <a:sym typeface="Courier New"/>
              </a:rPr>
              <a:t>System.out.println(“in”);</a:t>
            </a:r>
          </a:p>
          <a:p>
            <a:pPr rtl="0">
              <a:spcBef>
                <a:spcPts val="0"/>
              </a:spcBef>
              <a:buNone/>
            </a:pPr>
            <a:r>
              <a:rPr lang="en" sz="1600" b="1">
                <a:solidFill>
                  <a:srgbClr val="1155CC"/>
                </a:solidFill>
                <a:latin typeface="Courier New"/>
                <a:ea typeface="Courier New"/>
                <a:cs typeface="Courier New"/>
                <a:sym typeface="Courier New"/>
              </a:rPr>
              <a:t>	    	third();</a:t>
            </a:r>
          </a:p>
          <a:p>
            <a:pPr rtl="0">
              <a:spcBef>
                <a:spcPts val="0"/>
              </a:spcBef>
              <a:buNone/>
            </a:pPr>
            <a:r>
              <a:rPr lang="en" sz="1600" b="1">
                <a:solidFill>
                  <a:srgbClr val="1155CC"/>
                </a:solidFill>
                <a:latin typeface="Courier New"/>
                <a:ea typeface="Courier New"/>
                <a:cs typeface="Courier New"/>
                <a:sym typeface="Courier New"/>
              </a:rPr>
              <a:t>			System.out.println(“out”);</a:t>
            </a:r>
          </a:p>
          <a:p>
            <a:pPr rtl="0">
              <a:spcBef>
                <a:spcPts val="0"/>
              </a:spcBef>
              <a:buNone/>
            </a:pPr>
            <a:r>
              <a:rPr lang="en" sz="1600" b="1">
                <a:solidFill>
                  <a:srgbClr val="38761D"/>
                </a:solidFill>
                <a:latin typeface="Courier New"/>
                <a:ea typeface="Courier New"/>
                <a:cs typeface="Courier New"/>
                <a:sym typeface="Courier New"/>
              </a:rPr>
              <a:t>		} catch (Exception e){</a:t>
            </a:r>
          </a:p>
          <a:p>
            <a:pPr rtl="0">
              <a:spcBef>
                <a:spcPts val="0"/>
              </a:spcBef>
              <a:buNone/>
            </a:pPr>
            <a:r>
              <a:rPr lang="en" sz="1600" b="1">
                <a:solidFill>
                  <a:srgbClr val="1155CC"/>
                </a:solidFill>
                <a:latin typeface="Courier New"/>
                <a:ea typeface="Courier New"/>
                <a:cs typeface="Courier New"/>
                <a:sym typeface="Courier New"/>
              </a:rPr>
              <a:t>			System.out.print(“error”);</a:t>
            </a:r>
          </a:p>
          <a:p>
            <a:pPr lvl="0" rtl="0">
              <a:spcBef>
                <a:spcPts val="0"/>
              </a:spcBef>
              <a:buNone/>
            </a:pPr>
            <a:r>
              <a:rPr lang="en" sz="1600" b="1">
                <a:solidFill>
                  <a:srgbClr val="38761D"/>
                </a:solidFill>
                <a:latin typeface="Courier New"/>
                <a:ea typeface="Courier New"/>
                <a:cs typeface="Courier New"/>
                <a:sym typeface="Courier New"/>
              </a:rPr>
              <a:t>		}</a:t>
            </a:r>
          </a:p>
          <a:p>
            <a:pPr marL="457200" lvl="0" indent="0" rtl="0">
              <a:spcBef>
                <a:spcPts val="0"/>
              </a:spcBef>
              <a:buNone/>
            </a:pPr>
            <a:r>
              <a:rPr lang="en" sz="1600" b="1">
                <a:solidFill>
                  <a:srgbClr val="1155CC"/>
                </a:solidFill>
                <a:latin typeface="Courier New"/>
                <a:ea typeface="Courier New"/>
                <a:cs typeface="Courier New"/>
                <a:sym typeface="Courier New"/>
              </a:rPr>
              <a:t>}</a:t>
            </a:r>
          </a:p>
          <a:p>
            <a:pPr marL="457200" lvl="0" indent="0" rtl="0">
              <a:spcBef>
                <a:spcPts val="0"/>
              </a:spcBef>
              <a:buNone/>
            </a:pPr>
            <a:endParaRPr sz="1600" b="1">
              <a:solidFill>
                <a:srgbClr val="1155CC"/>
              </a:solidFill>
              <a:latin typeface="Courier New"/>
              <a:ea typeface="Courier New"/>
              <a:cs typeface="Courier New"/>
              <a:sym typeface="Courier New"/>
            </a:endParaRPr>
          </a:p>
          <a:p>
            <a:pPr marL="457200" lvl="0" indent="0" rtl="0">
              <a:spcBef>
                <a:spcPts val="0"/>
              </a:spcBef>
              <a:buNone/>
            </a:pPr>
            <a:r>
              <a:rPr lang="en" sz="1600" b="1">
                <a:solidFill>
                  <a:srgbClr val="1155CC"/>
                </a:solidFill>
                <a:latin typeface="Courier New"/>
                <a:ea typeface="Courier New"/>
                <a:cs typeface="Courier New"/>
                <a:sym typeface="Courier New"/>
              </a:rPr>
              <a:t>void third() {</a:t>
            </a:r>
          </a:p>
          <a:p>
            <a:pPr marL="0" lvl="0" indent="0" rtl="0">
              <a:spcBef>
                <a:spcPts val="0"/>
              </a:spcBef>
              <a:buNone/>
            </a:pPr>
            <a:r>
              <a:rPr lang="en" sz="1600" b="1">
                <a:solidFill>
                  <a:srgbClr val="1155CC"/>
                </a:solidFill>
                <a:latin typeface="Courier New"/>
                <a:ea typeface="Courier New"/>
                <a:cs typeface="Courier New"/>
                <a:sym typeface="Courier New"/>
              </a:rPr>
              <a:t>	    int c = 5/0;</a:t>
            </a:r>
          </a:p>
          <a:p>
            <a:pPr marL="0" lvl="0" indent="0" rtl="0">
              <a:spcBef>
                <a:spcPts val="0"/>
              </a:spcBef>
              <a:buNone/>
            </a:pPr>
            <a:r>
              <a:rPr lang="en" sz="1600" b="1">
                <a:solidFill>
                  <a:srgbClr val="1155CC"/>
                </a:solidFill>
                <a:latin typeface="Courier New"/>
                <a:ea typeface="Courier New"/>
                <a:cs typeface="Courier New"/>
                <a:sym typeface="Courier New"/>
              </a:rPr>
              <a:t>    }</a:t>
            </a:r>
          </a:p>
          <a:p>
            <a:pPr lvl="0" rtl="0">
              <a:spcBef>
                <a:spcPts val="0"/>
              </a:spcBef>
              <a:buNone/>
            </a:pPr>
            <a:r>
              <a:rPr lang="en" sz="1600" b="1">
                <a:solidFill>
                  <a:srgbClr val="1155CC"/>
                </a:solidFill>
                <a:latin typeface="Courier New"/>
                <a:ea typeface="Courier New"/>
                <a:cs typeface="Courier New"/>
                <a:sym typeface="Courier New"/>
              </a:rPr>
              <a:t>}</a:t>
            </a:r>
          </a:p>
        </p:txBody>
      </p:sp>
      <p:sp>
        <p:nvSpPr>
          <p:cNvPr id="647" name="Shape 647"/>
          <p:cNvSpPr txBox="1"/>
          <p:nvPr/>
        </p:nvSpPr>
        <p:spPr>
          <a:xfrm>
            <a:off x="238625" y="1285775"/>
            <a:ext cx="3870900" cy="1483199"/>
          </a:xfrm>
          <a:prstGeom prst="rect">
            <a:avLst/>
          </a:prstGeom>
          <a:noFill/>
          <a:ln>
            <a:noFill/>
          </a:ln>
        </p:spPr>
        <p:txBody>
          <a:bodyPr lIns="91425" tIns="91425" rIns="91425" bIns="91425" anchor="t" anchorCtr="0">
            <a:noAutofit/>
          </a:bodyPr>
          <a:lstStyle/>
          <a:p>
            <a:pPr rtl="0">
              <a:spcBef>
                <a:spcPts val="0"/>
              </a:spcBef>
              <a:buNone/>
            </a:pPr>
            <a:r>
              <a:rPr lang="en" sz="1800"/>
              <a:t>An exception will bubble up the call stack and crash the methods that called it</a:t>
            </a:r>
          </a:p>
          <a:p>
            <a:pPr rtl="0">
              <a:spcBef>
                <a:spcPts val="0"/>
              </a:spcBef>
              <a:buNone/>
            </a:pPr>
            <a:r>
              <a:rPr lang="en" sz="1800" b="1">
                <a:solidFill>
                  <a:srgbClr val="38761D"/>
                </a:solidFill>
              </a:rPr>
              <a:t>… unless it is caught.</a:t>
            </a:r>
          </a:p>
          <a:p>
            <a:pPr rtl="0">
              <a:spcBef>
                <a:spcPts val="0"/>
              </a:spcBef>
              <a:buNone/>
            </a:pPr>
            <a:endParaRPr sz="1800" b="1">
              <a:solidFill>
                <a:srgbClr val="38761D"/>
              </a:solidFill>
            </a:endParaRPr>
          </a:p>
          <a:p>
            <a:pPr rtl="0">
              <a:spcBef>
                <a:spcPts val="0"/>
              </a:spcBef>
              <a:buNone/>
            </a:pPr>
            <a:r>
              <a:rPr lang="en" sz="1800" b="1">
                <a:solidFill>
                  <a:srgbClr val="1155CC"/>
                </a:solidFill>
                <a:latin typeface="Courier New"/>
                <a:ea typeface="Courier New"/>
                <a:cs typeface="Courier New"/>
                <a:sym typeface="Courier New"/>
              </a:rPr>
              <a:t>catch</a:t>
            </a:r>
            <a:r>
              <a:rPr lang="en" sz="1800">
                <a:solidFill>
                  <a:srgbClr val="38761D"/>
                </a:solidFill>
              </a:rPr>
              <a:t> will handle any exceptions  of type </a:t>
            </a:r>
            <a:r>
              <a:rPr lang="en" sz="1800" i="1">
                <a:solidFill>
                  <a:srgbClr val="38761D"/>
                </a:solidFill>
              </a:rPr>
              <a:t>Exception </a:t>
            </a:r>
            <a:r>
              <a:rPr lang="en" sz="1800">
                <a:solidFill>
                  <a:srgbClr val="38761D"/>
                </a:solidFill>
              </a:rPr>
              <a:t>(and its subclasses) that happened in the </a:t>
            </a:r>
            <a:r>
              <a:rPr lang="en" sz="1800" b="1">
                <a:solidFill>
                  <a:srgbClr val="1155CC"/>
                </a:solidFill>
                <a:latin typeface="Courier New"/>
                <a:ea typeface="Courier New"/>
                <a:cs typeface="Courier New"/>
                <a:sym typeface="Courier New"/>
              </a:rPr>
              <a:t>try</a:t>
            </a:r>
            <a:r>
              <a:rPr lang="en" sz="1800">
                <a:solidFill>
                  <a:srgbClr val="38761D"/>
                </a:solidFill>
              </a:rPr>
              <a:t> block</a:t>
            </a:r>
          </a:p>
          <a:p>
            <a:pPr lvl="0" rtl="0">
              <a:spcBef>
                <a:spcPts val="0"/>
              </a:spcBef>
              <a:buNone/>
            </a:pPr>
            <a:endParaRPr sz="1800"/>
          </a:p>
        </p:txBody>
      </p:sp>
      <p:sp>
        <p:nvSpPr>
          <p:cNvPr id="648" name="Shape 648"/>
          <p:cNvSpPr txBox="1"/>
          <p:nvPr/>
        </p:nvSpPr>
        <p:spPr>
          <a:xfrm>
            <a:off x="3891225" y="351450"/>
            <a:ext cx="556799" cy="4440600"/>
          </a:xfrm>
          <a:prstGeom prst="rect">
            <a:avLst/>
          </a:prstGeom>
          <a:noFill/>
          <a:ln>
            <a:noFill/>
          </a:ln>
        </p:spPr>
        <p:txBody>
          <a:bodyPr lIns="91425" tIns="91425" rIns="91425" bIns="91425" anchor="t" anchorCtr="0">
            <a:noAutofit/>
          </a:bodyPr>
          <a:lstStyle/>
          <a:p>
            <a:pPr lvl="0" rtl="0">
              <a:spcBef>
                <a:spcPts val="0"/>
              </a:spcBef>
              <a:buNone/>
            </a:pPr>
            <a:r>
              <a:rPr lang="en" sz="1600" b="1">
                <a:solidFill>
                  <a:srgbClr val="666666"/>
                </a:solidFill>
                <a:latin typeface="Courier New"/>
                <a:ea typeface="Courier New"/>
                <a:cs typeface="Courier New"/>
                <a:sym typeface="Courier New"/>
              </a:rPr>
              <a:t>1</a:t>
            </a:r>
          </a:p>
          <a:p>
            <a:pPr lvl="0" rtl="0">
              <a:spcBef>
                <a:spcPts val="0"/>
              </a:spcBef>
              <a:buNone/>
            </a:pPr>
            <a:r>
              <a:rPr lang="en" sz="1600" b="1">
                <a:solidFill>
                  <a:srgbClr val="666666"/>
                </a:solidFill>
                <a:latin typeface="Courier New"/>
                <a:ea typeface="Courier New"/>
                <a:cs typeface="Courier New"/>
                <a:sym typeface="Courier New"/>
              </a:rPr>
              <a:t>2</a:t>
            </a:r>
          </a:p>
          <a:p>
            <a:pPr lvl="0" rtl="0">
              <a:spcBef>
                <a:spcPts val="0"/>
              </a:spcBef>
              <a:buNone/>
            </a:pPr>
            <a:r>
              <a:rPr lang="en" sz="1600" b="1">
                <a:solidFill>
                  <a:srgbClr val="666666"/>
                </a:solidFill>
                <a:latin typeface="Courier New"/>
                <a:ea typeface="Courier New"/>
                <a:cs typeface="Courier New"/>
                <a:sym typeface="Courier New"/>
              </a:rPr>
              <a:t>3</a:t>
            </a:r>
          </a:p>
          <a:p>
            <a:pPr lvl="0" rtl="0">
              <a:spcBef>
                <a:spcPts val="0"/>
              </a:spcBef>
              <a:buNone/>
            </a:pPr>
            <a:r>
              <a:rPr lang="en" sz="1600" b="1">
                <a:solidFill>
                  <a:srgbClr val="666666"/>
                </a:solidFill>
                <a:latin typeface="Courier New"/>
                <a:ea typeface="Courier New"/>
                <a:cs typeface="Courier New"/>
                <a:sym typeface="Courier New"/>
              </a:rPr>
              <a:t>4</a:t>
            </a:r>
          </a:p>
          <a:p>
            <a:pPr lvl="0" rtl="0">
              <a:spcBef>
                <a:spcPts val="0"/>
              </a:spcBef>
              <a:buNone/>
            </a:pPr>
            <a:r>
              <a:rPr lang="en" sz="1600" b="1">
                <a:solidFill>
                  <a:srgbClr val="666666"/>
                </a:solidFill>
                <a:latin typeface="Courier New"/>
                <a:ea typeface="Courier New"/>
                <a:cs typeface="Courier New"/>
                <a:sym typeface="Courier New"/>
              </a:rPr>
              <a:t>5</a:t>
            </a:r>
          </a:p>
          <a:p>
            <a:pPr lvl="0" rtl="0">
              <a:spcBef>
                <a:spcPts val="0"/>
              </a:spcBef>
              <a:buNone/>
            </a:pPr>
            <a:r>
              <a:rPr lang="en" sz="1600" b="1">
                <a:solidFill>
                  <a:srgbClr val="666666"/>
                </a:solidFill>
                <a:latin typeface="Courier New"/>
                <a:ea typeface="Courier New"/>
                <a:cs typeface="Courier New"/>
                <a:sym typeface="Courier New"/>
              </a:rPr>
              <a:t>6</a:t>
            </a:r>
          </a:p>
          <a:p>
            <a:pPr lvl="0" rtl="0">
              <a:spcBef>
                <a:spcPts val="0"/>
              </a:spcBef>
              <a:buNone/>
            </a:pPr>
            <a:r>
              <a:rPr lang="en" sz="1600" b="1">
                <a:solidFill>
                  <a:srgbClr val="666666"/>
                </a:solidFill>
                <a:latin typeface="Courier New"/>
                <a:ea typeface="Courier New"/>
                <a:cs typeface="Courier New"/>
                <a:sym typeface="Courier New"/>
              </a:rPr>
              <a:t>7</a:t>
            </a:r>
          </a:p>
          <a:p>
            <a:pPr lvl="0" rtl="0">
              <a:spcBef>
                <a:spcPts val="0"/>
              </a:spcBef>
              <a:buNone/>
            </a:pPr>
            <a:r>
              <a:rPr lang="en" sz="1600" b="1">
                <a:solidFill>
                  <a:srgbClr val="666666"/>
                </a:solidFill>
                <a:latin typeface="Courier New"/>
                <a:ea typeface="Courier New"/>
                <a:cs typeface="Courier New"/>
                <a:sym typeface="Courier New"/>
              </a:rPr>
              <a:t>8</a:t>
            </a:r>
          </a:p>
          <a:p>
            <a:pPr lvl="0" rtl="0">
              <a:spcBef>
                <a:spcPts val="0"/>
              </a:spcBef>
              <a:buNone/>
            </a:pPr>
            <a:r>
              <a:rPr lang="en" sz="1600" b="1">
                <a:solidFill>
                  <a:srgbClr val="666666"/>
                </a:solidFill>
                <a:latin typeface="Courier New"/>
                <a:ea typeface="Courier New"/>
                <a:cs typeface="Courier New"/>
                <a:sym typeface="Courier New"/>
              </a:rPr>
              <a:t>9</a:t>
            </a:r>
          </a:p>
          <a:p>
            <a:pPr lvl="0" rtl="0">
              <a:spcBef>
                <a:spcPts val="0"/>
              </a:spcBef>
              <a:buNone/>
            </a:pPr>
            <a:r>
              <a:rPr lang="en" sz="1600" b="1">
                <a:solidFill>
                  <a:srgbClr val="666666"/>
                </a:solidFill>
                <a:latin typeface="Courier New"/>
                <a:ea typeface="Courier New"/>
                <a:cs typeface="Courier New"/>
                <a:sym typeface="Courier New"/>
              </a:rPr>
              <a:t>10</a:t>
            </a:r>
          </a:p>
          <a:p>
            <a:pPr lvl="0" rtl="0">
              <a:spcBef>
                <a:spcPts val="0"/>
              </a:spcBef>
              <a:buNone/>
            </a:pPr>
            <a:r>
              <a:rPr lang="en" sz="1600" b="1">
                <a:solidFill>
                  <a:srgbClr val="666666"/>
                </a:solidFill>
                <a:latin typeface="Courier New"/>
                <a:ea typeface="Courier New"/>
                <a:cs typeface="Courier New"/>
                <a:sym typeface="Courier New"/>
              </a:rPr>
              <a:t>11</a:t>
            </a:r>
          </a:p>
          <a:p>
            <a:pPr lvl="0" rtl="0">
              <a:spcBef>
                <a:spcPts val="0"/>
              </a:spcBef>
              <a:buNone/>
            </a:pPr>
            <a:r>
              <a:rPr lang="en" sz="1600" b="1">
                <a:solidFill>
                  <a:srgbClr val="666666"/>
                </a:solidFill>
                <a:latin typeface="Courier New"/>
                <a:ea typeface="Courier New"/>
                <a:cs typeface="Courier New"/>
                <a:sym typeface="Courier New"/>
              </a:rPr>
              <a:t>12</a:t>
            </a:r>
          </a:p>
          <a:p>
            <a:pPr rtl="0">
              <a:spcBef>
                <a:spcPts val="0"/>
              </a:spcBef>
              <a:buNone/>
            </a:pPr>
            <a:r>
              <a:rPr lang="en" sz="1600" b="1">
                <a:solidFill>
                  <a:srgbClr val="666666"/>
                </a:solidFill>
                <a:latin typeface="Courier New"/>
                <a:ea typeface="Courier New"/>
                <a:cs typeface="Courier New"/>
                <a:sym typeface="Courier New"/>
              </a:rPr>
              <a:t>13</a:t>
            </a:r>
          </a:p>
          <a:p>
            <a:pPr rtl="0">
              <a:spcBef>
                <a:spcPts val="0"/>
              </a:spcBef>
              <a:buNone/>
            </a:pPr>
            <a:r>
              <a:rPr lang="en" sz="1600" b="1">
                <a:solidFill>
                  <a:srgbClr val="666666"/>
                </a:solidFill>
                <a:latin typeface="Courier New"/>
                <a:ea typeface="Courier New"/>
                <a:cs typeface="Courier New"/>
                <a:sym typeface="Courier New"/>
              </a:rPr>
              <a:t>14</a:t>
            </a:r>
          </a:p>
          <a:p>
            <a:pPr rtl="0">
              <a:spcBef>
                <a:spcPts val="0"/>
              </a:spcBef>
              <a:buNone/>
            </a:pPr>
            <a:r>
              <a:rPr lang="en" sz="1600" b="1">
                <a:solidFill>
                  <a:srgbClr val="666666"/>
                </a:solidFill>
                <a:latin typeface="Courier New"/>
                <a:ea typeface="Courier New"/>
                <a:cs typeface="Courier New"/>
                <a:sym typeface="Courier New"/>
              </a:rPr>
              <a:t>15</a:t>
            </a:r>
          </a:p>
          <a:p>
            <a:pPr rtl="0">
              <a:spcBef>
                <a:spcPts val="0"/>
              </a:spcBef>
              <a:buNone/>
            </a:pPr>
            <a:r>
              <a:rPr lang="en" sz="1600" b="1">
                <a:solidFill>
                  <a:srgbClr val="666666"/>
                </a:solidFill>
                <a:latin typeface="Courier New"/>
                <a:ea typeface="Courier New"/>
                <a:cs typeface="Courier New"/>
                <a:sym typeface="Courier New"/>
              </a:rPr>
              <a:t>16</a:t>
            </a:r>
          </a:p>
          <a:p>
            <a:pPr rtl="0">
              <a:spcBef>
                <a:spcPts val="0"/>
              </a:spcBef>
              <a:buNone/>
            </a:pPr>
            <a:r>
              <a:rPr lang="en" sz="1600" b="1">
                <a:solidFill>
                  <a:srgbClr val="666666"/>
                </a:solidFill>
                <a:latin typeface="Courier New"/>
                <a:ea typeface="Courier New"/>
                <a:cs typeface="Courier New"/>
                <a:sym typeface="Courier New"/>
              </a:rPr>
              <a:t>17</a:t>
            </a:r>
          </a:p>
          <a:p>
            <a:pPr lvl="0" rtl="0">
              <a:spcBef>
                <a:spcPts val="0"/>
              </a:spcBef>
              <a:buNone/>
            </a:pPr>
            <a:r>
              <a:rPr lang="en" sz="1600" b="1">
                <a:solidFill>
                  <a:srgbClr val="666666"/>
                </a:solidFill>
                <a:latin typeface="Courier New"/>
                <a:ea typeface="Courier New"/>
                <a:cs typeface="Courier New"/>
                <a:sym typeface="Courier New"/>
              </a:rPr>
              <a:t>18</a:t>
            </a:r>
          </a:p>
        </p:txBody>
      </p:sp>
      <p:sp>
        <p:nvSpPr>
          <p:cNvPr id="649" name="Shape 649"/>
          <p:cNvSpPr txBox="1"/>
          <p:nvPr/>
        </p:nvSpPr>
        <p:spPr>
          <a:xfrm>
            <a:off x="238625" y="3954175"/>
            <a:ext cx="3575700" cy="944999"/>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Console:</a:t>
            </a:r>
          </a:p>
          <a:p>
            <a:pPr lvl="0" rtl="0">
              <a:spcBef>
                <a:spcPts val="0"/>
              </a:spcBef>
              <a:buNone/>
            </a:pPr>
            <a:endParaRPr sz="1600" b="1">
              <a:solidFill>
                <a:schemeClr val="dk1"/>
              </a:solidFill>
              <a:latin typeface="Courier New"/>
              <a:ea typeface="Courier New"/>
              <a:cs typeface="Courier New"/>
              <a:sym typeface="Courier New"/>
            </a:endParaRPr>
          </a:p>
        </p:txBody>
      </p:sp>
      <p:sp>
        <p:nvSpPr>
          <p:cNvPr id="650" name="Shape 650"/>
          <p:cNvSpPr/>
          <p:nvPr/>
        </p:nvSpPr>
        <p:spPr>
          <a:xfrm>
            <a:off x="4328550" y="893337"/>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1" name="Shape 651"/>
          <p:cNvSpPr txBox="1"/>
          <p:nvPr/>
        </p:nvSpPr>
        <p:spPr>
          <a:xfrm>
            <a:off x="6740300" y="3588175"/>
            <a:ext cx="1935600" cy="366000"/>
          </a:xfrm>
          <a:prstGeom prst="rect">
            <a:avLst/>
          </a:prstGeom>
          <a:noFill/>
          <a:ln>
            <a:noFill/>
          </a:ln>
        </p:spPr>
        <p:txBody>
          <a:bodyPr lIns="91425" tIns="91425" rIns="91425" bIns="91425" anchor="t" anchorCtr="0">
            <a:noAutofit/>
          </a:bodyPr>
          <a:lstStyle/>
          <a:p>
            <a:pPr>
              <a:spcBef>
                <a:spcPts val="0"/>
              </a:spcBef>
              <a:buNone/>
            </a:pPr>
            <a:r>
              <a:rPr lang="en" sz="1800" i="1"/>
              <a:t>Exception Type</a:t>
            </a:r>
          </a:p>
        </p:txBody>
      </p:sp>
      <p:sp>
        <p:nvSpPr>
          <p:cNvPr id="652" name="Shape 652"/>
          <p:cNvSpPr/>
          <p:nvPr/>
        </p:nvSpPr>
        <p:spPr>
          <a:xfrm>
            <a:off x="4328550" y="188702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3" name="Shape 653"/>
          <p:cNvSpPr/>
          <p:nvPr/>
        </p:nvSpPr>
        <p:spPr>
          <a:xfrm>
            <a:off x="4328550" y="4102762"/>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4" name="Shape 654"/>
          <p:cNvSpPr/>
          <p:nvPr/>
        </p:nvSpPr>
        <p:spPr>
          <a:xfrm>
            <a:off x="4328550" y="288072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5" name="Shape 655"/>
          <p:cNvSpPr txBox="1"/>
          <p:nvPr/>
        </p:nvSpPr>
        <p:spPr>
          <a:xfrm>
            <a:off x="6490550" y="4287300"/>
            <a:ext cx="2435099" cy="352800"/>
          </a:xfrm>
          <a:prstGeom prst="rect">
            <a:avLst/>
          </a:prstGeom>
          <a:noFill/>
          <a:ln>
            <a:noFill/>
          </a:ln>
        </p:spPr>
        <p:txBody>
          <a:bodyPr lIns="91425" tIns="91425" rIns="91425" bIns="91425" anchor="t" anchorCtr="0">
            <a:noAutofit/>
          </a:bodyPr>
          <a:lstStyle/>
          <a:p>
            <a:pPr lvl="0" rtl="0">
              <a:spcBef>
                <a:spcPts val="0"/>
              </a:spcBef>
              <a:buNone/>
            </a:pPr>
            <a:r>
              <a:rPr lang="en" b="1">
                <a:solidFill>
                  <a:srgbClr val="CC0000"/>
                </a:solidFill>
                <a:latin typeface="Courier New"/>
                <a:ea typeface="Courier New"/>
                <a:cs typeface="Courier New"/>
                <a:sym typeface="Courier New"/>
              </a:rPr>
              <a:t>ArithmeticException!</a:t>
            </a:r>
          </a:p>
        </p:txBody>
      </p:sp>
      <p:cxnSp>
        <p:nvCxnSpPr>
          <p:cNvPr id="656" name="Shape 656"/>
          <p:cNvCxnSpPr/>
          <p:nvPr/>
        </p:nvCxnSpPr>
        <p:spPr>
          <a:xfrm rot="10800000">
            <a:off x="6985250" y="2960575"/>
            <a:ext cx="477599" cy="627599"/>
          </a:xfrm>
          <a:prstGeom prst="straightConnector1">
            <a:avLst/>
          </a:prstGeom>
          <a:noFill/>
          <a:ln w="19050" cap="flat">
            <a:solidFill>
              <a:schemeClr val="dk2"/>
            </a:solidFill>
            <a:prstDash val="solid"/>
            <a:round/>
            <a:headEnd type="none" w="lg" len="lg"/>
            <a:tailEnd type="triangle" w="lg" len="lg"/>
          </a:ln>
        </p:spPr>
      </p:cxnSp>
      <p:sp>
        <p:nvSpPr>
          <p:cNvPr id="657" name="Shape 657"/>
          <p:cNvSpPr/>
          <p:nvPr/>
        </p:nvSpPr>
        <p:spPr>
          <a:xfrm>
            <a:off x="4328550" y="214857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8" name="Shape 658"/>
          <p:cNvSpPr txBox="1"/>
          <p:nvPr/>
        </p:nvSpPr>
        <p:spPr>
          <a:xfrm>
            <a:off x="343125" y="4470325"/>
            <a:ext cx="1268699" cy="352800"/>
          </a:xfrm>
          <a:prstGeom prst="rect">
            <a:avLst/>
          </a:prstGeom>
          <a:noFill/>
          <a:ln>
            <a:noFill/>
          </a:ln>
        </p:spPr>
        <p:txBody>
          <a:bodyPr lIns="91425" tIns="91425" rIns="91425" bIns="91425" anchor="t" anchorCtr="0">
            <a:noAutofit/>
          </a:bodyPr>
          <a:lstStyle/>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error</a:t>
            </a:r>
          </a:p>
          <a:p>
            <a:pPr>
              <a:spcBef>
                <a:spcPts val="0"/>
              </a:spcBef>
              <a:buNone/>
            </a:pPr>
            <a:endParaRPr/>
          </a:p>
        </p:txBody>
      </p:sp>
      <p:sp>
        <p:nvSpPr>
          <p:cNvPr id="659" name="Shape 659"/>
          <p:cNvSpPr txBox="1"/>
          <p:nvPr/>
        </p:nvSpPr>
        <p:spPr>
          <a:xfrm>
            <a:off x="343125" y="4250275"/>
            <a:ext cx="791399" cy="352800"/>
          </a:xfrm>
          <a:prstGeom prst="rect">
            <a:avLst/>
          </a:prstGeom>
          <a:noFill/>
          <a:ln>
            <a:noFill/>
          </a:ln>
        </p:spPr>
        <p:txBody>
          <a:bodyPr lIns="91425" tIns="91425" rIns="91425" bIns="91425" anchor="t" anchorCtr="0">
            <a:noAutofit/>
          </a:bodyPr>
          <a:lstStyle/>
          <a:p>
            <a:pPr lvl="0">
              <a:spcBef>
                <a:spcPts val="0"/>
              </a:spcBef>
              <a:buNone/>
            </a:pPr>
            <a:r>
              <a:rPr lang="en" sz="1600" b="1">
                <a:solidFill>
                  <a:schemeClr val="dk1"/>
                </a:solidFill>
                <a:latin typeface="Courier New"/>
                <a:ea typeface="Courier New"/>
                <a:cs typeface="Courier New"/>
                <a:sym typeface="Courier New"/>
              </a:rPr>
              <a:t>in</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50"/>
                                        </p:tgtEl>
                                        <p:attrNameLst>
                                          <p:attrName>style.visibility</p:attrName>
                                        </p:attrNameLst>
                                      </p:cBhvr>
                                      <p:to>
                                        <p:strVal val="visible"/>
                                      </p:to>
                                    </p:set>
                                    <p:animEffect transition="in" filter="fade">
                                      <p:cBhvr>
                                        <p:cTn id="7" dur="300"/>
                                        <p:tgtEl>
                                          <p:spTgt spid="6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400"/>
                                        <p:tgtEl>
                                          <p:spTgt spid="650"/>
                                        </p:tgtEl>
                                      </p:cBhvr>
                                    </p:animEffect>
                                    <p:set>
                                      <p:cBhvr>
                                        <p:cTn id="12" dur="1" fill="hold">
                                          <p:stCondLst>
                                            <p:cond delay="400"/>
                                          </p:stCondLst>
                                        </p:cTn>
                                        <p:tgtEl>
                                          <p:spTgt spid="650"/>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652"/>
                                        </p:tgtEl>
                                        <p:attrNameLst>
                                          <p:attrName>style.visibility</p:attrName>
                                        </p:attrNameLst>
                                      </p:cBhvr>
                                      <p:to>
                                        <p:strVal val="visible"/>
                                      </p:to>
                                    </p:set>
                                    <p:animEffect transition="in" filter="fade">
                                      <p:cBhvr>
                                        <p:cTn id="15" dur="300"/>
                                        <p:tgtEl>
                                          <p:spTgt spid="65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400"/>
                                        <p:tgtEl>
                                          <p:spTgt spid="652"/>
                                        </p:tgtEl>
                                      </p:cBhvr>
                                    </p:animEffect>
                                    <p:set>
                                      <p:cBhvr>
                                        <p:cTn id="20" dur="1" fill="hold">
                                          <p:stCondLst>
                                            <p:cond delay="400"/>
                                          </p:stCondLst>
                                        </p:cTn>
                                        <p:tgtEl>
                                          <p:spTgt spid="652"/>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659"/>
                                        </p:tgtEl>
                                        <p:attrNameLst>
                                          <p:attrName>style.visibility</p:attrName>
                                        </p:attrNameLst>
                                      </p:cBhvr>
                                      <p:to>
                                        <p:strVal val="visible"/>
                                      </p:to>
                                    </p:set>
                                    <p:animEffect transition="in" filter="fade">
                                      <p:cBhvr>
                                        <p:cTn id="23" dur="400"/>
                                        <p:tgtEl>
                                          <p:spTgt spid="659"/>
                                        </p:tgtEl>
                                      </p:cBhvr>
                                    </p:animEffect>
                                  </p:childTnLst>
                                </p:cTn>
                              </p:par>
                              <p:par>
                                <p:cTn id="24" presetID="10" presetClass="entr" presetSubtype="0" fill="hold" nodeType="withEffect">
                                  <p:stCondLst>
                                    <p:cond delay="0"/>
                                  </p:stCondLst>
                                  <p:childTnLst>
                                    <p:set>
                                      <p:cBhvr>
                                        <p:cTn id="25" dur="1" fill="hold">
                                          <p:stCondLst>
                                            <p:cond delay="0"/>
                                          </p:stCondLst>
                                        </p:cTn>
                                        <p:tgtEl>
                                          <p:spTgt spid="657"/>
                                        </p:tgtEl>
                                        <p:attrNameLst>
                                          <p:attrName>style.visibility</p:attrName>
                                        </p:attrNameLst>
                                      </p:cBhvr>
                                      <p:to>
                                        <p:strVal val="visible"/>
                                      </p:to>
                                    </p:set>
                                    <p:animEffect transition="in" filter="fade">
                                      <p:cBhvr>
                                        <p:cTn id="26" dur="400"/>
                                        <p:tgtEl>
                                          <p:spTgt spid="65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1000"/>
                                        <p:tgtEl>
                                          <p:spTgt spid="657"/>
                                        </p:tgtEl>
                                      </p:cBhvr>
                                    </p:animEffect>
                                    <p:set>
                                      <p:cBhvr>
                                        <p:cTn id="31" dur="1" fill="hold">
                                          <p:stCondLst>
                                            <p:cond delay="1000"/>
                                          </p:stCondLst>
                                        </p:cTn>
                                        <p:tgtEl>
                                          <p:spTgt spid="657"/>
                                        </p:tgtEl>
                                        <p:attrNameLst>
                                          <p:attrName>style.visibility</p:attrName>
                                        </p:attrNameLst>
                                      </p:cBhvr>
                                      <p:to>
                                        <p:strVal val="hidden"/>
                                      </p:to>
                                    </p:set>
                                  </p:childTnLst>
                                </p:cTn>
                              </p:par>
                              <p:par>
                                <p:cTn id="32" presetID="10" presetClass="entr" presetSubtype="0" fill="hold" nodeType="withEffect">
                                  <p:stCondLst>
                                    <p:cond delay="0"/>
                                  </p:stCondLst>
                                  <p:childTnLst>
                                    <p:set>
                                      <p:cBhvr>
                                        <p:cTn id="33" dur="1" fill="hold">
                                          <p:stCondLst>
                                            <p:cond delay="0"/>
                                          </p:stCondLst>
                                        </p:cTn>
                                        <p:tgtEl>
                                          <p:spTgt spid="653"/>
                                        </p:tgtEl>
                                        <p:attrNameLst>
                                          <p:attrName>style.visibility</p:attrName>
                                        </p:attrNameLst>
                                      </p:cBhvr>
                                      <p:to>
                                        <p:strVal val="visible"/>
                                      </p:to>
                                    </p:set>
                                    <p:animEffect transition="in" filter="fade">
                                      <p:cBhvr>
                                        <p:cTn id="34" dur="300"/>
                                        <p:tgtEl>
                                          <p:spTgt spid="653"/>
                                        </p:tgtEl>
                                      </p:cBhvr>
                                    </p:animEffect>
                                  </p:childTnLst>
                                </p:cTn>
                              </p:par>
                              <p:par>
                                <p:cTn id="35" presetID="10" presetClass="entr" presetSubtype="0" fill="hold" nodeType="withEffect">
                                  <p:stCondLst>
                                    <p:cond delay="0"/>
                                  </p:stCondLst>
                                  <p:childTnLst>
                                    <p:set>
                                      <p:cBhvr>
                                        <p:cTn id="36" dur="1" fill="hold">
                                          <p:stCondLst>
                                            <p:cond delay="0"/>
                                          </p:stCondLst>
                                        </p:cTn>
                                        <p:tgtEl>
                                          <p:spTgt spid="655"/>
                                        </p:tgtEl>
                                        <p:attrNameLst>
                                          <p:attrName>style.visibility</p:attrName>
                                        </p:attrNameLst>
                                      </p:cBhvr>
                                      <p:to>
                                        <p:strVal val="visible"/>
                                      </p:to>
                                    </p:set>
                                    <p:animEffect transition="in" filter="fade">
                                      <p:cBhvr>
                                        <p:cTn id="37" dur="500"/>
                                        <p:tgtEl>
                                          <p:spTgt spid="65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nodeType="clickEffect">
                                  <p:stCondLst>
                                    <p:cond delay="0"/>
                                  </p:stCondLst>
                                  <p:childTnLst>
                                    <p:animEffect transition="out" filter="fade">
                                      <p:cBhvr>
                                        <p:cTn id="41" dur="400"/>
                                        <p:tgtEl>
                                          <p:spTgt spid="653"/>
                                        </p:tgtEl>
                                      </p:cBhvr>
                                    </p:animEffect>
                                    <p:set>
                                      <p:cBhvr>
                                        <p:cTn id="42" dur="1" fill="hold">
                                          <p:stCondLst>
                                            <p:cond delay="400"/>
                                          </p:stCondLst>
                                        </p:cTn>
                                        <p:tgtEl>
                                          <p:spTgt spid="653"/>
                                        </p:tgtEl>
                                        <p:attrNameLst>
                                          <p:attrName>style.visibility</p:attrName>
                                        </p:attrNameLst>
                                      </p:cBhvr>
                                      <p:to>
                                        <p:strVal val="hidden"/>
                                      </p:to>
                                    </p:set>
                                  </p:childTnLst>
                                </p:cTn>
                              </p:par>
                              <p:par>
                                <p:cTn id="43" presetID="10" presetClass="entr" presetSubtype="0" fill="hold" nodeType="withEffect">
                                  <p:stCondLst>
                                    <p:cond delay="0"/>
                                  </p:stCondLst>
                                  <p:childTnLst>
                                    <p:set>
                                      <p:cBhvr>
                                        <p:cTn id="44" dur="1" fill="hold">
                                          <p:stCondLst>
                                            <p:cond delay="0"/>
                                          </p:stCondLst>
                                        </p:cTn>
                                        <p:tgtEl>
                                          <p:spTgt spid="657"/>
                                        </p:tgtEl>
                                        <p:attrNameLst>
                                          <p:attrName>style.visibility</p:attrName>
                                        </p:attrNameLst>
                                      </p:cBhvr>
                                      <p:to>
                                        <p:strVal val="visible"/>
                                      </p:to>
                                    </p:set>
                                    <p:animEffect transition="in" filter="fade">
                                      <p:cBhvr>
                                        <p:cTn id="45" dur="1000"/>
                                        <p:tgtEl>
                                          <p:spTgt spid="65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1000"/>
                                        <p:tgtEl>
                                          <p:spTgt spid="657"/>
                                        </p:tgtEl>
                                      </p:cBhvr>
                                    </p:animEffect>
                                    <p:set>
                                      <p:cBhvr>
                                        <p:cTn id="50" dur="1" fill="hold">
                                          <p:stCondLst>
                                            <p:cond delay="1000"/>
                                          </p:stCondLst>
                                        </p:cTn>
                                        <p:tgtEl>
                                          <p:spTgt spid="657"/>
                                        </p:tgtEl>
                                        <p:attrNameLst>
                                          <p:attrName>style.visibility</p:attrName>
                                        </p:attrNameLst>
                                      </p:cBhvr>
                                      <p:to>
                                        <p:strVal val="hidden"/>
                                      </p:to>
                                    </p:set>
                                  </p:childTnLst>
                                </p:cTn>
                              </p:par>
                              <p:par>
                                <p:cTn id="51" presetID="10" presetClass="entr" presetSubtype="0" fill="hold" nodeType="withEffect">
                                  <p:stCondLst>
                                    <p:cond delay="0"/>
                                  </p:stCondLst>
                                  <p:childTnLst>
                                    <p:set>
                                      <p:cBhvr>
                                        <p:cTn id="52" dur="1" fill="hold">
                                          <p:stCondLst>
                                            <p:cond delay="0"/>
                                          </p:stCondLst>
                                        </p:cTn>
                                        <p:tgtEl>
                                          <p:spTgt spid="654"/>
                                        </p:tgtEl>
                                        <p:attrNameLst>
                                          <p:attrName>style.visibility</p:attrName>
                                        </p:attrNameLst>
                                      </p:cBhvr>
                                      <p:to>
                                        <p:strVal val="visible"/>
                                      </p:to>
                                    </p:set>
                                    <p:animEffect transition="in" filter="fade">
                                      <p:cBhvr>
                                        <p:cTn id="53" dur="400"/>
                                        <p:tgtEl>
                                          <p:spTgt spid="654"/>
                                        </p:tgtEl>
                                      </p:cBhvr>
                                    </p:animEffect>
                                  </p:childTnLst>
                                </p:cTn>
                              </p:par>
                            </p:childTnLst>
                          </p:cTn>
                        </p:par>
                        <p:par>
                          <p:cTn id="54" fill="hold">
                            <p:stCondLst>
                              <p:cond delay="1000"/>
                            </p:stCondLst>
                            <p:childTnLst>
                              <p:par>
                                <p:cTn id="55" presetID="10" presetClass="entr" presetSubtype="0" fill="hold" nodeType="afterEffect">
                                  <p:stCondLst>
                                    <p:cond delay="0"/>
                                  </p:stCondLst>
                                  <p:childTnLst>
                                    <p:set>
                                      <p:cBhvr>
                                        <p:cTn id="56" dur="1" fill="hold">
                                          <p:stCondLst>
                                            <p:cond delay="0"/>
                                          </p:stCondLst>
                                        </p:cTn>
                                        <p:tgtEl>
                                          <p:spTgt spid="658"/>
                                        </p:tgtEl>
                                        <p:attrNameLst>
                                          <p:attrName>style.visibility</p:attrName>
                                        </p:attrNameLst>
                                      </p:cBhvr>
                                      <p:to>
                                        <p:strVal val="visible"/>
                                      </p:to>
                                    </p:set>
                                    <p:animEffect transition="in" filter="fade">
                                      <p:cBhvr>
                                        <p:cTn id="57" dur="500"/>
                                        <p:tgtEl>
                                          <p:spTgt spid="65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600"/>
                                        <p:tgtEl>
                                          <p:spTgt spid="654"/>
                                        </p:tgtEl>
                                      </p:cBhvr>
                                    </p:animEffect>
                                    <p:set>
                                      <p:cBhvr>
                                        <p:cTn id="62" dur="1" fill="hold">
                                          <p:stCondLst>
                                            <p:cond delay="600"/>
                                          </p:stCondLst>
                                        </p:cTn>
                                        <p:tgtEl>
                                          <p:spTgt spid="654"/>
                                        </p:tgtEl>
                                        <p:attrNameLst>
                                          <p:attrName>style.visibility</p:attrName>
                                        </p:attrNameLst>
                                      </p:cBhvr>
                                      <p:to>
                                        <p:strVal val="hidden"/>
                                      </p:to>
                                    </p:set>
                                  </p:childTnLst>
                                </p:cTn>
                              </p:par>
                              <p:par>
                                <p:cTn id="63" presetID="10" presetClass="entr" presetSubtype="0" fill="hold" nodeType="withEffect">
                                  <p:stCondLst>
                                    <p:cond delay="0"/>
                                  </p:stCondLst>
                                  <p:childTnLst>
                                    <p:set>
                                      <p:cBhvr>
                                        <p:cTn id="64" dur="1" fill="hold">
                                          <p:stCondLst>
                                            <p:cond delay="0"/>
                                          </p:stCondLst>
                                        </p:cTn>
                                        <p:tgtEl>
                                          <p:spTgt spid="650"/>
                                        </p:tgtEl>
                                        <p:attrNameLst>
                                          <p:attrName>style.visibility</p:attrName>
                                        </p:attrNameLst>
                                      </p:cBhvr>
                                      <p:to>
                                        <p:strVal val="visible"/>
                                      </p:to>
                                    </p:set>
                                    <p:animEffect transition="in" filter="fade">
                                      <p:cBhvr>
                                        <p:cTn id="65" dur="600"/>
                                        <p:tgtEl>
                                          <p:spTgt spid="65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nodeType="clickEffect">
                                  <p:stCondLst>
                                    <p:cond delay="0"/>
                                  </p:stCondLst>
                                  <p:childTnLst>
                                    <p:animEffect transition="out" filter="fade">
                                      <p:cBhvr>
                                        <p:cTn id="69" dur="1000"/>
                                        <p:tgtEl>
                                          <p:spTgt spid="650"/>
                                        </p:tgtEl>
                                      </p:cBhvr>
                                    </p:animEffect>
                                    <p:set>
                                      <p:cBhvr>
                                        <p:cTn id="70" dur="1" fill="hold">
                                          <p:stCondLst>
                                            <p:cond delay="1000"/>
                                          </p:stCondLst>
                                        </p:cTn>
                                        <p:tgtEl>
                                          <p:spTgt spid="6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63"/>
        <p:cNvGrpSpPr/>
        <p:nvPr/>
      </p:nvGrpSpPr>
      <p:grpSpPr>
        <a:xfrm>
          <a:off x="0" y="0"/>
          <a:ext cx="0" cy="0"/>
          <a:chOff x="0" y="0"/>
          <a:chExt cx="0" cy="0"/>
        </a:xfrm>
      </p:grpSpPr>
      <p:sp>
        <p:nvSpPr>
          <p:cNvPr id="664" name="Shape 6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How to write an exception class</a:t>
            </a:r>
          </a:p>
        </p:txBody>
      </p:sp>
      <p:sp>
        <p:nvSpPr>
          <p:cNvPr id="665" name="Shape 6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buNone/>
            </a:pPr>
            <a:r>
              <a:rPr lang="en" sz="1600">
                <a:solidFill>
                  <a:srgbClr val="1155CC"/>
                </a:solidFill>
                <a:latin typeface="Courier New"/>
                <a:ea typeface="Courier New"/>
                <a:cs typeface="Courier New"/>
                <a:sym typeface="Courier New"/>
              </a:rPr>
              <a:t>/** An instance is an exception */</a:t>
            </a:r>
          </a:p>
          <a:p>
            <a:pPr lvl="0" rtl="0">
              <a:lnSpc>
                <a:spcPct val="115000"/>
              </a:lnSpc>
              <a:spcBef>
                <a:spcPts val="0"/>
              </a:spcBef>
              <a:buNone/>
            </a:pPr>
            <a:r>
              <a:rPr lang="en" sz="1600">
                <a:solidFill>
                  <a:srgbClr val="1155CC"/>
                </a:solidFill>
                <a:latin typeface="Courier New"/>
                <a:ea typeface="Courier New"/>
                <a:cs typeface="Courier New"/>
                <a:sym typeface="Courier New"/>
              </a:rPr>
              <a:t>public class OurException </a:t>
            </a:r>
            <a:r>
              <a:rPr lang="en" sz="1600" b="1">
                <a:solidFill>
                  <a:srgbClr val="1155CC"/>
                </a:solidFill>
                <a:latin typeface="Courier New"/>
                <a:ea typeface="Courier New"/>
                <a:cs typeface="Courier New"/>
                <a:sym typeface="Courier New"/>
              </a:rPr>
              <a:t>extends</a:t>
            </a:r>
            <a:r>
              <a:rPr lang="en" sz="1600">
                <a:solidFill>
                  <a:srgbClr val="1155CC"/>
                </a:solidFill>
                <a:latin typeface="Courier New"/>
                <a:ea typeface="Courier New"/>
                <a:cs typeface="Courier New"/>
                <a:sym typeface="Courier New"/>
              </a:rPr>
              <a:t> Exception {</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	/** Constructor: an instance with message m*/</a:t>
            </a:r>
          </a:p>
          <a:p>
            <a:pPr lvl="0" rtl="0">
              <a:lnSpc>
                <a:spcPct val="115000"/>
              </a:lnSpc>
              <a:spcBef>
                <a:spcPts val="0"/>
              </a:spcBef>
              <a:buNone/>
            </a:pPr>
            <a:r>
              <a:rPr lang="en" sz="1600" b="1">
                <a:solidFill>
                  <a:srgbClr val="1155CC"/>
                </a:solidFill>
                <a:latin typeface="Courier New"/>
                <a:ea typeface="Courier New"/>
                <a:cs typeface="Courier New"/>
                <a:sym typeface="Courier New"/>
              </a:rPr>
              <a:t>	public </a:t>
            </a:r>
            <a:r>
              <a:rPr lang="en" sz="1600">
                <a:solidFill>
                  <a:srgbClr val="1155CC"/>
                </a:solidFill>
                <a:latin typeface="Courier New"/>
                <a:ea typeface="Courier New"/>
                <a:cs typeface="Courier New"/>
                <a:sym typeface="Courier New"/>
              </a:rPr>
              <a:t>OurException(String m) {</a:t>
            </a:r>
          </a:p>
          <a:p>
            <a:pPr lvl="0" rtl="0">
              <a:lnSpc>
                <a:spcPct val="115000"/>
              </a:lnSpc>
              <a:spcBef>
                <a:spcPts val="0"/>
              </a:spcBef>
              <a:buNone/>
            </a:pPr>
            <a:r>
              <a:rPr lang="en" sz="1600" b="1">
                <a:solidFill>
                  <a:srgbClr val="1155CC"/>
                </a:solidFill>
                <a:latin typeface="Courier New"/>
                <a:ea typeface="Courier New"/>
                <a:cs typeface="Courier New"/>
                <a:sym typeface="Courier New"/>
              </a:rPr>
              <a:t>    	super</a:t>
            </a:r>
            <a:r>
              <a:rPr lang="en" sz="1600">
                <a:solidFill>
                  <a:srgbClr val="1155CC"/>
                </a:solidFill>
                <a:latin typeface="Courier New"/>
                <a:ea typeface="Courier New"/>
                <a:cs typeface="Courier New"/>
                <a:sym typeface="Courier New"/>
              </a:rPr>
              <a:t>(m);</a:t>
            </a:r>
          </a:p>
          <a:p>
            <a:pPr lvl="0" rtl="0">
              <a:lnSpc>
                <a:spcPct val="115000"/>
              </a:lnSpc>
              <a:spcBef>
                <a:spcPts val="0"/>
              </a:spcBef>
              <a:buNone/>
            </a:pPr>
            <a:r>
              <a:rPr lang="en" sz="1600" b="1">
                <a:solidFill>
                  <a:srgbClr val="1155CC"/>
                </a:solidFill>
                <a:latin typeface="Courier New"/>
                <a:ea typeface="Courier New"/>
                <a:cs typeface="Courier New"/>
                <a:sym typeface="Courier New"/>
              </a:rPr>
              <a:t>	</a:t>
            </a:r>
            <a:r>
              <a:rPr lang="en" sz="1600">
                <a:solidFill>
                  <a:srgbClr val="1155CC"/>
                </a:solidFill>
                <a:latin typeface="Courier New"/>
                <a:ea typeface="Courier New"/>
                <a:cs typeface="Courier New"/>
                <a:sym typeface="Courier New"/>
              </a:rPr>
              <a:t>}</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	/** Constructor: an instance with default message */</a:t>
            </a:r>
          </a:p>
          <a:p>
            <a:pPr lvl="0" rtl="0">
              <a:lnSpc>
                <a:spcPct val="115000"/>
              </a:lnSpc>
              <a:spcBef>
                <a:spcPts val="0"/>
              </a:spcBef>
              <a:buNone/>
            </a:pPr>
            <a:r>
              <a:rPr lang="en" sz="1600" b="1">
                <a:solidFill>
                  <a:srgbClr val="1155CC"/>
                </a:solidFill>
                <a:latin typeface="Courier New"/>
                <a:ea typeface="Courier New"/>
                <a:cs typeface="Courier New"/>
                <a:sym typeface="Courier New"/>
              </a:rPr>
              <a:t>	public </a:t>
            </a:r>
            <a:r>
              <a:rPr lang="en" sz="1600">
                <a:solidFill>
                  <a:srgbClr val="1155CC"/>
                </a:solidFill>
                <a:latin typeface="Courier New"/>
                <a:ea typeface="Courier New"/>
                <a:cs typeface="Courier New"/>
                <a:sym typeface="Courier New"/>
              </a:rPr>
              <a:t>OurException() {</a:t>
            </a:r>
          </a:p>
          <a:p>
            <a:pPr lvl="0" rtl="0">
              <a:lnSpc>
                <a:spcPct val="115000"/>
              </a:lnSpc>
              <a:spcBef>
                <a:spcPts val="0"/>
              </a:spcBef>
              <a:buNone/>
            </a:pPr>
            <a:r>
              <a:rPr lang="en" sz="1600" b="1">
                <a:solidFill>
                  <a:srgbClr val="1155CC"/>
                </a:solidFill>
                <a:latin typeface="Courier New"/>
                <a:ea typeface="Courier New"/>
                <a:cs typeface="Courier New"/>
                <a:sym typeface="Courier New"/>
              </a:rPr>
              <a:t>    	this</a:t>
            </a:r>
            <a:r>
              <a:rPr lang="en" sz="1600">
                <a:solidFill>
                  <a:srgbClr val="1155CC"/>
                </a:solidFill>
                <a:latin typeface="Courier New"/>
                <a:ea typeface="Courier New"/>
                <a:cs typeface="Courier New"/>
                <a:sym typeface="Courier New"/>
              </a:rPr>
              <a:t>(“Default message!”)</a:t>
            </a:r>
            <a:r>
              <a:rPr lang="en" sz="1600" b="1">
                <a:solidFill>
                  <a:srgbClr val="1155CC"/>
                </a:solidFill>
                <a:latin typeface="Courier New"/>
                <a:ea typeface="Courier New"/>
                <a:cs typeface="Courier New"/>
                <a:sym typeface="Courier New"/>
              </a:rPr>
              <a:t>;</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a:t>
            </a:r>
          </a:p>
          <a:p>
            <a:pPr lvl="0" rtl="0">
              <a:spcBef>
                <a:spcPts val="0"/>
              </a:spcBef>
              <a:buNone/>
            </a:pPr>
            <a:endParaRPr sz="1600">
              <a:latin typeface="Courier New"/>
              <a:ea typeface="Courier New"/>
              <a:cs typeface="Courier New"/>
              <a:sym typeface="Courier New"/>
            </a:endParaRPr>
          </a:p>
        </p:txBody>
      </p:sp>
      <p:sp>
        <p:nvSpPr>
          <p:cNvPr id="666" name="Shape 6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xmlns:p14="http://schemas.microsoft.com/office/powerpoint/2010/mai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Shape 3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dirty="0"/>
              <a:t>Primitive types vs classes</a:t>
            </a:r>
          </a:p>
        </p:txBody>
      </p:sp>
      <p:sp>
        <p:nvSpPr>
          <p:cNvPr id="307" name="Shape 307"/>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dirty="0" smtClean="0"/>
              <a:t>Variable</a:t>
            </a:r>
            <a:r>
              <a:rPr lang="en-US" sz="2200" dirty="0" smtClean="0"/>
              <a:t> </a:t>
            </a:r>
            <a:r>
              <a:rPr lang="en" sz="2200" dirty="0" smtClean="0"/>
              <a:t>declarations</a:t>
            </a:r>
            <a:r>
              <a:rPr lang="en" sz="2200" dirty="0"/>
              <a:t>:</a:t>
            </a:r>
          </a:p>
          <a:p>
            <a:pPr marL="914400" lvl="1" indent="-368300" rtl="0">
              <a:spcBef>
                <a:spcPts val="0"/>
              </a:spcBef>
              <a:buClr>
                <a:srgbClr val="000000"/>
              </a:buClr>
              <a:buSzPct val="100000"/>
              <a:buFont typeface="Courier New"/>
              <a:buChar char="o"/>
            </a:pPr>
            <a:r>
              <a:rPr lang="en" sz="2200" b="1" dirty="0">
                <a:solidFill>
                  <a:srgbClr val="1155CC"/>
                </a:solidFill>
                <a:latin typeface="Courier New"/>
                <a:ea typeface="Courier New"/>
                <a:cs typeface="Courier New"/>
                <a:sym typeface="Courier New"/>
              </a:rPr>
              <a:t>int i = 5;</a:t>
            </a:r>
          </a:p>
          <a:p>
            <a:pPr marL="914400" lvl="1" indent="-368300" rtl="0">
              <a:spcBef>
                <a:spcPts val="0"/>
              </a:spcBef>
              <a:buClr>
                <a:srgbClr val="000000"/>
              </a:buClr>
              <a:buSzPct val="100000"/>
              <a:buFont typeface="Courier New"/>
              <a:buChar char="o"/>
            </a:pPr>
            <a:r>
              <a:rPr lang="en" sz="2200" b="1" dirty="0">
                <a:solidFill>
                  <a:srgbClr val="1155CC"/>
                </a:solidFill>
                <a:latin typeface="Courier New"/>
                <a:ea typeface="Courier New"/>
                <a:cs typeface="Courier New"/>
                <a:sym typeface="Courier New"/>
              </a:rPr>
              <a:t>Animal a = new Animal(“Bob”);</a:t>
            </a:r>
          </a:p>
          <a:p>
            <a:pPr marL="457200" lvl="0" indent="-368300" rtl="0">
              <a:spcBef>
                <a:spcPts val="0"/>
              </a:spcBef>
              <a:buClr>
                <a:schemeClr val="dk1"/>
              </a:buClr>
              <a:buSzPct val="100000"/>
              <a:buFont typeface="Arial"/>
              <a:buChar char="●"/>
            </a:pPr>
            <a:r>
              <a:rPr lang="en" sz="2200" dirty="0"/>
              <a:t>How does “==” behave?</a:t>
            </a:r>
          </a:p>
          <a:p>
            <a:pPr lvl="0">
              <a:spcBef>
                <a:spcPts val="0"/>
              </a:spcBef>
              <a:buNone/>
            </a:pPr>
            <a:endParaRPr sz="2200" dirty="0"/>
          </a:p>
        </p:txBody>
      </p:sp>
      <p:sp>
        <p:nvSpPr>
          <p:cNvPr id="308" name="Shape 308"/>
          <p:cNvSpPr txBox="1"/>
          <p:nvPr/>
        </p:nvSpPr>
        <p:spPr>
          <a:xfrm>
            <a:off x="1332650" y="3106975"/>
            <a:ext cx="339299" cy="453299"/>
          </a:xfrm>
          <a:prstGeom prst="rect">
            <a:avLst/>
          </a:prstGeom>
          <a:noFill/>
          <a:ln>
            <a:noFill/>
          </a:ln>
        </p:spPr>
        <p:txBody>
          <a:bodyPr lIns="91425" tIns="91425" rIns="91425" bIns="91425" anchor="t" anchorCtr="0">
            <a:noAutofit/>
          </a:bodyPr>
          <a:lstStyle/>
          <a:p>
            <a:pPr>
              <a:spcBef>
                <a:spcPts val="0"/>
              </a:spcBef>
              <a:buNone/>
            </a:pPr>
            <a:r>
              <a:rPr lang="en" sz="2200" b="1">
                <a:solidFill>
                  <a:srgbClr val="1155CC"/>
                </a:solidFill>
                <a:latin typeface="Courier New"/>
                <a:ea typeface="Courier New"/>
                <a:cs typeface="Courier New"/>
                <a:sym typeface="Courier New"/>
              </a:rPr>
              <a:t>a</a:t>
            </a:r>
          </a:p>
        </p:txBody>
      </p:sp>
      <p:cxnSp>
        <p:nvCxnSpPr>
          <p:cNvPr id="309" name="Shape 309"/>
          <p:cNvCxnSpPr>
            <a:stCxn id="310" idx="3"/>
            <a:endCxn id="311" idx="1"/>
          </p:cNvCxnSpPr>
          <p:nvPr/>
        </p:nvCxnSpPr>
        <p:spPr>
          <a:xfrm>
            <a:off x="3475875" y="3363774"/>
            <a:ext cx="1745700" cy="0"/>
          </a:xfrm>
          <a:prstGeom prst="straightConnector1">
            <a:avLst/>
          </a:prstGeom>
          <a:noFill/>
          <a:ln w="38100" cap="flat">
            <a:solidFill>
              <a:schemeClr val="dk2"/>
            </a:solidFill>
            <a:prstDash val="solid"/>
            <a:round/>
            <a:headEnd type="none" w="lg" len="lg"/>
            <a:tailEnd type="triangle" w="lg" len="lg"/>
          </a:ln>
        </p:spPr>
      </p:cxnSp>
      <p:sp>
        <p:nvSpPr>
          <p:cNvPr id="312" name="Shape 312"/>
          <p:cNvSpPr txBox="1"/>
          <p:nvPr/>
        </p:nvSpPr>
        <p:spPr>
          <a:xfrm>
            <a:off x="1290050" y="3708450"/>
            <a:ext cx="424499" cy="453299"/>
          </a:xfrm>
          <a:prstGeom prst="rect">
            <a:avLst/>
          </a:prstGeom>
          <a:noFill/>
          <a:ln>
            <a:noFill/>
          </a:ln>
        </p:spPr>
        <p:txBody>
          <a:bodyPr lIns="91425" tIns="91425" rIns="91425" bIns="91425" anchor="t" anchorCtr="0">
            <a:noAutofit/>
          </a:bodyPr>
          <a:lstStyle/>
          <a:p>
            <a:pPr lvl="0" rtl="0">
              <a:spcBef>
                <a:spcPts val="0"/>
              </a:spcBef>
              <a:buNone/>
            </a:pPr>
            <a:r>
              <a:rPr lang="en"/>
              <a:t> </a:t>
            </a:r>
            <a:r>
              <a:rPr lang="en" sz="2200" b="1">
                <a:solidFill>
                  <a:srgbClr val="1155CC"/>
                </a:solidFill>
                <a:latin typeface="Courier New"/>
                <a:ea typeface="Courier New"/>
                <a:cs typeface="Courier New"/>
                <a:sym typeface="Courier New"/>
              </a:rPr>
              <a:t>i</a:t>
            </a:r>
          </a:p>
        </p:txBody>
      </p:sp>
      <p:sp>
        <p:nvSpPr>
          <p:cNvPr id="313" name="Shape 313"/>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10" name="Shape 310"/>
          <p:cNvSpPr/>
          <p:nvPr/>
        </p:nvSpPr>
        <p:spPr>
          <a:xfrm>
            <a:off x="1754775" y="3137125"/>
            <a:ext cx="17211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314" name="Shape 314"/>
          <p:cNvSpPr txBox="1"/>
          <p:nvPr/>
        </p:nvSpPr>
        <p:spPr>
          <a:xfrm>
            <a:off x="1774500" y="3767625"/>
            <a:ext cx="424499" cy="453299"/>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5</a:t>
            </a:r>
          </a:p>
        </p:txBody>
      </p:sp>
      <p:grpSp>
        <p:nvGrpSpPr>
          <p:cNvPr id="315" name="Shape 315"/>
          <p:cNvGrpSpPr/>
          <p:nvPr/>
        </p:nvGrpSpPr>
        <p:grpSpPr>
          <a:xfrm>
            <a:off x="5221725" y="3137125"/>
            <a:ext cx="2186099" cy="1310700"/>
            <a:chOff x="3665800" y="3767625"/>
            <a:chExt cx="2186099" cy="1310700"/>
          </a:xfrm>
        </p:grpSpPr>
        <p:sp>
          <p:nvSpPr>
            <p:cNvPr id="316" name="Shape 316"/>
            <p:cNvSpPr txBox="1"/>
            <p:nvPr/>
          </p:nvSpPr>
          <p:spPr>
            <a:xfrm>
              <a:off x="3919825" y="446662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name</a:t>
              </a:r>
            </a:p>
          </p:txBody>
        </p:sp>
        <p:sp>
          <p:nvSpPr>
            <p:cNvPr id="311" name="Shape 311"/>
            <p:cNvSpPr/>
            <p:nvPr/>
          </p:nvSpPr>
          <p:spPr>
            <a:xfrm>
              <a:off x="3665800" y="37676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r>
                <a:rPr lang="en" sz="1600">
                  <a:solidFill>
                    <a:schemeClr val="dk1"/>
                  </a:solidFill>
                </a:rPr>
                <a:t>Animal@0x36</a:t>
              </a:r>
            </a:p>
          </p:txBody>
        </p:sp>
        <p:sp>
          <p:nvSpPr>
            <p:cNvPr id="317" name="Shape 317"/>
            <p:cNvSpPr txBox="1"/>
            <p:nvPr/>
          </p:nvSpPr>
          <p:spPr>
            <a:xfrm>
              <a:off x="3665800" y="422092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318" name="Shape 318"/>
            <p:cNvSpPr/>
            <p:nvPr/>
          </p:nvSpPr>
          <p:spPr>
            <a:xfrm>
              <a:off x="4679425" y="4422975"/>
              <a:ext cx="8703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“Bob”</a:t>
              </a:r>
            </a:p>
          </p:txBody>
        </p:sp>
      </p:grpSp>
    </p:spTree>
  </p:cSld>
  <p:clrMapOvr>
    <a:masterClrMapping/>
  </p:clrMapOvr>
  <p:transition xmlns:p14="http://schemas.microsoft.com/office/powerpoint/2010/mai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70"/>
        <p:cNvGrpSpPr/>
        <p:nvPr/>
      </p:nvGrpSpPr>
      <p:grpSpPr>
        <a:xfrm>
          <a:off x="0" y="0"/>
          <a:ext cx="0" cy="0"/>
          <a:chOff x="0" y="0"/>
          <a:chExt cx="0" cy="0"/>
        </a:xfrm>
      </p:grpSpPr>
      <p:sp>
        <p:nvSpPr>
          <p:cNvPr id="671" name="Shape 67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 Little More Geometry!</a:t>
            </a:r>
          </a:p>
        </p:txBody>
      </p:sp>
      <p:sp>
        <p:nvSpPr>
          <p:cNvPr id="672" name="Shape 67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73" name="Shape 673"/>
          <p:cNvSpPr/>
          <p:nvPr/>
        </p:nvSpPr>
        <p:spPr>
          <a:xfrm>
            <a:off x="3502200" y="14589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Shape</a:t>
            </a:r>
          </a:p>
          <a:p>
            <a:pPr algn="l" rtl="0">
              <a:spcBef>
                <a:spcPts val="0"/>
              </a:spcBef>
              <a:buNone/>
            </a:pPr>
            <a:r>
              <a:rPr lang="en" sz="2000"/>
              <a:t>    x </a:t>
            </a:r>
            <a:r>
              <a:rPr lang="en" sz="2000">
                <a:solidFill>
                  <a:schemeClr val="dk1"/>
                </a:solidFill>
              </a:rPr>
              <a:t>____</a:t>
            </a:r>
          </a:p>
          <a:p>
            <a:pPr algn="l">
              <a:spcBef>
                <a:spcPts val="0"/>
              </a:spcBef>
              <a:buNone/>
            </a:pPr>
            <a:r>
              <a:rPr lang="en" sz="2000"/>
              <a:t>    y </a:t>
            </a:r>
            <a:r>
              <a:rPr lang="en" sz="2000">
                <a:solidFill>
                  <a:schemeClr val="dk1"/>
                </a:solidFill>
              </a:rPr>
              <a:t>____</a:t>
            </a:r>
          </a:p>
        </p:txBody>
      </p:sp>
      <p:sp>
        <p:nvSpPr>
          <p:cNvPr id="674" name="Shape 674"/>
          <p:cNvSpPr/>
          <p:nvPr/>
        </p:nvSpPr>
        <p:spPr>
          <a:xfrm>
            <a:off x="3258900" y="3353425"/>
            <a:ext cx="2626200" cy="13565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Triangle</a:t>
            </a:r>
          </a:p>
          <a:p>
            <a:pPr algn="l" rtl="0">
              <a:spcBef>
                <a:spcPts val="0"/>
              </a:spcBef>
              <a:buNone/>
            </a:pPr>
            <a:r>
              <a:rPr lang="en" sz="2000"/>
              <a:t>   area()     </a:t>
            </a:r>
          </a:p>
          <a:p>
            <a:pPr algn="l" rtl="0">
              <a:spcBef>
                <a:spcPts val="0"/>
              </a:spcBef>
              <a:buNone/>
            </a:pPr>
            <a:r>
              <a:rPr lang="en" sz="2000"/>
              <a:t>   base</a:t>
            </a:r>
            <a:r>
              <a:rPr lang="en" sz="2000">
                <a:solidFill>
                  <a:schemeClr val="dk1"/>
                </a:solidFill>
              </a:rPr>
              <a:t>____</a:t>
            </a:r>
          </a:p>
          <a:p>
            <a:pPr lvl="0" algn="l" rtl="0">
              <a:spcBef>
                <a:spcPts val="0"/>
              </a:spcBef>
              <a:buNone/>
            </a:pPr>
            <a:r>
              <a:rPr lang="en" sz="2000"/>
              <a:t>   height </a:t>
            </a:r>
            <a:r>
              <a:rPr lang="en" sz="2000">
                <a:solidFill>
                  <a:schemeClr val="dk1"/>
                </a:solidFill>
              </a:rPr>
              <a:t>____</a:t>
            </a:r>
          </a:p>
        </p:txBody>
      </p:sp>
      <p:sp>
        <p:nvSpPr>
          <p:cNvPr id="675" name="Shape 675"/>
          <p:cNvSpPr/>
          <p:nvPr/>
        </p:nvSpPr>
        <p:spPr>
          <a:xfrm>
            <a:off x="6338125" y="3373375"/>
            <a:ext cx="2139599" cy="995400"/>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Circle</a:t>
            </a:r>
          </a:p>
          <a:p>
            <a:pPr algn="l" rtl="0">
              <a:spcBef>
                <a:spcPts val="0"/>
              </a:spcBef>
              <a:buNone/>
            </a:pPr>
            <a:r>
              <a:rPr lang="en" sz="2000"/>
              <a:t>   area()</a:t>
            </a:r>
          </a:p>
          <a:p>
            <a:pPr lvl="0" algn="l" rtl="0">
              <a:spcBef>
                <a:spcPts val="0"/>
              </a:spcBef>
              <a:buNone/>
            </a:pPr>
            <a:r>
              <a:rPr lang="en" sz="2000"/>
              <a:t>   radius </a:t>
            </a:r>
            <a:r>
              <a:rPr lang="en" sz="2000">
                <a:solidFill>
                  <a:schemeClr val="dk1"/>
                </a:solidFill>
              </a:rPr>
              <a:t>____</a:t>
            </a:r>
          </a:p>
        </p:txBody>
      </p:sp>
      <p:sp>
        <p:nvSpPr>
          <p:cNvPr id="676" name="Shape 676"/>
          <p:cNvSpPr/>
          <p:nvPr/>
        </p:nvSpPr>
        <p:spPr>
          <a:xfrm>
            <a:off x="666275" y="33534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Square</a:t>
            </a:r>
          </a:p>
          <a:p>
            <a:pPr algn="l" rtl="0">
              <a:spcBef>
                <a:spcPts val="0"/>
              </a:spcBef>
              <a:buNone/>
            </a:pPr>
            <a:r>
              <a:rPr lang="en" sz="2000"/>
              <a:t>   area()</a:t>
            </a:r>
          </a:p>
          <a:p>
            <a:pPr lvl="0" algn="l" rtl="0">
              <a:spcBef>
                <a:spcPts val="0"/>
              </a:spcBef>
              <a:buNone/>
            </a:pPr>
            <a:r>
              <a:rPr lang="en" sz="2000"/>
              <a:t>   size ____</a:t>
            </a:r>
          </a:p>
        </p:txBody>
      </p:sp>
      <p:cxnSp>
        <p:nvCxnSpPr>
          <p:cNvPr id="677" name="Shape 677"/>
          <p:cNvCxnSpPr>
            <a:stCxn id="673" idx="2"/>
            <a:endCxn id="676" idx="0"/>
          </p:cNvCxnSpPr>
          <p:nvPr/>
        </p:nvCxnSpPr>
        <p:spPr>
          <a:xfrm flipH="1">
            <a:off x="1736099" y="2494224"/>
            <a:ext cx="2835900" cy="859200"/>
          </a:xfrm>
          <a:prstGeom prst="straightConnector1">
            <a:avLst/>
          </a:prstGeom>
          <a:noFill/>
          <a:ln w="19050" cap="flat">
            <a:solidFill>
              <a:schemeClr val="dk2"/>
            </a:solidFill>
            <a:prstDash val="solid"/>
            <a:round/>
            <a:headEnd type="none" w="lg" len="lg"/>
            <a:tailEnd type="triangle" w="lg" len="lg"/>
          </a:ln>
        </p:spPr>
      </p:cxnSp>
      <p:cxnSp>
        <p:nvCxnSpPr>
          <p:cNvPr id="678" name="Shape 678"/>
          <p:cNvCxnSpPr>
            <a:stCxn id="673" idx="2"/>
            <a:endCxn id="674" idx="0"/>
          </p:cNvCxnSpPr>
          <p:nvPr/>
        </p:nvCxnSpPr>
        <p:spPr>
          <a:xfrm>
            <a:off x="4571999" y="2494224"/>
            <a:ext cx="0" cy="859200"/>
          </a:xfrm>
          <a:prstGeom prst="straightConnector1">
            <a:avLst/>
          </a:prstGeom>
          <a:noFill/>
          <a:ln w="19050" cap="flat">
            <a:solidFill>
              <a:schemeClr val="dk2"/>
            </a:solidFill>
            <a:prstDash val="solid"/>
            <a:round/>
            <a:headEnd type="none" w="lg" len="lg"/>
            <a:tailEnd type="triangle" w="lg" len="lg"/>
          </a:ln>
        </p:spPr>
      </p:cxnSp>
      <p:cxnSp>
        <p:nvCxnSpPr>
          <p:cNvPr id="679" name="Shape 679"/>
          <p:cNvCxnSpPr>
            <a:stCxn id="673" idx="2"/>
            <a:endCxn id="675" idx="0"/>
          </p:cNvCxnSpPr>
          <p:nvPr/>
        </p:nvCxnSpPr>
        <p:spPr>
          <a:xfrm>
            <a:off x="4571999" y="2494224"/>
            <a:ext cx="2835900" cy="8793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sp>
        <p:nvSpPr>
          <p:cNvPr id="684" name="Shape 68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solidFill>
                  <a:srgbClr val="CC0202"/>
                </a:solidFill>
              </a:rPr>
              <a:t>A Partial Solution:</a:t>
            </a:r>
          </a:p>
        </p:txBody>
      </p:sp>
      <p:sp>
        <p:nvSpPr>
          <p:cNvPr id="685" name="Shape 685"/>
          <p:cNvSpPr txBox="1">
            <a:spLocks noGrp="1"/>
          </p:cNvSpPr>
          <p:nvPr>
            <p:ph type="body" idx="1"/>
          </p:nvPr>
        </p:nvSpPr>
        <p:spPr>
          <a:xfrm>
            <a:off x="457200" y="1200150"/>
            <a:ext cx="8229600" cy="738000"/>
          </a:xfrm>
          <a:prstGeom prst="rect">
            <a:avLst/>
          </a:prstGeom>
        </p:spPr>
        <p:txBody>
          <a:bodyPr lIns="91425" tIns="91425" rIns="91425" bIns="91425" anchor="t" anchorCtr="0">
            <a:noAutofit/>
          </a:bodyPr>
          <a:lstStyle/>
          <a:p>
            <a:pPr lvl="0" rtl="0">
              <a:spcBef>
                <a:spcPts val="0"/>
              </a:spcBef>
              <a:buNone/>
            </a:pPr>
            <a:r>
              <a:rPr lang="en" sz="2200"/>
              <a:t>Add method area to class Shape:</a:t>
            </a:r>
          </a:p>
        </p:txBody>
      </p:sp>
      <p:sp>
        <p:nvSpPr>
          <p:cNvPr id="686" name="Shape 68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87" name="Shape 687"/>
          <p:cNvSpPr txBox="1"/>
          <p:nvPr/>
        </p:nvSpPr>
        <p:spPr>
          <a:xfrm>
            <a:off x="811950" y="2074925"/>
            <a:ext cx="3443099" cy="992700"/>
          </a:xfrm>
          <a:prstGeom prst="rect">
            <a:avLst/>
          </a:prstGeom>
          <a:noFill/>
          <a:ln>
            <a:noFill/>
          </a:ln>
        </p:spPr>
        <p:txBody>
          <a:bodyPr lIns="91425" tIns="91425" rIns="91425" bIns="91425" anchor="t" anchorCtr="0">
            <a:noAutofit/>
          </a:bodyPr>
          <a:lstStyle/>
          <a:p>
            <a:pPr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rtl="0">
              <a:spcBef>
                <a:spcPts val="0"/>
              </a:spcBef>
              <a:buNone/>
            </a:pPr>
            <a:r>
              <a:rPr lang="en" sz="1800">
                <a:solidFill>
                  <a:srgbClr val="1155CC"/>
                </a:solidFill>
                <a:latin typeface="Courier New"/>
                <a:ea typeface="Courier New"/>
                <a:cs typeface="Courier New"/>
                <a:sym typeface="Courier New"/>
              </a:rPr>
              <a:t>	return 0;</a:t>
            </a:r>
          </a:p>
          <a:p>
            <a:pPr>
              <a:spcBef>
                <a:spcPts val="0"/>
              </a:spcBef>
              <a:buNone/>
            </a:pPr>
            <a:r>
              <a:rPr lang="en" sz="1800">
                <a:solidFill>
                  <a:srgbClr val="1155CC"/>
                </a:solidFill>
                <a:latin typeface="Courier New"/>
                <a:ea typeface="Courier New"/>
                <a:cs typeface="Courier New"/>
                <a:sym typeface="Courier New"/>
              </a:rPr>
              <a:t>}</a:t>
            </a:r>
          </a:p>
        </p:txBody>
      </p:sp>
      <p:sp>
        <p:nvSpPr>
          <p:cNvPr id="688" name="Shape 688"/>
          <p:cNvSpPr txBox="1"/>
          <p:nvPr/>
        </p:nvSpPr>
        <p:spPr>
          <a:xfrm>
            <a:off x="811950" y="3398200"/>
            <a:ext cx="7520100" cy="9927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lvl="0" rtl="0">
              <a:spcBef>
                <a:spcPts val="0"/>
              </a:spcBef>
              <a:buNone/>
            </a:pPr>
            <a:r>
              <a:rPr lang="en" sz="1800" b="1">
                <a:solidFill>
                  <a:srgbClr val="1155CC"/>
                </a:solidFill>
                <a:latin typeface="Courier New"/>
                <a:ea typeface="Courier New"/>
                <a:cs typeface="Courier New"/>
                <a:sym typeface="Courier New"/>
              </a:rPr>
              <a:t>	throw new </a:t>
            </a:r>
            <a:r>
              <a:rPr lang="en" sz="1800">
                <a:solidFill>
                  <a:srgbClr val="1155CC"/>
                </a:solidFill>
                <a:latin typeface="Courier New"/>
                <a:ea typeface="Courier New"/>
                <a:cs typeface="Courier New"/>
                <a:sym typeface="Courier New"/>
              </a:rPr>
              <a:t>RuntimeException(“area not overridden”);</a:t>
            </a:r>
          </a:p>
          <a:p>
            <a:pPr lvl="0" rtl="0">
              <a:spcBef>
                <a:spcPts val="0"/>
              </a:spcBef>
              <a:buNone/>
            </a:pPr>
            <a:r>
              <a:rPr lang="en" sz="1800">
                <a:solidFill>
                  <a:srgbClr val="1155CC"/>
                </a:solidFill>
                <a:latin typeface="Courier New"/>
                <a:ea typeface="Courier New"/>
                <a:cs typeface="Courier New"/>
                <a:sym typeface="Courier New"/>
              </a:rPr>
              <a:t>}</a:t>
            </a:r>
          </a:p>
          <a:p>
            <a:pPr lvl="0" rtl="0">
              <a:spcBef>
                <a:spcPts val="0"/>
              </a:spcBef>
              <a:buNone/>
            </a:pPr>
            <a:endParaRPr sz="1800">
              <a:latin typeface="Courier New"/>
              <a:ea typeface="Courier New"/>
              <a:cs typeface="Courier New"/>
              <a:sym typeface="Courier New"/>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7"/>
                                        </p:tgtEl>
                                        <p:attrNameLst>
                                          <p:attrName>style.visibility</p:attrName>
                                        </p:attrNameLst>
                                      </p:cBhvr>
                                      <p:to>
                                        <p:strVal val="visible"/>
                                      </p:to>
                                    </p:set>
                                    <p:animEffect transition="in" filter="fade">
                                      <p:cBhvr>
                                        <p:cTn id="7" dur="1000"/>
                                        <p:tgtEl>
                                          <p:spTgt spid="6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8"/>
                                        </p:tgtEl>
                                        <p:attrNameLst>
                                          <p:attrName>style.visibility</p:attrName>
                                        </p:attrNameLst>
                                      </p:cBhvr>
                                      <p:to>
                                        <p:strVal val="visible"/>
                                      </p:to>
                                    </p:set>
                                    <p:animEffect transition="in" filter="fade">
                                      <p:cBhvr>
                                        <p:cTn id="12" dur="1000"/>
                                        <p:tgtEl>
                                          <p:spTgt spid="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Shape 693"/>
          <p:cNvSpPr txBox="1">
            <a:spLocks noGrp="1"/>
          </p:cNvSpPr>
          <p:nvPr>
            <p:ph type="title"/>
          </p:nvPr>
        </p:nvSpPr>
        <p:spPr>
          <a:xfrm>
            <a:off x="450200" y="225678"/>
            <a:ext cx="8229600" cy="857400"/>
          </a:xfrm>
          <a:prstGeom prst="rect">
            <a:avLst/>
          </a:prstGeom>
        </p:spPr>
        <p:txBody>
          <a:bodyPr lIns="91425" tIns="91425" rIns="91425" bIns="91425" anchor="b" anchorCtr="0">
            <a:noAutofit/>
          </a:bodyPr>
          <a:lstStyle/>
          <a:p>
            <a:pPr lvl="0" rtl="0">
              <a:spcBef>
                <a:spcPts val="0"/>
              </a:spcBef>
              <a:buNone/>
            </a:pPr>
            <a:r>
              <a:rPr lang="en" sz="3200"/>
              <a:t>Problems not solved</a:t>
            </a:r>
          </a:p>
        </p:txBody>
      </p:sp>
      <p:sp>
        <p:nvSpPr>
          <p:cNvPr id="694" name="Shape 694"/>
          <p:cNvSpPr txBox="1"/>
          <p:nvPr/>
        </p:nvSpPr>
        <p:spPr>
          <a:xfrm>
            <a:off x="915350" y="1439175"/>
            <a:ext cx="7527899" cy="1626300"/>
          </a:xfrm>
          <a:prstGeom prst="rect">
            <a:avLst/>
          </a:prstGeom>
          <a:noFill/>
          <a:ln>
            <a:noFill/>
          </a:ln>
        </p:spPr>
        <p:txBody>
          <a:bodyPr lIns="91425" tIns="91425" rIns="91425" bIns="91425" anchor="t" anchorCtr="0">
            <a:noAutofit/>
          </a:bodyPr>
          <a:lstStyle/>
          <a:p>
            <a:pPr marL="457200" lvl="0" indent="-368300" rtl="0">
              <a:spcBef>
                <a:spcPts val="0"/>
              </a:spcBef>
              <a:buClr>
                <a:srgbClr val="000000"/>
              </a:buClr>
              <a:buSzPct val="100000"/>
              <a:buFont typeface="Arial"/>
              <a:buAutoNum type="arabicPeriod"/>
            </a:pPr>
            <a:r>
              <a:rPr lang="en" sz="2200">
                <a:solidFill>
                  <a:schemeClr val="dk1"/>
                </a:solidFill>
              </a:rPr>
              <a:t>What is a Shape that isn’t a Circle, Square, Triangle, etc?  What is </a:t>
            </a:r>
            <a:r>
              <a:rPr lang="en" sz="2200" i="1">
                <a:solidFill>
                  <a:schemeClr val="dk1"/>
                </a:solidFill>
              </a:rPr>
              <a:t>only</a:t>
            </a:r>
            <a:r>
              <a:rPr lang="en" sz="2200">
                <a:solidFill>
                  <a:schemeClr val="dk1"/>
                </a:solidFill>
              </a:rPr>
              <a:t> a shape, nothing more specific?</a:t>
            </a:r>
          </a:p>
          <a:p>
            <a:pPr marL="914400" lvl="1" indent="-368300" rtl="0">
              <a:spcBef>
                <a:spcPts val="0"/>
              </a:spcBef>
              <a:buClr>
                <a:srgbClr val="000000"/>
              </a:buClr>
              <a:buSzPct val="95652"/>
              <a:buFont typeface="Arial"/>
              <a:buAutoNum type="alphaLcPeriod"/>
            </a:pPr>
            <a:r>
              <a:rPr lang="en" sz="2300">
                <a:solidFill>
                  <a:srgbClr val="1155CC"/>
                </a:solidFill>
                <a:latin typeface="Courier New"/>
                <a:ea typeface="Courier New"/>
                <a:cs typeface="Courier New"/>
                <a:sym typeface="Courier New"/>
              </a:rPr>
              <a:t>Shape</a:t>
            </a:r>
            <a:r>
              <a:rPr lang="en" sz="2300" b="1">
                <a:solidFill>
                  <a:srgbClr val="1155CC"/>
                </a:solidFill>
                <a:latin typeface="Courier New"/>
                <a:ea typeface="Courier New"/>
                <a:cs typeface="Courier New"/>
                <a:sym typeface="Courier New"/>
              </a:rPr>
              <a:t> </a:t>
            </a:r>
            <a:r>
              <a:rPr lang="en" sz="2300">
                <a:solidFill>
                  <a:srgbClr val="1155CC"/>
                </a:solidFill>
                <a:latin typeface="Courier New"/>
                <a:ea typeface="Courier New"/>
                <a:cs typeface="Courier New"/>
                <a:sym typeface="Courier New"/>
              </a:rPr>
              <a:t>s =</a:t>
            </a:r>
            <a:r>
              <a:rPr lang="en" sz="2300" b="1">
                <a:solidFill>
                  <a:srgbClr val="1155CC"/>
                </a:solidFill>
                <a:latin typeface="Courier New"/>
                <a:ea typeface="Courier New"/>
                <a:cs typeface="Courier New"/>
                <a:sym typeface="Courier New"/>
              </a:rPr>
              <a:t> new </a:t>
            </a:r>
            <a:r>
              <a:rPr lang="en" sz="2300">
                <a:solidFill>
                  <a:srgbClr val="1155CC"/>
                </a:solidFill>
                <a:latin typeface="Courier New"/>
                <a:ea typeface="Courier New"/>
                <a:cs typeface="Courier New"/>
                <a:sym typeface="Courier New"/>
              </a:rPr>
              <a:t>Shape(...);</a:t>
            </a:r>
            <a:r>
              <a:rPr lang="en" sz="2200">
                <a:solidFill>
                  <a:schemeClr val="dk1"/>
                </a:solidFill>
              </a:rPr>
              <a:t> Should be disallowed</a:t>
            </a:r>
          </a:p>
          <a:p>
            <a:pPr marR="0" lvl="0" algn="l" rtl="0">
              <a:lnSpc>
                <a:spcPct val="100000"/>
              </a:lnSpc>
              <a:spcBef>
                <a:spcPts val="0"/>
              </a:spcBef>
              <a:spcAft>
                <a:spcPts val="0"/>
              </a:spcAft>
              <a:buNone/>
            </a:pPr>
            <a:endParaRPr sz="2200">
              <a:solidFill>
                <a:schemeClr val="dk1"/>
              </a:solidFill>
            </a:endParaRPr>
          </a:p>
        </p:txBody>
      </p:sp>
      <p:sp>
        <p:nvSpPr>
          <p:cNvPr id="695" name="Shape 69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96" name="Shape 696"/>
          <p:cNvSpPr txBox="1"/>
          <p:nvPr/>
        </p:nvSpPr>
        <p:spPr>
          <a:xfrm>
            <a:off x="888275" y="3239600"/>
            <a:ext cx="7576500" cy="1445700"/>
          </a:xfrm>
          <a:prstGeom prst="rect">
            <a:avLst/>
          </a:prstGeom>
          <a:noFill/>
          <a:ln>
            <a:noFill/>
          </a:ln>
        </p:spPr>
        <p:txBody>
          <a:bodyPr lIns="91425" tIns="91425" rIns="91425" bIns="91425" anchor="t" anchorCtr="0">
            <a:noAutofit/>
          </a:bodyPr>
          <a:lstStyle/>
          <a:p>
            <a:pPr lvl="0" rtl="0">
              <a:spcBef>
                <a:spcPts val="0"/>
              </a:spcBef>
              <a:buNone/>
            </a:pPr>
            <a:r>
              <a:rPr lang="en" sz="2200">
                <a:solidFill>
                  <a:schemeClr val="dk1"/>
                </a:solidFill>
              </a:rPr>
              <a:t>2.  What if a subclass doesn’t override area()?</a:t>
            </a:r>
          </a:p>
          <a:p>
            <a:pPr marL="914400" lvl="1" indent="-368300" rtl="0">
              <a:spcBef>
                <a:spcPts val="0"/>
              </a:spcBef>
              <a:buClr>
                <a:schemeClr val="dk1"/>
              </a:buClr>
              <a:buSzPct val="100000"/>
              <a:buFont typeface="Arial"/>
              <a:buAutoNum type="alphaLcPeriod"/>
            </a:pPr>
            <a:r>
              <a:rPr lang="en" sz="2200">
                <a:solidFill>
                  <a:schemeClr val="dk1"/>
                </a:solidFill>
              </a:rPr>
              <a:t>Can’t force the subclass to override it!</a:t>
            </a:r>
          </a:p>
          <a:p>
            <a:pPr marL="914400" lvl="1" indent="-368300" rtl="0">
              <a:spcBef>
                <a:spcPts val="0"/>
              </a:spcBef>
              <a:buClr>
                <a:schemeClr val="dk1"/>
              </a:buClr>
              <a:buSzPct val="100000"/>
              <a:buFont typeface="Arial"/>
              <a:buAutoNum type="alphaLcPeriod"/>
            </a:pPr>
            <a:r>
              <a:rPr lang="en" sz="2200">
                <a:solidFill>
                  <a:schemeClr val="dk1"/>
                </a:solidFill>
              </a:rPr>
              <a:t>Incorrect value returned or exception thrown. </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6"/>
                                        </p:tgtEl>
                                        <p:attrNameLst>
                                          <p:attrName>style.visibility</p:attrName>
                                        </p:attrNameLst>
                                      </p:cBhvr>
                                      <p:to>
                                        <p:strVal val="visible"/>
                                      </p:to>
                                    </p:set>
                                    <p:animEffect transition="in" filter="fade">
                                      <p:cBhvr>
                                        <p:cTn id="7" dur="1000"/>
                                        <p:tgtEl>
                                          <p:spTgt spid="6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00"/>
        <p:cNvGrpSpPr/>
        <p:nvPr/>
      </p:nvGrpSpPr>
      <p:grpSpPr>
        <a:xfrm>
          <a:off x="0" y="0"/>
          <a:ext cx="0" cy="0"/>
          <a:chOff x="0" y="0"/>
          <a:chExt cx="0" cy="0"/>
        </a:xfrm>
      </p:grpSpPr>
      <p:sp>
        <p:nvSpPr>
          <p:cNvPr id="701" name="Shape 70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Solution: Abstract classes</a:t>
            </a:r>
          </a:p>
        </p:txBody>
      </p:sp>
      <p:sp>
        <p:nvSpPr>
          <p:cNvPr id="702" name="Shape 70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a:p>
          <a:p>
            <a:pPr rtl="0">
              <a:spcBef>
                <a:spcPts val="0"/>
              </a:spcBef>
              <a:buNone/>
            </a:pPr>
            <a:endParaRPr sz="2200"/>
          </a:p>
          <a:p>
            <a:pPr rtl="0">
              <a:spcBef>
                <a:spcPts val="0"/>
              </a:spcBef>
              <a:buNone/>
            </a:pPr>
            <a:r>
              <a:rPr lang="en" sz="2200" b="1">
                <a:solidFill>
                  <a:srgbClr val="1155CC"/>
                </a:solidFill>
                <a:latin typeface="Courier New"/>
                <a:ea typeface="Courier New"/>
                <a:cs typeface="Courier New"/>
                <a:sym typeface="Courier New"/>
              </a:rPr>
              <a:t>public </a:t>
            </a:r>
            <a:r>
              <a:rPr lang="en" sz="2200" b="1">
                <a:solidFill>
                  <a:schemeClr val="accent1"/>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class </a:t>
            </a:r>
            <a:r>
              <a:rPr lang="en" sz="2200">
                <a:solidFill>
                  <a:srgbClr val="1155CC"/>
                </a:solidFill>
                <a:latin typeface="Courier New"/>
                <a:ea typeface="Courier New"/>
                <a:cs typeface="Courier New"/>
                <a:sym typeface="Courier New"/>
              </a:rPr>
              <a:t>Shape {</a:t>
            </a:r>
          </a:p>
          <a:p>
            <a:pPr rtl="0">
              <a:spcBef>
                <a:spcPts val="0"/>
              </a:spcBef>
              <a:buNone/>
            </a:pPr>
            <a:endParaRPr sz="2200" b="1">
              <a:solidFill>
                <a:srgbClr val="1155CC"/>
              </a:solidFill>
              <a:latin typeface="Courier New"/>
              <a:ea typeface="Courier New"/>
              <a:cs typeface="Courier New"/>
              <a:sym typeface="Courier New"/>
            </a:endParaRPr>
          </a:p>
          <a:p>
            <a:pPr rtl="0">
              <a:spcBef>
                <a:spcPts val="0"/>
              </a:spcBef>
              <a:buNone/>
            </a:pPr>
            <a:r>
              <a:rPr lang="en" sz="2200" b="1">
                <a:solidFill>
                  <a:srgbClr val="1155CC"/>
                </a:solidFill>
                <a:latin typeface="Courier New"/>
                <a:ea typeface="Courier New"/>
                <a:cs typeface="Courier New"/>
                <a:sym typeface="Courier New"/>
              </a:rPr>
              <a:t>	public double </a:t>
            </a:r>
            <a:r>
              <a:rPr lang="en" sz="2200">
                <a:solidFill>
                  <a:srgbClr val="1155CC"/>
                </a:solidFill>
                <a:latin typeface="Courier New"/>
                <a:ea typeface="Courier New"/>
                <a:cs typeface="Courier New"/>
                <a:sym typeface="Courier New"/>
              </a:rPr>
              <a:t>area() {</a:t>
            </a:r>
          </a:p>
          <a:p>
            <a:pPr marL="457200" indent="457200" rtl="0">
              <a:spcBef>
                <a:spcPts val="0"/>
              </a:spcBef>
              <a:buNone/>
            </a:pPr>
            <a:r>
              <a:rPr lang="en" sz="2200">
                <a:solidFill>
                  <a:srgbClr val="1155CC"/>
                </a:solidFill>
                <a:latin typeface="Courier New"/>
                <a:ea typeface="Courier New"/>
                <a:cs typeface="Courier New"/>
                <a:sym typeface="Courier New"/>
              </a:rPr>
              <a:t>return 0;</a:t>
            </a:r>
          </a:p>
          <a:p>
            <a:pPr marL="457200" indent="0" rtl="0">
              <a:spcBef>
                <a:spcPts val="0"/>
              </a:spcBef>
              <a:buNone/>
            </a:pPr>
            <a:r>
              <a:rPr lang="en" sz="2200">
                <a:solidFill>
                  <a:srgbClr val="1155CC"/>
                </a:solidFill>
                <a:latin typeface="Courier New"/>
                <a:ea typeface="Courier New"/>
                <a:cs typeface="Courier New"/>
                <a:sym typeface="Courier New"/>
              </a:rPr>
              <a:t>}</a:t>
            </a:r>
          </a:p>
          <a:p>
            <a:pPr rtl="0">
              <a:spcBef>
                <a:spcPts val="0"/>
              </a:spcBef>
              <a:buNone/>
            </a:pPr>
            <a:r>
              <a:rPr lang="en" sz="2200">
                <a:solidFill>
                  <a:srgbClr val="1155CC"/>
                </a:solidFill>
                <a:latin typeface="Courier New"/>
                <a:ea typeface="Courier New"/>
                <a:cs typeface="Courier New"/>
                <a:sym typeface="Courier New"/>
              </a:rPr>
              <a:t>}</a:t>
            </a:r>
          </a:p>
          <a:p>
            <a:pPr rtl="0">
              <a:spcBef>
                <a:spcPts val="0"/>
              </a:spcBef>
              <a:buNone/>
            </a:pPr>
            <a:endParaRPr sz="2400"/>
          </a:p>
          <a:p>
            <a:pPr rtl="0">
              <a:spcBef>
                <a:spcPts val="0"/>
              </a:spcBef>
              <a:buNone/>
            </a:pPr>
            <a:endParaRPr sz="2200"/>
          </a:p>
          <a:p>
            <a:pPr rtl="0">
              <a:spcBef>
                <a:spcPts val="0"/>
              </a:spcBef>
              <a:buNone/>
            </a:pPr>
            <a:endParaRPr sz="2200"/>
          </a:p>
          <a:p>
            <a:pPr rtl="0">
              <a:spcBef>
                <a:spcPts val="0"/>
              </a:spcBef>
              <a:buNone/>
            </a:pPr>
            <a:endParaRPr sz="2200"/>
          </a:p>
          <a:p>
            <a:pPr lvl="0" rtl="0">
              <a:spcBef>
                <a:spcPts val="0"/>
              </a:spcBef>
              <a:buNone/>
            </a:pPr>
            <a:endParaRPr sz="2200"/>
          </a:p>
          <a:p>
            <a:pPr lvl="0">
              <a:spcBef>
                <a:spcPts val="0"/>
              </a:spcBef>
              <a:buNone/>
            </a:pPr>
            <a:endParaRPr sz="2200"/>
          </a:p>
        </p:txBody>
      </p:sp>
      <p:sp>
        <p:nvSpPr>
          <p:cNvPr id="703" name="Shape 7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704" name="Shape 704"/>
          <p:cNvCxnSpPr/>
          <p:nvPr/>
        </p:nvCxnSpPr>
        <p:spPr>
          <a:xfrm flipH="1">
            <a:off x="2736774" y="1574314"/>
            <a:ext cx="1646700" cy="619799"/>
          </a:xfrm>
          <a:prstGeom prst="straightConnector1">
            <a:avLst/>
          </a:prstGeom>
          <a:noFill/>
          <a:ln w="19050" cap="flat">
            <a:solidFill>
              <a:schemeClr val="dk2"/>
            </a:solidFill>
            <a:prstDash val="solid"/>
            <a:round/>
            <a:headEnd type="none" w="lg" len="lg"/>
            <a:tailEnd type="triangle" w="lg" len="lg"/>
          </a:ln>
        </p:spPr>
      </p:cxnSp>
      <p:sp>
        <p:nvSpPr>
          <p:cNvPr id="705" name="Shape 705"/>
          <p:cNvSpPr txBox="1"/>
          <p:nvPr/>
        </p:nvSpPr>
        <p:spPr>
          <a:xfrm>
            <a:off x="4383475" y="1200150"/>
            <a:ext cx="2620800" cy="981300"/>
          </a:xfrm>
          <a:prstGeom prst="rect">
            <a:avLst/>
          </a:prstGeom>
          <a:noFill/>
          <a:ln>
            <a:noFill/>
          </a:ln>
        </p:spPr>
        <p:txBody>
          <a:bodyPr lIns="91425" tIns="91425" rIns="91425" bIns="91425" anchor="t" anchorCtr="0">
            <a:noAutofit/>
          </a:bodyPr>
          <a:lstStyle/>
          <a:p>
            <a:pPr lvl="0" rtl="0">
              <a:spcBef>
                <a:spcPts val="0"/>
              </a:spcBef>
              <a:buNone/>
            </a:pPr>
            <a:r>
              <a:rPr lang="en" sz="1800" b="1" i="1"/>
              <a:t>Abstract class</a:t>
            </a:r>
          </a:p>
          <a:p>
            <a:pPr rtl="0">
              <a:spcBef>
                <a:spcPts val="0"/>
              </a:spcBef>
              <a:buNone/>
            </a:pPr>
            <a:r>
              <a:rPr lang="en" sz="1800"/>
              <a:t>Can’t be instantiated. </a:t>
            </a:r>
          </a:p>
          <a:p>
            <a:pPr lvl="0" rtl="0">
              <a:spcBef>
                <a:spcPts val="0"/>
              </a:spcBef>
              <a:buNone/>
            </a:pPr>
            <a:r>
              <a:rPr lang="en" sz="1800"/>
              <a:t>(</a:t>
            </a:r>
            <a:r>
              <a:rPr lang="en" sz="1800" b="1">
                <a:solidFill>
                  <a:srgbClr val="DA0002"/>
                </a:solidFill>
                <a:latin typeface="Courier New"/>
                <a:ea typeface="Courier New"/>
                <a:cs typeface="Courier New"/>
                <a:sym typeface="Courier New"/>
              </a:rPr>
              <a:t>new</a:t>
            </a:r>
            <a:r>
              <a:rPr lang="en" sz="1800">
                <a:solidFill>
                  <a:srgbClr val="DA0002"/>
                </a:solidFill>
                <a:latin typeface="Courier New"/>
                <a:ea typeface="Courier New"/>
                <a:cs typeface="Courier New"/>
                <a:sym typeface="Courier New"/>
              </a:rPr>
              <a:t> Shape()</a:t>
            </a:r>
            <a:r>
              <a:rPr lang="en" sz="1800"/>
              <a:t> illegal)</a:t>
            </a:r>
          </a:p>
        </p:txBody>
      </p:sp>
    </p:spTree>
  </p:cSld>
  <p:clrMapOvr>
    <a:masterClrMapping/>
  </p:clrMapOvr>
  <p:transition xmlns:p14="http://schemas.microsoft.com/office/powerpoint/2010/mai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Shape 71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Abstract methods</a:t>
            </a:r>
          </a:p>
        </p:txBody>
      </p:sp>
      <p:sp>
        <p:nvSpPr>
          <p:cNvPr id="711" name="Shape 71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a:p>
          <a:p>
            <a:pPr lvl="0" rtl="0">
              <a:spcBef>
                <a:spcPts val="0"/>
              </a:spcBef>
              <a:buNone/>
            </a:pPr>
            <a:endParaRPr sz="2200"/>
          </a:p>
          <a:p>
            <a:pPr lvl="0" rtl="0">
              <a:spcBef>
                <a:spcPts val="0"/>
              </a:spcBef>
              <a:buNone/>
            </a:pPr>
            <a:r>
              <a:rPr lang="en" sz="2200" b="1">
                <a:solidFill>
                  <a:srgbClr val="1155CC"/>
                </a:solidFill>
                <a:latin typeface="Courier New"/>
                <a:ea typeface="Courier New"/>
                <a:cs typeface="Courier New"/>
                <a:sym typeface="Courier New"/>
              </a:rPr>
              <a:t>public </a:t>
            </a:r>
            <a:r>
              <a:rPr lang="en" sz="2200" b="1">
                <a:solidFill>
                  <a:schemeClr val="accent1"/>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class </a:t>
            </a:r>
            <a:r>
              <a:rPr lang="en" sz="2200">
                <a:solidFill>
                  <a:srgbClr val="1155CC"/>
                </a:solidFill>
                <a:latin typeface="Courier New"/>
                <a:ea typeface="Courier New"/>
                <a:cs typeface="Courier New"/>
                <a:sym typeface="Courier New"/>
              </a:rPr>
              <a:t>Shape {</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b="1">
                <a:solidFill>
                  <a:srgbClr val="1155CC"/>
                </a:solidFill>
                <a:latin typeface="Courier New"/>
                <a:ea typeface="Courier New"/>
                <a:cs typeface="Courier New"/>
                <a:sym typeface="Courier New"/>
              </a:rPr>
              <a:t>	public </a:t>
            </a:r>
            <a:r>
              <a:rPr lang="en" sz="2200" b="1">
                <a:solidFill>
                  <a:srgbClr val="DA0002"/>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double </a:t>
            </a:r>
            <a:r>
              <a:rPr lang="en" sz="2200">
                <a:solidFill>
                  <a:srgbClr val="1155CC"/>
                </a:solidFill>
                <a:latin typeface="Courier New"/>
                <a:ea typeface="Courier New"/>
                <a:cs typeface="Courier New"/>
                <a:sym typeface="Courier New"/>
              </a:rPr>
              <a:t>area();</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a:solidFill>
                  <a:srgbClr val="1155CC"/>
                </a:solidFill>
                <a:latin typeface="Courier New"/>
                <a:ea typeface="Courier New"/>
                <a:cs typeface="Courier New"/>
                <a:sym typeface="Courier New"/>
              </a:rPr>
              <a:t>}</a:t>
            </a:r>
          </a:p>
          <a:p>
            <a:pPr lvl="0" rtl="0">
              <a:spcBef>
                <a:spcPts val="0"/>
              </a:spcBef>
              <a:buNone/>
            </a:pPr>
            <a:endParaRPr sz="2400"/>
          </a:p>
          <a:p>
            <a:pPr lvl="0" rtl="0">
              <a:spcBef>
                <a:spcPts val="0"/>
              </a:spcBef>
              <a:buNone/>
            </a:pPr>
            <a:endParaRPr sz="2200"/>
          </a:p>
          <a:p>
            <a:pPr lvl="0" rtl="0">
              <a:spcBef>
                <a:spcPts val="0"/>
              </a:spcBef>
              <a:buNone/>
            </a:pPr>
            <a:endParaRPr sz="2200"/>
          </a:p>
          <a:p>
            <a:pPr lvl="0" rtl="0">
              <a:spcBef>
                <a:spcPts val="0"/>
              </a:spcBef>
              <a:buNone/>
            </a:pPr>
            <a:endParaRPr sz="2200"/>
          </a:p>
          <a:p>
            <a:pPr lvl="0" rtl="0">
              <a:spcBef>
                <a:spcPts val="0"/>
              </a:spcBef>
              <a:buNone/>
            </a:pPr>
            <a:endParaRPr sz="2200"/>
          </a:p>
          <a:p>
            <a:pPr lvl="0" rtl="0">
              <a:spcBef>
                <a:spcPts val="0"/>
              </a:spcBef>
              <a:buNone/>
            </a:pPr>
            <a:endParaRPr sz="2200"/>
          </a:p>
        </p:txBody>
      </p:sp>
      <p:sp>
        <p:nvSpPr>
          <p:cNvPr id="712" name="Shape 71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713" name="Shape 713"/>
          <p:cNvCxnSpPr>
            <a:stCxn id="714" idx="1"/>
          </p:cNvCxnSpPr>
          <p:nvPr/>
        </p:nvCxnSpPr>
        <p:spPr>
          <a:xfrm rot="10800000">
            <a:off x="2816275" y="3417299"/>
            <a:ext cx="1567200" cy="642900"/>
          </a:xfrm>
          <a:prstGeom prst="straightConnector1">
            <a:avLst/>
          </a:prstGeom>
          <a:noFill/>
          <a:ln w="19050" cap="flat">
            <a:solidFill>
              <a:schemeClr val="dk2"/>
            </a:solidFill>
            <a:prstDash val="solid"/>
            <a:round/>
            <a:headEnd type="none" w="lg" len="lg"/>
            <a:tailEnd type="triangle" w="lg" len="lg"/>
          </a:ln>
        </p:spPr>
      </p:cxnSp>
      <p:sp>
        <p:nvSpPr>
          <p:cNvPr id="714" name="Shape 714"/>
          <p:cNvSpPr txBox="1"/>
          <p:nvPr/>
        </p:nvSpPr>
        <p:spPr>
          <a:xfrm>
            <a:off x="4383475" y="3818700"/>
            <a:ext cx="2286000" cy="482999"/>
          </a:xfrm>
          <a:prstGeom prst="rect">
            <a:avLst/>
          </a:prstGeom>
          <a:noFill/>
          <a:ln>
            <a:noFill/>
          </a:ln>
        </p:spPr>
        <p:txBody>
          <a:bodyPr lIns="91425" tIns="91425" rIns="91425" bIns="91425" anchor="t" anchorCtr="0">
            <a:noAutofit/>
          </a:bodyPr>
          <a:lstStyle/>
          <a:p>
            <a:pPr lvl="0" rtl="0">
              <a:spcBef>
                <a:spcPts val="0"/>
              </a:spcBef>
              <a:buNone/>
            </a:pPr>
            <a:r>
              <a:rPr lang="en" sz="1800" b="1" i="1"/>
              <a:t>Abstract method</a:t>
            </a:r>
          </a:p>
          <a:p>
            <a:pPr lvl="0" rtl="0">
              <a:spcBef>
                <a:spcPts val="0"/>
              </a:spcBef>
              <a:buNone/>
            </a:pPr>
            <a:r>
              <a:rPr lang="en" sz="1800"/>
              <a:t>Subclass must override.</a:t>
            </a:r>
          </a:p>
        </p:txBody>
      </p:sp>
      <p:sp>
        <p:nvSpPr>
          <p:cNvPr id="715" name="Shape 715"/>
          <p:cNvSpPr txBox="1"/>
          <p:nvPr/>
        </p:nvSpPr>
        <p:spPr>
          <a:xfrm>
            <a:off x="6506250" y="1324550"/>
            <a:ext cx="2286000" cy="3349800"/>
          </a:xfrm>
          <a:prstGeom prst="rect">
            <a:avLst/>
          </a:prstGeom>
          <a:noFill/>
          <a:ln>
            <a:noFill/>
          </a:ln>
        </p:spPr>
        <p:txBody>
          <a:bodyPr lIns="91425" tIns="91425" rIns="91425" bIns="91425" anchor="t" anchorCtr="0">
            <a:noAutofit/>
          </a:bodyPr>
          <a:lstStyle/>
          <a:p>
            <a:pPr marL="457200" lvl="0" indent="-342900" rtl="0">
              <a:lnSpc>
                <a:spcPct val="115000"/>
              </a:lnSpc>
              <a:spcBef>
                <a:spcPts val="0"/>
              </a:spcBef>
              <a:buClr>
                <a:schemeClr val="dk1"/>
              </a:buClr>
              <a:buSzPct val="100000"/>
              <a:buFont typeface="Arial"/>
              <a:buChar char="●"/>
            </a:pPr>
            <a:r>
              <a:rPr lang="en" sz="1800">
                <a:solidFill>
                  <a:schemeClr val="dk1"/>
                </a:solidFill>
              </a:rPr>
              <a:t>Can have implemented methods, too</a:t>
            </a:r>
          </a:p>
          <a:p>
            <a:pPr lvl="0" rtl="0">
              <a:lnSpc>
                <a:spcPct val="115000"/>
              </a:lnSpc>
              <a:spcBef>
                <a:spcPts val="0"/>
              </a:spcBef>
              <a:buNone/>
            </a:pPr>
            <a:endParaRPr sz="1800">
              <a:solidFill>
                <a:schemeClr val="dk1"/>
              </a:solidFill>
            </a:endParaRPr>
          </a:p>
          <a:p>
            <a:pPr marL="457200" lvl="0" indent="-342900" rtl="0">
              <a:lnSpc>
                <a:spcPct val="115000"/>
              </a:lnSpc>
              <a:spcBef>
                <a:spcPts val="0"/>
              </a:spcBef>
              <a:buClr>
                <a:schemeClr val="dk1"/>
              </a:buClr>
              <a:buSzPct val="100000"/>
              <a:buFont typeface="Arial"/>
              <a:buChar char="●"/>
            </a:pPr>
            <a:r>
              <a:rPr lang="en" sz="1800">
                <a:solidFill>
                  <a:schemeClr val="dk1"/>
                </a:solidFill>
              </a:rPr>
              <a:t>Place abstract method only in abstract class.</a:t>
            </a:r>
          </a:p>
          <a:p>
            <a:pPr lvl="0" rtl="0">
              <a:lnSpc>
                <a:spcPct val="115000"/>
              </a:lnSpc>
              <a:spcBef>
                <a:spcPts val="0"/>
              </a:spcBef>
              <a:buNone/>
            </a:pPr>
            <a:endParaRPr sz="1800">
              <a:solidFill>
                <a:schemeClr val="dk1"/>
              </a:solidFill>
            </a:endParaRPr>
          </a:p>
          <a:p>
            <a:pPr marL="457200" lvl="0" indent="-342900" rtl="0">
              <a:lnSpc>
                <a:spcPct val="115000"/>
              </a:lnSpc>
              <a:spcBef>
                <a:spcPts val="0"/>
              </a:spcBef>
              <a:buClr>
                <a:schemeClr val="dk1"/>
              </a:buClr>
              <a:buSzPct val="100000"/>
              <a:buFont typeface="Arial"/>
              <a:buChar char="●"/>
            </a:pPr>
            <a:r>
              <a:rPr lang="en" sz="1800">
                <a:solidFill>
                  <a:schemeClr val="dk1"/>
                </a:solidFill>
              </a:rPr>
              <a:t>Semicolon instead of body.</a:t>
            </a:r>
          </a:p>
          <a:p>
            <a:pPr lvl="0" rtl="0">
              <a:lnSpc>
                <a:spcPct val="115000"/>
              </a:lnSpc>
              <a:spcBef>
                <a:spcPts val="0"/>
              </a:spcBef>
              <a:buNone/>
            </a:pPr>
            <a:endParaRPr sz="1800">
              <a:solidFill>
                <a:schemeClr val="dk1"/>
              </a:solidFill>
            </a:endParaRPr>
          </a:p>
          <a:p>
            <a:pPr lvl="0" rtl="0">
              <a:spcBef>
                <a:spcPts val="0"/>
              </a:spcBef>
              <a:buNone/>
            </a:pPr>
            <a:endParaRPr/>
          </a:p>
        </p:txBody>
      </p:sp>
    </p:spTree>
  </p:cSld>
  <p:clrMapOvr>
    <a:masterClrMapping/>
  </p:clrMapOvr>
  <p:transition xmlns:p14="http://schemas.microsoft.com/office/powerpoint/2010/mai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Abstract Classes, Abstract Methods</a:t>
            </a:r>
          </a:p>
        </p:txBody>
      </p:sp>
      <p:sp>
        <p:nvSpPr>
          <p:cNvPr id="721" name="Shape 721"/>
          <p:cNvSpPr txBox="1">
            <a:spLocks noGrp="1"/>
          </p:cNvSpPr>
          <p:nvPr>
            <p:ph type="body" idx="1"/>
          </p:nvPr>
        </p:nvSpPr>
        <p:spPr>
          <a:xfrm>
            <a:off x="457200" y="1200150"/>
            <a:ext cx="8553299" cy="3725699"/>
          </a:xfrm>
          <a:prstGeom prst="rect">
            <a:avLst/>
          </a:prstGeom>
        </p:spPr>
        <p:txBody>
          <a:bodyPr lIns="91425" tIns="91425" rIns="91425" bIns="91425" anchor="ctr" anchorCtr="0">
            <a:noAutofit/>
          </a:bodyPr>
          <a:lstStyle/>
          <a:p>
            <a:pPr marL="457200" lvl="0" indent="-368300" rtl="0">
              <a:lnSpc>
                <a:spcPct val="115000"/>
              </a:lnSpc>
              <a:spcBef>
                <a:spcPts val="0"/>
              </a:spcBef>
              <a:buClr>
                <a:schemeClr val="dk1"/>
              </a:buClr>
              <a:buSzPct val="100000"/>
              <a:buFont typeface="Arial"/>
              <a:buAutoNum type="arabicPeriod"/>
            </a:pPr>
            <a:r>
              <a:rPr lang="en" sz="2200" b="1"/>
              <a:t>Cannot instantiate an object of an abstract class. </a:t>
            </a:r>
          </a:p>
          <a:p>
            <a:pPr rtl="0">
              <a:lnSpc>
                <a:spcPct val="115000"/>
              </a:lnSpc>
              <a:spcBef>
                <a:spcPts val="0"/>
              </a:spcBef>
              <a:buNone/>
            </a:pPr>
            <a:r>
              <a:rPr lang="en" sz="2200">
                <a:solidFill>
                  <a:srgbClr val="1155CC"/>
                </a:solidFill>
              </a:rPr>
              <a:t>      (Cannot use new-expression)</a:t>
            </a:r>
          </a:p>
          <a:p>
            <a:pPr lvl="0" rtl="0">
              <a:lnSpc>
                <a:spcPct val="115000"/>
              </a:lnSpc>
              <a:spcBef>
                <a:spcPts val="0"/>
              </a:spcBef>
              <a:buNone/>
            </a:pPr>
            <a:endParaRPr sz="2200">
              <a:solidFill>
                <a:srgbClr val="1155CC"/>
              </a:solidFill>
            </a:endParaRPr>
          </a:p>
          <a:p>
            <a:pPr marL="457200" lvl="0" indent="-368300" rtl="0">
              <a:lnSpc>
                <a:spcPct val="115000"/>
              </a:lnSpc>
              <a:spcBef>
                <a:spcPts val="0"/>
              </a:spcBef>
              <a:buClr>
                <a:schemeClr val="dk1"/>
              </a:buClr>
              <a:buSzPct val="100000"/>
              <a:buFont typeface="Arial"/>
              <a:buAutoNum type="arabicPeriod"/>
            </a:pPr>
            <a:r>
              <a:rPr lang="en" sz="2200" b="1">
                <a:solidFill>
                  <a:srgbClr val="000000"/>
                </a:solidFill>
              </a:rPr>
              <a:t>A subclass must override abstract methods.</a:t>
            </a:r>
          </a:p>
          <a:p>
            <a:pPr rtl="0">
              <a:lnSpc>
                <a:spcPct val="115000"/>
              </a:lnSpc>
              <a:spcBef>
                <a:spcPts val="0"/>
              </a:spcBef>
              <a:buNone/>
            </a:pPr>
            <a:endParaRPr sz="2200" b="1">
              <a:solidFill>
                <a:srgbClr val="000000"/>
              </a:solidFill>
            </a:endParaRPr>
          </a:p>
          <a:p>
            <a:pPr lvl="0" rtl="0">
              <a:lnSpc>
                <a:spcPct val="115000"/>
              </a:lnSpc>
              <a:spcBef>
                <a:spcPts val="0"/>
              </a:spcBef>
              <a:buNone/>
            </a:pPr>
            <a:r>
              <a:rPr lang="en" sz="2200" b="1">
                <a:solidFill>
                  <a:srgbClr val="000000"/>
                </a:solidFill>
              </a:rPr>
              <a:t>(but no multiple inheritance in Java, so…)</a:t>
            </a:r>
          </a:p>
        </p:txBody>
      </p:sp>
      <p:sp>
        <p:nvSpPr>
          <p:cNvPr id="722" name="Shape 72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Tree>
  </p:cSld>
  <p:clrMapOvr>
    <a:masterClrMapping/>
  </p:clrMapOvr>
  <p:transition xmlns:p14="http://schemas.microsoft.com/office/powerpoint/2010/mai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Shape 72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Interfaces</a:t>
            </a:r>
          </a:p>
        </p:txBody>
      </p:sp>
      <p:sp>
        <p:nvSpPr>
          <p:cNvPr id="728" name="Shape 728"/>
          <p:cNvSpPr txBox="1">
            <a:spLocks noGrp="1"/>
          </p:cNvSpPr>
          <p:nvPr>
            <p:ph type="body" idx="1"/>
          </p:nvPr>
        </p:nvSpPr>
        <p:spPr>
          <a:xfrm>
            <a:off x="457200" y="1254725"/>
            <a:ext cx="8229600" cy="3602399"/>
          </a:xfrm>
          <a:prstGeom prst="rect">
            <a:avLst/>
          </a:prstGeom>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public</a:t>
            </a:r>
            <a:r>
              <a:rPr lang="en" sz="2200">
                <a:solidFill>
                  <a:srgbClr val="1155CC"/>
                </a:solidFill>
                <a:latin typeface="Courier New"/>
                <a:ea typeface="Courier New"/>
                <a:cs typeface="Courier New"/>
                <a:sym typeface="Courier New"/>
              </a:rPr>
              <a:t> </a:t>
            </a:r>
            <a:r>
              <a:rPr lang="en" sz="2200" b="1">
                <a:solidFill>
                  <a:srgbClr val="DA0002"/>
                </a:solidFill>
                <a:latin typeface="Courier New"/>
                <a:ea typeface="Courier New"/>
                <a:cs typeface="Courier New"/>
                <a:sym typeface="Courier New"/>
              </a:rPr>
              <a:t>interface</a:t>
            </a:r>
            <a:r>
              <a:rPr lang="en" sz="2200">
                <a:solidFill>
                  <a:srgbClr val="1155CC"/>
                </a:solidFill>
                <a:latin typeface="Courier New"/>
                <a:ea typeface="Courier New"/>
                <a:cs typeface="Courier New"/>
                <a:sym typeface="Courier New"/>
              </a:rPr>
              <a:t> Whistler {</a:t>
            </a:r>
          </a:p>
          <a:p>
            <a:pPr mar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void</a:t>
            </a:r>
            <a:r>
              <a:rPr lang="en" sz="2200">
                <a:solidFill>
                  <a:srgbClr val="1155CC"/>
                </a:solidFill>
                <a:latin typeface="Courier New"/>
                <a:ea typeface="Courier New"/>
                <a:cs typeface="Courier New"/>
                <a:sym typeface="Courier New"/>
              </a:rPr>
              <a:t> whistle()</a:t>
            </a:r>
            <a:r>
              <a:rPr lang="en" sz="2200" b="1">
                <a:solidFill>
                  <a:srgbClr val="1155CC"/>
                </a:solidFill>
                <a:latin typeface="Courier New"/>
                <a:ea typeface="Courier New"/>
                <a:cs typeface="Courier New"/>
                <a:sym typeface="Courier New"/>
              </a:rPr>
              <a:t>;</a:t>
            </a:r>
          </a:p>
          <a:p>
            <a:pPr mar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int</a:t>
            </a:r>
            <a:r>
              <a:rPr lang="en" sz="2200">
                <a:solidFill>
                  <a:srgbClr val="1155CC"/>
                </a:solidFill>
                <a:latin typeface="Courier New"/>
                <a:ea typeface="Courier New"/>
                <a:cs typeface="Courier New"/>
                <a:sym typeface="Courier New"/>
              </a:rPr>
              <a:t> MEANING_OF_LIFE= 42</a:t>
            </a:r>
            <a:r>
              <a:rPr lang="en" sz="2200" b="1">
                <a:solidFill>
                  <a:srgbClr val="1155CC"/>
                </a:solidFill>
                <a:latin typeface="Courier New"/>
                <a:ea typeface="Courier New"/>
                <a:cs typeface="Courier New"/>
                <a:sym typeface="Courier New"/>
              </a:rPr>
              <a:t>;</a:t>
            </a:r>
          </a:p>
          <a:p>
            <a:pPr marL="0" indent="0" rtl="0">
              <a:spcBef>
                <a:spcPts val="0"/>
              </a:spcBef>
              <a:buNone/>
            </a:pPr>
            <a:r>
              <a:rPr lang="en" sz="2200">
                <a:solidFill>
                  <a:srgbClr val="1155CC"/>
                </a:solidFill>
                <a:latin typeface="Courier New"/>
                <a:ea typeface="Courier New"/>
                <a:cs typeface="Courier New"/>
                <a:sym typeface="Courier New"/>
              </a:rPr>
              <a:t>}</a:t>
            </a:r>
          </a:p>
          <a:p>
            <a:pPr marL="0" lvl="0" indent="0" rtl="0">
              <a:spcBef>
                <a:spcPts val="0"/>
              </a:spcBef>
              <a:buNone/>
            </a:pPr>
            <a:endParaRPr sz="2200">
              <a:solidFill>
                <a:srgbClr val="1155CC"/>
              </a:solidFill>
              <a:latin typeface="Courier New"/>
              <a:ea typeface="Courier New"/>
              <a:cs typeface="Courier New"/>
              <a:sym typeface="Courier New"/>
            </a:endParaRPr>
          </a:p>
          <a:p>
            <a:pPr rtl="0">
              <a:spcBef>
                <a:spcPts val="0"/>
              </a:spcBef>
              <a:buNone/>
            </a:pPr>
            <a:r>
              <a:rPr lang="en" sz="2200" b="1">
                <a:solidFill>
                  <a:srgbClr val="1155CC"/>
                </a:solidFill>
                <a:latin typeface="Courier New"/>
                <a:ea typeface="Courier New"/>
                <a:cs typeface="Courier New"/>
                <a:sym typeface="Courier New"/>
              </a:rPr>
              <a:t>class</a:t>
            </a:r>
            <a:r>
              <a:rPr lang="en" sz="2200">
                <a:solidFill>
                  <a:srgbClr val="1155CC"/>
                </a:solidFill>
                <a:latin typeface="Courier New"/>
                <a:ea typeface="Courier New"/>
                <a:cs typeface="Courier New"/>
                <a:sym typeface="Courier New"/>
              </a:rPr>
              <a:t> Human </a:t>
            </a:r>
            <a:r>
              <a:rPr lang="en" sz="2200" b="1">
                <a:solidFill>
                  <a:srgbClr val="1155CC"/>
                </a:solidFill>
                <a:latin typeface="Courier New"/>
                <a:ea typeface="Courier New"/>
                <a:cs typeface="Courier New"/>
                <a:sym typeface="Courier New"/>
              </a:rPr>
              <a:t>extends</a:t>
            </a:r>
            <a:r>
              <a:rPr lang="en" sz="2200">
                <a:solidFill>
                  <a:srgbClr val="1155CC"/>
                </a:solidFill>
                <a:latin typeface="Courier New"/>
                <a:ea typeface="Courier New"/>
                <a:cs typeface="Courier New"/>
                <a:sym typeface="Courier New"/>
              </a:rPr>
              <a:t> Mammal </a:t>
            </a:r>
            <a:r>
              <a:rPr lang="en" sz="2200" b="1">
                <a:solidFill>
                  <a:srgbClr val="DA0002"/>
                </a:solidFill>
                <a:latin typeface="Courier New"/>
                <a:ea typeface="Courier New"/>
                <a:cs typeface="Courier New"/>
                <a:sym typeface="Courier New"/>
              </a:rPr>
              <a:t>implements</a:t>
            </a:r>
            <a:r>
              <a:rPr lang="en" sz="2200" b="1">
                <a:solidFill>
                  <a:srgbClr val="1155CC"/>
                </a:solidFill>
                <a:latin typeface="Courier New"/>
                <a:ea typeface="Courier New"/>
                <a:cs typeface="Courier New"/>
                <a:sym typeface="Courier New"/>
              </a:rPr>
              <a:t> </a:t>
            </a:r>
            <a:r>
              <a:rPr lang="en" sz="2200">
                <a:solidFill>
                  <a:srgbClr val="1155CC"/>
                </a:solidFill>
                <a:latin typeface="Courier New"/>
                <a:ea typeface="Courier New"/>
                <a:cs typeface="Courier New"/>
                <a:sym typeface="Courier New"/>
              </a:rPr>
              <a:t>Whistler {</a:t>
            </a:r>
          </a:p>
          <a:p>
            <a:pPr lvl="0" rtl="0">
              <a:spcBef>
                <a:spcPts val="0"/>
              </a:spcBef>
              <a:buNone/>
            </a:pPr>
            <a:r>
              <a:rPr lang="en" sz="2200">
                <a:solidFill>
                  <a:srgbClr val="1155CC"/>
                </a:solidFill>
                <a:latin typeface="Courier New"/>
                <a:ea typeface="Courier New"/>
                <a:cs typeface="Courier New"/>
                <a:sym typeface="Courier New"/>
              </a:rPr>
              <a:t>}</a:t>
            </a:r>
          </a:p>
        </p:txBody>
      </p:sp>
      <p:sp>
        <p:nvSpPr>
          <p:cNvPr id="729" name="Shape 72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30" name="Shape 730"/>
          <p:cNvSpPr txBox="1"/>
          <p:nvPr/>
        </p:nvSpPr>
        <p:spPr>
          <a:xfrm>
            <a:off x="2935625" y="4070600"/>
            <a:ext cx="3673499" cy="694499"/>
          </a:xfrm>
          <a:prstGeom prst="rect">
            <a:avLst/>
          </a:prstGeom>
          <a:noFill/>
          <a:ln>
            <a:noFill/>
          </a:ln>
        </p:spPr>
        <p:txBody>
          <a:bodyPr lIns="91425" tIns="91425" rIns="91425" bIns="91425" anchor="t" anchorCtr="0">
            <a:noAutofit/>
          </a:bodyPr>
          <a:lstStyle/>
          <a:p>
            <a:pPr>
              <a:spcBef>
                <a:spcPts val="0"/>
              </a:spcBef>
              <a:buNone/>
            </a:pPr>
            <a:r>
              <a:rPr lang="en" sz="1800"/>
              <a:t>Must implement all methods in the implemented interfaces</a:t>
            </a:r>
          </a:p>
        </p:txBody>
      </p:sp>
      <p:sp>
        <p:nvSpPr>
          <p:cNvPr id="731" name="Shape 731"/>
          <p:cNvSpPr txBox="1"/>
          <p:nvPr/>
        </p:nvSpPr>
        <p:spPr>
          <a:xfrm>
            <a:off x="5239000" y="1391600"/>
            <a:ext cx="3552600" cy="1937399"/>
          </a:xfrm>
          <a:prstGeom prst="rect">
            <a:avLst/>
          </a:prstGeom>
          <a:noFill/>
          <a:ln>
            <a:noFill/>
          </a:ln>
        </p:spPr>
        <p:txBody>
          <a:bodyPr lIns="91425" tIns="91425" rIns="91425" bIns="91425" anchor="t" anchorCtr="0">
            <a:noAutofit/>
          </a:bodyPr>
          <a:lstStyle/>
          <a:p>
            <a:pPr marL="457200" lvl="0" indent="-342900" rtl="0">
              <a:spcBef>
                <a:spcPts val="0"/>
              </a:spcBef>
              <a:buClr>
                <a:srgbClr val="000000"/>
              </a:buClr>
              <a:buSzPct val="100000"/>
              <a:buFont typeface="Arial"/>
              <a:buChar char="●"/>
            </a:pPr>
            <a:r>
              <a:rPr lang="en" sz="1800"/>
              <a:t>methods are automatically </a:t>
            </a:r>
            <a:r>
              <a:rPr lang="en" sz="1800" b="1">
                <a:solidFill>
                  <a:srgbClr val="1155CC"/>
                </a:solidFill>
                <a:latin typeface="Courier New"/>
                <a:ea typeface="Courier New"/>
                <a:cs typeface="Courier New"/>
                <a:sym typeface="Courier New"/>
              </a:rPr>
              <a:t>public</a:t>
            </a:r>
            <a:r>
              <a:rPr lang="en" sz="1800"/>
              <a:t> and </a:t>
            </a:r>
            <a:r>
              <a:rPr lang="en" sz="1800" b="1">
                <a:solidFill>
                  <a:srgbClr val="1155CC"/>
                </a:solidFill>
                <a:latin typeface="Courier New"/>
                <a:ea typeface="Courier New"/>
                <a:cs typeface="Courier New"/>
                <a:sym typeface="Courier New"/>
              </a:rPr>
              <a:t>abstract</a:t>
            </a:r>
          </a:p>
          <a:p>
            <a:pPr lvl="0" rtl="0">
              <a:spcBef>
                <a:spcPts val="0"/>
              </a:spcBef>
              <a:buNone/>
            </a:pPr>
            <a:endParaRPr sz="1800" b="1">
              <a:solidFill>
                <a:srgbClr val="1155CC"/>
              </a:solidFill>
              <a:latin typeface="Courier New"/>
              <a:ea typeface="Courier New"/>
              <a:cs typeface="Courier New"/>
              <a:sym typeface="Courier New"/>
            </a:endParaRPr>
          </a:p>
          <a:p>
            <a:pPr marL="457200" lvl="0" indent="-342900" rtl="0">
              <a:spcBef>
                <a:spcPts val="0"/>
              </a:spcBef>
              <a:buClr>
                <a:srgbClr val="000000"/>
              </a:buClr>
              <a:buSzPct val="100000"/>
              <a:buFont typeface="Arial"/>
              <a:buChar char="●"/>
            </a:pPr>
            <a:r>
              <a:rPr lang="en" sz="1800"/>
              <a:t>fields are automatically </a:t>
            </a:r>
            <a:r>
              <a:rPr lang="en" sz="1800" b="1">
                <a:solidFill>
                  <a:srgbClr val="1155CC"/>
                </a:solidFill>
                <a:latin typeface="Courier New"/>
                <a:ea typeface="Courier New"/>
                <a:cs typeface="Courier New"/>
                <a:sym typeface="Courier New"/>
              </a:rPr>
              <a:t>public</a:t>
            </a:r>
            <a:r>
              <a:rPr lang="en" sz="1800"/>
              <a:t>, </a:t>
            </a:r>
            <a:r>
              <a:rPr lang="en" sz="1800" b="1">
                <a:solidFill>
                  <a:srgbClr val="1155CC"/>
                </a:solidFill>
                <a:latin typeface="Courier New"/>
                <a:ea typeface="Courier New"/>
                <a:cs typeface="Courier New"/>
                <a:sym typeface="Courier New"/>
              </a:rPr>
              <a:t>static</a:t>
            </a:r>
            <a:r>
              <a:rPr lang="en" sz="1800"/>
              <a:t>, and </a:t>
            </a:r>
            <a:r>
              <a:rPr lang="en" sz="1800" b="1">
                <a:solidFill>
                  <a:srgbClr val="1155CC"/>
                </a:solidFill>
                <a:latin typeface="Courier New"/>
                <a:ea typeface="Courier New"/>
                <a:cs typeface="Courier New"/>
                <a:sym typeface="Courier New"/>
              </a:rPr>
              <a:t>final</a:t>
            </a:r>
            <a:r>
              <a:rPr lang="en" sz="1800">
                <a:solidFill>
                  <a:schemeClr val="dk1"/>
                </a:solidFill>
              </a:rPr>
              <a:t> (i.e. constants)</a:t>
            </a:r>
          </a:p>
        </p:txBody>
      </p:sp>
      <p:cxnSp>
        <p:nvCxnSpPr>
          <p:cNvPr id="732" name="Shape 732"/>
          <p:cNvCxnSpPr>
            <a:stCxn id="730" idx="1"/>
          </p:cNvCxnSpPr>
          <p:nvPr/>
        </p:nvCxnSpPr>
        <p:spPr>
          <a:xfrm rot="10800000">
            <a:off x="2204225" y="3941150"/>
            <a:ext cx="731400" cy="4767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Shape 73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Multiple interfaces</a:t>
            </a:r>
          </a:p>
        </p:txBody>
      </p:sp>
      <p:sp>
        <p:nvSpPr>
          <p:cNvPr id="738" name="Shape 738"/>
          <p:cNvSpPr txBox="1">
            <a:spLocks noGrp="1"/>
          </p:cNvSpPr>
          <p:nvPr>
            <p:ph type="body" idx="1"/>
          </p:nvPr>
        </p:nvSpPr>
        <p:spPr>
          <a:xfrm>
            <a:off x="457200" y="1254725"/>
            <a:ext cx="8397299" cy="3602399"/>
          </a:xfrm>
          <a:prstGeom prst="rect">
            <a:avLst/>
          </a:prstGeom>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public</a:t>
            </a:r>
            <a:r>
              <a:rPr lang="en" sz="2200">
                <a:solidFill>
                  <a:srgbClr val="1155CC"/>
                </a:solidFill>
                <a:latin typeface="Courier New"/>
                <a:ea typeface="Courier New"/>
                <a:cs typeface="Courier New"/>
                <a:sym typeface="Courier New"/>
              </a:rPr>
              <a:t> </a:t>
            </a:r>
            <a:r>
              <a:rPr lang="en" sz="2200" b="1">
                <a:solidFill>
                  <a:srgbClr val="DA0002"/>
                </a:solidFill>
                <a:latin typeface="Courier New"/>
                <a:ea typeface="Courier New"/>
                <a:cs typeface="Courier New"/>
                <a:sym typeface="Courier New"/>
              </a:rPr>
              <a:t>interface</a:t>
            </a:r>
            <a:r>
              <a:rPr lang="en" sz="2200">
                <a:solidFill>
                  <a:srgbClr val="1155CC"/>
                </a:solidFill>
                <a:latin typeface="Courier New"/>
                <a:ea typeface="Courier New"/>
                <a:cs typeface="Courier New"/>
                <a:sym typeface="Courier New"/>
              </a:rPr>
              <a:t> Singer {</a:t>
            </a:r>
          </a:p>
          <a:p>
            <a:pPr marL="0" lv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void</a:t>
            </a:r>
            <a:r>
              <a:rPr lang="en" sz="2200">
                <a:solidFill>
                  <a:srgbClr val="1155CC"/>
                </a:solidFill>
                <a:latin typeface="Courier New"/>
                <a:ea typeface="Courier New"/>
                <a:cs typeface="Courier New"/>
                <a:sym typeface="Courier New"/>
              </a:rPr>
              <a:t> singTo(Human h)</a:t>
            </a:r>
            <a:r>
              <a:rPr lang="en" sz="2200" b="1">
                <a:solidFill>
                  <a:srgbClr val="1155CC"/>
                </a:solidFill>
                <a:latin typeface="Courier New"/>
                <a:ea typeface="Courier New"/>
                <a:cs typeface="Courier New"/>
                <a:sym typeface="Courier New"/>
              </a:rPr>
              <a:t>;</a:t>
            </a:r>
          </a:p>
          <a:p>
            <a:pPr marL="0" lvl="0" indent="0" rtl="0">
              <a:spcBef>
                <a:spcPts val="0"/>
              </a:spcBef>
              <a:buNone/>
            </a:pPr>
            <a:r>
              <a:rPr lang="en" sz="2200">
                <a:solidFill>
                  <a:srgbClr val="1155CC"/>
                </a:solidFill>
                <a:latin typeface="Courier New"/>
                <a:ea typeface="Courier New"/>
                <a:cs typeface="Courier New"/>
                <a:sym typeface="Courier New"/>
              </a:rPr>
              <a:t>}</a:t>
            </a:r>
          </a:p>
          <a:p>
            <a:pPr marL="0" lvl="0" indent="0" rtl="0">
              <a:spcBef>
                <a:spcPts val="0"/>
              </a:spcBef>
              <a:buNone/>
            </a:pPr>
            <a:endParaRPr sz="2200">
              <a:solidFill>
                <a:srgbClr val="1155CC"/>
              </a:solidFill>
              <a:latin typeface="Courier New"/>
              <a:ea typeface="Courier New"/>
              <a:cs typeface="Courier New"/>
              <a:sym typeface="Courier New"/>
            </a:endParaRPr>
          </a:p>
          <a:p>
            <a:pPr lvl="0" rtl="0">
              <a:spcBef>
                <a:spcPts val="0"/>
              </a:spcBef>
              <a:buNone/>
            </a:pPr>
            <a:r>
              <a:rPr lang="en" sz="1900" b="1">
                <a:solidFill>
                  <a:srgbClr val="1155CC"/>
                </a:solidFill>
                <a:latin typeface="Courier New"/>
                <a:ea typeface="Courier New"/>
                <a:cs typeface="Courier New"/>
                <a:sym typeface="Courier New"/>
              </a:rPr>
              <a:t>class</a:t>
            </a:r>
            <a:r>
              <a:rPr lang="en" sz="1900">
                <a:solidFill>
                  <a:srgbClr val="1155CC"/>
                </a:solidFill>
                <a:latin typeface="Courier New"/>
                <a:ea typeface="Courier New"/>
                <a:cs typeface="Courier New"/>
                <a:sym typeface="Courier New"/>
              </a:rPr>
              <a:t> Human </a:t>
            </a:r>
            <a:r>
              <a:rPr lang="en" sz="1900" b="1">
                <a:solidFill>
                  <a:srgbClr val="1155CC"/>
                </a:solidFill>
                <a:latin typeface="Courier New"/>
                <a:ea typeface="Courier New"/>
                <a:cs typeface="Courier New"/>
                <a:sym typeface="Courier New"/>
              </a:rPr>
              <a:t>extends</a:t>
            </a:r>
            <a:r>
              <a:rPr lang="en" sz="1900">
                <a:solidFill>
                  <a:srgbClr val="1155CC"/>
                </a:solidFill>
                <a:latin typeface="Courier New"/>
                <a:ea typeface="Courier New"/>
                <a:cs typeface="Courier New"/>
                <a:sym typeface="Courier New"/>
              </a:rPr>
              <a:t> Mammal </a:t>
            </a:r>
            <a:r>
              <a:rPr lang="en" sz="1900" b="1">
                <a:solidFill>
                  <a:srgbClr val="DA0002"/>
                </a:solidFill>
                <a:latin typeface="Courier New"/>
                <a:ea typeface="Courier New"/>
                <a:cs typeface="Courier New"/>
                <a:sym typeface="Courier New"/>
              </a:rPr>
              <a:t>implements </a:t>
            </a:r>
            <a:r>
              <a:rPr lang="en" sz="1900">
                <a:solidFill>
                  <a:srgbClr val="DA0002"/>
                </a:solidFill>
                <a:latin typeface="Courier New"/>
                <a:ea typeface="Courier New"/>
                <a:cs typeface="Courier New"/>
                <a:sym typeface="Courier New"/>
              </a:rPr>
              <a:t>Whistler, Singer</a:t>
            </a:r>
            <a:r>
              <a:rPr lang="en" sz="1900">
                <a:solidFill>
                  <a:srgbClr val="1155CC"/>
                </a:solidFill>
                <a:latin typeface="Courier New"/>
                <a:ea typeface="Courier New"/>
                <a:cs typeface="Courier New"/>
                <a:sym typeface="Courier New"/>
              </a:rPr>
              <a:t> {</a:t>
            </a:r>
          </a:p>
          <a:p>
            <a:pPr lvl="0" rtl="0">
              <a:spcBef>
                <a:spcPts val="0"/>
              </a:spcBef>
              <a:buNone/>
            </a:pPr>
            <a:r>
              <a:rPr lang="en" sz="1900">
                <a:solidFill>
                  <a:srgbClr val="1155CC"/>
                </a:solidFill>
                <a:latin typeface="Courier New"/>
                <a:ea typeface="Courier New"/>
                <a:cs typeface="Courier New"/>
                <a:sym typeface="Courier New"/>
              </a:rPr>
              <a:t>}</a:t>
            </a:r>
          </a:p>
        </p:txBody>
      </p:sp>
      <p:sp>
        <p:nvSpPr>
          <p:cNvPr id="739" name="Shape 73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40" name="Shape 740"/>
          <p:cNvSpPr txBox="1"/>
          <p:nvPr/>
        </p:nvSpPr>
        <p:spPr>
          <a:xfrm>
            <a:off x="5018525" y="1377950"/>
            <a:ext cx="3740699" cy="1311000"/>
          </a:xfrm>
          <a:prstGeom prst="rect">
            <a:avLst/>
          </a:prstGeom>
          <a:noFill/>
          <a:ln>
            <a:noFill/>
          </a:ln>
        </p:spPr>
        <p:txBody>
          <a:bodyPr lIns="91425" tIns="91425" rIns="91425" bIns="91425" anchor="t" anchorCtr="0">
            <a:noAutofit/>
          </a:bodyPr>
          <a:lstStyle/>
          <a:p>
            <a:pPr>
              <a:spcBef>
                <a:spcPts val="0"/>
              </a:spcBef>
              <a:buNone/>
            </a:pPr>
            <a:r>
              <a:rPr lang="en" sz="1800"/>
              <a:t>Classes can implement several interfaces! They must implement all the methods in those interfaces they implement.</a:t>
            </a:r>
          </a:p>
        </p:txBody>
      </p:sp>
      <p:cxnSp>
        <p:nvCxnSpPr>
          <p:cNvPr id="741" name="Shape 741"/>
          <p:cNvCxnSpPr/>
          <p:nvPr/>
        </p:nvCxnSpPr>
        <p:spPr>
          <a:xfrm rot="10800000">
            <a:off x="2087275" y="3492599"/>
            <a:ext cx="1787399" cy="736800"/>
          </a:xfrm>
          <a:prstGeom prst="straightConnector1">
            <a:avLst/>
          </a:prstGeom>
          <a:noFill/>
          <a:ln w="19050" cap="flat">
            <a:solidFill>
              <a:schemeClr val="dk2"/>
            </a:solidFill>
            <a:prstDash val="solid"/>
            <a:round/>
            <a:headEnd type="none" w="lg" len="lg"/>
            <a:tailEnd type="triangle" w="lg" len="lg"/>
          </a:ln>
        </p:spPr>
      </p:cxnSp>
      <p:sp>
        <p:nvSpPr>
          <p:cNvPr id="742" name="Shape 742"/>
          <p:cNvSpPr txBox="1"/>
          <p:nvPr/>
        </p:nvSpPr>
        <p:spPr>
          <a:xfrm>
            <a:off x="3874675" y="3915600"/>
            <a:ext cx="4024799" cy="857400"/>
          </a:xfrm>
          <a:prstGeom prst="rect">
            <a:avLst/>
          </a:prstGeom>
          <a:noFill/>
          <a:ln>
            <a:noFill/>
          </a:ln>
        </p:spPr>
        <p:txBody>
          <a:bodyPr lIns="91425" tIns="91425" rIns="91425" bIns="91425" anchor="t" anchorCtr="0">
            <a:noAutofit/>
          </a:bodyPr>
          <a:lstStyle/>
          <a:p>
            <a:pPr>
              <a:spcBef>
                <a:spcPts val="0"/>
              </a:spcBef>
              <a:buNone/>
            </a:pPr>
            <a:r>
              <a:rPr lang="en" sz="1800"/>
              <a:t>Must implement </a:t>
            </a:r>
            <a:r>
              <a:rPr lang="en" sz="1800">
                <a:solidFill>
                  <a:srgbClr val="1155CC"/>
                </a:solidFill>
                <a:latin typeface="Courier New"/>
                <a:ea typeface="Courier New"/>
                <a:cs typeface="Courier New"/>
                <a:sym typeface="Courier New"/>
              </a:rPr>
              <a:t>singTo(Human h)</a:t>
            </a:r>
            <a:r>
              <a:rPr lang="en" sz="1800"/>
              <a:t> and </a:t>
            </a:r>
            <a:r>
              <a:rPr lang="en" sz="1800">
                <a:solidFill>
                  <a:srgbClr val="1155CC"/>
                </a:solidFill>
                <a:latin typeface="Courier New"/>
                <a:ea typeface="Courier New"/>
                <a:cs typeface="Courier New"/>
                <a:sym typeface="Courier New"/>
              </a:rPr>
              <a:t>whistle()</a:t>
            </a:r>
          </a:p>
        </p:txBody>
      </p:sp>
    </p:spTree>
  </p:cSld>
  <p:clrMapOvr>
    <a:masterClrMapping/>
  </p:clrMapOvr>
  <p:transition xmlns:p14="http://schemas.microsoft.com/office/powerpoint/2010/mai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Shape 74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Interfaces</a:t>
            </a:r>
          </a:p>
        </p:txBody>
      </p:sp>
      <p:sp>
        <p:nvSpPr>
          <p:cNvPr id="748" name="Shape 748"/>
          <p:cNvSpPr/>
          <p:nvPr/>
        </p:nvSpPr>
        <p:spPr>
          <a:xfrm>
            <a:off x="3397687" y="246606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Mammal</a:t>
            </a:r>
          </a:p>
        </p:txBody>
      </p:sp>
      <p:sp>
        <p:nvSpPr>
          <p:cNvPr id="749" name="Shape 749"/>
          <p:cNvSpPr/>
          <p:nvPr/>
        </p:nvSpPr>
        <p:spPr>
          <a:xfrm>
            <a:off x="231133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Human</a:t>
            </a:r>
          </a:p>
        </p:txBody>
      </p:sp>
      <p:sp>
        <p:nvSpPr>
          <p:cNvPr id="750" name="Shape 750"/>
          <p:cNvSpPr/>
          <p:nvPr/>
        </p:nvSpPr>
        <p:spPr>
          <a:xfrm>
            <a:off x="582128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Parrot</a:t>
            </a:r>
          </a:p>
        </p:txBody>
      </p:sp>
      <p:sp>
        <p:nvSpPr>
          <p:cNvPr id="751" name="Shape 751"/>
          <p:cNvSpPr/>
          <p:nvPr/>
        </p:nvSpPr>
        <p:spPr>
          <a:xfrm>
            <a:off x="4066312"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Dog</a:t>
            </a:r>
          </a:p>
        </p:txBody>
      </p:sp>
      <p:cxnSp>
        <p:nvCxnSpPr>
          <p:cNvPr id="752" name="Shape 752"/>
          <p:cNvCxnSpPr>
            <a:stCxn id="753" idx="2"/>
            <a:endCxn id="750" idx="0"/>
          </p:cNvCxnSpPr>
          <p:nvPr/>
        </p:nvCxnSpPr>
        <p:spPr>
          <a:xfrm>
            <a:off x="6084987" y="3172874"/>
            <a:ext cx="518699" cy="843300"/>
          </a:xfrm>
          <a:prstGeom prst="straightConnector1">
            <a:avLst/>
          </a:prstGeom>
          <a:noFill/>
          <a:ln w="19050" cap="flat">
            <a:solidFill>
              <a:schemeClr val="dk2"/>
            </a:solidFill>
            <a:prstDash val="solid"/>
            <a:round/>
            <a:headEnd type="none" w="lg" len="lg"/>
            <a:tailEnd type="triangle" w="lg" len="lg"/>
          </a:ln>
        </p:spPr>
      </p:cxnSp>
      <p:sp>
        <p:nvSpPr>
          <p:cNvPr id="754" name="Shape 754"/>
          <p:cNvSpPr/>
          <p:nvPr/>
        </p:nvSpPr>
        <p:spPr>
          <a:xfrm>
            <a:off x="1109137" y="2820950"/>
            <a:ext cx="1564800" cy="706799"/>
          </a:xfrm>
          <a:prstGeom prst="rect">
            <a:avLst/>
          </a:prstGeom>
          <a:solidFill>
            <a:srgbClr val="C9DAF8"/>
          </a:solidFill>
          <a:ln w="38100" cap="flat">
            <a:solidFill>
              <a:srgbClr val="3C78D8"/>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solidFill>
                  <a:srgbClr val="DA0002"/>
                </a:solidFill>
              </a:rPr>
              <a:t>Whistler</a:t>
            </a:r>
          </a:p>
        </p:txBody>
      </p:sp>
      <p:cxnSp>
        <p:nvCxnSpPr>
          <p:cNvPr id="755" name="Shape 755"/>
          <p:cNvCxnSpPr>
            <a:stCxn id="754" idx="3"/>
            <a:endCxn id="749" idx="0"/>
          </p:cNvCxnSpPr>
          <p:nvPr/>
        </p:nvCxnSpPr>
        <p:spPr>
          <a:xfrm>
            <a:off x="2673937" y="3174349"/>
            <a:ext cx="419700" cy="841799"/>
          </a:xfrm>
          <a:prstGeom prst="straightConnector1">
            <a:avLst/>
          </a:prstGeom>
          <a:noFill/>
          <a:ln w="38100" cap="flat">
            <a:solidFill>
              <a:srgbClr val="3C78D8"/>
            </a:solidFill>
            <a:prstDash val="solid"/>
            <a:round/>
            <a:headEnd type="none" w="lg" len="lg"/>
            <a:tailEnd type="triangle" w="lg" len="lg"/>
          </a:ln>
        </p:spPr>
      </p:cxnSp>
      <p:sp>
        <p:nvSpPr>
          <p:cNvPr id="756" name="Shape 75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cxnSp>
        <p:nvCxnSpPr>
          <p:cNvPr id="757" name="Shape 757"/>
          <p:cNvCxnSpPr>
            <a:stCxn id="748" idx="2"/>
            <a:endCxn id="751" idx="0"/>
          </p:cNvCxnSpPr>
          <p:nvPr/>
        </p:nvCxnSpPr>
        <p:spPr>
          <a:xfrm>
            <a:off x="4180087" y="3172862"/>
            <a:ext cx="668700" cy="843300"/>
          </a:xfrm>
          <a:prstGeom prst="straightConnector1">
            <a:avLst/>
          </a:prstGeom>
          <a:noFill/>
          <a:ln w="19050" cap="flat">
            <a:solidFill>
              <a:schemeClr val="dk2"/>
            </a:solidFill>
            <a:prstDash val="solid"/>
            <a:round/>
            <a:headEnd type="none" w="lg" len="lg"/>
            <a:tailEnd type="triangle" w="lg" len="lg"/>
          </a:ln>
        </p:spPr>
      </p:cxnSp>
      <p:cxnSp>
        <p:nvCxnSpPr>
          <p:cNvPr id="758" name="Shape 758"/>
          <p:cNvCxnSpPr>
            <a:stCxn id="748" idx="2"/>
            <a:endCxn id="749" idx="0"/>
          </p:cNvCxnSpPr>
          <p:nvPr/>
        </p:nvCxnSpPr>
        <p:spPr>
          <a:xfrm flipH="1">
            <a:off x="3093787" y="3172862"/>
            <a:ext cx="1086300" cy="843300"/>
          </a:xfrm>
          <a:prstGeom prst="straightConnector1">
            <a:avLst/>
          </a:prstGeom>
          <a:noFill/>
          <a:ln w="19050" cap="flat">
            <a:solidFill>
              <a:schemeClr val="dk2"/>
            </a:solidFill>
            <a:prstDash val="solid"/>
            <a:round/>
            <a:headEnd type="none" w="lg" len="lg"/>
            <a:tailEnd type="triangle" w="lg" len="lg"/>
          </a:ln>
        </p:spPr>
      </p:cxnSp>
      <p:sp>
        <p:nvSpPr>
          <p:cNvPr id="753" name="Shape 753"/>
          <p:cNvSpPr/>
          <p:nvPr/>
        </p:nvSpPr>
        <p:spPr>
          <a:xfrm>
            <a:off x="5302587" y="2466075"/>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Bird</a:t>
            </a:r>
          </a:p>
        </p:txBody>
      </p:sp>
      <p:sp>
        <p:nvSpPr>
          <p:cNvPr id="759" name="Shape 759"/>
          <p:cNvSpPr/>
          <p:nvPr/>
        </p:nvSpPr>
        <p:spPr>
          <a:xfrm>
            <a:off x="4350137" y="1465887"/>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Animal</a:t>
            </a:r>
          </a:p>
        </p:txBody>
      </p:sp>
      <p:cxnSp>
        <p:nvCxnSpPr>
          <p:cNvPr id="760" name="Shape 760"/>
          <p:cNvCxnSpPr>
            <a:stCxn id="759" idx="2"/>
            <a:endCxn id="748" idx="0"/>
          </p:cNvCxnSpPr>
          <p:nvPr/>
        </p:nvCxnSpPr>
        <p:spPr>
          <a:xfrm flipH="1">
            <a:off x="4180037" y="2172687"/>
            <a:ext cx="952500" cy="293400"/>
          </a:xfrm>
          <a:prstGeom prst="straightConnector1">
            <a:avLst/>
          </a:prstGeom>
          <a:noFill/>
          <a:ln w="19050" cap="flat">
            <a:solidFill>
              <a:schemeClr val="dk2"/>
            </a:solidFill>
            <a:prstDash val="solid"/>
            <a:round/>
            <a:headEnd type="none" w="lg" len="lg"/>
            <a:tailEnd type="triangle" w="lg" len="lg"/>
          </a:ln>
        </p:spPr>
      </p:cxnSp>
      <p:cxnSp>
        <p:nvCxnSpPr>
          <p:cNvPr id="761" name="Shape 761"/>
          <p:cNvCxnSpPr>
            <a:stCxn id="759" idx="2"/>
            <a:endCxn id="753" idx="0"/>
          </p:cNvCxnSpPr>
          <p:nvPr/>
        </p:nvCxnSpPr>
        <p:spPr>
          <a:xfrm>
            <a:off x="5132537" y="2172687"/>
            <a:ext cx="952500" cy="293400"/>
          </a:xfrm>
          <a:prstGeom prst="straightConnector1">
            <a:avLst/>
          </a:prstGeom>
          <a:noFill/>
          <a:ln w="19050" cap="flat">
            <a:solidFill>
              <a:schemeClr val="dk2"/>
            </a:solidFill>
            <a:prstDash val="solid"/>
            <a:round/>
            <a:headEnd type="none" w="lg" len="lg"/>
            <a:tailEnd type="triangle" w="lg" len="lg"/>
          </a:ln>
        </p:spPr>
      </p:cxnSp>
      <p:sp>
        <p:nvSpPr>
          <p:cNvPr id="762" name="Shape 762"/>
          <p:cNvSpPr txBox="1"/>
          <p:nvPr/>
        </p:nvSpPr>
        <p:spPr>
          <a:xfrm>
            <a:off x="273750" y="1336475"/>
            <a:ext cx="3602399" cy="995999"/>
          </a:xfrm>
          <a:prstGeom prst="rect">
            <a:avLst/>
          </a:prstGeom>
          <a:noFill/>
          <a:ln>
            <a:noFill/>
          </a:ln>
        </p:spPr>
        <p:txBody>
          <a:bodyPr lIns="91425" tIns="91425" rIns="91425" bIns="91425" anchor="t" anchorCtr="0">
            <a:noAutofit/>
          </a:bodyPr>
          <a:lstStyle/>
          <a:p>
            <a:pPr lvl="0" rtl="0">
              <a:spcBef>
                <a:spcPts val="0"/>
              </a:spcBef>
              <a:buNone/>
            </a:pPr>
            <a:r>
              <a:rPr lang="en" sz="2000"/>
              <a:t>Interface </a:t>
            </a:r>
            <a:r>
              <a:rPr lang="en" sz="2000" b="1">
                <a:solidFill>
                  <a:srgbClr val="DA0002"/>
                </a:solidFill>
                <a:latin typeface="Courier New"/>
                <a:ea typeface="Courier New"/>
                <a:cs typeface="Courier New"/>
                <a:sym typeface="Courier New"/>
              </a:rPr>
              <a:t>Whistler</a:t>
            </a:r>
            <a:r>
              <a:rPr lang="en" sz="2000"/>
              <a:t> offers promised functionality to classes Human and Parrot!</a:t>
            </a:r>
          </a:p>
        </p:txBody>
      </p:sp>
      <p:cxnSp>
        <p:nvCxnSpPr>
          <p:cNvPr id="763" name="Shape 763"/>
          <p:cNvCxnSpPr>
            <a:stCxn id="754" idx="3"/>
            <a:endCxn id="750" idx="0"/>
          </p:cNvCxnSpPr>
          <p:nvPr/>
        </p:nvCxnSpPr>
        <p:spPr>
          <a:xfrm>
            <a:off x="2673937" y="3174349"/>
            <a:ext cx="3929700" cy="841799"/>
          </a:xfrm>
          <a:prstGeom prst="straightConnector1">
            <a:avLst/>
          </a:prstGeom>
          <a:noFill/>
          <a:ln w="38100" cap="flat">
            <a:solidFill>
              <a:srgbClr val="3C78D8"/>
            </a:solidFill>
            <a:prstDash val="solid"/>
            <a:round/>
            <a:headEnd type="none" w="lg" len="lg"/>
            <a:tailEnd type="triangle" w="lg" len="lg"/>
          </a:ln>
        </p:spPr>
      </p:cxn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2"/>
                                        </p:tgtEl>
                                        <p:attrNameLst>
                                          <p:attrName>style.visibility</p:attrName>
                                        </p:attrNameLst>
                                      </p:cBhvr>
                                      <p:to>
                                        <p:strVal val="visible"/>
                                      </p:to>
                                    </p:set>
                                    <p:animEffect transition="in" filter="fade">
                                      <p:cBhvr>
                                        <p:cTn id="7" dur="700"/>
                                        <p:tgtEl>
                                          <p:spTgt spid="762"/>
                                        </p:tgtEl>
                                      </p:cBhvr>
                                    </p:animEffect>
                                  </p:childTnLst>
                                </p:cTn>
                              </p:par>
                              <p:par>
                                <p:cTn id="8" presetID="10" presetClass="entr" presetSubtype="0" fill="hold" nodeType="withEffect">
                                  <p:stCondLst>
                                    <p:cond delay="0"/>
                                  </p:stCondLst>
                                  <p:childTnLst>
                                    <p:set>
                                      <p:cBhvr>
                                        <p:cTn id="9" dur="1" fill="hold">
                                          <p:stCondLst>
                                            <p:cond delay="0"/>
                                          </p:stCondLst>
                                        </p:cTn>
                                        <p:tgtEl>
                                          <p:spTgt spid="754"/>
                                        </p:tgtEl>
                                        <p:attrNameLst>
                                          <p:attrName>style.visibility</p:attrName>
                                        </p:attrNameLst>
                                      </p:cBhvr>
                                      <p:to>
                                        <p:strVal val="visible"/>
                                      </p:to>
                                    </p:set>
                                    <p:animEffect transition="in" filter="fade">
                                      <p:cBhvr>
                                        <p:cTn id="10" dur="1000"/>
                                        <p:tgtEl>
                                          <p:spTgt spid="754"/>
                                        </p:tgtEl>
                                      </p:cBhvr>
                                    </p:animEffect>
                                  </p:childTnLst>
                                </p:cTn>
                              </p:par>
                              <p:par>
                                <p:cTn id="11" presetID="10" presetClass="entr" presetSubtype="0" fill="hold" nodeType="withEffect">
                                  <p:stCondLst>
                                    <p:cond delay="0"/>
                                  </p:stCondLst>
                                  <p:childTnLst>
                                    <p:set>
                                      <p:cBhvr>
                                        <p:cTn id="12" dur="1" fill="hold">
                                          <p:stCondLst>
                                            <p:cond delay="0"/>
                                          </p:stCondLst>
                                        </p:cTn>
                                        <p:tgtEl>
                                          <p:spTgt spid="763"/>
                                        </p:tgtEl>
                                        <p:attrNameLst>
                                          <p:attrName>style.visibility</p:attrName>
                                        </p:attrNameLst>
                                      </p:cBhvr>
                                      <p:to>
                                        <p:strVal val="visible"/>
                                      </p:to>
                                    </p:set>
                                    <p:animEffect transition="in" filter="fade">
                                      <p:cBhvr>
                                        <p:cTn id="13" dur="1000"/>
                                        <p:tgtEl>
                                          <p:spTgt spid="763"/>
                                        </p:tgtEl>
                                      </p:cBhvr>
                                    </p:animEffect>
                                  </p:childTnLst>
                                </p:cTn>
                              </p:par>
                              <p:par>
                                <p:cTn id="14" presetID="10" presetClass="entr" presetSubtype="0" fill="hold" nodeType="withEffect">
                                  <p:stCondLst>
                                    <p:cond delay="0"/>
                                  </p:stCondLst>
                                  <p:childTnLst>
                                    <p:set>
                                      <p:cBhvr>
                                        <p:cTn id="15" dur="1" fill="hold">
                                          <p:stCondLst>
                                            <p:cond delay="0"/>
                                          </p:stCondLst>
                                        </p:cTn>
                                        <p:tgtEl>
                                          <p:spTgt spid="755"/>
                                        </p:tgtEl>
                                        <p:attrNameLst>
                                          <p:attrName>style.visibility</p:attrName>
                                        </p:attrNameLst>
                                      </p:cBhvr>
                                      <p:to>
                                        <p:strVal val="visible"/>
                                      </p:to>
                                    </p:set>
                                    <p:animEffect transition="in" filter="fade">
                                      <p:cBhvr>
                                        <p:cTn id="16" dur="1000"/>
                                        <p:tgtEl>
                                          <p:spTgt spid="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7"/>
        <p:cNvGrpSpPr/>
        <p:nvPr/>
      </p:nvGrpSpPr>
      <p:grpSpPr>
        <a:xfrm>
          <a:off x="0" y="0"/>
          <a:ext cx="0" cy="0"/>
          <a:chOff x="0" y="0"/>
          <a:chExt cx="0" cy="0"/>
        </a:xfrm>
      </p:grpSpPr>
      <p:sp>
        <p:nvSpPr>
          <p:cNvPr id="768" name="Shape 76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a:t>
            </a:r>
          </a:p>
        </p:txBody>
      </p:sp>
      <p:sp>
        <p:nvSpPr>
          <p:cNvPr id="769" name="Shape 769"/>
          <p:cNvSpPr txBox="1">
            <a:spLocks noGrp="1"/>
          </p:cNvSpPr>
          <p:nvPr>
            <p:ph type="body" idx="1"/>
          </p:nvPr>
        </p:nvSpPr>
        <p:spPr>
          <a:xfrm>
            <a:off x="457300" y="1200150"/>
            <a:ext cx="8229600" cy="3725699"/>
          </a:xfrm>
          <a:prstGeom prst="rect">
            <a:avLst/>
          </a:prstGeom>
        </p:spPr>
        <p:txBody>
          <a:bodyPr lIns="91425" tIns="91425" rIns="91425" bIns="91425" anchor="t" anchorCtr="0">
            <a:noAutofit/>
          </a:bodyPr>
          <a:lstStyle/>
          <a:p>
            <a:pPr rtl="0">
              <a:spcBef>
                <a:spcPts val="0"/>
              </a:spcBef>
              <a:buNone/>
            </a:pPr>
            <a:r>
              <a:rPr lang="en" sz="2200">
                <a:solidFill>
                  <a:srgbClr val="1155CC"/>
                </a:solidFill>
                <a:latin typeface="Courier New"/>
                <a:ea typeface="Courier New"/>
                <a:cs typeface="Courier New"/>
                <a:sym typeface="Courier New"/>
              </a:rPr>
              <a:t>Human h  = </a:t>
            </a:r>
            <a:r>
              <a:rPr lang="en" sz="2200" b="1">
                <a:solidFill>
                  <a:srgbClr val="1155CC"/>
                </a:solidFill>
                <a:latin typeface="Courier New"/>
                <a:ea typeface="Courier New"/>
                <a:cs typeface="Courier New"/>
                <a:sym typeface="Courier New"/>
              </a:rPr>
              <a:t>new</a:t>
            </a:r>
            <a:r>
              <a:rPr lang="en" sz="2200">
                <a:solidFill>
                  <a:srgbClr val="1155CC"/>
                </a:solidFill>
                <a:latin typeface="Courier New"/>
                <a:ea typeface="Courier New"/>
                <a:cs typeface="Courier New"/>
                <a:sym typeface="Courier New"/>
              </a:rPr>
              <a:t> Human();</a:t>
            </a:r>
          </a:p>
          <a:p>
            <a:pPr rtl="0">
              <a:spcBef>
                <a:spcPts val="0"/>
              </a:spcBef>
              <a:buNone/>
            </a:pPr>
            <a:r>
              <a:rPr lang="en" sz="2200">
                <a:solidFill>
                  <a:srgbClr val="1155CC"/>
                </a:solidFill>
                <a:latin typeface="Courier New"/>
                <a:ea typeface="Courier New"/>
                <a:cs typeface="Courier New"/>
                <a:sym typeface="Courier New"/>
              </a:rPr>
              <a:t>Object o = (Object) h;</a:t>
            </a:r>
          </a:p>
          <a:p>
            <a:pPr rtl="0">
              <a:spcBef>
                <a:spcPts val="0"/>
              </a:spcBef>
              <a:buNone/>
            </a:pPr>
            <a:r>
              <a:rPr lang="en" sz="2200">
                <a:solidFill>
                  <a:srgbClr val="1155CC"/>
                </a:solidFill>
                <a:latin typeface="Courier New"/>
                <a:ea typeface="Courier New"/>
                <a:cs typeface="Courier New"/>
                <a:sym typeface="Courier New"/>
              </a:rPr>
              <a:t>Animal a = (Animal) h;</a:t>
            </a:r>
          </a:p>
          <a:p>
            <a:pPr rtl="0">
              <a:spcBef>
                <a:spcPts val="0"/>
              </a:spcBef>
              <a:buNone/>
            </a:pPr>
            <a:r>
              <a:rPr lang="en" sz="2200">
                <a:solidFill>
                  <a:srgbClr val="1155CC"/>
                </a:solidFill>
                <a:latin typeface="Courier New"/>
                <a:ea typeface="Courier New"/>
                <a:cs typeface="Courier New"/>
                <a:sym typeface="Courier New"/>
              </a:rPr>
              <a:t>Mammal m = (Mammal) h;</a:t>
            </a:r>
          </a:p>
          <a:p>
            <a:pPr rtl="0">
              <a:spcBef>
                <a:spcPts val="0"/>
              </a:spcBef>
              <a:buNone/>
            </a:pPr>
            <a:endParaRPr sz="2200">
              <a:solidFill>
                <a:srgbClr val="1155CC"/>
              </a:solidFill>
              <a:latin typeface="Courier New"/>
              <a:ea typeface="Courier New"/>
              <a:cs typeface="Courier New"/>
              <a:sym typeface="Courier New"/>
            </a:endParaRPr>
          </a:p>
          <a:p>
            <a:pPr rtl="0">
              <a:spcBef>
                <a:spcPts val="0"/>
              </a:spcBef>
              <a:buNone/>
            </a:pPr>
            <a:r>
              <a:rPr lang="en" sz="2200">
                <a:solidFill>
                  <a:srgbClr val="1155CC"/>
                </a:solidFill>
                <a:latin typeface="Courier New"/>
                <a:ea typeface="Courier New"/>
                <a:cs typeface="Courier New"/>
                <a:sym typeface="Courier New"/>
              </a:rPr>
              <a:t>Singer s = (Singer) h;</a:t>
            </a:r>
          </a:p>
          <a:p>
            <a:pPr lvl="0" rtl="0">
              <a:spcBef>
                <a:spcPts val="0"/>
              </a:spcBef>
              <a:buClr>
                <a:schemeClr val="dk1"/>
              </a:buClr>
              <a:buSzPct val="50000"/>
              <a:buFont typeface="Arial"/>
              <a:buNone/>
            </a:pPr>
            <a:r>
              <a:rPr lang="en" sz="2200">
                <a:solidFill>
                  <a:srgbClr val="1155CC"/>
                </a:solidFill>
                <a:latin typeface="Courier New"/>
                <a:ea typeface="Courier New"/>
                <a:cs typeface="Courier New"/>
                <a:sym typeface="Courier New"/>
              </a:rPr>
              <a:t>Whistler w = (Whistler) h;</a:t>
            </a:r>
          </a:p>
          <a:p>
            <a:pPr rtl="0">
              <a:spcBef>
                <a:spcPts val="0"/>
              </a:spcBef>
              <a:buNone/>
            </a:pPr>
            <a:endParaRPr sz="2200">
              <a:solidFill>
                <a:srgbClr val="1155CC"/>
              </a:solidFill>
              <a:latin typeface="Courier New"/>
              <a:ea typeface="Courier New"/>
              <a:cs typeface="Courier New"/>
              <a:sym typeface="Courier New"/>
            </a:endParaRPr>
          </a:p>
          <a:p>
            <a:pPr lvl="0" rtl="0">
              <a:spcBef>
                <a:spcPts val="0"/>
              </a:spcBef>
              <a:buNone/>
            </a:pPr>
            <a:r>
              <a:rPr lang="en" sz="2200">
                <a:solidFill>
                  <a:srgbClr val="1155CC"/>
                </a:solidFill>
                <a:latin typeface="Courier New"/>
                <a:ea typeface="Courier New"/>
                <a:cs typeface="Courier New"/>
                <a:sym typeface="Courier New"/>
              </a:rPr>
              <a:t>All point to the same memory address!</a:t>
            </a:r>
          </a:p>
        </p:txBody>
      </p:sp>
      <p:sp>
        <p:nvSpPr>
          <p:cNvPr id="770" name="Shape 77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71" name="Shape 771"/>
          <p:cNvSpPr/>
          <p:nvPr/>
        </p:nvSpPr>
        <p:spPr>
          <a:xfrm>
            <a:off x="7714800" y="32747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772" name="Shape 772"/>
          <p:cNvCxnSpPr>
            <a:stCxn id="771" idx="2"/>
            <a:endCxn id="773" idx="3"/>
          </p:cNvCxnSpPr>
          <p:nvPr/>
        </p:nvCxnSpPr>
        <p:spPr>
          <a:xfrm flipH="1">
            <a:off x="7556400" y="3732850"/>
            <a:ext cx="644400" cy="652500"/>
          </a:xfrm>
          <a:prstGeom prst="straightConnector1">
            <a:avLst/>
          </a:prstGeom>
          <a:noFill/>
          <a:ln w="28575" cap="flat">
            <a:solidFill>
              <a:schemeClr val="dk2"/>
            </a:solidFill>
            <a:prstDash val="solid"/>
            <a:round/>
            <a:headEnd type="none" w="lg" len="lg"/>
            <a:tailEnd type="none" w="lg" len="lg"/>
          </a:ln>
        </p:spPr>
      </p:cxnSp>
      <p:sp>
        <p:nvSpPr>
          <p:cNvPr id="773" name="Shape 773"/>
          <p:cNvSpPr/>
          <p:nvPr/>
        </p:nvSpPr>
        <p:spPr>
          <a:xfrm>
            <a:off x="6475487" y="415635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774" name="Shape 774"/>
          <p:cNvSpPr/>
          <p:nvPr/>
        </p:nvSpPr>
        <p:spPr>
          <a:xfrm>
            <a:off x="6429150" y="327473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775" name="Shape 775"/>
          <p:cNvSpPr/>
          <p:nvPr/>
        </p:nvSpPr>
        <p:spPr>
          <a:xfrm>
            <a:off x="6529950" y="23931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776" name="Shape 776"/>
          <p:cNvSpPr/>
          <p:nvPr/>
        </p:nvSpPr>
        <p:spPr>
          <a:xfrm>
            <a:off x="6529950" y="15115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777" name="Shape 777"/>
          <p:cNvSpPr/>
          <p:nvPr/>
        </p:nvSpPr>
        <p:spPr>
          <a:xfrm>
            <a:off x="5150500" y="327475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778" name="Shape 778"/>
          <p:cNvCxnSpPr>
            <a:stCxn id="777" idx="2"/>
            <a:endCxn id="773" idx="1"/>
          </p:cNvCxnSpPr>
          <p:nvPr/>
        </p:nvCxnSpPr>
        <p:spPr>
          <a:xfrm>
            <a:off x="5790700" y="3732850"/>
            <a:ext cx="684900" cy="652500"/>
          </a:xfrm>
          <a:prstGeom prst="straightConnector1">
            <a:avLst/>
          </a:prstGeom>
          <a:noFill/>
          <a:ln w="28575" cap="flat">
            <a:solidFill>
              <a:schemeClr val="dk2"/>
            </a:solidFill>
            <a:prstDash val="solid"/>
            <a:round/>
            <a:headEnd type="none" w="lg" len="lg"/>
            <a:tailEnd type="none" w="lg" len="lg"/>
          </a:ln>
        </p:spPr>
      </p:cxnSp>
      <p:cxnSp>
        <p:nvCxnSpPr>
          <p:cNvPr id="779" name="Shape 779"/>
          <p:cNvCxnSpPr>
            <a:stCxn id="774" idx="2"/>
            <a:endCxn id="773" idx="0"/>
          </p:cNvCxnSpPr>
          <p:nvPr/>
        </p:nvCxnSpPr>
        <p:spPr>
          <a:xfrm>
            <a:off x="7015950" y="3732837"/>
            <a:ext cx="0" cy="423600"/>
          </a:xfrm>
          <a:prstGeom prst="straightConnector1">
            <a:avLst/>
          </a:prstGeom>
          <a:noFill/>
          <a:ln w="28575" cap="flat">
            <a:solidFill>
              <a:schemeClr val="dk2"/>
            </a:solidFill>
            <a:prstDash val="solid"/>
            <a:round/>
            <a:headEnd type="none" w="lg" len="lg"/>
            <a:tailEnd type="none" w="lg" len="lg"/>
          </a:ln>
        </p:spPr>
      </p:cxnSp>
      <p:cxnSp>
        <p:nvCxnSpPr>
          <p:cNvPr id="780" name="Shape 780"/>
          <p:cNvCxnSpPr>
            <a:stCxn id="775" idx="2"/>
            <a:endCxn id="774" idx="0"/>
          </p:cNvCxnSpPr>
          <p:nvPr/>
        </p:nvCxnSpPr>
        <p:spPr>
          <a:xfrm>
            <a:off x="7015950" y="2851250"/>
            <a:ext cx="0" cy="423600"/>
          </a:xfrm>
          <a:prstGeom prst="straightConnector1">
            <a:avLst/>
          </a:prstGeom>
          <a:noFill/>
          <a:ln w="28575" cap="flat">
            <a:solidFill>
              <a:schemeClr val="dk2"/>
            </a:solidFill>
            <a:prstDash val="solid"/>
            <a:round/>
            <a:headEnd type="none" w="lg" len="lg"/>
            <a:tailEnd type="none" w="lg" len="lg"/>
          </a:ln>
        </p:spPr>
      </p:cxnSp>
      <p:cxnSp>
        <p:nvCxnSpPr>
          <p:cNvPr id="781" name="Shape 781"/>
          <p:cNvCxnSpPr>
            <a:stCxn id="776" idx="2"/>
            <a:endCxn id="775" idx="0"/>
          </p:cNvCxnSpPr>
          <p:nvPr/>
        </p:nvCxnSpPr>
        <p:spPr>
          <a:xfrm>
            <a:off x="7015950" y="1969650"/>
            <a:ext cx="0" cy="423600"/>
          </a:xfrm>
          <a:prstGeom prst="straightConnector1">
            <a:avLst/>
          </a:prstGeom>
          <a:noFill/>
          <a:ln w="28575" cap="flat">
            <a:solidFill>
              <a:schemeClr val="dk2"/>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Default values</a:t>
            </a:r>
          </a:p>
        </p:txBody>
      </p:sp>
      <p:sp>
        <p:nvSpPr>
          <p:cNvPr id="324" name="Shape 324"/>
          <p:cNvSpPr txBox="1">
            <a:spLocks noGrp="1"/>
          </p:cNvSpPr>
          <p:nvPr>
            <p:ph type="body" idx="1"/>
          </p:nvPr>
        </p:nvSpPr>
        <p:spPr>
          <a:xfrm>
            <a:off x="609600" y="13525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a:t>What value does a field contain when it is declared but not instantiated?</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Animal a;</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Object ob;</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int i;</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boolean b;</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char c;</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double d;</a:t>
            </a:r>
          </a:p>
        </p:txBody>
      </p:sp>
      <p:sp>
        <p:nvSpPr>
          <p:cNvPr id="325" name="Shape 325"/>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26" name="Shape 326"/>
          <p:cNvSpPr txBox="1"/>
          <p:nvPr/>
        </p:nvSpPr>
        <p:spPr>
          <a:xfrm>
            <a:off x="3491725" y="2100562"/>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//null</a:t>
            </a:r>
          </a:p>
        </p:txBody>
      </p:sp>
      <p:sp>
        <p:nvSpPr>
          <p:cNvPr id="327" name="Shape 327"/>
          <p:cNvSpPr txBox="1"/>
          <p:nvPr/>
        </p:nvSpPr>
        <p:spPr>
          <a:xfrm>
            <a:off x="3491725" y="2466575"/>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//null</a:t>
            </a:r>
          </a:p>
        </p:txBody>
      </p:sp>
      <p:sp>
        <p:nvSpPr>
          <p:cNvPr id="328" name="Shape 328"/>
          <p:cNvSpPr txBox="1"/>
          <p:nvPr/>
        </p:nvSpPr>
        <p:spPr>
          <a:xfrm>
            <a:off x="3491725" y="2802175"/>
            <a:ext cx="1743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a:t>
            </a:r>
          </a:p>
        </p:txBody>
      </p:sp>
      <p:sp>
        <p:nvSpPr>
          <p:cNvPr id="329" name="Shape 329"/>
          <p:cNvSpPr txBox="1"/>
          <p:nvPr/>
        </p:nvSpPr>
        <p:spPr>
          <a:xfrm>
            <a:off x="3491725" y="3810125"/>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//0.0</a:t>
            </a:r>
          </a:p>
        </p:txBody>
      </p:sp>
      <p:sp>
        <p:nvSpPr>
          <p:cNvPr id="330" name="Shape 330"/>
          <p:cNvSpPr txBox="1"/>
          <p:nvPr/>
        </p:nvSpPr>
        <p:spPr>
          <a:xfrm>
            <a:off x="3491725" y="3138350"/>
            <a:ext cx="1808700"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//false</a:t>
            </a:r>
          </a:p>
        </p:txBody>
      </p:sp>
      <p:sp>
        <p:nvSpPr>
          <p:cNvPr id="331" name="Shape 331"/>
          <p:cNvSpPr txBox="1"/>
          <p:nvPr/>
        </p:nvSpPr>
        <p:spPr>
          <a:xfrm>
            <a:off x="3491725" y="3444125"/>
            <a:ext cx="3836700"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 (null byte)</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6"/>
                                        </p:tgtEl>
                                        <p:attrNameLst>
                                          <p:attrName>style.visibility</p:attrName>
                                        </p:attrNameLst>
                                      </p:cBhvr>
                                      <p:to>
                                        <p:strVal val="visible"/>
                                      </p:to>
                                    </p:set>
                                    <p:animEffect transition="in" filter="fade">
                                      <p:cBhvr>
                                        <p:cTn id="7" dur="1000"/>
                                        <p:tgtEl>
                                          <p:spTgt spid="3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
                                        </p:tgtEl>
                                        <p:attrNameLst>
                                          <p:attrName>style.visibility</p:attrName>
                                        </p:attrNameLst>
                                      </p:cBhvr>
                                      <p:to>
                                        <p:strVal val="visible"/>
                                      </p:to>
                                    </p:set>
                                    <p:animEffect transition="in" filter="fade">
                                      <p:cBhvr>
                                        <p:cTn id="12" dur="1000"/>
                                        <p:tgtEl>
                                          <p:spTgt spid="3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8"/>
                                        </p:tgtEl>
                                        <p:attrNameLst>
                                          <p:attrName>style.visibility</p:attrName>
                                        </p:attrNameLst>
                                      </p:cBhvr>
                                      <p:to>
                                        <p:strVal val="visible"/>
                                      </p:to>
                                    </p:set>
                                    <p:animEffect transition="in" filter="fade">
                                      <p:cBhvr>
                                        <p:cTn id="17" dur="1000"/>
                                        <p:tgtEl>
                                          <p:spTgt spid="3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
                                        </p:tgtEl>
                                        <p:attrNameLst>
                                          <p:attrName>style.visibility</p:attrName>
                                        </p:attrNameLst>
                                      </p:cBhvr>
                                      <p:to>
                                        <p:strVal val="visible"/>
                                      </p:to>
                                    </p:set>
                                    <p:animEffect transition="in" filter="fade">
                                      <p:cBhvr>
                                        <p:cTn id="22" dur="1000"/>
                                        <p:tgtEl>
                                          <p:spTgt spid="33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1"/>
                                        </p:tgtEl>
                                        <p:attrNameLst>
                                          <p:attrName>style.visibility</p:attrName>
                                        </p:attrNameLst>
                                      </p:cBhvr>
                                      <p:to>
                                        <p:strVal val="visible"/>
                                      </p:to>
                                    </p:set>
                                    <p:animEffect transition="in" filter="fade">
                                      <p:cBhvr>
                                        <p:cTn id="27" dur="1000"/>
                                        <p:tgtEl>
                                          <p:spTgt spid="33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29"/>
                                        </p:tgtEl>
                                        <p:attrNameLst>
                                          <p:attrName>style.visibility</p:attrName>
                                        </p:attrNameLst>
                                      </p:cBhvr>
                                      <p:to>
                                        <p:strVal val="visible"/>
                                      </p:to>
                                    </p:set>
                                    <p:animEffect transition="in" filter="fade">
                                      <p:cBhvr>
                                        <p:cTn id="32" dur="1000"/>
                                        <p:tgtEl>
                                          <p:spTgt spid="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Shape 78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a:t>
            </a:r>
          </a:p>
        </p:txBody>
      </p:sp>
      <p:sp>
        <p:nvSpPr>
          <p:cNvPr id="787" name="Shape 787"/>
          <p:cNvSpPr txBox="1">
            <a:spLocks noGrp="1"/>
          </p:cNvSpPr>
          <p:nvPr>
            <p:ph type="body" idx="1"/>
          </p:nvPr>
        </p:nvSpPr>
        <p:spPr>
          <a:xfrm>
            <a:off x="229350" y="1200200"/>
            <a:ext cx="4108200" cy="3725699"/>
          </a:xfrm>
          <a:prstGeom prst="rect">
            <a:avLst/>
          </a:prstGeom>
        </p:spPr>
        <p:txBody>
          <a:bodyPr lIns="91425" tIns="91425" rIns="91425" bIns="91425" anchor="t" anchorCtr="0">
            <a:noAutofit/>
          </a:bodyPr>
          <a:lstStyle/>
          <a:p>
            <a:pPr lvl="0" rtl="0">
              <a:spcBef>
                <a:spcPts val="0"/>
              </a:spcBef>
              <a:buNone/>
            </a:pPr>
            <a:r>
              <a:rPr lang="en" sz="2200">
                <a:solidFill>
                  <a:srgbClr val="1155CC"/>
                </a:solidFill>
                <a:latin typeface="Courier New"/>
                <a:ea typeface="Courier New"/>
                <a:cs typeface="Courier New"/>
                <a:sym typeface="Courier New"/>
              </a:rPr>
              <a:t>Human h  = </a:t>
            </a:r>
            <a:r>
              <a:rPr lang="en" sz="2200" b="1">
                <a:solidFill>
                  <a:srgbClr val="1155CC"/>
                </a:solidFill>
                <a:latin typeface="Courier New"/>
                <a:ea typeface="Courier New"/>
                <a:cs typeface="Courier New"/>
                <a:sym typeface="Courier New"/>
              </a:rPr>
              <a:t>new</a:t>
            </a:r>
            <a:r>
              <a:rPr lang="en" sz="2200">
                <a:solidFill>
                  <a:srgbClr val="1155CC"/>
                </a:solidFill>
                <a:latin typeface="Courier New"/>
                <a:ea typeface="Courier New"/>
                <a:cs typeface="Courier New"/>
                <a:sym typeface="Courier New"/>
              </a:rPr>
              <a:t> Human();</a:t>
            </a:r>
          </a:p>
          <a:p>
            <a:pPr lvl="0" rtl="0">
              <a:spcBef>
                <a:spcPts val="0"/>
              </a:spcBef>
              <a:buNone/>
            </a:pPr>
            <a:r>
              <a:rPr lang="en" sz="2200">
                <a:solidFill>
                  <a:srgbClr val="1155CC"/>
                </a:solidFill>
                <a:latin typeface="Courier New"/>
                <a:ea typeface="Courier New"/>
                <a:cs typeface="Courier New"/>
                <a:sym typeface="Courier New"/>
              </a:rPr>
              <a:t>Object o = h;</a:t>
            </a:r>
          </a:p>
          <a:p>
            <a:pPr lvl="0" rtl="0">
              <a:spcBef>
                <a:spcPts val="0"/>
              </a:spcBef>
              <a:buNone/>
            </a:pPr>
            <a:r>
              <a:rPr lang="en" sz="2200">
                <a:solidFill>
                  <a:srgbClr val="1155CC"/>
                </a:solidFill>
                <a:latin typeface="Courier New"/>
                <a:ea typeface="Courier New"/>
                <a:cs typeface="Courier New"/>
                <a:sym typeface="Courier New"/>
              </a:rPr>
              <a:t>Animal a = h;</a:t>
            </a:r>
          </a:p>
          <a:p>
            <a:pPr lvl="0" rtl="0">
              <a:spcBef>
                <a:spcPts val="0"/>
              </a:spcBef>
              <a:buNone/>
            </a:pPr>
            <a:r>
              <a:rPr lang="en" sz="2200">
                <a:solidFill>
                  <a:srgbClr val="1155CC"/>
                </a:solidFill>
                <a:latin typeface="Courier New"/>
                <a:ea typeface="Courier New"/>
                <a:cs typeface="Courier New"/>
                <a:sym typeface="Courier New"/>
              </a:rPr>
              <a:t>Mammal m = h;</a:t>
            </a:r>
          </a:p>
          <a:p>
            <a:pPr lvl="0" rtl="0">
              <a:spcBef>
                <a:spcPts val="0"/>
              </a:spcBef>
              <a:buNone/>
            </a:pPr>
            <a:r>
              <a:rPr lang="en" sz="2200">
                <a:solidFill>
                  <a:srgbClr val="1155CC"/>
                </a:solidFill>
                <a:latin typeface="Courier New"/>
                <a:ea typeface="Courier New"/>
                <a:cs typeface="Courier New"/>
                <a:sym typeface="Courier New"/>
              </a:rPr>
              <a:t>Singer s = h;</a:t>
            </a:r>
          </a:p>
          <a:p>
            <a:pPr lvl="0" rtl="0">
              <a:spcBef>
                <a:spcPts val="0"/>
              </a:spcBef>
              <a:buNone/>
            </a:pPr>
            <a:r>
              <a:rPr lang="en" sz="2200">
                <a:solidFill>
                  <a:srgbClr val="1155CC"/>
                </a:solidFill>
                <a:latin typeface="Courier New"/>
                <a:ea typeface="Courier New"/>
                <a:cs typeface="Courier New"/>
                <a:sym typeface="Courier New"/>
              </a:rPr>
              <a:t>Whistler w = h;</a:t>
            </a:r>
          </a:p>
          <a:p>
            <a:pPr lvl="0" rtl="0">
              <a:spcBef>
                <a:spcPts val="0"/>
              </a:spcBef>
              <a:buNone/>
            </a:pPr>
            <a:endParaRPr sz="2200" b="1">
              <a:solidFill>
                <a:srgbClr val="1155CC"/>
              </a:solidFill>
              <a:latin typeface="Courier New"/>
              <a:ea typeface="Courier New"/>
              <a:cs typeface="Courier New"/>
              <a:sym typeface="Courier New"/>
            </a:endParaRPr>
          </a:p>
        </p:txBody>
      </p:sp>
      <p:sp>
        <p:nvSpPr>
          <p:cNvPr id="788" name="Shape 7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89" name="Shape 789"/>
          <p:cNvSpPr/>
          <p:nvPr/>
        </p:nvSpPr>
        <p:spPr>
          <a:xfrm>
            <a:off x="7942775" y="3274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790" name="Shape 790"/>
          <p:cNvCxnSpPr>
            <a:stCxn id="789" idx="2"/>
            <a:endCxn id="791" idx="3"/>
          </p:cNvCxnSpPr>
          <p:nvPr/>
        </p:nvCxnSpPr>
        <p:spPr>
          <a:xfrm flipH="1">
            <a:off x="7784375" y="3732900"/>
            <a:ext cx="644400" cy="652500"/>
          </a:xfrm>
          <a:prstGeom prst="straightConnector1">
            <a:avLst/>
          </a:prstGeom>
          <a:noFill/>
          <a:ln w="28575" cap="flat">
            <a:solidFill>
              <a:schemeClr val="dk2"/>
            </a:solidFill>
            <a:prstDash val="solid"/>
            <a:round/>
            <a:headEnd type="none" w="lg" len="lg"/>
            <a:tailEnd type="none" w="lg" len="lg"/>
          </a:ln>
        </p:spPr>
      </p:cxnSp>
      <p:sp>
        <p:nvSpPr>
          <p:cNvPr id="791" name="Shape 791"/>
          <p:cNvSpPr/>
          <p:nvPr/>
        </p:nvSpPr>
        <p:spPr>
          <a:xfrm>
            <a:off x="6703462" y="41564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792" name="Shape 792"/>
          <p:cNvSpPr/>
          <p:nvPr/>
        </p:nvSpPr>
        <p:spPr>
          <a:xfrm>
            <a:off x="6657125" y="32747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793" name="Shape 793"/>
          <p:cNvSpPr/>
          <p:nvPr/>
        </p:nvSpPr>
        <p:spPr>
          <a:xfrm>
            <a:off x="6757925" y="2393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794" name="Shape 794"/>
          <p:cNvSpPr/>
          <p:nvPr/>
        </p:nvSpPr>
        <p:spPr>
          <a:xfrm>
            <a:off x="6757925" y="15116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795" name="Shape 795"/>
          <p:cNvSpPr/>
          <p:nvPr/>
        </p:nvSpPr>
        <p:spPr>
          <a:xfrm>
            <a:off x="5378475" y="32748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796" name="Shape 796"/>
          <p:cNvCxnSpPr>
            <a:stCxn id="795" idx="2"/>
            <a:endCxn id="791" idx="1"/>
          </p:cNvCxnSpPr>
          <p:nvPr/>
        </p:nvCxnSpPr>
        <p:spPr>
          <a:xfrm>
            <a:off x="6018675" y="3732900"/>
            <a:ext cx="684900" cy="652500"/>
          </a:xfrm>
          <a:prstGeom prst="straightConnector1">
            <a:avLst/>
          </a:prstGeom>
          <a:noFill/>
          <a:ln w="28575" cap="flat">
            <a:solidFill>
              <a:schemeClr val="dk2"/>
            </a:solidFill>
            <a:prstDash val="solid"/>
            <a:round/>
            <a:headEnd type="none" w="lg" len="lg"/>
            <a:tailEnd type="none" w="lg" len="lg"/>
          </a:ln>
        </p:spPr>
      </p:cxnSp>
      <p:cxnSp>
        <p:nvCxnSpPr>
          <p:cNvPr id="797" name="Shape 797"/>
          <p:cNvCxnSpPr>
            <a:stCxn id="792" idx="2"/>
            <a:endCxn id="791" idx="0"/>
          </p:cNvCxnSpPr>
          <p:nvPr/>
        </p:nvCxnSpPr>
        <p:spPr>
          <a:xfrm>
            <a:off x="7243925" y="3732887"/>
            <a:ext cx="0" cy="423600"/>
          </a:xfrm>
          <a:prstGeom prst="straightConnector1">
            <a:avLst/>
          </a:prstGeom>
          <a:noFill/>
          <a:ln w="28575" cap="flat">
            <a:solidFill>
              <a:schemeClr val="dk2"/>
            </a:solidFill>
            <a:prstDash val="solid"/>
            <a:round/>
            <a:headEnd type="none" w="lg" len="lg"/>
            <a:tailEnd type="none" w="lg" len="lg"/>
          </a:ln>
        </p:spPr>
      </p:cxnSp>
      <p:cxnSp>
        <p:nvCxnSpPr>
          <p:cNvPr id="798" name="Shape 798"/>
          <p:cNvCxnSpPr>
            <a:stCxn id="793" idx="2"/>
            <a:endCxn id="792" idx="0"/>
          </p:cNvCxnSpPr>
          <p:nvPr/>
        </p:nvCxnSpPr>
        <p:spPr>
          <a:xfrm>
            <a:off x="7243925" y="2851300"/>
            <a:ext cx="0" cy="423600"/>
          </a:xfrm>
          <a:prstGeom prst="straightConnector1">
            <a:avLst/>
          </a:prstGeom>
          <a:noFill/>
          <a:ln w="28575" cap="flat">
            <a:solidFill>
              <a:schemeClr val="dk2"/>
            </a:solidFill>
            <a:prstDash val="solid"/>
            <a:round/>
            <a:headEnd type="none" w="lg" len="lg"/>
            <a:tailEnd type="none" w="lg" len="lg"/>
          </a:ln>
        </p:spPr>
      </p:cxnSp>
      <p:cxnSp>
        <p:nvCxnSpPr>
          <p:cNvPr id="799" name="Shape 799"/>
          <p:cNvCxnSpPr>
            <a:stCxn id="794" idx="2"/>
            <a:endCxn id="793" idx="0"/>
          </p:cNvCxnSpPr>
          <p:nvPr/>
        </p:nvCxnSpPr>
        <p:spPr>
          <a:xfrm>
            <a:off x="7243925" y="1969700"/>
            <a:ext cx="0" cy="423600"/>
          </a:xfrm>
          <a:prstGeom prst="straightConnector1">
            <a:avLst/>
          </a:prstGeom>
          <a:noFill/>
          <a:ln w="28575" cap="flat">
            <a:solidFill>
              <a:schemeClr val="dk2"/>
            </a:solidFill>
            <a:prstDash val="solid"/>
            <a:round/>
            <a:headEnd type="none" w="lg" len="lg"/>
            <a:tailEnd type="none" w="lg" len="lg"/>
          </a:ln>
        </p:spPr>
      </p:cxnSp>
      <p:sp>
        <p:nvSpPr>
          <p:cNvPr id="800" name="Shape 800"/>
          <p:cNvSpPr/>
          <p:nvPr/>
        </p:nvSpPr>
        <p:spPr>
          <a:xfrm>
            <a:off x="4595125" y="1693300"/>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01" name="Shape 801"/>
          <p:cNvSpPr txBox="1"/>
          <p:nvPr/>
        </p:nvSpPr>
        <p:spPr>
          <a:xfrm>
            <a:off x="3098575" y="2155850"/>
            <a:ext cx="1398300" cy="706499"/>
          </a:xfrm>
          <a:prstGeom prst="rect">
            <a:avLst/>
          </a:prstGeom>
          <a:noFill/>
          <a:ln>
            <a:noFill/>
          </a:ln>
        </p:spPr>
        <p:txBody>
          <a:bodyPr lIns="91425" tIns="91425" rIns="91425" bIns="91425" anchor="t" anchorCtr="0">
            <a:noAutofit/>
          </a:bodyPr>
          <a:lstStyle/>
          <a:p>
            <a:pPr rtl="0">
              <a:spcBef>
                <a:spcPts val="0"/>
              </a:spcBef>
              <a:buNone/>
            </a:pPr>
            <a:r>
              <a:rPr lang="en" sz="1800" b="1"/>
              <a:t>Automatic</a:t>
            </a:r>
          </a:p>
          <a:p>
            <a:pPr>
              <a:spcBef>
                <a:spcPts val="0"/>
              </a:spcBef>
              <a:buNone/>
            </a:pPr>
            <a:r>
              <a:rPr lang="en" sz="1800" b="1"/>
              <a:t>up-cast</a:t>
            </a:r>
          </a:p>
        </p:txBody>
      </p:sp>
      <p:sp>
        <p:nvSpPr>
          <p:cNvPr id="802" name="Shape 802"/>
          <p:cNvSpPr/>
          <p:nvPr/>
        </p:nvSpPr>
        <p:spPr>
          <a:xfrm rot="10800000">
            <a:off x="4595124" y="3378499"/>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03" name="Shape 803"/>
          <p:cNvSpPr txBox="1"/>
          <p:nvPr/>
        </p:nvSpPr>
        <p:spPr>
          <a:xfrm>
            <a:off x="3161000" y="3528800"/>
            <a:ext cx="1398300" cy="706499"/>
          </a:xfrm>
          <a:prstGeom prst="rect">
            <a:avLst/>
          </a:prstGeom>
          <a:noFill/>
          <a:ln>
            <a:noFill/>
          </a:ln>
        </p:spPr>
        <p:txBody>
          <a:bodyPr lIns="91425" tIns="91425" rIns="91425" bIns="91425" anchor="t" anchorCtr="0">
            <a:noAutofit/>
          </a:bodyPr>
          <a:lstStyle/>
          <a:p>
            <a:pPr lvl="0" rtl="0">
              <a:spcBef>
                <a:spcPts val="0"/>
              </a:spcBef>
              <a:buNone/>
            </a:pPr>
            <a:r>
              <a:rPr lang="en" sz="1800" b="1"/>
              <a:t>Forced</a:t>
            </a:r>
          </a:p>
          <a:p>
            <a:pPr lvl="0" rtl="0">
              <a:spcBef>
                <a:spcPts val="0"/>
              </a:spcBef>
              <a:buNone/>
            </a:pPr>
            <a:r>
              <a:rPr lang="en" sz="1800" b="1"/>
              <a:t>down-cast</a:t>
            </a:r>
          </a:p>
        </p:txBody>
      </p:sp>
    </p:spTree>
  </p:cSld>
  <p:clrMapOvr>
    <a:masterClrMapping/>
  </p:clrMapOvr>
  <p:transition xmlns:p14="http://schemas.microsoft.com/office/powerpoint/2010/mai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Shape 8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Casting up to an interface automatically</a:t>
            </a:r>
          </a:p>
        </p:txBody>
      </p:sp>
      <p:sp>
        <p:nvSpPr>
          <p:cNvPr id="809" name="Shape 809"/>
          <p:cNvSpPr txBox="1">
            <a:spLocks noGrp="1"/>
          </p:cNvSpPr>
          <p:nvPr>
            <p:ph type="body" idx="1"/>
          </p:nvPr>
        </p:nvSpPr>
        <p:spPr>
          <a:xfrm>
            <a:off x="457300" y="1200150"/>
            <a:ext cx="6424200" cy="2985599"/>
          </a:xfrm>
          <a:prstGeom prst="rect">
            <a:avLst/>
          </a:prstGeom>
        </p:spPr>
        <p:txBody>
          <a:bodyPr lIns="91425" tIns="91425" rIns="91425" bIns="91425" anchor="t" anchorCtr="0">
            <a:noAutofit/>
          </a:bodyPr>
          <a:lstStyle/>
          <a:p>
            <a:pPr lvl="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class </a:t>
            </a:r>
            <a:r>
              <a:rPr lang="en" sz="2000">
                <a:solidFill>
                  <a:srgbClr val="1155CC"/>
                </a:solidFill>
                <a:latin typeface="Courier New"/>
                <a:ea typeface="Courier New"/>
                <a:cs typeface="Courier New"/>
                <a:sym typeface="Courier New"/>
              </a:rPr>
              <a:t>Human …</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Whistler {</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void </a:t>
            </a:r>
            <a:r>
              <a:rPr lang="en" sz="2000">
                <a:solidFill>
                  <a:srgbClr val="1155CC"/>
                </a:solidFill>
                <a:latin typeface="Courier New"/>
                <a:ea typeface="Courier New"/>
                <a:cs typeface="Courier New"/>
                <a:sym typeface="Courier New"/>
              </a:rPr>
              <a:t>listenTo(Whistler w) {...}</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a:t>
            </a:r>
          </a:p>
          <a:p>
            <a:pPr rtl="0">
              <a:spcBef>
                <a:spcPts val="0"/>
              </a:spcBef>
              <a:buNone/>
            </a:pPr>
            <a:r>
              <a:rPr lang="en" sz="2000">
                <a:solidFill>
                  <a:srgbClr val="1155CC"/>
                </a:solidFill>
                <a:latin typeface="Courier New"/>
                <a:ea typeface="Courier New"/>
                <a:cs typeface="Courier New"/>
                <a:sym typeface="Courier New"/>
              </a:rPr>
              <a:t>Human h =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Human(...);</a:t>
            </a:r>
          </a:p>
          <a:p>
            <a:pPr rtl="0">
              <a:spcBef>
                <a:spcPts val="0"/>
              </a:spcBef>
              <a:buNone/>
            </a:pPr>
            <a:r>
              <a:rPr lang="en" sz="2000">
                <a:solidFill>
                  <a:srgbClr val="1155CC"/>
                </a:solidFill>
                <a:latin typeface="Courier New"/>
                <a:ea typeface="Courier New"/>
                <a:cs typeface="Courier New"/>
                <a:sym typeface="Courier New"/>
              </a:rPr>
              <a:t>Human h1 = </a:t>
            </a:r>
            <a:r>
              <a:rPr lang="en" sz="2000" b="1">
                <a:solidFill>
                  <a:srgbClr val="1155CC"/>
                </a:solidFill>
                <a:latin typeface="Courier New"/>
                <a:ea typeface="Courier New"/>
                <a:cs typeface="Courier New"/>
                <a:sym typeface="Courier New"/>
              </a:rPr>
              <a:t>new </a:t>
            </a:r>
            <a:r>
              <a:rPr lang="en" sz="2000">
                <a:solidFill>
                  <a:srgbClr val="1155CC"/>
                </a:solidFill>
                <a:latin typeface="Courier New"/>
                <a:ea typeface="Courier New"/>
                <a:cs typeface="Courier New"/>
                <a:sym typeface="Courier New"/>
              </a:rPr>
              <a:t>Human(...);</a:t>
            </a:r>
          </a:p>
          <a:p>
            <a:pPr rtl="0">
              <a:spcBef>
                <a:spcPts val="0"/>
              </a:spcBef>
              <a:buNone/>
            </a:pPr>
            <a:r>
              <a:rPr lang="en" sz="2000">
                <a:solidFill>
                  <a:srgbClr val="1155CC"/>
                </a:solidFill>
                <a:latin typeface="Courier New"/>
                <a:ea typeface="Courier New"/>
                <a:cs typeface="Courier New"/>
                <a:sym typeface="Courier New"/>
              </a:rPr>
              <a:t>h.listenTo(h1);</a:t>
            </a:r>
          </a:p>
          <a:p>
            <a:pPr lvl="0" rtl="0">
              <a:spcBef>
                <a:spcPts val="0"/>
              </a:spcBef>
              <a:buNone/>
            </a:pPr>
            <a:r>
              <a:rPr lang="en" sz="2000">
                <a:solidFill>
                  <a:srgbClr val="1155CC"/>
                </a:solidFill>
                <a:latin typeface="Courier New"/>
                <a:ea typeface="Courier New"/>
                <a:cs typeface="Courier New"/>
                <a:sym typeface="Courier New"/>
              </a:rPr>
              <a:t>Parrot p =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Parrot(...);</a:t>
            </a:r>
          </a:p>
          <a:p>
            <a:pPr lvl="0" rtl="0">
              <a:spcBef>
                <a:spcPts val="0"/>
              </a:spcBef>
              <a:buNone/>
            </a:pPr>
            <a:r>
              <a:rPr lang="en" sz="2000">
                <a:solidFill>
                  <a:srgbClr val="1155CC"/>
                </a:solidFill>
                <a:latin typeface="Courier New"/>
                <a:ea typeface="Courier New"/>
                <a:cs typeface="Courier New"/>
                <a:sym typeface="Courier New"/>
              </a:rPr>
              <a:t>h.listenTo(p);</a:t>
            </a:r>
          </a:p>
          <a:p>
            <a:pPr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FF0000"/>
              </a:solidFill>
              <a:latin typeface="Courier New"/>
              <a:ea typeface="Courier New"/>
              <a:cs typeface="Courier New"/>
              <a:sym typeface="Courier New"/>
            </a:endParaRPr>
          </a:p>
          <a:p>
            <a:pPr lvl="0" rtl="0">
              <a:spcBef>
                <a:spcPts val="0"/>
              </a:spcBef>
              <a:buNone/>
            </a:pPr>
            <a:endParaRPr sz="2000" b="1">
              <a:solidFill>
                <a:srgbClr val="FF0000"/>
              </a:solidFill>
              <a:latin typeface="Courier New"/>
              <a:ea typeface="Courier New"/>
              <a:cs typeface="Courier New"/>
              <a:sym typeface="Courier New"/>
            </a:endParaRPr>
          </a:p>
        </p:txBody>
      </p:sp>
      <p:sp>
        <p:nvSpPr>
          <p:cNvPr id="810" name="Shape 8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811" name="Shape 811"/>
          <p:cNvSpPr/>
          <p:nvPr/>
        </p:nvSpPr>
        <p:spPr>
          <a:xfrm>
            <a:off x="7160587" y="41310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812" name="Shape 812"/>
          <p:cNvSpPr/>
          <p:nvPr/>
        </p:nvSpPr>
        <p:spPr>
          <a:xfrm>
            <a:off x="7114250" y="32493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813" name="Shape 813"/>
          <p:cNvSpPr/>
          <p:nvPr/>
        </p:nvSpPr>
        <p:spPr>
          <a:xfrm>
            <a:off x="7215050" y="2367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814" name="Shape 814"/>
          <p:cNvSpPr/>
          <p:nvPr/>
        </p:nvSpPr>
        <p:spPr>
          <a:xfrm>
            <a:off x="7215050" y="1486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815" name="Shape 815"/>
          <p:cNvSpPr/>
          <p:nvPr/>
        </p:nvSpPr>
        <p:spPr>
          <a:xfrm>
            <a:off x="5835600" y="32494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816" name="Shape 816"/>
          <p:cNvCxnSpPr>
            <a:stCxn id="815" idx="2"/>
            <a:endCxn id="811" idx="1"/>
          </p:cNvCxnSpPr>
          <p:nvPr/>
        </p:nvCxnSpPr>
        <p:spPr>
          <a:xfrm>
            <a:off x="6475800" y="3707500"/>
            <a:ext cx="684900" cy="652500"/>
          </a:xfrm>
          <a:prstGeom prst="straightConnector1">
            <a:avLst/>
          </a:prstGeom>
          <a:noFill/>
          <a:ln w="28575" cap="flat">
            <a:solidFill>
              <a:schemeClr val="dk2"/>
            </a:solidFill>
            <a:prstDash val="solid"/>
            <a:round/>
            <a:headEnd type="none" w="lg" len="lg"/>
            <a:tailEnd type="none" w="lg" len="lg"/>
          </a:ln>
        </p:spPr>
      </p:cxnSp>
      <p:cxnSp>
        <p:nvCxnSpPr>
          <p:cNvPr id="817" name="Shape 817"/>
          <p:cNvCxnSpPr>
            <a:stCxn id="812" idx="2"/>
            <a:endCxn id="811" idx="0"/>
          </p:cNvCxnSpPr>
          <p:nvPr/>
        </p:nvCxnSpPr>
        <p:spPr>
          <a:xfrm>
            <a:off x="7701050" y="3707487"/>
            <a:ext cx="0" cy="423600"/>
          </a:xfrm>
          <a:prstGeom prst="straightConnector1">
            <a:avLst/>
          </a:prstGeom>
          <a:noFill/>
          <a:ln w="28575" cap="flat">
            <a:solidFill>
              <a:schemeClr val="dk2"/>
            </a:solidFill>
            <a:prstDash val="solid"/>
            <a:round/>
            <a:headEnd type="none" w="lg" len="lg"/>
            <a:tailEnd type="none" w="lg" len="lg"/>
          </a:ln>
        </p:spPr>
      </p:cxnSp>
      <p:cxnSp>
        <p:nvCxnSpPr>
          <p:cNvPr id="818" name="Shape 818"/>
          <p:cNvCxnSpPr>
            <a:stCxn id="813" idx="2"/>
            <a:endCxn id="812" idx="0"/>
          </p:cNvCxnSpPr>
          <p:nvPr/>
        </p:nvCxnSpPr>
        <p:spPr>
          <a:xfrm>
            <a:off x="7701050" y="2825900"/>
            <a:ext cx="0" cy="423600"/>
          </a:xfrm>
          <a:prstGeom prst="straightConnector1">
            <a:avLst/>
          </a:prstGeom>
          <a:noFill/>
          <a:ln w="28575" cap="flat">
            <a:solidFill>
              <a:schemeClr val="dk2"/>
            </a:solidFill>
            <a:prstDash val="solid"/>
            <a:round/>
            <a:headEnd type="none" w="lg" len="lg"/>
            <a:tailEnd type="none" w="lg" len="lg"/>
          </a:ln>
        </p:spPr>
      </p:cxnSp>
      <p:cxnSp>
        <p:nvCxnSpPr>
          <p:cNvPr id="819" name="Shape 819"/>
          <p:cNvCxnSpPr>
            <a:stCxn id="814" idx="2"/>
            <a:endCxn id="813" idx="0"/>
          </p:cNvCxnSpPr>
          <p:nvPr/>
        </p:nvCxnSpPr>
        <p:spPr>
          <a:xfrm>
            <a:off x="7701050" y="1944300"/>
            <a:ext cx="0" cy="423600"/>
          </a:xfrm>
          <a:prstGeom prst="straightConnector1">
            <a:avLst/>
          </a:prstGeom>
          <a:noFill/>
          <a:ln w="28575" cap="flat">
            <a:solidFill>
              <a:schemeClr val="dk2"/>
            </a:solidFill>
            <a:prstDash val="solid"/>
            <a:round/>
            <a:headEnd type="none" w="lg" len="lg"/>
            <a:tailEnd type="none" w="lg" len="lg"/>
          </a:ln>
        </p:spPr>
      </p:cxnSp>
      <p:sp>
        <p:nvSpPr>
          <p:cNvPr id="820" name="Shape 820"/>
          <p:cNvSpPr txBox="1"/>
          <p:nvPr/>
        </p:nvSpPr>
        <p:spPr>
          <a:xfrm>
            <a:off x="457200" y="4048225"/>
            <a:ext cx="6188100" cy="750000"/>
          </a:xfrm>
          <a:prstGeom prst="rect">
            <a:avLst/>
          </a:prstGeom>
          <a:noFill/>
          <a:ln>
            <a:noFill/>
          </a:ln>
        </p:spPr>
        <p:txBody>
          <a:bodyPr lIns="91425" tIns="91425" rIns="91425" bIns="91425" anchor="t" anchorCtr="0">
            <a:noAutofit/>
          </a:bodyPr>
          <a:lstStyle/>
          <a:p>
            <a:pPr>
              <a:spcBef>
                <a:spcPts val="0"/>
              </a:spcBef>
              <a:buNone/>
            </a:pPr>
            <a:r>
              <a:rPr lang="en" sz="1800"/>
              <a:t>Arg h1 of the call has type Human. Its value is being stored in w, which is of type Whistler. Java does an upward cast automatically. Same thing for p of type Parrot.</a:t>
            </a:r>
          </a:p>
        </p:txBody>
      </p:sp>
    </p:spTree>
  </p:cSld>
  <p:clrMapOvr>
    <a:masterClrMapping/>
  </p:clrMapOvr>
  <p:transition xmlns:p14="http://schemas.microsoft.com/office/powerpoint/2010/mai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24"/>
        <p:cNvGrpSpPr/>
        <p:nvPr/>
      </p:nvGrpSpPr>
      <p:grpSpPr>
        <a:xfrm>
          <a:off x="0" y="0"/>
          <a:ext cx="0" cy="0"/>
          <a:chOff x="0" y="0"/>
          <a:chExt cx="0" cy="0"/>
        </a:xfrm>
      </p:grpSpPr>
      <p:sp>
        <p:nvSpPr>
          <p:cNvPr id="825" name="Shape 8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Shape implements </a:t>
            </a:r>
            <a:r>
              <a:rPr lang="en">
                <a:solidFill>
                  <a:srgbClr val="CC0202"/>
                </a:solidFill>
                <a:latin typeface="Courier New"/>
                <a:ea typeface="Courier New"/>
                <a:cs typeface="Courier New"/>
                <a:sym typeface="Courier New"/>
              </a:rPr>
              <a:t>Comparable&lt;T&gt;</a:t>
            </a:r>
          </a:p>
        </p:txBody>
      </p:sp>
      <p:sp>
        <p:nvSpPr>
          <p:cNvPr id="826" name="Shape 826"/>
          <p:cNvSpPr txBox="1">
            <a:spLocks noGrp="1"/>
          </p:cNvSpPr>
          <p:nvPr>
            <p:ph type="body" idx="1"/>
          </p:nvPr>
        </p:nvSpPr>
        <p:spPr>
          <a:xfrm>
            <a:off x="457200" y="1063375"/>
            <a:ext cx="8565299" cy="4080000"/>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rtl="0">
              <a:lnSpc>
                <a:spcPct val="115000"/>
              </a:lnSpc>
              <a:spcBef>
                <a:spcPts val="0"/>
              </a:spcBef>
              <a:buNone/>
            </a:pPr>
            <a:r>
              <a:rPr lang="en" sz="2000" b="1">
                <a:solidFill>
                  <a:srgbClr val="1155CC"/>
                </a:solidFill>
                <a:latin typeface="Courier New"/>
                <a:ea typeface="Courier New"/>
                <a:cs typeface="Courier New"/>
                <a:sym typeface="Courier New"/>
              </a:rPr>
              <a:t>public class </a:t>
            </a:r>
            <a:r>
              <a:rPr lang="en" sz="2000">
                <a:solidFill>
                  <a:srgbClr val="1155CC"/>
                </a:solidFill>
                <a:latin typeface="Courier New"/>
                <a:ea typeface="Courier New"/>
                <a:cs typeface="Courier New"/>
                <a:sym typeface="Courier New"/>
              </a:rPr>
              <a:t>Shape</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Comparable&lt;Shape&gt; {</a:t>
            </a:r>
          </a:p>
          <a:p>
            <a:pPr rtl="0">
              <a:lnSpc>
                <a:spcPct val="115000"/>
              </a:lnSpc>
              <a:spcBef>
                <a:spcPts val="0"/>
              </a:spcBef>
              <a:buNone/>
            </a:pPr>
            <a:r>
              <a:rPr lang="en" sz="2000" b="1">
                <a:solidFill>
                  <a:srgbClr val="1155CC"/>
                </a:solidFill>
                <a:latin typeface="Courier New"/>
                <a:ea typeface="Courier New"/>
                <a:cs typeface="Courier New"/>
                <a:sym typeface="Courier New"/>
              </a:rPr>
              <a:t>    </a:t>
            </a:r>
            <a:r>
              <a:rPr lang="en" sz="2000">
                <a:solidFill>
                  <a:srgbClr val="1155CC"/>
                </a:solidFill>
                <a:latin typeface="Courier New"/>
                <a:ea typeface="Courier New"/>
                <a:cs typeface="Courier New"/>
                <a:sym typeface="Courier New"/>
              </a:rPr>
              <a:t>...</a:t>
            </a:r>
          </a:p>
          <a:p>
            <a:pPr rtl="0">
              <a:lnSpc>
                <a:spcPct val="115000"/>
              </a:lnSpc>
              <a:spcBef>
                <a:spcPts val="0"/>
              </a:spcBef>
              <a:buNone/>
            </a:pPr>
            <a:r>
              <a:rPr lang="en" sz="2000" b="1">
                <a:solidFill>
                  <a:srgbClr val="38761D"/>
                </a:solidFill>
                <a:latin typeface="Courier New"/>
                <a:ea typeface="Courier New"/>
                <a:cs typeface="Courier New"/>
                <a:sym typeface="Courier New"/>
              </a:rPr>
              <a:t>    </a:t>
            </a:r>
            <a:r>
              <a:rPr lang="en" sz="2000">
                <a:solidFill>
                  <a:srgbClr val="38761D"/>
                </a:solidFill>
                <a:latin typeface="Courier New"/>
                <a:ea typeface="Courier New"/>
                <a:cs typeface="Courier New"/>
                <a:sym typeface="Courier New"/>
              </a:rPr>
              <a:t>/** … */</a:t>
            </a:r>
          </a:p>
          <a:p>
            <a:pPr rtl="0">
              <a:lnSpc>
                <a:spcPct val="115000"/>
              </a:lnSpc>
              <a:spcBef>
                <a:spcPts val="0"/>
              </a:spcBef>
              <a:buNone/>
            </a:pPr>
            <a:r>
              <a:rPr lang="en" sz="2000" b="1">
                <a:solidFill>
                  <a:srgbClr val="1155CC"/>
                </a:solidFill>
                <a:latin typeface="Courier New"/>
                <a:ea typeface="Courier New"/>
                <a:cs typeface="Courier New"/>
                <a:sym typeface="Courier New"/>
              </a:rPr>
              <a:t>    public int </a:t>
            </a:r>
            <a:r>
              <a:rPr lang="en" sz="2000">
                <a:solidFill>
                  <a:srgbClr val="1155CC"/>
                </a:solidFill>
                <a:latin typeface="Courier New"/>
                <a:ea typeface="Courier New"/>
                <a:cs typeface="Courier New"/>
                <a:sym typeface="Courier New"/>
              </a:rPr>
              <a:t>compareTo(Shape s) {</a:t>
            </a:r>
          </a:p>
          <a:p>
            <a:pPr lvl="0" rtl="0">
              <a:lnSpc>
                <a:spcPct val="115000"/>
              </a:lnSpc>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double</a:t>
            </a:r>
            <a:r>
              <a:rPr lang="en" sz="2000">
                <a:solidFill>
                  <a:srgbClr val="1155CC"/>
                </a:solidFill>
                <a:latin typeface="Courier New"/>
                <a:ea typeface="Courier New"/>
                <a:cs typeface="Courier New"/>
                <a:sym typeface="Courier New"/>
              </a:rPr>
              <a:t> diff= area() - s.area();</a:t>
            </a:r>
          </a:p>
          <a:p>
            <a:pPr lvl="0" rtl="0">
              <a:lnSpc>
                <a:spcPct val="115000"/>
              </a:lnSpc>
              <a:spcBef>
                <a:spcPts val="0"/>
              </a:spcBef>
              <a:buClr>
                <a:srgbClr val="000000"/>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return</a:t>
            </a:r>
            <a:r>
              <a:rPr lang="en" sz="2000">
                <a:solidFill>
                  <a:srgbClr val="1155CC"/>
                </a:solidFill>
                <a:latin typeface="Courier New"/>
                <a:ea typeface="Courier New"/>
                <a:cs typeface="Courier New"/>
                <a:sym typeface="Courier New"/>
              </a:rPr>
              <a:t> (diff == 0 ? 0 : (diff &lt; 0 ? -1 : +1));</a:t>
            </a:r>
          </a:p>
          <a:p>
            <a:pPr rtl="0">
              <a:lnSpc>
                <a:spcPct val="115000"/>
              </a:lnSpc>
              <a:spcBef>
                <a:spcPts val="0"/>
              </a:spcBef>
              <a:buNone/>
            </a:pPr>
            <a:r>
              <a:rPr lang="en" sz="2000">
                <a:solidFill>
                  <a:srgbClr val="1155CC"/>
                </a:solidFill>
                <a:latin typeface="Courier New"/>
                <a:ea typeface="Courier New"/>
                <a:cs typeface="Courier New"/>
                <a:sym typeface="Courier New"/>
              </a:rPr>
              <a:t>    }</a:t>
            </a:r>
          </a:p>
          <a:p>
            <a:pPr lvl="0" rtl="0">
              <a:lnSpc>
                <a:spcPct val="115000"/>
              </a:lnSpc>
              <a:spcBef>
                <a:spcPts val="0"/>
              </a:spcBef>
              <a:buNone/>
            </a:pPr>
            <a:r>
              <a:rPr lang="en" sz="2000">
                <a:solidFill>
                  <a:srgbClr val="1155CC"/>
                </a:solidFill>
                <a:latin typeface="Courier New"/>
                <a:ea typeface="Courier New"/>
                <a:cs typeface="Courier New"/>
                <a:sym typeface="Courier New"/>
              </a:rPr>
              <a:t>}</a:t>
            </a:r>
          </a:p>
          <a:p>
            <a:pPr rtl="0">
              <a:lnSpc>
                <a:spcPct val="115000"/>
              </a:lnSpc>
              <a:spcBef>
                <a:spcPts val="0"/>
              </a:spcBef>
              <a:buNone/>
            </a:pPr>
            <a:endParaRPr sz="2000">
              <a:solidFill>
                <a:srgbClr val="000000"/>
              </a:solidFill>
            </a:endParaRPr>
          </a:p>
          <a:p>
            <a:pPr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
        <p:nvSpPr>
          <p:cNvPr id="827" name="Shape 82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Shape 83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Beauty of interfaces</a:t>
            </a:r>
          </a:p>
        </p:txBody>
      </p:sp>
      <p:sp>
        <p:nvSpPr>
          <p:cNvPr id="833" name="Shape 833"/>
          <p:cNvSpPr txBox="1">
            <a:spLocks noGrp="1"/>
          </p:cNvSpPr>
          <p:nvPr>
            <p:ph type="body" idx="1"/>
          </p:nvPr>
        </p:nvSpPr>
        <p:spPr>
          <a:xfrm>
            <a:off x="457200" y="0"/>
            <a:ext cx="8229600" cy="5143499"/>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r>
              <a:rPr lang="en" sz="2000" b="1">
                <a:solidFill>
                  <a:srgbClr val="1155CC"/>
                </a:solidFill>
                <a:latin typeface="Courier New"/>
                <a:ea typeface="Courier New"/>
                <a:cs typeface="Courier New"/>
                <a:sym typeface="Courier New"/>
              </a:rPr>
              <a:t>Arrays.sort</a:t>
            </a:r>
            <a:r>
              <a:rPr lang="en" sz="2000">
                <a:solidFill>
                  <a:srgbClr val="000000"/>
                </a:solidFill>
              </a:rPr>
              <a:t> 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 without needing to know any implementation details of the class.</a:t>
            </a:r>
          </a:p>
          <a:p>
            <a:pPr lvl="0" rtl="0">
              <a:lnSpc>
                <a:spcPct val="115000"/>
              </a:lnSpc>
              <a:spcBef>
                <a:spcPts val="0"/>
              </a:spcBef>
              <a:buNone/>
            </a:pPr>
            <a:r>
              <a:rPr lang="en" sz="2000">
                <a:solidFill>
                  <a:srgbClr val="000000"/>
                </a:solidFill>
              </a:rPr>
              <a:t>	     </a:t>
            </a:r>
          </a:p>
          <a:p>
            <a:pPr lvl="0" rtl="0">
              <a:lnSpc>
                <a:spcPct val="115000"/>
              </a:lnSpc>
              <a:spcBef>
                <a:spcPts val="0"/>
              </a:spcBef>
              <a:buNone/>
            </a:pPr>
            <a:r>
              <a:rPr lang="en" sz="2000">
                <a:solidFill>
                  <a:srgbClr val="000000"/>
                </a:solidFill>
              </a:rPr>
              <a:t>Classes that implement Comparable:</a:t>
            </a:r>
          </a:p>
          <a:p>
            <a:pPr lvl="0" rtl="0">
              <a:lnSpc>
                <a:spcPct val="115000"/>
              </a:lnSpc>
              <a:spcBef>
                <a:spcPts val="0"/>
              </a:spcBef>
              <a:buNone/>
            </a:pPr>
            <a:r>
              <a:rPr lang="en" sz="2400">
                <a:latin typeface="Courier New"/>
                <a:ea typeface="Courier New"/>
                <a:cs typeface="Courier New"/>
                <a:sym typeface="Courier New"/>
              </a:rPr>
              <a:t>Boolean    Byte        Double      Integer</a:t>
            </a:r>
          </a:p>
          <a:p>
            <a:pPr lvl="0" rtl="0">
              <a:lnSpc>
                <a:spcPct val="115000"/>
              </a:lnSpc>
              <a:spcBef>
                <a:spcPts val="0"/>
              </a:spcBef>
              <a:buNone/>
            </a:pPr>
            <a:r>
              <a:rPr lang="en" sz="2400">
                <a:latin typeface="Courier New"/>
                <a:ea typeface="Courier New"/>
                <a:cs typeface="Courier New"/>
                <a:sym typeface="Courier New"/>
              </a:rPr>
              <a:t>String     BigDecimal  BigInteger  Calendar Time       Timestamp   and 100 others</a:t>
            </a:r>
          </a:p>
        </p:txBody>
      </p:sp>
      <p:sp>
        <p:nvSpPr>
          <p:cNvPr id="834" name="Shape 83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Shape 83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String sorting</a:t>
            </a:r>
          </a:p>
        </p:txBody>
      </p:sp>
      <p:sp>
        <p:nvSpPr>
          <p:cNvPr id="840" name="Shape 840"/>
          <p:cNvSpPr txBox="1">
            <a:spLocks noGrp="1"/>
          </p:cNvSpPr>
          <p:nvPr>
            <p:ph type="body" idx="1"/>
          </p:nvPr>
        </p:nvSpPr>
        <p:spPr>
          <a:xfrm>
            <a:off x="457200" y="1213625"/>
            <a:ext cx="8229600" cy="3929999"/>
          </a:xfrm>
          <a:prstGeom prst="rect">
            <a:avLst/>
          </a:prstGeom>
        </p:spPr>
        <p:txBody>
          <a:bodyPr lIns="91425" tIns="91425" rIns="91425" bIns="91425" anchor="t" anchorCtr="0">
            <a:noAutofit/>
          </a:bodyPr>
          <a:lstStyle/>
          <a:p>
            <a:pPr lvl="0" rtl="0">
              <a:lnSpc>
                <a:spcPct val="115000"/>
              </a:lnSpc>
              <a:spcBef>
                <a:spcPts val="0"/>
              </a:spcBef>
              <a:buNone/>
            </a:pPr>
            <a:r>
              <a:rPr lang="en" sz="2000" b="1">
                <a:solidFill>
                  <a:srgbClr val="1155CC"/>
                </a:solidFill>
                <a:latin typeface="Courier New"/>
                <a:ea typeface="Courier New"/>
                <a:cs typeface="Courier New"/>
                <a:sym typeface="Courier New"/>
              </a:rPr>
              <a:t>Arrays.sort(Object[] b)</a:t>
            </a:r>
            <a:r>
              <a:rPr lang="en" sz="2000" b="1">
                <a:solidFill>
                  <a:srgbClr val="1155CC"/>
                </a:solidFill>
              </a:rPr>
              <a:t> </a:t>
            </a:r>
            <a:r>
              <a:rPr lang="en" sz="2000">
                <a:solidFill>
                  <a:srgbClr val="000000"/>
                </a:solidFill>
              </a:rPr>
              <a:t>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a:t>
            </a:r>
          </a:p>
          <a:p>
            <a:pPr lvl="0" rtl="0">
              <a:lnSpc>
                <a:spcPct val="115000"/>
              </a:lnSpc>
              <a:spcBef>
                <a:spcPts val="0"/>
              </a:spcBef>
              <a:buNone/>
            </a:pPr>
            <a:endParaRPr sz="2000">
              <a:solidFill>
                <a:srgbClr val="1155CC"/>
              </a:solidFill>
            </a:endParaRPr>
          </a:p>
          <a:p>
            <a:pPr lvl="0" rtl="0">
              <a:lnSpc>
                <a:spcPct val="115000"/>
              </a:lnSpc>
              <a:spcBef>
                <a:spcPts val="0"/>
              </a:spcBef>
              <a:buNone/>
            </a:pPr>
            <a:r>
              <a:rPr lang="en" sz="2000">
                <a:solidFill>
                  <a:srgbClr val="1155CC"/>
                </a:solidFill>
                <a:latin typeface="Courier New"/>
                <a:ea typeface="Courier New"/>
                <a:cs typeface="Courier New"/>
                <a:sym typeface="Courier New"/>
              </a:rPr>
              <a:t>String</a:t>
            </a:r>
            <a:r>
              <a:rPr lang="en" sz="2000">
                <a:solidFill>
                  <a:srgbClr val="000000"/>
                </a:solidFill>
              </a:rPr>
              <a:t> implements </a:t>
            </a:r>
            <a:r>
              <a:rPr lang="en" sz="2000">
                <a:solidFill>
                  <a:srgbClr val="1155CC"/>
                </a:solidFill>
                <a:latin typeface="Courier New"/>
                <a:ea typeface="Courier New"/>
                <a:cs typeface="Courier New"/>
                <a:sym typeface="Courier New"/>
              </a:rPr>
              <a:t>Comparable</a:t>
            </a:r>
            <a:r>
              <a:rPr lang="en" sz="2000">
                <a:solidFill>
                  <a:srgbClr val="000000"/>
                </a:solidFill>
              </a:rPr>
              <a:t>, so you can write</a:t>
            </a:r>
          </a:p>
          <a:p>
            <a:pPr lvl="0" rtl="0">
              <a:lnSpc>
                <a:spcPct val="115000"/>
              </a:lnSpc>
              <a:spcBef>
                <a:spcPts val="0"/>
              </a:spcBef>
              <a:buNone/>
            </a:pPr>
            <a:r>
              <a:rPr lang="en" sz="2000">
                <a:solidFill>
                  <a:srgbClr val="000000"/>
                </a:solidFill>
              </a:rPr>
              <a:t>      </a:t>
            </a:r>
            <a:r>
              <a:rPr lang="en" sz="2000">
                <a:solidFill>
                  <a:srgbClr val="1155CC"/>
                </a:solidFill>
                <a:latin typeface="Courier New"/>
                <a:ea typeface="Courier New"/>
                <a:cs typeface="Courier New"/>
                <a:sym typeface="Courier New"/>
              </a:rPr>
              <a:t>String[] strings= ...;  ...</a:t>
            </a:r>
          </a:p>
          <a:p>
            <a:pPr lvl="0" rtl="0">
              <a:lnSpc>
                <a:spcPct val="115000"/>
              </a:lnSpc>
              <a:spcBef>
                <a:spcPts val="0"/>
              </a:spcBef>
              <a:buNone/>
            </a:pPr>
            <a:r>
              <a:rPr lang="en" sz="2000">
                <a:solidFill>
                  <a:srgbClr val="1155CC"/>
                </a:solidFill>
                <a:latin typeface="Courier New"/>
                <a:ea typeface="Courier New"/>
                <a:cs typeface="Courier New"/>
                <a:sym typeface="Courier New"/>
              </a:rPr>
              <a:t>   Arrays.sort(strings);</a:t>
            </a: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
        <p:nvSpPr>
          <p:cNvPr id="841" name="Shape 841"/>
          <p:cNvSpPr txBox="1"/>
          <p:nvPr/>
        </p:nvSpPr>
        <p:spPr>
          <a:xfrm>
            <a:off x="4499825" y="3754225"/>
            <a:ext cx="4281599" cy="1085099"/>
          </a:xfrm>
          <a:prstGeom prst="rect">
            <a:avLst/>
          </a:prstGeom>
          <a:noFill/>
          <a:ln>
            <a:noFill/>
          </a:ln>
        </p:spPr>
        <p:txBody>
          <a:bodyPr lIns="91425" tIns="91425" rIns="91425" bIns="91425" anchor="t" anchorCtr="0">
            <a:noAutofit/>
          </a:bodyPr>
          <a:lstStyle/>
          <a:p>
            <a:pPr lvl="0" rtl="0">
              <a:spcBef>
                <a:spcPts val="0"/>
              </a:spcBef>
              <a:buNone/>
            </a:pPr>
            <a:r>
              <a:rPr lang="en" sz="2000"/>
              <a:t>During the sorting, when comparing elements, a String’s compareTo function is used</a:t>
            </a:r>
          </a:p>
        </p:txBody>
      </p:sp>
      <p:cxnSp>
        <p:nvCxnSpPr>
          <p:cNvPr id="842" name="Shape 842"/>
          <p:cNvCxnSpPr>
            <a:stCxn id="841" idx="1"/>
          </p:cNvCxnSpPr>
          <p:nvPr/>
        </p:nvCxnSpPr>
        <p:spPr>
          <a:xfrm rot="10800000">
            <a:off x="2739125" y="3533574"/>
            <a:ext cx="1760700" cy="763200"/>
          </a:xfrm>
          <a:prstGeom prst="straightConnector1">
            <a:avLst/>
          </a:prstGeom>
          <a:noFill/>
          <a:ln w="19050" cap="flat">
            <a:solidFill>
              <a:schemeClr val="dk2"/>
            </a:solidFill>
            <a:prstDash val="solid"/>
            <a:round/>
            <a:headEnd type="none" w="lg" len="lg"/>
            <a:tailEnd type="triangle" w="lg" len="lg"/>
          </a:ln>
        </p:spPr>
      </p:cxnSp>
      <p:sp>
        <p:nvSpPr>
          <p:cNvPr id="843" name="Shape 84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848" name="Shape 84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Abstract Classes vs. Interfaces</a:t>
            </a:r>
          </a:p>
        </p:txBody>
      </p:sp>
      <p:sp>
        <p:nvSpPr>
          <p:cNvPr id="849" name="Shape 849"/>
          <p:cNvSpPr txBox="1">
            <a:spLocks noGrp="1"/>
          </p:cNvSpPr>
          <p:nvPr>
            <p:ph type="body" idx="1"/>
          </p:nvPr>
        </p:nvSpPr>
        <p:spPr>
          <a:xfrm>
            <a:off x="457200" y="1200150"/>
            <a:ext cx="3749399" cy="1862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a:t>Abstract class represents something</a:t>
            </a:r>
          </a:p>
          <a:p>
            <a:pPr marL="457200" lvl="0" indent="-355600" rtl="0">
              <a:spcBef>
                <a:spcPts val="0"/>
              </a:spcBef>
              <a:buClr>
                <a:schemeClr val="dk1"/>
              </a:buClr>
              <a:buSzPct val="100000"/>
              <a:buFont typeface="Arial"/>
              <a:buChar char="●"/>
            </a:pPr>
            <a:r>
              <a:rPr lang="en" sz="2000"/>
              <a:t>Sharing common code between subclasses</a:t>
            </a:r>
          </a:p>
        </p:txBody>
      </p:sp>
      <p:sp>
        <p:nvSpPr>
          <p:cNvPr id="850" name="Shape 850"/>
          <p:cNvSpPr txBox="1">
            <a:spLocks noGrp="1"/>
          </p:cNvSpPr>
          <p:nvPr>
            <p:ph type="body" idx="2"/>
          </p:nvPr>
        </p:nvSpPr>
        <p:spPr>
          <a:xfrm>
            <a:off x="4848550" y="1200150"/>
            <a:ext cx="3838199" cy="3725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a:t>Interface is what something can do</a:t>
            </a:r>
          </a:p>
          <a:p>
            <a:pPr marL="457200" lvl="0" indent="-355600" rtl="0">
              <a:spcBef>
                <a:spcPts val="0"/>
              </a:spcBef>
              <a:buClr>
                <a:schemeClr val="dk1"/>
              </a:buClr>
              <a:buSzPct val="100000"/>
              <a:buFont typeface="Arial"/>
              <a:buChar char="●"/>
            </a:pPr>
            <a:r>
              <a:rPr lang="en" sz="2000"/>
              <a:t>A contract to fulfill</a:t>
            </a:r>
          </a:p>
          <a:p>
            <a:pPr marL="457200" lvl="0" indent="-355600" rtl="0">
              <a:spcBef>
                <a:spcPts val="0"/>
              </a:spcBef>
              <a:buClr>
                <a:schemeClr val="dk1"/>
              </a:buClr>
              <a:buSzPct val="100000"/>
              <a:buFont typeface="Arial"/>
              <a:buChar char="●"/>
            </a:pPr>
            <a:r>
              <a:rPr lang="en" sz="2000"/>
              <a:t>Software Engineering purpose</a:t>
            </a:r>
          </a:p>
        </p:txBody>
      </p:sp>
      <p:cxnSp>
        <p:nvCxnSpPr>
          <p:cNvPr id="851" name="Shape 851"/>
          <p:cNvCxnSpPr/>
          <p:nvPr/>
        </p:nvCxnSpPr>
        <p:spPr>
          <a:xfrm>
            <a:off x="4611425" y="1152850"/>
            <a:ext cx="0" cy="1911000"/>
          </a:xfrm>
          <a:prstGeom prst="straightConnector1">
            <a:avLst/>
          </a:prstGeom>
          <a:noFill/>
          <a:ln w="76200" cap="flat">
            <a:solidFill>
              <a:schemeClr val="accent1"/>
            </a:solidFill>
            <a:prstDash val="solid"/>
            <a:round/>
            <a:headEnd type="none" w="lg" len="lg"/>
            <a:tailEnd type="none" w="lg" len="lg"/>
          </a:ln>
        </p:spPr>
      </p:cxnSp>
      <p:sp>
        <p:nvSpPr>
          <p:cNvPr id="852" name="Shape 852"/>
          <p:cNvSpPr txBox="1"/>
          <p:nvPr/>
        </p:nvSpPr>
        <p:spPr>
          <a:xfrm>
            <a:off x="457200" y="3153175"/>
            <a:ext cx="8765100" cy="1524900"/>
          </a:xfrm>
          <a:prstGeom prst="rect">
            <a:avLst/>
          </a:prstGeom>
          <a:noFill/>
          <a:ln>
            <a:noFill/>
          </a:ln>
        </p:spPr>
        <p:txBody>
          <a:bodyPr lIns="91425" tIns="91425" rIns="91425" bIns="91425" anchor="t" anchorCtr="0">
            <a:noAutofit/>
          </a:bodyPr>
          <a:lstStyle/>
          <a:p>
            <a:pPr rtl="0">
              <a:spcBef>
                <a:spcPts val="0"/>
              </a:spcBef>
              <a:buNone/>
            </a:pPr>
            <a:r>
              <a:rPr lang="en" sz="2000"/>
              <a:t>Similarities:</a:t>
            </a:r>
          </a:p>
          <a:p>
            <a:pPr marL="457200" lvl="0" indent="-355600" rtl="0">
              <a:spcBef>
                <a:spcPts val="0"/>
              </a:spcBef>
              <a:buClr>
                <a:srgbClr val="000000"/>
              </a:buClr>
              <a:buSzPct val="100000"/>
              <a:buFont typeface="Arial"/>
              <a:buChar char="●"/>
            </a:pPr>
            <a:r>
              <a:rPr lang="en" sz="2000"/>
              <a:t>Can’t instantiate</a:t>
            </a:r>
          </a:p>
          <a:p>
            <a:pPr marL="457200" lvl="0" indent="-355600" rtl="0">
              <a:spcBef>
                <a:spcPts val="0"/>
              </a:spcBef>
              <a:buClr>
                <a:srgbClr val="000000"/>
              </a:buClr>
              <a:buSzPct val="100000"/>
              <a:buFont typeface="Arial"/>
              <a:buChar char="●"/>
            </a:pPr>
            <a:r>
              <a:rPr lang="en" sz="2000"/>
              <a:t>Must implement abstract methods</a:t>
            </a:r>
          </a:p>
        </p:txBody>
      </p:sp>
      <p:cxnSp>
        <p:nvCxnSpPr>
          <p:cNvPr id="853" name="Shape 853"/>
          <p:cNvCxnSpPr/>
          <p:nvPr/>
        </p:nvCxnSpPr>
        <p:spPr>
          <a:xfrm rot="10800000">
            <a:off x="583175" y="3063000"/>
            <a:ext cx="8056499" cy="0"/>
          </a:xfrm>
          <a:prstGeom prst="straightConnector1">
            <a:avLst/>
          </a:prstGeom>
          <a:noFill/>
          <a:ln w="76200" cap="flat">
            <a:solidFill>
              <a:schemeClr val="accent1"/>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Shape 85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Four loopy questions</a:t>
            </a:r>
          </a:p>
        </p:txBody>
      </p:sp>
      <p:sp>
        <p:nvSpPr>
          <p:cNvPr id="859" name="Shape 85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60" name="Shape 860"/>
          <p:cNvSpPr txBox="1"/>
          <p:nvPr/>
        </p:nvSpPr>
        <p:spPr>
          <a:xfrm>
            <a:off x="469900" y="1384300"/>
            <a:ext cx="3778500" cy="20886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400">
                <a:solidFill>
                  <a:schemeClr val="dk1"/>
                </a:solidFill>
                <a:latin typeface="Courier New"/>
                <a:ea typeface="Courier New"/>
                <a:cs typeface="Courier New"/>
                <a:sym typeface="Courier New"/>
              </a:rPr>
              <a:t>  //Precondition</a:t>
            </a:r>
          </a:p>
          <a:p>
            <a:pPr lvl="0" indent="457200" rtl="0">
              <a:lnSpc>
                <a:spcPct val="115000"/>
              </a:lnSpc>
              <a:spcBef>
                <a:spcPts val="600"/>
              </a:spcBef>
              <a:buClr>
                <a:schemeClr val="dk1"/>
              </a:buClr>
              <a:buSzPct val="45833"/>
              <a:buFont typeface="Arial"/>
              <a:buNone/>
            </a:pPr>
            <a:r>
              <a:rPr lang="en" sz="2400">
                <a:solidFill>
                  <a:schemeClr val="dk1"/>
                </a:solidFill>
                <a:latin typeface="Courier New"/>
                <a:ea typeface="Courier New"/>
                <a:cs typeface="Courier New"/>
                <a:sym typeface="Courier New"/>
              </a:rPr>
              <a:t>Initialization;</a:t>
            </a:r>
          </a:p>
          <a:p>
            <a:pPr lvl="0" rtl="0">
              <a:lnSpc>
                <a:spcPct val="115000"/>
              </a:lnSpc>
              <a:spcBef>
                <a:spcPts val="0"/>
              </a:spcBef>
              <a:buClr>
                <a:schemeClr val="dk1"/>
              </a:buClr>
              <a:buSzPct val="45833"/>
              <a:buFont typeface="Arial"/>
              <a:buNone/>
            </a:pPr>
            <a:r>
              <a:rPr lang="en" sz="2400">
                <a:solidFill>
                  <a:schemeClr val="dk1"/>
                </a:solidFill>
                <a:latin typeface="Courier New"/>
                <a:ea typeface="Courier New"/>
                <a:cs typeface="Courier New"/>
                <a:sym typeface="Courier New"/>
              </a:rPr>
              <a:t>  // invariant: P</a:t>
            </a:r>
          </a:p>
          <a:p>
            <a:pPr lvl="0" rtl="0">
              <a:lnSpc>
                <a:spcPct val="115000"/>
              </a:lnSpc>
              <a:spcBef>
                <a:spcPts val="0"/>
              </a:spcBef>
              <a:buClr>
                <a:schemeClr val="dk1"/>
              </a:buClr>
              <a:buSzPct val="45833"/>
              <a:buFont typeface="Arial"/>
              <a:buNone/>
            </a:pPr>
            <a:r>
              <a:rPr lang="en" sz="2400">
                <a:solidFill>
                  <a:schemeClr val="dk1"/>
                </a:solidFill>
                <a:latin typeface="Courier New"/>
                <a:ea typeface="Courier New"/>
                <a:cs typeface="Courier New"/>
                <a:sym typeface="Courier New"/>
              </a:rPr>
              <a:t>  </a:t>
            </a:r>
            <a:r>
              <a:rPr lang="en" sz="2400" b="1">
                <a:solidFill>
                  <a:schemeClr val="dk1"/>
                </a:solidFill>
                <a:latin typeface="Courier New"/>
                <a:ea typeface="Courier New"/>
                <a:cs typeface="Courier New"/>
                <a:sym typeface="Courier New"/>
              </a:rPr>
              <a:t>while </a:t>
            </a:r>
            <a:r>
              <a:rPr lang="en" sz="2400">
                <a:solidFill>
                  <a:schemeClr val="dk1"/>
                </a:solidFill>
                <a:latin typeface="Courier New"/>
                <a:ea typeface="Courier New"/>
                <a:cs typeface="Courier New"/>
                <a:sym typeface="Courier New"/>
              </a:rPr>
              <a:t>( B ) { S }</a:t>
            </a:r>
          </a:p>
          <a:p>
            <a:pPr>
              <a:spcBef>
                <a:spcPts val="0"/>
              </a:spcBef>
              <a:buNone/>
            </a:pPr>
            <a:endParaRPr sz="2000">
              <a:latin typeface="Courier New"/>
              <a:ea typeface="Courier New"/>
              <a:cs typeface="Courier New"/>
              <a:sym typeface="Courier New"/>
            </a:endParaRPr>
          </a:p>
        </p:txBody>
      </p:sp>
      <p:cxnSp>
        <p:nvCxnSpPr>
          <p:cNvPr id="861" name="Shape 861"/>
          <p:cNvCxnSpPr>
            <a:stCxn id="862" idx="1"/>
          </p:cNvCxnSpPr>
          <p:nvPr/>
        </p:nvCxnSpPr>
        <p:spPr>
          <a:xfrm flipH="1">
            <a:off x="3830900" y="1761112"/>
            <a:ext cx="1824900" cy="446700"/>
          </a:xfrm>
          <a:prstGeom prst="straightConnector1">
            <a:avLst/>
          </a:prstGeom>
          <a:noFill/>
          <a:ln w="19050" cap="flat">
            <a:solidFill>
              <a:schemeClr val="dk2"/>
            </a:solidFill>
            <a:prstDash val="solid"/>
            <a:round/>
            <a:headEnd type="none" w="lg" len="lg"/>
            <a:tailEnd type="triangle" w="lg" len="lg"/>
          </a:ln>
        </p:spPr>
      </p:cxnSp>
      <p:sp>
        <p:nvSpPr>
          <p:cNvPr id="862" name="Shape 862"/>
          <p:cNvSpPr txBox="1"/>
          <p:nvPr/>
        </p:nvSpPr>
        <p:spPr>
          <a:xfrm>
            <a:off x="5655800" y="1578112"/>
            <a:ext cx="2959500" cy="366000"/>
          </a:xfrm>
          <a:prstGeom prst="rect">
            <a:avLst/>
          </a:prstGeom>
          <a:noFill/>
          <a:ln>
            <a:noFill/>
          </a:ln>
        </p:spPr>
        <p:txBody>
          <a:bodyPr lIns="91425" tIns="91425" rIns="91425" bIns="91425" anchor="ctr" anchorCtr="0">
            <a:noAutofit/>
          </a:bodyPr>
          <a:lstStyle/>
          <a:p>
            <a:pPr lvl="0">
              <a:spcBef>
                <a:spcPts val="0"/>
              </a:spcBef>
              <a:buNone/>
            </a:pPr>
            <a:r>
              <a:rPr lang="en" sz="2000">
                <a:solidFill>
                  <a:srgbClr val="1155CC"/>
                </a:solidFill>
              </a:rPr>
              <a:t>1. Does it </a:t>
            </a:r>
            <a:r>
              <a:rPr lang="en" sz="2000" b="1">
                <a:solidFill>
                  <a:srgbClr val="1155CC"/>
                </a:solidFill>
              </a:rPr>
              <a:t>start</a:t>
            </a:r>
            <a:r>
              <a:rPr lang="en" sz="2000">
                <a:solidFill>
                  <a:srgbClr val="1155CC"/>
                </a:solidFill>
              </a:rPr>
              <a:t> right? Does initialization make invariant P true?</a:t>
            </a:r>
          </a:p>
        </p:txBody>
      </p:sp>
      <p:cxnSp>
        <p:nvCxnSpPr>
          <p:cNvPr id="863" name="Shape 863"/>
          <p:cNvCxnSpPr>
            <a:stCxn id="864" idx="0"/>
          </p:cNvCxnSpPr>
          <p:nvPr/>
        </p:nvCxnSpPr>
        <p:spPr>
          <a:xfrm rot="10800000">
            <a:off x="2461474" y="3261625"/>
            <a:ext cx="5700" cy="532200"/>
          </a:xfrm>
          <a:prstGeom prst="straightConnector1">
            <a:avLst/>
          </a:prstGeom>
          <a:noFill/>
          <a:ln w="19050" cap="flat">
            <a:solidFill>
              <a:schemeClr val="dk2"/>
            </a:solidFill>
            <a:prstDash val="solid"/>
            <a:round/>
            <a:headEnd type="none" w="lg" len="lg"/>
            <a:tailEnd type="triangle" w="lg" len="lg"/>
          </a:ln>
        </p:spPr>
      </p:cxnSp>
      <p:sp>
        <p:nvSpPr>
          <p:cNvPr id="864" name="Shape 864"/>
          <p:cNvSpPr txBox="1"/>
          <p:nvPr/>
        </p:nvSpPr>
        <p:spPr>
          <a:xfrm>
            <a:off x="1070675" y="3793825"/>
            <a:ext cx="2792999" cy="1015200"/>
          </a:xfrm>
          <a:prstGeom prst="rect">
            <a:avLst/>
          </a:prstGeom>
          <a:noFill/>
          <a:ln>
            <a:noFill/>
          </a:ln>
        </p:spPr>
        <p:txBody>
          <a:bodyPr lIns="91425" tIns="91425" rIns="91425" bIns="91425" anchor="ctr" anchorCtr="0">
            <a:noAutofit/>
          </a:bodyPr>
          <a:lstStyle/>
          <a:p>
            <a:pPr rtl="0">
              <a:spcBef>
                <a:spcPts val="0"/>
              </a:spcBef>
              <a:buNone/>
            </a:pPr>
            <a:r>
              <a:rPr lang="en" sz="2000">
                <a:solidFill>
                  <a:srgbClr val="1155CC"/>
                </a:solidFill>
              </a:rPr>
              <a:t>2. Does it </a:t>
            </a:r>
            <a:r>
              <a:rPr lang="en" sz="2000" b="1">
                <a:solidFill>
                  <a:srgbClr val="1155CC"/>
                </a:solidFill>
              </a:rPr>
              <a:t>stop</a:t>
            </a:r>
            <a:r>
              <a:rPr lang="en" sz="2000">
                <a:solidFill>
                  <a:srgbClr val="1155CC"/>
                </a:solidFill>
              </a:rPr>
              <a:t> right?</a:t>
            </a:r>
          </a:p>
          <a:p>
            <a:pPr lvl="0" rtl="0">
              <a:spcBef>
                <a:spcPts val="0"/>
              </a:spcBef>
              <a:buNone/>
            </a:pPr>
            <a:r>
              <a:rPr lang="en" sz="2000">
                <a:solidFill>
                  <a:srgbClr val="1155CC"/>
                </a:solidFill>
              </a:rPr>
              <a:t>Does P and !B imply the desired result?</a:t>
            </a:r>
          </a:p>
        </p:txBody>
      </p:sp>
      <p:sp>
        <p:nvSpPr>
          <p:cNvPr id="865" name="Shape 865"/>
          <p:cNvSpPr txBox="1"/>
          <p:nvPr/>
        </p:nvSpPr>
        <p:spPr>
          <a:xfrm>
            <a:off x="5655800" y="2624150"/>
            <a:ext cx="3332999" cy="857400"/>
          </a:xfrm>
          <a:prstGeom prst="rect">
            <a:avLst/>
          </a:prstGeom>
          <a:noFill/>
          <a:ln>
            <a:noFill/>
          </a:ln>
        </p:spPr>
        <p:txBody>
          <a:bodyPr lIns="91425" tIns="91425" rIns="91425" bIns="91425" anchor="ctr" anchorCtr="0">
            <a:noAutofit/>
          </a:bodyPr>
          <a:lstStyle/>
          <a:p>
            <a:pPr lvl="0" rtl="0">
              <a:spcBef>
                <a:spcPts val="0"/>
              </a:spcBef>
              <a:buNone/>
            </a:pPr>
            <a:r>
              <a:rPr lang="en" sz="2000">
                <a:solidFill>
                  <a:srgbClr val="1155CC"/>
                </a:solidFill>
              </a:rPr>
              <a:t>3. Does repetend S make </a:t>
            </a:r>
            <a:r>
              <a:rPr lang="en" sz="2000" b="1">
                <a:solidFill>
                  <a:srgbClr val="1155CC"/>
                </a:solidFill>
              </a:rPr>
              <a:t>progress </a:t>
            </a:r>
            <a:r>
              <a:rPr lang="en" sz="2000">
                <a:solidFill>
                  <a:srgbClr val="1155CC"/>
                </a:solidFill>
              </a:rPr>
              <a:t>toward termination?</a:t>
            </a:r>
          </a:p>
        </p:txBody>
      </p:sp>
      <p:cxnSp>
        <p:nvCxnSpPr>
          <p:cNvPr id="866" name="Shape 866"/>
          <p:cNvCxnSpPr>
            <a:stCxn id="865" idx="1"/>
          </p:cNvCxnSpPr>
          <p:nvPr/>
        </p:nvCxnSpPr>
        <p:spPr>
          <a:xfrm flipH="1">
            <a:off x="4087700" y="3052850"/>
            <a:ext cx="1568100" cy="62400"/>
          </a:xfrm>
          <a:prstGeom prst="straightConnector1">
            <a:avLst/>
          </a:prstGeom>
          <a:noFill/>
          <a:ln w="19050" cap="flat">
            <a:solidFill>
              <a:schemeClr val="dk2"/>
            </a:solidFill>
            <a:prstDash val="solid"/>
            <a:round/>
            <a:headEnd type="none" w="lg" len="lg"/>
            <a:tailEnd type="triangle" w="lg" len="lg"/>
          </a:ln>
        </p:spPr>
      </p:cxnSp>
      <p:sp>
        <p:nvSpPr>
          <p:cNvPr id="867" name="Shape 867"/>
          <p:cNvSpPr txBox="1"/>
          <p:nvPr/>
        </p:nvSpPr>
        <p:spPr>
          <a:xfrm>
            <a:off x="5655800" y="3732873"/>
            <a:ext cx="2959500" cy="857400"/>
          </a:xfrm>
          <a:prstGeom prst="rect">
            <a:avLst/>
          </a:prstGeom>
          <a:noFill/>
          <a:ln>
            <a:noFill/>
          </a:ln>
        </p:spPr>
        <p:txBody>
          <a:bodyPr lIns="91425" tIns="91425" rIns="91425" bIns="91425" anchor="ctr" anchorCtr="0">
            <a:noAutofit/>
          </a:bodyPr>
          <a:lstStyle/>
          <a:p>
            <a:pPr lvl="0" rtl="0">
              <a:spcBef>
                <a:spcPts val="0"/>
              </a:spcBef>
              <a:buNone/>
            </a:pPr>
            <a:r>
              <a:rPr lang="en" sz="2000">
                <a:solidFill>
                  <a:srgbClr val="1155CC"/>
                </a:solidFill>
              </a:rPr>
              <a:t>4. Does repetend S </a:t>
            </a:r>
            <a:r>
              <a:rPr lang="en" sz="2000" b="1">
                <a:solidFill>
                  <a:srgbClr val="1155CC"/>
                </a:solidFill>
              </a:rPr>
              <a:t>keep</a:t>
            </a:r>
            <a:r>
              <a:rPr lang="en" sz="2000">
                <a:solidFill>
                  <a:srgbClr val="1155CC"/>
                </a:solidFill>
              </a:rPr>
              <a:t> invariant P true?</a:t>
            </a:r>
          </a:p>
        </p:txBody>
      </p:sp>
      <p:cxnSp>
        <p:nvCxnSpPr>
          <p:cNvPr id="868" name="Shape 868"/>
          <p:cNvCxnSpPr>
            <a:stCxn id="867" idx="1"/>
          </p:cNvCxnSpPr>
          <p:nvPr/>
        </p:nvCxnSpPr>
        <p:spPr>
          <a:xfrm rot="10800000">
            <a:off x="4025000" y="3334773"/>
            <a:ext cx="1630800" cy="8268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1"/>
                                        </p:tgtEl>
                                        <p:attrNameLst>
                                          <p:attrName>style.visibility</p:attrName>
                                        </p:attrNameLst>
                                      </p:cBhvr>
                                      <p:to>
                                        <p:strVal val="visible"/>
                                      </p:to>
                                    </p:set>
                                    <p:animEffect transition="in" filter="fade">
                                      <p:cBhvr>
                                        <p:cTn id="7" dur="1000"/>
                                        <p:tgtEl>
                                          <p:spTgt spid="861"/>
                                        </p:tgtEl>
                                      </p:cBhvr>
                                    </p:animEffect>
                                  </p:childTnLst>
                                </p:cTn>
                              </p:par>
                              <p:par>
                                <p:cTn id="8" presetID="10" presetClass="entr" presetSubtype="0" fill="hold" nodeType="withEffect">
                                  <p:stCondLst>
                                    <p:cond delay="0"/>
                                  </p:stCondLst>
                                  <p:childTnLst>
                                    <p:set>
                                      <p:cBhvr>
                                        <p:cTn id="9" dur="1" fill="hold">
                                          <p:stCondLst>
                                            <p:cond delay="0"/>
                                          </p:stCondLst>
                                        </p:cTn>
                                        <p:tgtEl>
                                          <p:spTgt spid="862"/>
                                        </p:tgtEl>
                                        <p:attrNameLst>
                                          <p:attrName>style.visibility</p:attrName>
                                        </p:attrNameLst>
                                      </p:cBhvr>
                                      <p:to>
                                        <p:strVal val="visible"/>
                                      </p:to>
                                    </p:set>
                                    <p:animEffect transition="in" filter="fade">
                                      <p:cBhvr>
                                        <p:cTn id="10" dur="1000"/>
                                        <p:tgtEl>
                                          <p:spTgt spid="86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1000"/>
                                        <p:tgtEl>
                                          <p:spTgt spid="861"/>
                                        </p:tgtEl>
                                      </p:cBhvr>
                                    </p:animEffect>
                                    <p:set>
                                      <p:cBhvr>
                                        <p:cTn id="15" dur="1" fill="hold">
                                          <p:stCondLst>
                                            <p:cond delay="1000"/>
                                          </p:stCondLst>
                                        </p:cTn>
                                        <p:tgtEl>
                                          <p:spTgt spid="861"/>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863"/>
                                        </p:tgtEl>
                                        <p:attrNameLst>
                                          <p:attrName>style.visibility</p:attrName>
                                        </p:attrNameLst>
                                      </p:cBhvr>
                                      <p:to>
                                        <p:strVal val="visible"/>
                                      </p:to>
                                    </p:set>
                                    <p:animEffect transition="in" filter="fade">
                                      <p:cBhvr>
                                        <p:cTn id="18" dur="1000"/>
                                        <p:tgtEl>
                                          <p:spTgt spid="863"/>
                                        </p:tgtEl>
                                      </p:cBhvr>
                                    </p:animEffect>
                                  </p:childTnLst>
                                </p:cTn>
                              </p:par>
                              <p:par>
                                <p:cTn id="19" presetID="10" presetClass="entr" presetSubtype="0" fill="hold" nodeType="withEffect">
                                  <p:stCondLst>
                                    <p:cond delay="0"/>
                                  </p:stCondLst>
                                  <p:childTnLst>
                                    <p:set>
                                      <p:cBhvr>
                                        <p:cTn id="20" dur="1" fill="hold">
                                          <p:stCondLst>
                                            <p:cond delay="0"/>
                                          </p:stCondLst>
                                        </p:cTn>
                                        <p:tgtEl>
                                          <p:spTgt spid="864"/>
                                        </p:tgtEl>
                                        <p:attrNameLst>
                                          <p:attrName>style.visibility</p:attrName>
                                        </p:attrNameLst>
                                      </p:cBhvr>
                                      <p:to>
                                        <p:strVal val="visible"/>
                                      </p:to>
                                    </p:set>
                                    <p:animEffect transition="in" filter="fade">
                                      <p:cBhvr>
                                        <p:cTn id="21" dur="1000"/>
                                        <p:tgtEl>
                                          <p:spTgt spid="86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1000"/>
                                        <p:tgtEl>
                                          <p:spTgt spid="863"/>
                                        </p:tgtEl>
                                      </p:cBhvr>
                                    </p:animEffect>
                                    <p:set>
                                      <p:cBhvr>
                                        <p:cTn id="26" dur="1" fill="hold">
                                          <p:stCondLst>
                                            <p:cond delay="1000"/>
                                          </p:stCondLst>
                                        </p:cTn>
                                        <p:tgtEl>
                                          <p:spTgt spid="863"/>
                                        </p:tgtEl>
                                        <p:attrNameLst>
                                          <p:attrName>style.visibility</p:attrName>
                                        </p:attrNameLst>
                                      </p:cBhvr>
                                      <p:to>
                                        <p:strVal val="hidden"/>
                                      </p:to>
                                    </p:set>
                                  </p:childTnLst>
                                </p:cTn>
                              </p:par>
                              <p:par>
                                <p:cTn id="27" presetID="10" presetClass="entr" presetSubtype="0" fill="hold" nodeType="withEffect">
                                  <p:stCondLst>
                                    <p:cond delay="0"/>
                                  </p:stCondLst>
                                  <p:childTnLst>
                                    <p:set>
                                      <p:cBhvr>
                                        <p:cTn id="28" dur="1" fill="hold">
                                          <p:stCondLst>
                                            <p:cond delay="0"/>
                                          </p:stCondLst>
                                        </p:cTn>
                                        <p:tgtEl>
                                          <p:spTgt spid="866"/>
                                        </p:tgtEl>
                                        <p:attrNameLst>
                                          <p:attrName>style.visibility</p:attrName>
                                        </p:attrNameLst>
                                      </p:cBhvr>
                                      <p:to>
                                        <p:strVal val="visible"/>
                                      </p:to>
                                    </p:set>
                                    <p:animEffect transition="in" filter="fade">
                                      <p:cBhvr>
                                        <p:cTn id="29" dur="1000"/>
                                        <p:tgtEl>
                                          <p:spTgt spid="866"/>
                                        </p:tgtEl>
                                      </p:cBhvr>
                                    </p:animEffect>
                                  </p:childTnLst>
                                </p:cTn>
                              </p:par>
                              <p:par>
                                <p:cTn id="30" presetID="10" presetClass="entr" presetSubtype="0" fill="hold" nodeType="withEffect">
                                  <p:stCondLst>
                                    <p:cond delay="0"/>
                                  </p:stCondLst>
                                  <p:childTnLst>
                                    <p:set>
                                      <p:cBhvr>
                                        <p:cTn id="31" dur="1" fill="hold">
                                          <p:stCondLst>
                                            <p:cond delay="0"/>
                                          </p:stCondLst>
                                        </p:cTn>
                                        <p:tgtEl>
                                          <p:spTgt spid="865"/>
                                        </p:tgtEl>
                                        <p:attrNameLst>
                                          <p:attrName>style.visibility</p:attrName>
                                        </p:attrNameLst>
                                      </p:cBhvr>
                                      <p:to>
                                        <p:strVal val="visible"/>
                                      </p:to>
                                    </p:set>
                                    <p:animEffect transition="in" filter="fade">
                                      <p:cBhvr>
                                        <p:cTn id="32" dur="1000"/>
                                        <p:tgtEl>
                                          <p:spTgt spid="86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1000"/>
                                        <p:tgtEl>
                                          <p:spTgt spid="866"/>
                                        </p:tgtEl>
                                      </p:cBhvr>
                                    </p:animEffect>
                                    <p:set>
                                      <p:cBhvr>
                                        <p:cTn id="37" dur="1" fill="hold">
                                          <p:stCondLst>
                                            <p:cond delay="1000"/>
                                          </p:stCondLst>
                                        </p:cTn>
                                        <p:tgtEl>
                                          <p:spTgt spid="866"/>
                                        </p:tgtEl>
                                        <p:attrNameLst>
                                          <p:attrName>style.visibility</p:attrName>
                                        </p:attrNameLst>
                                      </p:cBhvr>
                                      <p:to>
                                        <p:strVal val="hidden"/>
                                      </p:to>
                                    </p:set>
                                  </p:childTnLst>
                                </p:cTn>
                              </p:par>
                              <p:par>
                                <p:cTn id="38" presetID="10" presetClass="entr" presetSubtype="0" fill="hold" nodeType="withEffect">
                                  <p:stCondLst>
                                    <p:cond delay="0"/>
                                  </p:stCondLst>
                                  <p:childTnLst>
                                    <p:set>
                                      <p:cBhvr>
                                        <p:cTn id="39" dur="1" fill="hold">
                                          <p:stCondLst>
                                            <p:cond delay="0"/>
                                          </p:stCondLst>
                                        </p:cTn>
                                        <p:tgtEl>
                                          <p:spTgt spid="867"/>
                                        </p:tgtEl>
                                        <p:attrNameLst>
                                          <p:attrName>style.visibility</p:attrName>
                                        </p:attrNameLst>
                                      </p:cBhvr>
                                      <p:to>
                                        <p:strVal val="visible"/>
                                      </p:to>
                                    </p:set>
                                    <p:animEffect transition="in" filter="fade">
                                      <p:cBhvr>
                                        <p:cTn id="40" dur="1800"/>
                                        <p:tgtEl>
                                          <p:spTgt spid="867"/>
                                        </p:tgtEl>
                                      </p:cBhvr>
                                    </p:animEffect>
                                  </p:childTnLst>
                                </p:cTn>
                              </p:par>
                              <p:par>
                                <p:cTn id="41" presetID="10" presetClass="entr" presetSubtype="0" fill="hold" nodeType="withEffect">
                                  <p:stCondLst>
                                    <p:cond delay="0"/>
                                  </p:stCondLst>
                                  <p:childTnLst>
                                    <p:set>
                                      <p:cBhvr>
                                        <p:cTn id="42" dur="1" fill="hold">
                                          <p:stCondLst>
                                            <p:cond delay="0"/>
                                          </p:stCondLst>
                                        </p:cTn>
                                        <p:tgtEl>
                                          <p:spTgt spid="868"/>
                                        </p:tgtEl>
                                        <p:attrNameLst>
                                          <p:attrName>style.visibility</p:attrName>
                                        </p:attrNameLst>
                                      </p:cBhvr>
                                      <p:to>
                                        <p:strVal val="visible"/>
                                      </p:to>
                                    </p:set>
                                    <p:animEffect transition="in" filter="fade">
                                      <p:cBhvr>
                                        <p:cTn id="43" dur="1000"/>
                                        <p:tgtEl>
                                          <p:spTgt spid="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3" name="Shape 873"/>
          <p:cNvSpPr txBox="1">
            <a:spLocks noGrp="1"/>
          </p:cNvSpPr>
          <p:nvPr>
            <p:ph type="title"/>
          </p:nvPr>
        </p:nvSpPr>
        <p:spPr>
          <a:xfrm>
            <a:off x="457200" y="205975"/>
            <a:ext cx="6154199" cy="857400"/>
          </a:xfrm>
          <a:prstGeom prst="rect">
            <a:avLst/>
          </a:prstGeom>
        </p:spPr>
        <p:txBody>
          <a:bodyPr lIns="91425" tIns="91425" rIns="91425" bIns="91425" anchor="b" anchorCtr="0">
            <a:noAutofit/>
          </a:bodyPr>
          <a:lstStyle/>
          <a:p>
            <a:pPr lvl="0" rtl="0">
              <a:spcBef>
                <a:spcPts val="0"/>
              </a:spcBef>
              <a:buNone/>
            </a:pPr>
            <a:r>
              <a:rPr lang="en" sz="3200"/>
              <a:t>Add elements backwards</a:t>
            </a:r>
          </a:p>
        </p:txBody>
      </p:sp>
      <p:sp>
        <p:nvSpPr>
          <p:cNvPr id="874" name="Shape 87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75" name="Shape 875"/>
          <p:cNvSpPr txBox="1"/>
          <p:nvPr/>
        </p:nvSpPr>
        <p:spPr>
          <a:xfrm>
            <a:off x="3249475" y="1720125"/>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a:t>
            </a:r>
          </a:p>
        </p:txBody>
      </p:sp>
      <p:sp>
        <p:nvSpPr>
          <p:cNvPr id="876" name="Shape 876"/>
          <p:cNvSpPr txBox="1"/>
          <p:nvPr/>
        </p:nvSpPr>
        <p:spPr>
          <a:xfrm>
            <a:off x="2755625" y="1734750"/>
            <a:ext cx="513300" cy="513300"/>
          </a:xfrm>
          <a:prstGeom prst="rect">
            <a:avLst/>
          </a:prstGeom>
          <a:noFill/>
          <a:ln>
            <a:noFill/>
          </a:ln>
        </p:spPr>
        <p:txBody>
          <a:bodyPr lIns="91425" tIns="91425" rIns="91425" bIns="91425" anchor="ctr" anchorCtr="0">
            <a:noAutofit/>
          </a:bodyPr>
          <a:lstStyle/>
          <a:p>
            <a:pPr algn="ctr">
              <a:spcBef>
                <a:spcPts val="0"/>
              </a:spcBef>
              <a:buNone/>
            </a:pPr>
            <a:r>
              <a:rPr lang="en" sz="2000">
                <a:latin typeface="Courier New"/>
                <a:ea typeface="Courier New"/>
                <a:cs typeface="Courier New"/>
                <a:sym typeface="Courier New"/>
              </a:rPr>
              <a:t>b</a:t>
            </a:r>
          </a:p>
        </p:txBody>
      </p:sp>
      <p:sp>
        <p:nvSpPr>
          <p:cNvPr id="877" name="Shape 877"/>
          <p:cNvSpPr txBox="1"/>
          <p:nvPr/>
        </p:nvSpPr>
        <p:spPr>
          <a:xfrm>
            <a:off x="3249475" y="2936912"/>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78" name="Shape 878"/>
          <p:cNvSpPr txBox="1"/>
          <p:nvPr/>
        </p:nvSpPr>
        <p:spPr>
          <a:xfrm>
            <a:off x="2755625" y="2951537"/>
            <a:ext cx="5133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b</a:t>
            </a:r>
          </a:p>
        </p:txBody>
      </p:sp>
      <p:sp>
        <p:nvSpPr>
          <p:cNvPr id="879" name="Shape 879"/>
          <p:cNvSpPr txBox="1"/>
          <p:nvPr/>
        </p:nvSpPr>
        <p:spPr>
          <a:xfrm>
            <a:off x="4487125" y="2936912"/>
            <a:ext cx="19011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000">
                <a:latin typeface="Courier New"/>
                <a:ea typeface="Courier New"/>
                <a:cs typeface="Courier New"/>
                <a:sym typeface="Courier New"/>
              </a:rPr>
              <a:t>s = sum</a:t>
            </a:r>
          </a:p>
        </p:txBody>
      </p:sp>
      <p:sp>
        <p:nvSpPr>
          <p:cNvPr id="880" name="Shape 880"/>
          <p:cNvSpPr txBox="1"/>
          <p:nvPr/>
        </p:nvSpPr>
        <p:spPr>
          <a:xfrm>
            <a:off x="4218500" y="2575962"/>
            <a:ext cx="334200" cy="425700"/>
          </a:xfrm>
          <a:prstGeom prst="rect">
            <a:avLst/>
          </a:prstGeom>
          <a:noFill/>
          <a:ln>
            <a:noFill/>
          </a:ln>
        </p:spPr>
        <p:txBody>
          <a:bodyPr lIns="91425" tIns="91425" rIns="91425" bIns="91425" anchor="t" anchorCtr="0">
            <a:noAutofit/>
          </a:bodyPr>
          <a:lstStyle/>
          <a:p>
            <a:pPr algn="ctr">
              <a:spcBef>
                <a:spcPts val="0"/>
              </a:spcBef>
              <a:buNone/>
            </a:pPr>
            <a:r>
              <a:rPr lang="en" sz="1800"/>
              <a:t>h</a:t>
            </a:r>
          </a:p>
        </p:txBody>
      </p:sp>
      <p:sp>
        <p:nvSpPr>
          <p:cNvPr id="881" name="Shape 881"/>
          <p:cNvSpPr txBox="1"/>
          <p:nvPr/>
        </p:nvSpPr>
        <p:spPr>
          <a:xfrm>
            <a:off x="3249475" y="4139100"/>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82" name="Shape 882"/>
          <p:cNvSpPr txBox="1"/>
          <p:nvPr/>
        </p:nvSpPr>
        <p:spPr>
          <a:xfrm>
            <a:off x="2755625" y="4153725"/>
            <a:ext cx="5133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b</a:t>
            </a:r>
          </a:p>
        </p:txBody>
      </p:sp>
      <p:sp>
        <p:nvSpPr>
          <p:cNvPr id="883" name="Shape 883"/>
          <p:cNvSpPr txBox="1"/>
          <p:nvPr/>
        </p:nvSpPr>
        <p:spPr>
          <a:xfrm>
            <a:off x="3249325" y="4139100"/>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s = sum</a:t>
            </a:r>
          </a:p>
        </p:txBody>
      </p:sp>
      <p:sp>
        <p:nvSpPr>
          <p:cNvPr id="884" name="Shape 884"/>
          <p:cNvSpPr txBox="1"/>
          <p:nvPr/>
        </p:nvSpPr>
        <p:spPr>
          <a:xfrm>
            <a:off x="2951650" y="37608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sp>
        <p:nvSpPr>
          <p:cNvPr id="885" name="Shape 885"/>
          <p:cNvSpPr txBox="1"/>
          <p:nvPr/>
        </p:nvSpPr>
        <p:spPr>
          <a:xfrm>
            <a:off x="457200" y="1664175"/>
            <a:ext cx="1837800" cy="625199"/>
          </a:xfrm>
          <a:prstGeom prst="rect">
            <a:avLst/>
          </a:prstGeom>
          <a:noFill/>
          <a:ln>
            <a:noFill/>
          </a:ln>
        </p:spPr>
        <p:txBody>
          <a:bodyPr lIns="91425" tIns="91425" rIns="91425" bIns="91425" anchor="ctr" anchorCtr="0">
            <a:noAutofit/>
          </a:bodyPr>
          <a:lstStyle/>
          <a:p>
            <a:pPr>
              <a:spcBef>
                <a:spcPts val="0"/>
              </a:spcBef>
              <a:buNone/>
            </a:pPr>
            <a:r>
              <a:rPr lang="en" sz="2000"/>
              <a:t>Precondition</a:t>
            </a:r>
          </a:p>
        </p:txBody>
      </p:sp>
      <p:sp>
        <p:nvSpPr>
          <p:cNvPr id="886" name="Shape 886"/>
          <p:cNvSpPr txBox="1"/>
          <p:nvPr/>
        </p:nvSpPr>
        <p:spPr>
          <a:xfrm>
            <a:off x="457200" y="2895600"/>
            <a:ext cx="1837800" cy="625199"/>
          </a:xfrm>
          <a:prstGeom prst="rect">
            <a:avLst/>
          </a:prstGeom>
          <a:noFill/>
          <a:ln>
            <a:noFill/>
          </a:ln>
        </p:spPr>
        <p:txBody>
          <a:bodyPr lIns="91425" tIns="91425" rIns="91425" bIns="91425" anchor="ctr" anchorCtr="0">
            <a:noAutofit/>
          </a:bodyPr>
          <a:lstStyle/>
          <a:p>
            <a:pPr lvl="0" rtl="0">
              <a:spcBef>
                <a:spcPts val="0"/>
              </a:spcBef>
              <a:buNone/>
            </a:pPr>
            <a:r>
              <a:rPr lang="en" sz="2000"/>
              <a:t>Invariant</a:t>
            </a:r>
          </a:p>
        </p:txBody>
      </p:sp>
      <p:sp>
        <p:nvSpPr>
          <p:cNvPr id="887" name="Shape 887"/>
          <p:cNvSpPr txBox="1"/>
          <p:nvPr/>
        </p:nvSpPr>
        <p:spPr>
          <a:xfrm>
            <a:off x="457200" y="4083150"/>
            <a:ext cx="1837800" cy="625199"/>
          </a:xfrm>
          <a:prstGeom prst="rect">
            <a:avLst/>
          </a:prstGeom>
          <a:noFill/>
          <a:ln>
            <a:noFill/>
          </a:ln>
        </p:spPr>
        <p:txBody>
          <a:bodyPr lIns="91425" tIns="91425" rIns="91425" bIns="91425" anchor="ctr" anchorCtr="0">
            <a:noAutofit/>
          </a:bodyPr>
          <a:lstStyle/>
          <a:p>
            <a:pPr lvl="0" rtl="0">
              <a:spcBef>
                <a:spcPts val="0"/>
              </a:spcBef>
              <a:buNone/>
            </a:pPr>
            <a:r>
              <a:rPr lang="en" sz="2000"/>
              <a:t>Postcondition</a:t>
            </a:r>
          </a:p>
        </p:txBody>
      </p:sp>
    </p:spTree>
  </p:cSld>
  <p:clrMapOvr>
    <a:masterClrMapping/>
  </p:clrMapOvr>
  <p:transition xmlns:p14="http://schemas.microsoft.com/office/powerpoint/2010/mai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Shape 892"/>
          <p:cNvSpPr txBox="1">
            <a:spLocks noGrp="1"/>
          </p:cNvSpPr>
          <p:nvPr>
            <p:ph type="title"/>
          </p:nvPr>
        </p:nvSpPr>
        <p:spPr>
          <a:xfrm>
            <a:off x="457200" y="205975"/>
            <a:ext cx="6154199" cy="857400"/>
          </a:xfrm>
          <a:prstGeom prst="rect">
            <a:avLst/>
          </a:prstGeom>
        </p:spPr>
        <p:txBody>
          <a:bodyPr lIns="91425" tIns="91425" rIns="91425" bIns="91425" anchor="b" anchorCtr="0">
            <a:noAutofit/>
          </a:bodyPr>
          <a:lstStyle/>
          <a:p>
            <a:pPr lvl="0" rtl="0">
              <a:spcBef>
                <a:spcPts val="0"/>
              </a:spcBef>
              <a:buNone/>
            </a:pPr>
            <a:r>
              <a:rPr lang="en" sz="3200"/>
              <a:t>Add elements backwards</a:t>
            </a:r>
          </a:p>
        </p:txBody>
      </p:sp>
      <p:sp>
        <p:nvSpPr>
          <p:cNvPr id="893" name="Shape 89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94" name="Shape 894"/>
          <p:cNvSpPr txBox="1"/>
          <p:nvPr/>
        </p:nvSpPr>
        <p:spPr>
          <a:xfrm>
            <a:off x="5254375" y="1811975"/>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95" name="Shape 895"/>
          <p:cNvSpPr txBox="1"/>
          <p:nvPr/>
        </p:nvSpPr>
        <p:spPr>
          <a:xfrm>
            <a:off x="3997850" y="1826612"/>
            <a:ext cx="12759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INV: b</a:t>
            </a:r>
          </a:p>
        </p:txBody>
      </p:sp>
      <p:sp>
        <p:nvSpPr>
          <p:cNvPr id="896" name="Shape 896"/>
          <p:cNvSpPr txBox="1"/>
          <p:nvPr/>
        </p:nvSpPr>
        <p:spPr>
          <a:xfrm>
            <a:off x="6492025" y="1811975"/>
            <a:ext cx="19011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s = sum</a:t>
            </a:r>
          </a:p>
        </p:txBody>
      </p:sp>
      <p:sp>
        <p:nvSpPr>
          <p:cNvPr id="897" name="Shape 897"/>
          <p:cNvSpPr txBox="1"/>
          <p:nvPr/>
        </p:nvSpPr>
        <p:spPr>
          <a:xfrm>
            <a:off x="6223400" y="14510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sp>
        <p:nvSpPr>
          <p:cNvPr id="898" name="Shape 898"/>
          <p:cNvSpPr txBox="1"/>
          <p:nvPr/>
        </p:nvSpPr>
        <p:spPr>
          <a:xfrm>
            <a:off x="290125" y="1981025"/>
            <a:ext cx="3952499" cy="2315100"/>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int s = 0;</a:t>
            </a:r>
          </a:p>
          <a:p>
            <a:pPr lvl="0" rtl="0">
              <a:spcBef>
                <a:spcPts val="0"/>
              </a:spcBef>
              <a:buNone/>
            </a:pPr>
            <a:r>
              <a:rPr lang="en" sz="2400">
                <a:latin typeface="Courier New"/>
                <a:ea typeface="Courier New"/>
                <a:cs typeface="Courier New"/>
                <a:sym typeface="Courier New"/>
              </a:rPr>
              <a:t>int h = </a:t>
            </a:r>
            <a:r>
              <a:rPr lang="en" sz="2400">
                <a:solidFill>
                  <a:schemeClr val="dk1"/>
                </a:solidFill>
                <a:latin typeface="Courier New"/>
                <a:ea typeface="Courier New"/>
                <a:cs typeface="Courier New"/>
                <a:sym typeface="Courier New"/>
              </a:rPr>
              <a:t>b.length-1</a:t>
            </a:r>
            <a:r>
              <a:rPr lang="en" sz="2400">
                <a:latin typeface="Courier New"/>
                <a:ea typeface="Courier New"/>
                <a:cs typeface="Courier New"/>
                <a:sym typeface="Courier New"/>
              </a:rPr>
              <a:t>;</a:t>
            </a:r>
          </a:p>
          <a:p>
            <a:pPr lvl="0" rtl="0">
              <a:spcBef>
                <a:spcPts val="0"/>
              </a:spcBef>
              <a:buNone/>
            </a:pPr>
            <a:r>
              <a:rPr lang="en" sz="2400">
                <a:latin typeface="Courier New"/>
                <a:ea typeface="Courier New"/>
                <a:cs typeface="Courier New"/>
                <a:sym typeface="Courier New"/>
              </a:rPr>
              <a:t>while (h &gt;= 0) {</a:t>
            </a:r>
          </a:p>
          <a:p>
            <a:pPr rtl="0">
              <a:spcBef>
                <a:spcPts val="0"/>
              </a:spcBef>
              <a:buNone/>
            </a:pPr>
            <a:r>
              <a:rPr lang="en" sz="2400">
                <a:latin typeface="Courier New"/>
                <a:ea typeface="Courier New"/>
                <a:cs typeface="Courier New"/>
                <a:sym typeface="Courier New"/>
              </a:rPr>
              <a:t>	s = s + b[h];</a:t>
            </a:r>
          </a:p>
          <a:p>
            <a:pPr lvl="0" rtl="0">
              <a:spcBef>
                <a:spcPts val="0"/>
              </a:spcBef>
              <a:buNone/>
            </a:pPr>
            <a:r>
              <a:rPr lang="en" sz="2400">
                <a:latin typeface="Courier New"/>
                <a:ea typeface="Courier New"/>
                <a:cs typeface="Courier New"/>
                <a:sym typeface="Courier New"/>
              </a:rPr>
              <a:t>	h--;</a:t>
            </a:r>
          </a:p>
          <a:p>
            <a:pPr lvl="0" rtl="0">
              <a:spcBef>
                <a:spcPts val="0"/>
              </a:spcBef>
              <a:buNone/>
            </a:pPr>
            <a:r>
              <a:rPr lang="en" sz="2400">
                <a:latin typeface="Courier New"/>
                <a:ea typeface="Courier New"/>
                <a:cs typeface="Courier New"/>
                <a:sym typeface="Courier New"/>
              </a:rPr>
              <a:t>}</a:t>
            </a:r>
          </a:p>
        </p:txBody>
      </p:sp>
      <p:sp>
        <p:nvSpPr>
          <p:cNvPr id="899" name="Shape 899"/>
          <p:cNvSpPr txBox="1"/>
          <p:nvPr/>
        </p:nvSpPr>
        <p:spPr>
          <a:xfrm>
            <a:off x="5170837" y="14510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00" name="Shape 900"/>
          <p:cNvSpPr txBox="1"/>
          <p:nvPr/>
        </p:nvSpPr>
        <p:spPr>
          <a:xfrm>
            <a:off x="3997850" y="2727575"/>
            <a:ext cx="4940700" cy="1790100"/>
          </a:xfrm>
          <a:prstGeom prst="rect">
            <a:avLst/>
          </a:prstGeom>
          <a:noFill/>
          <a:ln>
            <a:noFill/>
          </a:ln>
        </p:spPr>
        <p:txBody>
          <a:bodyPr lIns="91425" tIns="91425" rIns="91425" bIns="91425" anchor="ctr" anchorCtr="0">
            <a:noAutofit/>
          </a:bodyPr>
          <a:lstStyle/>
          <a:p>
            <a:pPr marL="457200" lvl="0" indent="-355600" rtl="0">
              <a:lnSpc>
                <a:spcPct val="115000"/>
              </a:lnSpc>
              <a:spcBef>
                <a:spcPts val="0"/>
              </a:spcBef>
              <a:buClr>
                <a:srgbClr val="000000"/>
              </a:buClr>
              <a:buSzPct val="100000"/>
              <a:buFont typeface="Arial"/>
              <a:buAutoNum type="arabicPeriod"/>
            </a:pPr>
            <a:r>
              <a:rPr lang="en" sz="2000"/>
              <a:t>Does it </a:t>
            </a:r>
            <a:r>
              <a:rPr lang="en" sz="2000" b="1"/>
              <a:t>start </a:t>
            </a:r>
            <a:r>
              <a:rPr lang="en" sz="2000"/>
              <a:t>right?</a:t>
            </a:r>
          </a:p>
          <a:p>
            <a:pPr marL="457200" lvl="0" indent="-355600" rtl="0">
              <a:lnSpc>
                <a:spcPct val="115000"/>
              </a:lnSpc>
              <a:spcBef>
                <a:spcPts val="0"/>
              </a:spcBef>
              <a:buClr>
                <a:srgbClr val="000000"/>
              </a:buClr>
              <a:buSzPct val="100000"/>
              <a:buFont typeface="Arial"/>
              <a:buAutoNum type="arabicPeriod"/>
            </a:pPr>
            <a:r>
              <a:rPr lang="en" sz="2000"/>
              <a:t>Does it </a:t>
            </a:r>
            <a:r>
              <a:rPr lang="en" sz="2000" b="1"/>
              <a:t>stop</a:t>
            </a:r>
            <a:r>
              <a:rPr lang="en" sz="2000"/>
              <a:t> right?</a:t>
            </a:r>
          </a:p>
          <a:p>
            <a:pPr marL="457200" lvl="0" indent="-355600" rtl="0">
              <a:lnSpc>
                <a:spcPct val="115000"/>
              </a:lnSpc>
              <a:spcBef>
                <a:spcPts val="0"/>
              </a:spcBef>
              <a:buClr>
                <a:srgbClr val="000000"/>
              </a:buClr>
              <a:buSzPct val="100000"/>
              <a:buFont typeface="Arial"/>
              <a:buAutoNum type="arabicPeriod"/>
            </a:pPr>
            <a:r>
              <a:rPr lang="en" sz="2000"/>
              <a:t>Does it </a:t>
            </a:r>
            <a:r>
              <a:rPr lang="en" sz="2000" b="1"/>
              <a:t>keep</a:t>
            </a:r>
            <a:r>
              <a:rPr lang="en" sz="2000"/>
              <a:t> the invariant true?</a:t>
            </a:r>
          </a:p>
          <a:p>
            <a:pPr marL="457200" lvl="0" indent="-355600" rtl="0">
              <a:lnSpc>
                <a:spcPct val="115000"/>
              </a:lnSpc>
              <a:spcBef>
                <a:spcPts val="0"/>
              </a:spcBef>
              <a:buClr>
                <a:srgbClr val="000000"/>
              </a:buClr>
              <a:buSzPct val="100000"/>
              <a:buFont typeface="Arial"/>
              <a:buAutoNum type="arabicPeriod"/>
            </a:pPr>
            <a:r>
              <a:rPr lang="en" sz="2000"/>
              <a:t>Does it make </a:t>
            </a:r>
            <a:r>
              <a:rPr lang="en" sz="2000" b="1"/>
              <a:t>progress</a:t>
            </a:r>
            <a:r>
              <a:rPr lang="en" sz="2000"/>
              <a:t> toward termination?</a:t>
            </a:r>
          </a:p>
        </p:txBody>
      </p:sp>
      <p:sp>
        <p:nvSpPr>
          <p:cNvPr id="901" name="Shape 901"/>
          <p:cNvSpPr/>
          <p:nvPr/>
        </p:nvSpPr>
        <p:spPr>
          <a:xfrm>
            <a:off x="3997850" y="2967600"/>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2" name="Shape 902"/>
          <p:cNvSpPr/>
          <p:nvPr/>
        </p:nvSpPr>
        <p:spPr>
          <a:xfrm>
            <a:off x="3997850" y="33256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3" name="Shape 903"/>
          <p:cNvSpPr/>
          <p:nvPr/>
        </p:nvSpPr>
        <p:spPr>
          <a:xfrm>
            <a:off x="3997850" y="26199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4" name="Shape 904"/>
          <p:cNvSpPr/>
          <p:nvPr/>
        </p:nvSpPr>
        <p:spPr>
          <a:xfrm>
            <a:off x="3997850" y="37513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01"/>
                                        </p:tgtEl>
                                        <p:attrNameLst>
                                          <p:attrName>style.visibility</p:attrName>
                                        </p:attrNameLst>
                                      </p:cBhvr>
                                      <p:to>
                                        <p:strVal val="visible"/>
                                      </p:to>
                                    </p:set>
                                    <p:animEffect transition="in" filter="fade">
                                      <p:cBhvr>
                                        <p:cTn id="7" dur="1000"/>
                                        <p:tgtEl>
                                          <p:spTgt spid="901"/>
                                        </p:tgtEl>
                                      </p:cBhvr>
                                    </p:animEffect>
                                  </p:childTnLst>
                                </p:cTn>
                              </p:par>
                              <p:par>
                                <p:cTn id="8" presetID="10" presetClass="entr" presetSubtype="0" fill="hold" nodeType="withEffect">
                                  <p:stCondLst>
                                    <p:cond delay="0"/>
                                  </p:stCondLst>
                                  <p:childTnLst>
                                    <p:set>
                                      <p:cBhvr>
                                        <p:cTn id="9" dur="1" fill="hold">
                                          <p:stCondLst>
                                            <p:cond delay="0"/>
                                          </p:stCondLst>
                                        </p:cTn>
                                        <p:tgtEl>
                                          <p:spTgt spid="903"/>
                                        </p:tgtEl>
                                        <p:attrNameLst>
                                          <p:attrName>style.visibility</p:attrName>
                                        </p:attrNameLst>
                                      </p:cBhvr>
                                      <p:to>
                                        <p:strVal val="visible"/>
                                      </p:to>
                                    </p:set>
                                    <p:animEffect transition="in" filter="fade">
                                      <p:cBhvr>
                                        <p:cTn id="10" dur="1000"/>
                                        <p:tgtEl>
                                          <p:spTgt spid="903"/>
                                        </p:tgtEl>
                                      </p:cBhvr>
                                    </p:animEffect>
                                  </p:childTnLst>
                                </p:cTn>
                              </p:par>
                              <p:par>
                                <p:cTn id="11" presetID="10" presetClass="entr" presetSubtype="0" fill="hold" nodeType="withEffect">
                                  <p:stCondLst>
                                    <p:cond delay="0"/>
                                  </p:stCondLst>
                                  <p:childTnLst>
                                    <p:set>
                                      <p:cBhvr>
                                        <p:cTn id="12" dur="1" fill="hold">
                                          <p:stCondLst>
                                            <p:cond delay="0"/>
                                          </p:stCondLst>
                                        </p:cTn>
                                        <p:tgtEl>
                                          <p:spTgt spid="902"/>
                                        </p:tgtEl>
                                        <p:attrNameLst>
                                          <p:attrName>style.visibility</p:attrName>
                                        </p:attrNameLst>
                                      </p:cBhvr>
                                      <p:to>
                                        <p:strVal val="visible"/>
                                      </p:to>
                                    </p:set>
                                    <p:animEffect transition="in" filter="fade">
                                      <p:cBhvr>
                                        <p:cTn id="13" dur="1000"/>
                                        <p:tgtEl>
                                          <p:spTgt spid="902"/>
                                        </p:tgtEl>
                                      </p:cBhvr>
                                    </p:animEffect>
                                  </p:childTnLst>
                                </p:cTn>
                              </p:par>
                              <p:par>
                                <p:cTn id="14" presetID="10" presetClass="entr" presetSubtype="0" fill="hold" nodeType="withEffect">
                                  <p:stCondLst>
                                    <p:cond delay="0"/>
                                  </p:stCondLst>
                                  <p:childTnLst>
                                    <p:set>
                                      <p:cBhvr>
                                        <p:cTn id="15" dur="1" fill="hold">
                                          <p:stCondLst>
                                            <p:cond delay="0"/>
                                          </p:stCondLst>
                                        </p:cTn>
                                        <p:tgtEl>
                                          <p:spTgt spid="904"/>
                                        </p:tgtEl>
                                        <p:attrNameLst>
                                          <p:attrName>style.visibility</p:attrName>
                                        </p:attrNameLst>
                                      </p:cBhvr>
                                      <p:to>
                                        <p:strVal val="visible"/>
                                      </p:to>
                                    </p:set>
                                    <p:animEffect transition="in" filter="fade">
                                      <p:cBhvr>
                                        <p:cTn id="16" dur="1000"/>
                                        <p:tgtEl>
                                          <p:spTgt spid="9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032"/>
        <p:cNvGrpSpPr/>
        <p:nvPr/>
      </p:nvGrpSpPr>
      <p:grpSpPr>
        <a:xfrm>
          <a:off x="0" y="0"/>
          <a:ext cx="0" cy="0"/>
          <a:chOff x="0" y="0"/>
          <a:chExt cx="0" cy="0"/>
        </a:xfrm>
      </p:grpSpPr>
      <p:sp>
        <p:nvSpPr>
          <p:cNvPr id="1033" name="Shape 103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What method calls are legal</a:t>
            </a:r>
          </a:p>
        </p:txBody>
      </p:sp>
      <p:sp>
        <p:nvSpPr>
          <p:cNvPr id="1034" name="Shape 1034"/>
          <p:cNvSpPr txBox="1">
            <a:spLocks noGrp="1"/>
          </p:cNvSpPr>
          <p:nvPr>
            <p:ph type="body" idx="1"/>
          </p:nvPr>
        </p:nvSpPr>
        <p:spPr>
          <a:xfrm>
            <a:off x="457200" y="1110675"/>
            <a:ext cx="7943700" cy="1511699"/>
          </a:xfrm>
          <a:prstGeom prst="rect">
            <a:avLst/>
          </a:prstGeom>
        </p:spPr>
        <p:txBody>
          <a:bodyPr lIns="91425" tIns="91425" rIns="91425" bIns="91425" anchor="t" anchorCtr="0">
            <a:noAutofit/>
          </a:bodyPr>
          <a:lstStyle/>
          <a:p>
            <a:pPr rtl="0">
              <a:spcBef>
                <a:spcPts val="0"/>
              </a:spcBef>
              <a:buNone/>
            </a:pPr>
            <a:r>
              <a:rPr lang="en" sz="2400">
                <a:solidFill>
                  <a:srgbClr val="1155CC"/>
                </a:solidFill>
                <a:latin typeface="Courier New"/>
                <a:ea typeface="Courier New"/>
                <a:cs typeface="Courier New"/>
                <a:sym typeface="Courier New"/>
              </a:rPr>
              <a:t>Animal an; …  an.m(args);</a:t>
            </a:r>
          </a:p>
          <a:p>
            <a:pPr rtl="0">
              <a:spcBef>
                <a:spcPts val="0"/>
              </a:spcBef>
              <a:buNone/>
            </a:pPr>
            <a:endParaRPr sz="2400">
              <a:solidFill>
                <a:srgbClr val="000000"/>
              </a:solidFill>
              <a:latin typeface="Courier New"/>
              <a:ea typeface="Courier New"/>
              <a:cs typeface="Courier New"/>
              <a:sym typeface="Courier New"/>
            </a:endParaRPr>
          </a:p>
          <a:p>
            <a:pPr lvl="0" rtl="0">
              <a:spcBef>
                <a:spcPts val="0"/>
              </a:spcBef>
              <a:buNone/>
            </a:pPr>
            <a:r>
              <a:rPr lang="en" sz="2400">
                <a:solidFill>
                  <a:srgbClr val="000000"/>
                </a:solidFill>
                <a:latin typeface="Courier New"/>
                <a:ea typeface="Courier New"/>
                <a:cs typeface="Courier New"/>
                <a:sym typeface="Courier New"/>
              </a:rPr>
              <a:t>legal ONLY if Java can guarantee that method m exists. How to guarantee?</a:t>
            </a:r>
          </a:p>
          <a:p>
            <a:pPr lvl="0" rtl="0">
              <a:spcBef>
                <a:spcPts val="0"/>
              </a:spcBef>
              <a:buNone/>
            </a:pPr>
            <a:endParaRPr sz="2400">
              <a:solidFill>
                <a:srgbClr val="000000"/>
              </a:solidFill>
              <a:latin typeface="Courier New"/>
              <a:ea typeface="Courier New"/>
              <a:cs typeface="Courier New"/>
              <a:sym typeface="Courier New"/>
            </a:endParaRPr>
          </a:p>
          <a:p>
            <a:pPr lvl="0" rtl="0">
              <a:spcBef>
                <a:spcPts val="0"/>
              </a:spcBef>
              <a:buNone/>
            </a:pPr>
            <a:endParaRPr sz="2400"/>
          </a:p>
        </p:txBody>
      </p:sp>
      <p:sp>
        <p:nvSpPr>
          <p:cNvPr id="1035" name="Shape 103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1036" name="Shape 1036"/>
          <p:cNvSpPr txBox="1"/>
          <p:nvPr/>
        </p:nvSpPr>
        <p:spPr>
          <a:xfrm>
            <a:off x="563850" y="3367050"/>
            <a:ext cx="8016300" cy="464699"/>
          </a:xfrm>
          <a:prstGeom prst="rect">
            <a:avLst/>
          </a:prstGeom>
          <a:noFill/>
          <a:ln>
            <a:noFill/>
          </a:ln>
        </p:spPr>
        <p:txBody>
          <a:bodyPr lIns="91425" tIns="91425" rIns="91425" bIns="91425" anchor="ctr" anchorCtr="0">
            <a:noAutofit/>
          </a:bodyPr>
          <a:lstStyle/>
          <a:p>
            <a:pPr lvl="0" rtl="0">
              <a:spcBef>
                <a:spcPts val="0"/>
              </a:spcBef>
              <a:buNone/>
            </a:pPr>
            <a:r>
              <a:rPr lang="en" sz="2400">
                <a:solidFill>
                  <a:srgbClr val="FF0000"/>
                </a:solidFill>
                <a:latin typeface="Courier New"/>
                <a:ea typeface="Courier New"/>
                <a:cs typeface="Courier New"/>
                <a:sym typeface="Courier New"/>
              </a:rPr>
              <a:t>m must be declared in Animal or inherited.</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Shape 33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Wrapper Classes (Boxing)</a:t>
            </a:r>
          </a:p>
        </p:txBody>
      </p:sp>
      <p:sp>
        <p:nvSpPr>
          <p:cNvPr id="337" name="Shape 33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dirty="0"/>
              <a:t>class Character contains useful methods</a:t>
            </a:r>
          </a:p>
          <a:p>
            <a:pPr marL="457200" lvl="0" indent="-368300" rtl="0">
              <a:spcBef>
                <a:spcPts val="0"/>
              </a:spcBef>
              <a:buClr>
                <a:schemeClr val="dk1"/>
              </a:buClr>
              <a:buSzPct val="100000"/>
              <a:buFont typeface="Arial"/>
              <a:buChar char="●"/>
            </a:pPr>
            <a:r>
              <a:rPr lang="en" sz="2200" dirty="0"/>
              <a:t>Examples of useful static </a:t>
            </a:r>
            <a:r>
              <a:rPr lang="en" sz="2200" b="1" dirty="0">
                <a:solidFill>
                  <a:srgbClr val="1155CC"/>
                </a:solidFill>
                <a:latin typeface="Courier New"/>
                <a:ea typeface="Courier New"/>
                <a:cs typeface="Courier New"/>
                <a:sym typeface="Courier New"/>
              </a:rPr>
              <a:t>Character</a:t>
            </a:r>
            <a:r>
              <a:rPr lang="en" sz="2200" dirty="0"/>
              <a:t> methods:</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Character.isDigit(c)</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IntCharacter.isLetter(c)</a:t>
            </a:r>
          </a:p>
          <a:p>
            <a:pPr marL="457200" lvl="0" indent="0" rtl="0">
              <a:spcBef>
                <a:spcPts val="0"/>
              </a:spcBef>
              <a:buNone/>
            </a:pPr>
            <a:endParaRPr sz="2200" b="1" dirty="0">
              <a:solidFill>
                <a:srgbClr val="1155CC"/>
              </a:solidFill>
              <a:latin typeface="Courier New"/>
              <a:ea typeface="Courier New"/>
              <a:cs typeface="Courier New"/>
              <a:sym typeface="Courier New"/>
            </a:endParaRPr>
          </a:p>
          <a:p>
            <a:pPr marL="457200" lvl="0" indent="-368300" rtl="0">
              <a:spcBef>
                <a:spcPts val="0"/>
              </a:spcBef>
              <a:buClr>
                <a:schemeClr val="dk1"/>
              </a:buClr>
              <a:buSzPct val="100000"/>
              <a:buFont typeface="Arial"/>
              <a:buChar char="●"/>
            </a:pPr>
            <a:r>
              <a:rPr lang="en" sz="2200" dirty="0" smtClean="0"/>
              <a:t>Autoboxing</a:t>
            </a:r>
            <a:r>
              <a:rPr lang="en-US" sz="2200" dirty="0" smtClean="0"/>
              <a:t> –should be called </a:t>
            </a:r>
            <a:r>
              <a:rPr lang="en-US" sz="2200" dirty="0" err="1" smtClean="0"/>
              <a:t>autowrapping</a:t>
            </a:r>
            <a:r>
              <a:rPr lang="en-US" sz="2200" dirty="0" smtClean="0"/>
              <a:t>!</a:t>
            </a:r>
            <a:endParaRPr lang="en" sz="2200" dirty="0"/>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Integer x = 100;</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 y = x;</a:t>
            </a:r>
          </a:p>
        </p:txBody>
      </p:sp>
      <p:sp>
        <p:nvSpPr>
          <p:cNvPr id="338" name="Shape 338"/>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sp>
        <p:nvSpPr>
          <p:cNvPr id="1041" name="Shape 104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Java Summary</a:t>
            </a:r>
          </a:p>
        </p:txBody>
      </p:sp>
      <p:sp>
        <p:nvSpPr>
          <p:cNvPr id="1042" name="Shape 104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sz="2400"/>
              <a:t>On the “Resources” tab of the course website</a:t>
            </a:r>
          </a:p>
          <a:p>
            <a:pPr lvl="0" rtl="0">
              <a:spcBef>
                <a:spcPts val="0"/>
              </a:spcBef>
              <a:buNone/>
            </a:pPr>
            <a:endParaRPr sz="2400"/>
          </a:p>
          <a:p>
            <a:pPr marL="457200" lvl="0" indent="-381000" rtl="0">
              <a:spcBef>
                <a:spcPts val="0"/>
              </a:spcBef>
              <a:buClr>
                <a:schemeClr val="dk1"/>
              </a:buClr>
              <a:buSzPct val="100000"/>
              <a:buFont typeface="Arial"/>
              <a:buChar char="●"/>
            </a:pPr>
            <a:r>
              <a:rPr lang="en" sz="2400"/>
              <a:t>We have selected some useful snippets</a:t>
            </a:r>
          </a:p>
          <a:p>
            <a:pPr lvl="0" rtl="0">
              <a:spcBef>
                <a:spcPts val="0"/>
              </a:spcBef>
              <a:buNone/>
            </a:pPr>
            <a:endParaRPr sz="2400"/>
          </a:p>
          <a:p>
            <a:pPr marL="457200" lvl="0" indent="-381000">
              <a:spcBef>
                <a:spcPts val="0"/>
              </a:spcBef>
              <a:buClr>
                <a:schemeClr val="dk1"/>
              </a:buClr>
              <a:buSzPct val="100000"/>
              <a:buFont typeface="Arial"/>
              <a:buChar char="●"/>
            </a:pPr>
            <a:r>
              <a:rPr lang="en" sz="2400"/>
              <a:t>We recommend going over all the slides</a:t>
            </a:r>
          </a:p>
        </p:txBody>
      </p:sp>
    </p:spTree>
  </p:cSld>
  <p:clrMapOvr>
    <a:masterClrMapping/>
  </p:clrMapOvr>
  <p:transition xmlns:p14="http://schemas.microsoft.com/office/powerpoint/2010/main" spd="slow">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046"/>
        <p:cNvGrpSpPr/>
        <p:nvPr/>
      </p:nvGrpSpPr>
      <p:grpSpPr>
        <a:xfrm>
          <a:off x="0" y="0"/>
          <a:ext cx="0" cy="0"/>
          <a:chOff x="0" y="0"/>
          <a:chExt cx="0" cy="0"/>
        </a:xfrm>
      </p:grpSpPr>
      <p:sp>
        <p:nvSpPr>
          <p:cNvPr id="1047" name="Shape 1047"/>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41</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48" name="Shape 1048"/>
          <p:cNvSpPr txBox="1"/>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41</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49" name="Shape 1049"/>
          <p:cNvSpPr/>
          <p:nvPr/>
        </p:nvSpPr>
        <p:spPr>
          <a:xfrm>
            <a:off x="685800" y="285750"/>
            <a:ext cx="7772400"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E41900"/>
                </a:solidFill>
                <a:latin typeface="Times New Roman"/>
                <a:ea typeface="Times New Roman"/>
                <a:cs typeface="Times New Roman"/>
                <a:sym typeface="Times New Roman"/>
              </a:rPr>
              <a:t>Casting among types</a:t>
            </a:r>
          </a:p>
        </p:txBody>
      </p:sp>
      <p:sp>
        <p:nvSpPr>
          <p:cNvPr id="1050" name="Shape 1050"/>
          <p:cNvSpPr txBox="1"/>
          <p:nvPr/>
        </p:nvSpPr>
        <p:spPr>
          <a:xfrm>
            <a:off x="609600" y="742950"/>
            <a:ext cx="7467600" cy="346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3.2     casts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value 3.2 to an </a:t>
            </a:r>
            <a:r>
              <a:rPr lang="en" sz="2400" b="1" i="0" u="none" strike="noStrike" cap="none" baseline="0">
                <a:solidFill>
                  <a:schemeClr val="dk1"/>
                </a:solidFill>
                <a:latin typeface="Times New Roman"/>
                <a:ea typeface="Times New Roman"/>
                <a:cs typeface="Times New Roman"/>
                <a:sym typeface="Times New Roman"/>
              </a:rPr>
              <a:t>int</a:t>
            </a:r>
          </a:p>
        </p:txBody>
      </p:sp>
      <p:sp>
        <p:nvSpPr>
          <p:cNvPr id="1051" name="Shape 1051"/>
          <p:cNvSpPr txBox="1"/>
          <p:nvPr/>
        </p:nvSpPr>
        <p:spPr>
          <a:xfrm>
            <a:off x="533400" y="1314450"/>
            <a:ext cx="1676399" cy="6227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any number type</a:t>
            </a:r>
          </a:p>
        </p:txBody>
      </p:sp>
      <p:cxnSp>
        <p:nvCxnSpPr>
          <p:cNvPr id="1052" name="Shape 1052"/>
          <p:cNvCxnSpPr>
            <a:stCxn id="1051" idx="0"/>
          </p:cNvCxnSpPr>
          <p:nvPr/>
        </p:nvCxnSpPr>
        <p:spPr>
          <a:xfrm rot="10800000">
            <a:off x="1142999" y="1085850"/>
            <a:ext cx="228600" cy="228600"/>
          </a:xfrm>
          <a:prstGeom prst="straightConnector1">
            <a:avLst/>
          </a:prstGeom>
          <a:noFill/>
          <a:ln w="38100" cap="flat">
            <a:solidFill>
              <a:srgbClr val="008000"/>
            </a:solidFill>
            <a:prstDash val="solid"/>
            <a:round/>
            <a:headEnd type="none" w="med" len="med"/>
            <a:tailEnd type="stealth" w="lg" len="lg"/>
          </a:ln>
        </p:spPr>
      </p:cxnSp>
      <p:sp>
        <p:nvSpPr>
          <p:cNvPr id="1053" name="Shape 1053"/>
          <p:cNvSpPr txBox="1"/>
          <p:nvPr/>
        </p:nvSpPr>
        <p:spPr>
          <a:xfrm>
            <a:off x="2514600" y="1314450"/>
            <a:ext cx="1752600" cy="6227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any number expression</a:t>
            </a:r>
          </a:p>
        </p:txBody>
      </p:sp>
      <p:cxnSp>
        <p:nvCxnSpPr>
          <p:cNvPr id="1054" name="Shape 1054"/>
          <p:cNvCxnSpPr>
            <a:stCxn id="1053" idx="0"/>
          </p:cNvCxnSpPr>
          <p:nvPr/>
        </p:nvCxnSpPr>
        <p:spPr>
          <a:xfrm rot="10800000">
            <a:off x="1752600" y="1028850"/>
            <a:ext cx="1638300" cy="285600"/>
          </a:xfrm>
          <a:prstGeom prst="straightConnector1">
            <a:avLst/>
          </a:prstGeom>
          <a:noFill/>
          <a:ln w="38100" cap="flat">
            <a:solidFill>
              <a:srgbClr val="008000"/>
            </a:solidFill>
            <a:prstDash val="solid"/>
            <a:round/>
            <a:headEnd type="none" w="med" len="med"/>
            <a:tailEnd type="stealth" w="lg" len="lg"/>
          </a:ln>
        </p:spPr>
      </p:cxnSp>
      <p:grpSp>
        <p:nvGrpSpPr>
          <p:cNvPr id="1055" name="Shape 1055"/>
          <p:cNvGrpSpPr/>
          <p:nvPr/>
        </p:nvGrpSpPr>
        <p:grpSpPr>
          <a:xfrm>
            <a:off x="1568439" y="2114447"/>
            <a:ext cx="5517948" cy="1260843"/>
            <a:chOff x="762000" y="3124200"/>
            <a:chExt cx="5518499" cy="1680899"/>
          </a:xfrm>
        </p:grpSpPr>
        <p:sp>
          <p:nvSpPr>
            <p:cNvPr id="1056" name="Shape 1056"/>
            <p:cNvSpPr txBox="1"/>
            <p:nvPr/>
          </p:nvSpPr>
          <p:spPr>
            <a:xfrm>
              <a:off x="914400" y="3729335"/>
              <a:ext cx="53660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byte    short    int    long    float    double</a:t>
              </a:r>
            </a:p>
          </p:txBody>
        </p:sp>
        <p:sp>
          <p:nvSpPr>
            <p:cNvPr id="1057" name="Shape 1057"/>
            <p:cNvSpPr txBox="1"/>
            <p:nvPr/>
          </p:nvSpPr>
          <p:spPr>
            <a:xfrm>
              <a:off x="762000" y="3276600"/>
              <a:ext cx="10694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narrow </a:t>
              </a:r>
            </a:p>
          </p:txBody>
        </p:sp>
        <p:sp>
          <p:nvSpPr>
            <p:cNvPr id="1058" name="Shape 1058"/>
            <p:cNvSpPr txBox="1"/>
            <p:nvPr/>
          </p:nvSpPr>
          <p:spPr>
            <a:xfrm>
              <a:off x="5257800" y="3272134"/>
              <a:ext cx="8901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wider</a:t>
              </a:r>
            </a:p>
          </p:txBody>
        </p:sp>
        <p:sp>
          <p:nvSpPr>
            <p:cNvPr id="1059" name="Shape 1059"/>
            <p:cNvSpPr txBox="1"/>
            <p:nvPr/>
          </p:nvSpPr>
          <p:spPr>
            <a:xfrm>
              <a:off x="1403404" y="4343400"/>
              <a:ext cx="44582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must be explicit cast, may truncate</a:t>
              </a:r>
            </a:p>
          </p:txBody>
        </p:sp>
        <p:sp>
          <p:nvSpPr>
            <p:cNvPr id="1060" name="Shape 1060"/>
            <p:cNvSpPr txBox="1"/>
            <p:nvPr/>
          </p:nvSpPr>
          <p:spPr>
            <a:xfrm>
              <a:off x="2165469" y="3124200"/>
              <a:ext cx="29292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may be automatic cast</a:t>
              </a:r>
            </a:p>
          </p:txBody>
        </p:sp>
        <p:cxnSp>
          <p:nvCxnSpPr>
            <p:cNvPr id="1061" name="Shape 1061"/>
            <p:cNvCxnSpPr/>
            <p:nvPr/>
          </p:nvCxnSpPr>
          <p:spPr>
            <a:xfrm>
              <a:off x="1981200" y="3581400"/>
              <a:ext cx="3200399" cy="0"/>
            </a:xfrm>
            <a:prstGeom prst="straightConnector1">
              <a:avLst/>
            </a:prstGeom>
            <a:noFill/>
            <a:ln w="38100" cap="flat">
              <a:solidFill>
                <a:srgbClr val="800000"/>
              </a:solidFill>
              <a:prstDash val="solid"/>
              <a:round/>
              <a:headEnd type="none" w="med" len="med"/>
              <a:tailEnd type="stealth" w="lg" len="lg"/>
            </a:ln>
          </p:spPr>
        </p:cxnSp>
        <p:cxnSp>
          <p:nvCxnSpPr>
            <p:cNvPr id="1062" name="Shape 1062"/>
            <p:cNvCxnSpPr/>
            <p:nvPr/>
          </p:nvCxnSpPr>
          <p:spPr>
            <a:xfrm rot="10800000">
              <a:off x="1981200" y="4343400"/>
              <a:ext cx="3200399" cy="0"/>
            </a:xfrm>
            <a:prstGeom prst="straightConnector1">
              <a:avLst/>
            </a:prstGeom>
            <a:noFill/>
            <a:ln w="38100" cap="flat">
              <a:solidFill>
                <a:srgbClr val="800000"/>
              </a:solidFill>
              <a:prstDash val="solid"/>
              <a:round/>
              <a:headEnd type="none" w="med" len="med"/>
              <a:tailEnd type="stealth" w="lg" len="lg"/>
            </a:ln>
          </p:spPr>
        </p:cxnSp>
      </p:grpSp>
      <p:sp>
        <p:nvSpPr>
          <p:cNvPr id="1063" name="Shape 1063"/>
          <p:cNvSpPr txBox="1"/>
          <p:nvPr/>
        </p:nvSpPr>
        <p:spPr>
          <a:xfrm>
            <a:off x="533400" y="4625578"/>
            <a:ext cx="36339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A-9, inside back cover</a:t>
            </a:r>
          </a:p>
        </p:txBody>
      </p:sp>
      <p:grpSp>
        <p:nvGrpSpPr>
          <p:cNvPr id="1064" name="Shape 1064"/>
          <p:cNvGrpSpPr/>
          <p:nvPr/>
        </p:nvGrpSpPr>
        <p:grpSpPr>
          <a:xfrm>
            <a:off x="685800" y="3600533"/>
            <a:ext cx="7086600" cy="918019"/>
            <a:chOff x="685800" y="4800600"/>
            <a:chExt cx="7086600" cy="1223699"/>
          </a:xfrm>
        </p:grpSpPr>
        <p:sp>
          <p:nvSpPr>
            <p:cNvPr id="1065" name="Shape 1065"/>
            <p:cNvSpPr txBox="1"/>
            <p:nvPr/>
          </p:nvSpPr>
          <p:spPr>
            <a:xfrm>
              <a:off x="685800" y="4800600"/>
              <a:ext cx="70866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char</a:t>
              </a:r>
              <a:r>
                <a:rPr lang="en" sz="2400" b="0" i="0" u="none" strike="noStrike" cap="none" baseline="0">
                  <a:solidFill>
                    <a:schemeClr val="dk1"/>
                  </a:solidFill>
                  <a:latin typeface="Times New Roman"/>
                  <a:ea typeface="Times New Roman"/>
                  <a:cs typeface="Times New Roman"/>
                  <a:sym typeface="Times New Roman"/>
                </a:rPr>
                <a:t>  is a number type:     (</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8000"/>
                  </a:solidFill>
                  <a:latin typeface="Times New Roman"/>
                  <a:ea typeface="Times New Roman"/>
                  <a:cs typeface="Times New Roman"/>
                  <a:sym typeface="Times New Roman"/>
                </a:rPr>
                <a:t>'V'</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char</a:t>
              </a:r>
              <a:r>
                <a:rPr lang="en" sz="2400" b="0" i="0" u="none" strike="noStrike" cap="none" baseline="0">
                  <a:solidFill>
                    <a:schemeClr val="dk1"/>
                  </a:solidFill>
                  <a:latin typeface="Times New Roman"/>
                  <a:ea typeface="Times New Roman"/>
                  <a:cs typeface="Times New Roman"/>
                  <a:sym typeface="Times New Roman"/>
                </a:rPr>
                <a:t>) 86          </a:t>
              </a:r>
            </a:p>
          </p:txBody>
        </p:sp>
        <p:grpSp>
          <p:nvGrpSpPr>
            <p:cNvPr id="1066" name="Shape 1066"/>
            <p:cNvGrpSpPr/>
            <p:nvPr/>
          </p:nvGrpSpPr>
          <p:grpSpPr>
            <a:xfrm>
              <a:off x="1447800" y="5257800"/>
              <a:ext cx="3581399" cy="766499"/>
              <a:chOff x="1447800" y="5257800"/>
              <a:chExt cx="3581399" cy="766499"/>
            </a:xfrm>
          </p:grpSpPr>
          <p:cxnSp>
            <p:nvCxnSpPr>
              <p:cNvPr id="1067" name="Shape 1067"/>
              <p:cNvCxnSpPr/>
              <p:nvPr/>
            </p:nvCxnSpPr>
            <p:spPr>
              <a:xfrm rot="10800000">
                <a:off x="4572000" y="5257800"/>
                <a:ext cx="0" cy="609599"/>
              </a:xfrm>
              <a:prstGeom prst="straightConnector1">
                <a:avLst/>
              </a:prstGeom>
              <a:noFill/>
              <a:ln w="38100" cap="flat">
                <a:solidFill>
                  <a:srgbClr val="008000"/>
                </a:solidFill>
                <a:prstDash val="solid"/>
                <a:round/>
                <a:headEnd type="none" w="med" len="med"/>
                <a:tailEnd type="stealth" w="lg" len="lg"/>
              </a:ln>
            </p:spPr>
          </p:cxnSp>
          <p:sp>
            <p:nvSpPr>
              <p:cNvPr id="1068" name="Shape 1068"/>
              <p:cNvSpPr txBox="1"/>
              <p:nvPr/>
            </p:nvSpPr>
            <p:spPr>
              <a:xfrm>
                <a:off x="1447800" y="5562600"/>
                <a:ext cx="3581399" cy="4616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Unicode representation: 86</a:t>
                </a:r>
              </a:p>
            </p:txBody>
          </p:sp>
          <p:cxnSp>
            <p:nvCxnSpPr>
              <p:cNvPr id="1069" name="Shape 1069"/>
              <p:cNvCxnSpPr/>
              <p:nvPr/>
            </p:nvCxnSpPr>
            <p:spPr>
              <a:xfrm>
                <a:off x="4038600" y="5257800"/>
                <a:ext cx="990599" cy="0"/>
              </a:xfrm>
              <a:prstGeom prst="straightConnector1">
                <a:avLst/>
              </a:prstGeom>
              <a:noFill/>
              <a:ln w="38100" cap="flat">
                <a:solidFill>
                  <a:srgbClr val="008000"/>
                </a:solidFill>
                <a:prstDash val="solid"/>
                <a:round/>
                <a:headEnd type="none" w="med" len="med"/>
                <a:tailEnd type="none" w="med" len="med"/>
              </a:ln>
            </p:spPr>
          </p:cxnSp>
        </p:grpSp>
        <p:grpSp>
          <p:nvGrpSpPr>
            <p:cNvPr id="1070" name="Shape 1070"/>
            <p:cNvGrpSpPr/>
            <p:nvPr/>
          </p:nvGrpSpPr>
          <p:grpSpPr>
            <a:xfrm>
              <a:off x="5791200" y="5257800"/>
              <a:ext cx="1143000" cy="766499"/>
              <a:chOff x="5791200" y="5257800"/>
              <a:chExt cx="1143000" cy="766499"/>
            </a:xfrm>
          </p:grpSpPr>
          <p:cxnSp>
            <p:nvCxnSpPr>
              <p:cNvPr id="1071" name="Shape 1071"/>
              <p:cNvCxnSpPr/>
              <p:nvPr/>
            </p:nvCxnSpPr>
            <p:spPr>
              <a:xfrm rot="10800000">
                <a:off x="6324600" y="5257800"/>
                <a:ext cx="0" cy="609599"/>
              </a:xfrm>
              <a:prstGeom prst="straightConnector1">
                <a:avLst/>
              </a:prstGeom>
              <a:noFill/>
              <a:ln w="38100" cap="flat">
                <a:solidFill>
                  <a:srgbClr val="008000"/>
                </a:solidFill>
                <a:prstDash val="solid"/>
                <a:round/>
                <a:headEnd type="none" w="med" len="med"/>
                <a:tailEnd type="stealth" w="lg" len="lg"/>
              </a:ln>
            </p:spPr>
          </p:cxnSp>
          <p:sp>
            <p:nvSpPr>
              <p:cNvPr id="1072" name="Shape 1072"/>
              <p:cNvSpPr txBox="1"/>
              <p:nvPr/>
            </p:nvSpPr>
            <p:spPr>
              <a:xfrm>
                <a:off x="6096000" y="5562600"/>
                <a:ext cx="685799" cy="4616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'V'</a:t>
                </a:r>
              </a:p>
            </p:txBody>
          </p:sp>
          <p:cxnSp>
            <p:nvCxnSpPr>
              <p:cNvPr id="1073" name="Shape 1073"/>
              <p:cNvCxnSpPr/>
              <p:nvPr/>
            </p:nvCxnSpPr>
            <p:spPr>
              <a:xfrm>
                <a:off x="5791200" y="5257800"/>
                <a:ext cx="1143000" cy="0"/>
              </a:xfrm>
              <a:prstGeom prst="straightConnector1">
                <a:avLst/>
              </a:prstGeom>
              <a:noFill/>
              <a:ln w="38100" cap="flat">
                <a:solidFill>
                  <a:srgbClr val="008000"/>
                </a:solidFill>
                <a:prstDash val="solid"/>
                <a:round/>
                <a:headEnd type="none" w="med" len="med"/>
                <a:tailEnd type="none" w="med" len="med"/>
              </a:ln>
            </p:spPr>
          </p:cxnSp>
        </p:gr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5"/>
                                        </p:tgtEl>
                                        <p:attrNameLst>
                                          <p:attrName>style.visibility</p:attrName>
                                        </p:attrNameLst>
                                      </p:cBhvr>
                                      <p:to>
                                        <p:strVal val="visible"/>
                                      </p:to>
                                    </p:set>
                                    <p:animEffect transition="in" filter="fade">
                                      <p:cBhvr>
                                        <p:cTn id="7" dur="500"/>
                                        <p:tgtEl>
                                          <p:spTgt spid="10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64"/>
                                        </p:tgtEl>
                                        <p:attrNameLst>
                                          <p:attrName>style.visibility</p:attrName>
                                        </p:attrNameLst>
                                      </p:cBhvr>
                                      <p:to>
                                        <p:strVal val="visible"/>
                                      </p:to>
                                    </p:set>
                                    <p:animEffect transition="in" filter="fade">
                                      <p:cBhvr>
                                        <p:cTn id="12" dur="500"/>
                                        <p:tgtEl>
                                          <p:spTgt spid="1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077"/>
        <p:cNvGrpSpPr/>
        <p:nvPr/>
      </p:nvGrpSpPr>
      <p:grpSpPr>
        <a:xfrm>
          <a:off x="0" y="0"/>
          <a:ext cx="0" cy="0"/>
          <a:chOff x="0" y="0"/>
          <a:chExt cx="0" cy="0"/>
        </a:xfrm>
      </p:grpSpPr>
      <p:grpSp>
        <p:nvGrpSpPr>
          <p:cNvPr id="1078" name="Shape 1078"/>
          <p:cNvGrpSpPr/>
          <p:nvPr/>
        </p:nvGrpSpPr>
        <p:grpSpPr>
          <a:xfrm>
            <a:off x="457199" y="2006203"/>
            <a:ext cx="5935662" cy="2451496"/>
            <a:chOff x="381000" y="2590800"/>
            <a:chExt cx="5936239" cy="3269396"/>
          </a:xfrm>
        </p:grpSpPr>
        <p:cxnSp>
          <p:nvCxnSpPr>
            <p:cNvPr id="1079" name="Shape 1079"/>
            <p:cNvCxnSpPr/>
            <p:nvPr/>
          </p:nvCxnSpPr>
          <p:spPr>
            <a:xfrm>
              <a:off x="762000" y="2590800"/>
              <a:ext cx="0" cy="2438399"/>
            </a:xfrm>
            <a:prstGeom prst="straightConnector1">
              <a:avLst/>
            </a:prstGeom>
            <a:noFill/>
            <a:ln w="38100" cap="flat">
              <a:solidFill>
                <a:srgbClr val="800000"/>
              </a:solidFill>
              <a:prstDash val="solid"/>
              <a:round/>
              <a:headEnd type="none" w="med" len="med"/>
              <a:tailEnd type="none" w="med" len="med"/>
            </a:ln>
          </p:spPr>
        </p:cxnSp>
        <p:sp>
          <p:nvSpPr>
            <p:cNvPr id="1080" name="Shape 1080"/>
            <p:cNvSpPr txBox="1"/>
            <p:nvPr/>
          </p:nvSpPr>
          <p:spPr>
            <a:xfrm>
              <a:off x="381000" y="5029200"/>
              <a:ext cx="5936239" cy="830996"/>
            </a:xfrm>
            <a:prstGeom prst="rect">
              <a:avLst/>
            </a:prstGeom>
            <a:solidFill>
              <a:srgbClr val="FFD6E2"/>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Code everywhere can refer to Circle.</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Called </a:t>
              </a:r>
              <a:r>
                <a:rPr lang="en" sz="2400" b="1" i="0" u="none" strike="noStrike" cap="none" baseline="0">
                  <a:solidFill>
                    <a:srgbClr val="741621"/>
                  </a:solidFill>
                  <a:latin typeface="Times New Roman"/>
                  <a:ea typeface="Times New Roman"/>
                  <a:cs typeface="Times New Roman"/>
                  <a:sym typeface="Times New Roman"/>
                </a:rPr>
                <a:t>access modifier</a:t>
              </a:r>
            </a:p>
          </p:txBody>
        </p:sp>
      </p:grpSp>
      <p:sp>
        <p:nvSpPr>
          <p:cNvPr id="1081" name="Shape 1081"/>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0" i="0" u="none" strike="noStrike" cap="none" baseline="0">
                <a:solidFill>
                  <a:srgbClr val="FF0000"/>
                </a:solidFill>
                <a:latin typeface="Times New Roman"/>
                <a:ea typeface="Times New Roman"/>
                <a:cs typeface="Times New Roman"/>
                <a:sym typeface="Times New Roman"/>
              </a:rPr>
              <a:t>Declaration of class Circle</a:t>
            </a:r>
          </a:p>
        </p:txBody>
      </p:sp>
      <p:sp>
        <p:nvSpPr>
          <p:cNvPr id="1082" name="Shape 108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42</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83" name="Shape 1083"/>
          <p:cNvSpPr txBox="1"/>
          <p:nvPr/>
        </p:nvSpPr>
        <p:spPr>
          <a:xfrm>
            <a:off x="304800" y="1428750"/>
            <a:ext cx="5748337" cy="228480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An instance (object) represents a circle */</a:t>
            </a:r>
          </a:p>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Circle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p>
        </p:txBody>
      </p:sp>
      <p:grpSp>
        <p:nvGrpSpPr>
          <p:cNvPr id="1084" name="Shape 1084"/>
          <p:cNvGrpSpPr/>
          <p:nvPr/>
        </p:nvGrpSpPr>
        <p:grpSpPr>
          <a:xfrm>
            <a:off x="566738" y="625078"/>
            <a:ext cx="8196261" cy="1318021"/>
            <a:chOff x="642149" y="990600"/>
            <a:chExt cx="8197050" cy="1757065"/>
          </a:xfrm>
        </p:grpSpPr>
        <p:grpSp>
          <p:nvGrpSpPr>
            <p:cNvPr id="1085" name="Shape 1085"/>
            <p:cNvGrpSpPr/>
            <p:nvPr/>
          </p:nvGrpSpPr>
          <p:grpSpPr>
            <a:xfrm>
              <a:off x="642149" y="990600"/>
              <a:ext cx="5903630" cy="1223754"/>
              <a:chOff x="642149" y="990600"/>
              <a:chExt cx="5903630" cy="1223754"/>
            </a:xfrm>
          </p:grpSpPr>
          <p:cxnSp>
            <p:nvCxnSpPr>
              <p:cNvPr id="1086" name="Shape 1086"/>
              <p:cNvCxnSpPr/>
              <p:nvPr/>
            </p:nvCxnSpPr>
            <p:spPr>
              <a:xfrm flipH="1">
                <a:off x="794563" y="1376296"/>
                <a:ext cx="42865" cy="838057"/>
              </a:xfrm>
              <a:prstGeom prst="straightConnector1">
                <a:avLst/>
              </a:prstGeom>
              <a:solidFill>
                <a:schemeClr val="accent1"/>
              </a:solidFill>
              <a:ln w="25400" cap="flat">
                <a:solidFill>
                  <a:srgbClr val="3C8C92"/>
                </a:solidFill>
                <a:prstDash val="solid"/>
                <a:round/>
                <a:headEnd type="none" w="med" len="med"/>
                <a:tailEnd type="none" w="med" len="med"/>
              </a:ln>
            </p:spPr>
          </p:cxnSp>
          <p:sp>
            <p:nvSpPr>
              <p:cNvPr id="1087" name="Shape 1087"/>
              <p:cNvSpPr txBox="1"/>
              <p:nvPr/>
            </p:nvSpPr>
            <p:spPr>
              <a:xfrm>
                <a:off x="642149" y="990600"/>
                <a:ext cx="5903630" cy="461664"/>
              </a:xfrm>
              <a:prstGeom prst="rect">
                <a:avLst/>
              </a:prstGeom>
              <a:solidFill>
                <a:schemeClr val="accent1"/>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Multi-line comment starts with /* ends with */</a:t>
                </a:r>
              </a:p>
            </p:txBody>
          </p:sp>
        </p:grpSp>
        <p:sp>
          <p:nvSpPr>
            <p:cNvPr id="1088" name="Shape 1088"/>
            <p:cNvSpPr txBox="1"/>
            <p:nvPr/>
          </p:nvSpPr>
          <p:spPr>
            <a:xfrm>
              <a:off x="6095735" y="1915956"/>
              <a:ext cx="2743464" cy="831709"/>
            </a:xfrm>
            <a:prstGeom prst="rect">
              <a:avLst/>
            </a:prstGeom>
            <a:solidFill>
              <a:srgbClr val="9DD2D6"/>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Precede every class with a comment</a:t>
              </a:r>
            </a:p>
          </p:txBody>
        </p:sp>
      </p:grpSp>
      <p:grpSp>
        <p:nvGrpSpPr>
          <p:cNvPr id="1089" name="Shape 1089"/>
          <p:cNvGrpSpPr/>
          <p:nvPr/>
        </p:nvGrpSpPr>
        <p:grpSpPr>
          <a:xfrm>
            <a:off x="609600" y="1885950"/>
            <a:ext cx="3962400" cy="1714500"/>
            <a:chOff x="609600" y="2514600"/>
            <a:chExt cx="3962400" cy="2286000"/>
          </a:xfrm>
        </p:grpSpPr>
        <p:sp>
          <p:nvSpPr>
            <p:cNvPr id="1090" name="Shape 1090"/>
            <p:cNvSpPr txBox="1"/>
            <p:nvPr/>
          </p:nvSpPr>
          <p:spPr>
            <a:xfrm>
              <a:off x="1295400" y="3048000"/>
              <a:ext cx="3276600" cy="1200327"/>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Put declarations of fields, methods in class body: { … }</a:t>
              </a:r>
            </a:p>
          </p:txBody>
        </p:sp>
        <p:cxnSp>
          <p:nvCxnSpPr>
            <p:cNvPr id="1091" name="Shape 1091"/>
            <p:cNvCxnSpPr/>
            <p:nvPr/>
          </p:nvCxnSpPr>
          <p:spPr>
            <a:xfrm>
              <a:off x="2971800" y="2514600"/>
              <a:ext cx="1600199" cy="0"/>
            </a:xfrm>
            <a:prstGeom prst="straightConnector1">
              <a:avLst/>
            </a:prstGeom>
            <a:noFill/>
            <a:ln w="50800" cap="flat">
              <a:solidFill>
                <a:srgbClr val="008000"/>
              </a:solidFill>
              <a:prstDash val="solid"/>
              <a:round/>
              <a:headEnd type="none" w="med" len="med"/>
              <a:tailEnd type="none" w="med" len="med"/>
            </a:ln>
          </p:spPr>
        </p:cxnSp>
        <p:cxnSp>
          <p:nvCxnSpPr>
            <p:cNvPr id="1092" name="Shape 1092"/>
            <p:cNvCxnSpPr/>
            <p:nvPr/>
          </p:nvCxnSpPr>
          <p:spPr>
            <a:xfrm>
              <a:off x="4572000" y="2514600"/>
              <a:ext cx="0" cy="2286000"/>
            </a:xfrm>
            <a:prstGeom prst="straightConnector1">
              <a:avLst/>
            </a:prstGeom>
            <a:noFill/>
            <a:ln w="50800" cap="flat">
              <a:solidFill>
                <a:srgbClr val="008000"/>
              </a:solidFill>
              <a:prstDash val="solid"/>
              <a:round/>
              <a:headEnd type="none" w="med" len="med"/>
              <a:tailEnd type="none" w="med" len="med"/>
            </a:ln>
          </p:spPr>
        </p:cxnSp>
        <p:cxnSp>
          <p:nvCxnSpPr>
            <p:cNvPr id="1093" name="Shape 1093"/>
            <p:cNvCxnSpPr/>
            <p:nvPr/>
          </p:nvCxnSpPr>
          <p:spPr>
            <a:xfrm>
              <a:off x="609600" y="4800600"/>
              <a:ext cx="3962399" cy="0"/>
            </a:xfrm>
            <a:prstGeom prst="straightConnector1">
              <a:avLst/>
            </a:prstGeom>
            <a:noFill/>
            <a:ln w="50800" cap="flat">
              <a:solidFill>
                <a:srgbClr val="008000"/>
              </a:solidFill>
              <a:prstDash val="solid"/>
              <a:round/>
              <a:headEnd type="none" w="med" len="med"/>
              <a:tailEnd type="none" w="med" len="med"/>
            </a:ln>
          </p:spPr>
        </p:cxnSp>
      </p:grpSp>
      <p:sp>
        <p:nvSpPr>
          <p:cNvPr id="1094" name="Shape 1094"/>
          <p:cNvSpPr txBox="1"/>
          <p:nvPr/>
        </p:nvSpPr>
        <p:spPr>
          <a:xfrm>
            <a:off x="5867400" y="2400300"/>
            <a:ext cx="2362200" cy="900112"/>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Put class declaration in</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file Circle.java</a:t>
            </a:r>
          </a:p>
        </p:txBody>
      </p:sp>
      <p:sp>
        <p:nvSpPr>
          <p:cNvPr id="1095" name="Shape 1095"/>
          <p:cNvSpPr txBox="1"/>
          <p:nvPr/>
        </p:nvSpPr>
        <p:spPr>
          <a:xfrm>
            <a:off x="533400" y="4514850"/>
            <a:ext cx="1320800" cy="346472"/>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B-5</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84"/>
                                        </p:tgtEl>
                                        <p:attrNameLst>
                                          <p:attrName>style.visibility</p:attrName>
                                        </p:attrNameLst>
                                      </p:cBhvr>
                                      <p:to>
                                        <p:strVal val="visible"/>
                                      </p:to>
                                    </p:set>
                                    <p:animEffect transition="in" filter="fade">
                                      <p:cBhvr>
                                        <p:cTn id="7" dur="500"/>
                                        <p:tgtEl>
                                          <p:spTgt spid="10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78"/>
                                        </p:tgtEl>
                                        <p:attrNameLst>
                                          <p:attrName>style.visibility</p:attrName>
                                        </p:attrNameLst>
                                      </p:cBhvr>
                                      <p:to>
                                        <p:strVal val="visible"/>
                                      </p:to>
                                    </p:set>
                                    <p:animEffect transition="in" filter="fade">
                                      <p:cBhvr>
                                        <p:cTn id="12" dur="500"/>
                                        <p:tgtEl>
                                          <p:spTgt spid="10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89"/>
                                        </p:tgtEl>
                                        <p:attrNameLst>
                                          <p:attrName>style.visibility</p:attrName>
                                        </p:attrNameLst>
                                      </p:cBhvr>
                                      <p:to>
                                        <p:strVal val="visible"/>
                                      </p:to>
                                    </p:set>
                                    <p:animEffect transition="in" filter="fade">
                                      <p:cBhvr>
                                        <p:cTn id="17" dur="500"/>
                                        <p:tgtEl>
                                          <p:spTgt spid="108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94"/>
                                        </p:tgtEl>
                                        <p:attrNameLst>
                                          <p:attrName>style.visibility</p:attrName>
                                        </p:attrNameLst>
                                      </p:cBhvr>
                                      <p:to>
                                        <p:strVal val="visible"/>
                                      </p:to>
                                    </p:set>
                                    <p:animEffect transition="in" filter="fade">
                                      <p:cBhvr>
                                        <p:cTn id="22" dur="500"/>
                                        <p:tgtEl>
                                          <p:spTgt spid="1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099"/>
        <p:cNvGrpSpPr/>
        <p:nvPr/>
      </p:nvGrpSpPr>
      <p:grpSpPr>
        <a:xfrm>
          <a:off x="0" y="0"/>
          <a:ext cx="0" cy="0"/>
          <a:chOff x="0" y="0"/>
          <a:chExt cx="0" cy="0"/>
        </a:xfrm>
      </p:grpSpPr>
      <p:sp>
        <p:nvSpPr>
          <p:cNvPr id="1100" name="Shape 1100"/>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Overloading</a:t>
            </a:r>
          </a:p>
        </p:txBody>
      </p:sp>
      <p:sp>
        <p:nvSpPr>
          <p:cNvPr id="1101" name="Shape 110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43</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02" name="Shape 1102"/>
          <p:cNvSpPr txBox="1"/>
          <p:nvPr/>
        </p:nvSpPr>
        <p:spPr>
          <a:xfrm>
            <a:off x="649287" y="628650"/>
            <a:ext cx="7961312" cy="346472"/>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FF0000"/>
                </a:solidFill>
                <a:latin typeface="Times New Roman"/>
                <a:ea typeface="Times New Roman"/>
                <a:cs typeface="Times New Roman"/>
                <a:sym typeface="Times New Roman"/>
              </a:rPr>
              <a:t>Possible to have two or more methods with same name</a:t>
            </a:r>
          </a:p>
        </p:txBody>
      </p:sp>
      <p:sp>
        <p:nvSpPr>
          <p:cNvPr id="1103" name="Shape 1103"/>
          <p:cNvSpPr txBox="1"/>
          <p:nvPr/>
        </p:nvSpPr>
        <p:spPr>
          <a:xfrm>
            <a:off x="609600" y="1028700"/>
            <a:ext cx="7696199" cy="390048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instance represents a rectangle */</a:t>
            </a:r>
          </a:p>
          <a:p>
            <a:pPr marL="0" marR="0" lvl="0" indent="0" algn="l" rtl="0">
              <a:spcBef>
                <a:spcPts val="0"/>
              </a:spcBef>
              <a:spcAft>
                <a:spcPts val="0"/>
              </a:spcAft>
              <a:buSzPct val="25000"/>
              <a:buNone/>
            </a:pP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class</a:t>
            </a:r>
            <a:r>
              <a:rPr lang="en" sz="1800" b="0" i="0" u="none" strike="noStrike" cap="none" baseline="0">
                <a:solidFill>
                  <a:srgbClr val="800000"/>
                </a:solidFill>
                <a:latin typeface="Times New Roman"/>
                <a:ea typeface="Times New Roman"/>
                <a:cs typeface="Times New Roman"/>
                <a:sym typeface="Times New Roman"/>
              </a:rPr>
              <a:t> Rectangle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private</a:t>
            </a: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sideH, sideV; // Horiz, vert side lengths</a:t>
            </a:r>
          </a:p>
          <a:p>
            <a:pPr marL="0" marR="0" lvl="0" indent="0" algn="l" rtl="0">
              <a:spcBef>
                <a:spcPts val="120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 Constr: instance with horiz, vert side lengths sh, sv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Rectangle(</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sh, </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sv)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sideH= sh; sideV= sv;</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120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 Constructor: square with side length s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Rectangle(</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sideH= s; sideV= s;</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a:t>
            </a:r>
          </a:p>
        </p:txBody>
      </p:sp>
      <p:sp>
        <p:nvSpPr>
          <p:cNvPr id="1104" name="Shape 1104"/>
          <p:cNvSpPr txBox="1"/>
          <p:nvPr/>
        </p:nvSpPr>
        <p:spPr>
          <a:xfrm>
            <a:off x="4663000" y="3937800"/>
            <a:ext cx="3276600" cy="829199"/>
          </a:xfrm>
          <a:prstGeom prst="rect">
            <a:avLst/>
          </a:prstGeom>
          <a:solidFill>
            <a:srgbClr val="FFF0AA"/>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Lists of parameter types must differ in some way</a:t>
            </a:r>
          </a:p>
        </p:txBody>
      </p:sp>
    </p:spTree>
  </p:cSld>
  <p:clrMapOvr>
    <a:masterClrMapping/>
  </p:clrMapOvr>
  <p:transition xmlns:p14="http://schemas.microsoft.com/office/powerpoint/2010/main" spd="slow">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108"/>
        <p:cNvGrpSpPr/>
        <p:nvPr/>
      </p:nvGrpSpPr>
      <p:grpSpPr>
        <a:xfrm>
          <a:off x="0" y="0"/>
          <a:ext cx="0" cy="0"/>
          <a:chOff x="0" y="0"/>
          <a:chExt cx="0" cy="0"/>
        </a:xfrm>
      </p:grpSpPr>
      <p:sp>
        <p:nvSpPr>
          <p:cNvPr id="1109" name="Shape 1109"/>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Use of </a:t>
            </a:r>
            <a:r>
              <a:rPr lang="en" sz="2800" b="1" i="0" u="none" strike="noStrike" cap="none" baseline="0">
                <a:solidFill>
                  <a:srgbClr val="800000"/>
                </a:solidFill>
                <a:latin typeface="Times New Roman"/>
                <a:ea typeface="Times New Roman"/>
                <a:cs typeface="Times New Roman"/>
                <a:sym typeface="Times New Roman"/>
              </a:rPr>
              <a:t>this</a:t>
            </a:r>
          </a:p>
        </p:txBody>
      </p:sp>
      <p:sp>
        <p:nvSpPr>
          <p:cNvPr id="1110" name="Shape 1110"/>
          <p:cNvSpPr txBox="1">
            <a:spLocks noGrp="1"/>
          </p:cNvSpPr>
          <p:nvPr>
            <p:ph type="sldNum" idx="12"/>
          </p:nvPr>
        </p:nvSpPr>
        <p:spPr>
          <a:xfrm>
            <a:off x="6553200" y="4743575"/>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44</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11" name="Shape 1111"/>
          <p:cNvSpPr txBox="1"/>
          <p:nvPr/>
        </p:nvSpPr>
        <p:spPr>
          <a:xfrm>
            <a:off x="3624450" y="4248525"/>
            <a:ext cx="14748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B-28 </a:t>
            </a:r>
          </a:p>
        </p:txBody>
      </p:sp>
      <p:sp>
        <p:nvSpPr>
          <p:cNvPr id="1112" name="Shape 1112"/>
          <p:cNvSpPr/>
          <p:nvPr/>
        </p:nvSpPr>
        <p:spPr>
          <a:xfrm>
            <a:off x="644200" y="2419425"/>
            <a:ext cx="6759899" cy="1177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 Constr: instance with radius radius*/</a:t>
            </a:r>
          </a:p>
          <a:p>
            <a:pPr marL="0" marR="0" lvl="0" indent="0" algn="l" rtl="0">
              <a:spcBef>
                <a:spcPts val="0"/>
              </a:spcBef>
              <a:spcAft>
                <a:spcPts val="0"/>
              </a:spcAft>
              <a:buSzPct val="25000"/>
              <a:buNone/>
            </a:pPr>
            <a:r>
              <a:rPr lang="en" sz="3000" b="1" i="0" u="none" strike="noStrike" cap="none" baseline="0">
                <a:solidFill>
                  <a:srgbClr val="800000"/>
                </a:solidFill>
                <a:latin typeface="Times New Roman"/>
                <a:ea typeface="Times New Roman"/>
                <a:cs typeface="Times New Roman"/>
                <a:sym typeface="Times New Roman"/>
              </a:rPr>
              <a:t>public</a:t>
            </a:r>
            <a:r>
              <a:rPr lang="en" sz="3000" b="0" i="0" u="none" strike="noStrike" cap="none" baseline="0">
                <a:solidFill>
                  <a:srgbClr val="800000"/>
                </a:solidFill>
                <a:latin typeface="Times New Roman"/>
                <a:ea typeface="Times New Roman"/>
                <a:cs typeface="Times New Roman"/>
                <a:sym typeface="Times New Roman"/>
              </a:rPr>
              <a:t> Circle(</a:t>
            </a:r>
            <a:r>
              <a:rPr lang="en" sz="3000" b="1" i="0" u="none" strike="noStrike" cap="none" baseline="0">
                <a:solidFill>
                  <a:srgbClr val="800000"/>
                </a:solidFill>
                <a:latin typeface="Times New Roman"/>
                <a:ea typeface="Times New Roman"/>
                <a:cs typeface="Times New Roman"/>
                <a:sym typeface="Times New Roman"/>
              </a:rPr>
              <a:t>double</a:t>
            </a:r>
            <a:r>
              <a:rPr lang="en" sz="3000" b="0" i="0" u="none" strike="noStrike" cap="none" baseline="0">
                <a:solidFill>
                  <a:srgbClr val="800000"/>
                </a:solidFill>
                <a:latin typeface="Times New Roman"/>
                <a:ea typeface="Times New Roman"/>
                <a:cs typeface="Times New Roman"/>
                <a:sym typeface="Times New Roman"/>
              </a:rPr>
              <a:t> radius) {</a:t>
            </a:r>
          </a:p>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       </a:t>
            </a:r>
            <a:r>
              <a:rPr lang="en" sz="3000" b="1" i="0" u="none" strike="noStrike" cap="none" baseline="0">
                <a:solidFill>
                  <a:srgbClr val="800000"/>
                </a:solidFill>
                <a:latin typeface="Times New Roman"/>
                <a:ea typeface="Times New Roman"/>
                <a:cs typeface="Times New Roman"/>
                <a:sym typeface="Times New Roman"/>
              </a:rPr>
              <a:t>this</a:t>
            </a:r>
            <a:r>
              <a:rPr lang="en" sz="3000" b="0" i="0" u="none" strike="noStrike" cap="none" baseline="0">
                <a:solidFill>
                  <a:srgbClr val="800000"/>
                </a:solidFill>
                <a:latin typeface="Times New Roman"/>
                <a:ea typeface="Times New Roman"/>
                <a:cs typeface="Times New Roman"/>
                <a:sym typeface="Times New Roman"/>
              </a:rPr>
              <a:t>.radius= radius;</a:t>
            </a:r>
          </a:p>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a:t>
            </a:r>
          </a:p>
        </p:txBody>
      </p:sp>
      <p:grpSp>
        <p:nvGrpSpPr>
          <p:cNvPr id="1113" name="Shape 1113"/>
          <p:cNvGrpSpPr/>
          <p:nvPr/>
        </p:nvGrpSpPr>
        <p:grpSpPr>
          <a:xfrm>
            <a:off x="739350" y="861749"/>
            <a:ext cx="7657074" cy="622668"/>
            <a:chOff x="739350" y="998456"/>
            <a:chExt cx="7657074" cy="831000"/>
          </a:xfrm>
        </p:grpSpPr>
        <p:sp>
          <p:nvSpPr>
            <p:cNvPr id="1114" name="Shape 1114"/>
            <p:cNvSpPr txBox="1"/>
            <p:nvPr/>
          </p:nvSpPr>
          <p:spPr>
            <a:xfrm>
              <a:off x="739350" y="998456"/>
              <a:ext cx="7125299" cy="831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3000" b="1" i="0" u="none" strike="noStrike" cap="none" baseline="0">
                  <a:solidFill>
                    <a:srgbClr val="800000"/>
                  </a:solidFill>
                  <a:latin typeface="Times New Roman"/>
                  <a:ea typeface="Times New Roman"/>
                  <a:cs typeface="Times New Roman"/>
                  <a:sym typeface="Times New Roman"/>
                </a:rPr>
                <a:t>this</a:t>
              </a:r>
              <a:r>
                <a:rPr lang="en" sz="3000" b="0" i="0" u="none" strike="noStrike" cap="none" baseline="0">
                  <a:solidFill>
                    <a:srgbClr val="800000"/>
                  </a:solidFill>
                  <a:latin typeface="Times New Roman"/>
                  <a:ea typeface="Times New Roman"/>
                  <a:cs typeface="Times New Roman"/>
                  <a:sym typeface="Times New Roman"/>
                </a:rPr>
                <a:t> </a:t>
              </a:r>
              <a:r>
                <a:rPr lang="en" sz="3000" b="0" i="0" u="none" strike="noStrike" cap="none" baseline="0">
                  <a:solidFill>
                    <a:srgbClr val="FF0000"/>
                  </a:solidFill>
                  <a:latin typeface="Times New Roman"/>
                  <a:ea typeface="Times New Roman"/>
                  <a:cs typeface="Times New Roman"/>
                  <a:sym typeface="Times New Roman"/>
                </a:rPr>
                <a:t>evaluates to the name</a:t>
              </a:r>
              <a:br>
                <a:rPr lang="en" sz="3000" b="0" i="0" u="none" strike="noStrike" cap="none" baseline="0">
                  <a:solidFill>
                    <a:srgbClr val="FF0000"/>
                  </a:solidFill>
                  <a:latin typeface="Times New Roman"/>
                  <a:ea typeface="Times New Roman"/>
                  <a:cs typeface="Times New Roman"/>
                  <a:sym typeface="Times New Roman"/>
                </a:rPr>
              </a:br>
              <a:r>
                <a:rPr lang="en" sz="3000" b="0" i="0" u="none" strike="noStrike" cap="none" baseline="0">
                  <a:solidFill>
                    <a:srgbClr val="FF0000"/>
                  </a:solidFill>
                  <a:latin typeface="Times New Roman"/>
                  <a:ea typeface="Times New Roman"/>
                  <a:cs typeface="Times New Roman"/>
                  <a:sym typeface="Times New Roman"/>
                </a:rPr>
                <a:t>of the object in which is appears</a:t>
              </a:r>
            </a:p>
          </p:txBody>
        </p:sp>
        <p:sp>
          <p:nvSpPr>
            <p:cNvPr id="1115" name="Shape 1115"/>
            <p:cNvSpPr txBox="1"/>
            <p:nvPr/>
          </p:nvSpPr>
          <p:spPr>
            <a:xfrm>
              <a:off x="6262825" y="1367756"/>
              <a:ext cx="2133599" cy="461699"/>
            </a:xfrm>
            <a:prstGeom prst="rect">
              <a:avLst/>
            </a:prstGeom>
            <a:solidFill>
              <a:srgbClr val="FFF0AA"/>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FF0000"/>
                  </a:solidFill>
                  <a:latin typeface="Times New Roman"/>
                  <a:ea typeface="Times New Roman"/>
                  <a:cs typeface="Times New Roman"/>
                  <a:sym typeface="Times New Roman"/>
                </a:rPr>
                <a:t>Memorize this!</a:t>
              </a:r>
            </a:p>
          </p:txBody>
        </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13"/>
                                        </p:tgtEl>
                                        <p:attrNameLst>
                                          <p:attrName>style.visibility</p:attrName>
                                        </p:attrNameLst>
                                      </p:cBhvr>
                                      <p:to>
                                        <p:strVal val="visible"/>
                                      </p:to>
                                    </p:set>
                                    <p:animEffect transition="in" filter="fade">
                                      <p:cBhvr>
                                        <p:cTn id="7" dur="500"/>
                                        <p:tgtEl>
                                          <p:spTgt spid="1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119"/>
        <p:cNvGrpSpPr/>
        <p:nvPr/>
      </p:nvGrpSpPr>
      <p:grpSpPr>
        <a:xfrm>
          <a:off x="0" y="0"/>
          <a:ext cx="0" cy="0"/>
          <a:chOff x="0" y="0"/>
          <a:chExt cx="0" cy="0"/>
        </a:xfrm>
      </p:grpSpPr>
      <p:sp>
        <p:nvSpPr>
          <p:cNvPr id="1120" name="Shape 1120"/>
          <p:cNvSpPr txBox="1"/>
          <p:nvPr/>
        </p:nvSpPr>
        <p:spPr>
          <a:xfrm>
            <a:off x="381000" y="285750"/>
            <a:ext cx="8229600" cy="4674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An instance represents a shape at a point in the plane */</a:t>
            </a:r>
          </a:p>
          <a:p>
            <a:pPr marL="0" marR="0" lvl="0" indent="0" algn="l" rtl="0">
              <a:spcBef>
                <a:spcPts val="0"/>
              </a:spcBef>
              <a:spcAft>
                <a:spcPts val="0"/>
              </a:spcAft>
              <a:buSzPct val="25000"/>
              <a:buNone/>
            </a:pP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class</a:t>
            </a:r>
            <a:r>
              <a:rPr lang="en" sz="1800" b="0" i="0" u="none" strike="noStrike" cap="none" baseline="0">
                <a:solidFill>
                  <a:srgbClr val="000000"/>
                </a:solidFill>
                <a:latin typeface="Times New Roman"/>
                <a:ea typeface="Times New Roman"/>
                <a:cs typeface="Times New Roman"/>
                <a:sym typeface="Times New Roman"/>
              </a:rPr>
              <a:t> Shape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private</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x, y; // top-left point of bounding box</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Constructor: a Shape at point (x1, y1)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Shape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x1,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y1)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x= x1;  y= y1;</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return x-coordinate of bounding box*/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getX()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return</a:t>
            </a:r>
            <a:r>
              <a:rPr lang="en" sz="1800" b="0" i="0" u="none" strike="noStrike" cap="none" baseline="0">
                <a:solidFill>
                  <a:srgbClr val="000000"/>
                </a:solidFill>
                <a:latin typeface="Times New Roman"/>
                <a:ea typeface="Times New Roman"/>
                <a:cs typeface="Times New Roman"/>
                <a:sym typeface="Times New Roman"/>
              </a:rPr>
              <a:t> 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return y-coordinate of bounding box*/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getY()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return</a:t>
            </a:r>
            <a:r>
              <a:rPr lang="en" sz="1800" b="0" i="0" u="none" strike="noStrike" cap="none" baseline="0">
                <a:solidFill>
                  <a:srgbClr val="000000"/>
                </a:solidFill>
                <a:latin typeface="Times New Roman"/>
                <a:ea typeface="Times New Roman"/>
                <a:cs typeface="Times New Roman"/>
                <a:sym typeface="Times New Roman"/>
              </a:rPr>
              <a:t> y;</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a:t>
            </a:r>
          </a:p>
        </p:txBody>
      </p:sp>
      <p:sp>
        <p:nvSpPr>
          <p:cNvPr id="1121" name="Shape 1121"/>
          <p:cNvSpPr txBox="1">
            <a:spLocks noGrp="1"/>
          </p:cNvSpPr>
          <p:nvPr>
            <p:ph type="title"/>
          </p:nvPr>
        </p:nvSpPr>
        <p:spPr>
          <a:xfrm>
            <a:off x="5589775" y="2311375"/>
            <a:ext cx="2743199"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Class Shape</a:t>
            </a:r>
          </a:p>
        </p:txBody>
      </p:sp>
      <p:sp>
        <p:nvSpPr>
          <p:cNvPr id="1122" name="Shape 112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45</a:t>
            </a:fld>
            <a:endParaRPr lang="en" sz="1400" b="0" i="0" u="none" strike="noStrike" cap="none" baseline="0">
              <a:solidFill>
                <a:schemeClr val="dk1"/>
              </a:solidFill>
              <a:latin typeface="Times New Roman"/>
              <a:ea typeface="Times New Roman"/>
              <a:cs typeface="Times New Roman"/>
              <a:sym typeface="Times New Roman"/>
            </a:endParaRPr>
          </a:p>
        </p:txBody>
      </p:sp>
    </p:spTree>
  </p:cSld>
  <p:clrMapOvr>
    <a:masterClrMapping/>
  </p:clrMapOvr>
  <p:transition xmlns:p14="http://schemas.microsoft.com/office/powerpoint/2010/main" spd="slow">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126"/>
        <p:cNvGrpSpPr/>
        <p:nvPr/>
      </p:nvGrpSpPr>
      <p:grpSpPr>
        <a:xfrm>
          <a:off x="0" y="0"/>
          <a:ext cx="0" cy="0"/>
          <a:chOff x="0" y="0"/>
          <a:chExt cx="0" cy="0"/>
        </a:xfrm>
      </p:grpSpPr>
      <p:sp>
        <p:nvSpPr>
          <p:cNvPr id="1127" name="Shape 1127"/>
          <p:cNvSpPr txBox="1">
            <a:spLocks noGrp="1"/>
          </p:cNvSpPr>
          <p:nvPr>
            <p:ph type="title"/>
          </p:nvPr>
        </p:nvSpPr>
        <p:spPr>
          <a:xfrm>
            <a:off x="1837850" y="54775"/>
            <a:ext cx="5791200"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Object: superest class of them all</a:t>
            </a:r>
          </a:p>
        </p:txBody>
      </p:sp>
      <p:sp>
        <p:nvSpPr>
          <p:cNvPr id="1128" name="Shape 1128"/>
          <p:cNvSpPr txBox="1"/>
          <p:nvPr/>
        </p:nvSpPr>
        <p:spPr>
          <a:xfrm>
            <a:off x="897575" y="2023350"/>
            <a:ext cx="4173599" cy="346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Constructor:  </a:t>
            </a:r>
            <a:r>
              <a:rPr lang="en" sz="2400" b="1" i="0" u="none" strike="noStrike" cap="none" baseline="0">
                <a:solidFill>
                  <a:srgbClr val="800000"/>
                </a:solidFill>
                <a:latin typeface="Times New Roman"/>
                <a:ea typeface="Times New Roman"/>
                <a:cs typeface="Times New Roman"/>
                <a:sym typeface="Times New Roman"/>
              </a:rPr>
              <a:t>public</a:t>
            </a:r>
            <a:r>
              <a:rPr lang="en" sz="2400" b="0" i="0" u="none" strike="noStrike" cap="none" baseline="0">
                <a:solidFill>
                  <a:srgbClr val="800000"/>
                </a:solidFill>
                <a:latin typeface="Times New Roman"/>
                <a:ea typeface="Times New Roman"/>
                <a:cs typeface="Times New Roman"/>
                <a:sym typeface="Times New Roman"/>
              </a:rPr>
              <a:t> Object() {}</a:t>
            </a:r>
          </a:p>
        </p:txBody>
      </p:sp>
      <p:sp>
        <p:nvSpPr>
          <p:cNvPr id="1129" name="Shape 1129"/>
          <p:cNvSpPr txBox="1"/>
          <p:nvPr/>
        </p:nvSpPr>
        <p:spPr>
          <a:xfrm>
            <a:off x="6246050" y="4625578"/>
            <a:ext cx="14748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C-18 </a:t>
            </a:r>
          </a:p>
        </p:txBody>
      </p:sp>
      <p:sp>
        <p:nvSpPr>
          <p:cNvPr id="1130" name="Shape 1130"/>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46</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31" name="Shape 1131"/>
          <p:cNvSpPr txBox="1"/>
          <p:nvPr/>
        </p:nvSpPr>
        <p:spPr>
          <a:xfrm>
            <a:off x="381000" y="514350"/>
            <a:ext cx="8305799" cy="9693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600" b="0" i="0" u="none" strike="noStrike" cap="none" baseline="0">
                <a:solidFill>
                  <a:schemeClr val="dk1"/>
                </a:solidFill>
                <a:latin typeface="Times New Roman"/>
                <a:ea typeface="Times New Roman"/>
                <a:cs typeface="Times New Roman"/>
                <a:sym typeface="Times New Roman"/>
              </a:rPr>
              <a:t>Class doesn’t explicitly extend another one? It automatically extends class </a:t>
            </a:r>
            <a:r>
              <a:rPr lang="en" sz="2600" b="0" i="0" u="none" strike="noStrike" cap="none" baseline="0">
                <a:solidFill>
                  <a:srgbClr val="800000"/>
                </a:solidFill>
                <a:latin typeface="Times New Roman"/>
                <a:ea typeface="Times New Roman"/>
                <a:cs typeface="Times New Roman"/>
                <a:sym typeface="Times New Roman"/>
              </a:rPr>
              <a:t>Object</a:t>
            </a:r>
            <a:r>
              <a:rPr lang="en" sz="2600" b="0" i="0" u="none" strike="noStrike" cap="none" baseline="0">
                <a:solidFill>
                  <a:schemeClr val="dk1"/>
                </a:solidFill>
                <a:latin typeface="Times New Roman"/>
                <a:ea typeface="Times New Roman"/>
                <a:cs typeface="Times New Roman"/>
                <a:sym typeface="Times New Roman"/>
              </a:rPr>
              <a:t>. Among other</a:t>
            </a:r>
            <a:br>
              <a:rPr lang="en" sz="2600" b="0" i="0" u="none" strike="noStrike" cap="none" baseline="0">
                <a:solidFill>
                  <a:schemeClr val="dk1"/>
                </a:solidFill>
                <a:latin typeface="Times New Roman"/>
                <a:ea typeface="Times New Roman"/>
                <a:cs typeface="Times New Roman"/>
                <a:sym typeface="Times New Roman"/>
              </a:rPr>
            </a:br>
            <a:r>
              <a:rPr lang="en" sz="2600" b="0" i="0" u="none" strike="noStrike" cap="none" baseline="0">
                <a:solidFill>
                  <a:schemeClr val="dk1"/>
                </a:solidFill>
                <a:latin typeface="Times New Roman"/>
                <a:ea typeface="Times New Roman"/>
                <a:cs typeface="Times New Roman"/>
                <a:sym typeface="Times New Roman"/>
              </a:rPr>
              <a:t>components, </a:t>
            </a:r>
            <a:r>
              <a:rPr lang="en" sz="2600" b="0" i="0" u="none" strike="noStrike" cap="none" baseline="0">
                <a:solidFill>
                  <a:srgbClr val="800000"/>
                </a:solidFill>
                <a:latin typeface="Times New Roman"/>
                <a:ea typeface="Times New Roman"/>
                <a:cs typeface="Times New Roman"/>
                <a:sym typeface="Times New Roman"/>
              </a:rPr>
              <a:t>Object</a:t>
            </a:r>
            <a:r>
              <a:rPr lang="en" sz="2600" b="0" i="0" u="none" strike="noStrike" cap="none" baseline="0">
                <a:solidFill>
                  <a:schemeClr val="dk1"/>
                </a:solidFill>
                <a:latin typeface="Times New Roman"/>
                <a:ea typeface="Times New Roman"/>
                <a:cs typeface="Times New Roman"/>
                <a:sym typeface="Times New Roman"/>
              </a:rPr>
              <a:t> contains:</a:t>
            </a:r>
          </a:p>
        </p:txBody>
      </p:sp>
      <p:grpSp>
        <p:nvGrpSpPr>
          <p:cNvPr id="1132" name="Shape 1132"/>
          <p:cNvGrpSpPr/>
          <p:nvPr/>
        </p:nvGrpSpPr>
        <p:grpSpPr>
          <a:xfrm>
            <a:off x="797850" y="2595047"/>
            <a:ext cx="8118070" cy="623416"/>
            <a:chOff x="734460" y="3424310"/>
            <a:chExt cx="8118882" cy="831000"/>
          </a:xfrm>
        </p:grpSpPr>
        <p:sp>
          <p:nvSpPr>
            <p:cNvPr id="1133" name="Shape 1133"/>
            <p:cNvSpPr txBox="1"/>
            <p:nvPr/>
          </p:nvSpPr>
          <p:spPr>
            <a:xfrm>
              <a:off x="734460" y="3424310"/>
              <a:ext cx="3611699" cy="831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name of object */</a:t>
              </a:r>
            </a:p>
            <a:p>
              <a:pPr marL="0" marR="0" lvl="0" indent="0" algn="l" rtl="0">
                <a:spcBef>
                  <a:spcPts val="0"/>
                </a:spcBef>
                <a:spcAft>
                  <a:spcPts val="0"/>
                </a:spcAft>
                <a:buSzPct val="25000"/>
                <a:buNone/>
              </a:pPr>
              <a:r>
                <a:rPr lang="en" sz="2400" b="1" i="0" u="none" strike="noStrike" cap="none" baseline="0">
                  <a:solidFill>
                    <a:srgbClr val="800000"/>
                  </a:solidFill>
                  <a:latin typeface="Times New Roman"/>
                  <a:ea typeface="Times New Roman"/>
                  <a:cs typeface="Times New Roman"/>
                  <a:sym typeface="Times New Roman"/>
                </a:rPr>
                <a:t>public </a:t>
              </a:r>
              <a:r>
                <a:rPr lang="en" sz="2400" b="0" i="0" u="none" strike="noStrike" cap="none" baseline="0">
                  <a:solidFill>
                    <a:srgbClr val="800000"/>
                  </a:solidFill>
                  <a:latin typeface="Times New Roman"/>
                  <a:ea typeface="Times New Roman"/>
                  <a:cs typeface="Times New Roman"/>
                  <a:sym typeface="Times New Roman"/>
                </a:rPr>
                <a:t>String toString()</a:t>
              </a:r>
            </a:p>
          </p:txBody>
        </p:sp>
        <p:sp>
          <p:nvSpPr>
            <p:cNvPr id="1134" name="Shape 1134"/>
            <p:cNvSpPr txBox="1"/>
            <p:nvPr/>
          </p:nvSpPr>
          <p:spPr>
            <a:xfrm>
              <a:off x="5118643" y="3424323"/>
              <a:ext cx="3734699" cy="663900"/>
            </a:xfrm>
            <a:prstGeom prst="rect">
              <a:avLst/>
            </a:prstGeom>
            <a:solidFill>
              <a:srgbClr val="FFD6E2"/>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c.toString()  </a:t>
              </a:r>
              <a:r>
                <a:rPr lang="en" sz="2400" b="0" i="0" u="none" strike="noStrike" cap="none" baseline="0">
                  <a:solidFill>
                    <a:schemeClr val="dk1"/>
                  </a:solidFill>
                  <a:latin typeface="Times New Roman"/>
                  <a:ea typeface="Times New Roman"/>
                  <a:cs typeface="Times New Roman"/>
                  <a:sym typeface="Times New Roman"/>
                </a:rPr>
                <a:t>is  </a:t>
              </a:r>
              <a:r>
                <a:rPr lang="en" sz="2400" b="0" i="0" u="none" strike="noStrike" cap="none" baseline="0">
                  <a:solidFill>
                    <a:srgbClr val="800000"/>
                  </a:solidFill>
                  <a:latin typeface="Times New Roman"/>
                  <a:ea typeface="Times New Roman"/>
                  <a:cs typeface="Times New Roman"/>
                  <a:sym typeface="Times New Roman"/>
                </a:rPr>
                <a:t>“Circle@x1”</a:t>
              </a:r>
            </a:p>
          </p:txBody>
        </p:sp>
      </p:grpSp>
      <p:sp>
        <p:nvSpPr>
          <p:cNvPr id="1135" name="Shape 1135"/>
          <p:cNvSpPr txBox="1"/>
          <p:nvPr/>
        </p:nvSpPr>
        <p:spPr>
          <a:xfrm>
            <a:off x="685425" y="3514394"/>
            <a:ext cx="4876799" cy="900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value of “this object and ob</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are same”, i.e. of  </a:t>
            </a:r>
            <a:r>
              <a:rPr lang="en" sz="2400" b="1" i="0" u="none" strike="noStrike" cap="none" baseline="0">
                <a:solidFill>
                  <a:srgbClr val="800000"/>
                </a:solidFill>
                <a:latin typeface="Times New Roman"/>
                <a:ea typeface="Times New Roman"/>
                <a:cs typeface="Times New Roman"/>
                <a:sym typeface="Times New Roman"/>
              </a:rPr>
              <a:t>this</a:t>
            </a:r>
            <a:r>
              <a:rPr lang="en" sz="2400" b="0" i="0" u="none" strike="noStrike" cap="none" baseline="0">
                <a:solidFill>
                  <a:srgbClr val="800000"/>
                </a:solidFill>
                <a:latin typeface="Times New Roman"/>
                <a:ea typeface="Times New Roman"/>
                <a:cs typeface="Times New Roman"/>
                <a:sym typeface="Times New Roman"/>
              </a:rPr>
              <a:t> == ob </a:t>
            </a:r>
            <a:r>
              <a:rPr lang="en" sz="2400" b="0" i="0" u="none" strike="noStrike" cap="none" baseline="0">
                <a:solidFill>
                  <a:schemeClr val="dk1"/>
                </a:solidFill>
                <a:latin typeface="Times New Roman"/>
                <a:ea typeface="Times New Roman"/>
                <a:cs typeface="Times New Roman"/>
                <a:sym typeface="Times New Roman"/>
              </a:rPr>
              <a:t>*/</a:t>
            </a:r>
          </a:p>
          <a:p>
            <a:pPr marL="0" marR="0" lvl="0" indent="0" algn="l" rtl="0">
              <a:spcBef>
                <a:spcPts val="0"/>
              </a:spcBef>
              <a:spcAft>
                <a:spcPts val="0"/>
              </a:spcAft>
              <a:buSzPct val="25000"/>
              <a:buNone/>
            </a:pPr>
            <a:r>
              <a:rPr lang="en" sz="2400" b="1" i="0" u="none" strike="noStrike" cap="none" baseline="0">
                <a:solidFill>
                  <a:srgbClr val="800000"/>
                </a:solidFill>
                <a:latin typeface="Times New Roman"/>
                <a:ea typeface="Times New Roman"/>
                <a:cs typeface="Times New Roman"/>
                <a:sym typeface="Times New Roman"/>
              </a:rPr>
              <a:t>public boolean</a:t>
            </a:r>
            <a:r>
              <a:rPr lang="en" sz="2400" b="0" i="0" u="none" strike="noStrike" cap="none" baseline="0">
                <a:solidFill>
                  <a:srgbClr val="800000"/>
                </a:solidFill>
                <a:latin typeface="Times New Roman"/>
                <a:ea typeface="Times New Roman"/>
                <a:cs typeface="Times New Roman"/>
                <a:sym typeface="Times New Roman"/>
              </a:rPr>
              <a:t> equals(Object ob)</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8"/>
                                        </p:tgtEl>
                                        <p:attrNameLst>
                                          <p:attrName>style.visibility</p:attrName>
                                        </p:attrNameLst>
                                      </p:cBhvr>
                                      <p:to>
                                        <p:strVal val="visible"/>
                                      </p:to>
                                    </p:set>
                                    <p:animEffect transition="in" filter="fade">
                                      <p:cBhvr>
                                        <p:cTn id="7" dur="500"/>
                                        <p:tgtEl>
                                          <p:spTgt spid="11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32"/>
                                        </p:tgtEl>
                                        <p:attrNameLst>
                                          <p:attrName>style.visibility</p:attrName>
                                        </p:attrNameLst>
                                      </p:cBhvr>
                                      <p:to>
                                        <p:strVal val="visible"/>
                                      </p:to>
                                    </p:set>
                                    <p:animEffect transition="in" filter="fade">
                                      <p:cBhvr>
                                        <p:cTn id="12" dur="500"/>
                                        <p:tgtEl>
                                          <p:spTgt spid="1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139"/>
        <p:cNvGrpSpPr/>
        <p:nvPr/>
      </p:nvGrpSpPr>
      <p:grpSpPr>
        <a:xfrm>
          <a:off x="0" y="0"/>
          <a:ext cx="0" cy="0"/>
          <a:chOff x="0" y="0"/>
          <a:chExt cx="0" cy="0"/>
        </a:xfrm>
      </p:grpSpPr>
      <p:sp>
        <p:nvSpPr>
          <p:cNvPr id="1140" name="Shape 1140"/>
          <p:cNvSpPr txBox="1">
            <a:spLocks noGrp="1"/>
          </p:cNvSpPr>
          <p:nvPr>
            <p:ph type="title"/>
          </p:nvPr>
        </p:nvSpPr>
        <p:spPr>
          <a:xfrm>
            <a:off x="381000" y="228600"/>
            <a:ext cx="82296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Java has 4 kinds of variable</a:t>
            </a:r>
          </a:p>
        </p:txBody>
      </p:sp>
      <p:sp>
        <p:nvSpPr>
          <p:cNvPr id="1141" name="Shape 1141"/>
          <p:cNvSpPr txBox="1">
            <a:spLocks noGrp="1"/>
          </p:cNvSpPr>
          <p:nvPr>
            <p:ph type="sldNum" idx="12"/>
          </p:nvPr>
        </p:nvSpPr>
        <p:spPr>
          <a:xfrm>
            <a:off x="6553200" y="45720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47</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42" name="Shape 1142"/>
          <p:cNvSpPr txBox="1"/>
          <p:nvPr/>
        </p:nvSpPr>
        <p:spPr>
          <a:xfrm>
            <a:off x="228600" y="742950"/>
            <a:ext cx="4190999" cy="2562224"/>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Circle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radius; </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static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t;</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Circle(</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r1= r;</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radius= r1;</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p>
        </p:txBody>
      </p:sp>
      <p:grpSp>
        <p:nvGrpSpPr>
          <p:cNvPr id="1143" name="Shape 1143"/>
          <p:cNvGrpSpPr/>
          <p:nvPr/>
        </p:nvGrpSpPr>
        <p:grpSpPr>
          <a:xfrm>
            <a:off x="3505199" y="628649"/>
            <a:ext cx="5105400" cy="900112"/>
            <a:chOff x="3505199" y="838200"/>
            <a:chExt cx="5105400" cy="1200327"/>
          </a:xfrm>
        </p:grpSpPr>
        <p:sp>
          <p:nvSpPr>
            <p:cNvPr id="1144" name="Shape 1144"/>
            <p:cNvSpPr txBox="1"/>
            <p:nvPr/>
          </p:nvSpPr>
          <p:spPr>
            <a:xfrm>
              <a:off x="3886200" y="838200"/>
              <a:ext cx="4724400" cy="120032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Field</a:t>
              </a:r>
              <a:r>
                <a:rPr lang="en" sz="1800" b="0" i="0" u="none" strike="noStrike" cap="none" baseline="0">
                  <a:solidFill>
                    <a:schemeClr val="dk1"/>
                  </a:solidFill>
                  <a:latin typeface="Times New Roman"/>
                  <a:ea typeface="Times New Roman"/>
                  <a:cs typeface="Times New Roman"/>
                  <a:sym typeface="Times New Roman"/>
                </a:rPr>
                <a:t>: declared non-static. Is in every object of class. Default initial val depends on type, e.g. 0 for </a:t>
              </a:r>
              <a:r>
                <a:rPr lang="en" sz="1800" b="1" i="0" u="none" strike="noStrike" cap="none" baseline="0">
                  <a:solidFill>
                    <a:srgbClr val="800000"/>
                  </a:solidFill>
                  <a:latin typeface="Times New Roman"/>
                  <a:ea typeface="Times New Roman"/>
                  <a:cs typeface="Times New Roman"/>
                  <a:sym typeface="Times New Roman"/>
                </a:rPr>
                <a:t>int</a:t>
              </a:r>
            </a:p>
          </p:txBody>
        </p:sp>
        <p:cxnSp>
          <p:nvCxnSpPr>
            <p:cNvPr id="1145" name="Shape 1145"/>
            <p:cNvCxnSpPr/>
            <p:nvPr/>
          </p:nvCxnSpPr>
          <p:spPr>
            <a:xfrm flipH="1">
              <a:off x="3505199" y="1219200"/>
              <a:ext cx="457200" cy="381000"/>
            </a:xfrm>
            <a:prstGeom prst="straightConnector1">
              <a:avLst/>
            </a:prstGeom>
            <a:noFill/>
            <a:ln w="38100" cap="flat">
              <a:solidFill>
                <a:srgbClr val="800000"/>
              </a:solidFill>
              <a:prstDash val="solid"/>
              <a:round/>
              <a:headEnd type="none" w="med" len="med"/>
              <a:tailEnd type="none" w="med" len="med"/>
            </a:ln>
          </p:spPr>
        </p:cxnSp>
      </p:grpSp>
      <p:grpSp>
        <p:nvGrpSpPr>
          <p:cNvPr id="1146" name="Shape 1146"/>
          <p:cNvGrpSpPr/>
          <p:nvPr/>
        </p:nvGrpSpPr>
        <p:grpSpPr>
          <a:xfrm>
            <a:off x="3305450" y="1794798"/>
            <a:ext cx="5257799" cy="900125"/>
            <a:chOff x="3124200" y="2133600"/>
            <a:chExt cx="5257799" cy="1200327"/>
          </a:xfrm>
        </p:grpSpPr>
        <p:sp>
          <p:nvSpPr>
            <p:cNvPr id="1147" name="Shape 1147"/>
            <p:cNvSpPr txBox="1"/>
            <p:nvPr/>
          </p:nvSpPr>
          <p:spPr>
            <a:xfrm>
              <a:off x="3962400" y="2133600"/>
              <a:ext cx="4419599" cy="120032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Class (static) var</a:t>
              </a:r>
              <a:r>
                <a:rPr lang="en" sz="1800" b="0" i="0" u="none" strike="noStrike" cap="none" baseline="0">
                  <a:solidFill>
                    <a:schemeClr val="dk1"/>
                  </a:solidFill>
                  <a:latin typeface="Times New Roman"/>
                  <a:ea typeface="Times New Roman"/>
                  <a:cs typeface="Times New Roman"/>
                  <a:sym typeface="Times New Roman"/>
                </a:rPr>
                <a:t>: declared </a:t>
              </a:r>
              <a:r>
                <a:rPr lang="en" sz="1800" b="1" i="0" u="none" strike="noStrike" cap="none" baseline="0">
                  <a:solidFill>
                    <a:srgbClr val="800000"/>
                  </a:solidFill>
                  <a:latin typeface="Times New Roman"/>
                  <a:ea typeface="Times New Roman"/>
                  <a:cs typeface="Times New Roman"/>
                  <a:sym typeface="Times New Roman"/>
                </a:rPr>
                <a:t>static</a:t>
              </a:r>
              <a:r>
                <a:rPr lang="en" sz="1800" b="0" i="0" u="none" strike="noStrike" cap="none" baseline="0">
                  <a:solidFill>
                    <a:schemeClr val="dk1"/>
                  </a:solidFill>
                  <a:latin typeface="Times New Roman"/>
                  <a:ea typeface="Times New Roman"/>
                  <a:cs typeface="Times New Roman"/>
                  <a:sym typeface="Times New Roman"/>
                </a:rPr>
                <a:t>. Only one copy of it. Default initial val depends on type, e.g. 0 for </a:t>
              </a:r>
              <a:r>
                <a:rPr lang="en" sz="1800" b="1" i="0" u="none" strike="noStrike" cap="none" baseline="0">
                  <a:solidFill>
                    <a:srgbClr val="800000"/>
                  </a:solidFill>
                  <a:latin typeface="Times New Roman"/>
                  <a:ea typeface="Times New Roman"/>
                  <a:cs typeface="Times New Roman"/>
                  <a:sym typeface="Times New Roman"/>
                </a:rPr>
                <a:t>int</a:t>
              </a:r>
            </a:p>
          </p:txBody>
        </p:sp>
        <p:cxnSp>
          <p:nvCxnSpPr>
            <p:cNvPr id="1148" name="Shape 1148"/>
            <p:cNvCxnSpPr/>
            <p:nvPr/>
          </p:nvCxnSpPr>
          <p:spPr>
            <a:xfrm rot="10800000">
              <a:off x="3124200" y="2362200"/>
              <a:ext cx="838199" cy="0"/>
            </a:xfrm>
            <a:prstGeom prst="straightConnector1">
              <a:avLst/>
            </a:prstGeom>
            <a:noFill/>
            <a:ln w="38100" cap="flat">
              <a:solidFill>
                <a:srgbClr val="800000"/>
              </a:solidFill>
              <a:prstDash val="solid"/>
              <a:round/>
              <a:headEnd type="none" w="med" len="med"/>
              <a:tailEnd type="none" w="med" len="med"/>
            </a:ln>
          </p:spPr>
        </p:cxnSp>
      </p:grpSp>
      <p:grpSp>
        <p:nvGrpSpPr>
          <p:cNvPr id="1149" name="Shape 1149"/>
          <p:cNvGrpSpPr/>
          <p:nvPr/>
        </p:nvGrpSpPr>
        <p:grpSpPr>
          <a:xfrm>
            <a:off x="3129550" y="2871523"/>
            <a:ext cx="6172199" cy="1346120"/>
            <a:chOff x="3129550" y="3828566"/>
            <a:chExt cx="6172199" cy="1794450"/>
          </a:xfrm>
        </p:grpSpPr>
        <p:sp>
          <p:nvSpPr>
            <p:cNvPr id="1150" name="Shape 1150"/>
            <p:cNvSpPr txBox="1"/>
            <p:nvPr/>
          </p:nvSpPr>
          <p:spPr>
            <a:xfrm>
              <a:off x="3129550" y="4053416"/>
              <a:ext cx="6172199" cy="15695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Parameter</a:t>
              </a:r>
              <a:r>
                <a:rPr lang="en" sz="1800" b="0" i="0" u="none" strike="noStrike" cap="none" baseline="0">
                  <a:solidFill>
                    <a:schemeClr val="dk1"/>
                  </a:solidFill>
                  <a:latin typeface="Times New Roman"/>
                  <a:ea typeface="Times New Roman"/>
                  <a:cs typeface="Times New Roman"/>
                  <a:sym typeface="Times New Roman"/>
                </a:rPr>
                <a:t>: declared in () of method header. Created during call before exec. of method body, discarded when call completed. Initial value is value of corresp. arg of call. Scope: body.</a:t>
              </a:r>
            </a:p>
          </p:txBody>
        </p:sp>
        <p:cxnSp>
          <p:nvCxnSpPr>
            <p:cNvPr id="1151" name="Shape 1151"/>
            <p:cNvCxnSpPr/>
            <p:nvPr/>
          </p:nvCxnSpPr>
          <p:spPr>
            <a:xfrm rot="10800000">
              <a:off x="3370925" y="3828566"/>
              <a:ext cx="76199" cy="381000"/>
            </a:xfrm>
            <a:prstGeom prst="straightConnector1">
              <a:avLst/>
            </a:prstGeom>
            <a:noFill/>
            <a:ln w="38100" cap="flat">
              <a:solidFill>
                <a:srgbClr val="800000"/>
              </a:solidFill>
              <a:prstDash val="solid"/>
              <a:round/>
              <a:headEnd type="none" w="med" len="med"/>
              <a:tailEnd type="none" w="med" len="med"/>
            </a:ln>
          </p:spPr>
        </p:cxnSp>
      </p:grpSp>
      <p:grpSp>
        <p:nvGrpSpPr>
          <p:cNvPr id="1152" name="Shape 1152"/>
          <p:cNvGrpSpPr/>
          <p:nvPr/>
        </p:nvGrpSpPr>
        <p:grpSpPr>
          <a:xfrm>
            <a:off x="685800" y="3316849"/>
            <a:ext cx="7924799" cy="1771682"/>
            <a:chOff x="685800" y="4410747"/>
            <a:chExt cx="7924799" cy="2362558"/>
          </a:xfrm>
        </p:grpSpPr>
        <p:sp>
          <p:nvSpPr>
            <p:cNvPr id="1153" name="Shape 1153"/>
            <p:cNvSpPr txBox="1"/>
            <p:nvPr/>
          </p:nvSpPr>
          <p:spPr>
            <a:xfrm>
              <a:off x="685800" y="5573005"/>
              <a:ext cx="7924799" cy="1200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Local variable</a:t>
              </a:r>
              <a:r>
                <a:rPr lang="en" sz="1800" b="0" i="0" u="none" strike="noStrike" cap="none" baseline="0">
                  <a:solidFill>
                    <a:schemeClr val="dk1"/>
                  </a:solidFill>
                  <a:latin typeface="Times New Roman"/>
                  <a:ea typeface="Times New Roman"/>
                  <a:cs typeface="Times New Roman"/>
                  <a:sym typeface="Times New Roman"/>
                </a:rPr>
                <a:t>: declared in method body. Created during call before exec. of body, discarded when call completed. No initial value. Scope: from declaration to end of block.</a:t>
              </a:r>
            </a:p>
          </p:txBody>
        </p:sp>
        <p:cxnSp>
          <p:nvCxnSpPr>
            <p:cNvPr id="1154" name="Shape 1154"/>
            <p:cNvCxnSpPr/>
            <p:nvPr/>
          </p:nvCxnSpPr>
          <p:spPr>
            <a:xfrm flipH="1">
              <a:off x="1578249" y="4410747"/>
              <a:ext cx="243300" cy="1294200"/>
            </a:xfrm>
            <a:prstGeom prst="straightConnector1">
              <a:avLst/>
            </a:prstGeom>
            <a:noFill/>
            <a:ln w="38100" cap="flat">
              <a:solidFill>
                <a:srgbClr val="800000"/>
              </a:solidFill>
              <a:prstDash val="solid"/>
              <a:round/>
              <a:headEnd type="none" w="med" len="med"/>
              <a:tailEnd type="none" w="med" len="med"/>
            </a:ln>
          </p:spPr>
        </p:cxn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43"/>
                                        </p:tgtEl>
                                        <p:attrNameLst>
                                          <p:attrName>style.visibility</p:attrName>
                                        </p:attrNameLst>
                                      </p:cBhvr>
                                      <p:to>
                                        <p:strVal val="visible"/>
                                      </p:to>
                                    </p:set>
                                    <p:animEffect transition="in" filter="fade">
                                      <p:cBhvr>
                                        <p:cTn id="7" dur="500"/>
                                        <p:tgtEl>
                                          <p:spTgt spid="114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46"/>
                                        </p:tgtEl>
                                        <p:attrNameLst>
                                          <p:attrName>style.visibility</p:attrName>
                                        </p:attrNameLst>
                                      </p:cBhvr>
                                      <p:to>
                                        <p:strVal val="visible"/>
                                      </p:to>
                                    </p:set>
                                    <p:animEffect transition="in" filter="fade">
                                      <p:cBhvr>
                                        <p:cTn id="12" dur="500"/>
                                        <p:tgtEl>
                                          <p:spTgt spid="1146"/>
                                        </p:tgtEl>
                                      </p:cBhvr>
                                    </p:animEffect>
                                  </p:childTnLst>
                                </p:cTn>
                              </p:par>
                              <p:par>
                                <p:cTn id="13" presetID="10" presetClass="exit" presetSubtype="0" fill="hold" nodeType="withEffect">
                                  <p:stCondLst>
                                    <p:cond delay="0"/>
                                  </p:stCondLst>
                                  <p:childTnLst>
                                    <p:animEffect transition="out" filter="fade">
                                      <p:cBhvr>
                                        <p:cTn id="14" dur="1"/>
                                        <p:tgtEl>
                                          <p:spTgt spid="1143"/>
                                        </p:tgtEl>
                                      </p:cBhvr>
                                    </p:animEffect>
                                    <p:set>
                                      <p:cBhvr>
                                        <p:cTn id="15" dur="1" fill="hold">
                                          <p:stCondLst>
                                            <p:cond delay="1"/>
                                          </p:stCondLst>
                                        </p:cTn>
                                        <p:tgtEl>
                                          <p:spTgt spid="114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49"/>
                                        </p:tgtEl>
                                        <p:attrNameLst>
                                          <p:attrName>style.visibility</p:attrName>
                                        </p:attrNameLst>
                                      </p:cBhvr>
                                      <p:to>
                                        <p:strVal val="visible"/>
                                      </p:to>
                                    </p:set>
                                    <p:animEffect transition="in" filter="fade">
                                      <p:cBhvr>
                                        <p:cTn id="20" dur="500"/>
                                        <p:tgtEl>
                                          <p:spTgt spid="1149"/>
                                        </p:tgtEl>
                                      </p:cBhvr>
                                    </p:animEffect>
                                  </p:childTnLst>
                                </p:cTn>
                              </p:par>
                              <p:par>
                                <p:cTn id="21" presetID="10" presetClass="exit" presetSubtype="0" fill="hold" nodeType="withEffect">
                                  <p:stCondLst>
                                    <p:cond delay="0"/>
                                  </p:stCondLst>
                                  <p:childTnLst>
                                    <p:animEffect transition="out" filter="fade">
                                      <p:cBhvr>
                                        <p:cTn id="22" dur="1"/>
                                        <p:tgtEl>
                                          <p:spTgt spid="1146"/>
                                        </p:tgtEl>
                                      </p:cBhvr>
                                    </p:animEffect>
                                    <p:set>
                                      <p:cBhvr>
                                        <p:cTn id="23" dur="1" fill="hold">
                                          <p:stCondLst>
                                            <p:cond delay="1"/>
                                          </p:stCondLst>
                                        </p:cTn>
                                        <p:tgtEl>
                                          <p:spTgt spid="114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152"/>
                                        </p:tgtEl>
                                        <p:attrNameLst>
                                          <p:attrName>style.visibility</p:attrName>
                                        </p:attrNameLst>
                                      </p:cBhvr>
                                      <p:to>
                                        <p:strVal val="visible"/>
                                      </p:to>
                                    </p:set>
                                    <p:animEffect transition="in" filter="fade">
                                      <p:cBhvr>
                                        <p:cTn id="28" dur="500"/>
                                        <p:tgtEl>
                                          <p:spTgt spid="1152"/>
                                        </p:tgtEl>
                                      </p:cBhvr>
                                    </p:animEffect>
                                  </p:childTnLst>
                                </p:cTn>
                              </p:par>
                              <p:par>
                                <p:cTn id="29" presetID="10" presetClass="exit" presetSubtype="0" fill="hold" nodeType="withEffect">
                                  <p:stCondLst>
                                    <p:cond delay="0"/>
                                  </p:stCondLst>
                                  <p:childTnLst>
                                    <p:animEffect transition="out" filter="fade">
                                      <p:cBhvr>
                                        <p:cTn id="30" dur="1"/>
                                        <p:tgtEl>
                                          <p:spTgt spid="1149"/>
                                        </p:tgtEl>
                                      </p:cBhvr>
                                    </p:animEffect>
                                    <p:set>
                                      <p:cBhvr>
                                        <p:cTn id="31" dur="1" fill="hold">
                                          <p:stCondLst>
                                            <p:cond delay="1"/>
                                          </p:stCondLst>
                                        </p:cTn>
                                        <p:tgtEl>
                                          <p:spTgt spid="11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158"/>
        <p:cNvGrpSpPr/>
        <p:nvPr/>
      </p:nvGrpSpPr>
      <p:grpSpPr>
        <a:xfrm>
          <a:off x="0" y="0"/>
          <a:ext cx="0" cy="0"/>
          <a:chOff x="0" y="0"/>
          <a:chExt cx="0" cy="0"/>
        </a:xfrm>
      </p:grpSpPr>
      <p:sp>
        <p:nvSpPr>
          <p:cNvPr id="1159" name="Shape 1159"/>
          <p:cNvSpPr txBox="1">
            <a:spLocks noGrp="1"/>
          </p:cNvSpPr>
          <p:nvPr>
            <p:ph type="title"/>
          </p:nvPr>
        </p:nvSpPr>
        <p:spPr>
          <a:xfrm>
            <a:off x="112450" y="495500"/>
            <a:ext cx="3200399" cy="2858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3200" b="0" i="0" u="none" strike="noStrike" cap="none" baseline="0">
                <a:solidFill>
                  <a:srgbClr val="FF0000"/>
                </a:solidFill>
                <a:latin typeface="Times New Roman"/>
                <a:ea typeface="Times New Roman"/>
                <a:cs typeface="Times New Roman"/>
                <a:sym typeface="Times New Roman"/>
              </a:rPr>
              <a:t>Basic class Box</a:t>
            </a:r>
          </a:p>
        </p:txBody>
      </p:sp>
      <p:sp>
        <p:nvSpPr>
          <p:cNvPr id="1160" name="Shape 1160"/>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48</a:t>
            </a:fld>
            <a:endParaRPr lang="en" sz="1400" b="0" i="0" u="none" strike="noStrike" cap="none" baseline="0">
              <a:solidFill>
                <a:schemeClr val="dk1"/>
              </a:solidFill>
              <a:latin typeface="Times New Roman"/>
              <a:ea typeface="Times New Roman"/>
              <a:cs typeface="Times New Roman"/>
              <a:sym typeface="Times New Roman"/>
            </a:endParaRPr>
          </a:p>
        </p:txBody>
      </p:sp>
      <p:grpSp>
        <p:nvGrpSpPr>
          <p:cNvPr id="1161" name="Shape 1161"/>
          <p:cNvGrpSpPr/>
          <p:nvPr/>
        </p:nvGrpSpPr>
        <p:grpSpPr>
          <a:xfrm>
            <a:off x="4457781" y="152879"/>
            <a:ext cx="4114721" cy="875810"/>
            <a:chOff x="696856" y="766355"/>
            <a:chExt cx="3696300" cy="3076258"/>
          </a:xfrm>
        </p:grpSpPr>
        <p:sp>
          <p:nvSpPr>
            <p:cNvPr id="1162" name="Shape 1162"/>
            <p:cNvSpPr txBox="1"/>
            <p:nvPr/>
          </p:nvSpPr>
          <p:spPr>
            <a:xfrm>
              <a:off x="696856" y="766355"/>
              <a:ext cx="3696300" cy="989400"/>
            </a:xfrm>
            <a:prstGeom prst="rect">
              <a:avLst/>
            </a:prstGeom>
            <a:solidFill>
              <a:srgbClr val="FCFFE0"/>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parameter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(you choose name)</a:t>
              </a:r>
            </a:p>
          </p:txBody>
        </p:sp>
        <p:cxnSp>
          <p:nvCxnSpPr>
            <p:cNvPr id="1163" name="Shape 1163"/>
            <p:cNvCxnSpPr/>
            <p:nvPr/>
          </p:nvCxnSpPr>
          <p:spPr>
            <a:xfrm>
              <a:off x="2236923" y="2046514"/>
              <a:ext cx="616200" cy="1796099"/>
            </a:xfrm>
            <a:prstGeom prst="straightConnector1">
              <a:avLst/>
            </a:prstGeom>
            <a:noFill/>
            <a:ln w="44450" cap="flat">
              <a:solidFill>
                <a:srgbClr val="D8C938"/>
              </a:solidFill>
              <a:prstDash val="solid"/>
              <a:round/>
              <a:headEnd type="none" w="med" len="med"/>
              <a:tailEnd type="none" w="med" len="med"/>
            </a:ln>
          </p:spPr>
        </p:cxnSp>
      </p:grpSp>
      <p:sp>
        <p:nvSpPr>
          <p:cNvPr id="1164" name="Shape 1164"/>
          <p:cNvSpPr/>
          <p:nvPr/>
        </p:nvSpPr>
        <p:spPr>
          <a:xfrm>
            <a:off x="259475" y="891197"/>
            <a:ext cx="4114800" cy="2458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Box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Object object;</a:t>
            </a:r>
          </a:p>
          <a:p>
            <a:pPr marL="0" marR="0" lvl="0" indent="0" algn="l" rtl="0">
              <a:spcBef>
                <a:spcPts val="12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void set(Object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object =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Object get() {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object;</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    }   …</a:t>
            </a:r>
          </a:p>
        </p:txBody>
      </p:sp>
      <p:sp>
        <p:nvSpPr>
          <p:cNvPr id="1165" name="Shape 1165"/>
          <p:cNvSpPr txBox="1"/>
          <p:nvPr/>
        </p:nvSpPr>
        <p:spPr>
          <a:xfrm>
            <a:off x="910675" y="3816150"/>
            <a:ext cx="3925799" cy="12588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chemeClr val="dk1"/>
                </a:solidFill>
                <a:latin typeface="Times New Roman"/>
                <a:ea typeface="Times New Roman"/>
                <a:cs typeface="Times New Roman"/>
                <a:sym typeface="Times New Roman"/>
              </a:rPr>
              <a:t>New code</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Box&lt;Integer&gt; b= </a:t>
            </a:r>
            <a:r>
              <a:rPr lang="en" sz="1800" b="1" i="0" u="none" strike="noStrike" cap="none" baseline="0">
                <a:solidFill>
                  <a:srgbClr val="800000"/>
                </a:solidFill>
                <a:latin typeface="Times New Roman"/>
                <a:ea typeface="Times New Roman"/>
                <a:cs typeface="Times New Roman"/>
                <a:sym typeface="Times New Roman"/>
              </a:rPr>
              <a:t>new </a:t>
            </a:r>
            <a:r>
              <a:rPr lang="en" sz="1800" b="0" i="0" u="none" strike="noStrike" cap="none" baseline="0">
                <a:solidFill>
                  <a:srgbClr val="800000"/>
                </a:solidFill>
                <a:latin typeface="Times New Roman"/>
                <a:ea typeface="Times New Roman"/>
                <a:cs typeface="Times New Roman"/>
                <a:sym typeface="Times New Roman"/>
              </a:rPr>
              <a:t>Box&lt;Integer&gt;();</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b.set(</a:t>
            </a:r>
            <a:r>
              <a:rPr lang="en" sz="1800" b="1" i="0" u="none" strike="noStrike" cap="none" baseline="0">
                <a:solidFill>
                  <a:srgbClr val="800000"/>
                </a:solidFill>
                <a:latin typeface="Times New Roman"/>
                <a:ea typeface="Times New Roman"/>
                <a:cs typeface="Times New Roman"/>
                <a:sym typeface="Times New Roman"/>
              </a:rPr>
              <a:t>new </a:t>
            </a:r>
            <a:r>
              <a:rPr lang="en" sz="1800" b="0" i="0" u="none" strike="noStrike" cap="none" baseline="0">
                <a:solidFill>
                  <a:srgbClr val="800000"/>
                </a:solidFill>
                <a:latin typeface="Times New Roman"/>
                <a:ea typeface="Times New Roman"/>
                <a:cs typeface="Times New Roman"/>
                <a:sym typeface="Times New Roman"/>
              </a:rPr>
              <a:t>Integer(35));</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Integer </a:t>
            </a:r>
            <a:r>
              <a:rPr lang="en" sz="1800" b="0" i="0" u="sng" strike="noStrike" cap="none" baseline="0">
                <a:solidFill>
                  <a:srgbClr val="800000"/>
                </a:solidFill>
                <a:latin typeface="Times New Roman"/>
                <a:ea typeface="Times New Roman"/>
                <a:cs typeface="Times New Roman"/>
                <a:sym typeface="Times New Roman"/>
              </a:rPr>
              <a:t>x= b.get();</a:t>
            </a:r>
          </a:p>
        </p:txBody>
      </p:sp>
      <p:grpSp>
        <p:nvGrpSpPr>
          <p:cNvPr id="1166" name="Shape 1166"/>
          <p:cNvGrpSpPr/>
          <p:nvPr/>
        </p:nvGrpSpPr>
        <p:grpSpPr>
          <a:xfrm>
            <a:off x="3810000" y="685800"/>
            <a:ext cx="4914725" cy="2869272"/>
            <a:chOff x="3810000" y="914400"/>
            <a:chExt cx="4914725" cy="3825696"/>
          </a:xfrm>
        </p:grpSpPr>
        <p:sp>
          <p:nvSpPr>
            <p:cNvPr id="1167" name="Shape 1167"/>
            <p:cNvSpPr/>
            <p:nvPr/>
          </p:nvSpPr>
          <p:spPr>
            <a:xfrm>
              <a:off x="4609925" y="1462296"/>
              <a:ext cx="4114800" cy="32777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Box&lt;</a:t>
              </a:r>
              <a:r>
                <a:rPr lang="en" sz="2400" b="0" i="0" u="none" strike="noStrike" cap="none" baseline="0">
                  <a:solidFill>
                    <a:srgbClr val="800000"/>
                  </a:solidFill>
                  <a:latin typeface="Times New Roman"/>
                  <a:ea typeface="Times New Roman"/>
                  <a:cs typeface="Times New Roman"/>
                  <a:sym typeface="Times New Roman"/>
                </a:rPr>
                <a:t>T</a:t>
              </a:r>
              <a:r>
                <a:rPr lang="en" sz="2400" b="0" i="0" u="none" strike="noStrike" cap="none" baseline="0">
                  <a:solidFill>
                    <a:schemeClr val="dk1"/>
                  </a:solidFill>
                  <a:latin typeface="Times New Roman"/>
                  <a:ea typeface="Times New Roman"/>
                  <a:cs typeface="Times New Roman"/>
                  <a:sym typeface="Times New Roman"/>
                </a:rPr>
                <a:t>&gt;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object;</a:t>
              </a:r>
            </a:p>
            <a:p>
              <a:pPr marL="0" marR="0" lvl="0" indent="0" algn="l" rtl="0">
                <a:spcBef>
                  <a:spcPts val="12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void set(</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object =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get() {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object;</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    }   …</a:t>
              </a:r>
            </a:p>
          </p:txBody>
        </p:sp>
        <p:sp>
          <p:nvSpPr>
            <p:cNvPr id="1168" name="Shape 1168"/>
            <p:cNvSpPr txBox="1"/>
            <p:nvPr/>
          </p:nvSpPr>
          <p:spPr>
            <a:xfrm>
              <a:off x="3810000" y="914400"/>
              <a:ext cx="4572000" cy="381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3200" b="0" i="0" u="none" strike="noStrike" cap="none" baseline="0">
                  <a:solidFill>
                    <a:srgbClr val="FF0000"/>
                  </a:solidFill>
                  <a:latin typeface="Times New Roman"/>
                  <a:ea typeface="Times New Roman"/>
                  <a:cs typeface="Times New Roman"/>
                  <a:sym typeface="Times New Roman"/>
                </a:rPr>
                <a:t>Written using generic type</a:t>
              </a:r>
            </a:p>
          </p:txBody>
        </p:sp>
      </p:grpSp>
      <p:sp>
        <p:nvSpPr>
          <p:cNvPr id="1169" name="Shape 1169"/>
          <p:cNvSpPr txBox="1"/>
          <p:nvPr/>
        </p:nvSpPr>
        <p:spPr>
          <a:xfrm>
            <a:off x="5791200" y="4063218"/>
            <a:ext cx="3200399" cy="623083"/>
          </a:xfrm>
          <a:prstGeom prst="rect">
            <a:avLst/>
          </a:prstGeom>
          <a:solidFill>
            <a:srgbClr val="FCFFE0"/>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Replace type </a:t>
            </a:r>
            <a:r>
              <a:rPr lang="en" sz="2400" b="0" i="0" u="none" strike="noStrike" cap="none" baseline="0">
                <a:solidFill>
                  <a:srgbClr val="800000"/>
                </a:solidFill>
                <a:latin typeface="Times New Roman"/>
                <a:ea typeface="Times New Roman"/>
                <a:cs typeface="Times New Roman"/>
                <a:sym typeface="Times New Roman"/>
              </a:rPr>
              <a:t>Object ev</a:t>
            </a:r>
            <a:r>
              <a:rPr lang="en" sz="2400" b="0" i="0" u="none" strike="noStrike" cap="none" baseline="0">
                <a:solidFill>
                  <a:srgbClr val="000000"/>
                </a:solidFill>
                <a:latin typeface="Times New Roman"/>
                <a:ea typeface="Times New Roman"/>
                <a:cs typeface="Times New Roman"/>
                <a:sym typeface="Times New Roman"/>
              </a:rPr>
              <a:t>erywhere by </a:t>
            </a:r>
            <a:r>
              <a:rPr lang="en" sz="2400" b="0" i="0" u="none" strike="noStrike" cap="none" baseline="0">
                <a:solidFill>
                  <a:srgbClr val="800000"/>
                </a:solidFill>
                <a:latin typeface="Times New Roman"/>
                <a:ea typeface="Times New Roman"/>
                <a:cs typeface="Times New Roman"/>
                <a:sym typeface="Times New Roman"/>
              </a:rPr>
              <a:t>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66"/>
                                        </p:tgtEl>
                                        <p:attrNameLst>
                                          <p:attrName>style.visibility</p:attrName>
                                        </p:attrNameLst>
                                      </p:cBhvr>
                                      <p:to>
                                        <p:strVal val="visible"/>
                                      </p:to>
                                    </p:set>
                                    <p:animEffect transition="in" filter="fade">
                                      <p:cBhvr>
                                        <p:cTn id="7" dur="500"/>
                                        <p:tgtEl>
                                          <p:spTgt spid="11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61"/>
                                        </p:tgtEl>
                                        <p:attrNameLst>
                                          <p:attrName>style.visibility</p:attrName>
                                        </p:attrNameLst>
                                      </p:cBhvr>
                                      <p:to>
                                        <p:strVal val="visible"/>
                                      </p:to>
                                    </p:set>
                                    <p:animEffect transition="in" filter="fade">
                                      <p:cBhvr>
                                        <p:cTn id="12" dur="500"/>
                                        <p:tgtEl>
                                          <p:spTgt spid="11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5"/>
                                        </p:tgtEl>
                                        <p:attrNameLst>
                                          <p:attrName>style.visibility</p:attrName>
                                        </p:attrNameLst>
                                      </p:cBhvr>
                                      <p:to>
                                        <p:strVal val="visible"/>
                                      </p:to>
                                    </p:set>
                                    <p:animEffect transition="in" filter="fade">
                                      <p:cBhvr>
                                        <p:cTn id="17" dur="500"/>
                                        <p:tgtEl>
                                          <p:spTgt spid="1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173"/>
        <p:cNvGrpSpPr/>
        <p:nvPr/>
      </p:nvGrpSpPr>
      <p:grpSpPr>
        <a:xfrm>
          <a:off x="0" y="0"/>
          <a:ext cx="0" cy="0"/>
          <a:chOff x="0" y="0"/>
          <a:chExt cx="0" cy="0"/>
        </a:xfrm>
      </p:grpSpPr>
      <p:sp>
        <p:nvSpPr>
          <p:cNvPr id="1174" name="Shape 1174"/>
          <p:cNvSpPr txBox="1">
            <a:spLocks noGrp="1"/>
          </p:cNvSpPr>
          <p:nvPr>
            <p:ph type="title"/>
          </p:nvPr>
        </p:nvSpPr>
        <p:spPr>
          <a:xfrm>
            <a:off x="1788000" y="1014225"/>
            <a:ext cx="5567999" cy="1242299"/>
          </a:xfrm>
          <a:prstGeom prst="rect">
            <a:avLst/>
          </a:prstGeom>
        </p:spPr>
        <p:txBody>
          <a:bodyPr lIns="91425" tIns="91425" rIns="91425" bIns="91425" anchor="ctr" anchorCtr="0">
            <a:noAutofit/>
          </a:bodyPr>
          <a:lstStyle/>
          <a:p>
            <a:pPr lvl="0" rtl="0">
              <a:spcBef>
                <a:spcPts val="0"/>
              </a:spcBef>
              <a:buNone/>
            </a:pPr>
            <a:r>
              <a:rPr lang="en" sz="7200">
                <a:solidFill>
                  <a:srgbClr val="FF0000"/>
                </a:solidFill>
              </a:rPr>
              <a:t>Linked Lists</a:t>
            </a:r>
          </a:p>
        </p:txBody>
      </p:sp>
      <p:sp>
        <p:nvSpPr>
          <p:cNvPr id="1175" name="Shape 1175"/>
          <p:cNvSpPr txBox="1"/>
          <p:nvPr/>
        </p:nvSpPr>
        <p:spPr>
          <a:xfrm>
            <a:off x="398750" y="2564675"/>
            <a:ext cx="8382599" cy="987899"/>
          </a:xfrm>
          <a:prstGeom prst="rect">
            <a:avLst/>
          </a:prstGeom>
          <a:noFill/>
          <a:ln>
            <a:noFill/>
          </a:ln>
        </p:spPr>
        <p:txBody>
          <a:bodyPr lIns="91425" tIns="91425" rIns="91425" bIns="91425" anchor="t" anchorCtr="0">
            <a:noAutofit/>
          </a:bodyPr>
          <a:lstStyle/>
          <a:p>
            <a:pPr algn="ctr">
              <a:spcBef>
                <a:spcPts val="0"/>
              </a:spcBef>
              <a:buNone/>
            </a:pPr>
            <a:r>
              <a:rPr lang="en" sz="3000"/>
              <a:t>(These slides are from the class lectures and available on the website as well)</a:t>
            </a:r>
          </a:p>
        </p:txBody>
      </p:sp>
    </p:spTree>
  </p:cSld>
  <p:clrMapOvr>
    <a:masterClrMapping/>
  </p:clrMapOvr>
  <p:transition xmlns:p14="http://schemas.microsoft.com/office/powerpoint/2010/mai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Shape 3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 literals</a:t>
            </a:r>
          </a:p>
        </p:txBody>
      </p:sp>
      <p:sp>
        <p:nvSpPr>
          <p:cNvPr id="344" name="Shape 344"/>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lvl="0" rtl="0">
              <a:spcBef>
                <a:spcPts val="0"/>
              </a:spcBef>
              <a:buNone/>
            </a:pPr>
            <a:r>
              <a:rPr lang="en" sz="2200"/>
              <a:t>String instantiation:</a:t>
            </a:r>
          </a:p>
          <a:p>
            <a:pPr marL="457200" lvl="0" indent="-368300" rtl="0">
              <a:spcBef>
                <a:spcPts val="0"/>
              </a:spcBef>
              <a:buClr>
                <a:schemeClr val="dk1"/>
              </a:buClr>
              <a:buSzPct val="100000"/>
              <a:buFont typeface="Arial"/>
              <a:buChar char="●"/>
            </a:pPr>
            <a:r>
              <a:rPr lang="en" sz="2200"/>
              <a:t>Constructor: </a:t>
            </a:r>
            <a:r>
              <a:rPr lang="en" sz="2200" b="1">
                <a:solidFill>
                  <a:srgbClr val="1155CC"/>
                </a:solidFill>
                <a:latin typeface="Courier New"/>
                <a:ea typeface="Courier New"/>
                <a:cs typeface="Courier New"/>
                <a:sym typeface="Courier New"/>
              </a:rPr>
              <a:t>String s = new String(“dog”);</a:t>
            </a:r>
          </a:p>
          <a:p>
            <a:pPr marL="457200" lvl="0" indent="-368300" rtl="0">
              <a:spcBef>
                <a:spcPts val="0"/>
              </a:spcBef>
              <a:buClr>
                <a:schemeClr val="dk1"/>
              </a:buClr>
              <a:buSzPct val="100000"/>
              <a:buFont typeface="Arial"/>
              <a:buChar char="●"/>
            </a:pPr>
            <a:r>
              <a:rPr lang="en" sz="2200"/>
              <a:t>Literal: </a:t>
            </a:r>
            <a:r>
              <a:rPr lang="en" sz="2200" b="1">
                <a:solidFill>
                  <a:srgbClr val="1155CC"/>
                </a:solidFill>
                <a:latin typeface="Courier New"/>
                <a:ea typeface="Courier New"/>
                <a:cs typeface="Courier New"/>
                <a:sym typeface="Courier New"/>
              </a:rPr>
              <a:t>String s2 = “dog”;</a:t>
            </a:r>
          </a:p>
          <a:p>
            <a:pPr marL="457200" lvl="0" indent="-368300" rtl="0">
              <a:spcBef>
                <a:spcPts val="0"/>
              </a:spcBef>
              <a:buClr>
                <a:schemeClr val="dk1"/>
              </a:buClr>
              <a:buSzPct val="100000"/>
              <a:buFont typeface="Arial"/>
              <a:buChar char="●"/>
            </a:pPr>
            <a:r>
              <a:rPr lang="en" sz="2200"/>
              <a:t>Roughly equivalent, but literal is preferred</a:t>
            </a:r>
          </a:p>
          <a:p>
            <a:pPr lvl="0" rtl="0">
              <a:spcBef>
                <a:spcPts val="0"/>
              </a:spcBef>
              <a:buNone/>
            </a:pPr>
            <a:endParaRPr sz="2200"/>
          </a:p>
        </p:txBody>
      </p:sp>
      <p:sp>
        <p:nvSpPr>
          <p:cNvPr id="345" name="Shape 345"/>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a:t>
            </a:r>
          </a:p>
        </p:txBody>
      </p:sp>
      <p:cxnSp>
        <p:nvCxnSpPr>
          <p:cNvPr id="346" name="Shape 346"/>
          <p:cNvCxnSpPr>
            <a:stCxn id="347" idx="3"/>
            <a:endCxn id="348" idx="1"/>
          </p:cNvCxnSpPr>
          <p:nvPr/>
        </p:nvCxnSpPr>
        <p:spPr>
          <a:xfrm>
            <a:off x="2983174" y="3152874"/>
            <a:ext cx="3488100" cy="0"/>
          </a:xfrm>
          <a:prstGeom prst="straightConnector1">
            <a:avLst/>
          </a:prstGeom>
          <a:noFill/>
          <a:ln w="38100" cap="flat">
            <a:solidFill>
              <a:schemeClr val="dk2"/>
            </a:solidFill>
            <a:prstDash val="solid"/>
            <a:round/>
            <a:headEnd type="none" w="lg" len="lg"/>
            <a:tailEnd type="triangle" w="lg" len="lg"/>
          </a:ln>
        </p:spPr>
      </p:cxnSp>
      <p:sp>
        <p:nvSpPr>
          <p:cNvPr id="349" name="Shape 349"/>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47" name="Shape 347"/>
          <p:cNvSpPr/>
          <p:nvPr/>
        </p:nvSpPr>
        <p:spPr>
          <a:xfrm>
            <a:off x="14459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String@0x62</a:t>
            </a:r>
          </a:p>
        </p:txBody>
      </p:sp>
      <p:sp>
        <p:nvSpPr>
          <p:cNvPr id="350" name="Shape 350"/>
          <p:cNvSpPr/>
          <p:nvPr/>
        </p:nvSpPr>
        <p:spPr>
          <a:xfrm>
            <a:off x="1445975" y="34671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String@0x28</a:t>
            </a:r>
          </a:p>
        </p:txBody>
      </p:sp>
      <p:sp>
        <p:nvSpPr>
          <p:cNvPr id="351" name="Shape 351"/>
          <p:cNvSpPr txBox="1"/>
          <p:nvPr/>
        </p:nvSpPr>
        <p:spPr>
          <a:xfrm>
            <a:off x="921175" y="346715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s2</a:t>
            </a:r>
          </a:p>
        </p:txBody>
      </p:sp>
      <p:cxnSp>
        <p:nvCxnSpPr>
          <p:cNvPr id="352" name="Shape 352"/>
          <p:cNvCxnSpPr>
            <a:stCxn id="350" idx="3"/>
            <a:endCxn id="353" idx="1"/>
          </p:cNvCxnSpPr>
          <p:nvPr/>
        </p:nvCxnSpPr>
        <p:spPr>
          <a:xfrm>
            <a:off x="2983174" y="3693799"/>
            <a:ext cx="651000" cy="0"/>
          </a:xfrm>
          <a:prstGeom prst="straightConnector1">
            <a:avLst/>
          </a:prstGeom>
          <a:noFill/>
          <a:ln w="38100" cap="flat">
            <a:solidFill>
              <a:schemeClr val="dk2"/>
            </a:solidFill>
            <a:prstDash val="solid"/>
            <a:round/>
            <a:headEnd type="none" w="lg" len="lg"/>
            <a:tailEnd type="triangle" w="lg" len="lg"/>
          </a:ln>
        </p:spPr>
      </p:cxnSp>
      <p:grpSp>
        <p:nvGrpSpPr>
          <p:cNvPr id="354" name="Shape 354"/>
          <p:cNvGrpSpPr/>
          <p:nvPr/>
        </p:nvGrpSpPr>
        <p:grpSpPr>
          <a:xfrm>
            <a:off x="3634187" y="3467137"/>
            <a:ext cx="2186099" cy="1310712"/>
            <a:chOff x="3676400" y="3432862"/>
            <a:chExt cx="2186099" cy="1310712"/>
          </a:xfrm>
        </p:grpSpPr>
        <p:sp>
          <p:nvSpPr>
            <p:cNvPr id="355" name="Shape 355"/>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353" name="Shape 353"/>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String@0x28</a:t>
              </a:r>
            </a:p>
          </p:txBody>
        </p:sp>
        <p:sp>
          <p:nvSpPr>
            <p:cNvPr id="356" name="Shape 356"/>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grpSp>
        <p:nvGrpSpPr>
          <p:cNvPr id="357" name="Shape 357"/>
          <p:cNvGrpSpPr/>
          <p:nvPr/>
        </p:nvGrpSpPr>
        <p:grpSpPr>
          <a:xfrm>
            <a:off x="6471312" y="2926212"/>
            <a:ext cx="2186099" cy="1310712"/>
            <a:chOff x="3676400" y="3432862"/>
            <a:chExt cx="2186099" cy="1310712"/>
          </a:xfrm>
        </p:grpSpPr>
        <p:sp>
          <p:nvSpPr>
            <p:cNvPr id="358" name="Shape 358"/>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359" name="Shape 359"/>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String@0x62</a:t>
              </a:r>
            </a:p>
          </p:txBody>
        </p:sp>
        <p:sp>
          <p:nvSpPr>
            <p:cNvPr id="360" name="Shape 360"/>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spTree>
  </p:cSld>
  <p:clrMapOvr>
    <a:masterClrMapping/>
  </p:clrMapOvr>
  <p:transition xmlns:p14="http://schemas.microsoft.com/office/powerpoint/2010/main" spd="slow">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179"/>
        <p:cNvGrpSpPr/>
        <p:nvPr/>
      </p:nvGrpSpPr>
      <p:grpSpPr>
        <a:xfrm>
          <a:off x="0" y="0"/>
          <a:ext cx="0" cy="0"/>
          <a:chOff x="0" y="0"/>
          <a:chExt cx="0" cy="0"/>
        </a:xfrm>
      </p:grpSpPr>
      <p:sp>
        <p:nvSpPr>
          <p:cNvPr id="1180" name="Shape 118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50</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181" name="Shape 1181"/>
          <p:cNvSpPr txBox="1">
            <a:spLocks noGrp="1"/>
          </p:cNvSpPr>
          <p:nvPr>
            <p:ph type="body" idx="1"/>
          </p:nvPr>
        </p:nvSpPr>
        <p:spPr>
          <a:xfrm>
            <a:off x="381000" y="1143000"/>
            <a:ext cx="8153399" cy="571500"/>
          </a:xfrm>
          <a:prstGeom prst="rect">
            <a:avLst/>
          </a:prstGeom>
          <a:noFill/>
          <a:ln>
            <a:noFill/>
          </a:ln>
        </p:spPr>
        <p:txBody>
          <a:bodyPr lIns="91425" tIns="45700" rIns="91425" bIns="45700" anchor="t" anchorCtr="0">
            <a:noAutofit/>
          </a:bodyPr>
          <a:lstStyle/>
          <a:p>
            <a:pPr marL="0" marR="0" lvl="0" indent="0" algn="l" rtl="0">
              <a:spcBef>
                <a:spcPts val="0"/>
              </a:spcBef>
              <a:buClr>
                <a:schemeClr val="accent2"/>
              </a:buClr>
              <a:buSzPct val="25000"/>
              <a:buFont typeface="Noto Symbol"/>
              <a:buNone/>
            </a:pPr>
            <a:r>
              <a:rPr lang="en" sz="2400" b="0" i="0" u="none" strike="noStrike" cap="none" baseline="0">
                <a:solidFill>
                  <a:schemeClr val="dk1"/>
                </a:solidFill>
                <a:latin typeface="Times New Roman"/>
                <a:ea typeface="Times New Roman"/>
                <a:cs typeface="Times New Roman"/>
                <a:sym typeface="Times New Roman"/>
              </a:rPr>
              <a:t>Idea: maintain a list (</a:t>
            </a:r>
            <a:r>
              <a:rPr lang="en" sz="2400" b="1" i="0" u="none" strike="noStrike" cap="none" baseline="0">
                <a:solidFill>
                  <a:srgbClr val="0000FF"/>
                </a:solidFill>
                <a:latin typeface="Times New Roman"/>
                <a:ea typeface="Times New Roman"/>
                <a:cs typeface="Times New Roman"/>
                <a:sym typeface="Times New Roman"/>
              </a:rPr>
              <a:t>2</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00FF"/>
                </a:solidFill>
                <a:latin typeface="Times New Roman"/>
                <a:ea typeface="Times New Roman"/>
                <a:cs typeface="Times New Roman"/>
                <a:sym typeface="Times New Roman"/>
              </a:rPr>
              <a:t>5</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00FF"/>
                </a:solidFill>
                <a:latin typeface="Times New Roman"/>
                <a:ea typeface="Times New Roman"/>
                <a:cs typeface="Times New Roman"/>
                <a:sym typeface="Times New Roman"/>
              </a:rPr>
              <a:t>7</a:t>
            </a:r>
            <a:r>
              <a:rPr lang="en" sz="2400" b="0" i="0" u="none" strike="noStrike" cap="none" baseline="0">
                <a:solidFill>
                  <a:schemeClr val="dk1"/>
                </a:solidFill>
                <a:latin typeface="Times New Roman"/>
                <a:ea typeface="Times New Roman"/>
                <a:cs typeface="Times New Roman"/>
                <a:sym typeface="Times New Roman"/>
              </a:rPr>
              <a:t>) like this:</a:t>
            </a:r>
          </a:p>
          <a:p>
            <a:pPr marL="0" marR="0" lvl="0" indent="0" algn="l" rtl="0">
              <a:spcBef>
                <a:spcPts val="700"/>
              </a:spcBef>
              <a:buClr>
                <a:schemeClr val="accent2"/>
              </a:buClr>
              <a:buFont typeface="Noto Symbol"/>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700"/>
              </a:spcBef>
              <a:buClr>
                <a:schemeClr val="accent2"/>
              </a:buClr>
              <a:buFont typeface="Noto Symbol"/>
              <a:buNone/>
            </a:pPr>
            <a:endParaRPr sz="2400" b="0" i="0" u="none" strike="noStrike" cap="none" baseline="0">
              <a:solidFill>
                <a:schemeClr val="dk1"/>
              </a:solidFill>
              <a:latin typeface="Times New Roman"/>
              <a:ea typeface="Times New Roman"/>
              <a:cs typeface="Times New Roman"/>
              <a:sym typeface="Times New Roman"/>
            </a:endParaRPr>
          </a:p>
        </p:txBody>
      </p:sp>
      <p:sp>
        <p:nvSpPr>
          <p:cNvPr id="1182" name="Shape 1182"/>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50</a:t>
            </a:fld>
            <a:endParaRPr lang="en" sz="2400" b="1" i="0" u="none" strike="noStrike" cap="none" baseline="0">
              <a:solidFill>
                <a:srgbClr val="FFFFFF"/>
              </a:solidFill>
              <a:latin typeface="Times New Roman"/>
              <a:ea typeface="Times New Roman"/>
              <a:cs typeface="Times New Roman"/>
              <a:sym typeface="Times New Roman"/>
            </a:endParaRPr>
          </a:p>
        </p:txBody>
      </p:sp>
      <p:sp>
        <p:nvSpPr>
          <p:cNvPr id="1183" name="Shape 1183"/>
          <p:cNvSpPr txBox="1"/>
          <p:nvPr/>
        </p:nvSpPr>
        <p:spPr>
          <a:xfrm>
            <a:off x="381000" y="1939751"/>
            <a:ext cx="338554" cy="34624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184" name="Shape 1184"/>
          <p:cNvSpPr/>
          <p:nvPr/>
        </p:nvSpPr>
        <p:spPr>
          <a:xfrm>
            <a:off x="685800" y="1996901"/>
            <a:ext cx="533399" cy="288131"/>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cxnSp>
        <p:nvCxnSpPr>
          <p:cNvPr id="1185" name="Shape 1185"/>
          <p:cNvCxnSpPr/>
          <p:nvPr/>
        </p:nvCxnSpPr>
        <p:spPr>
          <a:xfrm>
            <a:off x="11430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186" name="Shape 1186"/>
          <p:cNvGrpSpPr/>
          <p:nvPr/>
        </p:nvGrpSpPr>
        <p:grpSpPr>
          <a:xfrm>
            <a:off x="1752600" y="1714500"/>
            <a:ext cx="1447800" cy="1257300"/>
            <a:chOff x="1752600" y="2286000"/>
            <a:chExt cx="1447800" cy="1676400"/>
          </a:xfrm>
        </p:grpSpPr>
        <p:sp>
          <p:nvSpPr>
            <p:cNvPr id="1187" name="Shape 1187"/>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188" name="Shape 1188"/>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189" name="Shape 1189"/>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190" name="Shape 1190"/>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191" name="Shape 1191"/>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192" name="Shape 1192"/>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193" name="Shape 1193"/>
          <p:cNvGrpSpPr/>
          <p:nvPr/>
        </p:nvGrpSpPr>
        <p:grpSpPr>
          <a:xfrm>
            <a:off x="3657600" y="1714500"/>
            <a:ext cx="1447800" cy="1257300"/>
            <a:chOff x="1752600" y="2286000"/>
            <a:chExt cx="1447800" cy="1676400"/>
          </a:xfrm>
        </p:grpSpPr>
        <p:sp>
          <p:nvSpPr>
            <p:cNvPr id="1194" name="Shape 119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195" name="Shape 119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196" name="Shape 1196"/>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197" name="Shape 119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198" name="Shape 1198"/>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199" name="Shape 119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00" name="Shape 1200"/>
          <p:cNvCxnSpPr/>
          <p:nvPr/>
        </p:nvCxnSpPr>
        <p:spPr>
          <a:xfrm>
            <a:off x="3048000" y="2686050"/>
            <a:ext cx="609599" cy="0"/>
          </a:xfrm>
          <a:prstGeom prst="straightConnector1">
            <a:avLst/>
          </a:prstGeom>
          <a:noFill/>
          <a:ln w="22225" cap="flat">
            <a:solidFill>
              <a:schemeClr val="dk1"/>
            </a:solidFill>
            <a:prstDash val="solid"/>
            <a:round/>
            <a:headEnd type="none" w="med" len="med"/>
            <a:tailEnd type="triangle" w="lg" len="lg"/>
          </a:ln>
        </p:spPr>
      </p:cxnSp>
      <p:grpSp>
        <p:nvGrpSpPr>
          <p:cNvPr id="1201" name="Shape 1201"/>
          <p:cNvGrpSpPr/>
          <p:nvPr/>
        </p:nvGrpSpPr>
        <p:grpSpPr>
          <a:xfrm>
            <a:off x="5562600" y="1714500"/>
            <a:ext cx="1828800" cy="1257300"/>
            <a:chOff x="1752600" y="2286000"/>
            <a:chExt cx="1828800" cy="1676400"/>
          </a:xfrm>
        </p:grpSpPr>
        <p:sp>
          <p:nvSpPr>
            <p:cNvPr id="1202" name="Shape 1202"/>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03" name="Shape 1203"/>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04" name="Shape 1204"/>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05" name="Shape 1205"/>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06" name="Shape 1206"/>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07" name="Shape 1207"/>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08" name="Shape 1208"/>
          <p:cNvCxnSpPr/>
          <p:nvPr/>
        </p:nvCxnSpPr>
        <p:spPr>
          <a:xfrm>
            <a:off x="4953000" y="2686050"/>
            <a:ext cx="609599" cy="0"/>
          </a:xfrm>
          <a:prstGeom prst="straightConnector1">
            <a:avLst/>
          </a:prstGeom>
          <a:noFill/>
          <a:ln w="22225" cap="flat">
            <a:solidFill>
              <a:schemeClr val="dk1"/>
            </a:solidFill>
            <a:prstDash val="solid"/>
            <a:round/>
            <a:headEnd type="none" w="med" len="med"/>
            <a:tailEnd type="triangle" w="lg" len="lg"/>
          </a:ln>
        </p:spPr>
      </p:cxnSp>
      <p:sp>
        <p:nvSpPr>
          <p:cNvPr id="1209" name="Shape 1209"/>
          <p:cNvSpPr txBox="1"/>
          <p:nvPr/>
        </p:nvSpPr>
        <p:spPr>
          <a:xfrm>
            <a:off x="381000" y="3200400"/>
            <a:ext cx="4876799" cy="34624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FF0000"/>
                </a:solidFill>
                <a:latin typeface="Arial"/>
                <a:ea typeface="Arial"/>
                <a:cs typeface="Arial"/>
                <a:sym typeface="Arial"/>
              </a:rPr>
              <a:t>This is a singly linked list</a:t>
            </a:r>
          </a:p>
        </p:txBody>
      </p:sp>
      <p:sp>
        <p:nvSpPr>
          <p:cNvPr id="1210" name="Shape 1210"/>
          <p:cNvSpPr txBox="1"/>
          <p:nvPr/>
        </p:nvSpPr>
        <p:spPr>
          <a:xfrm>
            <a:off x="457200" y="3943350"/>
            <a:ext cx="8028159" cy="346248"/>
          </a:xfrm>
          <a:prstGeom prst="rect">
            <a:avLst/>
          </a:prstGeom>
          <a:solidFill>
            <a:srgbClr val="F8DFF0"/>
          </a:solidFill>
          <a:ln>
            <a:noFill/>
          </a:ln>
        </p:spPr>
        <p:txBody>
          <a:bodyPr lIns="91425" tIns="45700" rIns="91425" bIns="45700" anchor="t" anchorCtr="0">
            <a:noAutofit/>
          </a:bodyPr>
          <a:lstStyle/>
          <a:p>
            <a:pPr marL="0" marR="0" lvl="0" indent="0" algn="l" rtl="0">
              <a:spcBef>
                <a:spcPts val="0"/>
              </a:spcBef>
              <a:buSzPct val="25000"/>
              <a:buNone/>
            </a:pPr>
            <a:r>
              <a:rPr lang="en" sz="1800" b="0" i="0" u="none" strike="noStrike" cap="none" baseline="0">
                <a:solidFill>
                  <a:schemeClr val="dk1"/>
                </a:solidFill>
                <a:latin typeface="Arial"/>
                <a:ea typeface="Arial"/>
                <a:cs typeface="Arial"/>
                <a:sym typeface="Arial"/>
              </a:rPr>
              <a:t>To save space we write names like a6 instead of N@35abcd00</a:t>
            </a:r>
          </a:p>
        </p:txBody>
      </p:sp>
      <p:sp>
        <p:nvSpPr>
          <p:cNvPr id="1211" name="Shape 1211"/>
          <p:cNvSpPr txBox="1">
            <a:spLocks noGrp="1"/>
          </p:cNvSpPr>
          <p:nvPr>
            <p:ph type="title"/>
          </p:nvPr>
        </p:nvSpPr>
        <p:spPr>
          <a:xfrm>
            <a:off x="533400" y="167953"/>
            <a:ext cx="8229600" cy="857400"/>
          </a:xfrm>
          <a:prstGeom prst="rect">
            <a:avLst/>
          </a:prstGeom>
        </p:spPr>
        <p:txBody>
          <a:bodyPr lIns="91425" tIns="91425" rIns="91425" bIns="91425" anchor="ctr" anchorCtr="0">
            <a:noAutofit/>
          </a:bodyPr>
          <a:lstStyle/>
          <a:p>
            <a:pPr lvl="0" rtl="0">
              <a:spcBef>
                <a:spcPts val="0"/>
              </a:spcBef>
              <a:buNone/>
            </a:pPr>
            <a:r>
              <a:rPr lang="en" sz="3200">
                <a:solidFill>
                  <a:srgbClr val="FF0000"/>
                </a:solidFill>
              </a:rPr>
              <a:t>Linked Lists</a:t>
            </a:r>
          </a:p>
        </p:txBody>
      </p:sp>
    </p:spTree>
  </p:cSld>
  <p:clrMapOvr>
    <a:masterClrMapping/>
  </p:clrMapOvr>
  <p:transition xmlns:p14="http://schemas.microsoft.com/office/powerpoint/2010/main" spd="slow">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215"/>
        <p:cNvGrpSpPr/>
        <p:nvPr/>
      </p:nvGrpSpPr>
      <p:grpSpPr>
        <a:xfrm>
          <a:off x="0" y="0"/>
          <a:ext cx="0" cy="0"/>
          <a:chOff x="0" y="0"/>
          <a:chExt cx="0" cy="0"/>
        </a:xfrm>
      </p:grpSpPr>
      <p:sp>
        <p:nvSpPr>
          <p:cNvPr id="1216" name="Shape 1216"/>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51</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217" name="Shape 1217"/>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51</a:t>
            </a:fld>
            <a:endParaRPr lang="en" sz="2400" b="1" i="0" u="none" strike="noStrike" cap="none" baseline="0">
              <a:solidFill>
                <a:srgbClr val="FFFFFF"/>
              </a:solidFill>
              <a:latin typeface="Times New Roman"/>
              <a:ea typeface="Times New Roman"/>
              <a:cs typeface="Times New Roman"/>
              <a:sym typeface="Times New Roman"/>
            </a:endParaRPr>
          </a:p>
        </p:txBody>
      </p:sp>
      <p:grpSp>
        <p:nvGrpSpPr>
          <p:cNvPr id="1218" name="Shape 1218"/>
          <p:cNvGrpSpPr/>
          <p:nvPr/>
        </p:nvGrpSpPr>
        <p:grpSpPr>
          <a:xfrm>
            <a:off x="1524000" y="1368251"/>
            <a:ext cx="1371599" cy="346248"/>
            <a:chOff x="381000" y="2586334"/>
            <a:chExt cx="1371599" cy="461664"/>
          </a:xfrm>
        </p:grpSpPr>
        <p:grpSp>
          <p:nvGrpSpPr>
            <p:cNvPr id="1219" name="Shape 1219"/>
            <p:cNvGrpSpPr/>
            <p:nvPr/>
          </p:nvGrpSpPr>
          <p:grpSpPr>
            <a:xfrm>
              <a:off x="381000" y="2586334"/>
              <a:ext cx="838199" cy="461664"/>
              <a:chOff x="381000" y="2586334"/>
              <a:chExt cx="838199" cy="461664"/>
            </a:xfrm>
          </p:grpSpPr>
          <p:sp>
            <p:nvSpPr>
              <p:cNvPr id="1220" name="Shape 1220"/>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21" name="Shape 1221"/>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222" name="Shape 1222"/>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223" name="Shape 1223"/>
          <p:cNvGrpSpPr/>
          <p:nvPr/>
        </p:nvGrpSpPr>
        <p:grpSpPr>
          <a:xfrm>
            <a:off x="2895600" y="1143000"/>
            <a:ext cx="1447800" cy="1257300"/>
            <a:chOff x="1752600" y="2286000"/>
            <a:chExt cx="1447800" cy="1676400"/>
          </a:xfrm>
        </p:grpSpPr>
        <p:sp>
          <p:nvSpPr>
            <p:cNvPr id="1224" name="Shape 122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225" name="Shape 122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26" name="Shape 1226"/>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27" name="Shape 122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28" name="Shape 1228"/>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29" name="Shape 122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230" name="Shape 1230"/>
          <p:cNvGrpSpPr/>
          <p:nvPr/>
        </p:nvGrpSpPr>
        <p:grpSpPr>
          <a:xfrm>
            <a:off x="4800600" y="1143000"/>
            <a:ext cx="1447800" cy="1257300"/>
            <a:chOff x="1752600" y="2286000"/>
            <a:chExt cx="1447800" cy="1676400"/>
          </a:xfrm>
        </p:grpSpPr>
        <p:sp>
          <p:nvSpPr>
            <p:cNvPr id="1231" name="Shape 1231"/>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232" name="Shape 1232"/>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33" name="Shape 1233"/>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34" name="Shape 1234"/>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35" name="Shape 1235"/>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36" name="Shape 1236"/>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37" name="Shape 1237"/>
          <p:cNvCxnSpPr/>
          <p:nvPr/>
        </p:nvCxnSpPr>
        <p:spPr>
          <a:xfrm>
            <a:off x="41910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238" name="Shape 1238"/>
          <p:cNvGrpSpPr/>
          <p:nvPr/>
        </p:nvGrpSpPr>
        <p:grpSpPr>
          <a:xfrm>
            <a:off x="6705600" y="1143000"/>
            <a:ext cx="1828800" cy="1257300"/>
            <a:chOff x="1752600" y="2286000"/>
            <a:chExt cx="1828800" cy="1676400"/>
          </a:xfrm>
        </p:grpSpPr>
        <p:sp>
          <p:nvSpPr>
            <p:cNvPr id="1239" name="Shape 123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40" name="Shape 124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41" name="Shape 1241"/>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42" name="Shape 124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43" name="Shape 1243"/>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44" name="Shape 1244"/>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45" name="Shape 1245"/>
          <p:cNvCxnSpPr/>
          <p:nvPr/>
        </p:nvCxnSpPr>
        <p:spPr>
          <a:xfrm>
            <a:off x="6096000" y="2114550"/>
            <a:ext cx="609599" cy="0"/>
          </a:xfrm>
          <a:prstGeom prst="straightConnector1">
            <a:avLst/>
          </a:prstGeom>
          <a:noFill/>
          <a:ln w="22225" cap="flat">
            <a:solidFill>
              <a:schemeClr val="dk1"/>
            </a:solidFill>
            <a:prstDash val="solid"/>
            <a:round/>
            <a:headEnd type="none" w="med" len="med"/>
            <a:tailEnd type="triangle" w="lg" len="lg"/>
          </a:ln>
        </p:spPr>
      </p:cxnSp>
      <p:sp>
        <p:nvSpPr>
          <p:cNvPr id="1246" name="Shape 1246"/>
          <p:cNvSpPr txBox="1"/>
          <p:nvPr/>
        </p:nvSpPr>
        <p:spPr>
          <a:xfrm>
            <a:off x="425925" y="342900"/>
            <a:ext cx="7879800" cy="4386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3200" b="0" i="0" u="none" strike="noStrike" cap="none" baseline="0">
                <a:solidFill>
                  <a:srgbClr val="FF0000"/>
                </a:solidFill>
                <a:latin typeface="Arial"/>
                <a:ea typeface="Arial"/>
                <a:cs typeface="Arial"/>
                <a:sym typeface="Arial"/>
              </a:rPr>
              <a:t>Easy to insert a node in the beginning!</a:t>
            </a:r>
          </a:p>
        </p:txBody>
      </p:sp>
      <p:cxnSp>
        <p:nvCxnSpPr>
          <p:cNvPr id="1247" name="Shape 1247"/>
          <p:cNvCxnSpPr/>
          <p:nvPr/>
        </p:nvCxnSpPr>
        <p:spPr>
          <a:xfrm>
            <a:off x="304800" y="2457450"/>
            <a:ext cx="8077199" cy="0"/>
          </a:xfrm>
          <a:prstGeom prst="straightConnector1">
            <a:avLst/>
          </a:prstGeom>
          <a:noFill/>
          <a:ln w="47625" cap="flat">
            <a:solidFill>
              <a:srgbClr val="3366FF"/>
            </a:solidFill>
            <a:prstDash val="solid"/>
            <a:round/>
            <a:headEnd type="none" w="med" len="med"/>
            <a:tailEnd type="none" w="med" len="med"/>
          </a:ln>
        </p:spPr>
      </p:cxnSp>
      <p:sp>
        <p:nvSpPr>
          <p:cNvPr id="1248" name="Shape 1248"/>
          <p:cNvSpPr txBox="1"/>
          <p:nvPr/>
        </p:nvSpPr>
        <p:spPr>
          <a:xfrm>
            <a:off x="592677" y="1979075"/>
            <a:ext cx="1555200" cy="346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(2, 5, 7)</a:t>
            </a:r>
          </a:p>
        </p:txBody>
      </p:sp>
      <p:grpSp>
        <p:nvGrpSpPr>
          <p:cNvPr id="1249" name="Shape 1249"/>
          <p:cNvGrpSpPr/>
          <p:nvPr/>
        </p:nvGrpSpPr>
        <p:grpSpPr>
          <a:xfrm>
            <a:off x="1066800" y="2743200"/>
            <a:ext cx="7467600" cy="2171700"/>
            <a:chOff x="1066800" y="3505200"/>
            <a:chExt cx="7467600" cy="2895600"/>
          </a:xfrm>
        </p:grpSpPr>
        <p:grpSp>
          <p:nvGrpSpPr>
            <p:cNvPr id="1250" name="Shape 1250"/>
            <p:cNvGrpSpPr/>
            <p:nvPr/>
          </p:nvGrpSpPr>
          <p:grpSpPr>
            <a:xfrm>
              <a:off x="1524000" y="3886200"/>
              <a:ext cx="838199" cy="1223664"/>
              <a:chOff x="381000" y="2586334"/>
              <a:chExt cx="838199" cy="1223664"/>
            </a:xfrm>
          </p:grpSpPr>
          <p:grpSp>
            <p:nvGrpSpPr>
              <p:cNvPr id="1251" name="Shape 1251"/>
              <p:cNvGrpSpPr/>
              <p:nvPr/>
            </p:nvGrpSpPr>
            <p:grpSpPr>
              <a:xfrm>
                <a:off x="381000" y="2586334"/>
                <a:ext cx="838199" cy="461664"/>
                <a:chOff x="381000" y="2586334"/>
                <a:chExt cx="838199" cy="461664"/>
              </a:xfrm>
            </p:grpSpPr>
            <p:sp>
              <p:nvSpPr>
                <p:cNvPr id="1252" name="Shape 1252"/>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53" name="Shape 1253"/>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a3</a:t>
                  </a:r>
                </a:p>
              </p:txBody>
            </p:sp>
          </p:grpSp>
          <p:cxnSp>
            <p:nvCxnSpPr>
              <p:cNvPr id="1254" name="Shape 1254"/>
              <p:cNvCxnSpPr/>
              <p:nvPr/>
            </p:nvCxnSpPr>
            <p:spPr>
              <a:xfrm flipH="1">
                <a:off x="838200" y="2819400"/>
                <a:ext cx="304799" cy="990599"/>
              </a:xfrm>
              <a:prstGeom prst="straightConnector1">
                <a:avLst/>
              </a:prstGeom>
              <a:noFill/>
              <a:ln w="22225" cap="flat">
                <a:solidFill>
                  <a:schemeClr val="dk1"/>
                </a:solidFill>
                <a:prstDash val="solid"/>
                <a:round/>
                <a:headEnd type="none" w="med" len="med"/>
                <a:tailEnd type="triangle" w="lg" len="lg"/>
              </a:ln>
            </p:spPr>
          </p:cxnSp>
        </p:grpSp>
        <p:grpSp>
          <p:nvGrpSpPr>
            <p:cNvPr id="1255" name="Shape 1255"/>
            <p:cNvGrpSpPr/>
            <p:nvPr/>
          </p:nvGrpSpPr>
          <p:grpSpPr>
            <a:xfrm>
              <a:off x="2895600" y="3505200"/>
              <a:ext cx="1447800" cy="1676400"/>
              <a:chOff x="1752600" y="2286000"/>
              <a:chExt cx="1447800" cy="1676400"/>
            </a:xfrm>
          </p:grpSpPr>
          <p:sp>
            <p:nvSpPr>
              <p:cNvPr id="1256" name="Shape 1256"/>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257" name="Shape 1257"/>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58" name="Shape 1258"/>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59" name="Shape 1259"/>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60" name="Shape 1260"/>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61" name="Shape 1261"/>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262" name="Shape 1262"/>
            <p:cNvGrpSpPr/>
            <p:nvPr/>
          </p:nvGrpSpPr>
          <p:grpSpPr>
            <a:xfrm>
              <a:off x="4800600" y="3505200"/>
              <a:ext cx="1447800" cy="1676400"/>
              <a:chOff x="1752600" y="2286000"/>
              <a:chExt cx="1447800" cy="1676400"/>
            </a:xfrm>
          </p:grpSpPr>
          <p:sp>
            <p:nvSpPr>
              <p:cNvPr id="1263" name="Shape 1263"/>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264" name="Shape 1264"/>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65" name="Shape 1265"/>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66" name="Shape 1266"/>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67" name="Shape 1267"/>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68" name="Shape 1268"/>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69" name="Shape 1269"/>
            <p:cNvCxnSpPr/>
            <p:nvPr/>
          </p:nvCxnSpPr>
          <p:spPr>
            <a:xfrm>
              <a:off x="4191000" y="4800600"/>
              <a:ext cx="609599" cy="0"/>
            </a:xfrm>
            <a:prstGeom prst="straightConnector1">
              <a:avLst/>
            </a:prstGeom>
            <a:noFill/>
            <a:ln w="22225" cap="flat">
              <a:solidFill>
                <a:schemeClr val="dk1"/>
              </a:solidFill>
              <a:prstDash val="solid"/>
              <a:round/>
              <a:headEnd type="none" w="med" len="med"/>
              <a:tailEnd type="triangle" w="lg" len="lg"/>
            </a:ln>
          </p:spPr>
        </p:cxnSp>
        <p:grpSp>
          <p:nvGrpSpPr>
            <p:cNvPr id="1270" name="Shape 1270"/>
            <p:cNvGrpSpPr/>
            <p:nvPr/>
          </p:nvGrpSpPr>
          <p:grpSpPr>
            <a:xfrm>
              <a:off x="6705600" y="3505200"/>
              <a:ext cx="1828800" cy="1676400"/>
              <a:chOff x="1752600" y="2286000"/>
              <a:chExt cx="1828800" cy="1676400"/>
            </a:xfrm>
          </p:grpSpPr>
          <p:sp>
            <p:nvSpPr>
              <p:cNvPr id="1271" name="Shape 1271"/>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72" name="Shape 1272"/>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73" name="Shape 1273"/>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74" name="Shape 1274"/>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75" name="Shape 1275"/>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76" name="Shape 1276"/>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77" name="Shape 1277"/>
            <p:cNvCxnSpPr/>
            <p:nvPr/>
          </p:nvCxnSpPr>
          <p:spPr>
            <a:xfrm>
              <a:off x="6096000" y="4800600"/>
              <a:ext cx="609599" cy="0"/>
            </a:xfrm>
            <a:prstGeom prst="straightConnector1">
              <a:avLst/>
            </a:prstGeom>
            <a:noFill/>
            <a:ln w="22225" cap="flat">
              <a:solidFill>
                <a:schemeClr val="dk1"/>
              </a:solidFill>
              <a:prstDash val="solid"/>
              <a:round/>
              <a:headEnd type="none" w="med" len="med"/>
              <a:tailEnd type="triangle" w="lg" len="lg"/>
            </a:ln>
          </p:spPr>
        </p:cxnSp>
        <p:grpSp>
          <p:nvGrpSpPr>
            <p:cNvPr id="1278" name="Shape 1278"/>
            <p:cNvGrpSpPr/>
            <p:nvPr/>
          </p:nvGrpSpPr>
          <p:grpSpPr>
            <a:xfrm>
              <a:off x="1066800" y="4724400"/>
              <a:ext cx="1447800" cy="1676400"/>
              <a:chOff x="1752600" y="2286000"/>
              <a:chExt cx="1447800" cy="1676400"/>
            </a:xfrm>
          </p:grpSpPr>
          <p:sp>
            <p:nvSpPr>
              <p:cNvPr id="1279" name="Shape 127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280" name="Shape 128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a3</a:t>
                </a:r>
              </a:p>
            </p:txBody>
          </p:sp>
          <p:sp>
            <p:nvSpPr>
              <p:cNvPr id="1281" name="Shape 1281"/>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82" name="Shape 128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83" name="Shape 1283"/>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84" name="Shape 1284"/>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85" name="Shape 1285"/>
            <p:cNvCxnSpPr/>
            <p:nvPr/>
          </p:nvCxnSpPr>
          <p:spPr>
            <a:xfrm rot="10800000" flipH="1">
              <a:off x="2362200" y="5181600"/>
              <a:ext cx="685799" cy="838199"/>
            </a:xfrm>
            <a:prstGeom prst="straightConnector1">
              <a:avLst/>
            </a:prstGeom>
            <a:noFill/>
            <a:ln w="22225" cap="flat">
              <a:solidFill>
                <a:schemeClr val="dk1"/>
              </a:solidFill>
              <a:prstDash val="solid"/>
              <a:round/>
              <a:headEnd type="none" w="med" len="med"/>
              <a:tailEnd type="triangle" w="lg" len="lg"/>
            </a:ln>
          </p:spPr>
        </p:cxnSp>
        <p:sp>
          <p:nvSpPr>
            <p:cNvPr id="1286" name="Shape 1286"/>
            <p:cNvSpPr txBox="1"/>
            <p:nvPr/>
          </p:nvSpPr>
          <p:spPr>
            <a:xfrm>
              <a:off x="3810000" y="5638800"/>
              <a:ext cx="1944599" cy="46169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(8, 2, 5, 7)</a:t>
              </a:r>
            </a:p>
          </p:txBody>
        </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9"/>
                                        </p:tgtEl>
                                        <p:attrNameLst>
                                          <p:attrName>style.visibility</p:attrName>
                                        </p:attrNameLst>
                                      </p:cBhvr>
                                      <p:to>
                                        <p:strVal val="visible"/>
                                      </p:to>
                                    </p:set>
                                    <p:animEffect transition="in" filter="fade">
                                      <p:cBhvr>
                                        <p:cTn id="7" dur="500"/>
                                        <p:tgtEl>
                                          <p:spTgt spid="1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290"/>
        <p:cNvGrpSpPr/>
        <p:nvPr/>
      </p:nvGrpSpPr>
      <p:grpSpPr>
        <a:xfrm>
          <a:off x="0" y="0"/>
          <a:ext cx="0" cy="0"/>
          <a:chOff x="0" y="0"/>
          <a:chExt cx="0" cy="0"/>
        </a:xfrm>
      </p:grpSpPr>
      <p:sp>
        <p:nvSpPr>
          <p:cNvPr id="1291" name="Shape 129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52</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292" name="Shape 1292"/>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52</a:t>
            </a:fld>
            <a:endParaRPr lang="en" sz="2400" b="1" i="0" u="none" strike="noStrike" cap="none" baseline="0">
              <a:solidFill>
                <a:srgbClr val="FFFFFF"/>
              </a:solidFill>
              <a:latin typeface="Times New Roman"/>
              <a:ea typeface="Times New Roman"/>
              <a:cs typeface="Times New Roman"/>
              <a:sym typeface="Times New Roman"/>
            </a:endParaRPr>
          </a:p>
        </p:txBody>
      </p:sp>
      <p:grpSp>
        <p:nvGrpSpPr>
          <p:cNvPr id="1293" name="Shape 1293"/>
          <p:cNvGrpSpPr/>
          <p:nvPr/>
        </p:nvGrpSpPr>
        <p:grpSpPr>
          <a:xfrm>
            <a:off x="228599" y="1368251"/>
            <a:ext cx="1295399" cy="346248"/>
            <a:chOff x="381000" y="2586334"/>
            <a:chExt cx="1371599" cy="461664"/>
          </a:xfrm>
        </p:grpSpPr>
        <p:grpSp>
          <p:nvGrpSpPr>
            <p:cNvPr id="1294" name="Shape 1294"/>
            <p:cNvGrpSpPr/>
            <p:nvPr/>
          </p:nvGrpSpPr>
          <p:grpSpPr>
            <a:xfrm>
              <a:off x="381000" y="2586334"/>
              <a:ext cx="838199" cy="461664"/>
              <a:chOff x="381000" y="2586334"/>
              <a:chExt cx="838199" cy="461664"/>
            </a:xfrm>
          </p:grpSpPr>
          <p:sp>
            <p:nvSpPr>
              <p:cNvPr id="1295" name="Shape 1295"/>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96" name="Shape 1296"/>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297" name="Shape 1297"/>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298" name="Shape 1298"/>
          <p:cNvGrpSpPr/>
          <p:nvPr/>
        </p:nvGrpSpPr>
        <p:grpSpPr>
          <a:xfrm>
            <a:off x="1600200" y="1143000"/>
            <a:ext cx="1447800" cy="1257300"/>
            <a:chOff x="1752600" y="2286000"/>
            <a:chExt cx="1447800" cy="1676400"/>
          </a:xfrm>
        </p:grpSpPr>
        <p:sp>
          <p:nvSpPr>
            <p:cNvPr id="1299" name="Shape 129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300" name="Shape 130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301" name="Shape 1301"/>
            <p:cNvSpPr txBox="1"/>
            <p:nvPr/>
          </p:nvSpPr>
          <p:spPr>
            <a:xfrm>
              <a:off x="24384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02" name="Shape 130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03" name="Shape 1303"/>
            <p:cNvSpPr txBox="1"/>
            <p:nvPr/>
          </p:nvSpPr>
          <p:spPr>
            <a:xfrm>
              <a:off x="17526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04" name="Shape 1304"/>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05" name="Shape 1305"/>
          <p:cNvGrpSpPr/>
          <p:nvPr/>
        </p:nvGrpSpPr>
        <p:grpSpPr>
          <a:xfrm>
            <a:off x="3276600" y="1143000"/>
            <a:ext cx="1295399" cy="1257300"/>
            <a:chOff x="1676400" y="2286000"/>
            <a:chExt cx="1295399" cy="1676400"/>
          </a:xfrm>
        </p:grpSpPr>
        <p:sp>
          <p:nvSpPr>
            <p:cNvPr id="1306" name="Shape 1306"/>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307" name="Shape 1307"/>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08" name="Shape 1308"/>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09" name="Shape 1309"/>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10" name="Shape 1310"/>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11" name="Shape 1311"/>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12" name="Shape 1312"/>
          <p:cNvCxnSpPr/>
          <p:nvPr/>
        </p:nvCxnSpPr>
        <p:spPr>
          <a:xfrm>
            <a:off x="27432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313" name="Shape 1313"/>
          <p:cNvGrpSpPr/>
          <p:nvPr/>
        </p:nvGrpSpPr>
        <p:grpSpPr>
          <a:xfrm>
            <a:off x="6705600" y="1143000"/>
            <a:ext cx="1524000" cy="1257300"/>
            <a:chOff x="1676400" y="2286000"/>
            <a:chExt cx="1524000" cy="1676400"/>
          </a:xfrm>
        </p:grpSpPr>
        <p:sp>
          <p:nvSpPr>
            <p:cNvPr id="1314" name="Shape 131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315" name="Shape 131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16" name="Shape 1316"/>
            <p:cNvSpPr txBox="1"/>
            <p:nvPr/>
          </p:nvSpPr>
          <p:spPr>
            <a:xfrm>
              <a:off x="2362200" y="3352801"/>
              <a:ext cx="6857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317" name="Shape 131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18" name="Shape 1318"/>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19" name="Shape 131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20" name="Shape 1320"/>
          <p:cNvCxnSpPr/>
          <p:nvPr/>
        </p:nvCxnSpPr>
        <p:spPr>
          <a:xfrm>
            <a:off x="4419600" y="2114550"/>
            <a:ext cx="609599" cy="0"/>
          </a:xfrm>
          <a:prstGeom prst="straightConnector1">
            <a:avLst/>
          </a:prstGeom>
          <a:noFill/>
          <a:ln w="22225" cap="flat">
            <a:solidFill>
              <a:schemeClr val="dk1"/>
            </a:solidFill>
            <a:prstDash val="solid"/>
            <a:round/>
            <a:headEnd type="none" w="med" len="med"/>
            <a:tailEnd type="triangle" w="lg" len="lg"/>
          </a:ln>
        </p:spPr>
      </p:cxnSp>
      <p:sp>
        <p:nvSpPr>
          <p:cNvPr id="1321" name="Shape 1321"/>
          <p:cNvSpPr txBox="1"/>
          <p:nvPr/>
        </p:nvSpPr>
        <p:spPr>
          <a:xfrm>
            <a:off x="381000" y="342900"/>
            <a:ext cx="8534399" cy="43858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FF0000"/>
                </a:solidFill>
                <a:latin typeface="Arial"/>
                <a:ea typeface="Arial"/>
                <a:cs typeface="Arial"/>
                <a:sym typeface="Arial"/>
              </a:rPr>
              <a:t>Easy to remove a node if you have its predecessor!</a:t>
            </a:r>
          </a:p>
        </p:txBody>
      </p:sp>
      <p:cxnSp>
        <p:nvCxnSpPr>
          <p:cNvPr id="1322" name="Shape 1322"/>
          <p:cNvCxnSpPr/>
          <p:nvPr/>
        </p:nvCxnSpPr>
        <p:spPr>
          <a:xfrm>
            <a:off x="228600" y="3086100"/>
            <a:ext cx="8077199" cy="0"/>
          </a:xfrm>
          <a:prstGeom prst="straightConnector1">
            <a:avLst/>
          </a:prstGeom>
          <a:noFill/>
          <a:ln w="47625" cap="flat">
            <a:solidFill>
              <a:srgbClr val="3366FF"/>
            </a:solidFill>
            <a:prstDash val="solid"/>
            <a:round/>
            <a:headEnd type="none" w="med" len="med"/>
            <a:tailEnd type="none" w="med" len="med"/>
          </a:ln>
        </p:spPr>
      </p:cxnSp>
      <p:sp>
        <p:nvSpPr>
          <p:cNvPr id="1323" name="Shape 1323"/>
          <p:cNvSpPr txBox="1"/>
          <p:nvPr/>
        </p:nvSpPr>
        <p:spPr>
          <a:xfrm>
            <a:off x="255973" y="2514600"/>
            <a:ext cx="1710600" cy="346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(2, 5, 8, 7)</a:t>
            </a:r>
          </a:p>
        </p:txBody>
      </p:sp>
      <p:grpSp>
        <p:nvGrpSpPr>
          <p:cNvPr id="1324" name="Shape 1324"/>
          <p:cNvGrpSpPr/>
          <p:nvPr/>
        </p:nvGrpSpPr>
        <p:grpSpPr>
          <a:xfrm>
            <a:off x="4953000" y="1143000"/>
            <a:ext cx="1295399" cy="1257300"/>
            <a:chOff x="1676400" y="2286000"/>
            <a:chExt cx="1295399" cy="1676400"/>
          </a:xfrm>
        </p:grpSpPr>
        <p:sp>
          <p:nvSpPr>
            <p:cNvPr id="1325" name="Shape 1325"/>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326" name="Shape 1326"/>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27" name="Shape 1327"/>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28" name="Shape 1328"/>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29" name="Shape 1329"/>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30" name="Shape 1330"/>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31" name="Shape 1331"/>
          <p:cNvCxnSpPr/>
          <p:nvPr/>
        </p:nvCxnSpPr>
        <p:spPr>
          <a:xfrm>
            <a:off x="61722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332" name="Shape 1332"/>
          <p:cNvGrpSpPr/>
          <p:nvPr/>
        </p:nvGrpSpPr>
        <p:grpSpPr>
          <a:xfrm>
            <a:off x="2438399" y="2400299"/>
            <a:ext cx="1219199" cy="403398"/>
            <a:chOff x="198119" y="2383134"/>
            <a:chExt cx="1463040" cy="537865"/>
          </a:xfrm>
        </p:grpSpPr>
        <p:grpSp>
          <p:nvGrpSpPr>
            <p:cNvPr id="1333" name="Shape 1333"/>
            <p:cNvGrpSpPr/>
            <p:nvPr/>
          </p:nvGrpSpPr>
          <p:grpSpPr>
            <a:xfrm>
              <a:off x="198119" y="2459334"/>
              <a:ext cx="1036432" cy="461664"/>
              <a:chOff x="198119" y="2459334"/>
              <a:chExt cx="1036432" cy="461664"/>
            </a:xfrm>
          </p:grpSpPr>
          <p:sp>
            <p:nvSpPr>
              <p:cNvPr id="1334" name="Shape 1334"/>
              <p:cNvSpPr txBox="1"/>
              <p:nvPr/>
            </p:nvSpPr>
            <p:spPr>
              <a:xfrm>
                <a:off x="198119" y="2459334"/>
                <a:ext cx="40626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k</a:t>
                </a:r>
              </a:p>
            </p:txBody>
          </p:sp>
          <p:sp>
            <p:nvSpPr>
              <p:cNvPr id="1335" name="Shape 1335"/>
              <p:cNvSpPr/>
              <p:nvPr/>
            </p:nvSpPr>
            <p:spPr>
              <a:xfrm>
                <a:off x="594352" y="2535534"/>
                <a:ext cx="640200" cy="384299"/>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grpSp>
        <p:cxnSp>
          <p:nvCxnSpPr>
            <p:cNvPr id="1336" name="Shape 1336"/>
            <p:cNvCxnSpPr/>
            <p:nvPr/>
          </p:nvCxnSpPr>
          <p:spPr>
            <a:xfrm rot="10800000" flipH="1">
              <a:off x="1112520" y="2383134"/>
              <a:ext cx="548639" cy="381000"/>
            </a:xfrm>
            <a:prstGeom prst="straightConnector1">
              <a:avLst/>
            </a:prstGeom>
            <a:noFill/>
            <a:ln w="22225" cap="flat">
              <a:solidFill>
                <a:schemeClr val="dk1"/>
              </a:solidFill>
              <a:prstDash val="solid"/>
              <a:round/>
              <a:headEnd type="none" w="med" len="med"/>
              <a:tailEnd type="triangle" w="lg" len="lg"/>
            </a:ln>
          </p:spPr>
        </p:cxnSp>
      </p:grpSp>
      <p:grpSp>
        <p:nvGrpSpPr>
          <p:cNvPr id="1337" name="Shape 1337"/>
          <p:cNvGrpSpPr/>
          <p:nvPr/>
        </p:nvGrpSpPr>
        <p:grpSpPr>
          <a:xfrm>
            <a:off x="380999" y="3257550"/>
            <a:ext cx="8001000" cy="1755948"/>
            <a:chOff x="380999" y="4343400"/>
            <a:chExt cx="8001000" cy="2341264"/>
          </a:xfrm>
        </p:grpSpPr>
        <p:cxnSp>
          <p:nvCxnSpPr>
            <p:cNvPr id="1338" name="Shape 1338"/>
            <p:cNvCxnSpPr/>
            <p:nvPr/>
          </p:nvCxnSpPr>
          <p:spPr>
            <a:xfrm>
              <a:off x="4572000" y="5638800"/>
              <a:ext cx="0" cy="685799"/>
            </a:xfrm>
            <a:prstGeom prst="straightConnector1">
              <a:avLst/>
            </a:prstGeom>
            <a:noFill/>
            <a:ln w="38100" cap="flat">
              <a:solidFill>
                <a:srgbClr val="FF0000"/>
              </a:solidFill>
              <a:prstDash val="solid"/>
              <a:round/>
              <a:headEnd type="none" w="med" len="med"/>
              <a:tailEnd type="none" w="med" len="med"/>
            </a:ln>
          </p:spPr>
        </p:cxnSp>
        <p:grpSp>
          <p:nvGrpSpPr>
            <p:cNvPr id="1339" name="Shape 1339"/>
            <p:cNvGrpSpPr/>
            <p:nvPr/>
          </p:nvGrpSpPr>
          <p:grpSpPr>
            <a:xfrm>
              <a:off x="380999" y="4343400"/>
              <a:ext cx="8001000" cy="2341264"/>
              <a:chOff x="380999" y="4343400"/>
              <a:chExt cx="8001000" cy="2341264"/>
            </a:xfrm>
          </p:grpSpPr>
          <p:grpSp>
            <p:nvGrpSpPr>
              <p:cNvPr id="1340" name="Shape 1340"/>
              <p:cNvGrpSpPr/>
              <p:nvPr/>
            </p:nvGrpSpPr>
            <p:grpSpPr>
              <a:xfrm>
                <a:off x="380999" y="4343400"/>
                <a:ext cx="8001000" cy="2341264"/>
                <a:chOff x="380999" y="4343400"/>
                <a:chExt cx="8001000" cy="2341264"/>
              </a:xfrm>
            </p:grpSpPr>
            <p:grpSp>
              <p:nvGrpSpPr>
                <p:cNvPr id="1341" name="Shape 1341"/>
                <p:cNvGrpSpPr/>
                <p:nvPr/>
              </p:nvGrpSpPr>
              <p:grpSpPr>
                <a:xfrm>
                  <a:off x="380999" y="4643734"/>
                  <a:ext cx="1295399" cy="461664"/>
                  <a:chOff x="381000" y="2586334"/>
                  <a:chExt cx="1371599" cy="461664"/>
                </a:xfrm>
              </p:grpSpPr>
              <p:grpSp>
                <p:nvGrpSpPr>
                  <p:cNvPr id="1342" name="Shape 1342"/>
                  <p:cNvGrpSpPr/>
                  <p:nvPr/>
                </p:nvGrpSpPr>
                <p:grpSpPr>
                  <a:xfrm>
                    <a:off x="381000" y="2586334"/>
                    <a:ext cx="838199" cy="461664"/>
                    <a:chOff x="381000" y="2586334"/>
                    <a:chExt cx="838199" cy="461664"/>
                  </a:xfrm>
                </p:grpSpPr>
                <p:sp>
                  <p:nvSpPr>
                    <p:cNvPr id="1343" name="Shape 1343"/>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344" name="Shape 1344"/>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345" name="Shape 1345"/>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346" name="Shape 1346"/>
                <p:cNvGrpSpPr/>
                <p:nvPr/>
              </p:nvGrpSpPr>
              <p:grpSpPr>
                <a:xfrm>
                  <a:off x="1752600" y="4343400"/>
                  <a:ext cx="1447800" cy="1676400"/>
                  <a:chOff x="1752600" y="2286000"/>
                  <a:chExt cx="1447800" cy="1676400"/>
                </a:xfrm>
              </p:grpSpPr>
              <p:sp>
                <p:nvSpPr>
                  <p:cNvPr id="1347" name="Shape 1347"/>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348" name="Shape 1348"/>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349" name="Shape 1349"/>
                  <p:cNvSpPr txBox="1"/>
                  <p:nvPr/>
                </p:nvSpPr>
                <p:spPr>
                  <a:xfrm>
                    <a:off x="24384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50" name="Shape 1350"/>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51" name="Shape 1351"/>
                  <p:cNvSpPr txBox="1"/>
                  <p:nvPr/>
                </p:nvSpPr>
                <p:spPr>
                  <a:xfrm>
                    <a:off x="17526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52" name="Shape 1352"/>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53" name="Shape 1353"/>
                <p:cNvGrpSpPr/>
                <p:nvPr/>
              </p:nvGrpSpPr>
              <p:grpSpPr>
                <a:xfrm>
                  <a:off x="3429000" y="4343400"/>
                  <a:ext cx="1295399" cy="1676400"/>
                  <a:chOff x="1676400" y="2286000"/>
                  <a:chExt cx="1295399" cy="1676400"/>
                </a:xfrm>
              </p:grpSpPr>
              <p:sp>
                <p:nvSpPr>
                  <p:cNvPr id="1354" name="Shape 1354"/>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355" name="Shape 135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56" name="Shape 1356"/>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57" name="Shape 135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58" name="Shape 1358"/>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59" name="Shape 1359"/>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60" name="Shape 1360"/>
                <p:cNvCxnSpPr/>
                <p:nvPr/>
              </p:nvCxnSpPr>
              <p:spPr>
                <a:xfrm>
                  <a:off x="2895600" y="5638800"/>
                  <a:ext cx="609599" cy="0"/>
                </a:xfrm>
                <a:prstGeom prst="straightConnector1">
                  <a:avLst/>
                </a:prstGeom>
                <a:noFill/>
                <a:ln w="22225" cap="flat">
                  <a:solidFill>
                    <a:schemeClr val="dk1"/>
                  </a:solidFill>
                  <a:prstDash val="solid"/>
                  <a:round/>
                  <a:headEnd type="none" w="med" len="med"/>
                  <a:tailEnd type="triangle" w="lg" len="lg"/>
                </a:ln>
              </p:spPr>
            </p:cxnSp>
            <p:grpSp>
              <p:nvGrpSpPr>
                <p:cNvPr id="1361" name="Shape 1361"/>
                <p:cNvGrpSpPr/>
                <p:nvPr/>
              </p:nvGrpSpPr>
              <p:grpSpPr>
                <a:xfrm>
                  <a:off x="6858000" y="4343400"/>
                  <a:ext cx="1524000" cy="1676400"/>
                  <a:chOff x="1676400" y="2286000"/>
                  <a:chExt cx="1524000" cy="1676400"/>
                </a:xfrm>
              </p:grpSpPr>
              <p:sp>
                <p:nvSpPr>
                  <p:cNvPr id="1362" name="Shape 1362"/>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363" name="Shape 1363"/>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64" name="Shape 1364"/>
                  <p:cNvSpPr txBox="1"/>
                  <p:nvPr/>
                </p:nvSpPr>
                <p:spPr>
                  <a:xfrm>
                    <a:off x="2362200" y="3352801"/>
                    <a:ext cx="6857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365" name="Shape 1365"/>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66" name="Shape 1366"/>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67" name="Shape 1367"/>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68" name="Shape 1368"/>
                <p:cNvGrpSpPr/>
                <p:nvPr/>
              </p:nvGrpSpPr>
              <p:grpSpPr>
                <a:xfrm>
                  <a:off x="5105400" y="4343400"/>
                  <a:ext cx="1295399" cy="1676400"/>
                  <a:chOff x="1676400" y="2286000"/>
                  <a:chExt cx="1295399" cy="1676400"/>
                </a:xfrm>
              </p:grpSpPr>
              <p:sp>
                <p:nvSpPr>
                  <p:cNvPr id="1369" name="Shape 1369"/>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370" name="Shape 137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71" name="Shape 1371"/>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72" name="Shape 137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73" name="Shape 1373"/>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74" name="Shape 1374"/>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75" name="Shape 1375"/>
                <p:cNvCxnSpPr/>
                <p:nvPr/>
              </p:nvCxnSpPr>
              <p:spPr>
                <a:xfrm>
                  <a:off x="6324600" y="5638800"/>
                  <a:ext cx="609599" cy="0"/>
                </a:xfrm>
                <a:prstGeom prst="straightConnector1">
                  <a:avLst/>
                </a:prstGeom>
                <a:noFill/>
                <a:ln w="22225" cap="flat">
                  <a:solidFill>
                    <a:schemeClr val="dk1"/>
                  </a:solidFill>
                  <a:prstDash val="solid"/>
                  <a:round/>
                  <a:headEnd type="none" w="med" len="med"/>
                  <a:tailEnd type="triangle" w="lg" len="lg"/>
                </a:ln>
              </p:spPr>
            </p:cxnSp>
            <p:grpSp>
              <p:nvGrpSpPr>
                <p:cNvPr id="1376" name="Shape 1376"/>
                <p:cNvGrpSpPr/>
                <p:nvPr/>
              </p:nvGrpSpPr>
              <p:grpSpPr>
                <a:xfrm>
                  <a:off x="2667000" y="6019799"/>
                  <a:ext cx="1142999" cy="664864"/>
                  <a:chOff x="289560" y="2383134"/>
                  <a:chExt cx="1371599" cy="664864"/>
                </a:xfrm>
              </p:grpSpPr>
              <p:grpSp>
                <p:nvGrpSpPr>
                  <p:cNvPr id="1377" name="Shape 1377"/>
                  <p:cNvGrpSpPr/>
                  <p:nvPr/>
                </p:nvGrpSpPr>
                <p:grpSpPr>
                  <a:xfrm>
                    <a:off x="289560" y="2586334"/>
                    <a:ext cx="1087136" cy="461664"/>
                    <a:chOff x="289560" y="2586334"/>
                    <a:chExt cx="1087136" cy="461664"/>
                  </a:xfrm>
                </p:grpSpPr>
                <p:sp>
                  <p:nvSpPr>
                    <p:cNvPr id="1378" name="Shape 1378"/>
                    <p:cNvSpPr txBox="1"/>
                    <p:nvPr/>
                  </p:nvSpPr>
                  <p:spPr>
                    <a:xfrm>
                      <a:off x="289560" y="2586334"/>
                      <a:ext cx="40626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k</a:t>
                      </a:r>
                    </a:p>
                  </p:txBody>
                </p:sp>
                <p:sp>
                  <p:nvSpPr>
                    <p:cNvPr id="1379" name="Shape 1379"/>
                    <p:cNvSpPr/>
                    <p:nvPr/>
                  </p:nvSpPr>
                  <p:spPr>
                    <a:xfrm>
                      <a:off x="685796" y="2662535"/>
                      <a:ext cx="690899" cy="384299"/>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grpSp>
              <p:cxnSp>
                <p:nvCxnSpPr>
                  <p:cNvPr id="1380" name="Shape 1380"/>
                  <p:cNvCxnSpPr/>
                  <p:nvPr/>
                </p:nvCxnSpPr>
                <p:spPr>
                  <a:xfrm rot="10800000" flipH="1">
                    <a:off x="1143000" y="2383134"/>
                    <a:ext cx="518160" cy="436265"/>
                  </a:xfrm>
                  <a:prstGeom prst="straightConnector1">
                    <a:avLst/>
                  </a:prstGeom>
                  <a:noFill/>
                  <a:ln w="22225" cap="flat">
                    <a:solidFill>
                      <a:schemeClr val="dk1"/>
                    </a:solidFill>
                    <a:prstDash val="solid"/>
                    <a:round/>
                    <a:headEnd type="none" w="med" len="med"/>
                    <a:tailEnd type="triangle" w="lg" len="lg"/>
                  </a:ln>
                </p:spPr>
              </p:cxnSp>
            </p:grpSp>
            <p:cxnSp>
              <p:nvCxnSpPr>
                <p:cNvPr id="1381" name="Shape 1381"/>
                <p:cNvCxnSpPr/>
                <p:nvPr/>
              </p:nvCxnSpPr>
              <p:spPr>
                <a:xfrm rot="10800000">
                  <a:off x="4572000" y="6324600"/>
                  <a:ext cx="2666999" cy="0"/>
                </a:xfrm>
                <a:prstGeom prst="straightConnector1">
                  <a:avLst/>
                </a:prstGeom>
                <a:noFill/>
                <a:ln w="38100" cap="flat">
                  <a:solidFill>
                    <a:srgbClr val="FF0000"/>
                  </a:solidFill>
                  <a:prstDash val="solid"/>
                  <a:round/>
                  <a:headEnd type="none" w="med" len="med"/>
                  <a:tailEnd type="none" w="med" len="med"/>
                </a:ln>
              </p:spPr>
            </p:cxnSp>
            <p:cxnSp>
              <p:nvCxnSpPr>
                <p:cNvPr id="1382" name="Shape 1382"/>
                <p:cNvCxnSpPr/>
                <p:nvPr/>
              </p:nvCxnSpPr>
              <p:spPr>
                <a:xfrm rot="10800000">
                  <a:off x="7239000" y="6019800"/>
                  <a:ext cx="0" cy="304799"/>
                </a:xfrm>
                <a:prstGeom prst="straightConnector1">
                  <a:avLst/>
                </a:prstGeom>
                <a:noFill/>
                <a:ln w="38100" cap="flat">
                  <a:solidFill>
                    <a:srgbClr val="FF0000"/>
                  </a:solidFill>
                  <a:prstDash val="solid"/>
                  <a:round/>
                  <a:headEnd type="none" w="med" len="med"/>
                  <a:tailEnd type="triangle" w="lg" len="lg"/>
                </a:ln>
              </p:spPr>
            </p:cxnSp>
          </p:grpSp>
          <p:sp>
            <p:nvSpPr>
              <p:cNvPr id="1383" name="Shape 1383"/>
              <p:cNvSpPr txBox="1"/>
              <p:nvPr/>
            </p:nvSpPr>
            <p:spPr>
              <a:xfrm>
                <a:off x="457200" y="6096000"/>
                <a:ext cx="1355399" cy="46169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(2, 5, 7)</a:t>
                </a:r>
              </a:p>
            </p:txBody>
          </p:sp>
        </p:gr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7"/>
                                        </p:tgtEl>
                                        <p:attrNameLst>
                                          <p:attrName>style.visibility</p:attrName>
                                        </p:attrNameLst>
                                      </p:cBhvr>
                                      <p:to>
                                        <p:strVal val="visible"/>
                                      </p:to>
                                    </p:set>
                                    <p:animEffect transition="in" filter="fade">
                                      <p:cBhvr>
                                        <p:cTn id="7" dur="500"/>
                                        <p:tgtEl>
                                          <p:spTgt spid="1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387"/>
        <p:cNvGrpSpPr/>
        <p:nvPr/>
      </p:nvGrpSpPr>
      <p:grpSpPr>
        <a:xfrm>
          <a:off x="0" y="0"/>
          <a:ext cx="0" cy="0"/>
          <a:chOff x="0" y="0"/>
          <a:chExt cx="0" cy="0"/>
        </a:xfrm>
      </p:grpSpPr>
      <p:sp>
        <p:nvSpPr>
          <p:cNvPr id="1388" name="Shape 1388"/>
          <p:cNvSpPr txBox="1">
            <a:spLocks noGrp="1"/>
          </p:cNvSpPr>
          <p:nvPr>
            <p:ph type="title"/>
          </p:nvPr>
        </p:nvSpPr>
        <p:spPr>
          <a:xfrm>
            <a:off x="2162325" y="1440175"/>
            <a:ext cx="4815600" cy="1242299"/>
          </a:xfrm>
          <a:prstGeom prst="rect">
            <a:avLst/>
          </a:prstGeom>
        </p:spPr>
        <p:txBody>
          <a:bodyPr lIns="91425" tIns="91425" rIns="91425" bIns="91425" anchor="ctr" anchorCtr="0">
            <a:noAutofit/>
          </a:bodyPr>
          <a:lstStyle/>
          <a:p>
            <a:pPr>
              <a:spcBef>
                <a:spcPts val="0"/>
              </a:spcBef>
              <a:buNone/>
            </a:pPr>
            <a:r>
              <a:rPr lang="en" sz="7200">
                <a:solidFill>
                  <a:srgbClr val="FF0000"/>
                </a:solidFill>
              </a:rPr>
              <a:t>Recursion</a:t>
            </a:r>
          </a:p>
        </p:txBody>
      </p:sp>
    </p:spTree>
  </p:cSld>
  <p:clrMapOvr>
    <a:masterClrMapping/>
  </p:clrMapOvr>
  <p:transition xmlns:p14="http://schemas.microsoft.com/office/powerpoint/2010/main" spd="slow">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392"/>
        <p:cNvGrpSpPr/>
        <p:nvPr/>
      </p:nvGrpSpPr>
      <p:grpSpPr>
        <a:xfrm>
          <a:off x="0" y="0"/>
          <a:ext cx="0" cy="0"/>
          <a:chOff x="0" y="0"/>
          <a:chExt cx="0" cy="0"/>
        </a:xfrm>
      </p:grpSpPr>
      <p:sp>
        <p:nvSpPr>
          <p:cNvPr id="1393" name="Shape 1393"/>
          <p:cNvSpPr/>
          <p:nvPr/>
        </p:nvSpPr>
        <p:spPr>
          <a:xfrm>
            <a:off x="1143000" y="702762"/>
            <a:ext cx="6967799" cy="3474600"/>
          </a:xfrm>
          <a:prstGeom prst="rect">
            <a:avLst/>
          </a:prstGeom>
          <a:solidFill>
            <a:srgbClr val="FFFFCC"/>
          </a:solidFill>
          <a:ln w="19050" cap="flat">
            <a:solidFill>
              <a:srgbClr val="6C859A"/>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1394" name="Shape 1394"/>
          <p:cNvSpPr txBox="1">
            <a:spLocks noGrp="1"/>
          </p:cNvSpPr>
          <p:nvPr>
            <p:ph type="title"/>
          </p:nvPr>
        </p:nvSpPr>
        <p:spPr>
          <a:xfrm>
            <a:off x="612647" y="171450"/>
            <a:ext cx="8153399" cy="514349"/>
          </a:xfrm>
          <a:prstGeom prst="rect">
            <a:avLst/>
          </a:prstGeom>
          <a:noFill/>
          <a:ln>
            <a:noFill/>
          </a:ln>
        </p:spPr>
        <p:txBody>
          <a:bodyPr lIns="91425" tIns="45700" rIns="91425" bIns="45700" anchor="ctr" anchorCtr="0">
            <a:noAutofit/>
          </a:bodyPr>
          <a:lstStyle/>
          <a:p>
            <a:pPr marL="0" marR="0" lvl="0" indent="0" algn="ctr" rtl="0">
              <a:spcBef>
                <a:spcPts val="0"/>
              </a:spcBef>
              <a:buClr>
                <a:srgbClr val="800000"/>
              </a:buClr>
              <a:buSzPct val="25000"/>
              <a:buFont typeface="Arial"/>
              <a:buNone/>
            </a:pPr>
            <a:r>
              <a:rPr lang="en" sz="3200" b="0" i="0" u="none" strike="noStrike" cap="none" baseline="0">
                <a:solidFill>
                  <a:srgbClr val="800000"/>
                </a:solidFill>
                <a:latin typeface="Arial"/>
                <a:ea typeface="Arial"/>
                <a:cs typeface="Arial"/>
                <a:sym typeface="Arial"/>
              </a:rPr>
              <a:t>Sum the digits in a non-negative integer</a:t>
            </a:r>
          </a:p>
        </p:txBody>
      </p:sp>
      <p:sp>
        <p:nvSpPr>
          <p:cNvPr id="1395" name="Shape 139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200" b="1" i="0" u="none" strike="noStrike" cap="none" baseline="0">
                <a:solidFill>
                  <a:srgbClr val="FFFFFF"/>
                </a:solidFill>
                <a:latin typeface="Arial"/>
                <a:ea typeface="Arial"/>
                <a:cs typeface="Arial"/>
                <a:sym typeface="Arial"/>
              </a:rPr>
              <a:t>54</a:t>
            </a:fld>
            <a:endParaRPr lang="en" sz="1200" b="1" i="0" u="none" strike="noStrike" cap="none" baseline="0">
              <a:solidFill>
                <a:srgbClr val="FFFFFF"/>
              </a:solidFill>
              <a:latin typeface="Arial"/>
              <a:ea typeface="Arial"/>
              <a:cs typeface="Arial"/>
              <a:sym typeface="Arial"/>
            </a:endParaRPr>
          </a:p>
        </p:txBody>
      </p:sp>
      <p:sp>
        <p:nvSpPr>
          <p:cNvPr id="1396" name="Shape 1396"/>
          <p:cNvSpPr txBox="1">
            <a:spLocks noGrp="1"/>
          </p:cNvSpPr>
          <p:nvPr>
            <p:ph type="body" idx="1"/>
          </p:nvPr>
        </p:nvSpPr>
        <p:spPr>
          <a:xfrm>
            <a:off x="838200" y="4194325"/>
            <a:ext cx="6629400" cy="399900"/>
          </a:xfrm>
          <a:prstGeom prst="rect">
            <a:avLst/>
          </a:prstGeom>
          <a:noFill/>
          <a:ln>
            <a:noFill/>
          </a:ln>
        </p:spPr>
        <p:txBody>
          <a:bodyPr lIns="91425" tIns="45700" rIns="91425" bIns="45700" anchor="t" anchorCtr="0">
            <a:noAutofit/>
          </a:bodyPr>
          <a:lstStyle/>
          <a:p>
            <a:pPr marL="0" marR="0" lvl="0" indent="0" algn="l" rtl="0">
              <a:spcBef>
                <a:spcPts val="0"/>
              </a:spcBef>
              <a:buClr>
                <a:schemeClr val="accent2"/>
              </a:buClr>
              <a:buSzPct val="25000"/>
              <a:buFont typeface="Noto Symbol"/>
              <a:buNone/>
            </a:pPr>
            <a:r>
              <a:rPr lang="en" sz="2400" b="0" i="0" u="none" strike="noStrike" cap="none" baseline="0">
                <a:solidFill>
                  <a:schemeClr val="dk1"/>
                </a:solidFill>
                <a:latin typeface="Arial"/>
                <a:ea typeface="Arial"/>
                <a:cs typeface="Arial"/>
                <a:sym typeface="Arial"/>
              </a:rPr>
              <a:t>E.g. sum(7) = 7</a:t>
            </a:r>
          </a:p>
        </p:txBody>
      </p:sp>
      <p:sp>
        <p:nvSpPr>
          <p:cNvPr id="1397" name="Shape 1397"/>
          <p:cNvSpPr/>
          <p:nvPr/>
        </p:nvSpPr>
        <p:spPr>
          <a:xfrm>
            <a:off x="1280975" y="793075"/>
            <a:ext cx="6324600" cy="2562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return sum of digits in n.</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Precondition:  n &gt;= 0 */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public</a:t>
            </a: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static</a:t>
            </a: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int</a:t>
            </a:r>
            <a:r>
              <a:rPr lang="en" sz="2400" b="0" i="0" u="none" strike="noStrike" cap="none" baseline="0">
                <a:solidFill>
                  <a:srgbClr val="000000"/>
                </a:solidFill>
                <a:latin typeface="Times New Roman"/>
                <a:ea typeface="Times New Roman"/>
                <a:cs typeface="Times New Roman"/>
                <a:sym typeface="Times New Roman"/>
              </a:rPr>
              <a:t> sum(</a:t>
            </a:r>
            <a:r>
              <a:rPr lang="en" sz="2400" b="1" i="0" u="none" strike="noStrike" cap="none" baseline="0">
                <a:solidFill>
                  <a:srgbClr val="000000"/>
                </a:solidFill>
                <a:latin typeface="Times New Roman"/>
                <a:ea typeface="Times New Roman"/>
                <a:cs typeface="Times New Roman"/>
                <a:sym typeface="Times New Roman"/>
              </a:rPr>
              <a:t>int</a:t>
            </a:r>
            <a:r>
              <a:rPr lang="en" sz="2400" b="0" i="0" u="none" strike="noStrike" cap="none" baseline="0">
                <a:solidFill>
                  <a:srgbClr val="000000"/>
                </a:solidFill>
                <a:latin typeface="Times New Roman"/>
                <a:ea typeface="Times New Roman"/>
                <a:cs typeface="Times New Roman"/>
                <a:sym typeface="Times New Roman"/>
              </a:rPr>
              <a:t> n)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if</a:t>
            </a:r>
            <a:r>
              <a:rPr lang="en" sz="2400" b="0" i="0" u="none" strike="noStrike" cap="none" baseline="0">
                <a:solidFill>
                  <a:srgbClr val="000000"/>
                </a:solidFill>
                <a:latin typeface="Times New Roman"/>
                <a:ea typeface="Times New Roman"/>
                <a:cs typeface="Times New Roman"/>
                <a:sym typeface="Times New Roman"/>
              </a:rPr>
              <a:t> (n &lt; 10) </a:t>
            </a:r>
            <a:r>
              <a:rPr lang="en" sz="2400" b="1" i="0" u="none" strike="noStrike" cap="none" baseline="0">
                <a:solidFill>
                  <a:srgbClr val="000000"/>
                </a:solidFill>
                <a:latin typeface="Times New Roman"/>
                <a:ea typeface="Times New Roman"/>
                <a:cs typeface="Times New Roman"/>
                <a:sym typeface="Times New Roman"/>
              </a:rPr>
              <a:t>return</a:t>
            </a:r>
            <a:r>
              <a:rPr lang="en" sz="2400" b="0" i="0" u="none" strike="noStrike" cap="none" baseline="0">
                <a:solidFill>
                  <a:srgbClr val="000000"/>
                </a:solidFill>
                <a:latin typeface="Times New Roman"/>
                <a:ea typeface="Times New Roman"/>
                <a:cs typeface="Times New Roman"/>
                <a:sym typeface="Times New Roman"/>
              </a:rPr>
              <a:t> n;</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 n has at least two digits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return first digit + sum of rest</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return</a:t>
            </a:r>
            <a:r>
              <a:rPr lang="en" sz="2400" b="0" i="0" u="none" strike="noStrike" cap="none" baseline="0">
                <a:solidFill>
                  <a:srgbClr val="000000"/>
                </a:solidFill>
                <a:latin typeface="Times New Roman"/>
                <a:ea typeface="Times New Roman"/>
                <a:cs typeface="Times New Roman"/>
                <a:sym typeface="Times New Roman"/>
              </a:rPr>
              <a:t> sum(n/10)  +  n%10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p>
        </p:txBody>
      </p:sp>
      <p:grpSp>
        <p:nvGrpSpPr>
          <p:cNvPr id="1398" name="Shape 1398"/>
          <p:cNvGrpSpPr/>
          <p:nvPr/>
        </p:nvGrpSpPr>
        <p:grpSpPr>
          <a:xfrm>
            <a:off x="5238398" y="1431404"/>
            <a:ext cx="3201389" cy="1683307"/>
            <a:chOff x="5072553" y="1930645"/>
            <a:chExt cx="2892212" cy="2126731"/>
          </a:xfrm>
        </p:grpSpPr>
        <p:sp>
          <p:nvSpPr>
            <p:cNvPr id="1399" name="Shape 1399"/>
            <p:cNvSpPr/>
            <p:nvPr/>
          </p:nvSpPr>
          <p:spPr>
            <a:xfrm>
              <a:off x="5072553" y="2468800"/>
              <a:ext cx="1298072" cy="1588575"/>
            </a:xfrm>
            <a:custGeom>
              <a:avLst/>
              <a:gdLst/>
              <a:ahLst/>
              <a:cxnLst/>
              <a:rect l="0" t="0" r="0" b="0"/>
              <a:pathLst>
                <a:path w="1298073" h="1588576" extrusionOk="0">
                  <a:moveTo>
                    <a:pt x="0" y="0"/>
                  </a:moveTo>
                  <a:cubicBezTo>
                    <a:pt x="619932" y="224079"/>
                    <a:pt x="1239864" y="448159"/>
                    <a:pt x="1294108" y="712922"/>
                  </a:cubicBezTo>
                  <a:cubicBezTo>
                    <a:pt x="1348352" y="977685"/>
                    <a:pt x="836908" y="1283130"/>
                    <a:pt x="325464" y="1588576"/>
                  </a:cubicBezTo>
                </a:path>
              </a:pathLst>
            </a:custGeom>
            <a:noFill/>
            <a:ln w="38100" cap="flat">
              <a:solidFill>
                <a:srgbClr val="C00000"/>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p:txBody>
        </p:sp>
        <p:sp>
          <p:nvSpPr>
            <p:cNvPr id="1400" name="Shape 1400"/>
            <p:cNvSpPr txBox="1"/>
            <p:nvPr/>
          </p:nvSpPr>
          <p:spPr>
            <a:xfrm>
              <a:off x="5658065" y="1930645"/>
              <a:ext cx="2306699" cy="461699"/>
            </a:xfrm>
            <a:prstGeom prst="rect">
              <a:avLst/>
            </a:prstGeom>
            <a:solidFill>
              <a:srgbClr val="92D050"/>
            </a:solidFill>
            <a:ln w="9525" cap="flat">
              <a:solidFill>
                <a:schemeClr val="dk1"/>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rgbClr val="C00000"/>
                  </a:solidFill>
                  <a:latin typeface="Times New Roman"/>
                  <a:ea typeface="Times New Roman"/>
                  <a:cs typeface="Times New Roman"/>
                  <a:sym typeface="Times New Roman"/>
                </a:rPr>
                <a:t>sum calls itself!</a:t>
              </a:r>
            </a:p>
          </p:txBody>
        </p:sp>
      </p:grpSp>
      <p:sp>
        <p:nvSpPr>
          <p:cNvPr id="1401" name="Shape 1401"/>
          <p:cNvSpPr txBox="1"/>
          <p:nvPr/>
        </p:nvSpPr>
        <p:spPr>
          <a:xfrm>
            <a:off x="838200" y="4594375"/>
            <a:ext cx="8153399" cy="399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2"/>
              </a:buClr>
              <a:buSzPct val="25000"/>
              <a:buFont typeface="Noto Symbol"/>
              <a:buNone/>
            </a:pPr>
            <a:r>
              <a:rPr lang="en" sz="2400" b="0" i="0" u="none" strike="noStrike" cap="none" baseline="0">
                <a:solidFill>
                  <a:schemeClr val="dk1"/>
                </a:solidFill>
                <a:latin typeface="Arial"/>
                <a:ea typeface="Arial"/>
                <a:cs typeface="Arial"/>
                <a:sym typeface="Arial"/>
              </a:rPr>
              <a:t>E.g. sum(8703) = sum(870) + 3;</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1"/>
                                        </p:tgtEl>
                                        <p:attrNameLst>
                                          <p:attrName>style.visibility</p:attrName>
                                        </p:attrNameLst>
                                      </p:cBhvr>
                                      <p:to>
                                        <p:strVal val="visible"/>
                                      </p:to>
                                    </p:set>
                                    <p:animEffect transition="in" filter="fade">
                                      <p:cBhvr>
                                        <p:cTn id="7" dur="500"/>
                                        <p:tgtEl>
                                          <p:spTgt spid="140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98"/>
                                        </p:tgtEl>
                                        <p:attrNameLst>
                                          <p:attrName>style.visibility</p:attrName>
                                        </p:attrNameLst>
                                      </p:cBhvr>
                                      <p:to>
                                        <p:strVal val="visible"/>
                                      </p:to>
                                    </p:set>
                                    <p:animEffect transition="in" filter="fade">
                                      <p:cBhvr>
                                        <p:cTn id="12" dur="500"/>
                                        <p:tgtEl>
                                          <p:spTgt spid="1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405"/>
        <p:cNvGrpSpPr/>
        <p:nvPr/>
      </p:nvGrpSpPr>
      <p:grpSpPr>
        <a:xfrm>
          <a:off x="0" y="0"/>
          <a:ext cx="0" cy="0"/>
          <a:chOff x="0" y="0"/>
          <a:chExt cx="0" cy="0"/>
        </a:xfrm>
      </p:grpSpPr>
      <p:grpSp>
        <p:nvGrpSpPr>
          <p:cNvPr id="1406" name="Shape 1406"/>
          <p:cNvGrpSpPr/>
          <p:nvPr/>
        </p:nvGrpSpPr>
        <p:grpSpPr>
          <a:xfrm>
            <a:off x="6425367" y="1314450"/>
            <a:ext cx="2237189" cy="1578768"/>
            <a:chOff x="0" y="0"/>
            <a:chExt cx="1222" cy="1325"/>
          </a:xfrm>
        </p:grpSpPr>
        <p:grpSp>
          <p:nvGrpSpPr>
            <p:cNvPr id="1407" name="Shape 1407"/>
            <p:cNvGrpSpPr/>
            <p:nvPr/>
          </p:nvGrpSpPr>
          <p:grpSpPr>
            <a:xfrm>
              <a:off x="0" y="0"/>
              <a:ext cx="1152" cy="1325"/>
              <a:chOff x="0" y="0"/>
              <a:chExt cx="1152" cy="1325"/>
            </a:xfrm>
          </p:grpSpPr>
          <p:sp>
            <p:nvSpPr>
              <p:cNvPr id="1408" name="Shape 1408"/>
              <p:cNvSpPr/>
              <p:nvPr/>
            </p:nvSpPr>
            <p:spPr>
              <a:xfrm>
                <a:off x="0" y="0"/>
                <a:ext cx="1152" cy="1325"/>
              </a:xfrm>
              <a:prstGeom prst="rect">
                <a:avLst/>
              </a:prstGeom>
              <a:noFill/>
              <a:ln w="38100" cap="flat">
                <a:solidFill>
                  <a:srgbClr val="FF9900"/>
                </a:solidFill>
                <a:prstDash val="solid"/>
                <a:miter/>
                <a:headEnd type="none" w="med" len="med"/>
                <a:tailEnd type="none" w="med" len="med"/>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sp>
            <p:nvSpPr>
              <p:cNvPr id="1409" name="Shape 1409"/>
              <p:cNvSpPr/>
              <p:nvPr/>
            </p:nvSpPr>
            <p:spPr>
              <a:xfrm>
                <a:off x="0" y="0"/>
                <a:ext cx="911" cy="1325"/>
              </a:xfrm>
              <a:prstGeom prst="rect">
                <a:avLst/>
              </a:prstGeom>
              <a:noFill/>
              <a:ln>
                <a:noFill/>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grpSp>
        <p:sp>
          <p:nvSpPr>
            <p:cNvPr id="1410" name="Shape 1410"/>
            <p:cNvSpPr/>
            <p:nvPr/>
          </p:nvSpPr>
          <p:spPr>
            <a:xfrm>
              <a:off x="22" y="84"/>
              <a:ext cx="1199" cy="1199"/>
            </a:xfrm>
            <a:prstGeom prst="rect">
              <a:avLst/>
            </a:prstGeom>
            <a:noFill/>
            <a:ln>
              <a:noFill/>
            </a:ln>
          </p:spPr>
          <p:txBody>
            <a:bodyPr lIns="0" tIns="0" rIns="40625" bIns="0" anchor="t" anchorCtr="0">
              <a:noAutofit/>
            </a:bodyPr>
            <a:lstStyle/>
            <a:p>
              <a:pPr marL="39687" marR="0" lvl="0" indent="-1587" algn="ctr" rtl="0">
                <a:spcBef>
                  <a:spcPts val="0"/>
                </a:spcBef>
                <a:spcAft>
                  <a:spcPts val="0"/>
                </a:spcAft>
                <a:buSzPct val="25000"/>
                <a:buNone/>
              </a:pPr>
              <a:r>
                <a:rPr lang="en" sz="1800" b="0" i="0" u="none" strike="noStrike" cap="none" baseline="0">
                  <a:solidFill>
                    <a:schemeClr val="dk1"/>
                  </a:solidFill>
                  <a:latin typeface="Arial"/>
                  <a:ea typeface="Arial"/>
                  <a:cs typeface="Arial"/>
                  <a:sym typeface="Arial"/>
                </a:rPr>
                <a:t>local variables</a:t>
              </a:r>
            </a:p>
            <a:p>
              <a:pPr marL="39688" marR="0" lvl="0" indent="-1587" algn="ctr" rtl="0">
                <a:spcBef>
                  <a:spcPts val="0"/>
                </a:spcBef>
                <a:spcAft>
                  <a:spcPts val="0"/>
                </a:spcAft>
                <a:buNone/>
              </a:pPr>
              <a:endParaRPr sz="1800">
                <a:solidFill>
                  <a:schemeClr val="dk1"/>
                </a:solidFill>
              </a:endParaRPr>
            </a:p>
            <a:p>
              <a:pPr marL="0" marR="0" lvl="0" indent="0" algn="l" rtl="0">
                <a:spcBef>
                  <a:spcPts val="0"/>
                </a:spcBef>
                <a:spcAft>
                  <a:spcPts val="0"/>
                </a:spcAft>
                <a:buSzPct val="25000"/>
                <a:buNone/>
              </a:pPr>
              <a:r>
                <a:rPr lang="en" sz="1800">
                  <a:solidFill>
                    <a:schemeClr val="dk1"/>
                  </a:solidFill>
                </a:rPr>
                <a:t>        </a:t>
              </a:r>
              <a:r>
                <a:rPr lang="en" sz="1800" b="0" i="0" u="none" strike="noStrike" cap="none" baseline="0">
                  <a:solidFill>
                    <a:schemeClr val="dk1"/>
                  </a:solidFill>
                  <a:latin typeface="Arial"/>
                  <a:ea typeface="Arial"/>
                  <a:cs typeface="Arial"/>
                  <a:sym typeface="Arial"/>
                </a:rPr>
                <a:t>parameters</a:t>
              </a:r>
            </a:p>
            <a:p>
              <a:pPr marL="39688" marR="0" lvl="0" indent="-1587" algn="ctr" rtl="0">
                <a:spcBef>
                  <a:spcPts val="0"/>
                </a:spcBef>
                <a:spcAft>
                  <a:spcPts val="0"/>
                </a:spcAft>
                <a:buNone/>
              </a:pPr>
              <a:endParaRPr sz="1800" b="0" i="0" u="none" strike="noStrike" cap="none" baseline="0">
                <a:solidFill>
                  <a:schemeClr val="dk1"/>
                </a:solidFill>
                <a:latin typeface="Arial"/>
                <a:ea typeface="Arial"/>
                <a:cs typeface="Arial"/>
                <a:sym typeface="Arial"/>
              </a:endParaRPr>
            </a:p>
            <a:p>
              <a:pPr marL="39688" marR="0" lvl="0" indent="-1587" algn="l" rtl="0">
                <a:spcBef>
                  <a:spcPts val="0"/>
                </a:spcBef>
                <a:spcAft>
                  <a:spcPts val="0"/>
                </a:spcAft>
                <a:buSzPct val="25000"/>
                <a:buNone/>
              </a:pPr>
              <a:r>
                <a:rPr lang="en" sz="1800">
                  <a:solidFill>
                    <a:schemeClr val="dk1"/>
                  </a:solidFill>
                </a:rPr>
                <a:t>        </a:t>
              </a:r>
              <a:r>
                <a:rPr lang="en" sz="1800" b="0" i="0" u="none" strike="noStrike" cap="none" baseline="0">
                  <a:solidFill>
                    <a:schemeClr val="dk1"/>
                  </a:solidFill>
                  <a:latin typeface="Arial"/>
                  <a:ea typeface="Arial"/>
                  <a:cs typeface="Arial"/>
                  <a:sym typeface="Arial"/>
                </a:rPr>
                <a:t>return info</a:t>
              </a:r>
            </a:p>
          </p:txBody>
        </p:sp>
      </p:grpSp>
      <p:sp>
        <p:nvSpPr>
          <p:cNvPr id="1411" name="Shape 1411"/>
          <p:cNvSpPr txBox="1">
            <a:spLocks noGrp="1"/>
          </p:cNvSpPr>
          <p:nvPr>
            <p:ph type="title"/>
          </p:nvPr>
        </p:nvSpPr>
        <p:spPr>
          <a:xfrm>
            <a:off x="685800" y="285750"/>
            <a:ext cx="7772400" cy="457200"/>
          </a:xfrm>
          <a:prstGeom prst="rect">
            <a:avLst/>
          </a:prstGeom>
          <a:noFill/>
          <a:ln>
            <a:noFill/>
          </a:ln>
        </p:spPr>
        <p:txBody>
          <a:bodyPr lIns="91425" tIns="45700" rIns="132075" bIns="45700" anchor="ctr" anchorCtr="0">
            <a:noAutofit/>
          </a:bodyPr>
          <a:lstStyle/>
          <a:p>
            <a:pPr marL="0" marR="0" lvl="0" indent="0" algn="ctr" rtl="0">
              <a:spcBef>
                <a:spcPts val="0"/>
              </a:spcBef>
              <a:buClr>
                <a:srgbClr val="800000"/>
              </a:buClr>
              <a:buSzPct val="25000"/>
              <a:buFont typeface="Arial"/>
              <a:buNone/>
            </a:pPr>
            <a:r>
              <a:rPr lang="en" sz="3200" b="0" i="0" u="none" strike="noStrike" cap="none" baseline="0">
                <a:solidFill>
                  <a:srgbClr val="800000"/>
                </a:solidFill>
                <a:latin typeface="Arial"/>
                <a:ea typeface="Arial"/>
                <a:cs typeface="Arial"/>
                <a:sym typeface="Arial"/>
              </a:rPr>
              <a:t>Stack Frame</a:t>
            </a:r>
          </a:p>
        </p:txBody>
      </p:sp>
      <p:sp>
        <p:nvSpPr>
          <p:cNvPr id="1412" name="Shape 1412"/>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200" b="1" i="0" u="none" strike="noStrike" cap="none" baseline="0">
                <a:solidFill>
                  <a:srgbClr val="FFFFFF"/>
                </a:solidFill>
                <a:latin typeface="Arial"/>
                <a:ea typeface="Arial"/>
                <a:cs typeface="Arial"/>
                <a:sym typeface="Arial"/>
              </a:rPr>
              <a:t>55</a:t>
            </a:fld>
            <a:endParaRPr lang="en" sz="1200" b="1" i="0" u="none" strike="noStrike" cap="none" baseline="0">
              <a:solidFill>
                <a:srgbClr val="FFFFFF"/>
              </a:solidFill>
              <a:latin typeface="Arial"/>
              <a:ea typeface="Arial"/>
              <a:cs typeface="Arial"/>
              <a:sym typeface="Arial"/>
            </a:endParaRPr>
          </a:p>
        </p:txBody>
      </p:sp>
      <p:sp>
        <p:nvSpPr>
          <p:cNvPr id="1413" name="Shape 1413"/>
          <p:cNvSpPr/>
          <p:nvPr/>
        </p:nvSpPr>
        <p:spPr>
          <a:xfrm>
            <a:off x="5791200" y="1371600"/>
            <a:ext cx="485775" cy="1578768"/>
          </a:xfrm>
          <a:custGeom>
            <a:avLst/>
            <a:gdLst/>
            <a:ahLst/>
            <a:cxnLst/>
            <a:rect l="0" t="0" r="0" b="0"/>
            <a:pathLst>
              <a:path w="21600" h="21600" extrusionOk="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12700" cap="flat">
            <a:solidFill>
              <a:schemeClr val="dk1"/>
            </a:solidFill>
            <a:prstDash val="solid"/>
            <a:miter/>
            <a:headEnd type="none" w="med" len="med"/>
            <a:tailEnd type="none" w="med" len="med"/>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sp>
        <p:nvSpPr>
          <p:cNvPr id="1414" name="Shape 1414"/>
          <p:cNvSpPr txBox="1"/>
          <p:nvPr/>
        </p:nvSpPr>
        <p:spPr>
          <a:xfrm>
            <a:off x="280925" y="1182650"/>
            <a:ext cx="5582400" cy="6230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A “frame” contains information about a method call:</a:t>
            </a:r>
          </a:p>
        </p:txBody>
      </p:sp>
      <p:cxnSp>
        <p:nvCxnSpPr>
          <p:cNvPr id="1415" name="Shape 1415"/>
          <p:cNvCxnSpPr/>
          <p:nvPr/>
        </p:nvCxnSpPr>
        <p:spPr>
          <a:xfrm>
            <a:off x="6400800" y="1828800"/>
            <a:ext cx="2133599" cy="0"/>
          </a:xfrm>
          <a:prstGeom prst="straightConnector1">
            <a:avLst/>
          </a:prstGeom>
          <a:noFill/>
          <a:ln w="34925" cap="flat">
            <a:solidFill>
              <a:srgbClr val="EAB28F"/>
            </a:solidFill>
            <a:prstDash val="solid"/>
            <a:round/>
            <a:headEnd type="none" w="med" len="med"/>
            <a:tailEnd type="none" w="med" len="med"/>
          </a:ln>
        </p:spPr>
      </p:cxnSp>
      <p:cxnSp>
        <p:nvCxnSpPr>
          <p:cNvPr id="1416" name="Shape 1416"/>
          <p:cNvCxnSpPr/>
          <p:nvPr/>
        </p:nvCxnSpPr>
        <p:spPr>
          <a:xfrm>
            <a:off x="6400800" y="2400300"/>
            <a:ext cx="2133599" cy="0"/>
          </a:xfrm>
          <a:prstGeom prst="straightConnector1">
            <a:avLst/>
          </a:prstGeom>
          <a:noFill/>
          <a:ln w="34925" cap="flat">
            <a:solidFill>
              <a:srgbClr val="EAB28F"/>
            </a:solidFill>
            <a:prstDash val="solid"/>
            <a:round/>
            <a:headEnd type="none" w="med" len="med"/>
            <a:tailEnd type="none" w="med" len="med"/>
          </a:ln>
        </p:spPr>
      </p:cxnSp>
      <p:sp>
        <p:nvSpPr>
          <p:cNvPr id="1417" name="Shape 1417"/>
          <p:cNvSpPr txBox="1"/>
          <p:nvPr/>
        </p:nvSpPr>
        <p:spPr>
          <a:xfrm>
            <a:off x="280925" y="1974425"/>
            <a:ext cx="5736599" cy="11771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At runtime, Java maintains a</a:t>
            </a:r>
            <a:r>
              <a:rPr lang="en"/>
              <a:t>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that </a:t>
            </a:r>
            <a:r>
              <a:rPr lang="en" sz="2400">
                <a:latin typeface="Times New Roman"/>
                <a:ea typeface="Times New Roman"/>
                <a:cs typeface="Times New Roman"/>
                <a:sym typeface="Times New Roman"/>
              </a:rPr>
              <a:t>c</a:t>
            </a:r>
            <a:r>
              <a:rPr lang="en" sz="2400" b="0" i="0" u="none" strike="noStrike" cap="none" baseline="0">
                <a:solidFill>
                  <a:srgbClr val="000000"/>
                </a:solidFill>
                <a:latin typeface="Times New Roman"/>
                <a:ea typeface="Times New Roman"/>
                <a:cs typeface="Times New Roman"/>
                <a:sym typeface="Times New Roman"/>
              </a:rPr>
              <a:t>ontains frames</a:t>
            </a:r>
            <a:r>
              <a:rPr lang="en"/>
              <a:t> </a:t>
            </a:r>
            <a:r>
              <a:rPr lang="en" sz="2400" b="0" i="0" u="none" strike="noStrike" cap="none" baseline="0">
                <a:solidFill>
                  <a:srgbClr val="000000"/>
                </a:solidFill>
                <a:latin typeface="Times New Roman"/>
                <a:ea typeface="Times New Roman"/>
                <a:cs typeface="Times New Roman"/>
                <a:sym typeface="Times New Roman"/>
              </a:rPr>
              <a:t>for all method calls that are being executed but have not completed.</a:t>
            </a:r>
          </a:p>
        </p:txBody>
      </p:sp>
      <p:sp>
        <p:nvSpPr>
          <p:cNvPr id="1418" name="Shape 1418"/>
          <p:cNvSpPr txBox="1"/>
          <p:nvPr/>
        </p:nvSpPr>
        <p:spPr>
          <a:xfrm>
            <a:off x="217475" y="3156900"/>
            <a:ext cx="7924799" cy="900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Method call: push a frame for call on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assign argument values to parameters, execute method body. Use the frame for the call to reference local variables, parameters.</a:t>
            </a:r>
          </a:p>
        </p:txBody>
      </p:sp>
      <p:sp>
        <p:nvSpPr>
          <p:cNvPr id="1419" name="Shape 1419"/>
          <p:cNvSpPr txBox="1"/>
          <p:nvPr/>
        </p:nvSpPr>
        <p:spPr>
          <a:xfrm>
            <a:off x="280925" y="4320879"/>
            <a:ext cx="7924799" cy="6230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End of method call: pop its frame from the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if it is a function, leave the return value on top of </a:t>
            </a:r>
            <a:r>
              <a:rPr lang="en" sz="2400" b="0" i="0" u="none" strike="noStrike" cap="none" baseline="0">
                <a:solidFill>
                  <a:srgbClr val="FF0000"/>
                </a:solidFill>
                <a:latin typeface="Times New Roman"/>
                <a:ea typeface="Times New Roman"/>
                <a:cs typeface="Times New Roman"/>
                <a:sym typeface="Times New Roman"/>
              </a:rPr>
              <a:t>stack.</a:t>
            </a:r>
          </a:p>
        </p:txBody>
      </p:sp>
    </p:spTree>
  </p:cSld>
  <p:clrMapOvr>
    <a:masterClrMapping/>
  </p:clrMapOvr>
  <p:transition xmlns:p14="http://schemas.microsoft.com/office/powerpoint/2010/main" spd="slow">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noAutofit/>
          </a:bodyPr>
          <a:lstStyle/>
          <a:p>
            <a:pPr marL="0" marR="0" lvl="0" indent="0" algn="ctr" rtl="0">
              <a:lnSpc>
                <a:spcPct val="100000"/>
              </a:lnSpc>
              <a:spcBef>
                <a:spcPts val="0"/>
              </a:spcBef>
              <a:spcAft>
                <a:spcPts val="0"/>
              </a:spcAft>
              <a:buClr>
                <a:schemeClr val="accent1"/>
              </a:buClr>
              <a:buSzPct val="25000"/>
              <a:buFont typeface="Arial"/>
              <a:buNone/>
            </a:pPr>
            <a:r>
              <a:rPr lang="en" sz="3200" b="1" i="0" u="none" strike="noStrike" cap="none" baseline="0">
                <a:solidFill>
                  <a:srgbClr val="DA0002"/>
                </a:solidFill>
                <a:latin typeface="Arial"/>
                <a:ea typeface="Arial"/>
                <a:cs typeface="Arial"/>
                <a:sym typeface="Arial"/>
                <a:rtl val="0"/>
              </a:rPr>
              <a:t>(</a:t>
            </a:r>
            <a:r>
              <a:rPr lang="en" sz="3200" b="1" i="0" u="none" strike="noStrike" cap="none" baseline="0">
                <a:solidFill>
                  <a:srgbClr val="800000"/>
                </a:solidFill>
                <a:latin typeface="Arial"/>
                <a:ea typeface="Arial"/>
                <a:cs typeface="Arial"/>
                <a:sym typeface="Arial"/>
                <a:rtl val="0"/>
              </a:rPr>
              <a:t>some</a:t>
            </a:r>
            <a:r>
              <a:rPr lang="en" sz="3200" b="1" i="0" u="none" strike="noStrike" cap="none" baseline="0">
                <a:solidFill>
                  <a:srgbClr val="DA0002"/>
                </a:solidFill>
                <a:latin typeface="Arial"/>
                <a:ea typeface="Arial"/>
                <a:cs typeface="Arial"/>
                <a:sym typeface="Arial"/>
                <a:rtl val="0"/>
              </a:rPr>
              <a:t>) things to know for the prelim</a:t>
            </a:r>
          </a:p>
        </p:txBody>
      </p:sp>
      <p:sp>
        <p:nvSpPr>
          <p:cNvPr id="222" name="Shape 222"/>
          <p:cNvSpPr txBox="1">
            <a:spLocks noGrp="1"/>
          </p:cNvSpPr>
          <p:nvPr>
            <p:ph type="body" idx="1"/>
          </p:nvPr>
        </p:nvSpPr>
        <p:spPr>
          <a:xfrm>
            <a:off x="457200" y="1200150"/>
            <a:ext cx="8229600" cy="3725698"/>
          </a:xfrm>
          <a:prstGeom prst="rect">
            <a:avLst/>
          </a:prstGeom>
          <a:noFill/>
          <a:ln>
            <a:noFill/>
          </a:ln>
        </p:spPr>
        <p:txBody>
          <a:bodyPr lIns="91425" tIns="91425" rIns="91425" bIns="91425" anchor="t" anchorCtr="0">
            <a:noAutofit/>
          </a:bodyPr>
          <a:lstStyle/>
          <a:p>
            <a:pPr marL="349250" marR="0" lvl="0" indent="-349250" algn="l" rtl="0">
              <a:lnSpc>
                <a:spcPct val="100000"/>
              </a:lnSpc>
              <a:spcBef>
                <a:spcPts val="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Can you list the steps in evaluating a new-expression? Can you do them yourself on a piece of paper?</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Can you list the steps in executing a method call? Can you do them yourself on a piece of paper?</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Do you understand exception handling? E.g. What happens after a catch block has been executed?</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Can you write a recursive method or understand a given one?</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Abstract class and interfaces</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ArrayList, interface Comparable</a:t>
            </a:r>
          </a:p>
          <a:p>
            <a:pPr marL="349250" marR="0" lvl="0" indent="-349250" algn="l" rtl="0">
              <a:lnSpc>
                <a:spcPct val="100000"/>
              </a:lnSpc>
              <a:spcBef>
                <a:spcPts val="600"/>
              </a:spcBef>
              <a:spcAft>
                <a:spcPts val="0"/>
              </a:spcAft>
              <a:buClr>
                <a:schemeClr val="dk1"/>
              </a:buClr>
              <a:buSzPct val="100000"/>
              <a:buFont typeface="Arial"/>
              <a:buChar char="•"/>
            </a:pPr>
            <a:r>
              <a:rPr lang="en" sz="2000" b="0" i="0" u="none" strike="noStrike" cap="none" baseline="0">
                <a:solidFill>
                  <a:schemeClr val="dk1"/>
                </a:solidFill>
                <a:latin typeface="Arial"/>
                <a:ea typeface="Arial"/>
                <a:cs typeface="Arial"/>
                <a:sym typeface="Arial"/>
                <a:rtl val="0"/>
              </a:rPr>
              <a:t>Loops invariants</a:t>
            </a:r>
          </a:p>
          <a:p>
            <a:pPr marL="349250" marR="0" lvl="0" indent="-222250" algn="l" rtl="0">
              <a:lnSpc>
                <a:spcPct val="100000"/>
              </a:lnSpc>
              <a:spcBef>
                <a:spcPts val="600"/>
              </a:spcBef>
              <a:spcAft>
                <a:spcPts val="0"/>
              </a:spcAft>
              <a:buClr>
                <a:schemeClr val="dk1"/>
              </a:buClr>
              <a:buFont typeface="Arial"/>
              <a:buNone/>
            </a:pPr>
            <a:endParaRPr sz="2000" b="0" i="0" u="none" strike="noStrike" cap="none" baseline="0">
              <a:solidFill>
                <a:schemeClr val="dk1"/>
              </a:solidFill>
              <a:latin typeface="Arial"/>
              <a:ea typeface="Arial"/>
              <a:cs typeface="Arial"/>
              <a:sym typeface="Arial"/>
              <a:rtl val="0"/>
            </a:endParaRPr>
          </a:p>
        </p:txBody>
      </p:sp>
      <p:sp>
        <p:nvSpPr>
          <p:cNvPr id="223" name="Shape 223"/>
          <p:cNvSpPr txBox="1">
            <a:spLocks noGrp="1"/>
          </p:cNvSpPr>
          <p:nvPr>
            <p:ph type="sldNum" idx="12"/>
          </p:nvPr>
        </p:nvSpPr>
        <p:spPr>
          <a:xfrm>
            <a:off x="8556790" y="4749850"/>
            <a:ext cx="548699" cy="393600"/>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 sz="1300" b="0" i="0" u="none" strike="noStrike" cap="none" baseline="0">
                <a:solidFill>
                  <a:schemeClr val="dk1"/>
                </a:solidFill>
                <a:latin typeface="Arial"/>
                <a:ea typeface="Arial"/>
                <a:cs typeface="Arial"/>
                <a:sym typeface="Arial"/>
                <a:rtl val="0"/>
              </a:rPr>
              <a:t>56</a:t>
            </a:fld>
            <a:endParaRPr lang="en" sz="1300" b="0" i="0" u="none" strike="noStrike" cap="none" baseline="0">
              <a:solidFill>
                <a:schemeClr val="dk1"/>
              </a:solidFill>
              <a:latin typeface="Arial"/>
              <a:ea typeface="Arial"/>
              <a:cs typeface="Arial"/>
              <a:sym typeface="Arial"/>
              <a:rtl val="0"/>
            </a:endParaRPr>
          </a:p>
        </p:txBody>
      </p:sp>
    </p:spTree>
    <p:extLst>
      <p:ext uri="{BB962C8B-B14F-4D97-AF65-F5344CB8AC3E}">
        <p14:creationId xmlns:p14="http://schemas.microsoft.com/office/powerpoint/2010/main" val="4875406"/>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Shape 36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Strings are immutable</a:t>
            </a:r>
          </a:p>
        </p:txBody>
      </p:sp>
      <p:sp>
        <p:nvSpPr>
          <p:cNvPr id="366" name="Shape 366"/>
          <p:cNvSpPr txBox="1">
            <a:spLocks noGrp="1"/>
          </p:cNvSpPr>
          <p:nvPr>
            <p:ph type="body" idx="1"/>
          </p:nvPr>
        </p:nvSpPr>
        <p:spPr>
          <a:xfrm>
            <a:off x="457200" y="1200150"/>
            <a:ext cx="8627700" cy="3725699"/>
          </a:xfrm>
          <a:prstGeom prst="rect">
            <a:avLst/>
          </a:prstGeom>
        </p:spPr>
        <p:txBody>
          <a:bodyPr lIns="91425" tIns="91425" rIns="91425" bIns="91425" anchor="t" anchorCtr="0">
            <a:noAutofit/>
          </a:bodyPr>
          <a:lstStyle/>
          <a:p>
            <a:pPr lvl="0" rtl="0">
              <a:spcBef>
                <a:spcPts val="0"/>
              </a:spcBef>
              <a:buNone/>
            </a:pPr>
            <a:r>
              <a:rPr lang="en" sz="2200"/>
              <a:t>Once a String is created, it cannot be changed</a:t>
            </a:r>
          </a:p>
          <a:p>
            <a:pPr marL="457200" lvl="0" indent="-368300" rtl="0">
              <a:spcBef>
                <a:spcPts val="0"/>
              </a:spcBef>
              <a:buClr>
                <a:schemeClr val="dk1"/>
              </a:buClr>
              <a:buSzPct val="100000"/>
              <a:buFont typeface="Arial"/>
              <a:buChar char="●"/>
            </a:pPr>
            <a:r>
              <a:rPr lang="en" sz="2200"/>
              <a:t>Methods such as </a:t>
            </a:r>
            <a:r>
              <a:rPr lang="en" sz="2200" b="1">
                <a:solidFill>
                  <a:srgbClr val="1155CC"/>
                </a:solidFill>
                <a:latin typeface="Courier New"/>
                <a:ea typeface="Courier New"/>
                <a:cs typeface="Courier New"/>
                <a:sym typeface="Courier New"/>
              </a:rPr>
              <a:t>toLowerCase</a:t>
            </a:r>
            <a:r>
              <a:rPr lang="en" sz="2200"/>
              <a:t> and </a:t>
            </a:r>
            <a:r>
              <a:rPr lang="en" sz="2200" b="1">
                <a:solidFill>
                  <a:srgbClr val="1155CC"/>
                </a:solidFill>
                <a:latin typeface="Courier New"/>
                <a:ea typeface="Courier New"/>
                <a:cs typeface="Courier New"/>
                <a:sym typeface="Courier New"/>
              </a:rPr>
              <a:t>substring </a:t>
            </a:r>
            <a:r>
              <a:rPr lang="en" sz="2200"/>
              <a:t>return new Strings, leaving the original one untouched</a:t>
            </a:r>
          </a:p>
          <a:p>
            <a:pPr marL="457200" lvl="0" indent="-368300" rtl="0">
              <a:spcBef>
                <a:spcPts val="0"/>
              </a:spcBef>
              <a:buClr>
                <a:schemeClr val="dk1"/>
              </a:buClr>
              <a:buSzPct val="100000"/>
              <a:buFont typeface="Arial"/>
              <a:buChar char="●"/>
            </a:pPr>
            <a:r>
              <a:rPr lang="en" sz="2200"/>
              <a:t>In order to “modify” Strings, you instead construct a new String and then reassign it to the original variable:</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String name = “Gries”;</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name = name + “, “;</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name = name + “David”;</a:t>
            </a:r>
          </a:p>
          <a:p>
            <a:pPr marL="914400" lvl="0" indent="0" rtl="0">
              <a:spcBef>
                <a:spcPts val="0"/>
              </a:spcBef>
              <a:buNone/>
            </a:pPr>
            <a:endParaRPr sz="2200"/>
          </a:p>
        </p:txBody>
      </p:sp>
      <p:sp>
        <p:nvSpPr>
          <p:cNvPr id="367" name="Shape 367"/>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Shape 37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dirty="0"/>
              <a:t>String </a:t>
            </a:r>
            <a:r>
              <a:rPr lang="en" sz="3200" dirty="0" smtClean="0"/>
              <a:t>catenation </a:t>
            </a:r>
            <a:endParaRPr lang="en" sz="3200" dirty="0"/>
          </a:p>
        </p:txBody>
      </p:sp>
      <p:sp>
        <p:nvSpPr>
          <p:cNvPr id="373" name="Shape 37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Operator </a:t>
            </a:r>
            <a:r>
              <a:rPr lang="en" sz="2200" b="1">
                <a:solidFill>
                  <a:srgbClr val="1155CC"/>
                </a:solidFill>
                <a:latin typeface="Courier New"/>
                <a:ea typeface="Courier New"/>
                <a:cs typeface="Courier New"/>
                <a:sym typeface="Courier New"/>
              </a:rPr>
              <a:t>+</a:t>
            </a:r>
            <a:r>
              <a:rPr lang="en" sz="2200"/>
              <a:t> operator is called catenation, or concatenation</a:t>
            </a:r>
          </a:p>
          <a:p>
            <a:pPr marL="457200" lvl="0" indent="-368300" rtl="0">
              <a:spcBef>
                <a:spcPts val="0"/>
              </a:spcBef>
              <a:buClr>
                <a:schemeClr val="dk1"/>
              </a:buClr>
              <a:buSzPct val="100000"/>
              <a:buFont typeface="Arial"/>
              <a:buChar char="●"/>
            </a:pPr>
            <a:r>
              <a:rPr lang="en" sz="2200"/>
              <a:t>If one operand is a String and the other isn’t, the other is converted to a String</a:t>
            </a:r>
          </a:p>
          <a:p>
            <a:pPr marL="457200" lvl="0" indent="-368300" rtl="0">
              <a:spcBef>
                <a:spcPts val="0"/>
              </a:spcBef>
              <a:buClr>
                <a:schemeClr val="dk1"/>
              </a:buClr>
              <a:buSzPct val="100000"/>
              <a:buFont typeface="Arial"/>
              <a:buChar char="●"/>
            </a:pPr>
            <a:r>
              <a:rPr lang="en" sz="2200"/>
              <a:t>Important case:  Use</a:t>
            </a:r>
            <a:r>
              <a:rPr lang="en" sz="2200" b="1"/>
              <a:t> </a:t>
            </a:r>
            <a:r>
              <a:rPr lang="en" sz="2200" b="1">
                <a:solidFill>
                  <a:srgbClr val="1155CC"/>
                </a:solidFill>
                <a:latin typeface="Courier New"/>
                <a:ea typeface="Courier New"/>
                <a:cs typeface="Courier New"/>
                <a:sym typeface="Courier New"/>
              </a:rPr>
              <a:t>“” + exp</a:t>
            </a:r>
            <a:r>
              <a:rPr lang="en" sz="2200"/>
              <a:t>  to convert </a:t>
            </a:r>
            <a:r>
              <a:rPr lang="en" sz="2200" b="1">
                <a:solidFill>
                  <a:srgbClr val="1155CC"/>
                </a:solidFill>
                <a:latin typeface="Courier New"/>
                <a:ea typeface="Courier New"/>
                <a:cs typeface="Courier New"/>
                <a:sym typeface="Courier New"/>
              </a:rPr>
              <a:t>exp</a:t>
            </a:r>
            <a:r>
              <a:rPr lang="en" sz="2200"/>
              <a:t> to a String.</a:t>
            </a:r>
          </a:p>
          <a:p>
            <a:pPr marL="457200" lvl="0" indent="-368300" rtl="0">
              <a:spcBef>
                <a:spcPts val="0"/>
              </a:spcBef>
              <a:buClr>
                <a:schemeClr val="dk1"/>
              </a:buClr>
              <a:buSzPct val="100000"/>
              <a:buFont typeface="Arial"/>
              <a:buChar char="●"/>
            </a:pPr>
            <a:r>
              <a:rPr lang="en" sz="2200"/>
              <a:t>Evaluates left to right. Common mistake:</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56”</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11”</a:t>
            </a:r>
          </a:p>
          <a:p>
            <a:pPr marL="0" indent="0" rtl="0">
              <a:spcBef>
                <a:spcPts val="0"/>
              </a:spcBef>
              <a:buNone/>
            </a:pPr>
            <a:endParaRPr sz="2200" b="1">
              <a:solidFill>
                <a:srgbClr val="1155CC"/>
              </a:solidFill>
              <a:latin typeface="Courier New"/>
              <a:ea typeface="Courier New"/>
              <a:cs typeface="Courier New"/>
              <a:sym typeface="Courier New"/>
            </a:endParaRPr>
          </a:p>
          <a:p>
            <a:pPr marL="0" lvl="0" indent="0" rtl="0">
              <a:spcBef>
                <a:spcPts val="0"/>
              </a:spcBef>
              <a:buNone/>
            </a:pPr>
            <a:endParaRPr sz="2200" b="1">
              <a:solidFill>
                <a:srgbClr val="1155CC"/>
              </a:solidFill>
              <a:latin typeface="Courier New"/>
              <a:ea typeface="Courier New"/>
              <a:cs typeface="Courier New"/>
              <a:sym typeface="Courier New"/>
            </a:endParaRPr>
          </a:p>
        </p:txBody>
      </p:sp>
      <p:sp>
        <p:nvSpPr>
          <p:cNvPr id="374" name="Shape 374"/>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Shape 37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Other String info</a:t>
            </a:r>
          </a:p>
        </p:txBody>
      </p:sp>
      <p:sp>
        <p:nvSpPr>
          <p:cNvPr id="380" name="Shape 38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a:t>Always use </a:t>
            </a:r>
            <a:r>
              <a:rPr lang="en" sz="2200" b="1">
                <a:solidFill>
                  <a:srgbClr val="1155CC"/>
                </a:solidFill>
                <a:latin typeface="Courier New"/>
                <a:ea typeface="Courier New"/>
                <a:cs typeface="Courier New"/>
                <a:sym typeface="Courier New"/>
              </a:rPr>
              <a:t>equals </a:t>
            </a:r>
            <a:r>
              <a:rPr lang="en" sz="2200"/>
              <a:t>to compare Strings: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str1.equals(str2)</a:t>
            </a:r>
          </a:p>
          <a:p>
            <a:pPr marL="457200" marR="0" lvl="0" indent="0" algn="l" rtl="0">
              <a:lnSpc>
                <a:spcPct val="100000"/>
              </a:lnSpc>
              <a:spcBef>
                <a:spcPts val="600"/>
              </a:spcBef>
              <a:spcAft>
                <a:spcPts val="0"/>
              </a:spcAft>
              <a:buNone/>
            </a:pPr>
            <a:endParaRPr sz="2200" b="1">
              <a:solidFill>
                <a:srgbClr val="1155CC"/>
              </a:solidFill>
              <a:latin typeface="Courier New"/>
              <a:ea typeface="Courier New"/>
              <a:cs typeface="Courier New"/>
              <a:sym typeface="Courier New"/>
            </a:endParaRPr>
          </a:p>
          <a:p>
            <a:pPr marL="457200" marR="0" lvl="0" indent="-368300" algn="l" rtl="0">
              <a:lnSpc>
                <a:spcPct val="100000"/>
              </a:lnSpc>
              <a:spcBef>
                <a:spcPts val="600"/>
              </a:spcBef>
              <a:spcAft>
                <a:spcPts val="0"/>
              </a:spcAft>
              <a:buClr>
                <a:schemeClr val="dk1"/>
              </a:buClr>
              <a:buSzPct val="100000"/>
              <a:buFont typeface="Arial"/>
              <a:buChar char="●"/>
            </a:pPr>
            <a:r>
              <a:rPr lang="en" sz="2200"/>
              <a:t>Very useful methods: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length</a:t>
            </a:r>
            <a:r>
              <a:rPr lang="en" sz="2200"/>
              <a:t>, </a:t>
            </a:r>
            <a:r>
              <a:rPr lang="en" sz="2200" b="1">
                <a:solidFill>
                  <a:srgbClr val="1155CC"/>
                </a:solidFill>
                <a:latin typeface="Courier New"/>
                <a:ea typeface="Courier New"/>
                <a:cs typeface="Courier New"/>
                <a:sym typeface="Courier New"/>
              </a:rPr>
              <a:t>substring</a:t>
            </a:r>
            <a:r>
              <a:rPr lang="en" sz="2200"/>
              <a:t> (overloaded), </a:t>
            </a:r>
            <a:r>
              <a:rPr lang="en" sz="2200" b="1">
                <a:solidFill>
                  <a:srgbClr val="1155CC"/>
                </a:solidFill>
                <a:latin typeface="Courier New"/>
                <a:ea typeface="Courier New"/>
                <a:cs typeface="Courier New"/>
                <a:sym typeface="Courier New"/>
              </a:rPr>
              <a:t>indexOf</a:t>
            </a:r>
            <a:r>
              <a:rPr lang="en" sz="2200"/>
              <a:t>, </a:t>
            </a:r>
            <a:r>
              <a:rPr lang="en" sz="2200" b="1">
                <a:solidFill>
                  <a:srgbClr val="1155CC"/>
                </a:solidFill>
                <a:latin typeface="Courier New"/>
                <a:ea typeface="Courier New"/>
                <a:cs typeface="Courier New"/>
                <a:sym typeface="Courier New"/>
              </a:rPr>
              <a:t>charAt</a:t>
            </a:r>
          </a:p>
          <a:p>
            <a:pPr marL="457200" marR="0" lvl="0" indent="0" algn="l" rtl="0">
              <a:lnSpc>
                <a:spcPct val="100000"/>
              </a:lnSpc>
              <a:spcBef>
                <a:spcPts val="600"/>
              </a:spcBef>
              <a:spcAft>
                <a:spcPts val="0"/>
              </a:spcAft>
              <a:buNone/>
            </a:pPr>
            <a:endParaRPr sz="2200" b="1">
              <a:solidFill>
                <a:srgbClr val="1155CC"/>
              </a:solidFill>
              <a:latin typeface="Courier New"/>
              <a:ea typeface="Courier New"/>
              <a:cs typeface="Courier New"/>
              <a:sym typeface="Courier New"/>
            </a:endParaRPr>
          </a:p>
          <a:p>
            <a:pPr marL="457200" marR="0" lvl="0" indent="-368300" algn="l" rtl="0">
              <a:lnSpc>
                <a:spcPct val="100000"/>
              </a:lnSpc>
              <a:spcBef>
                <a:spcPts val="600"/>
              </a:spcBef>
              <a:spcAft>
                <a:spcPts val="0"/>
              </a:spcAft>
              <a:buClr>
                <a:schemeClr val="dk1"/>
              </a:buClr>
              <a:buSzPct val="100000"/>
              <a:buFont typeface="Arial"/>
              <a:buChar char="●"/>
            </a:pPr>
            <a:r>
              <a:rPr lang="en" sz="2200"/>
              <a:t>Useful methods: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lastIndexOf</a:t>
            </a:r>
            <a:r>
              <a:rPr lang="en" sz="2200"/>
              <a:t>, </a:t>
            </a:r>
            <a:r>
              <a:rPr lang="en" sz="2200" b="1">
                <a:solidFill>
                  <a:srgbClr val="1155CC"/>
                </a:solidFill>
                <a:latin typeface="Courier New"/>
                <a:ea typeface="Courier New"/>
                <a:cs typeface="Courier New"/>
                <a:sym typeface="Courier New"/>
              </a:rPr>
              <a:t>contains</a:t>
            </a:r>
            <a:r>
              <a:rPr lang="en" sz="2200"/>
              <a:t>, </a:t>
            </a:r>
            <a:r>
              <a:rPr lang="en" sz="2200" b="1">
                <a:solidFill>
                  <a:srgbClr val="1155CC"/>
                </a:solidFill>
                <a:latin typeface="Courier New"/>
                <a:ea typeface="Courier New"/>
                <a:cs typeface="Courier New"/>
                <a:sym typeface="Courier New"/>
              </a:rPr>
              <a:t>compareTo</a:t>
            </a:r>
          </a:p>
          <a:p>
            <a:pPr marR="0" lvl="0" algn="l" rtl="0">
              <a:lnSpc>
                <a:spcPct val="100000"/>
              </a:lnSpc>
              <a:spcBef>
                <a:spcPts val="600"/>
              </a:spcBef>
              <a:spcAft>
                <a:spcPts val="0"/>
              </a:spcAft>
              <a:buNone/>
            </a:pPr>
            <a:endParaRPr sz="2200">
              <a:solidFill>
                <a:srgbClr val="000000"/>
              </a:solidFill>
            </a:endParaRPr>
          </a:p>
        </p:txBody>
      </p:sp>
      <p:sp>
        <p:nvSpPr>
          <p:cNvPr id="381" name="Shape 381"/>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Shape 38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1D Array Review</a:t>
            </a:r>
          </a:p>
        </p:txBody>
      </p:sp>
      <p:sp>
        <p:nvSpPr>
          <p:cNvPr id="387" name="Shape 387"/>
          <p:cNvSpPr txBox="1">
            <a:spLocks noGrp="1"/>
          </p:cNvSpPr>
          <p:nvPr>
            <p:ph type="body" idx="1"/>
          </p:nvPr>
        </p:nvSpPr>
        <p:spPr>
          <a:xfrm>
            <a:off x="457200" y="1200150"/>
            <a:ext cx="8229600" cy="577199"/>
          </a:xfrm>
          <a:prstGeom prst="rect">
            <a:avLst/>
          </a:prstGeom>
        </p:spPr>
        <p:txBody>
          <a:bodyPr lIns="91425" tIns="91425" rIns="91425" bIns="91425" anchor="t" anchorCtr="0">
            <a:noAutofit/>
          </a:bodyPr>
          <a:lstStyle/>
          <a:p>
            <a:pPr rtl="0">
              <a:spcBef>
                <a:spcPts val="0"/>
              </a:spcBef>
              <a:buNone/>
            </a:pPr>
            <a:r>
              <a:rPr lang="en" sz="2300" b="1">
                <a:solidFill>
                  <a:srgbClr val="1155CC"/>
                </a:solidFill>
                <a:latin typeface="Courier New"/>
                <a:ea typeface="Courier New"/>
                <a:cs typeface="Courier New"/>
                <a:sym typeface="Courier New"/>
              </a:rPr>
              <a:t>Animal[] pets = new Animal[3];</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endParaRPr sz="2200">
              <a:solidFill>
                <a:srgbClr val="000000"/>
              </a:solidFill>
            </a:endParaRPr>
          </a:p>
          <a:p>
            <a:pPr lvl="0" rtl="0">
              <a:spcBef>
                <a:spcPts val="0"/>
              </a:spcBef>
              <a:buNone/>
            </a:pPr>
            <a:endParaRPr sz="2200"/>
          </a:p>
        </p:txBody>
      </p:sp>
      <p:sp>
        <p:nvSpPr>
          <p:cNvPr id="388" name="Shape 3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389" name="Shape 389"/>
          <p:cNvGrpSpPr/>
          <p:nvPr/>
        </p:nvGrpSpPr>
        <p:grpSpPr>
          <a:xfrm>
            <a:off x="6178475" y="2529900"/>
            <a:ext cx="2373000" cy="2289599"/>
            <a:chOff x="6178475" y="2529900"/>
            <a:chExt cx="2373000" cy="2289599"/>
          </a:xfrm>
        </p:grpSpPr>
        <p:sp>
          <p:nvSpPr>
            <p:cNvPr id="390" name="Shape 390"/>
            <p:cNvSpPr txBox="1"/>
            <p:nvPr/>
          </p:nvSpPr>
          <p:spPr>
            <a:xfrm>
              <a:off x="6178475" y="2529900"/>
              <a:ext cx="1327800" cy="418200"/>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Array@0x10</a:t>
              </a:r>
            </a:p>
          </p:txBody>
        </p:sp>
        <p:sp>
          <p:nvSpPr>
            <p:cNvPr id="391" name="Shape 391"/>
            <p:cNvSpPr txBox="1"/>
            <p:nvPr/>
          </p:nvSpPr>
          <p:spPr>
            <a:xfrm>
              <a:off x="6178475" y="2948100"/>
              <a:ext cx="2373000" cy="1871399"/>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392" name="Shape 392"/>
            <p:cNvSpPr txBox="1"/>
            <p:nvPr/>
          </p:nvSpPr>
          <p:spPr>
            <a:xfrm>
              <a:off x="6763900" y="318855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latin typeface="Courier New"/>
                  <a:ea typeface="Courier New"/>
                  <a:cs typeface="Courier New"/>
                  <a:sym typeface="Courier New"/>
                </a:rPr>
                <a:t>null</a:t>
              </a:r>
            </a:p>
          </p:txBody>
        </p:sp>
        <p:sp>
          <p:nvSpPr>
            <p:cNvPr id="393" name="Shape 393"/>
            <p:cNvSpPr txBox="1"/>
            <p:nvPr/>
          </p:nvSpPr>
          <p:spPr>
            <a:xfrm>
              <a:off x="6763900" y="3780025"/>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4" name="Shape 394"/>
            <p:cNvSpPr txBox="1"/>
            <p:nvPr/>
          </p:nvSpPr>
          <p:spPr>
            <a:xfrm>
              <a:off x="6763900" y="430710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5" name="Shape 395"/>
            <p:cNvSpPr txBox="1"/>
            <p:nvPr/>
          </p:nvSpPr>
          <p:spPr>
            <a:xfrm>
              <a:off x="6429375" y="3209450"/>
              <a:ext cx="334500" cy="418200"/>
            </a:xfrm>
            <a:prstGeom prst="rect">
              <a:avLst/>
            </a:prstGeom>
            <a:noFill/>
            <a:ln>
              <a:noFill/>
            </a:ln>
          </p:spPr>
          <p:txBody>
            <a:bodyPr lIns="91425" tIns="91425" rIns="91425" bIns="91425" anchor="t" anchorCtr="0">
              <a:noAutofit/>
            </a:bodyPr>
            <a:lstStyle/>
            <a:p>
              <a:pPr>
                <a:spcBef>
                  <a:spcPts val="0"/>
                </a:spcBef>
                <a:buNone/>
              </a:pPr>
              <a:r>
                <a:rPr lang="en"/>
                <a:t>0</a:t>
              </a:r>
            </a:p>
          </p:txBody>
        </p:sp>
        <p:sp>
          <p:nvSpPr>
            <p:cNvPr id="396" name="Shape 396"/>
            <p:cNvSpPr txBox="1"/>
            <p:nvPr/>
          </p:nvSpPr>
          <p:spPr>
            <a:xfrm>
              <a:off x="6429400" y="3780025"/>
              <a:ext cx="334500" cy="418200"/>
            </a:xfrm>
            <a:prstGeom prst="rect">
              <a:avLst/>
            </a:prstGeom>
            <a:noFill/>
            <a:ln>
              <a:noFill/>
            </a:ln>
          </p:spPr>
          <p:txBody>
            <a:bodyPr lIns="91425" tIns="91425" rIns="91425" bIns="91425" anchor="t" anchorCtr="0">
              <a:noAutofit/>
            </a:bodyPr>
            <a:lstStyle/>
            <a:p>
              <a:pPr lvl="0" rtl="0">
                <a:spcBef>
                  <a:spcPts val="0"/>
                </a:spcBef>
                <a:buNone/>
              </a:pPr>
              <a:r>
                <a:rPr lang="en"/>
                <a:t>1</a:t>
              </a:r>
            </a:p>
          </p:txBody>
        </p:sp>
        <p:sp>
          <p:nvSpPr>
            <p:cNvPr id="397" name="Shape 397"/>
            <p:cNvSpPr txBox="1"/>
            <p:nvPr/>
          </p:nvSpPr>
          <p:spPr>
            <a:xfrm>
              <a:off x="6429400" y="4307100"/>
              <a:ext cx="334500" cy="418200"/>
            </a:xfrm>
            <a:prstGeom prst="rect">
              <a:avLst/>
            </a:prstGeom>
            <a:noFill/>
            <a:ln>
              <a:noFill/>
            </a:ln>
          </p:spPr>
          <p:txBody>
            <a:bodyPr lIns="91425" tIns="91425" rIns="91425" bIns="91425" anchor="t" anchorCtr="0">
              <a:noAutofit/>
            </a:bodyPr>
            <a:lstStyle/>
            <a:p>
              <a:pPr lvl="0" rtl="0">
                <a:spcBef>
                  <a:spcPts val="0"/>
                </a:spcBef>
                <a:buNone/>
              </a:pPr>
              <a:r>
                <a:rPr lang="en"/>
                <a:t>2</a:t>
              </a:r>
            </a:p>
          </p:txBody>
        </p:sp>
      </p:grpSp>
      <p:sp>
        <p:nvSpPr>
          <p:cNvPr id="398" name="Shape 398"/>
          <p:cNvSpPr txBox="1"/>
          <p:nvPr/>
        </p:nvSpPr>
        <p:spPr>
          <a:xfrm>
            <a:off x="6931175" y="1837350"/>
            <a:ext cx="2017799"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9" name="Shape 399"/>
          <p:cNvSpPr txBox="1"/>
          <p:nvPr/>
        </p:nvSpPr>
        <p:spPr>
          <a:xfrm>
            <a:off x="6178475" y="1837350"/>
            <a:ext cx="752700" cy="4182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pets</a:t>
            </a:r>
          </a:p>
        </p:txBody>
      </p:sp>
      <p:sp>
        <p:nvSpPr>
          <p:cNvPr id="400" name="Shape 400"/>
          <p:cNvSpPr/>
          <p:nvPr/>
        </p:nvSpPr>
        <p:spPr>
          <a:xfrm>
            <a:off x="6931175" y="1653300"/>
            <a:ext cx="752700" cy="786300"/>
          </a:xfrm>
          <a:prstGeom prst="mathMultiply">
            <a:avLst>
              <a:gd name="adj1" fmla="val 5695"/>
            </a:avLst>
          </a:prstGeom>
          <a:solidFill>
            <a:srgbClr val="E08686"/>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rgbClr val="DA0002"/>
              </a:solidFill>
            </a:endParaRPr>
          </a:p>
        </p:txBody>
      </p:sp>
      <p:sp>
        <p:nvSpPr>
          <p:cNvPr id="401" name="Shape 401"/>
          <p:cNvSpPr txBox="1"/>
          <p:nvPr/>
        </p:nvSpPr>
        <p:spPr>
          <a:xfrm>
            <a:off x="7673550" y="1863450"/>
            <a:ext cx="1411200" cy="366000"/>
          </a:xfrm>
          <a:prstGeom prst="rect">
            <a:avLst/>
          </a:prstGeom>
          <a:noFill/>
          <a:ln>
            <a:noFill/>
          </a:ln>
        </p:spPr>
        <p:txBody>
          <a:bodyPr lIns="91425" tIns="91425" rIns="91425" bIns="91425" anchor="t" anchorCtr="0">
            <a:noAutofit/>
          </a:bodyPr>
          <a:lstStyle/>
          <a:p>
            <a:pPr>
              <a:spcBef>
                <a:spcPts val="0"/>
              </a:spcBef>
              <a:buNone/>
            </a:pPr>
            <a:r>
              <a:rPr lang="en" sz="1600"/>
              <a:t>Array@0x10</a:t>
            </a:r>
          </a:p>
        </p:txBody>
      </p:sp>
      <p:sp>
        <p:nvSpPr>
          <p:cNvPr id="402" name="Shape 402"/>
          <p:cNvSpPr txBox="1"/>
          <p:nvPr/>
        </p:nvSpPr>
        <p:spPr>
          <a:xfrm>
            <a:off x="1421775" y="1837350"/>
            <a:ext cx="5185199" cy="1468800"/>
          </a:xfrm>
          <a:prstGeom prst="rect">
            <a:avLst/>
          </a:prstGeom>
          <a:noFill/>
          <a:ln>
            <a:noFill/>
          </a:ln>
        </p:spPr>
        <p:txBody>
          <a:bodyPr lIns="91425" tIns="91425" rIns="91425" bIns="91425" anchor="t" anchorCtr="0">
            <a:noAutofit/>
          </a:bodyPr>
          <a:lstStyle/>
          <a:p>
            <a:pPr lvl="0" rtl="0">
              <a:spcBef>
                <a:spcPts val="600"/>
              </a:spcBef>
              <a:buNone/>
            </a:pPr>
            <a:r>
              <a:rPr lang="en" sz="2200" b="1">
                <a:latin typeface="Courier New"/>
                <a:ea typeface="Courier New"/>
                <a:cs typeface="Courier New"/>
                <a:sym typeface="Courier New"/>
              </a:rPr>
              <a:t>pets.length </a:t>
            </a:r>
            <a:r>
              <a:rPr lang="en" sz="2200" b="1"/>
              <a:t>is</a:t>
            </a:r>
            <a:r>
              <a:rPr lang="en" sz="2200" b="1">
                <a:latin typeface="Courier New"/>
                <a:ea typeface="Courier New"/>
                <a:cs typeface="Courier New"/>
                <a:sym typeface="Courier New"/>
              </a:rPr>
              <a:t> 3</a:t>
            </a:r>
          </a:p>
          <a:p>
            <a:pPr lvl="0" rtl="0">
              <a:spcBef>
                <a:spcPts val="600"/>
              </a:spcBef>
              <a:buNone/>
            </a:pPr>
            <a:r>
              <a:rPr lang="en" sz="2200" b="1">
                <a:solidFill>
                  <a:srgbClr val="1155CC"/>
                </a:solidFill>
                <a:latin typeface="Courier New"/>
                <a:ea typeface="Courier New"/>
                <a:cs typeface="Courier New"/>
                <a:sym typeface="Courier New"/>
              </a:rPr>
              <a:t>pets[0] = new Animal();</a:t>
            </a:r>
          </a:p>
          <a:p>
            <a:pPr lvl="0" rtl="0">
              <a:spcBef>
                <a:spcPts val="600"/>
              </a:spcBef>
              <a:buNone/>
            </a:pPr>
            <a:r>
              <a:rPr lang="en" sz="2200" b="1">
                <a:solidFill>
                  <a:srgbClr val="1155CC"/>
                </a:solidFill>
                <a:latin typeface="Courier New"/>
                <a:ea typeface="Courier New"/>
                <a:cs typeface="Courier New"/>
                <a:sym typeface="Courier New"/>
              </a:rPr>
              <a:t>pets[0].walk();</a:t>
            </a:r>
          </a:p>
        </p:txBody>
      </p:sp>
      <p:sp>
        <p:nvSpPr>
          <p:cNvPr id="403" name="Shape 403"/>
          <p:cNvSpPr txBox="1"/>
          <p:nvPr/>
        </p:nvSpPr>
        <p:spPr>
          <a:xfrm>
            <a:off x="522700" y="3413400"/>
            <a:ext cx="3962100" cy="522599"/>
          </a:xfrm>
          <a:prstGeom prst="rect">
            <a:avLst/>
          </a:prstGeom>
          <a:noFill/>
          <a:ln>
            <a:noFill/>
          </a:ln>
        </p:spPr>
        <p:txBody>
          <a:bodyPr lIns="91425" tIns="91425" rIns="91425" bIns="91425" anchor="t" anchorCtr="0">
            <a:noAutofit/>
          </a:bodyPr>
          <a:lstStyle/>
          <a:p>
            <a:pPr>
              <a:spcBef>
                <a:spcPts val="0"/>
              </a:spcBef>
              <a:buNone/>
            </a:pPr>
            <a:r>
              <a:rPr lang="en" sz="2400"/>
              <a:t>Why is the following illegal?</a:t>
            </a:r>
          </a:p>
        </p:txBody>
      </p:sp>
      <p:sp>
        <p:nvSpPr>
          <p:cNvPr id="404" name="Shape 404"/>
          <p:cNvSpPr txBox="1"/>
          <p:nvPr/>
        </p:nvSpPr>
        <p:spPr>
          <a:xfrm>
            <a:off x="1421775" y="3787650"/>
            <a:ext cx="4683600" cy="522599"/>
          </a:xfrm>
          <a:prstGeom prst="rect">
            <a:avLst/>
          </a:prstGeom>
          <a:noFill/>
          <a:ln>
            <a:noFill/>
          </a:ln>
        </p:spPr>
        <p:txBody>
          <a:bodyPr lIns="91425" tIns="91425" rIns="91425" bIns="91425" anchor="t" anchorCtr="0">
            <a:noAutofit/>
          </a:bodyPr>
          <a:lstStyle/>
          <a:p>
            <a:pPr lvl="0" rtl="0">
              <a:spcBef>
                <a:spcPts val="600"/>
              </a:spcBef>
              <a:buNone/>
            </a:pPr>
            <a:r>
              <a:rPr lang="en" sz="2200" b="1">
                <a:solidFill>
                  <a:srgbClr val="FF0000"/>
                </a:solidFill>
                <a:latin typeface="Courier New"/>
                <a:ea typeface="Courier New"/>
                <a:cs typeface="Courier New"/>
                <a:sym typeface="Courier New"/>
              </a:rPr>
              <a:t>pets[1] = new Object();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89"/>
                                        </p:tgtEl>
                                        <p:attrNameLst>
                                          <p:attrName>style.visibility</p:attrName>
                                        </p:attrNameLst>
                                      </p:cBhvr>
                                      <p:to>
                                        <p:strVal val="visible"/>
                                      </p:to>
                                    </p:set>
                                    <p:anim calcmode="lin" valueType="num">
                                      <p:cBhvr additive="base">
                                        <p:cTn id="7" dur="1000"/>
                                        <p:tgtEl>
                                          <p:spTgt spid="389"/>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0"/>
                                        </p:tgtEl>
                                        <p:attrNameLst>
                                          <p:attrName>style.visibility</p:attrName>
                                        </p:attrNameLst>
                                      </p:cBhvr>
                                      <p:to>
                                        <p:strVal val="visible"/>
                                      </p:to>
                                    </p:set>
                                    <p:animEffect transition="in" filter="fade">
                                      <p:cBhvr>
                                        <p:cTn id="12" dur="1000"/>
                                        <p:tgtEl>
                                          <p:spTgt spid="400"/>
                                        </p:tgtEl>
                                      </p:cBhvr>
                                    </p:animEffect>
                                  </p:childTnLst>
                                </p:cTn>
                              </p:par>
                              <p:par>
                                <p:cTn id="13" presetID="10" presetClass="entr" presetSubtype="0" fill="hold" nodeType="withEffect">
                                  <p:stCondLst>
                                    <p:cond delay="0"/>
                                  </p:stCondLst>
                                  <p:childTnLst>
                                    <p:set>
                                      <p:cBhvr>
                                        <p:cTn id="14" dur="1" fill="hold">
                                          <p:stCondLst>
                                            <p:cond delay="0"/>
                                          </p:stCondLst>
                                        </p:cTn>
                                        <p:tgtEl>
                                          <p:spTgt spid="401"/>
                                        </p:tgtEl>
                                        <p:attrNameLst>
                                          <p:attrName>style.visibility</p:attrName>
                                        </p:attrNameLst>
                                      </p:cBhvr>
                                      <p:to>
                                        <p:strVal val="visible"/>
                                      </p:to>
                                    </p:set>
                                    <p:animEffect transition="in" filter="fade">
                                      <p:cBhvr>
                                        <p:cTn id="15" dur="1000"/>
                                        <p:tgtEl>
                                          <p:spTgt spid="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4698</Words>
  <Application>Microsoft Macintosh PowerPoint</Application>
  <PresentationFormat>On-screen Show (16:9)</PresentationFormat>
  <Paragraphs>989</Paragraphs>
  <Slides>56</Slides>
  <Notes>56</Notes>
  <HiddenSlides>0</HiddenSlides>
  <MMClips>0</MMClips>
  <ScaleCrop>false</ScaleCrop>
  <HeadingPairs>
    <vt:vector size="4" baseType="variant">
      <vt:variant>
        <vt:lpstr>Theme</vt:lpstr>
      </vt:variant>
      <vt:variant>
        <vt:i4>4</vt:i4>
      </vt:variant>
      <vt:variant>
        <vt:lpstr>Slide Titles</vt:lpstr>
      </vt:variant>
      <vt:variant>
        <vt:i4>56</vt:i4>
      </vt:variant>
    </vt:vector>
  </HeadingPairs>
  <TitlesOfParts>
    <vt:vector size="60" baseType="lpstr">
      <vt:lpstr>swiss</vt:lpstr>
      <vt:lpstr>Blank Presentation</vt:lpstr>
      <vt:lpstr>Median</vt:lpstr>
      <vt:lpstr>Median</vt:lpstr>
      <vt:lpstr>Review Session  </vt:lpstr>
      <vt:lpstr>Primitive types vs classes</vt:lpstr>
      <vt:lpstr>Default values</vt:lpstr>
      <vt:lpstr>Wrapper Classes (Boxing)</vt:lpstr>
      <vt:lpstr>String literals</vt:lpstr>
      <vt:lpstr>Strings are immutable</vt:lpstr>
      <vt:lpstr>String catenation </vt:lpstr>
      <vt:lpstr>Other String info</vt:lpstr>
      <vt:lpstr>1D Array Review</vt:lpstr>
      <vt:lpstr>Java arrays</vt:lpstr>
      <vt:lpstr>2D arrays: An array of 1D arrays.</vt:lpstr>
      <vt:lpstr>2D arrays: An array of 1D arrays.</vt:lpstr>
      <vt:lpstr>2D arrays: An array of 1D arrays.</vt:lpstr>
      <vt:lpstr>2D arrays: An array of 1D arrays.</vt:lpstr>
      <vt:lpstr>The superclass of exceptions: Throwable</vt:lpstr>
      <vt:lpstr>A Throwable instance: ArithmeticException</vt:lpstr>
      <vt:lpstr>Bubbling up exceptions</vt:lpstr>
      <vt:lpstr>Try-catch blocks</vt:lpstr>
      <vt:lpstr>How to write an exception class</vt:lpstr>
      <vt:lpstr>A Little More Geometry!</vt:lpstr>
      <vt:lpstr>A Partial Solution:</vt:lpstr>
      <vt:lpstr>Problems not solved</vt:lpstr>
      <vt:lpstr>Solution: Abstract classes</vt:lpstr>
      <vt:lpstr>Solution: Abstract methods</vt:lpstr>
      <vt:lpstr>Abstract Classes, Abstract Methods</vt:lpstr>
      <vt:lpstr>Interfaces</vt:lpstr>
      <vt:lpstr>Multiple interfaces</vt:lpstr>
      <vt:lpstr>Solution: Interfaces</vt:lpstr>
      <vt:lpstr>Casting</vt:lpstr>
      <vt:lpstr>Casting</vt:lpstr>
      <vt:lpstr>Casting up to an interface automatically</vt:lpstr>
      <vt:lpstr>Shape implements Comparable&lt;T&gt;</vt:lpstr>
      <vt:lpstr>Beauty of interfaces</vt:lpstr>
      <vt:lpstr>String sorting</vt:lpstr>
      <vt:lpstr>Abstract Classes vs. Interfaces</vt:lpstr>
      <vt:lpstr>Four loopy questions</vt:lpstr>
      <vt:lpstr>Add elements backwards</vt:lpstr>
      <vt:lpstr>Add elements backwards</vt:lpstr>
      <vt:lpstr>What method calls are legal</vt:lpstr>
      <vt:lpstr>Java Summary</vt:lpstr>
      <vt:lpstr>PowerPoint Presentation</vt:lpstr>
      <vt:lpstr>Declaration of class Circle</vt:lpstr>
      <vt:lpstr>Overloading</vt:lpstr>
      <vt:lpstr>Use of this</vt:lpstr>
      <vt:lpstr>Class Shape</vt:lpstr>
      <vt:lpstr>Object: superest class of them all</vt:lpstr>
      <vt:lpstr>Java has 4 kinds of variable</vt:lpstr>
      <vt:lpstr>Basic class Box</vt:lpstr>
      <vt:lpstr>Linked Lists</vt:lpstr>
      <vt:lpstr>Linked Lists</vt:lpstr>
      <vt:lpstr>PowerPoint Presentation</vt:lpstr>
      <vt:lpstr>PowerPoint Presentation</vt:lpstr>
      <vt:lpstr>Recursion</vt:lpstr>
      <vt:lpstr>Sum the digits in a non-negative integer</vt:lpstr>
      <vt:lpstr>Stack Frame</vt:lpstr>
      <vt:lpstr>(some) things to know for the prelim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Session  </dc:title>
  <cp:lastModifiedBy>David Gries</cp:lastModifiedBy>
  <cp:revision>3</cp:revision>
  <dcterms:modified xsi:type="dcterms:W3CDTF">2017-09-25T16:58:37Z</dcterms:modified>
</cp:coreProperties>
</file>